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16" r:id="rId12"/>
    <p:sldId id="418" r:id="rId13"/>
    <p:sldId id="422" r:id="rId14"/>
    <p:sldId id="423" r:id="rId15"/>
    <p:sldId id="43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C00CC"/>
    <a:srgbClr val="EAEAEA"/>
    <a:srgbClr val="F8F8F8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6" autoAdjust="0"/>
    <p:restoredTop sz="94660"/>
  </p:normalViewPr>
  <p:slideViewPr>
    <p:cSldViewPr>
      <p:cViewPr>
        <p:scale>
          <a:sx n="49" d="100"/>
          <a:sy n="49" d="100"/>
        </p:scale>
        <p:origin x="-73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2EEE36DF-F429-4810-A28B-C44B486CC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194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B5DA05A3-D6BB-4819-A699-C241179E4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419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5CEAF-AF0E-4325-85DC-806EBAAF87BD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99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94DBA-E875-446D-B0BE-E317E78EF9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7ECC6-43C6-44DA-AB91-66132AF275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8D91F-E51C-435A-91F5-F06A264EBD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F916DB-4834-42FE-AEFC-4FA8B8182C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088F87-1917-4705-874D-98F4B0C3FE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719E6-26DB-43D3-BF05-BAA636AAED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CE67A-5013-443D-922E-8AEB7CDE48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501CF-1862-471A-AD88-CA356647BD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3C449-BFCE-45C2-96A7-0A7AE0A1B0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44B3D-0E21-4CEA-A771-4054ACDF54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E25BF-97AF-4DDE-8F7B-0DCEBD5A70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913B5-4708-44D6-91C1-30CA2CFFF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1CDB3-52C7-4FDC-8EF7-BE4997F57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790A4D5D-10A5-411A-AF53-A479C7AF6C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47963" y="3389313"/>
            <a:ext cx="6073775" cy="1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904875" y="2276475"/>
            <a:ext cx="7705725" cy="2066925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9295-B1D3-41BB-B646-7B8EA68D5288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/>
          <a:lstStyle/>
          <a:p>
            <a:r>
              <a:rPr lang="en-US" sz="2400" b="1" u="sng" dirty="0" smtClean="0"/>
              <a:t>Dependent Source : DC Equivalent Model of a Transistor</a:t>
            </a:r>
            <a:endParaRPr lang="en-US" sz="2400" b="1" u="sng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1148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This is the symbol of a transistor.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The dc equivalent model of the transistor</a:t>
            </a:r>
            <a:r>
              <a:rPr lang="en-US" sz="2000" b="1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Networks &amp; Circuits !</a:t>
            </a:r>
            <a:endParaRPr lang="en-US" sz="24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600" b="1" dirty="0">
              <a:latin typeface="Arial" charset="0"/>
            </a:endParaRP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534400" y="6400800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546725" y="2057400"/>
            <a:ext cx="2517775" cy="1752600"/>
            <a:chOff x="3494" y="1296"/>
            <a:chExt cx="1586" cy="1104"/>
          </a:xfrm>
        </p:grpSpPr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>
              <a:off x="4578" y="1872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 flipV="1">
              <a:off x="4554" y="1328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4568" y="1323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>
              <a:off x="4578" y="2133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11" name="Oval 19"/>
            <p:cNvSpPr>
              <a:spLocks noChangeArrowheads="1"/>
            </p:cNvSpPr>
            <p:nvPr/>
          </p:nvSpPr>
          <p:spPr bwMode="auto">
            <a:xfrm>
              <a:off x="4977" y="1296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Oval 20"/>
            <p:cNvSpPr>
              <a:spLocks noChangeArrowheads="1"/>
            </p:cNvSpPr>
            <p:nvPr/>
          </p:nvSpPr>
          <p:spPr bwMode="auto">
            <a:xfrm>
              <a:off x="5019" y="2124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6" name="Line 24"/>
            <p:cNvSpPr>
              <a:spLocks noChangeShapeType="1"/>
            </p:cNvSpPr>
            <p:nvPr/>
          </p:nvSpPr>
          <p:spPr bwMode="auto">
            <a:xfrm>
              <a:off x="4456" y="163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17" name="Line 25"/>
            <p:cNvSpPr>
              <a:spLocks noChangeShapeType="1"/>
            </p:cNvSpPr>
            <p:nvPr/>
          </p:nvSpPr>
          <p:spPr bwMode="auto">
            <a:xfrm>
              <a:off x="4456" y="1775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18" name="Line 26"/>
            <p:cNvSpPr>
              <a:spLocks noChangeShapeType="1"/>
            </p:cNvSpPr>
            <p:nvPr/>
          </p:nvSpPr>
          <p:spPr bwMode="auto">
            <a:xfrm flipV="1">
              <a:off x="4456" y="161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1" name="Line 29"/>
            <p:cNvSpPr>
              <a:spLocks noChangeShapeType="1"/>
            </p:cNvSpPr>
            <p:nvPr/>
          </p:nvSpPr>
          <p:spPr bwMode="auto">
            <a:xfrm>
              <a:off x="3684" y="17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2" name="Oval 30"/>
            <p:cNvSpPr>
              <a:spLocks noChangeArrowheads="1"/>
            </p:cNvSpPr>
            <p:nvPr/>
          </p:nvSpPr>
          <p:spPr bwMode="auto">
            <a:xfrm>
              <a:off x="3696" y="1727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4" name="Text Box 42"/>
            <p:cNvSpPr txBox="1">
              <a:spLocks noChangeArrowheads="1"/>
            </p:cNvSpPr>
            <p:nvPr/>
          </p:nvSpPr>
          <p:spPr bwMode="auto">
            <a:xfrm>
              <a:off x="3822" y="1511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I</a:t>
              </a:r>
              <a:r>
                <a:rPr lang="en-US" sz="1800" b="1" baseline="-25000"/>
                <a:t>B</a:t>
              </a:r>
            </a:p>
          </p:txBody>
        </p:sp>
        <p:sp>
          <p:nvSpPr>
            <p:cNvPr id="264244" name="Text Box 52"/>
            <p:cNvSpPr txBox="1">
              <a:spLocks noChangeArrowheads="1"/>
            </p:cNvSpPr>
            <p:nvPr/>
          </p:nvSpPr>
          <p:spPr bwMode="auto">
            <a:xfrm>
              <a:off x="3494" y="173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264247" name="Text Box 55"/>
            <p:cNvSpPr txBox="1">
              <a:spLocks noChangeArrowheads="1"/>
            </p:cNvSpPr>
            <p:nvPr/>
          </p:nvSpPr>
          <p:spPr bwMode="auto">
            <a:xfrm>
              <a:off x="4848" y="133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C</a:t>
              </a:r>
            </a:p>
          </p:txBody>
        </p:sp>
        <p:sp>
          <p:nvSpPr>
            <p:cNvPr id="264248" name="Text Box 56"/>
            <p:cNvSpPr txBox="1">
              <a:spLocks noChangeArrowheads="1"/>
            </p:cNvSpPr>
            <p:nvPr/>
          </p:nvSpPr>
          <p:spPr bwMode="auto">
            <a:xfrm>
              <a:off x="4848" y="215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E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5562600" y="3733800"/>
            <a:ext cx="3214688" cy="2133600"/>
            <a:chOff x="3504" y="2352"/>
            <a:chExt cx="2025" cy="1344"/>
          </a:xfrm>
        </p:grpSpPr>
        <p:sp>
          <p:nvSpPr>
            <p:cNvPr id="264223" name="Line 31"/>
            <p:cNvSpPr>
              <a:spLocks noChangeShapeType="1"/>
            </p:cNvSpPr>
            <p:nvPr/>
          </p:nvSpPr>
          <p:spPr bwMode="auto">
            <a:xfrm>
              <a:off x="3716" y="258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4" name="Line 32"/>
            <p:cNvSpPr>
              <a:spLocks noChangeShapeType="1"/>
            </p:cNvSpPr>
            <p:nvPr/>
          </p:nvSpPr>
          <p:spPr bwMode="auto">
            <a:xfrm>
              <a:off x="4340" y="25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5" name="Line 33"/>
            <p:cNvSpPr>
              <a:spLocks noChangeShapeType="1"/>
            </p:cNvSpPr>
            <p:nvPr/>
          </p:nvSpPr>
          <p:spPr bwMode="auto">
            <a:xfrm>
              <a:off x="4196" y="28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6" name="Line 34"/>
            <p:cNvSpPr>
              <a:spLocks noChangeShapeType="1"/>
            </p:cNvSpPr>
            <p:nvPr/>
          </p:nvSpPr>
          <p:spPr bwMode="auto">
            <a:xfrm>
              <a:off x="4268" y="29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7" name="Line 35"/>
            <p:cNvSpPr>
              <a:spLocks noChangeShapeType="1"/>
            </p:cNvSpPr>
            <p:nvPr/>
          </p:nvSpPr>
          <p:spPr bwMode="auto">
            <a:xfrm>
              <a:off x="4340" y="291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8" name="Line 36"/>
            <p:cNvSpPr>
              <a:spLocks noChangeShapeType="1"/>
            </p:cNvSpPr>
            <p:nvPr/>
          </p:nvSpPr>
          <p:spPr bwMode="auto">
            <a:xfrm>
              <a:off x="4340" y="324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29" name="Line 37"/>
            <p:cNvSpPr>
              <a:spLocks noChangeShapeType="1"/>
            </p:cNvSpPr>
            <p:nvPr/>
          </p:nvSpPr>
          <p:spPr bwMode="auto">
            <a:xfrm flipV="1">
              <a:off x="4868" y="29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31" name="AutoShape 39"/>
            <p:cNvSpPr>
              <a:spLocks noChangeArrowheads="1"/>
            </p:cNvSpPr>
            <p:nvPr/>
          </p:nvSpPr>
          <p:spPr bwMode="auto">
            <a:xfrm>
              <a:off x="4676" y="2631"/>
              <a:ext cx="384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2" name="Line 40"/>
            <p:cNvSpPr>
              <a:spLocks noChangeShapeType="1"/>
            </p:cNvSpPr>
            <p:nvPr/>
          </p:nvSpPr>
          <p:spPr bwMode="auto">
            <a:xfrm flipV="1">
              <a:off x="4868" y="248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33" name="Line 41"/>
            <p:cNvSpPr>
              <a:spLocks noChangeShapeType="1"/>
            </p:cNvSpPr>
            <p:nvPr/>
          </p:nvSpPr>
          <p:spPr bwMode="auto">
            <a:xfrm>
              <a:off x="4868" y="24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35" name="Text Box 43"/>
            <p:cNvSpPr txBox="1">
              <a:spLocks noChangeArrowheads="1"/>
            </p:cNvSpPr>
            <p:nvPr/>
          </p:nvSpPr>
          <p:spPr bwMode="auto">
            <a:xfrm>
              <a:off x="3908" y="2352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I</a:t>
              </a:r>
              <a:r>
                <a:rPr lang="en-US" sz="1800" b="1" baseline="-25000"/>
                <a:t>B</a:t>
              </a:r>
            </a:p>
          </p:txBody>
        </p:sp>
        <p:sp>
          <p:nvSpPr>
            <p:cNvPr id="264236" name="Line 44"/>
            <p:cNvSpPr>
              <a:spLocks noChangeShapeType="1"/>
            </p:cNvSpPr>
            <p:nvPr/>
          </p:nvSpPr>
          <p:spPr bwMode="auto">
            <a:xfrm>
              <a:off x="4868" y="267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37" name="Text Box 45"/>
            <p:cNvSpPr txBox="1">
              <a:spLocks noChangeArrowheads="1"/>
            </p:cNvSpPr>
            <p:nvPr/>
          </p:nvSpPr>
          <p:spPr bwMode="auto">
            <a:xfrm>
              <a:off x="5064" y="2832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l-GR" sz="1800" b="1">
                  <a:cs typeface="Times New Roman" pitchFamily="18" charset="0"/>
                </a:rPr>
                <a:t>β</a:t>
              </a:r>
              <a:r>
                <a:rPr lang="en-US" sz="1800" b="1"/>
                <a:t>I</a:t>
              </a:r>
              <a:r>
                <a:rPr lang="en-US" sz="1800" b="1" baseline="-25000"/>
                <a:t>B</a:t>
              </a:r>
            </a:p>
          </p:txBody>
        </p:sp>
        <p:sp>
          <p:nvSpPr>
            <p:cNvPr id="264238" name="Oval 46"/>
            <p:cNvSpPr>
              <a:spLocks noChangeArrowheads="1"/>
            </p:cNvSpPr>
            <p:nvPr/>
          </p:nvSpPr>
          <p:spPr bwMode="auto">
            <a:xfrm>
              <a:off x="3700" y="2570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39" name="Oval 47"/>
            <p:cNvSpPr>
              <a:spLocks noChangeArrowheads="1"/>
            </p:cNvSpPr>
            <p:nvPr/>
          </p:nvSpPr>
          <p:spPr bwMode="auto">
            <a:xfrm>
              <a:off x="5332" y="2474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2" name="Line 50"/>
            <p:cNvSpPr>
              <a:spLocks noChangeShapeType="1"/>
            </p:cNvSpPr>
            <p:nvPr/>
          </p:nvSpPr>
          <p:spPr bwMode="auto">
            <a:xfrm>
              <a:off x="4560" y="32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43" name="Oval 51"/>
            <p:cNvSpPr>
              <a:spLocks noChangeArrowheads="1"/>
            </p:cNvSpPr>
            <p:nvPr/>
          </p:nvSpPr>
          <p:spPr bwMode="auto">
            <a:xfrm>
              <a:off x="4548" y="3419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45" name="Text Box 53"/>
            <p:cNvSpPr txBox="1">
              <a:spLocks noChangeArrowheads="1"/>
            </p:cNvSpPr>
            <p:nvPr/>
          </p:nvSpPr>
          <p:spPr bwMode="auto">
            <a:xfrm>
              <a:off x="3504" y="263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264246" name="Text Box 54"/>
            <p:cNvSpPr txBox="1">
              <a:spLocks noChangeArrowheads="1"/>
            </p:cNvSpPr>
            <p:nvPr/>
          </p:nvSpPr>
          <p:spPr bwMode="auto">
            <a:xfrm>
              <a:off x="5297" y="249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C</a:t>
              </a:r>
            </a:p>
          </p:txBody>
        </p:sp>
        <p:sp>
          <p:nvSpPr>
            <p:cNvPr id="264249" name="Text Box 57"/>
            <p:cNvSpPr txBox="1">
              <a:spLocks noChangeArrowheads="1"/>
            </p:cNvSpPr>
            <p:nvPr/>
          </p:nvSpPr>
          <p:spPr bwMode="auto">
            <a:xfrm>
              <a:off x="4416" y="34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E</a:t>
              </a:r>
            </a:p>
          </p:txBody>
        </p:sp>
        <p:sp>
          <p:nvSpPr>
            <p:cNvPr id="264253" name="Line 61"/>
            <p:cNvSpPr>
              <a:spLocks noChangeShapeType="1"/>
            </p:cNvSpPr>
            <p:nvPr/>
          </p:nvSpPr>
          <p:spPr bwMode="auto">
            <a:xfrm>
              <a:off x="4560" y="34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4" name="Line 62"/>
            <p:cNvSpPr>
              <a:spLocks noChangeShapeType="1"/>
            </p:cNvSpPr>
            <p:nvPr/>
          </p:nvSpPr>
          <p:spPr bwMode="auto">
            <a:xfrm>
              <a:off x="3732" y="344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255" name="Oval 63"/>
            <p:cNvSpPr>
              <a:spLocks noChangeArrowheads="1"/>
            </p:cNvSpPr>
            <p:nvPr/>
          </p:nvSpPr>
          <p:spPr bwMode="auto">
            <a:xfrm>
              <a:off x="5376" y="34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56" name="Oval 64"/>
            <p:cNvSpPr>
              <a:spLocks noChangeArrowheads="1"/>
            </p:cNvSpPr>
            <p:nvPr/>
          </p:nvSpPr>
          <p:spPr bwMode="auto">
            <a:xfrm>
              <a:off x="3675" y="34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DB12-DA9F-49A2-8487-683B940CB08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Networks &amp; Circuits</a:t>
            </a:r>
            <a:endParaRPr lang="en-US" sz="2800" b="1" u="sng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295400"/>
            <a:ext cx="6629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Network :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interconnection of two or more </a:t>
            </a:r>
            <a:r>
              <a:rPr lang="en-US" sz="2000" b="1" dirty="0" smtClean="0">
                <a:latin typeface="Arial" charset="0"/>
              </a:rPr>
              <a:t>elements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Circuit</a:t>
            </a:r>
            <a:r>
              <a:rPr lang="en-US" sz="2000" b="1" dirty="0" smtClean="0">
                <a:latin typeface="Arial" charset="0"/>
              </a:rPr>
              <a:t>  : </a:t>
            </a:r>
            <a:r>
              <a:rPr lang="en-US" sz="2000" b="1" dirty="0">
                <a:latin typeface="Arial" charset="0"/>
              </a:rPr>
              <a:t>a network providing one or more closed </a:t>
            </a:r>
            <a:r>
              <a:rPr lang="en-US" sz="2000" b="1" dirty="0" smtClean="0">
                <a:latin typeface="Arial" charset="0"/>
              </a:rPr>
              <a:t>paths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Active Network : </a:t>
            </a:r>
            <a:r>
              <a:rPr lang="en-US" sz="2000" b="1" dirty="0" smtClean="0">
                <a:latin typeface="Arial" charset="0"/>
              </a:rPr>
              <a:t>contains active element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Passive Network : </a:t>
            </a:r>
            <a:r>
              <a:rPr lang="en-US" sz="2000" b="1" dirty="0" smtClean="0">
                <a:latin typeface="Arial" charset="0"/>
              </a:rPr>
              <a:t>no active element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Networks have branches, nodes, paths, loops and meshes etc.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Ohm’s Law !</a:t>
            </a: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7C92-1A6F-4DEC-9507-B82EB5349D5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3048000" cy="457200"/>
          </a:xfrm>
        </p:spPr>
        <p:txBody>
          <a:bodyPr/>
          <a:lstStyle/>
          <a:p>
            <a:r>
              <a:rPr lang="en-US" sz="2800" b="1" u="sng" dirty="0" smtClean="0"/>
              <a:t>Ohm’s Law</a:t>
            </a:r>
            <a:endParaRPr lang="en-US" sz="2800" b="1" u="sng" dirty="0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838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latin typeface="Arial" charset="0"/>
              </a:rPr>
              <a:t>Relationship </a:t>
            </a:r>
            <a:r>
              <a:rPr lang="en-US" sz="2000" b="1" dirty="0">
                <a:latin typeface="Arial" charset="0"/>
              </a:rPr>
              <a:t>between current and voltage for a resistor </a:t>
            </a:r>
            <a:r>
              <a:rPr lang="en-US" sz="2000" b="1" dirty="0" smtClean="0">
                <a:latin typeface="Arial" charset="0"/>
              </a:rPr>
              <a:t>:  </a:t>
            </a:r>
            <a:r>
              <a:rPr lang="en-US" sz="2000" b="1" dirty="0">
                <a:latin typeface="Arial" charset="0"/>
              </a:rPr>
              <a:t>found in 1827 by Ohm </a:t>
            </a:r>
            <a:r>
              <a:rPr lang="en-US" sz="2000" b="1" dirty="0" smtClean="0">
                <a:latin typeface="Arial" charset="0"/>
              </a:rPr>
              <a:t>(German </a:t>
            </a:r>
            <a:r>
              <a:rPr lang="en-US" sz="2000" b="1" dirty="0">
                <a:latin typeface="Arial" charset="0"/>
              </a:rPr>
              <a:t>physicist 1787 – </a:t>
            </a:r>
            <a:r>
              <a:rPr lang="en-US" sz="2000" b="1" dirty="0" smtClean="0">
                <a:latin typeface="Arial" charset="0"/>
              </a:rPr>
              <a:t>1854)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latin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Forty-six 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years earlier Henry Cavendish, a semi recluse, had also discovered this relationship</a:t>
            </a: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CC00CC"/>
              </a:solidFill>
              <a:latin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Ohm’s Law states that the voltage ‘v’ across a resistor is directly proportional to the current ‘</a:t>
            </a:r>
            <a:r>
              <a:rPr lang="en-US" sz="2000" b="1" dirty="0" err="1">
                <a:latin typeface="Arial" charset="0"/>
              </a:rPr>
              <a:t>i</a:t>
            </a:r>
            <a:r>
              <a:rPr lang="en-US" sz="2000" b="1" dirty="0">
                <a:latin typeface="Arial" charset="0"/>
              </a:rPr>
              <a:t>’ flowing through the </a:t>
            </a:r>
            <a:r>
              <a:rPr lang="en-US" sz="2000" b="1" dirty="0" smtClean="0">
                <a:latin typeface="Arial" charset="0"/>
              </a:rPr>
              <a:t>resistor</a:t>
            </a:r>
            <a:endParaRPr lang="en-US" sz="2000" b="1" dirty="0">
              <a:latin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Mathematically,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Arial" charset="0"/>
              </a:rPr>
              <a:t>	</a:t>
            </a:r>
            <a:r>
              <a:rPr lang="en-US" sz="1400" b="1" dirty="0">
                <a:latin typeface="Arial" charset="0"/>
              </a:rPr>
              <a:t>		</a:t>
            </a:r>
            <a:r>
              <a:rPr lang="en-US" sz="3200" b="1" dirty="0">
                <a:latin typeface="Arial" charset="0"/>
              </a:rPr>
              <a:t>v </a:t>
            </a:r>
            <a:r>
              <a:rPr lang="en-US" sz="3200" b="1" dirty="0">
                <a:latin typeface="Arial" charset="0"/>
                <a:cs typeface="Arial" charset="0"/>
              </a:rPr>
              <a:t>∞ </a:t>
            </a:r>
            <a:r>
              <a:rPr lang="en-US" sz="3200" b="1" dirty="0" err="1">
                <a:latin typeface="Arial" charset="0"/>
                <a:cs typeface="Arial" charset="0"/>
              </a:rPr>
              <a:t>i</a:t>
            </a:r>
            <a:r>
              <a:rPr lang="en-US" sz="3200" b="1" dirty="0">
                <a:latin typeface="Arial" charset="0"/>
                <a:cs typeface="Arial" charset="0"/>
              </a:rPr>
              <a:t>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rial" charset="0"/>
                <a:cs typeface="Arial" charset="0"/>
              </a:rPr>
              <a:t>Ohm defined constant of proportionality as ‘R’, </a:t>
            </a:r>
            <a:r>
              <a:rPr lang="en-US" b="1" dirty="0" smtClean="0">
                <a:latin typeface="Arial" charset="0"/>
                <a:cs typeface="Arial" charset="0"/>
              </a:rPr>
              <a:t>resistance</a:t>
            </a:r>
            <a:endParaRPr lang="en-US" b="1" dirty="0">
              <a:latin typeface="Arial" charset="0"/>
              <a:cs typeface="Arial" charset="0"/>
            </a:endParaRPr>
          </a:p>
          <a:p>
            <a:pPr marL="2057400" lvl="4" indent="-228600" algn="just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  <a:cs typeface="Arial" charset="0"/>
              </a:rPr>
              <a:t>So   v = </a:t>
            </a:r>
            <a:r>
              <a:rPr lang="en-US" sz="1800" b="1" dirty="0" err="1">
                <a:latin typeface="Arial" charset="0"/>
                <a:cs typeface="Arial" charset="0"/>
              </a:rPr>
              <a:t>iR</a:t>
            </a:r>
            <a:r>
              <a:rPr lang="en-US" sz="1800" b="1" dirty="0">
                <a:latin typeface="Arial" charset="0"/>
                <a:cs typeface="Arial" charset="0"/>
              </a:rPr>
              <a:t>      where ‘R’ is in ohms (</a:t>
            </a:r>
            <a:r>
              <a:rPr lang="el-GR" sz="1800" b="1" dirty="0">
                <a:latin typeface="Arial" charset="0"/>
                <a:cs typeface="Arial" charset="0"/>
              </a:rPr>
              <a:t>Ω</a:t>
            </a:r>
            <a:r>
              <a:rPr lang="en-US" sz="1800" b="1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48855" name="Rectangle 23"/>
          <p:cNvSpPr>
            <a:spLocks noChangeArrowheads="1"/>
          </p:cNvSpPr>
          <p:nvPr/>
        </p:nvSpPr>
        <p:spPr bwMode="auto">
          <a:xfrm>
            <a:off x="990600" y="59436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057400" lvl="4" indent="-228600" algn="just">
              <a:lnSpc>
                <a:spcPct val="90000"/>
              </a:lnSpc>
              <a:spcBef>
                <a:spcPct val="20000"/>
              </a:spcBef>
            </a:pPr>
            <a:endParaRPr lang="en-US" sz="1800" b="1" dirty="0">
              <a:latin typeface="Arial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Ohm’s Law…</a:t>
            </a:r>
            <a:r>
              <a:rPr lang="en-US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contd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!</a:t>
            </a:r>
            <a:endParaRPr lang="en-US" sz="1800" b="1" dirty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05600" y="5410200"/>
            <a:ext cx="1668463" cy="946150"/>
            <a:chOff x="6324600" y="5257800"/>
            <a:chExt cx="1668463" cy="94615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477000" y="5611813"/>
              <a:ext cx="1371600" cy="484188"/>
              <a:chOff x="3552" y="3312"/>
              <a:chExt cx="1056" cy="59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52" y="3312"/>
                <a:ext cx="1056" cy="144"/>
                <a:chOff x="1200" y="1296"/>
                <a:chExt cx="2256" cy="243"/>
              </a:xfrm>
            </p:grpSpPr>
            <p:sp>
              <p:nvSpPr>
                <p:cNvPr id="248839" name="Line 7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24884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8843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24884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884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2488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884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850" name="Line 18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51" name="Line 19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852" name="Text Box 20"/>
              <p:cNvSpPr txBox="1">
                <a:spLocks noChangeArrowheads="1"/>
              </p:cNvSpPr>
              <p:nvPr/>
            </p:nvSpPr>
            <p:spPr bwMode="auto">
              <a:xfrm>
                <a:off x="4046" y="3457"/>
                <a:ext cx="274" cy="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R</a:t>
                </a:r>
              </a:p>
            </p:txBody>
          </p:sp>
        </p:grp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6629400" y="5486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6324600" y="5257800"/>
              <a:ext cx="241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248856" name="Rectangle 24"/>
            <p:cNvSpPr>
              <a:spLocks noChangeArrowheads="1"/>
            </p:cNvSpPr>
            <p:nvPr/>
          </p:nvSpPr>
          <p:spPr bwMode="auto">
            <a:xfrm>
              <a:off x="6477000" y="571500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>
              <a:off x="7696200" y="56388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_</a:t>
              </a:r>
            </a:p>
          </p:txBody>
        </p:sp>
        <p:sp>
          <p:nvSpPr>
            <p:cNvPr id="248858" name="Rectangle 26"/>
            <p:cNvSpPr>
              <a:spLocks noChangeArrowheads="1"/>
            </p:cNvSpPr>
            <p:nvPr/>
          </p:nvSpPr>
          <p:spPr bwMode="auto">
            <a:xfrm>
              <a:off x="6858000" y="58674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/>
      <p:bldP spid="248836" grpId="0" build="p"/>
      <p:bldP spid="2488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54A3-1068-44E6-8C2F-BD12CE94B6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543800" cy="457200"/>
          </a:xfrm>
        </p:spPr>
        <p:txBody>
          <a:bodyPr/>
          <a:lstStyle/>
          <a:p>
            <a:r>
              <a:rPr lang="en-US" sz="2800" b="1" u="sng" dirty="0" smtClean="0"/>
              <a:t>Ohm’s Law/Power Absorption/Conductance</a:t>
            </a:r>
            <a:endParaRPr lang="en-US" sz="2800" b="1" u="sng" dirty="0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8458200" y="61722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 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762000" y="990600"/>
            <a:ext cx="5791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 resistor that obeys Ohm’s law is a linear resistor</a:t>
            </a:r>
            <a:r>
              <a:rPr lang="en-US" sz="1800" b="1" dirty="0" smtClean="0">
                <a:latin typeface="Arial" charset="0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Resistance is normally a positive quantity, although negative resistance may be simulated with special circuitry.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en-US" sz="1800" b="1" u="sng" dirty="0" smtClean="0">
                <a:latin typeface="Arial" charset="0"/>
              </a:rPr>
              <a:t>Power Absorption </a:t>
            </a:r>
            <a:r>
              <a:rPr lang="en-US" sz="1800" b="1" dirty="0" smtClean="0">
                <a:latin typeface="Arial" charset="0"/>
              </a:rPr>
              <a:t>: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We know : 	p = vi = i</a:t>
            </a:r>
            <a:r>
              <a:rPr lang="en-US" sz="1800" b="1" baseline="30000" dirty="0" smtClean="0">
                <a:latin typeface="Arial" charset="0"/>
              </a:rPr>
              <a:t>2</a:t>
            </a:r>
            <a:r>
              <a:rPr lang="en-US" sz="1800" b="1" dirty="0" smtClean="0">
                <a:latin typeface="Arial" charset="0"/>
              </a:rPr>
              <a:t> R = v</a:t>
            </a:r>
            <a:r>
              <a:rPr lang="en-US" sz="1800" b="1" baseline="30000" dirty="0" smtClean="0">
                <a:latin typeface="Arial" charset="0"/>
              </a:rPr>
              <a:t>2</a:t>
            </a:r>
            <a:r>
              <a:rPr lang="en-US" sz="1800" b="1" dirty="0" smtClean="0">
                <a:latin typeface="Arial" charset="0"/>
              </a:rPr>
              <a:t>/R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The absorbed power appears as heat/light and is always positive.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An element supplies positive power if positive current  flows out of the positive voltage terminal. An element absorbs positive power if positive current  flows into the positive voltage terminal.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 b="1" u="sng" dirty="0" smtClean="0">
                <a:latin typeface="Arial" charset="0"/>
              </a:rPr>
              <a:t>Conductance 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Another useful quantity in circuit analysis is reciprocal of resistance ‘R’, known as </a:t>
            </a:r>
            <a:r>
              <a:rPr lang="en-US" sz="1800" b="1" dirty="0" smtClean="0">
                <a:solidFill>
                  <a:srgbClr val="CC00CC"/>
                </a:solidFill>
                <a:latin typeface="Arial" charset="0"/>
              </a:rPr>
              <a:t>conductance</a:t>
            </a:r>
            <a:r>
              <a:rPr lang="en-US" sz="1800" b="1" dirty="0" smtClean="0">
                <a:latin typeface="Arial" charset="0"/>
              </a:rPr>
              <a:t> and denoted by ‘G’ where 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G = 1/R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/v 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unit is mho               (inverted omega)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The SI unit is </a:t>
            </a:r>
            <a:r>
              <a:rPr lang="en-US" sz="1600" b="1" dirty="0" err="1">
                <a:latin typeface="Arial" charset="0"/>
              </a:rPr>
              <a:t>siemens</a:t>
            </a:r>
            <a:r>
              <a:rPr lang="en-US" sz="1600" b="1" dirty="0">
                <a:latin typeface="Arial" charset="0"/>
              </a:rPr>
              <a:t>  1S = 1       = 1 A/V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The Resistor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 flipV="1">
            <a:off x="2895600" y="5562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2000" dirty="0"/>
              <a:t>Ω</a:t>
            </a:r>
            <a:endParaRPr lang="en-US" sz="2000" dirty="0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3124200" y="50292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 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 flipV="1">
            <a:off x="4267200" y="5791200"/>
            <a:ext cx="22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l-GR" sz="2000" dirty="0"/>
              <a:t>Ω</a:t>
            </a:r>
            <a:endParaRPr lang="en-US" sz="20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05600" y="1143000"/>
            <a:ext cx="2006600" cy="1970088"/>
            <a:chOff x="4406" y="727"/>
            <a:chExt cx="1264" cy="1241"/>
          </a:xfrm>
        </p:grpSpPr>
        <p:sp>
          <p:nvSpPr>
            <p:cNvPr id="280585" name="Line 9"/>
            <p:cNvSpPr>
              <a:spLocks noChangeShapeType="1"/>
            </p:cNvSpPr>
            <p:nvPr/>
          </p:nvSpPr>
          <p:spPr bwMode="auto">
            <a:xfrm flipV="1">
              <a:off x="4608" y="81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586" name="Line 10"/>
            <p:cNvSpPr>
              <a:spLocks noChangeShapeType="1"/>
            </p:cNvSpPr>
            <p:nvPr/>
          </p:nvSpPr>
          <p:spPr bwMode="auto">
            <a:xfrm>
              <a:off x="4416" y="17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587" name="Line 11"/>
            <p:cNvSpPr>
              <a:spLocks noChangeShapeType="1"/>
            </p:cNvSpPr>
            <p:nvPr/>
          </p:nvSpPr>
          <p:spPr bwMode="auto">
            <a:xfrm flipV="1">
              <a:off x="4464" y="100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588" name="Text Box 12"/>
            <p:cNvSpPr txBox="1">
              <a:spLocks noChangeArrowheads="1"/>
            </p:cNvSpPr>
            <p:nvPr/>
          </p:nvSpPr>
          <p:spPr bwMode="auto">
            <a:xfrm>
              <a:off x="5078" y="1238"/>
              <a:ext cx="5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Slope R</a:t>
              </a:r>
            </a:p>
          </p:txBody>
        </p:sp>
        <p:sp>
          <p:nvSpPr>
            <p:cNvPr id="280589" name="Text Box 13"/>
            <p:cNvSpPr txBox="1">
              <a:spLocks noChangeArrowheads="1"/>
            </p:cNvSpPr>
            <p:nvPr/>
          </p:nvSpPr>
          <p:spPr bwMode="auto">
            <a:xfrm>
              <a:off x="4406" y="72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v</a:t>
              </a:r>
            </a:p>
          </p:txBody>
        </p:sp>
        <p:sp>
          <p:nvSpPr>
            <p:cNvPr id="280590" name="Text Box 14"/>
            <p:cNvSpPr txBox="1">
              <a:spLocks noChangeArrowheads="1"/>
            </p:cNvSpPr>
            <p:nvPr/>
          </p:nvSpPr>
          <p:spPr bwMode="auto">
            <a:xfrm>
              <a:off x="5516" y="1718"/>
              <a:ext cx="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i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24600" y="3505200"/>
            <a:ext cx="2819400" cy="2770188"/>
            <a:chOff x="3984" y="2208"/>
            <a:chExt cx="1776" cy="1745"/>
          </a:xfrm>
        </p:grpSpPr>
        <p:sp>
          <p:nvSpPr>
            <p:cNvPr id="280592" name="Text Box 16"/>
            <p:cNvSpPr txBox="1">
              <a:spLocks noChangeArrowheads="1"/>
            </p:cNvSpPr>
            <p:nvPr/>
          </p:nvSpPr>
          <p:spPr bwMode="auto">
            <a:xfrm>
              <a:off x="5076" y="2729"/>
              <a:ext cx="6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Slope R</a:t>
              </a:r>
            </a:p>
            <a:p>
              <a:r>
                <a:rPr lang="en-US" sz="1600" b="1">
                  <a:latin typeface="Arial" charset="0"/>
                </a:rPr>
                <a:t>changing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984" y="2208"/>
              <a:ext cx="1646" cy="1745"/>
              <a:chOff x="3984" y="2215"/>
              <a:chExt cx="1646" cy="1745"/>
            </a:xfrm>
          </p:grpSpPr>
          <p:sp>
            <p:nvSpPr>
              <p:cNvPr id="280594" name="Line 18"/>
              <p:cNvSpPr>
                <a:spLocks noChangeShapeType="1"/>
              </p:cNvSpPr>
              <p:nvPr/>
            </p:nvSpPr>
            <p:spPr bwMode="auto">
              <a:xfrm flipV="1">
                <a:off x="4570" y="230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595" name="Line 19"/>
              <p:cNvSpPr>
                <a:spLocks noChangeShapeType="1"/>
              </p:cNvSpPr>
              <p:nvPr/>
            </p:nvSpPr>
            <p:spPr bwMode="auto">
              <a:xfrm>
                <a:off x="4378" y="3216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596" name="Text Box 20"/>
              <p:cNvSpPr txBox="1">
                <a:spLocks noChangeArrowheads="1"/>
              </p:cNvSpPr>
              <p:nvPr/>
            </p:nvSpPr>
            <p:spPr bwMode="auto">
              <a:xfrm>
                <a:off x="4368" y="221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v</a:t>
                </a:r>
              </a:p>
            </p:txBody>
          </p:sp>
          <p:sp>
            <p:nvSpPr>
              <p:cNvPr id="280597" name="Text Box 21"/>
              <p:cNvSpPr txBox="1">
                <a:spLocks noChangeArrowheads="1"/>
              </p:cNvSpPr>
              <p:nvPr/>
            </p:nvSpPr>
            <p:spPr bwMode="auto">
              <a:xfrm>
                <a:off x="5478" y="3206"/>
                <a:ext cx="1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i</a:t>
                </a:r>
              </a:p>
            </p:txBody>
          </p:sp>
          <p:cxnSp>
            <p:nvCxnSpPr>
              <p:cNvPr id="280598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3888" y="2568"/>
                <a:ext cx="1488" cy="129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0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0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0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0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0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0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0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0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/>
      <p:bldP spid="2805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8DB7-1486-42F9-821D-DD9FF69F95A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457200"/>
            <a:ext cx="3048000" cy="457200"/>
          </a:xfrm>
        </p:spPr>
        <p:txBody>
          <a:bodyPr/>
          <a:lstStyle/>
          <a:p>
            <a:r>
              <a:rPr lang="en-US" sz="2800" b="1" u="sng" dirty="0" smtClean="0"/>
              <a:t>The Resistor</a:t>
            </a:r>
            <a:endParaRPr lang="en-US" sz="2800" b="1" u="sng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428" y="1981200"/>
            <a:ext cx="5334000" cy="2971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For the material shown,</a:t>
            </a:r>
          </a:p>
          <a:p>
            <a:pPr lvl="2" algn="just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Arial" charset="0"/>
              </a:rPr>
              <a:t>R </a:t>
            </a:r>
            <a:r>
              <a:rPr lang="en-US" sz="1200" b="1" dirty="0">
                <a:latin typeface="Arial" charset="0"/>
                <a:cs typeface="Arial" charset="0"/>
              </a:rPr>
              <a:t>∞ l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Arial" charset="0"/>
                <a:cs typeface="Arial" charset="0"/>
              </a:rPr>
              <a:t>R ∞ 1 / A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Arial" charset="0"/>
                <a:cs typeface="Arial" charset="0"/>
              </a:rPr>
              <a:t>		So R = </a:t>
            </a:r>
            <a:r>
              <a:rPr lang="el-GR" sz="1200" b="1" dirty="0">
                <a:latin typeface="Arial" charset="0"/>
              </a:rPr>
              <a:t>ρ</a:t>
            </a:r>
            <a:r>
              <a:rPr lang="en-US" sz="1200" b="1" dirty="0">
                <a:latin typeface="Arial" charset="0"/>
              </a:rPr>
              <a:t> (l / A)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Arial" charset="0"/>
                <a:cs typeface="Arial" charset="0"/>
              </a:rPr>
              <a:t>Where </a:t>
            </a:r>
            <a:r>
              <a:rPr lang="el-GR" sz="1200" b="1" dirty="0">
                <a:latin typeface="Arial" charset="0"/>
              </a:rPr>
              <a:t>ρ</a:t>
            </a:r>
            <a:r>
              <a:rPr lang="en-US" sz="1200" b="1" dirty="0">
                <a:latin typeface="Arial" charset="0"/>
              </a:rPr>
              <a:t> is resistivity in ohm – meters.</a:t>
            </a:r>
            <a:endParaRPr lang="en-US" sz="1200" b="1" dirty="0">
              <a:latin typeface="Arial" charset="0"/>
              <a:cs typeface="Arial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12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Resistivity is the measure of the ease with which electrons can travel through a material. High resistivity means greater difficulty, more resistance.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Silver has 1.64 X 10 </a:t>
            </a:r>
            <a:r>
              <a:rPr lang="en-US" sz="1600" b="1" baseline="30000" dirty="0">
                <a:latin typeface="Arial" charset="0"/>
              </a:rPr>
              <a:t>- 8</a:t>
            </a:r>
            <a:r>
              <a:rPr lang="en-US" sz="1600" b="1" dirty="0">
                <a:latin typeface="Arial" charset="0"/>
              </a:rPr>
              <a:t> </a:t>
            </a:r>
            <a:r>
              <a:rPr lang="el-GR" sz="1600" b="1" dirty="0">
                <a:latin typeface="Arial" charset="0"/>
                <a:cs typeface="Arial" charset="0"/>
              </a:rPr>
              <a:t>Ω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smtClean="0">
                <a:latin typeface="Arial" charset="0"/>
                <a:cs typeface="Arial" charset="0"/>
              </a:rPr>
              <a:t>– meter : </a:t>
            </a:r>
            <a:r>
              <a:rPr lang="en-US" sz="1600" b="1" dirty="0">
                <a:latin typeface="Arial" charset="0"/>
                <a:cs typeface="Arial" charset="0"/>
              </a:rPr>
              <a:t>conductor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latin typeface="Arial" charset="0"/>
                <a:cs typeface="Arial" charset="0"/>
              </a:rPr>
              <a:t>Silicon </a:t>
            </a:r>
            <a:r>
              <a:rPr lang="en-US" sz="1600" b="1" dirty="0">
                <a:latin typeface="Arial" charset="0"/>
                <a:cs typeface="Arial" charset="0"/>
              </a:rPr>
              <a:t>has 6.4 X </a:t>
            </a:r>
            <a:r>
              <a:rPr lang="en-US" sz="1600" b="1" dirty="0">
                <a:latin typeface="Arial" charset="0"/>
              </a:rPr>
              <a:t>10 </a:t>
            </a:r>
            <a:r>
              <a:rPr lang="en-US" sz="1600" b="1" baseline="30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</a:t>
            </a:r>
            <a:r>
              <a:rPr lang="el-GR" sz="1600" b="1" dirty="0">
                <a:latin typeface="Arial" charset="0"/>
                <a:cs typeface="Arial" charset="0"/>
              </a:rPr>
              <a:t>Ω</a:t>
            </a:r>
            <a:r>
              <a:rPr lang="en-US" sz="1600" b="1" dirty="0">
                <a:latin typeface="Arial" charset="0"/>
                <a:cs typeface="Arial" charset="0"/>
              </a:rPr>
              <a:t> - meter   : semi conductor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Arial" charset="0"/>
                <a:cs typeface="Arial" charset="0"/>
              </a:rPr>
              <a:t>Paper has </a:t>
            </a:r>
            <a:r>
              <a:rPr lang="en-US" sz="1600" b="1" dirty="0">
                <a:latin typeface="Arial" charset="0"/>
              </a:rPr>
              <a:t>10</a:t>
            </a:r>
            <a:r>
              <a:rPr lang="en-US" sz="1600" b="1" baseline="30000" dirty="0">
                <a:latin typeface="Arial" charset="0"/>
              </a:rPr>
              <a:t>10</a:t>
            </a:r>
            <a:r>
              <a:rPr lang="en-US" sz="1600" b="1" dirty="0">
                <a:latin typeface="Arial" charset="0"/>
              </a:rPr>
              <a:t> </a:t>
            </a:r>
            <a:r>
              <a:rPr lang="el-GR" sz="1600" b="1" dirty="0">
                <a:latin typeface="Arial" charset="0"/>
                <a:cs typeface="Arial" charset="0"/>
              </a:rPr>
              <a:t>Ω</a:t>
            </a:r>
            <a:r>
              <a:rPr lang="en-US" sz="1600" b="1" dirty="0">
                <a:latin typeface="Arial" charset="0"/>
                <a:cs typeface="Arial" charset="0"/>
              </a:rPr>
              <a:t> - meter              : insulator</a:t>
            </a:r>
            <a:endParaRPr lang="el-GR" sz="1600" b="1" dirty="0">
              <a:latin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6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600" b="1" dirty="0">
              <a:latin typeface="Arial" charset="0"/>
            </a:endParaRP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8640763" y="64770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533400" y="1066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In general, materials resist the flow of electric charge.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This </a:t>
            </a:r>
            <a:r>
              <a:rPr lang="en-US" sz="1800" b="1" dirty="0">
                <a:latin typeface="Arial" charset="0"/>
              </a:rPr>
              <a:t>physical property or ability to resist current is known as resistance and is represented by symbol ‘R’.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533400" y="50292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The circuit symbol for resistance is :-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Resistor is the simplest passive element. It always absorbs power from the circuit.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b="1" dirty="0" err="1">
                <a:latin typeface="Arial" charset="0"/>
              </a:rPr>
              <a:t>Colour</a:t>
            </a:r>
            <a:r>
              <a:rPr lang="en-US" sz="1600" b="1" dirty="0">
                <a:latin typeface="Arial" charset="0"/>
              </a:rPr>
              <a:t> coding and power dissipation</a:t>
            </a:r>
            <a:r>
              <a:rPr lang="en-US" sz="1600" b="1" dirty="0" smtClean="0">
                <a:latin typeface="Arial" charset="0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600" b="1" dirty="0">
              <a:latin typeface="Arial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Nodes, Paths, Loops &amp; Branches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3600" y="2625725"/>
            <a:ext cx="2743200" cy="1185863"/>
            <a:chOff x="3504" y="1654"/>
            <a:chExt cx="1968" cy="901"/>
          </a:xfrm>
        </p:grpSpPr>
        <p:sp>
          <p:nvSpPr>
            <p:cNvPr id="247816" name="AutoShape 8"/>
            <p:cNvSpPr>
              <a:spLocks noChangeArrowheads="1"/>
            </p:cNvSpPr>
            <p:nvPr/>
          </p:nvSpPr>
          <p:spPr bwMode="auto">
            <a:xfrm rot="14890103">
              <a:off x="4230" y="928"/>
              <a:ext cx="515" cy="1968"/>
            </a:xfrm>
            <a:prstGeom prst="can">
              <a:avLst>
                <a:gd name="adj" fmla="val 9553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7" name="Text Box 9"/>
            <p:cNvSpPr txBox="1">
              <a:spLocks noChangeArrowheads="1"/>
            </p:cNvSpPr>
            <p:nvPr/>
          </p:nvSpPr>
          <p:spPr bwMode="auto">
            <a:xfrm>
              <a:off x="4309" y="2208"/>
              <a:ext cx="106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Length ‘l’</a:t>
              </a:r>
            </a:p>
          </p:txBody>
        </p:sp>
        <p:sp>
          <p:nvSpPr>
            <p:cNvPr id="247818" name="Text Box 10"/>
            <p:cNvSpPr txBox="1">
              <a:spLocks noChangeArrowheads="1"/>
            </p:cNvSpPr>
            <p:nvPr/>
          </p:nvSpPr>
          <p:spPr bwMode="auto">
            <a:xfrm>
              <a:off x="3674" y="2032"/>
              <a:ext cx="29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4488" y="1773"/>
              <a:ext cx="22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b="1">
                  <a:latin typeface="Arial" charset="0"/>
                  <a:cs typeface="Arial" charset="0"/>
                </a:rPr>
                <a:t>ρ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7000" y="4392613"/>
            <a:ext cx="1371600" cy="484187"/>
            <a:chOff x="3552" y="3312"/>
            <a:chExt cx="1056" cy="59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52" y="3312"/>
              <a:ext cx="1056" cy="144"/>
              <a:chOff x="1200" y="1296"/>
              <a:chExt cx="2256" cy="243"/>
            </a:xfrm>
          </p:grpSpPr>
          <p:sp>
            <p:nvSpPr>
              <p:cNvPr id="247822" name="Line 1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Line 1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247825" name="Line 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24782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2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247831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3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833" name="Line 2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34" name="Line 2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35" name="Text Box 27"/>
            <p:cNvSpPr txBox="1">
              <a:spLocks noChangeArrowheads="1"/>
            </p:cNvSpPr>
            <p:nvPr/>
          </p:nvSpPr>
          <p:spPr bwMode="auto">
            <a:xfrm>
              <a:off x="4046" y="3457"/>
              <a:ext cx="274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R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454775" y="5794375"/>
            <a:ext cx="1470025" cy="682625"/>
            <a:chOff x="4066" y="3360"/>
            <a:chExt cx="1056" cy="726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066" y="3360"/>
              <a:ext cx="1056" cy="144"/>
              <a:chOff x="1200" y="1296"/>
              <a:chExt cx="2256" cy="243"/>
            </a:xfrm>
          </p:grpSpPr>
          <p:sp>
            <p:nvSpPr>
              <p:cNvPr id="247838" name="Line 3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39" name="Line 3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247841" name="Line 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24784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247847" name="Line 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849" name="Line 4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50" name="Line 4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51" name="Text Box 43"/>
            <p:cNvSpPr txBox="1">
              <a:spLocks noChangeArrowheads="1"/>
            </p:cNvSpPr>
            <p:nvPr/>
          </p:nvSpPr>
          <p:spPr bwMode="auto">
            <a:xfrm>
              <a:off x="4560" y="3696"/>
              <a:ext cx="27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R</a:t>
              </a:r>
            </a:p>
          </p:txBody>
        </p:sp>
        <p:sp>
          <p:nvSpPr>
            <p:cNvPr id="247852" name="Line 44"/>
            <p:cNvSpPr>
              <a:spLocks noChangeShapeType="1"/>
            </p:cNvSpPr>
            <p:nvPr/>
          </p:nvSpPr>
          <p:spPr bwMode="auto">
            <a:xfrm flipV="1">
              <a:off x="4608" y="3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53" name="Line 45"/>
            <p:cNvSpPr>
              <a:spLocks noChangeShapeType="1"/>
            </p:cNvSpPr>
            <p:nvPr/>
          </p:nvSpPr>
          <p:spPr bwMode="auto">
            <a:xfrm>
              <a:off x="4608" y="37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477000" y="5029200"/>
            <a:ext cx="1371600" cy="712788"/>
            <a:chOff x="4080" y="3168"/>
            <a:chExt cx="864" cy="449"/>
          </a:xfrm>
        </p:grpSpPr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4080" y="3312"/>
              <a:ext cx="864" cy="305"/>
              <a:chOff x="3552" y="3312"/>
              <a:chExt cx="1056" cy="596"/>
            </a:xfrm>
          </p:grpSpPr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552" y="3312"/>
                <a:ext cx="1056" cy="144"/>
                <a:chOff x="1200" y="1296"/>
                <a:chExt cx="2256" cy="243"/>
              </a:xfrm>
            </p:grpSpPr>
            <p:sp>
              <p:nvSpPr>
                <p:cNvPr id="247858" name="Line 5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5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" name="Group 52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24786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862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5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24786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865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8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24786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86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7869" name="Line 6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870" name="Line 62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871" name="Text Box 63"/>
              <p:cNvSpPr txBox="1">
                <a:spLocks noChangeArrowheads="1"/>
              </p:cNvSpPr>
              <p:nvPr/>
            </p:nvSpPr>
            <p:spPr bwMode="auto">
              <a:xfrm>
                <a:off x="4046" y="3457"/>
                <a:ext cx="274" cy="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R</a:t>
                </a:r>
              </a:p>
            </p:txBody>
          </p:sp>
        </p:grpSp>
        <p:sp>
          <p:nvSpPr>
            <p:cNvPr id="247872" name="Line 64"/>
            <p:cNvSpPr>
              <a:spLocks noChangeShapeType="1"/>
            </p:cNvSpPr>
            <p:nvPr/>
          </p:nvSpPr>
          <p:spPr bwMode="auto">
            <a:xfrm flipV="1">
              <a:off x="4464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  <p:bldP spid="247812" grpId="0"/>
      <p:bldP spid="247813" grpId="0" build="p"/>
      <p:bldP spid="2478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C8E-DBEF-42B6-B9E4-1BC83D94CB74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838200" y="19050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4800" b="1" dirty="0" smtClean="0"/>
              <a:t>We cannot change the direction of the wind, but we can adjust the sails.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b="1" dirty="0" smtClean="0"/>
              <a:t>(Anonymous) </a:t>
            </a:r>
            <a:endParaRPr lang="en-US" b="1" dirty="0">
              <a:latin typeface="Arial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685800" y="6858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2B3C-CB2B-4944-853B-8670EA63CC2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Power</a:t>
            </a:r>
            <a:endParaRPr lang="en-US" sz="2800" b="1" u="sng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8077200" cy="586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Power is defined as the rate at which work is done or energy is expended. </a:t>
            </a:r>
            <a:endParaRPr lang="en-US" sz="1800" b="1" dirty="0" smtClean="0">
              <a:latin typeface="Arial" charset="0"/>
            </a:endParaRPr>
          </a:p>
          <a:p>
            <a:pPr algn="just">
              <a:lnSpc>
                <a:spcPct val="110000"/>
              </a:lnSpc>
            </a:pPr>
            <a:r>
              <a:rPr lang="en-US" sz="1600" b="1" dirty="0" smtClean="0">
                <a:latin typeface="Arial" charset="0"/>
              </a:rPr>
              <a:t>Energy is the capacity to do work. The fundamental unit of work or energy is the joule (J).</a:t>
            </a:r>
          </a:p>
          <a:p>
            <a:pPr algn="just">
              <a:lnSpc>
                <a:spcPct val="110000"/>
              </a:lnSpc>
            </a:pPr>
            <a:r>
              <a:rPr lang="en-US" sz="1600" b="1" smtClean="0">
                <a:latin typeface="Arial" charset="0"/>
              </a:rPr>
              <a:t>Power </a:t>
            </a:r>
            <a:r>
              <a:rPr lang="en-US" sz="1600" b="1" dirty="0" smtClean="0">
                <a:latin typeface="Arial" charset="0"/>
              </a:rPr>
              <a:t>is expressed </a:t>
            </a:r>
            <a:r>
              <a:rPr lang="en-US" sz="1600" b="1" dirty="0">
                <a:latin typeface="Arial" charset="0"/>
              </a:rPr>
              <a:t>in watts (W</a:t>
            </a:r>
            <a:r>
              <a:rPr lang="en-US" sz="1600" b="1" dirty="0" smtClean="0">
                <a:latin typeface="Arial" charset="0"/>
              </a:rPr>
              <a:t>). </a:t>
            </a:r>
            <a:r>
              <a:rPr lang="en-US" sz="1600" b="1" dirty="0">
                <a:latin typeface="Arial" charset="0"/>
              </a:rPr>
              <a:t>Power is one watt if one joule of energy is expended in transferring one coulomb of charge through the device in one second.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 smtClean="0">
                <a:latin typeface="Arial" charset="0"/>
              </a:rPr>
              <a:t>One </a:t>
            </a:r>
            <a:r>
              <a:rPr lang="en-US" sz="1600" b="1" dirty="0">
                <a:latin typeface="Arial" charset="0"/>
              </a:rPr>
              <a:t>joule of work is done when a force of one newton moves an object through one meter</a:t>
            </a:r>
            <a:r>
              <a:rPr lang="en-US" sz="1600" b="1" dirty="0" smtClean="0">
                <a:latin typeface="Arial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latin typeface="Arial" charset="0"/>
              </a:rPr>
              <a:t>The force is one newton when a mass of one kg is moved at the rate of one meter per sec per sec.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 smtClean="0">
                <a:latin typeface="Arial" charset="0"/>
              </a:rPr>
              <a:t>So </a:t>
            </a:r>
            <a:r>
              <a:rPr lang="en-US" sz="1600" b="1" dirty="0">
                <a:latin typeface="Arial" charset="0"/>
              </a:rPr>
              <a:t>W = F X </a:t>
            </a:r>
            <a:r>
              <a:rPr lang="en-US" sz="1600" b="1" dirty="0" smtClean="0">
                <a:latin typeface="Arial" charset="0"/>
              </a:rPr>
              <a:t>d</a:t>
            </a:r>
          </a:p>
          <a:p>
            <a:pPr algn="just">
              <a:lnSpc>
                <a:spcPct val="110000"/>
              </a:lnSpc>
            </a:pPr>
            <a:r>
              <a:rPr lang="en-US" sz="1400" b="1" dirty="0" smtClean="0">
                <a:latin typeface="Arial" charset="0"/>
              </a:rPr>
              <a:t>Mathematically</a:t>
            </a:r>
            <a:r>
              <a:rPr lang="en-US" sz="1400" b="1" dirty="0">
                <a:latin typeface="Arial" charset="0"/>
              </a:rPr>
              <a:t>, the relationship is :-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400" b="1" dirty="0">
                <a:latin typeface="Arial" charset="0"/>
              </a:rPr>
              <a:t> 	p = </a:t>
            </a:r>
            <a:r>
              <a:rPr lang="en-US" sz="1400" b="1" dirty="0" err="1">
                <a:latin typeface="Arial" charset="0"/>
              </a:rPr>
              <a:t>dw</a:t>
            </a:r>
            <a:r>
              <a:rPr lang="en-US" sz="1400" b="1" dirty="0">
                <a:latin typeface="Arial" charset="0"/>
              </a:rPr>
              <a:t> / </a:t>
            </a:r>
            <a:r>
              <a:rPr lang="en-US" sz="1400" b="1" dirty="0" err="1">
                <a:latin typeface="Arial" charset="0"/>
              </a:rPr>
              <a:t>dt</a:t>
            </a:r>
            <a:r>
              <a:rPr lang="en-US" sz="1400" b="1" dirty="0">
                <a:latin typeface="Arial" charset="0"/>
              </a:rPr>
              <a:t>  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400" b="1" dirty="0">
                <a:latin typeface="Arial" charset="0"/>
              </a:rPr>
              <a:t>	where ‘p’ is power in watts (W), ‘w’ is energy in joules (J) &amp; ‘t’ is time in seconds.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Arial" charset="0"/>
              </a:rPr>
              <a:t>Also p = </a:t>
            </a:r>
            <a:r>
              <a:rPr lang="en-US" sz="1400" b="1" dirty="0" err="1">
                <a:latin typeface="Arial" charset="0"/>
              </a:rPr>
              <a:t>dw</a:t>
            </a:r>
            <a:r>
              <a:rPr lang="en-US" sz="1400" b="1" dirty="0">
                <a:latin typeface="Arial" charset="0"/>
              </a:rPr>
              <a:t> / </a:t>
            </a:r>
            <a:r>
              <a:rPr lang="en-US" sz="1400" b="1" dirty="0" err="1">
                <a:latin typeface="Arial" charset="0"/>
              </a:rPr>
              <a:t>dt</a:t>
            </a:r>
            <a:r>
              <a:rPr lang="en-US" sz="1400" b="1" dirty="0">
                <a:latin typeface="Arial" charset="0"/>
              </a:rPr>
              <a:t> = </a:t>
            </a:r>
            <a:r>
              <a:rPr lang="en-US" sz="1400" b="1" dirty="0" err="1">
                <a:latin typeface="Arial" charset="0"/>
              </a:rPr>
              <a:t>dw</a:t>
            </a:r>
            <a:r>
              <a:rPr lang="en-US" sz="1400" b="1" dirty="0">
                <a:latin typeface="Arial" charset="0"/>
              </a:rPr>
              <a:t> / </a:t>
            </a:r>
            <a:r>
              <a:rPr lang="en-US" sz="1400" b="1" dirty="0" err="1">
                <a:latin typeface="Arial" charset="0"/>
              </a:rPr>
              <a:t>dq</a:t>
            </a:r>
            <a:r>
              <a:rPr lang="en-US" sz="1400" b="1" dirty="0">
                <a:latin typeface="Arial" charset="0"/>
              </a:rPr>
              <a:t> X </a:t>
            </a:r>
            <a:r>
              <a:rPr lang="en-US" sz="1400" b="1" dirty="0" err="1">
                <a:latin typeface="Arial" charset="0"/>
              </a:rPr>
              <a:t>dq</a:t>
            </a:r>
            <a:r>
              <a:rPr lang="en-US" sz="1400" b="1" dirty="0">
                <a:latin typeface="Arial" charset="0"/>
              </a:rPr>
              <a:t> / </a:t>
            </a:r>
            <a:r>
              <a:rPr lang="en-US" sz="1400" b="1" dirty="0" err="1">
                <a:latin typeface="Arial" charset="0"/>
              </a:rPr>
              <a:t>dt</a:t>
            </a:r>
            <a:r>
              <a:rPr lang="en-US" sz="1400" b="1" dirty="0">
                <a:latin typeface="Arial" charset="0"/>
              </a:rPr>
              <a:t> = vi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>
                <a:latin typeface="Arial" charset="0"/>
              </a:rPr>
              <a:t>	       where   </a:t>
            </a:r>
            <a:r>
              <a:rPr lang="en-US" sz="1400" b="1" dirty="0" err="1">
                <a:latin typeface="Arial" charset="0"/>
              </a:rPr>
              <a:t>dw</a:t>
            </a:r>
            <a:r>
              <a:rPr lang="en-US" sz="1400" b="1" dirty="0">
                <a:latin typeface="Arial" charset="0"/>
              </a:rPr>
              <a:t> / </a:t>
            </a:r>
            <a:r>
              <a:rPr lang="en-US" sz="1400" b="1" dirty="0" err="1">
                <a:latin typeface="Arial" charset="0"/>
              </a:rPr>
              <a:t>dq</a:t>
            </a:r>
            <a:r>
              <a:rPr lang="en-US" sz="1400" b="1" dirty="0">
                <a:latin typeface="Arial" charset="0"/>
              </a:rPr>
              <a:t> is the voltage (energy required to move a </a:t>
            </a:r>
            <a:r>
              <a:rPr lang="en-US" sz="1400" b="1" dirty="0" smtClean="0">
                <a:latin typeface="Arial" charset="0"/>
              </a:rPr>
              <a:t>unit charge</a:t>
            </a:r>
            <a:r>
              <a:rPr lang="en-US" sz="1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Arial" charset="0"/>
              </a:rPr>
              <a:t>Note : 1 joule = 1 watt - 1sec (</a:t>
            </a:r>
            <a:r>
              <a:rPr lang="en-US" sz="1400" b="1" dirty="0" err="1">
                <a:latin typeface="Arial" charset="0"/>
              </a:rPr>
              <a:t>dw</a:t>
            </a:r>
            <a:r>
              <a:rPr lang="en-US" sz="1400" b="1" dirty="0">
                <a:latin typeface="Arial" charset="0"/>
              </a:rPr>
              <a:t> = p </a:t>
            </a:r>
            <a:r>
              <a:rPr lang="en-US" sz="1400" b="1" dirty="0" err="1">
                <a:latin typeface="Arial" charset="0"/>
              </a:rPr>
              <a:t>dt</a:t>
            </a:r>
            <a:r>
              <a:rPr lang="en-US" sz="1400" b="1" dirty="0">
                <a:latin typeface="Arial" charset="0"/>
              </a:rPr>
              <a:t>)   and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400" b="1" dirty="0">
                <a:latin typeface="Arial" charset="0"/>
              </a:rPr>
              <a:t>			3600 J = 1 watt – 3600 sec  or 1 </a:t>
            </a:r>
            <a:r>
              <a:rPr lang="en-US" sz="1400" b="1" dirty="0" err="1">
                <a:latin typeface="Arial" charset="0"/>
              </a:rPr>
              <a:t>Wh</a:t>
            </a:r>
            <a:r>
              <a:rPr lang="en-US" sz="1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</a:rPr>
              <a:t>Example !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946A-BDAA-40EC-8D5A-FA01F80BEB3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Example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Power</a:t>
            </a:r>
            <a:endParaRPr lang="en-US" sz="2800" b="1" u="sng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6019800"/>
            <a:ext cx="8077200" cy="457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Passive Sign Convention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457200" y="12954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How much energy does a 100 - watt electric bulb consume in two hours?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We know p = </a:t>
            </a:r>
            <a:r>
              <a:rPr lang="en-US" sz="1800" b="1" dirty="0" err="1">
                <a:latin typeface="Arial" charset="0"/>
              </a:rPr>
              <a:t>dw</a:t>
            </a:r>
            <a:r>
              <a:rPr lang="en-US" sz="1800" b="1" dirty="0">
                <a:latin typeface="Arial" charset="0"/>
              </a:rPr>
              <a:t> / </a:t>
            </a:r>
            <a:r>
              <a:rPr lang="en-US" sz="1800" b="1" dirty="0" err="1" smtClean="0">
                <a:latin typeface="Arial" charset="0"/>
              </a:rPr>
              <a:t>dt</a:t>
            </a:r>
            <a:r>
              <a:rPr lang="en-US" sz="1800" b="1" dirty="0" smtClean="0">
                <a:latin typeface="Arial" charset="0"/>
              </a:rPr>
              <a:t>   where w is in joules and t in seconds.</a:t>
            </a: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100 = w (joules) / (2X60X60)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Hence w = 720 k joules.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Also </a:t>
            </a:r>
            <a:r>
              <a:rPr lang="en-US" sz="1800" b="1" dirty="0" err="1">
                <a:latin typeface="Arial" charset="0"/>
              </a:rPr>
              <a:t>pdt</a:t>
            </a:r>
            <a:r>
              <a:rPr lang="en-US" sz="1800" b="1" dirty="0">
                <a:latin typeface="Arial" charset="0"/>
              </a:rPr>
              <a:t> = </a:t>
            </a:r>
            <a:r>
              <a:rPr lang="en-US" sz="1800" b="1" dirty="0" err="1">
                <a:latin typeface="Arial" charset="0"/>
              </a:rPr>
              <a:t>dw</a:t>
            </a:r>
            <a:endParaRPr lang="en-US" sz="1800" b="1" dirty="0">
              <a:latin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        watt X sec = joules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Or        watt X 3600 X sec = joules X 3600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Hence 1watt-hour = 3600 joules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And     </a:t>
            </a:r>
            <a:r>
              <a:rPr lang="en-US" sz="1800" b="1" dirty="0" smtClean="0">
                <a:latin typeface="Arial" charset="0"/>
              </a:rPr>
              <a:t>1</a:t>
            </a:r>
            <a:r>
              <a:rPr lang="en-US" sz="1800" b="1" dirty="0" smtClean="0">
                <a:latin typeface="Arial" charset="0"/>
              </a:rPr>
              <a:t>00 </a:t>
            </a:r>
            <a:r>
              <a:rPr lang="en-US" sz="1800" b="1" dirty="0" smtClean="0">
                <a:latin typeface="Arial" charset="0"/>
              </a:rPr>
              <a:t>watt - hr  = </a:t>
            </a:r>
            <a:r>
              <a:rPr lang="en-US" sz="1800" b="1" dirty="0" smtClean="0">
                <a:latin typeface="Arial" charset="0"/>
              </a:rPr>
              <a:t>360 </a:t>
            </a:r>
            <a:r>
              <a:rPr lang="en-US" sz="1800" b="1" dirty="0">
                <a:latin typeface="Arial" charset="0"/>
              </a:rPr>
              <a:t>k joules 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200" b="1" dirty="0" smtClean="0">
                <a:latin typeface="Arial" charset="0"/>
              </a:rPr>
              <a:t>(watt-hr is the </a:t>
            </a:r>
            <a:r>
              <a:rPr lang="en-US" sz="1200" b="1" dirty="0">
                <a:latin typeface="Arial" charset="0"/>
              </a:rPr>
              <a:t>unit used by electrical companies</a:t>
            </a:r>
            <a:r>
              <a:rPr lang="en-US" sz="1200" b="1" dirty="0" smtClean="0">
                <a:latin typeface="Arial" charset="0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And in 2 hours :  200 </a:t>
            </a:r>
            <a:r>
              <a:rPr lang="en-US" sz="1800" b="1" dirty="0" smtClean="0">
                <a:latin typeface="Arial" charset="0"/>
              </a:rPr>
              <a:t>watt - hr  = </a:t>
            </a:r>
            <a:r>
              <a:rPr lang="en-US" sz="1800" b="1" dirty="0" smtClean="0">
                <a:latin typeface="Arial" charset="0"/>
              </a:rPr>
              <a:t>720 </a:t>
            </a:r>
            <a:r>
              <a:rPr lang="en-US" sz="1800" b="1" dirty="0" smtClean="0">
                <a:latin typeface="Arial" charset="0"/>
              </a:rPr>
              <a:t>k joules  </a:t>
            </a:r>
            <a:r>
              <a:rPr lang="en-US" sz="1800" b="1" dirty="0" smtClean="0">
                <a:latin typeface="Arial" charset="0"/>
              </a:rPr>
              <a:t>   QED</a:t>
            </a:r>
            <a:endParaRPr lang="en-US" sz="1200" b="1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5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5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55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55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BB6-20E3-43F5-975F-63A7FD825C8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4800600" cy="457200"/>
          </a:xfrm>
        </p:spPr>
        <p:txBody>
          <a:bodyPr/>
          <a:lstStyle/>
          <a:p>
            <a:r>
              <a:rPr lang="en-US" sz="2800" b="1" u="sng" dirty="0" smtClean="0"/>
              <a:t>Passive Sign Convention</a:t>
            </a:r>
            <a:endParaRPr lang="en-US" sz="2800" b="1" u="sng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762000"/>
            <a:ext cx="5638800" cy="6096000"/>
          </a:xfrm>
        </p:spPr>
        <p:txBody>
          <a:bodyPr/>
          <a:lstStyle/>
          <a:p>
            <a:pPr algn="just"/>
            <a:r>
              <a:rPr lang="en-US" sz="1800" b="1" dirty="0">
                <a:latin typeface="Arial" charset="0"/>
              </a:rPr>
              <a:t>The passive sign convention is satisfied when the current arrow is directed into the element at the plus - marked terminal.</a:t>
            </a:r>
          </a:p>
          <a:p>
            <a:pPr algn="just"/>
            <a:r>
              <a:rPr lang="en-US" sz="1800" b="1" dirty="0">
                <a:latin typeface="Arial" charset="0"/>
              </a:rPr>
              <a:t>It </a:t>
            </a:r>
            <a:r>
              <a:rPr lang="en-US" sz="1800" b="1" dirty="0" smtClean="0">
                <a:latin typeface="Arial" charset="0"/>
              </a:rPr>
              <a:t>says (the passive sign convention) </a:t>
            </a:r>
            <a:r>
              <a:rPr lang="en-US" sz="1800" b="1" dirty="0">
                <a:latin typeface="Arial" charset="0"/>
              </a:rPr>
              <a:t>that if the current arrow and the voltage polarity signs are placed such that the current enters that end of the element marked with the positive sign, then the power </a:t>
            </a:r>
            <a:r>
              <a:rPr lang="en-US" sz="1800" b="1" dirty="0">
                <a:solidFill>
                  <a:srgbClr val="CC00CC"/>
                </a:solidFill>
                <a:latin typeface="Arial" charset="0"/>
              </a:rPr>
              <a:t>absorbed</a:t>
            </a:r>
            <a:r>
              <a:rPr lang="en-US" sz="1800" b="1" dirty="0">
                <a:latin typeface="Arial" charset="0"/>
              </a:rPr>
              <a:t> can be expressed by the product of the specified current and voltage variables.</a:t>
            </a:r>
          </a:p>
          <a:p>
            <a:pPr lvl="1" algn="just"/>
            <a:r>
              <a:rPr lang="en-US" sz="1800" b="1" dirty="0">
                <a:latin typeface="Arial" charset="0"/>
              </a:rPr>
              <a:t>If the numerical value of the product is negative, then we say that the element is absorbing negative power, or that it is actually generating power </a:t>
            </a:r>
            <a:r>
              <a:rPr lang="en-US" sz="1800" b="1" dirty="0" smtClean="0">
                <a:latin typeface="Arial" charset="0"/>
              </a:rPr>
              <a:t>(and </a:t>
            </a:r>
            <a:r>
              <a:rPr lang="en-US" sz="1800" b="1" dirty="0">
                <a:latin typeface="Arial" charset="0"/>
              </a:rPr>
              <a:t>delivering it to some external </a:t>
            </a:r>
            <a:r>
              <a:rPr lang="en-US" sz="1800" b="1" dirty="0" smtClean="0">
                <a:latin typeface="Arial" charset="0"/>
              </a:rPr>
              <a:t>element).</a:t>
            </a:r>
            <a:endParaRPr lang="en-US" sz="1800" b="1" dirty="0">
              <a:latin typeface="Arial" charset="0"/>
            </a:endParaRPr>
          </a:p>
          <a:p>
            <a:pPr lvl="2" algn="just"/>
            <a:r>
              <a:rPr lang="en-US" sz="1800" b="1" dirty="0">
                <a:latin typeface="Arial" charset="0"/>
              </a:rPr>
              <a:t>In the first case the +</a:t>
            </a:r>
            <a:r>
              <a:rPr lang="en-US" sz="1800" b="1" dirty="0" err="1">
                <a:latin typeface="Arial" charset="0"/>
              </a:rPr>
              <a:t>ve</a:t>
            </a:r>
            <a:r>
              <a:rPr lang="en-US" sz="1800" b="1" dirty="0">
                <a:latin typeface="Arial" charset="0"/>
              </a:rPr>
              <a:t> terminal is at 5 volts </a:t>
            </a:r>
            <a:r>
              <a:rPr lang="en-US" sz="1800" b="1" dirty="0" err="1">
                <a:latin typeface="Arial" charset="0"/>
              </a:rPr>
              <a:t>wrt</a:t>
            </a:r>
            <a:r>
              <a:rPr lang="en-US" sz="1800" b="1" dirty="0">
                <a:latin typeface="Arial" charset="0"/>
              </a:rPr>
              <a:t> the other terminal.</a:t>
            </a:r>
          </a:p>
          <a:p>
            <a:pPr lvl="2" algn="just"/>
            <a:r>
              <a:rPr lang="en-US" sz="1800" b="1" dirty="0">
                <a:latin typeface="Arial" charset="0"/>
              </a:rPr>
              <a:t>In the second case the +</a:t>
            </a:r>
            <a:r>
              <a:rPr lang="en-US" sz="1800" b="1" dirty="0" err="1">
                <a:latin typeface="Arial" charset="0"/>
              </a:rPr>
              <a:t>ve</a:t>
            </a:r>
            <a:r>
              <a:rPr lang="en-US" sz="1800" b="1" dirty="0">
                <a:latin typeface="Arial" charset="0"/>
              </a:rPr>
              <a:t> terminal is at – 5 volts </a:t>
            </a:r>
            <a:r>
              <a:rPr lang="en-US" sz="1800" b="1" dirty="0" err="1">
                <a:latin typeface="Arial" charset="0"/>
              </a:rPr>
              <a:t>wrt</a:t>
            </a:r>
            <a:r>
              <a:rPr lang="en-US" sz="1800" b="1" dirty="0">
                <a:latin typeface="Arial" charset="0"/>
              </a:rPr>
              <a:t> the other terminal.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The Circuit Elements !</a:t>
            </a:r>
            <a:endParaRPr lang="en-US" sz="18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172200" y="762000"/>
            <a:ext cx="2819400" cy="5562600"/>
            <a:chOff x="3888" y="480"/>
            <a:chExt cx="1776" cy="350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320" y="816"/>
              <a:ext cx="576" cy="816"/>
              <a:chOff x="4032" y="960"/>
              <a:chExt cx="1056" cy="1392"/>
            </a:xfrm>
          </p:grpSpPr>
          <p:sp>
            <p:nvSpPr>
              <p:cNvPr id="281607" name="Line 7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08" name="Line 8"/>
              <p:cNvSpPr>
                <a:spLocks noChangeShapeType="1"/>
              </p:cNvSpPr>
              <p:nvPr/>
            </p:nvSpPr>
            <p:spPr bwMode="auto">
              <a:xfrm>
                <a:off x="4884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09" name="Rectangle 9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84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10" name="Line 1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11" name="Line 1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332" y="1968"/>
              <a:ext cx="576" cy="816"/>
              <a:chOff x="4032" y="960"/>
              <a:chExt cx="1056" cy="1392"/>
            </a:xfrm>
          </p:grpSpPr>
          <p:sp>
            <p:nvSpPr>
              <p:cNvPr id="281613" name="Line 13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14" name="Line 14"/>
              <p:cNvSpPr>
                <a:spLocks noChangeShapeType="1"/>
              </p:cNvSpPr>
              <p:nvPr/>
            </p:nvSpPr>
            <p:spPr bwMode="auto">
              <a:xfrm>
                <a:off x="4884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15" name="Rectangle 15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84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16" name="Line 16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17" name="Line 17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356" y="3024"/>
              <a:ext cx="576" cy="816"/>
              <a:chOff x="4032" y="960"/>
              <a:chExt cx="1056" cy="1392"/>
            </a:xfrm>
          </p:grpSpPr>
          <p:sp>
            <p:nvSpPr>
              <p:cNvPr id="281619" name="Line 19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20" name="Line 20"/>
              <p:cNvSpPr>
                <a:spLocks noChangeShapeType="1"/>
              </p:cNvSpPr>
              <p:nvPr/>
            </p:nvSpPr>
            <p:spPr bwMode="auto">
              <a:xfrm>
                <a:off x="4884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21" name="Rectangle 21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84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22" name="Line 22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623" name="Line 23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1624" name="Text Box 24"/>
            <p:cNvSpPr txBox="1">
              <a:spLocks noChangeArrowheads="1"/>
            </p:cNvSpPr>
            <p:nvPr/>
          </p:nvSpPr>
          <p:spPr bwMode="auto">
            <a:xfrm>
              <a:off x="4080" y="576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281625" name="Text Box 25"/>
            <p:cNvSpPr txBox="1">
              <a:spLocks noChangeArrowheads="1"/>
            </p:cNvSpPr>
            <p:nvPr/>
          </p:nvSpPr>
          <p:spPr bwMode="auto">
            <a:xfrm>
              <a:off x="4092" y="1632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_</a:t>
              </a:r>
            </a:p>
          </p:txBody>
        </p:sp>
        <p:sp>
          <p:nvSpPr>
            <p:cNvPr id="281626" name="Text Box 26"/>
            <p:cNvSpPr txBox="1">
              <a:spLocks noChangeArrowheads="1"/>
            </p:cNvSpPr>
            <p:nvPr/>
          </p:nvSpPr>
          <p:spPr bwMode="auto">
            <a:xfrm>
              <a:off x="4176" y="3696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_</a:t>
              </a:r>
            </a:p>
          </p:txBody>
        </p:sp>
        <p:sp>
          <p:nvSpPr>
            <p:cNvPr id="281627" name="Text Box 27"/>
            <p:cNvSpPr txBox="1">
              <a:spLocks noChangeArrowheads="1"/>
            </p:cNvSpPr>
            <p:nvPr/>
          </p:nvSpPr>
          <p:spPr bwMode="auto">
            <a:xfrm>
              <a:off x="4080" y="1488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_</a:t>
              </a:r>
            </a:p>
          </p:txBody>
        </p:sp>
        <p:sp>
          <p:nvSpPr>
            <p:cNvPr id="281628" name="Text Box 28"/>
            <p:cNvSpPr txBox="1">
              <a:spLocks noChangeArrowheads="1"/>
            </p:cNvSpPr>
            <p:nvPr/>
          </p:nvSpPr>
          <p:spPr bwMode="auto">
            <a:xfrm>
              <a:off x="4032" y="2640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281629" name="Text Box 29"/>
            <p:cNvSpPr txBox="1">
              <a:spLocks noChangeArrowheads="1"/>
            </p:cNvSpPr>
            <p:nvPr/>
          </p:nvSpPr>
          <p:spPr bwMode="auto">
            <a:xfrm>
              <a:off x="4080" y="2976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3936" y="105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5 V</a:t>
              </a:r>
            </a:p>
          </p:txBody>
        </p:sp>
        <p:sp>
          <p:nvSpPr>
            <p:cNvPr id="281631" name="Text Box 31"/>
            <p:cNvSpPr txBox="1">
              <a:spLocks noChangeArrowheads="1"/>
            </p:cNvSpPr>
            <p:nvPr/>
          </p:nvSpPr>
          <p:spPr bwMode="auto">
            <a:xfrm>
              <a:off x="3888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- 5 V</a:t>
              </a:r>
            </a:p>
          </p:txBody>
        </p:sp>
        <p:sp>
          <p:nvSpPr>
            <p:cNvPr id="281632" name="Text Box 32"/>
            <p:cNvSpPr txBox="1">
              <a:spLocks noChangeArrowheads="1"/>
            </p:cNvSpPr>
            <p:nvPr/>
          </p:nvSpPr>
          <p:spPr bwMode="auto">
            <a:xfrm>
              <a:off x="3960" y="331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5 V</a:t>
              </a:r>
            </a:p>
          </p:txBody>
        </p:sp>
        <p:sp>
          <p:nvSpPr>
            <p:cNvPr id="281633" name="Line 33"/>
            <p:cNvSpPr>
              <a:spLocks noChangeShapeType="1"/>
            </p:cNvSpPr>
            <p:nvPr/>
          </p:nvSpPr>
          <p:spPr bwMode="auto">
            <a:xfrm>
              <a:off x="4416" y="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34" name="Line 34"/>
            <p:cNvSpPr>
              <a:spLocks noChangeShapeType="1"/>
            </p:cNvSpPr>
            <p:nvPr/>
          </p:nvSpPr>
          <p:spPr bwMode="auto">
            <a:xfrm>
              <a:off x="432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35" name="Line 35"/>
            <p:cNvSpPr>
              <a:spLocks noChangeShapeType="1"/>
            </p:cNvSpPr>
            <p:nvPr/>
          </p:nvSpPr>
          <p:spPr bwMode="auto">
            <a:xfrm>
              <a:off x="4320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36" name="Text Box 36"/>
            <p:cNvSpPr txBox="1">
              <a:spLocks noChangeArrowheads="1"/>
            </p:cNvSpPr>
            <p:nvPr/>
          </p:nvSpPr>
          <p:spPr bwMode="auto">
            <a:xfrm>
              <a:off x="4320" y="4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3 A</a:t>
              </a:r>
            </a:p>
          </p:txBody>
        </p:sp>
        <p:sp>
          <p:nvSpPr>
            <p:cNvPr id="281637" name="Text Box 37"/>
            <p:cNvSpPr txBox="1">
              <a:spLocks noChangeArrowheads="1"/>
            </p:cNvSpPr>
            <p:nvPr/>
          </p:nvSpPr>
          <p:spPr bwMode="auto">
            <a:xfrm>
              <a:off x="4176" y="2438"/>
              <a:ext cx="5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- 3 A</a:t>
              </a:r>
            </a:p>
          </p:txBody>
        </p:sp>
        <p:sp>
          <p:nvSpPr>
            <p:cNvPr id="281638" name="Text Box 38"/>
            <p:cNvSpPr txBox="1">
              <a:spLocks noChangeArrowheads="1"/>
            </p:cNvSpPr>
            <p:nvPr/>
          </p:nvSpPr>
          <p:spPr bwMode="auto">
            <a:xfrm>
              <a:off x="4224" y="311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- 3 A</a:t>
              </a:r>
            </a:p>
          </p:txBody>
        </p:sp>
        <p:sp>
          <p:nvSpPr>
            <p:cNvPr id="281639" name="Text Box 39"/>
            <p:cNvSpPr txBox="1">
              <a:spLocks noChangeArrowheads="1"/>
            </p:cNvSpPr>
            <p:nvPr/>
          </p:nvSpPr>
          <p:spPr bwMode="auto">
            <a:xfrm>
              <a:off x="4992" y="912"/>
              <a:ext cx="67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15 w</a:t>
              </a:r>
            </a:p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Arial" charset="0"/>
                </a:rPr>
                <a:t>(absorbed)</a:t>
              </a:r>
            </a:p>
          </p:txBody>
        </p:sp>
        <p:sp>
          <p:nvSpPr>
            <p:cNvPr id="281640" name="Text Box 40"/>
            <p:cNvSpPr txBox="1">
              <a:spLocks noChangeArrowheads="1"/>
            </p:cNvSpPr>
            <p:nvPr/>
          </p:nvSpPr>
          <p:spPr bwMode="auto">
            <a:xfrm>
              <a:off x="4992" y="2112"/>
              <a:ext cx="57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15 w</a:t>
              </a:r>
            </a:p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Arial" charset="0"/>
                </a:rPr>
                <a:t>(absorbed)</a:t>
              </a:r>
            </a:p>
          </p:txBody>
        </p:sp>
        <p:sp>
          <p:nvSpPr>
            <p:cNvPr id="281641" name="Text Box 41"/>
            <p:cNvSpPr txBox="1">
              <a:spLocks noChangeArrowheads="1"/>
            </p:cNvSpPr>
            <p:nvPr/>
          </p:nvSpPr>
          <p:spPr bwMode="auto">
            <a:xfrm>
              <a:off x="5040" y="2976"/>
              <a:ext cx="58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-15 w</a:t>
              </a:r>
            </a:p>
            <a:p>
              <a:pPr>
                <a:spcBef>
                  <a:spcPct val="50000"/>
                </a:spcBef>
              </a:pPr>
              <a:r>
                <a:rPr lang="en-US" sz="1000" b="1" dirty="0" smtClean="0">
                  <a:latin typeface="Arial" charset="0"/>
                </a:rPr>
                <a:t>(absorbed)</a:t>
              </a:r>
              <a:endParaRPr lang="en-US" sz="1000" b="1" dirty="0">
                <a:latin typeface="Arial" charset="0"/>
              </a:endParaRPr>
            </a:p>
          </p:txBody>
        </p:sp>
      </p:grp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8001000" y="5648325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15 </a:t>
            </a:r>
            <a:r>
              <a:rPr lang="en-US" sz="1800" b="1" dirty="0">
                <a:latin typeface="Arial" charset="0"/>
              </a:rPr>
              <a:t>w</a:t>
            </a: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Arial" charset="0"/>
              </a:rPr>
              <a:t>(generated)</a:t>
            </a:r>
            <a:endParaRPr lang="en-US" sz="1000" b="1" dirty="0">
              <a:latin typeface="Arial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8153400" y="5331023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latin typeface="Arial" charset="0"/>
              </a:rPr>
              <a:t>OR</a:t>
            </a:r>
            <a:endParaRPr lang="en-US" sz="800" b="1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867-8A41-47CD-BDC5-F00836B2B8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The Circuit Elements</a:t>
            </a:r>
            <a:endParaRPr lang="en-US" sz="2800" b="1" u="sng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295400"/>
            <a:ext cx="7467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Arial" charset="0"/>
              </a:rPr>
              <a:t>Each component of the circuit is called an element.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Arial" charset="0"/>
              </a:rPr>
              <a:t>The </a:t>
            </a:r>
            <a:r>
              <a:rPr lang="en-US" sz="2000" b="1" dirty="0">
                <a:latin typeface="Arial" charset="0"/>
              </a:rPr>
              <a:t>circuit elements can be described as :-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Active elements and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Passive elements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Voltage sources and current sources are classified as active elements. These are capable of delivering power to some external device.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Passive elements include resistors, capacitors and inductors.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Incidentally, the voltage – current relationship is :-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 err="1" smtClean="0">
                <a:latin typeface="Arial" charset="0"/>
              </a:rPr>
              <a:t>V</a:t>
            </a:r>
            <a:r>
              <a:rPr lang="en-US" sz="2000" dirty="0" err="1">
                <a:latin typeface="Arial" charset="0"/>
                <a:cs typeface="Arial" charset="0"/>
              </a:rPr>
              <a:t>∞i</a:t>
            </a:r>
            <a:r>
              <a:rPr lang="en-US" sz="2000" dirty="0">
                <a:latin typeface="Arial" charset="0"/>
                <a:cs typeface="Arial" charset="0"/>
              </a:rPr>
              <a:t>  ,  </a:t>
            </a:r>
            <a:r>
              <a:rPr lang="en-US" sz="2000" b="1" dirty="0">
                <a:latin typeface="Arial" charset="0"/>
              </a:rPr>
              <a:t>V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b="1" dirty="0">
                <a:latin typeface="Arial" charset="0"/>
                <a:cs typeface="Arial" charset="0"/>
              </a:rPr>
              <a:t>∫</a:t>
            </a:r>
            <a:r>
              <a:rPr lang="en-US" sz="2000" dirty="0" err="1">
                <a:latin typeface="Arial" charset="0"/>
                <a:cs typeface="Arial" charset="0"/>
              </a:rPr>
              <a:t>idt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</a:rPr>
              <a:t> ,   </a:t>
            </a:r>
            <a:r>
              <a:rPr lang="en-US" sz="2000" b="1" dirty="0" err="1">
                <a:latin typeface="Arial" charset="0"/>
              </a:rPr>
              <a:t>V</a:t>
            </a:r>
            <a:r>
              <a:rPr lang="en-US" sz="2000" dirty="0" err="1">
                <a:latin typeface="Arial" charset="0"/>
                <a:cs typeface="Arial" charset="0"/>
              </a:rPr>
              <a:t>∞di</a:t>
            </a:r>
            <a:r>
              <a:rPr lang="en-US" sz="2000" dirty="0">
                <a:latin typeface="Arial" charset="0"/>
                <a:cs typeface="Arial" charset="0"/>
              </a:rPr>
              <a:t> /</a:t>
            </a:r>
            <a:r>
              <a:rPr lang="en-US" sz="2000" dirty="0" err="1">
                <a:latin typeface="Arial" charset="0"/>
                <a:cs typeface="Arial" charset="0"/>
              </a:rPr>
              <a:t>dt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An ideal (?) independent source is an active element that provides a specific voltage or current that is completely independent of other circuit variables.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Voltage &amp; Current Sources !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</a:rPr>
              <a:t>                       </a:t>
            </a:r>
            <a:endParaRPr lang="en-US" sz="36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36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0041-B907-4170-8678-ACF5A2F7D65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5562600" cy="381000"/>
          </a:xfrm>
        </p:spPr>
        <p:txBody>
          <a:bodyPr/>
          <a:lstStyle/>
          <a:p>
            <a:r>
              <a:rPr lang="en-US" sz="2800" b="1" u="sng" dirty="0" smtClean="0"/>
              <a:t>Independent Voltage Sources</a:t>
            </a:r>
            <a:endParaRPr lang="en-US" sz="2800" b="1" u="sng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3810000" cy="3657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Arial" charset="0"/>
              </a:rPr>
              <a:t>The symbols for independent voltage sources are:-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4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Small ‘v’ is used for time varying or constant voltages.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Capital ‘V’ is used for constant voltages only.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Independent  current sources !</a:t>
            </a:r>
            <a:endParaRPr lang="en-US" sz="20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009775"/>
            <a:ext cx="3581400" cy="3933825"/>
            <a:chOff x="2880" y="1266"/>
            <a:chExt cx="2256" cy="2478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3120" y="168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4" name="Line 6"/>
            <p:cNvSpPr>
              <a:spLocks noChangeShapeType="1"/>
            </p:cNvSpPr>
            <p:nvPr/>
          </p:nvSpPr>
          <p:spPr bwMode="auto">
            <a:xfrm>
              <a:off x="331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 flipV="1">
              <a:off x="3312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6" name="Line 8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7" name="Line 9"/>
            <p:cNvSpPr>
              <a:spLocks noChangeShapeType="1"/>
            </p:cNvSpPr>
            <p:nvPr/>
          </p:nvSpPr>
          <p:spPr bwMode="auto">
            <a:xfrm>
              <a:off x="3312" y="24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3207" y="1632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+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3215" y="1827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_</a:t>
              </a:r>
            </a:p>
          </p:txBody>
        </p:sp>
        <p:sp>
          <p:nvSpPr>
            <p:cNvPr id="242701" name="Oval 13"/>
            <p:cNvSpPr>
              <a:spLocks noChangeArrowheads="1"/>
            </p:cNvSpPr>
            <p:nvPr/>
          </p:nvSpPr>
          <p:spPr bwMode="auto">
            <a:xfrm>
              <a:off x="3792" y="12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2" name="Oval 14"/>
            <p:cNvSpPr>
              <a:spLocks noChangeArrowheads="1"/>
            </p:cNvSpPr>
            <p:nvPr/>
          </p:nvSpPr>
          <p:spPr bwMode="auto">
            <a:xfrm>
              <a:off x="3843" y="237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3" name="Oval 15"/>
            <p:cNvSpPr>
              <a:spLocks noChangeArrowheads="1"/>
            </p:cNvSpPr>
            <p:nvPr/>
          </p:nvSpPr>
          <p:spPr bwMode="auto">
            <a:xfrm>
              <a:off x="3141" y="3003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>
              <a:off x="3333" y="338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V="1">
              <a:off x="3333" y="261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3333" y="2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3333" y="372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08" name="Text Box 20"/>
            <p:cNvSpPr txBox="1">
              <a:spLocks noChangeArrowheads="1"/>
            </p:cNvSpPr>
            <p:nvPr/>
          </p:nvSpPr>
          <p:spPr bwMode="auto">
            <a:xfrm>
              <a:off x="2880" y="306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3228" y="2955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+</a:t>
              </a:r>
            </a:p>
          </p:txBody>
        </p:sp>
        <p:sp>
          <p:nvSpPr>
            <p:cNvPr id="242710" name="Text Box 22"/>
            <p:cNvSpPr txBox="1">
              <a:spLocks noChangeArrowheads="1"/>
            </p:cNvSpPr>
            <p:nvPr/>
          </p:nvSpPr>
          <p:spPr bwMode="auto">
            <a:xfrm>
              <a:off x="3236" y="3150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_</a:t>
              </a:r>
            </a:p>
          </p:txBody>
        </p:sp>
        <p:sp>
          <p:nvSpPr>
            <p:cNvPr id="242711" name="Oval 23"/>
            <p:cNvSpPr>
              <a:spLocks noChangeArrowheads="1"/>
            </p:cNvSpPr>
            <p:nvPr/>
          </p:nvSpPr>
          <p:spPr bwMode="auto">
            <a:xfrm>
              <a:off x="3813" y="258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12" name="Oval 24"/>
            <p:cNvSpPr>
              <a:spLocks noChangeArrowheads="1"/>
            </p:cNvSpPr>
            <p:nvPr/>
          </p:nvSpPr>
          <p:spPr bwMode="auto">
            <a:xfrm>
              <a:off x="3864" y="369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13" name="Text Box 25"/>
            <p:cNvSpPr txBox="1">
              <a:spLocks noChangeArrowheads="1"/>
            </p:cNvSpPr>
            <p:nvPr/>
          </p:nvSpPr>
          <p:spPr bwMode="auto">
            <a:xfrm>
              <a:off x="3902" y="3051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or</a:t>
              </a:r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4557" y="3264"/>
              <a:ext cx="3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 flipH="1" flipV="1">
              <a:off x="4557" y="2619"/>
              <a:ext cx="3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4557" y="2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4557" y="372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4122" y="306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242719" name="Text Box 31"/>
            <p:cNvSpPr txBox="1">
              <a:spLocks noChangeArrowheads="1"/>
            </p:cNvSpPr>
            <p:nvPr/>
          </p:nvSpPr>
          <p:spPr bwMode="auto">
            <a:xfrm>
              <a:off x="4272" y="2955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+</a:t>
              </a:r>
            </a:p>
          </p:txBody>
        </p:sp>
        <p:sp>
          <p:nvSpPr>
            <p:cNvPr id="242720" name="Text Box 32"/>
            <p:cNvSpPr txBox="1">
              <a:spLocks noChangeArrowheads="1"/>
            </p:cNvSpPr>
            <p:nvPr/>
          </p:nvSpPr>
          <p:spPr bwMode="auto">
            <a:xfrm>
              <a:off x="4272" y="3150"/>
              <a:ext cx="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_</a:t>
              </a:r>
            </a:p>
          </p:txBody>
        </p:sp>
        <p:sp>
          <p:nvSpPr>
            <p:cNvPr id="242721" name="Oval 33"/>
            <p:cNvSpPr>
              <a:spLocks noChangeArrowheads="1"/>
            </p:cNvSpPr>
            <p:nvPr/>
          </p:nvSpPr>
          <p:spPr bwMode="auto">
            <a:xfrm>
              <a:off x="5037" y="258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22" name="Oval 34"/>
            <p:cNvSpPr>
              <a:spLocks noChangeArrowheads="1"/>
            </p:cNvSpPr>
            <p:nvPr/>
          </p:nvSpPr>
          <p:spPr bwMode="auto">
            <a:xfrm>
              <a:off x="5088" y="369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23" name="Line 35"/>
            <p:cNvSpPr>
              <a:spLocks noChangeShapeType="1"/>
            </p:cNvSpPr>
            <p:nvPr/>
          </p:nvSpPr>
          <p:spPr bwMode="auto">
            <a:xfrm>
              <a:off x="4416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512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2725" name="Rectangle 37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  <p:bldP spid="2427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7BE8-00C7-4C1B-B5BF-3F6340D5B28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5562600" cy="381000"/>
          </a:xfrm>
        </p:spPr>
        <p:txBody>
          <a:bodyPr/>
          <a:lstStyle/>
          <a:p>
            <a:r>
              <a:rPr lang="en-US" sz="2800" b="1" u="sng" dirty="0" smtClean="0"/>
              <a:t>Independent Current Sources</a:t>
            </a:r>
            <a:endParaRPr lang="en-US" sz="2800" b="1" u="sng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4191000" cy="4419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Arial" charset="0"/>
              </a:rPr>
              <a:t>The symbols for independent current sources are:-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4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Small ‘</a:t>
            </a:r>
            <a:r>
              <a:rPr lang="en-US" sz="2000" b="1" dirty="0" err="1">
                <a:latin typeface="Arial" charset="0"/>
              </a:rPr>
              <a:t>i</a:t>
            </a:r>
            <a:r>
              <a:rPr lang="en-US" sz="2000" b="1" dirty="0">
                <a:latin typeface="Arial" charset="0"/>
              </a:rPr>
              <a:t>’ is used for time varying or constant currents.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Capital ‘I’ is used for constant currents only</a:t>
            </a:r>
            <a:r>
              <a:rPr lang="en-US" sz="2000" b="1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000" b="1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 smtClean="0">
                <a:latin typeface="Arial" charset="0"/>
              </a:rPr>
              <a:t>Note:  Do not think that the voltage across the current source is zero. IT SHALL DEPEND ON THE CIRCUIT TO WHICH IT IS CONNECTED.</a:t>
            </a:r>
            <a:endParaRPr lang="en-US" sz="14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Dependent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( or controlled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) Sources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!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48300" y="1676400"/>
            <a:ext cx="1562100" cy="3933825"/>
            <a:chOff x="2880" y="1266"/>
            <a:chExt cx="984" cy="2478"/>
          </a:xfrm>
        </p:grpSpPr>
        <p:sp>
          <p:nvSpPr>
            <p:cNvPr id="243718" name="Text Box 6"/>
            <p:cNvSpPr txBox="1"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2880" y="306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072" y="1266"/>
              <a:ext cx="792" cy="2478"/>
              <a:chOff x="3120" y="1266"/>
              <a:chExt cx="792" cy="2478"/>
            </a:xfrm>
          </p:grpSpPr>
          <p:sp>
            <p:nvSpPr>
              <p:cNvPr id="243721" name="Oval 9"/>
              <p:cNvSpPr>
                <a:spLocks noChangeArrowheads="1"/>
              </p:cNvSpPr>
              <p:nvPr/>
            </p:nvSpPr>
            <p:spPr bwMode="auto">
              <a:xfrm>
                <a:off x="312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2" name="Line 10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23" name="Line 11"/>
              <p:cNvSpPr>
                <a:spLocks noChangeShapeType="1"/>
              </p:cNvSpPr>
              <p:nvPr/>
            </p:nvSpPr>
            <p:spPr bwMode="auto">
              <a:xfrm flipV="1">
                <a:off x="3312" y="12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24" name="Line 12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25" name="Line 13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26" name="Oval 14"/>
              <p:cNvSpPr>
                <a:spLocks noChangeArrowheads="1"/>
              </p:cNvSpPr>
              <p:nvPr/>
            </p:nvSpPr>
            <p:spPr bwMode="auto">
              <a:xfrm>
                <a:off x="3792" y="126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7" name="Oval 15"/>
              <p:cNvSpPr>
                <a:spLocks noChangeArrowheads="1"/>
              </p:cNvSpPr>
              <p:nvPr/>
            </p:nvSpPr>
            <p:spPr bwMode="auto">
              <a:xfrm>
                <a:off x="3843" y="2373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8" name="Oval 16"/>
              <p:cNvSpPr>
                <a:spLocks noChangeArrowheads="1"/>
              </p:cNvSpPr>
              <p:nvPr/>
            </p:nvSpPr>
            <p:spPr bwMode="auto">
              <a:xfrm>
                <a:off x="3141" y="3003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9" name="Line 17"/>
              <p:cNvSpPr>
                <a:spLocks noChangeShapeType="1"/>
              </p:cNvSpPr>
              <p:nvPr/>
            </p:nvSpPr>
            <p:spPr bwMode="auto">
              <a:xfrm>
                <a:off x="3333" y="3387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30" name="Line 18"/>
              <p:cNvSpPr>
                <a:spLocks noChangeShapeType="1"/>
              </p:cNvSpPr>
              <p:nvPr/>
            </p:nvSpPr>
            <p:spPr bwMode="auto">
              <a:xfrm flipV="1">
                <a:off x="3333" y="2619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31" name="Line 19"/>
              <p:cNvSpPr>
                <a:spLocks noChangeShapeType="1"/>
              </p:cNvSpPr>
              <p:nvPr/>
            </p:nvSpPr>
            <p:spPr bwMode="auto">
              <a:xfrm>
                <a:off x="3333" y="2619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32" name="Line 20"/>
              <p:cNvSpPr>
                <a:spLocks noChangeShapeType="1"/>
              </p:cNvSpPr>
              <p:nvPr/>
            </p:nvSpPr>
            <p:spPr bwMode="auto">
              <a:xfrm>
                <a:off x="3333" y="3723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33" name="Oval 21"/>
              <p:cNvSpPr>
                <a:spLocks noChangeArrowheads="1"/>
              </p:cNvSpPr>
              <p:nvPr/>
            </p:nvSpPr>
            <p:spPr bwMode="auto">
              <a:xfrm>
                <a:off x="3813" y="2589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4" name="Oval 22"/>
              <p:cNvSpPr>
                <a:spLocks noChangeArrowheads="1"/>
              </p:cNvSpPr>
              <p:nvPr/>
            </p:nvSpPr>
            <p:spPr bwMode="auto">
              <a:xfrm>
                <a:off x="3864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5" name="Line 23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36" name="Line 24"/>
              <p:cNvSpPr>
                <a:spLocks noChangeShapeType="1"/>
              </p:cNvSpPr>
              <p:nvPr/>
            </p:nvSpPr>
            <p:spPr bwMode="auto">
              <a:xfrm flipV="1">
                <a:off x="3339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  <p:bldP spid="2437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AED-3963-44C7-9D9E-77C48B710A2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5562600" cy="381000"/>
          </a:xfrm>
        </p:spPr>
        <p:txBody>
          <a:bodyPr/>
          <a:lstStyle/>
          <a:p>
            <a:r>
              <a:rPr lang="en-US" sz="2800" b="1" u="sng" dirty="0" smtClean="0"/>
              <a:t>Dependent Sources</a:t>
            </a:r>
            <a:endParaRPr lang="en-US" sz="2800" b="1" u="sng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3429000"/>
            <a:ext cx="41148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The </a:t>
            </a:r>
            <a:r>
              <a:rPr lang="en-US" sz="2000" b="1" dirty="0" smtClean="0">
                <a:latin typeface="Arial" charset="0"/>
              </a:rPr>
              <a:t>symbols for </a:t>
            </a:r>
            <a:r>
              <a:rPr lang="en-US" sz="2000" b="1" dirty="0">
                <a:latin typeface="Arial" charset="0"/>
              </a:rPr>
              <a:t>dependent voltage sources are:-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Voltage controlled voltage source has ‘k’ which is a dimensionless scaling constant.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latin typeface="Arial" charset="0"/>
              </a:rPr>
              <a:t>Current controlled voltage source has a scaling constant ‘r’ with units of V/A.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Dependent sources 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8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800" b="1" dirty="0">
              <a:latin typeface="Arial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609600" y="9906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An ideal dependent (or controlled) source is an active element in which the source quantity is controlled by another voltage or current existing in the circuit being analyzed.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67338" y="3959225"/>
            <a:ext cx="3014662" cy="1450975"/>
            <a:chOff x="3381" y="2494"/>
            <a:chExt cx="1899" cy="914"/>
          </a:xfrm>
        </p:grpSpPr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3935" y="3130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 flipV="1">
              <a:off x="3935" y="2526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45" name="Line 9"/>
            <p:cNvSpPr>
              <a:spLocks noChangeShapeType="1"/>
            </p:cNvSpPr>
            <p:nvPr/>
          </p:nvSpPr>
          <p:spPr bwMode="auto">
            <a:xfrm>
              <a:off x="3940" y="2521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>
              <a:off x="3935" y="3391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3381" y="280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kv</a:t>
              </a:r>
              <a:r>
                <a:rPr lang="en-US" baseline="-25000"/>
                <a:t>x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3839" y="2796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+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3844" y="2878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_</a:t>
              </a:r>
            </a:p>
          </p:txBody>
        </p:sp>
        <p:sp>
          <p:nvSpPr>
            <p:cNvPr id="244750" name="Oval 14"/>
            <p:cNvSpPr>
              <a:spLocks noChangeArrowheads="1"/>
            </p:cNvSpPr>
            <p:nvPr/>
          </p:nvSpPr>
          <p:spPr bwMode="auto">
            <a:xfrm>
              <a:off x="4334" y="2494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4376" y="3370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2" name="AutoShape 16"/>
            <p:cNvSpPr>
              <a:spLocks noChangeArrowheads="1"/>
            </p:cNvSpPr>
            <p:nvPr/>
          </p:nvSpPr>
          <p:spPr bwMode="auto">
            <a:xfrm>
              <a:off x="3766" y="2809"/>
              <a:ext cx="336" cy="32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4799" y="3131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 flipV="1">
              <a:off x="4799" y="2527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4813" y="2522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799" y="3392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4311" y="28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ri</a:t>
              </a:r>
              <a:r>
                <a:rPr lang="en-US" baseline="-25000"/>
                <a:t>x</a:t>
              </a:r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4703" y="2797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+</a:t>
              </a: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4708" y="287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_</a:t>
              </a:r>
            </a:p>
          </p:txBody>
        </p:sp>
        <p:sp>
          <p:nvSpPr>
            <p:cNvPr id="244760" name="Oval 24"/>
            <p:cNvSpPr>
              <a:spLocks noChangeArrowheads="1"/>
            </p:cNvSpPr>
            <p:nvPr/>
          </p:nvSpPr>
          <p:spPr bwMode="auto">
            <a:xfrm>
              <a:off x="5198" y="2495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61" name="Oval 25"/>
            <p:cNvSpPr>
              <a:spLocks noChangeArrowheads="1"/>
            </p:cNvSpPr>
            <p:nvPr/>
          </p:nvSpPr>
          <p:spPr bwMode="auto">
            <a:xfrm>
              <a:off x="5240" y="3371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62" name="AutoShape 26"/>
            <p:cNvSpPr>
              <a:spLocks noChangeArrowheads="1"/>
            </p:cNvSpPr>
            <p:nvPr/>
          </p:nvSpPr>
          <p:spPr bwMode="auto">
            <a:xfrm>
              <a:off x="4630" y="2810"/>
              <a:ext cx="336" cy="32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63" name="Rectangle 27"/>
          <p:cNvSpPr>
            <a:spLocks noChangeArrowheads="1"/>
          </p:cNvSpPr>
          <p:nvPr/>
        </p:nvSpPr>
        <p:spPr bwMode="auto">
          <a:xfrm>
            <a:off x="609600" y="18288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There are four types of dependent sources :-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A voltage controlled voltage source.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A current controlled voltage source.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A voltage controlled current source.</a:t>
            </a:r>
          </a:p>
          <a:p>
            <a:pPr marL="742950" lvl="1" indent="-285750" algn="just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A current controlled current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EE5B-D946-4EC7-A7DB-09493EC14F4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66800"/>
            <a:ext cx="5562600" cy="381000"/>
          </a:xfrm>
        </p:spPr>
        <p:txBody>
          <a:bodyPr/>
          <a:lstStyle/>
          <a:p>
            <a:r>
              <a:rPr lang="en-US" sz="2800" b="1" u="sng" dirty="0" smtClean="0"/>
              <a:t>Dependent Sources…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41148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Arial" charset="0"/>
              </a:rPr>
              <a:t>The symbols for dependent current sources are:-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Current controlled current source has a scaling constant ‘k’ which is a dimensionless scaling constant.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Arial" charset="0"/>
              </a:rPr>
              <a:t>Voltage controlled current source has a scaling constant  ‘g’ which has units of A/V. 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Example dependent source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!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200" b="1" dirty="0">
              <a:latin typeface="Arial" charset="0"/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67338" y="2740025"/>
            <a:ext cx="3014662" cy="1450975"/>
            <a:chOff x="3381" y="1726"/>
            <a:chExt cx="1899" cy="914"/>
          </a:xfrm>
        </p:grpSpPr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>
              <a:off x="3935" y="2362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 flipV="1">
              <a:off x="3935" y="1758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3940" y="1753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>
              <a:off x="3935" y="2623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70" name="Text Box 10"/>
            <p:cNvSpPr txBox="1">
              <a:spLocks noChangeArrowheads="1"/>
            </p:cNvSpPr>
            <p:nvPr/>
          </p:nvSpPr>
          <p:spPr bwMode="auto">
            <a:xfrm>
              <a:off x="3381" y="203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ki</a:t>
              </a:r>
              <a:r>
                <a:rPr lang="en-US" baseline="-25000"/>
                <a:t>x</a:t>
              </a:r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4334" y="1726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72" name="Oval 12"/>
            <p:cNvSpPr>
              <a:spLocks noChangeArrowheads="1"/>
            </p:cNvSpPr>
            <p:nvPr/>
          </p:nvSpPr>
          <p:spPr bwMode="auto">
            <a:xfrm>
              <a:off x="4376" y="2602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73" name="AutoShape 13"/>
            <p:cNvSpPr>
              <a:spLocks noChangeArrowheads="1"/>
            </p:cNvSpPr>
            <p:nvPr/>
          </p:nvSpPr>
          <p:spPr bwMode="auto">
            <a:xfrm>
              <a:off x="3766" y="2041"/>
              <a:ext cx="336" cy="32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74" name="Line 14"/>
            <p:cNvSpPr>
              <a:spLocks noChangeShapeType="1"/>
            </p:cNvSpPr>
            <p:nvPr/>
          </p:nvSpPr>
          <p:spPr bwMode="auto">
            <a:xfrm>
              <a:off x="4799" y="236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75" name="Line 15"/>
            <p:cNvSpPr>
              <a:spLocks noChangeShapeType="1"/>
            </p:cNvSpPr>
            <p:nvPr/>
          </p:nvSpPr>
          <p:spPr bwMode="auto">
            <a:xfrm flipV="1">
              <a:off x="4799" y="1759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76" name="Line 16"/>
            <p:cNvSpPr>
              <a:spLocks noChangeShapeType="1"/>
            </p:cNvSpPr>
            <p:nvPr/>
          </p:nvSpPr>
          <p:spPr bwMode="auto">
            <a:xfrm>
              <a:off x="4813" y="1754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77" name="Line 17"/>
            <p:cNvSpPr>
              <a:spLocks noChangeShapeType="1"/>
            </p:cNvSpPr>
            <p:nvPr/>
          </p:nvSpPr>
          <p:spPr bwMode="auto">
            <a:xfrm>
              <a:off x="4799" y="2624"/>
              <a:ext cx="4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78" name="Text Box 18"/>
            <p:cNvSpPr txBox="1">
              <a:spLocks noChangeArrowheads="1"/>
            </p:cNvSpPr>
            <p:nvPr/>
          </p:nvSpPr>
          <p:spPr bwMode="auto">
            <a:xfrm>
              <a:off x="4311" y="203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gv</a:t>
              </a:r>
              <a:r>
                <a:rPr lang="en-US" baseline="-25000"/>
                <a:t>x</a:t>
              </a:r>
            </a:p>
          </p:txBody>
        </p:sp>
        <p:sp>
          <p:nvSpPr>
            <p:cNvPr id="245779" name="Oval 19"/>
            <p:cNvSpPr>
              <a:spLocks noChangeArrowheads="1"/>
            </p:cNvSpPr>
            <p:nvPr/>
          </p:nvSpPr>
          <p:spPr bwMode="auto">
            <a:xfrm>
              <a:off x="5198" y="1727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Oval 20"/>
            <p:cNvSpPr>
              <a:spLocks noChangeArrowheads="1"/>
            </p:cNvSpPr>
            <p:nvPr/>
          </p:nvSpPr>
          <p:spPr bwMode="auto">
            <a:xfrm>
              <a:off x="5240" y="2603"/>
              <a:ext cx="40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AutoShape 21"/>
            <p:cNvSpPr>
              <a:spLocks noChangeArrowheads="1"/>
            </p:cNvSpPr>
            <p:nvPr/>
          </p:nvSpPr>
          <p:spPr bwMode="auto">
            <a:xfrm>
              <a:off x="4630" y="2042"/>
              <a:ext cx="336" cy="32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 flipV="1">
              <a:off x="480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 flipV="1">
              <a:off x="3933" y="21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  <p:bldP spid="24576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1185</Words>
  <Application>Microsoft Office PowerPoint</Application>
  <PresentationFormat>On-screen Show (4:3)</PresentationFormat>
  <Paragraphs>244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Power</vt:lpstr>
      <vt:lpstr>Example : Power</vt:lpstr>
      <vt:lpstr>Passive Sign Convention</vt:lpstr>
      <vt:lpstr>The Circuit Elements</vt:lpstr>
      <vt:lpstr>Independent Voltage Sources</vt:lpstr>
      <vt:lpstr>Independent Current Sources</vt:lpstr>
      <vt:lpstr>Dependent Sources</vt:lpstr>
      <vt:lpstr>Dependent Sources…contd</vt:lpstr>
      <vt:lpstr>Dependent Source : DC Equivalent Model of a Transistor</vt:lpstr>
      <vt:lpstr>Networks &amp; Circuits</vt:lpstr>
      <vt:lpstr>Ohm’s Law</vt:lpstr>
      <vt:lpstr>Ohm’s Law/Power Absorption/Conductance</vt:lpstr>
      <vt:lpstr>The Resistor</vt:lpstr>
      <vt:lpstr>Slide 15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729</cp:revision>
  <dcterms:created xsi:type="dcterms:W3CDTF">2001-08-27T04:48:27Z</dcterms:created>
  <dcterms:modified xsi:type="dcterms:W3CDTF">2020-09-25T03:15:33Z</dcterms:modified>
</cp:coreProperties>
</file>