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403" r:id="rId2"/>
    <p:sldId id="438" r:id="rId3"/>
    <p:sldId id="460" r:id="rId4"/>
    <p:sldId id="440" r:id="rId5"/>
    <p:sldId id="455" r:id="rId6"/>
    <p:sldId id="441" r:id="rId7"/>
    <p:sldId id="454" r:id="rId8"/>
    <p:sldId id="443" r:id="rId9"/>
    <p:sldId id="458" r:id="rId10"/>
    <p:sldId id="444" r:id="rId11"/>
    <p:sldId id="459" r:id="rId12"/>
    <p:sldId id="445" r:id="rId13"/>
    <p:sldId id="446" r:id="rId14"/>
    <p:sldId id="447" r:id="rId15"/>
    <p:sldId id="448" r:id="rId16"/>
    <p:sldId id="449" r:id="rId17"/>
    <p:sldId id="456" r:id="rId18"/>
    <p:sldId id="457" r:id="rId19"/>
    <p:sldId id="461" r:id="rId20"/>
    <p:sldId id="462" r:id="rId21"/>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2F2F2"/>
    <a:srgbClr val="EAEAEA"/>
    <a:srgbClr val="F8F8F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56" autoAdjust="0"/>
    <p:restoredTop sz="94660"/>
  </p:normalViewPr>
  <p:slideViewPr>
    <p:cSldViewPr>
      <p:cViewPr>
        <p:scale>
          <a:sx n="80" d="100"/>
          <a:sy n="80" d="100"/>
        </p:scale>
        <p:origin x="1308" y="36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a:lvl1pPr>
          </a:lstStyle>
          <a:p>
            <a:endParaRPr lang="en-US"/>
          </a:p>
        </p:txBody>
      </p:sp>
      <p:sp>
        <p:nvSpPr>
          <p:cNvPr id="56323"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endParaRPr lang="en-US"/>
          </a:p>
        </p:txBody>
      </p:sp>
      <p:sp>
        <p:nvSpPr>
          <p:cNvPr id="56324"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a:lvl1pPr>
          </a:lstStyle>
          <a:p>
            <a:endParaRPr lang="en-US"/>
          </a:p>
        </p:txBody>
      </p:sp>
      <p:sp>
        <p:nvSpPr>
          <p:cNvPr id="56325"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fld id="{AF3E5FAA-3511-4E60-A348-AC65463D6D54}" type="slidenum">
              <a:rPr lang="en-US"/>
              <a:pPr/>
              <a:t>‹#›</a:t>
            </a:fld>
            <a:endParaRPr lang="en-US"/>
          </a:p>
        </p:txBody>
      </p:sp>
    </p:spTree>
    <p:extLst>
      <p:ext uri="{BB962C8B-B14F-4D97-AF65-F5344CB8AC3E}">
        <p14:creationId xmlns:p14="http://schemas.microsoft.com/office/powerpoint/2010/main" val="637939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621">
              <a:defRPr sz="1200"/>
            </a:lvl1pPr>
          </a:lstStyle>
          <a:p>
            <a:endParaRPr lang="en-US"/>
          </a:p>
        </p:txBody>
      </p:sp>
      <p:sp>
        <p:nvSpPr>
          <p:cNvPr id="40963"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endParaRPr lang="en-US"/>
          </a:p>
        </p:txBody>
      </p:sp>
      <p:sp>
        <p:nvSpPr>
          <p:cNvPr id="409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621">
              <a:defRPr sz="1200"/>
            </a:lvl1pPr>
          </a:lstStyle>
          <a:p>
            <a:endParaRPr lang="en-US"/>
          </a:p>
        </p:txBody>
      </p:sp>
      <p:sp>
        <p:nvSpPr>
          <p:cNvPr id="40967"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fld id="{2B3A270C-5031-4DC5-800E-C9927506CDAB}" type="slidenum">
              <a:rPr lang="en-US"/>
              <a:pPr/>
              <a:t>‹#›</a:t>
            </a:fld>
            <a:endParaRPr lang="en-US"/>
          </a:p>
        </p:txBody>
      </p:sp>
    </p:spTree>
    <p:extLst>
      <p:ext uri="{BB962C8B-B14F-4D97-AF65-F5344CB8AC3E}">
        <p14:creationId xmlns:p14="http://schemas.microsoft.com/office/powerpoint/2010/main" val="25706911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8F70A-B5E8-4C55-BE51-16F595D3DC05}" type="slidenum">
              <a:rPr lang="en-US"/>
              <a:pPr/>
              <a:t>1</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a:xfrm>
            <a:off x="975693" y="4561226"/>
            <a:ext cx="5363817" cy="4320213"/>
          </a:xfrm>
        </p:spPr>
        <p:txBody>
          <a:bodyPr/>
          <a:lstStyle/>
          <a:p>
            <a:endParaRPr lang="en-US"/>
          </a:p>
        </p:txBody>
      </p:sp>
    </p:spTree>
    <p:extLst>
      <p:ext uri="{BB962C8B-B14F-4D97-AF65-F5344CB8AC3E}">
        <p14:creationId xmlns:p14="http://schemas.microsoft.com/office/powerpoint/2010/main" val="41969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Grp="1" noChangeArrowheads="1"/>
          </p:cNvSpPr>
          <p:nvPr>
            <p:ph type="sldNum" sz="quarter" idx="5"/>
          </p:nvPr>
        </p:nvSpPr>
        <p:spPr>
          <a:ln/>
        </p:spPr>
        <p:txBody>
          <a:bodyPr/>
          <a:lstStyle/>
          <a:p>
            <a:fld id="{6E93015C-692F-427C-93CB-FE29935BDF80}" type="slidenum">
              <a:rPr lang="en-US"/>
              <a:pPr/>
              <a:t>19</a:t>
            </a:fld>
            <a:endParaRPr lang="en-US"/>
          </a:p>
        </p:txBody>
      </p:sp>
      <p:sp>
        <p:nvSpPr>
          <p:cNvPr id="750594"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04561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31DC923-12C1-470F-BF62-9927CBA1F704}"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2EC8D7E-1DE6-439E-A2AA-193C36E56F2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0FA0ED8-65B5-4AE1-BB4D-92BEA40473A4}"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86600" y="76200"/>
            <a:ext cx="1905000" cy="457200"/>
          </a:xfrm>
        </p:spPr>
        <p:txBody>
          <a:bodyPr/>
          <a:lstStyle>
            <a:lvl1pPr>
              <a:defRPr/>
            </a:lvl1pPr>
          </a:lstStyle>
          <a:p>
            <a:fld id="{B0158B5C-46FD-481D-951A-47C6099B8A83}"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18120D8-0FF1-41ED-8067-BDBC9A7AA52D}"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0B4941B-5242-4960-A907-C75B38A9CB54}"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A712A2-2637-4850-95EE-C051FB3776F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841CF7ED-1CA0-4BFC-9F06-8909685FA584}"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37C7888-A497-4EE8-83B3-33F5AD45351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6D0B1E43-C0FC-4B36-BB89-526A0A6D04F0}"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8ECC75A-6644-47F1-9565-CD765631979B}"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031126A-5542-4586-A09D-07171A99BC71}"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7086600" y="76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b="1">
                <a:latin typeface="Arial" charset="0"/>
              </a:defRPr>
            </a:lvl1pPr>
          </a:lstStyle>
          <a:p>
            <a:fld id="{716556B5-7399-4EF8-B6B6-37CFC28BF7B8}" type="slidenum">
              <a:rPr lang="en-US" altLang="en-US"/>
              <a:pPr/>
              <a:t>‹#›</a:t>
            </a:fld>
            <a:endParaRPr lang="en-US" altLang="en-US"/>
          </a:p>
        </p:txBody>
      </p:sp>
      <p:sp>
        <p:nvSpPr>
          <p:cNvPr id="1031" name="Text Box 7"/>
          <p:cNvSpPr txBox="1">
            <a:spLocks noChangeArrowheads="1"/>
          </p:cNvSpPr>
          <p:nvPr userDrawn="1"/>
        </p:nvSpPr>
        <p:spPr bwMode="auto">
          <a:xfrm rot="16200000">
            <a:off x="-2747963" y="3389313"/>
            <a:ext cx="6073775" cy="1006476"/>
          </a:xfrm>
          <a:prstGeom prst="rect">
            <a:avLst/>
          </a:prstGeom>
          <a:noFill/>
          <a:ln w="9525">
            <a:noFill/>
            <a:miter lim="800000"/>
            <a:headEnd/>
            <a:tailEnd/>
          </a:ln>
          <a:effectLst/>
        </p:spPr>
        <p:txBody>
          <a:bodyPr>
            <a:spAutoFit/>
          </a:bodyPr>
          <a:lstStyle/>
          <a:p>
            <a:r>
              <a:rPr lang="en-US" sz="6000" dirty="0" err="1">
                <a:solidFill>
                  <a:schemeClr val="bg1">
                    <a:lumMod val="85000"/>
                  </a:schemeClr>
                </a:solidFill>
              </a:rPr>
              <a:t>Mansoor</a:t>
            </a:r>
            <a:r>
              <a:rPr lang="en-US" sz="6000" dirty="0">
                <a:solidFill>
                  <a:schemeClr val="bg1">
                    <a:lumMod val="85000"/>
                  </a:schemeClr>
                </a:solidFill>
              </a:rPr>
              <a:t> </a:t>
            </a:r>
            <a:r>
              <a:rPr lang="en-US" sz="6000" dirty="0" err="1">
                <a:solidFill>
                  <a:schemeClr val="bg1">
                    <a:lumMod val="85000"/>
                  </a:schemeClr>
                </a:solidFill>
              </a:rPr>
              <a:t>Shaukat</a:t>
            </a:r>
            <a:endParaRPr lang="en-US" sz="60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618" name="Group 2"/>
          <p:cNvGrpSpPr>
            <a:grpSpLocks/>
          </p:cNvGrpSpPr>
          <p:nvPr/>
        </p:nvGrpSpPr>
        <p:grpSpPr bwMode="auto">
          <a:xfrm>
            <a:off x="904875" y="2276475"/>
            <a:ext cx="7705725" cy="2066925"/>
            <a:chOff x="426" y="1434"/>
            <a:chExt cx="5048" cy="1365"/>
          </a:xfrm>
        </p:grpSpPr>
        <p:pic>
          <p:nvPicPr>
            <p:cNvPr id="239619" name="Picture 3" descr="bismillah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6" y="1434"/>
              <a:ext cx="5048" cy="1365"/>
            </a:xfrm>
            <a:prstGeom prst="rect">
              <a:avLst/>
            </a:prstGeom>
            <a:noFill/>
          </p:spPr>
        </p:pic>
        <p:sp>
          <p:nvSpPr>
            <p:cNvPr id="239620" name="Rectangle 4"/>
            <p:cNvSpPr>
              <a:spLocks noChangeArrowheads="1"/>
            </p:cNvSpPr>
            <p:nvPr/>
          </p:nvSpPr>
          <p:spPr bwMode="auto">
            <a:xfrm>
              <a:off x="1944" y="2308"/>
              <a:ext cx="47" cy="73"/>
            </a:xfrm>
            <a:prstGeom prst="rect">
              <a:avLst/>
            </a:prstGeom>
            <a:solidFill>
              <a:srgbClr val="0000FF"/>
            </a:solidFill>
            <a:ln w="9525">
              <a:noFill/>
              <a:miter lim="800000"/>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checkerboard(across)">
                                      <p:cBhvr>
                                        <p:cTn id="7" dur="5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6"/>
          <p:cNvSpPr>
            <a:spLocks noGrp="1"/>
          </p:cNvSpPr>
          <p:nvPr>
            <p:ph type="sldNum" sz="quarter" idx="12"/>
          </p:nvPr>
        </p:nvSpPr>
        <p:spPr/>
        <p:txBody>
          <a:bodyPr/>
          <a:lstStyle/>
          <a:p>
            <a:fld id="{0FF4A3DD-0083-421A-93F0-EC38DC02081D}" type="slidenum">
              <a:rPr lang="en-US" altLang="en-US"/>
              <a:pPr/>
              <a:t>10</a:t>
            </a:fld>
            <a:endParaRPr lang="en-US" altLang="en-US"/>
          </a:p>
        </p:txBody>
      </p:sp>
      <p:sp>
        <p:nvSpPr>
          <p:cNvPr id="306178" name="Rectangle 2"/>
          <p:cNvSpPr>
            <a:spLocks noGrp="1" noChangeArrowheads="1"/>
          </p:cNvSpPr>
          <p:nvPr>
            <p:ph type="title"/>
          </p:nvPr>
        </p:nvSpPr>
        <p:spPr>
          <a:xfrm>
            <a:off x="3048000" y="228600"/>
            <a:ext cx="3657600" cy="457200"/>
          </a:xfrm>
        </p:spPr>
        <p:txBody>
          <a:bodyPr/>
          <a:lstStyle/>
          <a:p>
            <a:r>
              <a:rPr lang="en-US" sz="3200" b="1" u="sng" dirty="0" smtClean="0"/>
              <a:t>Example </a:t>
            </a:r>
            <a:r>
              <a:rPr lang="en-US" sz="3200" b="1" u="sng" dirty="0"/>
              <a:t>: KVL</a:t>
            </a:r>
          </a:p>
        </p:txBody>
      </p:sp>
      <p:sp>
        <p:nvSpPr>
          <p:cNvPr id="306179" name="Rectangle 3"/>
          <p:cNvSpPr>
            <a:spLocks noGrp="1" noChangeArrowheads="1"/>
          </p:cNvSpPr>
          <p:nvPr>
            <p:ph type="body" sz="half" idx="1"/>
          </p:nvPr>
        </p:nvSpPr>
        <p:spPr>
          <a:xfrm>
            <a:off x="609600" y="838200"/>
            <a:ext cx="2895600" cy="381000"/>
          </a:xfrm>
        </p:spPr>
        <p:txBody>
          <a:bodyPr/>
          <a:lstStyle/>
          <a:p>
            <a:pPr>
              <a:lnSpc>
                <a:spcPct val="90000"/>
              </a:lnSpc>
            </a:pPr>
            <a:r>
              <a:rPr lang="en-US" sz="1800" b="1" dirty="0">
                <a:latin typeface="Arial" charset="0"/>
              </a:rPr>
              <a:t>Determine </a:t>
            </a:r>
            <a:r>
              <a:rPr lang="en-US" sz="1800" b="1" dirty="0" err="1">
                <a:latin typeface="Arial" charset="0"/>
              </a:rPr>
              <a:t>v</a:t>
            </a:r>
            <a:r>
              <a:rPr lang="en-US" sz="1800" b="1" baseline="-25000" dirty="0" err="1">
                <a:latin typeface="Arial" charset="0"/>
              </a:rPr>
              <a:t>X</a:t>
            </a:r>
            <a:r>
              <a:rPr lang="en-US" sz="1800" b="1" dirty="0">
                <a:latin typeface="Arial" charset="0"/>
              </a:rPr>
              <a:t>.</a:t>
            </a:r>
            <a:endParaRPr lang="en-US" sz="1800" b="1" baseline="-25000" dirty="0">
              <a:solidFill>
                <a:srgbClr val="FF0000"/>
              </a:solidFill>
              <a:latin typeface="Arial" charset="0"/>
            </a:endParaRPr>
          </a:p>
        </p:txBody>
      </p:sp>
      <p:sp>
        <p:nvSpPr>
          <p:cNvPr id="306180"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06251" name="Rectangle 75"/>
          <p:cNvSpPr>
            <a:spLocks noChangeArrowheads="1"/>
          </p:cNvSpPr>
          <p:nvPr/>
        </p:nvSpPr>
        <p:spPr bwMode="auto">
          <a:xfrm>
            <a:off x="762000" y="6172200"/>
            <a:ext cx="1676400" cy="438150"/>
          </a:xfrm>
          <a:prstGeom prst="rect">
            <a:avLst/>
          </a:prstGeom>
          <a:noFill/>
          <a:ln w="9525">
            <a:noFill/>
            <a:miter lim="800000"/>
            <a:headEnd/>
            <a:tailEnd/>
          </a:ln>
          <a:effectLst/>
        </p:spPr>
        <p:txBody>
          <a:bodyPr/>
          <a:lstStyle/>
          <a:p>
            <a:pPr marL="342900" indent="-342900">
              <a:spcBef>
                <a:spcPct val="20000"/>
              </a:spcBef>
              <a:buFontTx/>
              <a:buChar char="•"/>
            </a:pPr>
            <a:r>
              <a:rPr lang="en-US" sz="1800" b="1">
                <a:solidFill>
                  <a:srgbClr val="FF0000"/>
                </a:solidFill>
                <a:latin typeface="Arial" charset="0"/>
              </a:rPr>
              <a:t>…contd !</a:t>
            </a:r>
          </a:p>
        </p:txBody>
      </p:sp>
      <p:grpSp>
        <p:nvGrpSpPr>
          <p:cNvPr id="86" name="Group 85"/>
          <p:cNvGrpSpPr/>
          <p:nvPr/>
        </p:nvGrpSpPr>
        <p:grpSpPr>
          <a:xfrm>
            <a:off x="1524000" y="2057400"/>
            <a:ext cx="6281738" cy="2755900"/>
            <a:chOff x="1524000" y="2057400"/>
            <a:chExt cx="6281738" cy="2755900"/>
          </a:xfrm>
        </p:grpSpPr>
        <p:sp>
          <p:nvSpPr>
            <p:cNvPr id="306181" name="Text Box 5"/>
            <p:cNvSpPr txBox="1">
              <a:spLocks noChangeArrowheads="1"/>
            </p:cNvSpPr>
            <p:nvPr/>
          </p:nvSpPr>
          <p:spPr bwMode="auto">
            <a:xfrm>
              <a:off x="7315200" y="3505200"/>
              <a:ext cx="490538" cy="336550"/>
            </a:xfrm>
            <a:prstGeom prst="rect">
              <a:avLst/>
            </a:prstGeom>
            <a:noFill/>
            <a:ln w="9525">
              <a:noFill/>
              <a:miter lim="800000"/>
              <a:headEnd/>
              <a:tailEnd/>
            </a:ln>
            <a:effectLst/>
          </p:spPr>
          <p:txBody>
            <a:bodyPr>
              <a:spAutoFit/>
            </a:bodyPr>
            <a:lstStyle/>
            <a:p>
              <a:pPr>
                <a:spcBef>
                  <a:spcPct val="50000"/>
                </a:spcBef>
              </a:pPr>
              <a:r>
                <a:rPr lang="en-US" sz="1600" b="1" dirty="0">
                  <a:latin typeface="Arial" charset="0"/>
                </a:rPr>
                <a:t>i</a:t>
              </a:r>
              <a:r>
                <a:rPr lang="en-US" sz="1600" b="1" baseline="-25000" dirty="0">
                  <a:latin typeface="Arial" charset="0"/>
                </a:rPr>
                <a:t>x</a:t>
              </a:r>
            </a:p>
          </p:txBody>
        </p:sp>
        <p:grpSp>
          <p:nvGrpSpPr>
            <p:cNvPr id="95" name="Group 94"/>
            <p:cNvGrpSpPr/>
            <p:nvPr/>
          </p:nvGrpSpPr>
          <p:grpSpPr>
            <a:xfrm>
              <a:off x="1524000" y="2057400"/>
              <a:ext cx="5791201" cy="2755900"/>
              <a:chOff x="1524000" y="2057400"/>
              <a:chExt cx="5791201" cy="2755900"/>
            </a:xfrm>
          </p:grpSpPr>
          <p:grpSp>
            <p:nvGrpSpPr>
              <p:cNvPr id="306183" name="Group 7"/>
              <p:cNvGrpSpPr>
                <a:grpSpLocks/>
              </p:cNvGrpSpPr>
              <p:nvPr/>
            </p:nvGrpSpPr>
            <p:grpSpPr bwMode="auto">
              <a:xfrm>
                <a:off x="2743200" y="2454275"/>
                <a:ext cx="1657350" cy="211138"/>
                <a:chOff x="1200" y="1296"/>
                <a:chExt cx="2256" cy="243"/>
              </a:xfrm>
            </p:grpSpPr>
            <p:sp>
              <p:nvSpPr>
                <p:cNvPr id="306184" name="Line 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6185" name="Line 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6186" name="Group 10"/>
                <p:cNvGrpSpPr>
                  <a:grpSpLocks/>
                </p:cNvGrpSpPr>
                <p:nvPr/>
              </p:nvGrpSpPr>
              <p:grpSpPr bwMode="auto">
                <a:xfrm>
                  <a:off x="1920" y="1296"/>
                  <a:ext cx="288" cy="240"/>
                  <a:chOff x="1920" y="1296"/>
                  <a:chExt cx="288" cy="240"/>
                </a:xfrm>
              </p:grpSpPr>
              <p:sp>
                <p:nvSpPr>
                  <p:cNvPr id="306187" name="Line 1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188" name="Line 1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189" name="Group 13"/>
                <p:cNvGrpSpPr>
                  <a:grpSpLocks/>
                </p:cNvGrpSpPr>
                <p:nvPr/>
              </p:nvGrpSpPr>
              <p:grpSpPr bwMode="auto">
                <a:xfrm>
                  <a:off x="2214" y="1299"/>
                  <a:ext cx="288" cy="240"/>
                  <a:chOff x="1920" y="1296"/>
                  <a:chExt cx="288" cy="240"/>
                </a:xfrm>
              </p:grpSpPr>
              <p:sp>
                <p:nvSpPr>
                  <p:cNvPr id="306190" name="Line 1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191" name="Line 1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192" name="Group 16"/>
                <p:cNvGrpSpPr>
                  <a:grpSpLocks/>
                </p:cNvGrpSpPr>
                <p:nvPr/>
              </p:nvGrpSpPr>
              <p:grpSpPr bwMode="auto">
                <a:xfrm>
                  <a:off x="2508" y="1296"/>
                  <a:ext cx="288" cy="240"/>
                  <a:chOff x="1920" y="1296"/>
                  <a:chExt cx="288" cy="240"/>
                </a:xfrm>
              </p:grpSpPr>
              <p:sp>
                <p:nvSpPr>
                  <p:cNvPr id="306193" name="Line 1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194" name="Line 1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6195" name="Line 1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6196" name="Line 2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6197" name="Oval 21"/>
              <p:cNvSpPr>
                <a:spLocks noChangeArrowheads="1"/>
              </p:cNvSpPr>
              <p:nvPr/>
            </p:nvSpPr>
            <p:spPr bwMode="auto">
              <a:xfrm>
                <a:off x="2251075" y="3309938"/>
                <a:ext cx="1084263" cy="946150"/>
              </a:xfrm>
              <a:prstGeom prst="ellipse">
                <a:avLst/>
              </a:prstGeom>
              <a:noFill/>
              <a:ln w="9525">
                <a:solidFill>
                  <a:schemeClr val="tx1"/>
                </a:solidFill>
                <a:round/>
                <a:headEnd/>
                <a:tailEnd/>
              </a:ln>
              <a:effectLst/>
            </p:spPr>
            <p:txBody>
              <a:bodyPr wrap="none" anchor="ctr"/>
              <a:lstStyle/>
              <a:p>
                <a:endParaRPr lang="en-US"/>
              </a:p>
            </p:txBody>
          </p:sp>
          <p:sp>
            <p:nvSpPr>
              <p:cNvPr id="306198" name="Line 22"/>
              <p:cNvSpPr>
                <a:spLocks noChangeShapeType="1"/>
              </p:cNvSpPr>
              <p:nvPr/>
            </p:nvSpPr>
            <p:spPr bwMode="auto">
              <a:xfrm>
                <a:off x="2733675" y="4283075"/>
                <a:ext cx="0" cy="530225"/>
              </a:xfrm>
              <a:prstGeom prst="line">
                <a:avLst/>
              </a:prstGeom>
              <a:noFill/>
              <a:ln w="9525">
                <a:solidFill>
                  <a:schemeClr val="tx1"/>
                </a:solidFill>
                <a:round/>
                <a:headEnd/>
                <a:tailEnd/>
              </a:ln>
              <a:effectLst/>
            </p:spPr>
            <p:txBody>
              <a:bodyPr/>
              <a:lstStyle/>
              <a:p>
                <a:endParaRPr lang="en-US"/>
              </a:p>
            </p:txBody>
          </p:sp>
          <p:sp>
            <p:nvSpPr>
              <p:cNvPr id="306199" name="Line 23"/>
              <p:cNvSpPr>
                <a:spLocks noChangeShapeType="1"/>
              </p:cNvSpPr>
              <p:nvPr/>
            </p:nvSpPr>
            <p:spPr bwMode="auto">
              <a:xfrm flipV="1">
                <a:off x="2733675" y="2554288"/>
                <a:ext cx="0" cy="755650"/>
              </a:xfrm>
              <a:prstGeom prst="line">
                <a:avLst/>
              </a:prstGeom>
              <a:noFill/>
              <a:ln w="9525">
                <a:solidFill>
                  <a:schemeClr val="tx1"/>
                </a:solidFill>
                <a:round/>
                <a:headEnd/>
                <a:tailEnd/>
              </a:ln>
              <a:effectLst/>
            </p:spPr>
            <p:txBody>
              <a:bodyPr/>
              <a:lstStyle/>
              <a:p>
                <a:endParaRPr lang="en-US"/>
              </a:p>
            </p:txBody>
          </p:sp>
          <p:sp>
            <p:nvSpPr>
              <p:cNvPr id="306200" name="Text Box 24"/>
              <p:cNvSpPr txBox="1">
                <a:spLocks noChangeArrowheads="1"/>
              </p:cNvSpPr>
              <p:nvPr/>
            </p:nvSpPr>
            <p:spPr bwMode="auto">
              <a:xfrm>
                <a:off x="2457450" y="3236913"/>
                <a:ext cx="523875" cy="457200"/>
              </a:xfrm>
              <a:prstGeom prst="rect">
                <a:avLst/>
              </a:prstGeom>
              <a:noFill/>
              <a:ln w="9525">
                <a:noFill/>
                <a:miter lim="800000"/>
                <a:headEnd/>
                <a:tailEnd/>
              </a:ln>
              <a:effectLst/>
            </p:spPr>
            <p:txBody>
              <a:bodyPr>
                <a:spAutoFit/>
              </a:bodyPr>
              <a:lstStyle/>
              <a:p>
                <a:r>
                  <a:rPr lang="en-US"/>
                  <a:t>+</a:t>
                </a:r>
              </a:p>
            </p:txBody>
          </p:sp>
          <p:sp>
            <p:nvSpPr>
              <p:cNvPr id="306201" name="Text Box 25"/>
              <p:cNvSpPr txBox="1">
                <a:spLocks noChangeArrowheads="1"/>
              </p:cNvSpPr>
              <p:nvPr/>
            </p:nvSpPr>
            <p:spPr bwMode="auto">
              <a:xfrm>
                <a:off x="2490788" y="3565525"/>
                <a:ext cx="522288" cy="457200"/>
              </a:xfrm>
              <a:prstGeom prst="rect">
                <a:avLst/>
              </a:prstGeom>
              <a:noFill/>
              <a:ln w="9525">
                <a:noFill/>
                <a:miter lim="800000"/>
                <a:headEnd/>
                <a:tailEnd/>
              </a:ln>
              <a:effectLst/>
            </p:spPr>
            <p:txBody>
              <a:bodyPr>
                <a:spAutoFit/>
              </a:bodyPr>
              <a:lstStyle/>
              <a:p>
                <a:r>
                  <a:rPr lang="en-US"/>
                  <a:t>_</a:t>
                </a:r>
              </a:p>
            </p:txBody>
          </p:sp>
          <p:sp>
            <p:nvSpPr>
              <p:cNvPr id="306202" name="Oval 26"/>
              <p:cNvSpPr>
                <a:spLocks noChangeArrowheads="1"/>
              </p:cNvSpPr>
              <p:nvPr/>
            </p:nvSpPr>
            <p:spPr bwMode="auto">
              <a:xfrm>
                <a:off x="6561138" y="3297238"/>
                <a:ext cx="720725" cy="865188"/>
              </a:xfrm>
              <a:prstGeom prst="ellipse">
                <a:avLst/>
              </a:prstGeom>
              <a:noFill/>
              <a:ln w="9525">
                <a:solidFill>
                  <a:schemeClr val="tx1"/>
                </a:solidFill>
                <a:round/>
                <a:headEnd/>
                <a:tailEnd/>
              </a:ln>
              <a:effectLst/>
            </p:spPr>
            <p:txBody>
              <a:bodyPr wrap="none" anchor="ctr"/>
              <a:lstStyle/>
              <a:p>
                <a:endParaRPr lang="en-US"/>
              </a:p>
            </p:txBody>
          </p:sp>
          <p:sp>
            <p:nvSpPr>
              <p:cNvPr id="306203" name="Line 27"/>
              <p:cNvSpPr>
                <a:spLocks noChangeShapeType="1"/>
              </p:cNvSpPr>
              <p:nvPr/>
            </p:nvSpPr>
            <p:spPr bwMode="auto">
              <a:xfrm>
                <a:off x="6891338" y="4183063"/>
                <a:ext cx="0" cy="576263"/>
              </a:xfrm>
              <a:prstGeom prst="line">
                <a:avLst/>
              </a:prstGeom>
              <a:noFill/>
              <a:ln w="9525">
                <a:solidFill>
                  <a:schemeClr val="tx1"/>
                </a:solidFill>
                <a:round/>
                <a:headEnd/>
                <a:tailEnd/>
              </a:ln>
              <a:effectLst/>
            </p:spPr>
            <p:txBody>
              <a:bodyPr/>
              <a:lstStyle/>
              <a:p>
                <a:endParaRPr lang="en-US"/>
              </a:p>
            </p:txBody>
          </p:sp>
          <p:sp>
            <p:nvSpPr>
              <p:cNvPr id="306204" name="Line 28"/>
              <p:cNvSpPr>
                <a:spLocks noChangeShapeType="1"/>
              </p:cNvSpPr>
              <p:nvPr/>
            </p:nvSpPr>
            <p:spPr bwMode="auto">
              <a:xfrm flipV="1">
                <a:off x="6891338" y="2554288"/>
                <a:ext cx="0" cy="793750"/>
              </a:xfrm>
              <a:prstGeom prst="line">
                <a:avLst/>
              </a:prstGeom>
              <a:noFill/>
              <a:ln w="9525">
                <a:solidFill>
                  <a:schemeClr val="tx1"/>
                </a:solidFill>
                <a:round/>
                <a:headEnd/>
                <a:tailEnd/>
              </a:ln>
              <a:effectLst/>
            </p:spPr>
            <p:txBody>
              <a:bodyPr/>
              <a:lstStyle/>
              <a:p>
                <a:endParaRPr lang="en-US"/>
              </a:p>
            </p:txBody>
          </p:sp>
          <p:sp>
            <p:nvSpPr>
              <p:cNvPr id="306205" name="Line 29"/>
              <p:cNvSpPr>
                <a:spLocks noChangeShapeType="1"/>
              </p:cNvSpPr>
              <p:nvPr/>
            </p:nvSpPr>
            <p:spPr bwMode="auto">
              <a:xfrm flipV="1">
                <a:off x="6891338" y="3538538"/>
                <a:ext cx="0" cy="444500"/>
              </a:xfrm>
              <a:prstGeom prst="line">
                <a:avLst/>
              </a:prstGeom>
              <a:noFill/>
              <a:ln w="9525">
                <a:solidFill>
                  <a:schemeClr val="tx1"/>
                </a:solidFill>
                <a:round/>
                <a:headEnd/>
                <a:tailEnd type="triangle" w="med" len="med"/>
              </a:ln>
              <a:effectLst/>
            </p:spPr>
            <p:txBody>
              <a:bodyPr/>
              <a:lstStyle/>
              <a:p>
                <a:endParaRPr lang="en-US"/>
              </a:p>
            </p:txBody>
          </p:sp>
          <p:grpSp>
            <p:nvGrpSpPr>
              <p:cNvPr id="306206" name="Group 30"/>
              <p:cNvGrpSpPr>
                <a:grpSpLocks/>
              </p:cNvGrpSpPr>
              <p:nvPr/>
            </p:nvGrpSpPr>
            <p:grpSpPr bwMode="auto">
              <a:xfrm rot="5400000">
                <a:off x="3305175" y="3549650"/>
                <a:ext cx="2232025" cy="239713"/>
                <a:chOff x="1200" y="1296"/>
                <a:chExt cx="2256" cy="243"/>
              </a:xfrm>
            </p:grpSpPr>
            <p:sp>
              <p:nvSpPr>
                <p:cNvPr id="306207" name="Line 31"/>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6208" name="Line 32"/>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6209" name="Group 33"/>
                <p:cNvGrpSpPr>
                  <a:grpSpLocks/>
                </p:cNvGrpSpPr>
                <p:nvPr/>
              </p:nvGrpSpPr>
              <p:grpSpPr bwMode="auto">
                <a:xfrm>
                  <a:off x="1920" y="1296"/>
                  <a:ext cx="288" cy="240"/>
                  <a:chOff x="1920" y="1296"/>
                  <a:chExt cx="288" cy="240"/>
                </a:xfrm>
              </p:grpSpPr>
              <p:sp>
                <p:nvSpPr>
                  <p:cNvPr id="306210" name="Line 3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11" name="Line 3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212" name="Group 36"/>
                <p:cNvGrpSpPr>
                  <a:grpSpLocks/>
                </p:cNvGrpSpPr>
                <p:nvPr/>
              </p:nvGrpSpPr>
              <p:grpSpPr bwMode="auto">
                <a:xfrm>
                  <a:off x="2214" y="1299"/>
                  <a:ext cx="288" cy="240"/>
                  <a:chOff x="1920" y="1296"/>
                  <a:chExt cx="288" cy="240"/>
                </a:xfrm>
              </p:grpSpPr>
              <p:sp>
                <p:nvSpPr>
                  <p:cNvPr id="306213" name="Line 3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14" name="Line 3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215" name="Group 39"/>
                <p:cNvGrpSpPr>
                  <a:grpSpLocks/>
                </p:cNvGrpSpPr>
                <p:nvPr/>
              </p:nvGrpSpPr>
              <p:grpSpPr bwMode="auto">
                <a:xfrm>
                  <a:off x="2508" y="1296"/>
                  <a:ext cx="288" cy="240"/>
                  <a:chOff x="1920" y="1296"/>
                  <a:chExt cx="288" cy="240"/>
                </a:xfrm>
              </p:grpSpPr>
              <p:sp>
                <p:nvSpPr>
                  <p:cNvPr id="306216" name="Line 4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17" name="Line 4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6218" name="Line 42"/>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6219" name="Line 43"/>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6220" name="Line 44"/>
              <p:cNvSpPr>
                <a:spLocks noChangeShapeType="1"/>
              </p:cNvSpPr>
              <p:nvPr/>
            </p:nvSpPr>
            <p:spPr bwMode="auto">
              <a:xfrm>
                <a:off x="2733675" y="4786313"/>
                <a:ext cx="4217988" cy="0"/>
              </a:xfrm>
              <a:prstGeom prst="line">
                <a:avLst/>
              </a:prstGeom>
              <a:noFill/>
              <a:ln w="9525">
                <a:solidFill>
                  <a:schemeClr val="tx1"/>
                </a:solidFill>
                <a:round/>
                <a:headEnd/>
                <a:tailEnd/>
              </a:ln>
              <a:effectLst/>
            </p:spPr>
            <p:txBody>
              <a:bodyPr/>
              <a:lstStyle/>
              <a:p>
                <a:endParaRPr lang="en-US"/>
              </a:p>
            </p:txBody>
          </p:sp>
          <p:grpSp>
            <p:nvGrpSpPr>
              <p:cNvPr id="306221" name="Group 45"/>
              <p:cNvGrpSpPr>
                <a:grpSpLocks/>
              </p:cNvGrpSpPr>
              <p:nvPr/>
            </p:nvGrpSpPr>
            <p:grpSpPr bwMode="auto">
              <a:xfrm rot="5400000">
                <a:off x="4691062" y="3576638"/>
                <a:ext cx="2232025" cy="239713"/>
                <a:chOff x="1200" y="1296"/>
                <a:chExt cx="2256" cy="243"/>
              </a:xfrm>
            </p:grpSpPr>
            <p:sp>
              <p:nvSpPr>
                <p:cNvPr id="306222" name="Line 4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6223" name="Line 4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6224" name="Group 48"/>
                <p:cNvGrpSpPr>
                  <a:grpSpLocks/>
                </p:cNvGrpSpPr>
                <p:nvPr/>
              </p:nvGrpSpPr>
              <p:grpSpPr bwMode="auto">
                <a:xfrm>
                  <a:off x="1920" y="1296"/>
                  <a:ext cx="288" cy="240"/>
                  <a:chOff x="1920" y="1296"/>
                  <a:chExt cx="288" cy="240"/>
                </a:xfrm>
              </p:grpSpPr>
              <p:sp>
                <p:nvSpPr>
                  <p:cNvPr id="306225" name="Line 4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26" name="Line 5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227" name="Group 51"/>
                <p:cNvGrpSpPr>
                  <a:grpSpLocks/>
                </p:cNvGrpSpPr>
                <p:nvPr/>
              </p:nvGrpSpPr>
              <p:grpSpPr bwMode="auto">
                <a:xfrm>
                  <a:off x="2214" y="1299"/>
                  <a:ext cx="288" cy="240"/>
                  <a:chOff x="1920" y="1296"/>
                  <a:chExt cx="288" cy="240"/>
                </a:xfrm>
              </p:grpSpPr>
              <p:sp>
                <p:nvSpPr>
                  <p:cNvPr id="306228" name="Line 5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29" name="Line 5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230" name="Group 54"/>
                <p:cNvGrpSpPr>
                  <a:grpSpLocks/>
                </p:cNvGrpSpPr>
                <p:nvPr/>
              </p:nvGrpSpPr>
              <p:grpSpPr bwMode="auto">
                <a:xfrm>
                  <a:off x="2508" y="1296"/>
                  <a:ext cx="288" cy="240"/>
                  <a:chOff x="1920" y="1296"/>
                  <a:chExt cx="288" cy="240"/>
                </a:xfrm>
              </p:grpSpPr>
              <p:sp>
                <p:nvSpPr>
                  <p:cNvPr id="306231" name="Line 5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32" name="Line 5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6233" name="Line 5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6234" name="Line 5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6235" name="Line 59"/>
              <p:cNvSpPr>
                <a:spLocks noChangeShapeType="1"/>
              </p:cNvSpPr>
              <p:nvPr/>
            </p:nvSpPr>
            <p:spPr bwMode="auto">
              <a:xfrm>
                <a:off x="5829300" y="2568575"/>
                <a:ext cx="1004888" cy="0"/>
              </a:xfrm>
              <a:prstGeom prst="line">
                <a:avLst/>
              </a:prstGeom>
              <a:noFill/>
              <a:ln w="9525">
                <a:solidFill>
                  <a:schemeClr val="tx1"/>
                </a:solidFill>
                <a:round/>
                <a:headEnd/>
                <a:tailEnd/>
              </a:ln>
              <a:effectLst/>
            </p:spPr>
            <p:txBody>
              <a:bodyPr/>
              <a:lstStyle/>
              <a:p>
                <a:endParaRPr lang="en-US"/>
              </a:p>
            </p:txBody>
          </p:sp>
          <p:sp>
            <p:nvSpPr>
              <p:cNvPr id="306239" name="Text Box 63"/>
              <p:cNvSpPr txBox="1">
                <a:spLocks noChangeArrowheads="1"/>
              </p:cNvSpPr>
              <p:nvPr/>
            </p:nvSpPr>
            <p:spPr bwMode="auto">
              <a:xfrm>
                <a:off x="1524000" y="3444875"/>
                <a:ext cx="601663" cy="336550"/>
              </a:xfrm>
              <a:prstGeom prst="rect">
                <a:avLst/>
              </a:prstGeom>
              <a:noFill/>
              <a:ln w="9525">
                <a:noFill/>
                <a:miter lim="800000"/>
                <a:headEnd/>
                <a:tailEnd/>
              </a:ln>
              <a:effectLst/>
            </p:spPr>
            <p:txBody>
              <a:bodyPr wrap="none">
                <a:spAutoFit/>
              </a:bodyPr>
              <a:lstStyle/>
              <a:p>
                <a:r>
                  <a:rPr lang="en-US" sz="1600" b="1">
                    <a:latin typeface="Arial" charset="0"/>
                  </a:rPr>
                  <a:t>30 V</a:t>
                </a:r>
              </a:p>
            </p:txBody>
          </p:sp>
          <p:grpSp>
            <p:nvGrpSpPr>
              <p:cNvPr id="306257" name="Group 81"/>
              <p:cNvGrpSpPr>
                <a:grpSpLocks/>
              </p:cNvGrpSpPr>
              <p:nvPr/>
            </p:nvGrpSpPr>
            <p:grpSpPr bwMode="auto">
              <a:xfrm>
                <a:off x="4267200" y="2454275"/>
                <a:ext cx="1657350" cy="211138"/>
                <a:chOff x="1200" y="1296"/>
                <a:chExt cx="2256" cy="243"/>
              </a:xfrm>
            </p:grpSpPr>
            <p:sp>
              <p:nvSpPr>
                <p:cNvPr id="306258" name="Line 8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6259" name="Line 8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6260" name="Group 84"/>
                <p:cNvGrpSpPr>
                  <a:grpSpLocks/>
                </p:cNvGrpSpPr>
                <p:nvPr/>
              </p:nvGrpSpPr>
              <p:grpSpPr bwMode="auto">
                <a:xfrm>
                  <a:off x="1920" y="1296"/>
                  <a:ext cx="288" cy="240"/>
                  <a:chOff x="1920" y="1296"/>
                  <a:chExt cx="288" cy="240"/>
                </a:xfrm>
              </p:grpSpPr>
              <p:sp>
                <p:nvSpPr>
                  <p:cNvPr id="306261" name="Line 8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62" name="Line 8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263" name="Group 87"/>
                <p:cNvGrpSpPr>
                  <a:grpSpLocks/>
                </p:cNvGrpSpPr>
                <p:nvPr/>
              </p:nvGrpSpPr>
              <p:grpSpPr bwMode="auto">
                <a:xfrm>
                  <a:off x="2214" y="1299"/>
                  <a:ext cx="288" cy="240"/>
                  <a:chOff x="1920" y="1296"/>
                  <a:chExt cx="288" cy="240"/>
                </a:xfrm>
              </p:grpSpPr>
              <p:sp>
                <p:nvSpPr>
                  <p:cNvPr id="306264" name="Line 8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65" name="Line 8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6266" name="Group 90"/>
                <p:cNvGrpSpPr>
                  <a:grpSpLocks/>
                </p:cNvGrpSpPr>
                <p:nvPr/>
              </p:nvGrpSpPr>
              <p:grpSpPr bwMode="auto">
                <a:xfrm>
                  <a:off x="2508" y="1296"/>
                  <a:ext cx="288" cy="240"/>
                  <a:chOff x="1920" y="1296"/>
                  <a:chExt cx="288" cy="240"/>
                </a:xfrm>
              </p:grpSpPr>
              <p:sp>
                <p:nvSpPr>
                  <p:cNvPr id="306267" name="Line 9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6268" name="Line 9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6269" name="Line 9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6270" name="Line 9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6271" name="Text Box 95"/>
              <p:cNvSpPr txBox="1">
                <a:spLocks noChangeArrowheads="1"/>
              </p:cNvSpPr>
              <p:nvPr/>
            </p:nvSpPr>
            <p:spPr bwMode="auto">
              <a:xfrm>
                <a:off x="3529013" y="2117725"/>
                <a:ext cx="509588" cy="336550"/>
              </a:xfrm>
              <a:prstGeom prst="rect">
                <a:avLst/>
              </a:prstGeom>
              <a:noFill/>
              <a:ln w="9525">
                <a:noFill/>
                <a:miter lim="800000"/>
                <a:headEnd/>
                <a:tailEnd/>
              </a:ln>
              <a:effectLst/>
            </p:spPr>
            <p:txBody>
              <a:bodyPr wrap="none">
                <a:spAutoFit/>
              </a:bodyPr>
              <a:lstStyle/>
              <a:p>
                <a:r>
                  <a:rPr lang="en-US" sz="1600" b="1">
                    <a:latin typeface="Arial" charset="0"/>
                  </a:rPr>
                  <a:t>8 </a:t>
                </a:r>
                <a:r>
                  <a:rPr lang="en-US" sz="1600" b="1">
                    <a:latin typeface="Arial" charset="0"/>
                    <a:cs typeface="Arial" charset="0"/>
                  </a:rPr>
                  <a:t>Ω</a:t>
                </a:r>
              </a:p>
            </p:txBody>
          </p:sp>
          <p:sp>
            <p:nvSpPr>
              <p:cNvPr id="306273" name="Text Box 97"/>
              <p:cNvSpPr txBox="1">
                <a:spLocks noChangeArrowheads="1"/>
              </p:cNvSpPr>
              <p:nvPr/>
            </p:nvSpPr>
            <p:spPr bwMode="auto">
              <a:xfrm>
                <a:off x="3733800" y="3521075"/>
                <a:ext cx="622300" cy="336550"/>
              </a:xfrm>
              <a:prstGeom prst="rect">
                <a:avLst/>
              </a:prstGeom>
              <a:noFill/>
              <a:ln w="9525">
                <a:noFill/>
                <a:miter lim="800000"/>
                <a:headEnd/>
                <a:tailEnd/>
              </a:ln>
              <a:effectLst/>
            </p:spPr>
            <p:txBody>
              <a:bodyPr wrap="none">
                <a:spAutoFit/>
              </a:bodyPr>
              <a:lstStyle/>
              <a:p>
                <a:r>
                  <a:rPr lang="en-US" sz="1600" b="1">
                    <a:latin typeface="Arial" charset="0"/>
                  </a:rPr>
                  <a:t>10 </a:t>
                </a:r>
                <a:r>
                  <a:rPr lang="en-US" sz="1600" b="1">
                    <a:latin typeface="Arial" charset="0"/>
                    <a:cs typeface="Arial" charset="0"/>
                  </a:rPr>
                  <a:t>Ω</a:t>
                </a:r>
              </a:p>
            </p:txBody>
          </p:sp>
          <p:sp>
            <p:nvSpPr>
              <p:cNvPr id="306274" name="Text Box 98"/>
              <p:cNvSpPr txBox="1">
                <a:spLocks noChangeArrowheads="1"/>
              </p:cNvSpPr>
              <p:nvPr/>
            </p:nvSpPr>
            <p:spPr bwMode="auto">
              <a:xfrm>
                <a:off x="4876800" y="2136775"/>
                <a:ext cx="509588" cy="336550"/>
              </a:xfrm>
              <a:prstGeom prst="rect">
                <a:avLst/>
              </a:prstGeom>
              <a:noFill/>
              <a:ln w="9525">
                <a:noFill/>
                <a:miter lim="800000"/>
                <a:headEnd/>
                <a:tailEnd/>
              </a:ln>
              <a:effectLst/>
            </p:spPr>
            <p:txBody>
              <a:bodyPr wrap="none">
                <a:spAutoFit/>
              </a:bodyPr>
              <a:lstStyle/>
              <a:p>
                <a:r>
                  <a:rPr lang="en-US" sz="1600" b="1">
                    <a:latin typeface="Arial" charset="0"/>
                  </a:rPr>
                  <a:t>2 </a:t>
                </a:r>
                <a:r>
                  <a:rPr lang="en-US" sz="1600" b="1">
                    <a:latin typeface="Arial" charset="0"/>
                    <a:cs typeface="Arial" charset="0"/>
                  </a:rPr>
                  <a:t>Ω</a:t>
                </a:r>
              </a:p>
            </p:txBody>
          </p:sp>
          <p:sp>
            <p:nvSpPr>
              <p:cNvPr id="306275" name="Text Box 99"/>
              <p:cNvSpPr txBox="1">
                <a:spLocks noChangeArrowheads="1"/>
              </p:cNvSpPr>
              <p:nvPr/>
            </p:nvSpPr>
            <p:spPr bwMode="auto">
              <a:xfrm>
                <a:off x="5891213" y="3673475"/>
                <a:ext cx="509588" cy="336550"/>
              </a:xfrm>
              <a:prstGeom prst="rect">
                <a:avLst/>
              </a:prstGeom>
              <a:noFill/>
              <a:ln w="9525">
                <a:noFill/>
                <a:miter lim="800000"/>
                <a:headEnd/>
                <a:tailEnd/>
              </a:ln>
              <a:effectLst/>
            </p:spPr>
            <p:txBody>
              <a:bodyPr wrap="none">
                <a:spAutoFit/>
              </a:bodyPr>
              <a:lstStyle/>
              <a:p>
                <a:r>
                  <a:rPr lang="en-US" sz="1600" b="1">
                    <a:latin typeface="Arial" charset="0"/>
                  </a:rPr>
                  <a:t>2 </a:t>
                </a:r>
                <a:r>
                  <a:rPr lang="en-US" sz="1600" b="1">
                    <a:latin typeface="Arial" charset="0"/>
                    <a:cs typeface="Arial" charset="0"/>
                  </a:rPr>
                  <a:t>Ω</a:t>
                </a:r>
              </a:p>
            </p:txBody>
          </p:sp>
          <p:sp>
            <p:nvSpPr>
              <p:cNvPr id="306282" name="Text Box 106"/>
              <p:cNvSpPr txBox="1">
                <a:spLocks noChangeArrowheads="1"/>
              </p:cNvSpPr>
              <p:nvPr/>
            </p:nvSpPr>
            <p:spPr bwMode="auto">
              <a:xfrm>
                <a:off x="6477000" y="2835275"/>
                <a:ext cx="355600" cy="457200"/>
              </a:xfrm>
              <a:prstGeom prst="rect">
                <a:avLst/>
              </a:prstGeom>
              <a:noFill/>
              <a:ln w="9525">
                <a:noFill/>
                <a:miter lim="800000"/>
                <a:headEnd/>
                <a:tailEnd/>
              </a:ln>
              <a:effectLst/>
            </p:spPr>
            <p:txBody>
              <a:bodyPr wrap="none">
                <a:spAutoFit/>
              </a:bodyPr>
              <a:lstStyle/>
              <a:p>
                <a:r>
                  <a:rPr lang="en-US"/>
                  <a:t>+</a:t>
                </a:r>
              </a:p>
            </p:txBody>
          </p:sp>
          <p:sp>
            <p:nvSpPr>
              <p:cNvPr id="306283" name="Text Box 107"/>
              <p:cNvSpPr txBox="1">
                <a:spLocks noChangeArrowheads="1"/>
              </p:cNvSpPr>
              <p:nvPr/>
            </p:nvSpPr>
            <p:spPr bwMode="auto">
              <a:xfrm>
                <a:off x="6553200" y="4130675"/>
                <a:ext cx="285750" cy="457200"/>
              </a:xfrm>
              <a:prstGeom prst="rect">
                <a:avLst/>
              </a:prstGeom>
              <a:noFill/>
              <a:ln w="9525">
                <a:noFill/>
                <a:miter lim="800000"/>
                <a:headEnd/>
                <a:tailEnd/>
              </a:ln>
              <a:effectLst/>
            </p:spPr>
            <p:txBody>
              <a:bodyPr wrap="none">
                <a:spAutoFit/>
              </a:bodyPr>
              <a:lstStyle/>
              <a:p>
                <a:r>
                  <a:rPr lang="en-US"/>
                  <a:t>-</a:t>
                </a:r>
              </a:p>
            </p:txBody>
          </p:sp>
          <p:sp>
            <p:nvSpPr>
              <p:cNvPr id="306287" name="Text Box 111"/>
              <p:cNvSpPr txBox="1">
                <a:spLocks noChangeArrowheads="1"/>
              </p:cNvSpPr>
              <p:nvPr/>
            </p:nvSpPr>
            <p:spPr bwMode="auto">
              <a:xfrm>
                <a:off x="6291263" y="3216275"/>
                <a:ext cx="1023938"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v</a:t>
                </a:r>
                <a:r>
                  <a:rPr lang="en-US" sz="1600" b="1" baseline="-25000">
                    <a:latin typeface="Arial" charset="0"/>
                  </a:rPr>
                  <a:t>x</a:t>
                </a:r>
              </a:p>
            </p:txBody>
          </p:sp>
          <p:sp>
            <p:nvSpPr>
              <p:cNvPr id="306294" name="Line 118"/>
              <p:cNvSpPr>
                <a:spLocks noChangeShapeType="1"/>
              </p:cNvSpPr>
              <p:nvPr/>
            </p:nvSpPr>
            <p:spPr bwMode="auto">
              <a:xfrm>
                <a:off x="2819400" y="2339975"/>
                <a:ext cx="533400" cy="0"/>
              </a:xfrm>
              <a:prstGeom prst="line">
                <a:avLst/>
              </a:prstGeom>
              <a:noFill/>
              <a:ln w="9525">
                <a:solidFill>
                  <a:schemeClr val="tx1"/>
                </a:solidFill>
                <a:round/>
                <a:headEnd/>
                <a:tailEnd type="triangle" w="med" len="med"/>
              </a:ln>
              <a:effectLst/>
            </p:spPr>
            <p:txBody>
              <a:bodyPr/>
              <a:lstStyle/>
              <a:p>
                <a:endParaRPr lang="en-US"/>
              </a:p>
            </p:txBody>
          </p:sp>
          <p:sp>
            <p:nvSpPr>
              <p:cNvPr id="306295" name="Text Box 119"/>
              <p:cNvSpPr txBox="1">
                <a:spLocks noChangeArrowheads="1"/>
              </p:cNvSpPr>
              <p:nvPr/>
            </p:nvSpPr>
            <p:spPr bwMode="auto">
              <a:xfrm>
                <a:off x="2803525" y="2057400"/>
                <a:ext cx="500063" cy="336550"/>
              </a:xfrm>
              <a:prstGeom prst="rect">
                <a:avLst/>
              </a:prstGeom>
              <a:noFill/>
              <a:ln w="9525">
                <a:noFill/>
                <a:miter lim="800000"/>
                <a:headEnd/>
                <a:tailEnd/>
              </a:ln>
              <a:effectLst/>
            </p:spPr>
            <p:txBody>
              <a:bodyPr wrap="none">
                <a:spAutoFit/>
              </a:bodyPr>
              <a:lstStyle/>
              <a:p>
                <a:r>
                  <a:rPr lang="en-US" sz="1600" b="1">
                    <a:latin typeface="Arial" charset="0"/>
                  </a:rPr>
                  <a:t>2 A</a:t>
                </a:r>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additive="base">
                                        <p:cTn id="7" dur="1000" fill="hold"/>
                                        <p:tgtEl>
                                          <p:spTgt spid="30617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6179">
                                            <p:txEl>
                                              <p:pRg st="0" end="0"/>
                                            </p:txEl>
                                          </p:spTgt>
                                        </p:tgtEl>
                                        <p:attrNameLst>
                                          <p:attrName>ppt_y</p:attrName>
                                        </p:attrNameLst>
                                      </p:cBhvr>
                                      <p:tavLst>
                                        <p:tav tm="0">
                                          <p:val>
                                            <p:strVal val="#ppt_y"/>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diamond(in)">
                                      <p:cBhvr>
                                        <p:cTn id="11" dur="20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06251">
                                            <p:txEl>
                                              <p:pRg st="0" end="0"/>
                                            </p:txEl>
                                          </p:spTgt>
                                        </p:tgtEl>
                                        <p:attrNameLst>
                                          <p:attrName>style.visibility</p:attrName>
                                        </p:attrNameLst>
                                      </p:cBhvr>
                                      <p:to>
                                        <p:strVal val="visible"/>
                                      </p:to>
                                    </p:set>
                                    <p:anim calcmode="lin" valueType="num">
                                      <p:cBhvr additive="base">
                                        <p:cTn id="16" dur="1000" fill="hold"/>
                                        <p:tgtEl>
                                          <p:spTgt spid="306251">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06251">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06180"/>
                                        </p:tgtEl>
                                        <p:attrNameLst>
                                          <p:attrName>style.visibility</p:attrName>
                                        </p:attrNameLst>
                                      </p:cBhvr>
                                      <p:to>
                                        <p:strVal val="visible"/>
                                      </p:to>
                                    </p:set>
                                    <p:anim calcmode="lin" valueType="num">
                                      <p:cBhvr additive="base">
                                        <p:cTn id="20" dur="500" fill="hold"/>
                                        <p:tgtEl>
                                          <p:spTgt spid="306180"/>
                                        </p:tgtEl>
                                        <p:attrNameLst>
                                          <p:attrName>ppt_x</p:attrName>
                                        </p:attrNameLst>
                                      </p:cBhvr>
                                      <p:tavLst>
                                        <p:tav tm="0">
                                          <p:val>
                                            <p:strVal val="#ppt_x"/>
                                          </p:val>
                                        </p:tav>
                                        <p:tav tm="100000">
                                          <p:val>
                                            <p:strVal val="#ppt_x"/>
                                          </p:val>
                                        </p:tav>
                                      </p:tavLst>
                                    </p:anim>
                                    <p:anim calcmode="lin" valueType="num">
                                      <p:cBhvr additive="base">
                                        <p:cTn id="21" dur="500" fill="hold"/>
                                        <p:tgtEl>
                                          <p:spTgt spid="306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lide Number Placeholder 6"/>
          <p:cNvSpPr>
            <a:spLocks noGrp="1"/>
          </p:cNvSpPr>
          <p:nvPr>
            <p:ph type="sldNum" sz="quarter" idx="12"/>
          </p:nvPr>
        </p:nvSpPr>
        <p:spPr/>
        <p:txBody>
          <a:bodyPr/>
          <a:lstStyle/>
          <a:p>
            <a:fld id="{44575E6F-AC18-4A25-8595-3E1EA2CC9D86}" type="slidenum">
              <a:rPr lang="en-US" altLang="en-US"/>
              <a:pPr/>
              <a:t>11</a:t>
            </a:fld>
            <a:endParaRPr lang="en-US" altLang="en-US"/>
          </a:p>
        </p:txBody>
      </p:sp>
      <p:sp>
        <p:nvSpPr>
          <p:cNvPr id="363522" name="Rectangle 2"/>
          <p:cNvSpPr>
            <a:spLocks noGrp="1" noChangeArrowheads="1"/>
          </p:cNvSpPr>
          <p:nvPr>
            <p:ph type="title"/>
          </p:nvPr>
        </p:nvSpPr>
        <p:spPr>
          <a:xfrm>
            <a:off x="1752600" y="228600"/>
            <a:ext cx="4953000" cy="457200"/>
          </a:xfrm>
        </p:spPr>
        <p:txBody>
          <a:bodyPr/>
          <a:lstStyle/>
          <a:p>
            <a:r>
              <a:rPr lang="en-US" sz="2800" b="1" u="sng" dirty="0" smtClean="0"/>
              <a:t>Example </a:t>
            </a:r>
            <a:r>
              <a:rPr lang="en-US" sz="2800" b="1" u="sng" dirty="0"/>
              <a:t>: KVL…</a:t>
            </a:r>
            <a:r>
              <a:rPr lang="en-US" sz="2800" b="1" u="sng" dirty="0" err="1"/>
              <a:t>contd</a:t>
            </a:r>
            <a:endParaRPr lang="en-US" sz="2800" b="1" u="sng" dirty="0"/>
          </a:p>
        </p:txBody>
      </p:sp>
      <p:sp>
        <p:nvSpPr>
          <p:cNvPr id="363524"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363525" name="Rectangle 5"/>
          <p:cNvSpPr>
            <a:spLocks noChangeArrowheads="1"/>
          </p:cNvSpPr>
          <p:nvPr/>
        </p:nvSpPr>
        <p:spPr bwMode="auto">
          <a:xfrm>
            <a:off x="609600" y="4191000"/>
            <a:ext cx="8229600" cy="24384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KCL at node ‘a’ yields : i</a:t>
            </a:r>
            <a:r>
              <a:rPr lang="en-US" sz="1800" b="1" baseline="-25000" dirty="0">
                <a:latin typeface="Arial" charset="0"/>
              </a:rPr>
              <a:t>2 </a:t>
            </a:r>
            <a:r>
              <a:rPr lang="en-US" sz="1800" b="1" dirty="0">
                <a:latin typeface="Arial" charset="0"/>
              </a:rPr>
              <a:t>+ i</a:t>
            </a:r>
            <a:r>
              <a:rPr lang="en-US" sz="1800" b="1" baseline="-25000" dirty="0">
                <a:latin typeface="Arial" charset="0"/>
              </a:rPr>
              <a:t>x</a:t>
            </a:r>
            <a:r>
              <a:rPr lang="en-US" sz="1800" b="1" dirty="0">
                <a:latin typeface="Arial" charset="0"/>
              </a:rPr>
              <a:t> = </a:t>
            </a:r>
            <a:r>
              <a:rPr lang="en-US" sz="1800" b="1" dirty="0" err="1" smtClean="0">
                <a:latin typeface="Arial" charset="0"/>
              </a:rPr>
              <a:t>i</a:t>
            </a:r>
            <a:r>
              <a:rPr lang="en-US" sz="1200" b="1" baseline="-25000" dirty="0" err="1">
                <a:latin typeface="Arial" charset="0"/>
              </a:rPr>
              <a:t>y</a:t>
            </a:r>
            <a:endParaRPr lang="en-US" sz="1200" b="1" baseline="-25000" dirty="0">
              <a:latin typeface="Arial" charset="0"/>
            </a:endParaRPr>
          </a:p>
          <a:p>
            <a:pPr marL="342900" indent="-342900">
              <a:spcBef>
                <a:spcPct val="20000"/>
              </a:spcBef>
              <a:buFontTx/>
              <a:buChar char="•"/>
            </a:pPr>
            <a:r>
              <a:rPr lang="en-US" sz="1800" b="1" dirty="0">
                <a:latin typeface="Arial" charset="0"/>
              </a:rPr>
              <a:t>KVL for 1</a:t>
            </a:r>
            <a:r>
              <a:rPr lang="en-US" sz="1800" b="1" baseline="30000" dirty="0">
                <a:latin typeface="Arial" charset="0"/>
              </a:rPr>
              <a:t>st</a:t>
            </a:r>
            <a:r>
              <a:rPr lang="en-US" sz="1800" b="1" dirty="0">
                <a:latin typeface="Arial" charset="0"/>
              </a:rPr>
              <a:t> closed path : 30 = 8 X 2 + v</a:t>
            </a:r>
            <a:r>
              <a:rPr lang="en-US" sz="1800" b="1" baseline="-25000" dirty="0">
                <a:latin typeface="Arial" charset="0"/>
              </a:rPr>
              <a:t>10</a:t>
            </a:r>
            <a:r>
              <a:rPr lang="en-US" sz="1800" b="1" dirty="0">
                <a:latin typeface="Arial" charset="0"/>
              </a:rPr>
              <a:t>   or v</a:t>
            </a:r>
            <a:r>
              <a:rPr lang="en-US" sz="1800" b="1" baseline="-25000" dirty="0">
                <a:latin typeface="Arial" charset="0"/>
              </a:rPr>
              <a:t>10</a:t>
            </a:r>
            <a:r>
              <a:rPr lang="en-US" sz="1800" b="1" dirty="0">
                <a:latin typeface="Arial" charset="0"/>
              </a:rPr>
              <a:t> = 14 </a:t>
            </a:r>
          </a:p>
          <a:p>
            <a:pPr marL="342900" indent="-342900">
              <a:spcBef>
                <a:spcPct val="20000"/>
              </a:spcBef>
              <a:buFontTx/>
              <a:buChar char="•"/>
            </a:pPr>
            <a:r>
              <a:rPr lang="en-US" sz="1800" b="1" dirty="0">
                <a:latin typeface="Arial" charset="0"/>
              </a:rPr>
              <a:t>Then i</a:t>
            </a:r>
            <a:r>
              <a:rPr lang="en-US" sz="1800" b="1" baseline="-25000" dirty="0">
                <a:latin typeface="Arial" charset="0"/>
              </a:rPr>
              <a:t>10</a:t>
            </a:r>
            <a:r>
              <a:rPr lang="en-US" sz="1800" b="1" dirty="0">
                <a:latin typeface="Arial" charset="0"/>
              </a:rPr>
              <a:t> = 14/10 = 1.4   Hence i</a:t>
            </a:r>
            <a:r>
              <a:rPr lang="en-US" sz="1800" b="1" baseline="-25000" dirty="0">
                <a:latin typeface="Arial" charset="0"/>
              </a:rPr>
              <a:t>2</a:t>
            </a:r>
            <a:r>
              <a:rPr lang="en-US" sz="1800" b="1" dirty="0">
                <a:latin typeface="Arial" charset="0"/>
              </a:rPr>
              <a:t> = 2 – 1.4 = 0.6 A and v</a:t>
            </a:r>
            <a:r>
              <a:rPr lang="en-US" sz="1800" b="1" baseline="-25000" dirty="0">
                <a:latin typeface="Arial" charset="0"/>
              </a:rPr>
              <a:t>2 </a:t>
            </a:r>
            <a:r>
              <a:rPr lang="en-US" sz="1800" b="1" dirty="0">
                <a:latin typeface="Arial" charset="0"/>
              </a:rPr>
              <a:t>= 2 x 0.6 = 1.2 v</a:t>
            </a:r>
          </a:p>
          <a:p>
            <a:pPr marL="342900" indent="-342900">
              <a:spcBef>
                <a:spcPct val="20000"/>
              </a:spcBef>
              <a:buFontTx/>
              <a:buChar char="•"/>
            </a:pPr>
            <a:r>
              <a:rPr lang="en-US" sz="1800" b="1" dirty="0">
                <a:latin typeface="Arial" charset="0"/>
              </a:rPr>
              <a:t>Applying KVL to middle loop : v</a:t>
            </a:r>
            <a:r>
              <a:rPr lang="en-US" sz="1800" b="1" baseline="-25000" dirty="0">
                <a:latin typeface="Arial" charset="0"/>
              </a:rPr>
              <a:t>10</a:t>
            </a:r>
            <a:r>
              <a:rPr lang="en-US" sz="1800" b="1" dirty="0">
                <a:latin typeface="Arial" charset="0"/>
              </a:rPr>
              <a:t> = v</a:t>
            </a:r>
            <a:r>
              <a:rPr lang="en-US" sz="1800" b="1" baseline="-25000" dirty="0">
                <a:latin typeface="Arial" charset="0"/>
              </a:rPr>
              <a:t>2</a:t>
            </a:r>
            <a:r>
              <a:rPr lang="en-US" sz="1800" b="1" dirty="0">
                <a:latin typeface="Arial" charset="0"/>
              </a:rPr>
              <a:t> + </a:t>
            </a:r>
            <a:r>
              <a:rPr lang="en-US" sz="1800" b="1" dirty="0" err="1">
                <a:latin typeface="Arial" charset="0"/>
              </a:rPr>
              <a:t>v</a:t>
            </a:r>
            <a:r>
              <a:rPr lang="en-US" sz="1200" b="1" baseline="-25000" dirty="0" err="1">
                <a:latin typeface="Arial" charset="0"/>
              </a:rPr>
              <a:t>y</a:t>
            </a:r>
            <a:r>
              <a:rPr lang="en-US" sz="1800" b="1" dirty="0">
                <a:latin typeface="Arial" charset="0"/>
              </a:rPr>
              <a:t>    or 14 = 1.2 + </a:t>
            </a:r>
            <a:r>
              <a:rPr lang="en-US" sz="1800" b="1" dirty="0" err="1">
                <a:latin typeface="Arial" charset="0"/>
              </a:rPr>
              <a:t>v</a:t>
            </a:r>
            <a:r>
              <a:rPr lang="en-US" sz="1200" b="1" baseline="-25000" dirty="0" err="1">
                <a:latin typeface="Arial" charset="0"/>
              </a:rPr>
              <a:t>y</a:t>
            </a:r>
            <a:endParaRPr lang="en-US" sz="1800" b="1" baseline="-25000" dirty="0">
              <a:latin typeface="Arial" charset="0"/>
            </a:endParaRPr>
          </a:p>
          <a:p>
            <a:pPr marL="342900" indent="-342900">
              <a:spcBef>
                <a:spcPct val="20000"/>
              </a:spcBef>
              <a:buFontTx/>
              <a:buChar char="•"/>
            </a:pPr>
            <a:r>
              <a:rPr lang="en-US" sz="1800" b="1" dirty="0">
                <a:latin typeface="Arial" charset="0"/>
              </a:rPr>
              <a:t>Therefore </a:t>
            </a:r>
            <a:r>
              <a:rPr lang="en-US" sz="1800" b="1" dirty="0" err="1">
                <a:latin typeface="Arial" charset="0"/>
              </a:rPr>
              <a:t>v</a:t>
            </a:r>
            <a:r>
              <a:rPr lang="en-US" sz="1200" b="1" baseline="-25000" dirty="0" err="1">
                <a:latin typeface="Arial" charset="0"/>
              </a:rPr>
              <a:t>y</a:t>
            </a:r>
            <a:r>
              <a:rPr lang="en-US" sz="1800" b="1" dirty="0">
                <a:latin typeface="Arial" charset="0"/>
              </a:rPr>
              <a:t> = 12.8  and so </a:t>
            </a:r>
            <a:r>
              <a:rPr lang="en-US" sz="1800" b="1" dirty="0" err="1">
                <a:latin typeface="Arial" charset="0"/>
              </a:rPr>
              <a:t>i</a:t>
            </a:r>
            <a:r>
              <a:rPr lang="en-US" sz="1200" b="1" baseline="-25000" dirty="0" err="1">
                <a:latin typeface="Arial" charset="0"/>
              </a:rPr>
              <a:t>y</a:t>
            </a:r>
            <a:r>
              <a:rPr lang="en-US" sz="1800" b="1" dirty="0">
                <a:latin typeface="Arial" charset="0"/>
              </a:rPr>
              <a:t> = 12.8/2 = 6.4</a:t>
            </a:r>
          </a:p>
          <a:p>
            <a:pPr marL="342900" indent="-342900">
              <a:spcBef>
                <a:spcPct val="20000"/>
              </a:spcBef>
              <a:buFontTx/>
              <a:buChar char="•"/>
            </a:pPr>
            <a:r>
              <a:rPr lang="en-US" sz="1800" b="1" dirty="0">
                <a:latin typeface="Arial" charset="0"/>
              </a:rPr>
              <a:t>Finally </a:t>
            </a:r>
            <a:r>
              <a:rPr lang="en-US" sz="1800" b="1" dirty="0" err="1">
                <a:latin typeface="Arial" charset="0"/>
              </a:rPr>
              <a:t>v</a:t>
            </a:r>
            <a:r>
              <a:rPr lang="en-US" sz="1800" b="1" baseline="-25000" dirty="0" err="1">
                <a:latin typeface="Arial" charset="0"/>
              </a:rPr>
              <a:t>x</a:t>
            </a:r>
            <a:r>
              <a:rPr lang="en-US" sz="1800" b="1" baseline="-25000" dirty="0">
                <a:latin typeface="Arial" charset="0"/>
              </a:rPr>
              <a:t> </a:t>
            </a:r>
            <a:r>
              <a:rPr lang="en-US" sz="1800" b="1" dirty="0">
                <a:latin typeface="Arial" charset="0"/>
              </a:rPr>
              <a:t>= 2 X </a:t>
            </a:r>
            <a:r>
              <a:rPr lang="en-US" sz="1800" b="1" dirty="0" err="1">
                <a:latin typeface="Arial" charset="0"/>
              </a:rPr>
              <a:t>i</a:t>
            </a:r>
            <a:r>
              <a:rPr lang="en-US" sz="1200" b="1" baseline="-25000" dirty="0" err="1">
                <a:latin typeface="Arial" charset="0"/>
              </a:rPr>
              <a:t>y</a:t>
            </a:r>
            <a:r>
              <a:rPr lang="en-US" sz="1800" b="1" dirty="0">
                <a:latin typeface="Arial" charset="0"/>
              </a:rPr>
              <a:t> = 2 X 6.4 = 12.8 volts.</a:t>
            </a:r>
          </a:p>
          <a:p>
            <a:pPr marL="342900" indent="-342900">
              <a:spcBef>
                <a:spcPct val="20000"/>
              </a:spcBef>
              <a:buFontTx/>
              <a:buChar char="•"/>
            </a:pPr>
            <a:r>
              <a:rPr lang="en-US" sz="1800" b="1" dirty="0" smtClean="0">
                <a:solidFill>
                  <a:srgbClr val="FF0000"/>
                </a:solidFill>
                <a:latin typeface="Arial" charset="0"/>
              </a:rPr>
              <a:t>Another Example </a:t>
            </a:r>
            <a:r>
              <a:rPr lang="en-US" sz="1800" b="1" dirty="0">
                <a:solidFill>
                  <a:srgbClr val="FF0000"/>
                </a:solidFill>
                <a:latin typeface="Arial" charset="0"/>
              </a:rPr>
              <a:t>!</a:t>
            </a:r>
          </a:p>
        </p:txBody>
      </p:sp>
      <p:sp>
        <p:nvSpPr>
          <p:cNvPr id="363621" name="Text Box 101"/>
          <p:cNvSpPr txBox="1">
            <a:spLocks noChangeArrowheads="1"/>
          </p:cNvSpPr>
          <p:nvPr/>
        </p:nvSpPr>
        <p:spPr bwMode="auto">
          <a:xfrm>
            <a:off x="7766050" y="1066800"/>
            <a:ext cx="311150" cy="366713"/>
          </a:xfrm>
          <a:prstGeom prst="rect">
            <a:avLst/>
          </a:prstGeom>
          <a:noFill/>
          <a:ln w="9525">
            <a:noFill/>
            <a:miter lim="800000"/>
            <a:headEnd/>
            <a:tailEnd/>
          </a:ln>
          <a:effectLst/>
        </p:spPr>
        <p:txBody>
          <a:bodyPr wrap="none">
            <a:spAutoFit/>
          </a:bodyPr>
          <a:lstStyle/>
          <a:p>
            <a:r>
              <a:rPr lang="en-US" sz="1800" b="1" dirty="0">
                <a:latin typeface="Arial" charset="0"/>
              </a:rPr>
              <a:t>a</a:t>
            </a:r>
          </a:p>
        </p:txBody>
      </p:sp>
      <p:sp>
        <p:nvSpPr>
          <p:cNvPr id="363527" name="Text Box 7"/>
          <p:cNvSpPr txBox="1">
            <a:spLocks noChangeArrowheads="1"/>
          </p:cNvSpPr>
          <p:nvPr/>
        </p:nvSpPr>
        <p:spPr bwMode="auto">
          <a:xfrm>
            <a:off x="8764588" y="3092450"/>
            <a:ext cx="422275" cy="336550"/>
          </a:xfrm>
          <a:prstGeom prst="rect">
            <a:avLst/>
          </a:prstGeom>
          <a:noFill/>
          <a:ln w="9525">
            <a:noFill/>
            <a:miter lim="800000"/>
            <a:headEnd/>
            <a:tailEnd/>
          </a:ln>
          <a:effectLst/>
        </p:spPr>
        <p:txBody>
          <a:bodyPr wrap="square">
            <a:spAutoFit/>
          </a:bodyPr>
          <a:lstStyle/>
          <a:p>
            <a:pPr>
              <a:spcBef>
                <a:spcPct val="50000"/>
              </a:spcBef>
            </a:pPr>
            <a:r>
              <a:rPr lang="en-US" sz="1600" b="1" dirty="0">
                <a:latin typeface="Arial" charset="0"/>
              </a:rPr>
              <a:t>i</a:t>
            </a:r>
            <a:r>
              <a:rPr lang="en-US" sz="1600" b="1" baseline="-25000" dirty="0">
                <a:latin typeface="Arial" charset="0"/>
              </a:rPr>
              <a:t>x</a:t>
            </a:r>
          </a:p>
        </p:txBody>
      </p:sp>
      <p:grpSp>
        <p:nvGrpSpPr>
          <p:cNvPr id="202" name="Group 201"/>
          <p:cNvGrpSpPr/>
          <p:nvPr/>
        </p:nvGrpSpPr>
        <p:grpSpPr>
          <a:xfrm>
            <a:off x="4013992" y="1066800"/>
            <a:ext cx="4936334" cy="2895600"/>
            <a:chOff x="4013992" y="1066800"/>
            <a:chExt cx="4936334" cy="2895600"/>
          </a:xfrm>
        </p:grpSpPr>
        <p:grpSp>
          <p:nvGrpSpPr>
            <p:cNvPr id="363528" name="Group 8"/>
            <p:cNvGrpSpPr>
              <a:grpSpLocks/>
            </p:cNvGrpSpPr>
            <p:nvPr/>
          </p:nvGrpSpPr>
          <p:grpSpPr bwMode="auto">
            <a:xfrm>
              <a:off x="4378325" y="1524000"/>
              <a:ext cx="1657350" cy="211138"/>
              <a:chOff x="1200" y="1296"/>
              <a:chExt cx="2256" cy="243"/>
            </a:xfrm>
          </p:grpSpPr>
          <p:sp>
            <p:nvSpPr>
              <p:cNvPr id="363529" name="Line 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30" name="Line 1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31" name="Group 11"/>
              <p:cNvGrpSpPr>
                <a:grpSpLocks/>
              </p:cNvGrpSpPr>
              <p:nvPr/>
            </p:nvGrpSpPr>
            <p:grpSpPr bwMode="auto">
              <a:xfrm>
                <a:off x="1920" y="1296"/>
                <a:ext cx="288" cy="240"/>
                <a:chOff x="1920" y="1296"/>
                <a:chExt cx="288" cy="240"/>
              </a:xfrm>
            </p:grpSpPr>
            <p:sp>
              <p:nvSpPr>
                <p:cNvPr id="363532" name="Line 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33" name="Line 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34" name="Group 14"/>
              <p:cNvGrpSpPr>
                <a:grpSpLocks/>
              </p:cNvGrpSpPr>
              <p:nvPr/>
            </p:nvGrpSpPr>
            <p:grpSpPr bwMode="auto">
              <a:xfrm>
                <a:off x="2214" y="1299"/>
                <a:ext cx="288" cy="240"/>
                <a:chOff x="1920" y="1296"/>
                <a:chExt cx="288" cy="240"/>
              </a:xfrm>
            </p:grpSpPr>
            <p:sp>
              <p:nvSpPr>
                <p:cNvPr id="363535" name="Line 1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36" name="Line 1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37" name="Group 17"/>
              <p:cNvGrpSpPr>
                <a:grpSpLocks/>
              </p:cNvGrpSpPr>
              <p:nvPr/>
            </p:nvGrpSpPr>
            <p:grpSpPr bwMode="auto">
              <a:xfrm>
                <a:off x="2508" y="1296"/>
                <a:ext cx="288" cy="240"/>
                <a:chOff x="1920" y="1296"/>
                <a:chExt cx="288" cy="240"/>
              </a:xfrm>
            </p:grpSpPr>
            <p:sp>
              <p:nvSpPr>
                <p:cNvPr id="363538"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39"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40" name="Line 2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541" name="Line 2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542" name="Oval 22"/>
            <p:cNvSpPr>
              <a:spLocks noChangeArrowheads="1"/>
            </p:cNvSpPr>
            <p:nvPr/>
          </p:nvSpPr>
          <p:spPr bwMode="auto">
            <a:xfrm>
              <a:off x="4013992" y="2379664"/>
              <a:ext cx="728666" cy="790574"/>
            </a:xfrm>
            <a:prstGeom prst="ellipse">
              <a:avLst/>
            </a:prstGeom>
            <a:noFill/>
            <a:ln w="9525">
              <a:solidFill>
                <a:schemeClr val="tx1"/>
              </a:solidFill>
              <a:round/>
              <a:headEnd/>
              <a:tailEnd/>
            </a:ln>
            <a:effectLst/>
          </p:spPr>
          <p:txBody>
            <a:bodyPr wrap="none" anchor="ctr"/>
            <a:lstStyle/>
            <a:p>
              <a:endParaRPr lang="en-US"/>
            </a:p>
          </p:txBody>
        </p:sp>
        <p:sp>
          <p:nvSpPr>
            <p:cNvPr id="363543" name="Line 23"/>
            <p:cNvSpPr>
              <a:spLocks noChangeShapeType="1"/>
            </p:cNvSpPr>
            <p:nvPr/>
          </p:nvSpPr>
          <p:spPr bwMode="auto">
            <a:xfrm>
              <a:off x="4368800" y="3170238"/>
              <a:ext cx="0" cy="712787"/>
            </a:xfrm>
            <a:prstGeom prst="line">
              <a:avLst/>
            </a:prstGeom>
            <a:noFill/>
            <a:ln w="9525">
              <a:solidFill>
                <a:schemeClr val="tx1"/>
              </a:solidFill>
              <a:round/>
              <a:headEnd/>
              <a:tailEnd/>
            </a:ln>
            <a:effectLst/>
          </p:spPr>
          <p:txBody>
            <a:bodyPr/>
            <a:lstStyle/>
            <a:p>
              <a:endParaRPr lang="en-US"/>
            </a:p>
          </p:txBody>
        </p:sp>
        <p:sp>
          <p:nvSpPr>
            <p:cNvPr id="363544" name="Line 24"/>
            <p:cNvSpPr>
              <a:spLocks noChangeShapeType="1"/>
            </p:cNvSpPr>
            <p:nvPr/>
          </p:nvSpPr>
          <p:spPr bwMode="auto">
            <a:xfrm flipV="1">
              <a:off x="4368800" y="1624013"/>
              <a:ext cx="0" cy="755650"/>
            </a:xfrm>
            <a:prstGeom prst="line">
              <a:avLst/>
            </a:prstGeom>
            <a:noFill/>
            <a:ln w="9525">
              <a:solidFill>
                <a:schemeClr val="tx1"/>
              </a:solidFill>
              <a:round/>
              <a:headEnd/>
              <a:tailEnd/>
            </a:ln>
            <a:effectLst/>
          </p:spPr>
          <p:txBody>
            <a:bodyPr/>
            <a:lstStyle/>
            <a:p>
              <a:endParaRPr lang="en-US"/>
            </a:p>
          </p:txBody>
        </p:sp>
        <p:sp>
          <p:nvSpPr>
            <p:cNvPr id="363545" name="Text Box 25"/>
            <p:cNvSpPr txBox="1">
              <a:spLocks noChangeArrowheads="1"/>
            </p:cNvSpPr>
            <p:nvPr/>
          </p:nvSpPr>
          <p:spPr bwMode="auto">
            <a:xfrm>
              <a:off x="4225925" y="2362200"/>
              <a:ext cx="523875" cy="457200"/>
            </a:xfrm>
            <a:prstGeom prst="rect">
              <a:avLst/>
            </a:prstGeom>
            <a:noFill/>
            <a:ln w="9525">
              <a:noFill/>
              <a:miter lim="800000"/>
              <a:headEnd/>
              <a:tailEnd/>
            </a:ln>
            <a:effectLst/>
          </p:spPr>
          <p:txBody>
            <a:bodyPr>
              <a:spAutoFit/>
            </a:bodyPr>
            <a:lstStyle/>
            <a:p>
              <a:r>
                <a:rPr lang="en-US"/>
                <a:t>+</a:t>
              </a:r>
            </a:p>
          </p:txBody>
        </p:sp>
        <p:sp>
          <p:nvSpPr>
            <p:cNvPr id="363546" name="Text Box 26"/>
            <p:cNvSpPr txBox="1">
              <a:spLocks noChangeArrowheads="1"/>
            </p:cNvSpPr>
            <p:nvPr/>
          </p:nvSpPr>
          <p:spPr bwMode="auto">
            <a:xfrm>
              <a:off x="4225925" y="2590800"/>
              <a:ext cx="522288" cy="457200"/>
            </a:xfrm>
            <a:prstGeom prst="rect">
              <a:avLst/>
            </a:prstGeom>
            <a:noFill/>
            <a:ln w="9525">
              <a:noFill/>
              <a:miter lim="800000"/>
              <a:headEnd/>
              <a:tailEnd/>
            </a:ln>
            <a:effectLst/>
          </p:spPr>
          <p:txBody>
            <a:bodyPr>
              <a:spAutoFit/>
            </a:bodyPr>
            <a:lstStyle/>
            <a:p>
              <a:r>
                <a:rPr lang="en-US" dirty="0"/>
                <a:t>_</a:t>
              </a:r>
            </a:p>
          </p:txBody>
        </p:sp>
        <p:sp>
          <p:nvSpPr>
            <p:cNvPr id="363547" name="Oval 27"/>
            <p:cNvSpPr>
              <a:spLocks noChangeArrowheads="1"/>
            </p:cNvSpPr>
            <p:nvPr/>
          </p:nvSpPr>
          <p:spPr bwMode="auto">
            <a:xfrm>
              <a:off x="8196263" y="2366963"/>
              <a:ext cx="720725" cy="865188"/>
            </a:xfrm>
            <a:prstGeom prst="ellipse">
              <a:avLst/>
            </a:prstGeom>
            <a:noFill/>
            <a:ln w="9525">
              <a:solidFill>
                <a:schemeClr val="tx1"/>
              </a:solidFill>
              <a:round/>
              <a:headEnd/>
              <a:tailEnd/>
            </a:ln>
            <a:effectLst/>
          </p:spPr>
          <p:txBody>
            <a:bodyPr wrap="none" anchor="ctr"/>
            <a:lstStyle/>
            <a:p>
              <a:endParaRPr lang="en-US"/>
            </a:p>
          </p:txBody>
        </p:sp>
        <p:sp>
          <p:nvSpPr>
            <p:cNvPr id="363548" name="Line 28"/>
            <p:cNvSpPr>
              <a:spLocks noChangeShapeType="1"/>
            </p:cNvSpPr>
            <p:nvPr/>
          </p:nvSpPr>
          <p:spPr bwMode="auto">
            <a:xfrm>
              <a:off x="8526463" y="3252788"/>
              <a:ext cx="0" cy="576263"/>
            </a:xfrm>
            <a:prstGeom prst="line">
              <a:avLst/>
            </a:prstGeom>
            <a:noFill/>
            <a:ln w="9525">
              <a:solidFill>
                <a:schemeClr val="tx1"/>
              </a:solidFill>
              <a:round/>
              <a:headEnd/>
              <a:tailEnd/>
            </a:ln>
            <a:effectLst/>
          </p:spPr>
          <p:txBody>
            <a:bodyPr/>
            <a:lstStyle/>
            <a:p>
              <a:endParaRPr lang="en-US"/>
            </a:p>
          </p:txBody>
        </p:sp>
        <p:sp>
          <p:nvSpPr>
            <p:cNvPr id="363549" name="Line 29"/>
            <p:cNvSpPr>
              <a:spLocks noChangeShapeType="1"/>
            </p:cNvSpPr>
            <p:nvPr/>
          </p:nvSpPr>
          <p:spPr bwMode="auto">
            <a:xfrm flipV="1">
              <a:off x="8502399" y="1624013"/>
              <a:ext cx="0" cy="793750"/>
            </a:xfrm>
            <a:prstGeom prst="line">
              <a:avLst/>
            </a:prstGeom>
            <a:noFill/>
            <a:ln w="9525">
              <a:solidFill>
                <a:schemeClr val="tx1"/>
              </a:solidFill>
              <a:round/>
              <a:headEnd/>
              <a:tailEnd/>
            </a:ln>
            <a:effectLst/>
          </p:spPr>
          <p:txBody>
            <a:bodyPr/>
            <a:lstStyle/>
            <a:p>
              <a:endParaRPr lang="en-US"/>
            </a:p>
          </p:txBody>
        </p:sp>
        <p:sp>
          <p:nvSpPr>
            <p:cNvPr id="363550" name="Line 30"/>
            <p:cNvSpPr>
              <a:spLocks noChangeShapeType="1"/>
            </p:cNvSpPr>
            <p:nvPr/>
          </p:nvSpPr>
          <p:spPr bwMode="auto">
            <a:xfrm flipV="1">
              <a:off x="8526463" y="2608263"/>
              <a:ext cx="0" cy="444500"/>
            </a:xfrm>
            <a:prstGeom prst="line">
              <a:avLst/>
            </a:prstGeom>
            <a:noFill/>
            <a:ln w="9525">
              <a:solidFill>
                <a:schemeClr val="tx1"/>
              </a:solidFill>
              <a:round/>
              <a:headEnd/>
              <a:tailEnd type="triangle" w="med" len="med"/>
            </a:ln>
            <a:effectLst/>
          </p:spPr>
          <p:txBody>
            <a:bodyPr/>
            <a:lstStyle/>
            <a:p>
              <a:endParaRPr lang="en-US"/>
            </a:p>
          </p:txBody>
        </p:sp>
        <p:grpSp>
          <p:nvGrpSpPr>
            <p:cNvPr id="363551" name="Group 31"/>
            <p:cNvGrpSpPr>
              <a:grpSpLocks/>
            </p:cNvGrpSpPr>
            <p:nvPr/>
          </p:nvGrpSpPr>
          <p:grpSpPr bwMode="auto">
            <a:xfrm rot="5400000">
              <a:off x="4940300" y="2619375"/>
              <a:ext cx="2232025" cy="239713"/>
              <a:chOff x="1200" y="1296"/>
              <a:chExt cx="2256" cy="243"/>
            </a:xfrm>
          </p:grpSpPr>
          <p:sp>
            <p:nvSpPr>
              <p:cNvPr id="363552" name="Line 3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53" name="Line 3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54" name="Group 34"/>
              <p:cNvGrpSpPr>
                <a:grpSpLocks/>
              </p:cNvGrpSpPr>
              <p:nvPr/>
            </p:nvGrpSpPr>
            <p:grpSpPr bwMode="auto">
              <a:xfrm>
                <a:off x="1920" y="1296"/>
                <a:ext cx="288" cy="240"/>
                <a:chOff x="1920" y="1296"/>
                <a:chExt cx="288" cy="240"/>
              </a:xfrm>
            </p:grpSpPr>
            <p:sp>
              <p:nvSpPr>
                <p:cNvPr id="363555" name="Line 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56" name="Line 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57" name="Group 37"/>
              <p:cNvGrpSpPr>
                <a:grpSpLocks/>
              </p:cNvGrpSpPr>
              <p:nvPr/>
            </p:nvGrpSpPr>
            <p:grpSpPr bwMode="auto">
              <a:xfrm>
                <a:off x="2214" y="1299"/>
                <a:ext cx="288" cy="240"/>
                <a:chOff x="1920" y="1296"/>
                <a:chExt cx="288" cy="240"/>
              </a:xfrm>
            </p:grpSpPr>
            <p:sp>
              <p:nvSpPr>
                <p:cNvPr id="363558" name="Line 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59" name="Line 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60" name="Group 40"/>
              <p:cNvGrpSpPr>
                <a:grpSpLocks/>
              </p:cNvGrpSpPr>
              <p:nvPr/>
            </p:nvGrpSpPr>
            <p:grpSpPr bwMode="auto">
              <a:xfrm>
                <a:off x="2508" y="1296"/>
                <a:ext cx="288" cy="240"/>
                <a:chOff x="1920" y="1296"/>
                <a:chExt cx="288" cy="240"/>
              </a:xfrm>
            </p:grpSpPr>
            <p:sp>
              <p:nvSpPr>
                <p:cNvPr id="363561" name="Line 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62" name="Line 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63" name="Line 4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564" name="Line 4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565" name="Line 45"/>
            <p:cNvSpPr>
              <a:spLocks noChangeShapeType="1"/>
            </p:cNvSpPr>
            <p:nvPr/>
          </p:nvSpPr>
          <p:spPr bwMode="auto">
            <a:xfrm>
              <a:off x="4368800" y="3856038"/>
              <a:ext cx="4217988" cy="0"/>
            </a:xfrm>
            <a:prstGeom prst="line">
              <a:avLst/>
            </a:prstGeom>
            <a:noFill/>
            <a:ln w="9525">
              <a:solidFill>
                <a:schemeClr val="tx1"/>
              </a:solidFill>
              <a:round/>
              <a:headEnd/>
              <a:tailEnd/>
            </a:ln>
            <a:effectLst/>
          </p:spPr>
          <p:txBody>
            <a:bodyPr/>
            <a:lstStyle/>
            <a:p>
              <a:endParaRPr lang="en-US"/>
            </a:p>
          </p:txBody>
        </p:sp>
        <p:grpSp>
          <p:nvGrpSpPr>
            <p:cNvPr id="363566" name="Group 46"/>
            <p:cNvGrpSpPr>
              <a:grpSpLocks/>
            </p:cNvGrpSpPr>
            <p:nvPr/>
          </p:nvGrpSpPr>
          <p:grpSpPr bwMode="auto">
            <a:xfrm rot="5400000">
              <a:off x="6326188" y="2646363"/>
              <a:ext cx="2232025" cy="239713"/>
              <a:chOff x="1200" y="1296"/>
              <a:chExt cx="2256" cy="243"/>
            </a:xfrm>
          </p:grpSpPr>
          <p:sp>
            <p:nvSpPr>
              <p:cNvPr id="363567" name="Line 4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68" name="Line 4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69" name="Group 49"/>
              <p:cNvGrpSpPr>
                <a:grpSpLocks/>
              </p:cNvGrpSpPr>
              <p:nvPr/>
            </p:nvGrpSpPr>
            <p:grpSpPr bwMode="auto">
              <a:xfrm>
                <a:off x="1920" y="1296"/>
                <a:ext cx="288" cy="240"/>
                <a:chOff x="1920" y="1296"/>
                <a:chExt cx="288" cy="240"/>
              </a:xfrm>
            </p:grpSpPr>
            <p:sp>
              <p:nvSpPr>
                <p:cNvPr id="363570" name="Line 5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71" name="Line 5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72" name="Group 52"/>
              <p:cNvGrpSpPr>
                <a:grpSpLocks/>
              </p:cNvGrpSpPr>
              <p:nvPr/>
            </p:nvGrpSpPr>
            <p:grpSpPr bwMode="auto">
              <a:xfrm>
                <a:off x="2214" y="1299"/>
                <a:ext cx="288" cy="240"/>
                <a:chOff x="1920" y="1296"/>
                <a:chExt cx="288" cy="240"/>
              </a:xfrm>
            </p:grpSpPr>
            <p:sp>
              <p:nvSpPr>
                <p:cNvPr id="363573" name="Line 5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74" name="Line 5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75" name="Group 55"/>
              <p:cNvGrpSpPr>
                <a:grpSpLocks/>
              </p:cNvGrpSpPr>
              <p:nvPr/>
            </p:nvGrpSpPr>
            <p:grpSpPr bwMode="auto">
              <a:xfrm>
                <a:off x="2508" y="1296"/>
                <a:ext cx="288" cy="240"/>
                <a:chOff x="1920" y="1296"/>
                <a:chExt cx="288" cy="240"/>
              </a:xfrm>
            </p:grpSpPr>
            <p:sp>
              <p:nvSpPr>
                <p:cNvPr id="363576" name="Line 5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77" name="Line 5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78" name="Line 5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579" name="Line 5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580" name="Line 60"/>
            <p:cNvSpPr>
              <a:spLocks noChangeShapeType="1"/>
            </p:cNvSpPr>
            <p:nvPr/>
          </p:nvSpPr>
          <p:spPr bwMode="auto">
            <a:xfrm>
              <a:off x="7464425" y="1638300"/>
              <a:ext cx="1004888" cy="0"/>
            </a:xfrm>
            <a:prstGeom prst="line">
              <a:avLst/>
            </a:prstGeom>
            <a:noFill/>
            <a:ln w="9525">
              <a:solidFill>
                <a:schemeClr val="tx1"/>
              </a:solidFill>
              <a:round/>
              <a:headEnd/>
              <a:tailEnd/>
            </a:ln>
            <a:effectLst/>
          </p:spPr>
          <p:txBody>
            <a:bodyPr/>
            <a:lstStyle/>
            <a:p>
              <a:endParaRPr lang="en-US"/>
            </a:p>
          </p:txBody>
        </p:sp>
        <p:sp>
          <p:nvSpPr>
            <p:cNvPr id="363581" name="Text Box 61"/>
            <p:cNvSpPr txBox="1">
              <a:spLocks noChangeArrowheads="1"/>
            </p:cNvSpPr>
            <p:nvPr/>
          </p:nvSpPr>
          <p:spPr bwMode="auto">
            <a:xfrm>
              <a:off x="6892925" y="2590800"/>
              <a:ext cx="457200" cy="336550"/>
            </a:xfrm>
            <a:prstGeom prst="rect">
              <a:avLst/>
            </a:prstGeom>
            <a:noFill/>
            <a:ln w="9525">
              <a:noFill/>
              <a:miter lim="800000"/>
              <a:headEnd/>
              <a:tailEnd/>
            </a:ln>
            <a:effectLst/>
          </p:spPr>
          <p:txBody>
            <a:bodyPr>
              <a:spAutoFit/>
            </a:bodyPr>
            <a:lstStyle/>
            <a:p>
              <a:r>
                <a:rPr lang="en-US" sz="1600" b="1">
                  <a:latin typeface="Arial" charset="0"/>
                </a:rPr>
                <a:t>v</a:t>
              </a:r>
              <a:r>
                <a:rPr lang="en-US" sz="1600" b="1" baseline="-25000">
                  <a:latin typeface="Arial" charset="0"/>
                </a:rPr>
                <a:t>y</a:t>
              </a:r>
            </a:p>
          </p:txBody>
        </p:sp>
        <p:sp>
          <p:nvSpPr>
            <p:cNvPr id="363582" name="Text Box 62"/>
            <p:cNvSpPr txBox="1">
              <a:spLocks noChangeArrowheads="1"/>
            </p:cNvSpPr>
            <p:nvPr/>
          </p:nvSpPr>
          <p:spPr bwMode="auto">
            <a:xfrm>
              <a:off x="4394748" y="3149811"/>
              <a:ext cx="601663" cy="336550"/>
            </a:xfrm>
            <a:prstGeom prst="rect">
              <a:avLst/>
            </a:prstGeom>
            <a:noFill/>
            <a:ln w="9525">
              <a:noFill/>
              <a:miter lim="800000"/>
              <a:headEnd/>
              <a:tailEnd/>
            </a:ln>
            <a:effectLst/>
          </p:spPr>
          <p:txBody>
            <a:bodyPr wrap="none">
              <a:spAutoFit/>
            </a:bodyPr>
            <a:lstStyle/>
            <a:p>
              <a:r>
                <a:rPr lang="en-US" sz="1600" b="1" dirty="0">
                  <a:latin typeface="Arial" charset="0"/>
                </a:rPr>
                <a:t>30 V</a:t>
              </a:r>
            </a:p>
          </p:txBody>
        </p:sp>
        <p:sp>
          <p:nvSpPr>
            <p:cNvPr id="363584" name="Line 64"/>
            <p:cNvSpPr>
              <a:spLocks noChangeShapeType="1"/>
            </p:cNvSpPr>
            <p:nvPr/>
          </p:nvSpPr>
          <p:spPr bwMode="auto">
            <a:xfrm>
              <a:off x="5749925" y="2971800"/>
              <a:ext cx="0" cy="744538"/>
            </a:xfrm>
            <a:prstGeom prst="line">
              <a:avLst/>
            </a:prstGeom>
            <a:noFill/>
            <a:ln w="9525">
              <a:solidFill>
                <a:schemeClr val="tx1"/>
              </a:solidFill>
              <a:round/>
              <a:headEnd/>
              <a:tailEnd type="triangle" w="med" len="med"/>
            </a:ln>
            <a:effectLst/>
          </p:spPr>
          <p:txBody>
            <a:bodyPr/>
            <a:lstStyle/>
            <a:p>
              <a:endParaRPr lang="en-US"/>
            </a:p>
          </p:txBody>
        </p:sp>
        <p:sp>
          <p:nvSpPr>
            <p:cNvPr id="363585" name="Line 65"/>
            <p:cNvSpPr>
              <a:spLocks noChangeShapeType="1"/>
            </p:cNvSpPr>
            <p:nvPr/>
          </p:nvSpPr>
          <p:spPr bwMode="auto">
            <a:xfrm flipV="1">
              <a:off x="6511925" y="1219200"/>
              <a:ext cx="457200" cy="0"/>
            </a:xfrm>
            <a:prstGeom prst="line">
              <a:avLst/>
            </a:prstGeom>
            <a:noFill/>
            <a:ln w="9525">
              <a:solidFill>
                <a:schemeClr val="tx1"/>
              </a:solidFill>
              <a:round/>
              <a:headEnd/>
              <a:tailEnd type="triangle" w="med" len="med"/>
            </a:ln>
            <a:effectLst/>
          </p:spPr>
          <p:txBody>
            <a:bodyPr/>
            <a:lstStyle/>
            <a:p>
              <a:endParaRPr lang="en-US"/>
            </a:p>
          </p:txBody>
        </p:sp>
        <p:sp>
          <p:nvSpPr>
            <p:cNvPr id="363586" name="Text Box 66"/>
            <p:cNvSpPr txBox="1">
              <a:spLocks noChangeArrowheads="1"/>
            </p:cNvSpPr>
            <p:nvPr/>
          </p:nvSpPr>
          <p:spPr bwMode="auto">
            <a:xfrm>
              <a:off x="6207125" y="1066800"/>
              <a:ext cx="1023938"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i</a:t>
              </a:r>
              <a:r>
                <a:rPr lang="en-US" sz="1600" b="1" baseline="-25000">
                  <a:latin typeface="Arial" charset="0"/>
                </a:rPr>
                <a:t>2</a:t>
              </a:r>
              <a:endParaRPr lang="en-US" sz="1600" b="1">
                <a:latin typeface="Arial" charset="0"/>
              </a:endParaRPr>
            </a:p>
          </p:txBody>
        </p:sp>
        <p:grpSp>
          <p:nvGrpSpPr>
            <p:cNvPr id="363587" name="Group 67"/>
            <p:cNvGrpSpPr>
              <a:grpSpLocks/>
            </p:cNvGrpSpPr>
            <p:nvPr/>
          </p:nvGrpSpPr>
          <p:grpSpPr bwMode="auto">
            <a:xfrm>
              <a:off x="5902325" y="1524000"/>
              <a:ext cx="1657350" cy="211138"/>
              <a:chOff x="1200" y="1296"/>
              <a:chExt cx="2256" cy="243"/>
            </a:xfrm>
          </p:grpSpPr>
          <p:sp>
            <p:nvSpPr>
              <p:cNvPr id="363588" name="Line 68"/>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589" name="Line 69"/>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590" name="Group 70"/>
              <p:cNvGrpSpPr>
                <a:grpSpLocks/>
              </p:cNvGrpSpPr>
              <p:nvPr/>
            </p:nvGrpSpPr>
            <p:grpSpPr bwMode="auto">
              <a:xfrm>
                <a:off x="1920" y="1296"/>
                <a:ext cx="288" cy="240"/>
                <a:chOff x="1920" y="1296"/>
                <a:chExt cx="288" cy="240"/>
              </a:xfrm>
            </p:grpSpPr>
            <p:sp>
              <p:nvSpPr>
                <p:cNvPr id="363591" name="Line 7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92" name="Line 7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93" name="Group 73"/>
              <p:cNvGrpSpPr>
                <a:grpSpLocks/>
              </p:cNvGrpSpPr>
              <p:nvPr/>
            </p:nvGrpSpPr>
            <p:grpSpPr bwMode="auto">
              <a:xfrm>
                <a:off x="2214" y="1299"/>
                <a:ext cx="288" cy="240"/>
                <a:chOff x="1920" y="1296"/>
                <a:chExt cx="288" cy="240"/>
              </a:xfrm>
            </p:grpSpPr>
            <p:sp>
              <p:nvSpPr>
                <p:cNvPr id="363594" name="Line 7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95" name="Line 7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596" name="Group 76"/>
              <p:cNvGrpSpPr>
                <a:grpSpLocks/>
              </p:cNvGrpSpPr>
              <p:nvPr/>
            </p:nvGrpSpPr>
            <p:grpSpPr bwMode="auto">
              <a:xfrm>
                <a:off x="2508" y="1296"/>
                <a:ext cx="288" cy="240"/>
                <a:chOff x="1920" y="1296"/>
                <a:chExt cx="288" cy="240"/>
              </a:xfrm>
            </p:grpSpPr>
            <p:sp>
              <p:nvSpPr>
                <p:cNvPr id="363597" name="Line 7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598" name="Line 7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599" name="Line 79"/>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600" name="Line 80"/>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601" name="Text Box 81"/>
            <p:cNvSpPr txBox="1">
              <a:spLocks noChangeArrowheads="1"/>
            </p:cNvSpPr>
            <p:nvPr/>
          </p:nvSpPr>
          <p:spPr bwMode="auto">
            <a:xfrm>
              <a:off x="5164138" y="1187450"/>
              <a:ext cx="509588" cy="336550"/>
            </a:xfrm>
            <a:prstGeom prst="rect">
              <a:avLst/>
            </a:prstGeom>
            <a:noFill/>
            <a:ln w="9525">
              <a:noFill/>
              <a:miter lim="800000"/>
              <a:headEnd/>
              <a:tailEnd/>
            </a:ln>
            <a:effectLst/>
          </p:spPr>
          <p:txBody>
            <a:bodyPr wrap="none">
              <a:spAutoFit/>
            </a:bodyPr>
            <a:lstStyle/>
            <a:p>
              <a:r>
                <a:rPr lang="en-US" sz="1600" b="1">
                  <a:latin typeface="Arial" charset="0"/>
                </a:rPr>
                <a:t>8 </a:t>
              </a:r>
              <a:r>
                <a:rPr lang="en-US" sz="1600" b="1">
                  <a:latin typeface="Arial" charset="0"/>
                  <a:cs typeface="Arial" charset="0"/>
                </a:rPr>
                <a:t>Ω</a:t>
              </a:r>
            </a:p>
          </p:txBody>
        </p:sp>
        <p:sp>
          <p:nvSpPr>
            <p:cNvPr id="363602" name="Text Box 82"/>
            <p:cNvSpPr txBox="1">
              <a:spLocks noChangeArrowheads="1"/>
            </p:cNvSpPr>
            <p:nvPr/>
          </p:nvSpPr>
          <p:spPr bwMode="auto">
            <a:xfrm>
              <a:off x="5368925" y="3200400"/>
              <a:ext cx="396875" cy="336550"/>
            </a:xfrm>
            <a:prstGeom prst="rect">
              <a:avLst/>
            </a:prstGeom>
            <a:noFill/>
            <a:ln w="9525">
              <a:noFill/>
              <a:miter lim="800000"/>
              <a:headEnd/>
              <a:tailEnd/>
            </a:ln>
            <a:effectLst/>
          </p:spPr>
          <p:txBody>
            <a:bodyPr wrap="none">
              <a:spAutoFit/>
            </a:bodyPr>
            <a:lstStyle/>
            <a:p>
              <a:r>
                <a:rPr lang="en-US" sz="1600" b="1">
                  <a:latin typeface="Arial" charset="0"/>
                </a:rPr>
                <a:t>i</a:t>
              </a:r>
              <a:r>
                <a:rPr lang="en-US" sz="1600" b="1" baseline="-25000">
                  <a:latin typeface="Arial" charset="0"/>
                </a:rPr>
                <a:t>10</a:t>
              </a:r>
            </a:p>
          </p:txBody>
        </p:sp>
        <p:sp>
          <p:nvSpPr>
            <p:cNvPr id="363603" name="Text Box 83"/>
            <p:cNvSpPr txBox="1">
              <a:spLocks noChangeArrowheads="1"/>
            </p:cNvSpPr>
            <p:nvPr/>
          </p:nvSpPr>
          <p:spPr bwMode="auto">
            <a:xfrm>
              <a:off x="5368925" y="2590800"/>
              <a:ext cx="622300" cy="336550"/>
            </a:xfrm>
            <a:prstGeom prst="rect">
              <a:avLst/>
            </a:prstGeom>
            <a:noFill/>
            <a:ln w="9525">
              <a:noFill/>
              <a:miter lim="800000"/>
              <a:headEnd/>
              <a:tailEnd/>
            </a:ln>
            <a:effectLst/>
          </p:spPr>
          <p:txBody>
            <a:bodyPr wrap="none">
              <a:spAutoFit/>
            </a:bodyPr>
            <a:lstStyle/>
            <a:p>
              <a:r>
                <a:rPr lang="en-US" sz="1600" b="1">
                  <a:latin typeface="Arial" charset="0"/>
                </a:rPr>
                <a:t>10 </a:t>
              </a:r>
              <a:r>
                <a:rPr lang="en-US" sz="1600" b="1">
                  <a:latin typeface="Arial" charset="0"/>
                  <a:cs typeface="Arial" charset="0"/>
                </a:rPr>
                <a:t>Ω</a:t>
              </a:r>
            </a:p>
          </p:txBody>
        </p:sp>
        <p:sp>
          <p:nvSpPr>
            <p:cNvPr id="363604" name="Text Box 84"/>
            <p:cNvSpPr txBox="1">
              <a:spLocks noChangeArrowheads="1"/>
            </p:cNvSpPr>
            <p:nvPr/>
          </p:nvSpPr>
          <p:spPr bwMode="auto">
            <a:xfrm>
              <a:off x="6511925" y="1219200"/>
              <a:ext cx="509588" cy="336550"/>
            </a:xfrm>
            <a:prstGeom prst="rect">
              <a:avLst/>
            </a:prstGeom>
            <a:noFill/>
            <a:ln w="9525">
              <a:noFill/>
              <a:miter lim="800000"/>
              <a:headEnd/>
              <a:tailEnd/>
            </a:ln>
            <a:effectLst/>
          </p:spPr>
          <p:txBody>
            <a:bodyPr wrap="none">
              <a:spAutoFit/>
            </a:bodyPr>
            <a:lstStyle/>
            <a:p>
              <a:r>
                <a:rPr lang="en-US" sz="1600" b="1">
                  <a:latin typeface="Arial" charset="0"/>
                </a:rPr>
                <a:t>2 </a:t>
              </a:r>
              <a:r>
                <a:rPr lang="en-US" sz="1600" b="1">
                  <a:latin typeface="Arial" charset="0"/>
                  <a:cs typeface="Arial" charset="0"/>
                </a:rPr>
                <a:t>Ω</a:t>
              </a:r>
            </a:p>
          </p:txBody>
        </p:sp>
        <p:sp>
          <p:nvSpPr>
            <p:cNvPr id="363605" name="Text Box 85"/>
            <p:cNvSpPr txBox="1">
              <a:spLocks noChangeArrowheads="1"/>
            </p:cNvSpPr>
            <p:nvPr/>
          </p:nvSpPr>
          <p:spPr bwMode="auto">
            <a:xfrm>
              <a:off x="7526338" y="2743200"/>
              <a:ext cx="509588" cy="336550"/>
            </a:xfrm>
            <a:prstGeom prst="rect">
              <a:avLst/>
            </a:prstGeom>
            <a:noFill/>
            <a:ln w="9525">
              <a:noFill/>
              <a:miter lim="800000"/>
              <a:headEnd/>
              <a:tailEnd/>
            </a:ln>
            <a:effectLst/>
          </p:spPr>
          <p:txBody>
            <a:bodyPr wrap="none">
              <a:spAutoFit/>
            </a:bodyPr>
            <a:lstStyle/>
            <a:p>
              <a:r>
                <a:rPr lang="en-US" sz="1600" b="1">
                  <a:latin typeface="Arial" charset="0"/>
                </a:rPr>
                <a:t>2 </a:t>
              </a:r>
              <a:r>
                <a:rPr lang="en-US" sz="1600" b="1">
                  <a:latin typeface="Arial" charset="0"/>
                  <a:cs typeface="Arial" charset="0"/>
                </a:rPr>
                <a:t>Ω</a:t>
              </a:r>
            </a:p>
          </p:txBody>
        </p:sp>
        <p:sp>
          <p:nvSpPr>
            <p:cNvPr id="363606" name="Text Box 86"/>
            <p:cNvSpPr txBox="1">
              <a:spLocks noChangeArrowheads="1"/>
            </p:cNvSpPr>
            <p:nvPr/>
          </p:nvSpPr>
          <p:spPr bwMode="auto">
            <a:xfrm>
              <a:off x="7502525" y="3276600"/>
              <a:ext cx="457200" cy="336550"/>
            </a:xfrm>
            <a:prstGeom prst="rect">
              <a:avLst/>
            </a:prstGeom>
            <a:noFill/>
            <a:ln w="9525">
              <a:noFill/>
              <a:miter lim="800000"/>
              <a:headEnd/>
              <a:tailEnd/>
            </a:ln>
            <a:effectLst/>
          </p:spPr>
          <p:txBody>
            <a:bodyPr>
              <a:spAutoFit/>
            </a:bodyPr>
            <a:lstStyle/>
            <a:p>
              <a:r>
                <a:rPr lang="en-US" sz="1600" b="1">
                  <a:latin typeface="Arial" charset="0"/>
                </a:rPr>
                <a:t>i</a:t>
              </a:r>
              <a:r>
                <a:rPr lang="en-US" sz="1600" b="1" baseline="-25000">
                  <a:latin typeface="Arial" charset="0"/>
                </a:rPr>
                <a:t>y</a:t>
              </a:r>
            </a:p>
          </p:txBody>
        </p:sp>
        <p:sp>
          <p:nvSpPr>
            <p:cNvPr id="363607" name="Line 87"/>
            <p:cNvSpPr>
              <a:spLocks noChangeShapeType="1"/>
            </p:cNvSpPr>
            <p:nvPr/>
          </p:nvSpPr>
          <p:spPr bwMode="auto">
            <a:xfrm>
              <a:off x="7197725" y="3276600"/>
              <a:ext cx="0" cy="381000"/>
            </a:xfrm>
            <a:prstGeom prst="line">
              <a:avLst/>
            </a:prstGeom>
            <a:noFill/>
            <a:ln w="9525">
              <a:solidFill>
                <a:schemeClr val="tx1"/>
              </a:solidFill>
              <a:round/>
              <a:headEnd/>
              <a:tailEnd type="triangle" w="med" len="med"/>
            </a:ln>
            <a:effectLst/>
          </p:spPr>
          <p:txBody>
            <a:bodyPr/>
            <a:lstStyle/>
            <a:p>
              <a:endParaRPr lang="en-US"/>
            </a:p>
          </p:txBody>
        </p:sp>
        <p:sp>
          <p:nvSpPr>
            <p:cNvPr id="363608" name="Text Box 88"/>
            <p:cNvSpPr txBox="1">
              <a:spLocks noChangeArrowheads="1"/>
            </p:cNvSpPr>
            <p:nvPr/>
          </p:nvSpPr>
          <p:spPr bwMode="auto">
            <a:xfrm>
              <a:off x="7562850" y="1717675"/>
              <a:ext cx="355600" cy="457200"/>
            </a:xfrm>
            <a:prstGeom prst="rect">
              <a:avLst/>
            </a:prstGeom>
            <a:noFill/>
            <a:ln w="9525">
              <a:noFill/>
              <a:miter lim="800000"/>
              <a:headEnd/>
              <a:tailEnd/>
            </a:ln>
            <a:effectLst/>
          </p:spPr>
          <p:txBody>
            <a:bodyPr wrap="none">
              <a:spAutoFit/>
            </a:bodyPr>
            <a:lstStyle/>
            <a:p>
              <a:r>
                <a:rPr lang="en-US"/>
                <a:t>+</a:t>
              </a:r>
            </a:p>
          </p:txBody>
        </p:sp>
        <p:sp>
          <p:nvSpPr>
            <p:cNvPr id="363609" name="Text Box 89"/>
            <p:cNvSpPr txBox="1">
              <a:spLocks noChangeArrowheads="1"/>
            </p:cNvSpPr>
            <p:nvPr/>
          </p:nvSpPr>
          <p:spPr bwMode="auto">
            <a:xfrm>
              <a:off x="7578725" y="3505200"/>
              <a:ext cx="285750" cy="457200"/>
            </a:xfrm>
            <a:prstGeom prst="rect">
              <a:avLst/>
            </a:prstGeom>
            <a:noFill/>
            <a:ln w="9525">
              <a:noFill/>
              <a:miter lim="800000"/>
              <a:headEnd/>
              <a:tailEnd/>
            </a:ln>
            <a:effectLst/>
          </p:spPr>
          <p:txBody>
            <a:bodyPr wrap="none">
              <a:spAutoFit/>
            </a:bodyPr>
            <a:lstStyle/>
            <a:p>
              <a:r>
                <a:rPr lang="en-US"/>
                <a:t>-</a:t>
              </a:r>
            </a:p>
          </p:txBody>
        </p:sp>
        <p:sp>
          <p:nvSpPr>
            <p:cNvPr id="363610" name="Text Box 90"/>
            <p:cNvSpPr txBox="1">
              <a:spLocks noChangeArrowheads="1"/>
            </p:cNvSpPr>
            <p:nvPr/>
          </p:nvSpPr>
          <p:spPr bwMode="auto">
            <a:xfrm>
              <a:off x="6130925" y="1600200"/>
              <a:ext cx="355600" cy="457200"/>
            </a:xfrm>
            <a:prstGeom prst="rect">
              <a:avLst/>
            </a:prstGeom>
            <a:noFill/>
            <a:ln w="9525">
              <a:noFill/>
              <a:miter lim="800000"/>
              <a:headEnd/>
              <a:tailEnd/>
            </a:ln>
            <a:effectLst/>
          </p:spPr>
          <p:txBody>
            <a:bodyPr wrap="none">
              <a:spAutoFit/>
            </a:bodyPr>
            <a:lstStyle/>
            <a:p>
              <a:r>
                <a:rPr lang="en-US" dirty="0"/>
                <a:t>+</a:t>
              </a:r>
            </a:p>
          </p:txBody>
        </p:sp>
        <p:sp>
          <p:nvSpPr>
            <p:cNvPr id="363611" name="Text Box 91"/>
            <p:cNvSpPr txBox="1">
              <a:spLocks noChangeArrowheads="1"/>
            </p:cNvSpPr>
            <p:nvPr/>
          </p:nvSpPr>
          <p:spPr bwMode="auto">
            <a:xfrm>
              <a:off x="4454525" y="1600200"/>
              <a:ext cx="355600" cy="457200"/>
            </a:xfrm>
            <a:prstGeom prst="rect">
              <a:avLst/>
            </a:prstGeom>
            <a:noFill/>
            <a:ln w="9525">
              <a:noFill/>
              <a:miter lim="800000"/>
              <a:headEnd/>
              <a:tailEnd/>
            </a:ln>
            <a:effectLst/>
          </p:spPr>
          <p:txBody>
            <a:bodyPr wrap="none">
              <a:spAutoFit/>
            </a:bodyPr>
            <a:lstStyle/>
            <a:p>
              <a:r>
                <a:rPr lang="en-US"/>
                <a:t>+</a:t>
              </a:r>
            </a:p>
          </p:txBody>
        </p:sp>
        <p:sp>
          <p:nvSpPr>
            <p:cNvPr id="363612" name="Text Box 92"/>
            <p:cNvSpPr txBox="1">
              <a:spLocks noChangeArrowheads="1"/>
            </p:cNvSpPr>
            <p:nvPr/>
          </p:nvSpPr>
          <p:spPr bwMode="auto">
            <a:xfrm>
              <a:off x="8112125" y="1905000"/>
              <a:ext cx="355600" cy="457200"/>
            </a:xfrm>
            <a:prstGeom prst="rect">
              <a:avLst/>
            </a:prstGeom>
            <a:noFill/>
            <a:ln w="9525">
              <a:noFill/>
              <a:miter lim="800000"/>
              <a:headEnd/>
              <a:tailEnd/>
            </a:ln>
            <a:effectLst/>
          </p:spPr>
          <p:txBody>
            <a:bodyPr wrap="none">
              <a:spAutoFit/>
            </a:bodyPr>
            <a:lstStyle/>
            <a:p>
              <a:r>
                <a:rPr lang="en-US"/>
                <a:t>+</a:t>
              </a:r>
            </a:p>
          </p:txBody>
        </p:sp>
        <p:sp>
          <p:nvSpPr>
            <p:cNvPr id="363613" name="Text Box 93"/>
            <p:cNvSpPr txBox="1">
              <a:spLocks noChangeArrowheads="1"/>
            </p:cNvSpPr>
            <p:nvPr/>
          </p:nvSpPr>
          <p:spPr bwMode="auto">
            <a:xfrm>
              <a:off x="8188325" y="3200400"/>
              <a:ext cx="285750" cy="457200"/>
            </a:xfrm>
            <a:prstGeom prst="rect">
              <a:avLst/>
            </a:prstGeom>
            <a:noFill/>
            <a:ln w="9525">
              <a:noFill/>
              <a:miter lim="800000"/>
              <a:headEnd/>
              <a:tailEnd/>
            </a:ln>
            <a:effectLst/>
          </p:spPr>
          <p:txBody>
            <a:bodyPr wrap="none">
              <a:spAutoFit/>
            </a:bodyPr>
            <a:lstStyle/>
            <a:p>
              <a:r>
                <a:rPr lang="en-US"/>
                <a:t>-</a:t>
              </a:r>
            </a:p>
          </p:txBody>
        </p:sp>
        <p:sp>
          <p:nvSpPr>
            <p:cNvPr id="363614" name="Text Box 94"/>
            <p:cNvSpPr txBox="1">
              <a:spLocks noChangeArrowheads="1"/>
            </p:cNvSpPr>
            <p:nvPr/>
          </p:nvSpPr>
          <p:spPr bwMode="auto">
            <a:xfrm>
              <a:off x="6969125" y="1600200"/>
              <a:ext cx="285750" cy="457200"/>
            </a:xfrm>
            <a:prstGeom prst="rect">
              <a:avLst/>
            </a:prstGeom>
            <a:noFill/>
            <a:ln w="9525">
              <a:noFill/>
              <a:miter lim="800000"/>
              <a:headEnd/>
              <a:tailEnd/>
            </a:ln>
            <a:effectLst/>
          </p:spPr>
          <p:txBody>
            <a:bodyPr wrap="none">
              <a:spAutoFit/>
            </a:bodyPr>
            <a:lstStyle/>
            <a:p>
              <a:r>
                <a:rPr lang="en-US"/>
                <a:t>-</a:t>
              </a:r>
            </a:p>
          </p:txBody>
        </p:sp>
        <p:sp>
          <p:nvSpPr>
            <p:cNvPr id="363615" name="Text Box 95"/>
            <p:cNvSpPr txBox="1">
              <a:spLocks noChangeArrowheads="1"/>
            </p:cNvSpPr>
            <p:nvPr/>
          </p:nvSpPr>
          <p:spPr bwMode="auto">
            <a:xfrm>
              <a:off x="5521325" y="1600200"/>
              <a:ext cx="285750" cy="457200"/>
            </a:xfrm>
            <a:prstGeom prst="rect">
              <a:avLst/>
            </a:prstGeom>
            <a:noFill/>
            <a:ln w="9525">
              <a:noFill/>
              <a:miter lim="800000"/>
              <a:headEnd/>
              <a:tailEnd/>
            </a:ln>
            <a:effectLst/>
          </p:spPr>
          <p:txBody>
            <a:bodyPr wrap="none">
              <a:spAutoFit/>
            </a:bodyPr>
            <a:lstStyle/>
            <a:p>
              <a:r>
                <a:rPr lang="en-US"/>
                <a:t>-</a:t>
              </a:r>
            </a:p>
          </p:txBody>
        </p:sp>
        <p:sp>
          <p:nvSpPr>
            <p:cNvPr id="363616" name="Text Box 96"/>
            <p:cNvSpPr txBox="1">
              <a:spLocks noChangeArrowheads="1"/>
            </p:cNvSpPr>
            <p:nvPr/>
          </p:nvSpPr>
          <p:spPr bwMode="auto">
            <a:xfrm>
              <a:off x="6130925" y="3276600"/>
              <a:ext cx="285750" cy="457200"/>
            </a:xfrm>
            <a:prstGeom prst="rect">
              <a:avLst/>
            </a:prstGeom>
            <a:noFill/>
            <a:ln w="9525">
              <a:noFill/>
              <a:miter lim="800000"/>
              <a:headEnd/>
              <a:tailEnd/>
            </a:ln>
            <a:effectLst/>
          </p:spPr>
          <p:txBody>
            <a:bodyPr wrap="none">
              <a:spAutoFit/>
            </a:bodyPr>
            <a:lstStyle/>
            <a:p>
              <a:r>
                <a:rPr lang="en-US"/>
                <a:t>-</a:t>
              </a:r>
            </a:p>
          </p:txBody>
        </p:sp>
        <p:sp>
          <p:nvSpPr>
            <p:cNvPr id="363617" name="Text Box 97"/>
            <p:cNvSpPr txBox="1">
              <a:spLocks noChangeArrowheads="1"/>
            </p:cNvSpPr>
            <p:nvPr/>
          </p:nvSpPr>
          <p:spPr bwMode="auto">
            <a:xfrm>
              <a:off x="7926388" y="2286000"/>
              <a:ext cx="1023938"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v</a:t>
              </a:r>
              <a:r>
                <a:rPr lang="en-US" sz="1600" b="1" baseline="-25000">
                  <a:latin typeface="Arial" charset="0"/>
                </a:rPr>
                <a:t>x</a:t>
              </a:r>
            </a:p>
          </p:txBody>
        </p:sp>
        <p:sp>
          <p:nvSpPr>
            <p:cNvPr id="363618" name="Text Box 98"/>
            <p:cNvSpPr txBox="1">
              <a:spLocks noChangeArrowheads="1"/>
            </p:cNvSpPr>
            <p:nvPr/>
          </p:nvSpPr>
          <p:spPr bwMode="auto">
            <a:xfrm>
              <a:off x="6130925" y="2514600"/>
              <a:ext cx="452438" cy="336550"/>
            </a:xfrm>
            <a:prstGeom prst="rect">
              <a:avLst/>
            </a:prstGeom>
            <a:noFill/>
            <a:ln w="9525">
              <a:noFill/>
              <a:miter lim="800000"/>
              <a:headEnd/>
              <a:tailEnd/>
            </a:ln>
            <a:effectLst/>
          </p:spPr>
          <p:txBody>
            <a:bodyPr wrap="none">
              <a:spAutoFit/>
            </a:bodyPr>
            <a:lstStyle/>
            <a:p>
              <a:r>
                <a:rPr lang="en-US" sz="1600" b="1">
                  <a:latin typeface="Arial" charset="0"/>
                </a:rPr>
                <a:t>v</a:t>
              </a:r>
              <a:r>
                <a:rPr lang="en-US" sz="1600" b="1" baseline="-25000">
                  <a:latin typeface="Arial" charset="0"/>
                </a:rPr>
                <a:t>10</a:t>
              </a:r>
            </a:p>
          </p:txBody>
        </p:sp>
        <p:sp>
          <p:nvSpPr>
            <p:cNvPr id="363619" name="Text Box 99"/>
            <p:cNvSpPr txBox="1">
              <a:spLocks noChangeArrowheads="1"/>
            </p:cNvSpPr>
            <p:nvPr/>
          </p:nvSpPr>
          <p:spPr bwMode="auto">
            <a:xfrm>
              <a:off x="4911725" y="1676400"/>
              <a:ext cx="374650" cy="336550"/>
            </a:xfrm>
            <a:prstGeom prst="rect">
              <a:avLst/>
            </a:prstGeom>
            <a:noFill/>
            <a:ln w="9525">
              <a:noFill/>
              <a:miter lim="800000"/>
              <a:headEnd/>
              <a:tailEnd/>
            </a:ln>
            <a:effectLst/>
          </p:spPr>
          <p:txBody>
            <a:bodyPr wrap="none">
              <a:spAutoFit/>
            </a:bodyPr>
            <a:lstStyle/>
            <a:p>
              <a:r>
                <a:rPr lang="en-US" sz="1600" b="1">
                  <a:latin typeface="Arial" charset="0"/>
                </a:rPr>
                <a:t>v</a:t>
              </a:r>
              <a:r>
                <a:rPr lang="en-US" sz="1600" b="1" baseline="-25000">
                  <a:latin typeface="Arial" charset="0"/>
                </a:rPr>
                <a:t>8</a:t>
              </a:r>
            </a:p>
          </p:txBody>
        </p:sp>
        <p:sp>
          <p:nvSpPr>
            <p:cNvPr id="363620" name="Text Box 100"/>
            <p:cNvSpPr txBox="1">
              <a:spLocks noChangeArrowheads="1"/>
            </p:cNvSpPr>
            <p:nvPr/>
          </p:nvSpPr>
          <p:spPr bwMode="auto">
            <a:xfrm>
              <a:off x="6588125" y="1676400"/>
              <a:ext cx="374650" cy="336550"/>
            </a:xfrm>
            <a:prstGeom prst="rect">
              <a:avLst/>
            </a:prstGeom>
            <a:noFill/>
            <a:ln w="9525">
              <a:noFill/>
              <a:miter lim="800000"/>
              <a:headEnd/>
              <a:tailEnd/>
            </a:ln>
            <a:effectLst/>
          </p:spPr>
          <p:txBody>
            <a:bodyPr wrap="none">
              <a:spAutoFit/>
            </a:bodyPr>
            <a:lstStyle/>
            <a:p>
              <a:r>
                <a:rPr lang="en-US" sz="1600" b="1">
                  <a:latin typeface="Arial" charset="0"/>
                </a:rPr>
                <a:t>v</a:t>
              </a:r>
              <a:r>
                <a:rPr lang="en-US" sz="1600" b="1" baseline="-25000">
                  <a:latin typeface="Arial" charset="0"/>
                </a:rPr>
                <a:t>2</a:t>
              </a:r>
            </a:p>
          </p:txBody>
        </p:sp>
        <p:sp>
          <p:nvSpPr>
            <p:cNvPr id="363622" name="Oval 102"/>
            <p:cNvSpPr>
              <a:spLocks noChangeArrowheads="1"/>
            </p:cNvSpPr>
            <p:nvPr/>
          </p:nvSpPr>
          <p:spPr bwMode="auto">
            <a:xfrm>
              <a:off x="7254875" y="1409700"/>
              <a:ext cx="1447800" cy="457200"/>
            </a:xfrm>
            <a:prstGeom prst="ellipse">
              <a:avLst/>
            </a:prstGeom>
            <a:noFill/>
            <a:ln w="9525">
              <a:solidFill>
                <a:schemeClr val="tx1"/>
              </a:solidFill>
              <a:round/>
              <a:headEnd/>
              <a:tailEnd/>
            </a:ln>
            <a:effectLst/>
          </p:spPr>
          <p:txBody>
            <a:bodyPr wrap="none" anchor="ctr"/>
            <a:lstStyle/>
            <a:p>
              <a:endParaRPr lang="en-US"/>
            </a:p>
          </p:txBody>
        </p:sp>
        <p:sp>
          <p:nvSpPr>
            <p:cNvPr id="363623" name="Line 103"/>
            <p:cNvSpPr>
              <a:spLocks noChangeShapeType="1"/>
            </p:cNvSpPr>
            <p:nvPr/>
          </p:nvSpPr>
          <p:spPr bwMode="auto">
            <a:xfrm>
              <a:off x="4454525" y="1409700"/>
              <a:ext cx="533400" cy="0"/>
            </a:xfrm>
            <a:prstGeom prst="line">
              <a:avLst/>
            </a:prstGeom>
            <a:noFill/>
            <a:ln w="9525">
              <a:solidFill>
                <a:schemeClr val="tx1"/>
              </a:solidFill>
              <a:round/>
              <a:headEnd/>
              <a:tailEnd type="triangle" w="med" len="med"/>
            </a:ln>
            <a:effectLst/>
          </p:spPr>
          <p:txBody>
            <a:bodyPr/>
            <a:lstStyle/>
            <a:p>
              <a:endParaRPr lang="en-US"/>
            </a:p>
          </p:txBody>
        </p:sp>
        <p:sp>
          <p:nvSpPr>
            <p:cNvPr id="363624" name="Text Box 104"/>
            <p:cNvSpPr txBox="1">
              <a:spLocks noChangeArrowheads="1"/>
            </p:cNvSpPr>
            <p:nvPr/>
          </p:nvSpPr>
          <p:spPr bwMode="auto">
            <a:xfrm>
              <a:off x="4438650" y="1127125"/>
              <a:ext cx="500063" cy="336550"/>
            </a:xfrm>
            <a:prstGeom prst="rect">
              <a:avLst/>
            </a:prstGeom>
            <a:noFill/>
            <a:ln w="9525">
              <a:noFill/>
              <a:miter lim="800000"/>
              <a:headEnd/>
              <a:tailEnd/>
            </a:ln>
            <a:effectLst/>
          </p:spPr>
          <p:txBody>
            <a:bodyPr wrap="none">
              <a:spAutoFit/>
            </a:bodyPr>
            <a:lstStyle/>
            <a:p>
              <a:r>
                <a:rPr lang="en-US" sz="1600" b="1">
                  <a:latin typeface="Arial" charset="0"/>
                </a:rPr>
                <a:t>2 A</a:t>
              </a:r>
            </a:p>
          </p:txBody>
        </p:sp>
      </p:grpSp>
      <p:grpSp>
        <p:nvGrpSpPr>
          <p:cNvPr id="201" name="Group 200"/>
          <p:cNvGrpSpPr/>
          <p:nvPr/>
        </p:nvGrpSpPr>
        <p:grpSpPr>
          <a:xfrm>
            <a:off x="533400" y="758825"/>
            <a:ext cx="3352800" cy="1527175"/>
            <a:chOff x="533400" y="758825"/>
            <a:chExt cx="3352800" cy="1527175"/>
          </a:xfrm>
        </p:grpSpPr>
        <p:sp>
          <p:nvSpPr>
            <p:cNvPr id="363794" name="Text Box 274"/>
            <p:cNvSpPr txBox="1">
              <a:spLocks noChangeArrowheads="1"/>
            </p:cNvSpPr>
            <p:nvPr/>
          </p:nvSpPr>
          <p:spPr bwMode="auto">
            <a:xfrm>
              <a:off x="533400" y="1338263"/>
              <a:ext cx="496888" cy="274638"/>
            </a:xfrm>
            <a:prstGeom prst="rect">
              <a:avLst/>
            </a:prstGeom>
            <a:noFill/>
            <a:ln w="9525">
              <a:noFill/>
              <a:miter lim="800000"/>
              <a:headEnd/>
              <a:tailEnd/>
            </a:ln>
            <a:effectLst/>
          </p:spPr>
          <p:txBody>
            <a:bodyPr wrap="none">
              <a:spAutoFit/>
            </a:bodyPr>
            <a:lstStyle/>
            <a:p>
              <a:r>
                <a:rPr lang="en-US" sz="1200" b="1">
                  <a:latin typeface="Arial" charset="0"/>
                </a:rPr>
                <a:t>30 V</a:t>
              </a:r>
            </a:p>
          </p:txBody>
        </p:sp>
        <p:grpSp>
          <p:nvGrpSpPr>
            <p:cNvPr id="363741" name="Group 221"/>
            <p:cNvGrpSpPr>
              <a:grpSpLocks/>
            </p:cNvGrpSpPr>
            <p:nvPr/>
          </p:nvGrpSpPr>
          <p:grpSpPr bwMode="auto">
            <a:xfrm>
              <a:off x="1171575" y="1071563"/>
              <a:ext cx="895350" cy="101600"/>
              <a:chOff x="1200" y="1296"/>
              <a:chExt cx="2256" cy="243"/>
            </a:xfrm>
          </p:grpSpPr>
          <p:sp>
            <p:nvSpPr>
              <p:cNvPr id="363742" name="Line 22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743" name="Line 22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744" name="Group 224"/>
              <p:cNvGrpSpPr>
                <a:grpSpLocks/>
              </p:cNvGrpSpPr>
              <p:nvPr/>
            </p:nvGrpSpPr>
            <p:grpSpPr bwMode="auto">
              <a:xfrm>
                <a:off x="1920" y="1296"/>
                <a:ext cx="288" cy="240"/>
                <a:chOff x="1920" y="1296"/>
                <a:chExt cx="288" cy="240"/>
              </a:xfrm>
            </p:grpSpPr>
            <p:sp>
              <p:nvSpPr>
                <p:cNvPr id="363745" name="Line 22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46" name="Line 22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747" name="Group 227"/>
              <p:cNvGrpSpPr>
                <a:grpSpLocks/>
              </p:cNvGrpSpPr>
              <p:nvPr/>
            </p:nvGrpSpPr>
            <p:grpSpPr bwMode="auto">
              <a:xfrm>
                <a:off x="2214" y="1299"/>
                <a:ext cx="288" cy="240"/>
                <a:chOff x="1920" y="1296"/>
                <a:chExt cx="288" cy="240"/>
              </a:xfrm>
            </p:grpSpPr>
            <p:sp>
              <p:nvSpPr>
                <p:cNvPr id="363748" name="Line 22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49" name="Line 22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750" name="Group 230"/>
              <p:cNvGrpSpPr>
                <a:grpSpLocks/>
              </p:cNvGrpSpPr>
              <p:nvPr/>
            </p:nvGrpSpPr>
            <p:grpSpPr bwMode="auto">
              <a:xfrm>
                <a:off x="2508" y="1296"/>
                <a:ext cx="288" cy="240"/>
                <a:chOff x="1920" y="1296"/>
                <a:chExt cx="288" cy="240"/>
              </a:xfrm>
            </p:grpSpPr>
            <p:sp>
              <p:nvSpPr>
                <p:cNvPr id="363751" name="Line 23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52" name="Line 23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753" name="Line 23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754" name="Line 23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755" name="Oval 235"/>
            <p:cNvSpPr>
              <a:spLocks noChangeArrowheads="1"/>
            </p:cNvSpPr>
            <p:nvPr/>
          </p:nvSpPr>
          <p:spPr bwMode="auto">
            <a:xfrm>
              <a:off x="906463" y="1479550"/>
              <a:ext cx="585788" cy="452438"/>
            </a:xfrm>
            <a:prstGeom prst="ellipse">
              <a:avLst/>
            </a:prstGeom>
            <a:noFill/>
            <a:ln w="9525">
              <a:solidFill>
                <a:schemeClr val="tx1"/>
              </a:solidFill>
              <a:round/>
              <a:headEnd/>
              <a:tailEnd/>
            </a:ln>
            <a:effectLst/>
          </p:spPr>
          <p:txBody>
            <a:bodyPr wrap="none" anchor="ctr"/>
            <a:lstStyle/>
            <a:p>
              <a:endParaRPr lang="en-US"/>
            </a:p>
          </p:txBody>
        </p:sp>
        <p:sp>
          <p:nvSpPr>
            <p:cNvPr id="363756" name="Line 236"/>
            <p:cNvSpPr>
              <a:spLocks noChangeShapeType="1"/>
            </p:cNvSpPr>
            <p:nvPr/>
          </p:nvSpPr>
          <p:spPr bwMode="auto">
            <a:xfrm>
              <a:off x="1166813" y="1944688"/>
              <a:ext cx="0" cy="252413"/>
            </a:xfrm>
            <a:prstGeom prst="line">
              <a:avLst/>
            </a:prstGeom>
            <a:noFill/>
            <a:ln w="9525">
              <a:solidFill>
                <a:schemeClr val="tx1"/>
              </a:solidFill>
              <a:round/>
              <a:headEnd/>
              <a:tailEnd/>
            </a:ln>
            <a:effectLst/>
          </p:spPr>
          <p:txBody>
            <a:bodyPr/>
            <a:lstStyle/>
            <a:p>
              <a:endParaRPr lang="en-US"/>
            </a:p>
          </p:txBody>
        </p:sp>
        <p:sp>
          <p:nvSpPr>
            <p:cNvPr id="363757" name="Line 237"/>
            <p:cNvSpPr>
              <a:spLocks noChangeShapeType="1"/>
            </p:cNvSpPr>
            <p:nvPr/>
          </p:nvSpPr>
          <p:spPr bwMode="auto">
            <a:xfrm flipV="1">
              <a:off x="1166813" y="1119188"/>
              <a:ext cx="0" cy="360363"/>
            </a:xfrm>
            <a:prstGeom prst="line">
              <a:avLst/>
            </a:prstGeom>
            <a:noFill/>
            <a:ln w="9525">
              <a:solidFill>
                <a:schemeClr val="tx1"/>
              </a:solidFill>
              <a:round/>
              <a:headEnd/>
              <a:tailEnd/>
            </a:ln>
            <a:effectLst/>
          </p:spPr>
          <p:txBody>
            <a:bodyPr/>
            <a:lstStyle/>
            <a:p>
              <a:endParaRPr lang="en-US"/>
            </a:p>
          </p:txBody>
        </p:sp>
        <p:sp>
          <p:nvSpPr>
            <p:cNvPr id="363758" name="Text Box 238"/>
            <p:cNvSpPr txBox="1">
              <a:spLocks noChangeArrowheads="1"/>
            </p:cNvSpPr>
            <p:nvPr/>
          </p:nvSpPr>
          <p:spPr bwMode="auto">
            <a:xfrm>
              <a:off x="1003300" y="1400175"/>
              <a:ext cx="282575" cy="457200"/>
            </a:xfrm>
            <a:prstGeom prst="rect">
              <a:avLst/>
            </a:prstGeom>
            <a:noFill/>
            <a:ln w="9525">
              <a:noFill/>
              <a:miter lim="800000"/>
              <a:headEnd/>
              <a:tailEnd/>
            </a:ln>
            <a:effectLst/>
          </p:spPr>
          <p:txBody>
            <a:bodyPr>
              <a:spAutoFit/>
            </a:bodyPr>
            <a:lstStyle/>
            <a:p>
              <a:r>
                <a:rPr lang="en-US"/>
                <a:t>+</a:t>
              </a:r>
            </a:p>
          </p:txBody>
        </p:sp>
        <p:sp>
          <p:nvSpPr>
            <p:cNvPr id="363759" name="Text Box 239"/>
            <p:cNvSpPr txBox="1">
              <a:spLocks noChangeArrowheads="1"/>
            </p:cNvSpPr>
            <p:nvPr/>
          </p:nvSpPr>
          <p:spPr bwMode="auto">
            <a:xfrm>
              <a:off x="990600" y="1504950"/>
              <a:ext cx="406400" cy="366713"/>
            </a:xfrm>
            <a:prstGeom prst="rect">
              <a:avLst/>
            </a:prstGeom>
            <a:noFill/>
            <a:ln w="9525">
              <a:noFill/>
              <a:miter lim="800000"/>
              <a:headEnd/>
              <a:tailEnd/>
            </a:ln>
            <a:effectLst/>
          </p:spPr>
          <p:txBody>
            <a:bodyPr>
              <a:spAutoFit/>
            </a:bodyPr>
            <a:lstStyle/>
            <a:p>
              <a:r>
                <a:rPr lang="en-US" sz="1800"/>
                <a:t>_</a:t>
              </a:r>
            </a:p>
          </p:txBody>
        </p:sp>
        <p:sp>
          <p:nvSpPr>
            <p:cNvPr id="363760" name="Oval 240"/>
            <p:cNvSpPr>
              <a:spLocks noChangeArrowheads="1"/>
            </p:cNvSpPr>
            <p:nvPr/>
          </p:nvSpPr>
          <p:spPr bwMode="auto">
            <a:xfrm>
              <a:off x="3232150" y="1474788"/>
              <a:ext cx="388938" cy="411163"/>
            </a:xfrm>
            <a:prstGeom prst="ellipse">
              <a:avLst/>
            </a:prstGeom>
            <a:noFill/>
            <a:ln w="9525">
              <a:solidFill>
                <a:schemeClr val="tx1"/>
              </a:solidFill>
              <a:round/>
              <a:headEnd/>
              <a:tailEnd/>
            </a:ln>
            <a:effectLst/>
          </p:spPr>
          <p:txBody>
            <a:bodyPr wrap="none" anchor="ctr"/>
            <a:lstStyle/>
            <a:p>
              <a:endParaRPr lang="en-US"/>
            </a:p>
          </p:txBody>
        </p:sp>
        <p:sp>
          <p:nvSpPr>
            <p:cNvPr id="363761" name="Line 241"/>
            <p:cNvSpPr>
              <a:spLocks noChangeShapeType="1"/>
            </p:cNvSpPr>
            <p:nvPr/>
          </p:nvSpPr>
          <p:spPr bwMode="auto">
            <a:xfrm>
              <a:off x="3409950" y="1897063"/>
              <a:ext cx="0" cy="274638"/>
            </a:xfrm>
            <a:prstGeom prst="line">
              <a:avLst/>
            </a:prstGeom>
            <a:noFill/>
            <a:ln w="9525">
              <a:solidFill>
                <a:schemeClr val="tx1"/>
              </a:solidFill>
              <a:round/>
              <a:headEnd/>
              <a:tailEnd/>
            </a:ln>
            <a:effectLst/>
          </p:spPr>
          <p:txBody>
            <a:bodyPr/>
            <a:lstStyle/>
            <a:p>
              <a:endParaRPr lang="en-US"/>
            </a:p>
          </p:txBody>
        </p:sp>
        <p:sp>
          <p:nvSpPr>
            <p:cNvPr id="363762" name="Line 242"/>
            <p:cNvSpPr>
              <a:spLocks noChangeShapeType="1"/>
            </p:cNvSpPr>
            <p:nvPr/>
          </p:nvSpPr>
          <p:spPr bwMode="auto">
            <a:xfrm flipV="1">
              <a:off x="3409950" y="1119188"/>
              <a:ext cx="0" cy="379413"/>
            </a:xfrm>
            <a:prstGeom prst="line">
              <a:avLst/>
            </a:prstGeom>
            <a:noFill/>
            <a:ln w="9525">
              <a:solidFill>
                <a:schemeClr val="tx1"/>
              </a:solidFill>
              <a:round/>
              <a:headEnd/>
              <a:tailEnd/>
            </a:ln>
            <a:effectLst/>
          </p:spPr>
          <p:txBody>
            <a:bodyPr/>
            <a:lstStyle/>
            <a:p>
              <a:endParaRPr lang="en-US"/>
            </a:p>
          </p:txBody>
        </p:sp>
        <p:sp>
          <p:nvSpPr>
            <p:cNvPr id="363763" name="Line 243"/>
            <p:cNvSpPr>
              <a:spLocks noChangeShapeType="1"/>
            </p:cNvSpPr>
            <p:nvPr/>
          </p:nvSpPr>
          <p:spPr bwMode="auto">
            <a:xfrm flipV="1">
              <a:off x="3409950" y="1589088"/>
              <a:ext cx="0" cy="212725"/>
            </a:xfrm>
            <a:prstGeom prst="line">
              <a:avLst/>
            </a:prstGeom>
            <a:noFill/>
            <a:ln w="9525">
              <a:solidFill>
                <a:schemeClr val="tx1"/>
              </a:solidFill>
              <a:round/>
              <a:headEnd/>
              <a:tailEnd type="triangle" w="med" len="med"/>
            </a:ln>
            <a:effectLst/>
          </p:spPr>
          <p:txBody>
            <a:bodyPr/>
            <a:lstStyle/>
            <a:p>
              <a:endParaRPr lang="en-US"/>
            </a:p>
          </p:txBody>
        </p:sp>
        <p:grpSp>
          <p:nvGrpSpPr>
            <p:cNvPr id="363764" name="Group 244"/>
            <p:cNvGrpSpPr>
              <a:grpSpLocks/>
            </p:cNvGrpSpPr>
            <p:nvPr/>
          </p:nvGrpSpPr>
          <p:grpSpPr bwMode="auto">
            <a:xfrm rot="5400000">
              <a:off x="1544638" y="1587500"/>
              <a:ext cx="1065213" cy="128588"/>
              <a:chOff x="1200" y="1296"/>
              <a:chExt cx="2256" cy="243"/>
            </a:xfrm>
          </p:grpSpPr>
          <p:sp>
            <p:nvSpPr>
              <p:cNvPr id="363765" name="Line 24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766" name="Line 24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767" name="Group 247"/>
              <p:cNvGrpSpPr>
                <a:grpSpLocks/>
              </p:cNvGrpSpPr>
              <p:nvPr/>
            </p:nvGrpSpPr>
            <p:grpSpPr bwMode="auto">
              <a:xfrm>
                <a:off x="1920" y="1296"/>
                <a:ext cx="288" cy="240"/>
                <a:chOff x="1920" y="1296"/>
                <a:chExt cx="288" cy="240"/>
              </a:xfrm>
            </p:grpSpPr>
            <p:sp>
              <p:nvSpPr>
                <p:cNvPr id="363768" name="Line 24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69" name="Line 24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770" name="Group 250"/>
              <p:cNvGrpSpPr>
                <a:grpSpLocks/>
              </p:cNvGrpSpPr>
              <p:nvPr/>
            </p:nvGrpSpPr>
            <p:grpSpPr bwMode="auto">
              <a:xfrm>
                <a:off x="2214" y="1299"/>
                <a:ext cx="288" cy="240"/>
                <a:chOff x="1920" y="1296"/>
                <a:chExt cx="288" cy="240"/>
              </a:xfrm>
            </p:grpSpPr>
            <p:sp>
              <p:nvSpPr>
                <p:cNvPr id="363771" name="Line 25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72" name="Line 25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773" name="Group 253"/>
              <p:cNvGrpSpPr>
                <a:grpSpLocks/>
              </p:cNvGrpSpPr>
              <p:nvPr/>
            </p:nvGrpSpPr>
            <p:grpSpPr bwMode="auto">
              <a:xfrm>
                <a:off x="2508" y="1296"/>
                <a:ext cx="288" cy="240"/>
                <a:chOff x="1920" y="1296"/>
                <a:chExt cx="288" cy="240"/>
              </a:xfrm>
            </p:grpSpPr>
            <p:sp>
              <p:nvSpPr>
                <p:cNvPr id="363774" name="Line 25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75" name="Line 25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776" name="Line 25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777" name="Line 25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778" name="Line 258"/>
            <p:cNvSpPr>
              <a:spLocks noChangeShapeType="1"/>
            </p:cNvSpPr>
            <p:nvPr/>
          </p:nvSpPr>
          <p:spPr bwMode="auto">
            <a:xfrm>
              <a:off x="1166813" y="2184400"/>
              <a:ext cx="2274888" cy="0"/>
            </a:xfrm>
            <a:prstGeom prst="line">
              <a:avLst/>
            </a:prstGeom>
            <a:noFill/>
            <a:ln w="9525">
              <a:solidFill>
                <a:schemeClr val="tx1"/>
              </a:solidFill>
              <a:round/>
              <a:headEnd/>
              <a:tailEnd/>
            </a:ln>
            <a:effectLst/>
          </p:spPr>
          <p:txBody>
            <a:bodyPr/>
            <a:lstStyle/>
            <a:p>
              <a:endParaRPr lang="en-US"/>
            </a:p>
          </p:txBody>
        </p:sp>
        <p:grpSp>
          <p:nvGrpSpPr>
            <p:cNvPr id="363779" name="Group 259"/>
            <p:cNvGrpSpPr>
              <a:grpSpLocks/>
            </p:cNvGrpSpPr>
            <p:nvPr/>
          </p:nvGrpSpPr>
          <p:grpSpPr bwMode="auto">
            <a:xfrm rot="5400000">
              <a:off x="2292350" y="1600200"/>
              <a:ext cx="1065213" cy="128588"/>
              <a:chOff x="1200" y="1296"/>
              <a:chExt cx="2256" cy="243"/>
            </a:xfrm>
          </p:grpSpPr>
          <p:sp>
            <p:nvSpPr>
              <p:cNvPr id="363780" name="Line 260"/>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781" name="Line 261"/>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782" name="Group 262"/>
              <p:cNvGrpSpPr>
                <a:grpSpLocks/>
              </p:cNvGrpSpPr>
              <p:nvPr/>
            </p:nvGrpSpPr>
            <p:grpSpPr bwMode="auto">
              <a:xfrm>
                <a:off x="1920" y="1296"/>
                <a:ext cx="288" cy="240"/>
                <a:chOff x="1920" y="1296"/>
                <a:chExt cx="288" cy="240"/>
              </a:xfrm>
            </p:grpSpPr>
            <p:sp>
              <p:nvSpPr>
                <p:cNvPr id="363783" name="Line 26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84" name="Line 26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785" name="Group 265"/>
              <p:cNvGrpSpPr>
                <a:grpSpLocks/>
              </p:cNvGrpSpPr>
              <p:nvPr/>
            </p:nvGrpSpPr>
            <p:grpSpPr bwMode="auto">
              <a:xfrm>
                <a:off x="2214" y="1299"/>
                <a:ext cx="288" cy="240"/>
                <a:chOff x="1920" y="1296"/>
                <a:chExt cx="288" cy="240"/>
              </a:xfrm>
            </p:grpSpPr>
            <p:sp>
              <p:nvSpPr>
                <p:cNvPr id="363786" name="Line 26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87" name="Line 26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788" name="Group 268"/>
              <p:cNvGrpSpPr>
                <a:grpSpLocks/>
              </p:cNvGrpSpPr>
              <p:nvPr/>
            </p:nvGrpSpPr>
            <p:grpSpPr bwMode="auto">
              <a:xfrm>
                <a:off x="2508" y="1296"/>
                <a:ext cx="288" cy="240"/>
                <a:chOff x="1920" y="1296"/>
                <a:chExt cx="288" cy="240"/>
              </a:xfrm>
            </p:grpSpPr>
            <p:sp>
              <p:nvSpPr>
                <p:cNvPr id="363789" name="Line 26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790" name="Line 27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791" name="Line 271"/>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792" name="Line 272"/>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793" name="Line 273"/>
            <p:cNvSpPr>
              <a:spLocks noChangeShapeType="1"/>
            </p:cNvSpPr>
            <p:nvPr/>
          </p:nvSpPr>
          <p:spPr bwMode="auto">
            <a:xfrm>
              <a:off x="2836863" y="1127125"/>
              <a:ext cx="542925" cy="0"/>
            </a:xfrm>
            <a:prstGeom prst="line">
              <a:avLst/>
            </a:prstGeom>
            <a:noFill/>
            <a:ln w="9525">
              <a:solidFill>
                <a:schemeClr val="tx1"/>
              </a:solidFill>
              <a:round/>
              <a:headEnd/>
              <a:tailEnd/>
            </a:ln>
            <a:effectLst/>
          </p:spPr>
          <p:txBody>
            <a:bodyPr/>
            <a:lstStyle/>
            <a:p>
              <a:endParaRPr lang="en-US"/>
            </a:p>
          </p:txBody>
        </p:sp>
        <p:grpSp>
          <p:nvGrpSpPr>
            <p:cNvPr id="363796" name="Group 276"/>
            <p:cNvGrpSpPr>
              <a:grpSpLocks/>
            </p:cNvGrpSpPr>
            <p:nvPr/>
          </p:nvGrpSpPr>
          <p:grpSpPr bwMode="auto">
            <a:xfrm>
              <a:off x="1993900" y="1071563"/>
              <a:ext cx="893763" cy="101600"/>
              <a:chOff x="1200" y="1296"/>
              <a:chExt cx="2256" cy="243"/>
            </a:xfrm>
          </p:grpSpPr>
          <p:sp>
            <p:nvSpPr>
              <p:cNvPr id="363797" name="Line 27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3798" name="Line 27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3799" name="Group 279"/>
              <p:cNvGrpSpPr>
                <a:grpSpLocks/>
              </p:cNvGrpSpPr>
              <p:nvPr/>
            </p:nvGrpSpPr>
            <p:grpSpPr bwMode="auto">
              <a:xfrm>
                <a:off x="1920" y="1296"/>
                <a:ext cx="288" cy="240"/>
                <a:chOff x="1920" y="1296"/>
                <a:chExt cx="288" cy="240"/>
              </a:xfrm>
            </p:grpSpPr>
            <p:sp>
              <p:nvSpPr>
                <p:cNvPr id="363800" name="Line 28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801" name="Line 28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802" name="Group 282"/>
              <p:cNvGrpSpPr>
                <a:grpSpLocks/>
              </p:cNvGrpSpPr>
              <p:nvPr/>
            </p:nvGrpSpPr>
            <p:grpSpPr bwMode="auto">
              <a:xfrm>
                <a:off x="2214" y="1299"/>
                <a:ext cx="288" cy="240"/>
                <a:chOff x="1920" y="1296"/>
                <a:chExt cx="288" cy="240"/>
              </a:xfrm>
            </p:grpSpPr>
            <p:sp>
              <p:nvSpPr>
                <p:cNvPr id="363803" name="Line 28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804" name="Line 28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3805" name="Group 285"/>
              <p:cNvGrpSpPr>
                <a:grpSpLocks/>
              </p:cNvGrpSpPr>
              <p:nvPr/>
            </p:nvGrpSpPr>
            <p:grpSpPr bwMode="auto">
              <a:xfrm>
                <a:off x="2508" y="1296"/>
                <a:ext cx="288" cy="240"/>
                <a:chOff x="1920" y="1296"/>
                <a:chExt cx="288" cy="240"/>
              </a:xfrm>
            </p:grpSpPr>
            <p:sp>
              <p:nvSpPr>
                <p:cNvPr id="363806" name="Line 28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3807" name="Line 28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3808" name="Line 28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3809" name="Line 28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3810" name="Text Box 290"/>
            <p:cNvSpPr txBox="1">
              <a:spLocks noChangeArrowheads="1"/>
            </p:cNvSpPr>
            <p:nvPr/>
          </p:nvSpPr>
          <p:spPr bwMode="auto">
            <a:xfrm>
              <a:off x="1509713" y="814388"/>
              <a:ext cx="428625" cy="274638"/>
            </a:xfrm>
            <a:prstGeom prst="rect">
              <a:avLst/>
            </a:prstGeom>
            <a:noFill/>
            <a:ln w="9525">
              <a:noFill/>
              <a:miter lim="800000"/>
              <a:headEnd/>
              <a:tailEnd/>
            </a:ln>
            <a:effectLst/>
          </p:spPr>
          <p:txBody>
            <a:bodyPr wrap="none">
              <a:spAutoFit/>
            </a:bodyPr>
            <a:lstStyle/>
            <a:p>
              <a:r>
                <a:rPr lang="en-US" sz="1200" b="1">
                  <a:latin typeface="Arial" charset="0"/>
                </a:rPr>
                <a:t>8 </a:t>
              </a:r>
              <a:r>
                <a:rPr lang="en-US" sz="1200" b="1">
                  <a:latin typeface="Arial" charset="0"/>
                  <a:cs typeface="Arial" charset="0"/>
                </a:rPr>
                <a:t>Ω</a:t>
              </a:r>
            </a:p>
          </p:txBody>
        </p:sp>
        <p:sp>
          <p:nvSpPr>
            <p:cNvPr id="363811" name="Text Box 291"/>
            <p:cNvSpPr txBox="1">
              <a:spLocks noChangeArrowheads="1"/>
            </p:cNvSpPr>
            <p:nvPr/>
          </p:nvSpPr>
          <p:spPr bwMode="auto">
            <a:xfrm>
              <a:off x="1566863" y="1628775"/>
              <a:ext cx="512763" cy="274638"/>
            </a:xfrm>
            <a:prstGeom prst="rect">
              <a:avLst/>
            </a:prstGeom>
            <a:noFill/>
            <a:ln w="9525">
              <a:noFill/>
              <a:miter lim="800000"/>
              <a:headEnd/>
              <a:tailEnd/>
            </a:ln>
            <a:effectLst/>
          </p:spPr>
          <p:txBody>
            <a:bodyPr wrap="none">
              <a:spAutoFit/>
            </a:bodyPr>
            <a:lstStyle/>
            <a:p>
              <a:r>
                <a:rPr lang="en-US" sz="1200" b="1">
                  <a:latin typeface="Arial" charset="0"/>
                </a:rPr>
                <a:t>10 </a:t>
              </a:r>
              <a:r>
                <a:rPr lang="en-US" sz="1200" b="1">
                  <a:latin typeface="Arial" charset="0"/>
                  <a:cs typeface="Arial" charset="0"/>
                </a:rPr>
                <a:t>Ω</a:t>
              </a:r>
            </a:p>
          </p:txBody>
        </p:sp>
        <p:sp>
          <p:nvSpPr>
            <p:cNvPr id="363812" name="Text Box 292"/>
            <p:cNvSpPr txBox="1">
              <a:spLocks noChangeArrowheads="1"/>
            </p:cNvSpPr>
            <p:nvPr/>
          </p:nvSpPr>
          <p:spPr bwMode="auto">
            <a:xfrm>
              <a:off x="2322513" y="804863"/>
              <a:ext cx="428625" cy="274638"/>
            </a:xfrm>
            <a:prstGeom prst="rect">
              <a:avLst/>
            </a:prstGeom>
            <a:noFill/>
            <a:ln w="9525">
              <a:noFill/>
              <a:miter lim="800000"/>
              <a:headEnd/>
              <a:tailEnd/>
            </a:ln>
            <a:effectLst/>
          </p:spPr>
          <p:txBody>
            <a:bodyPr wrap="none">
              <a:spAutoFit/>
            </a:bodyPr>
            <a:lstStyle/>
            <a:p>
              <a:r>
                <a:rPr lang="en-US" sz="1200" b="1">
                  <a:latin typeface="Arial" charset="0"/>
                </a:rPr>
                <a:t>2 </a:t>
              </a:r>
              <a:r>
                <a:rPr lang="en-US" sz="1200" b="1">
                  <a:latin typeface="Arial" charset="0"/>
                  <a:cs typeface="Arial" charset="0"/>
                </a:rPr>
                <a:t>Ω</a:t>
              </a:r>
            </a:p>
          </p:txBody>
        </p:sp>
        <p:sp>
          <p:nvSpPr>
            <p:cNvPr id="363813" name="Text Box 293"/>
            <p:cNvSpPr txBox="1">
              <a:spLocks noChangeArrowheads="1"/>
            </p:cNvSpPr>
            <p:nvPr/>
          </p:nvSpPr>
          <p:spPr bwMode="auto">
            <a:xfrm>
              <a:off x="2871788" y="1703388"/>
              <a:ext cx="428625" cy="274638"/>
            </a:xfrm>
            <a:prstGeom prst="rect">
              <a:avLst/>
            </a:prstGeom>
            <a:noFill/>
            <a:ln w="9525">
              <a:noFill/>
              <a:miter lim="800000"/>
              <a:headEnd/>
              <a:tailEnd/>
            </a:ln>
            <a:effectLst/>
          </p:spPr>
          <p:txBody>
            <a:bodyPr wrap="none">
              <a:spAutoFit/>
            </a:bodyPr>
            <a:lstStyle/>
            <a:p>
              <a:r>
                <a:rPr lang="en-US" sz="1200" b="1">
                  <a:latin typeface="Arial" charset="0"/>
                </a:rPr>
                <a:t>2 </a:t>
              </a:r>
              <a:r>
                <a:rPr lang="en-US" sz="1200" b="1">
                  <a:latin typeface="Arial" charset="0"/>
                  <a:cs typeface="Arial" charset="0"/>
                </a:rPr>
                <a:t>Ω</a:t>
              </a:r>
            </a:p>
          </p:txBody>
        </p:sp>
        <p:sp>
          <p:nvSpPr>
            <p:cNvPr id="363814" name="Text Box 294"/>
            <p:cNvSpPr txBox="1">
              <a:spLocks noChangeArrowheads="1"/>
            </p:cNvSpPr>
            <p:nvPr/>
          </p:nvSpPr>
          <p:spPr bwMode="auto">
            <a:xfrm>
              <a:off x="3111500" y="1092200"/>
              <a:ext cx="298450" cy="336550"/>
            </a:xfrm>
            <a:prstGeom prst="rect">
              <a:avLst/>
            </a:prstGeom>
            <a:noFill/>
            <a:ln w="9525">
              <a:noFill/>
              <a:miter lim="800000"/>
              <a:headEnd/>
              <a:tailEnd/>
            </a:ln>
            <a:effectLst/>
          </p:spPr>
          <p:txBody>
            <a:bodyPr wrap="none">
              <a:spAutoFit/>
            </a:bodyPr>
            <a:lstStyle/>
            <a:p>
              <a:r>
                <a:rPr lang="en-US" sz="1600"/>
                <a:t>+</a:t>
              </a:r>
            </a:p>
          </p:txBody>
        </p:sp>
        <p:sp>
          <p:nvSpPr>
            <p:cNvPr id="363815" name="Text Box 295"/>
            <p:cNvSpPr txBox="1">
              <a:spLocks noChangeArrowheads="1"/>
            </p:cNvSpPr>
            <p:nvPr/>
          </p:nvSpPr>
          <p:spPr bwMode="auto">
            <a:xfrm>
              <a:off x="3128963" y="1828800"/>
              <a:ext cx="285750" cy="457200"/>
            </a:xfrm>
            <a:prstGeom prst="rect">
              <a:avLst/>
            </a:prstGeom>
            <a:noFill/>
            <a:ln w="9525">
              <a:noFill/>
              <a:miter lim="800000"/>
              <a:headEnd/>
              <a:tailEnd/>
            </a:ln>
            <a:effectLst/>
          </p:spPr>
          <p:txBody>
            <a:bodyPr wrap="none">
              <a:spAutoFit/>
            </a:bodyPr>
            <a:lstStyle/>
            <a:p>
              <a:r>
                <a:rPr lang="en-US"/>
                <a:t>-</a:t>
              </a:r>
            </a:p>
          </p:txBody>
        </p:sp>
        <p:sp>
          <p:nvSpPr>
            <p:cNvPr id="363816" name="Text Box 296"/>
            <p:cNvSpPr txBox="1">
              <a:spLocks noChangeArrowheads="1"/>
            </p:cNvSpPr>
            <p:nvPr/>
          </p:nvSpPr>
          <p:spPr bwMode="auto">
            <a:xfrm>
              <a:off x="2952750" y="1435100"/>
              <a:ext cx="550863" cy="274638"/>
            </a:xfrm>
            <a:prstGeom prst="rect">
              <a:avLst/>
            </a:prstGeom>
            <a:noFill/>
            <a:ln w="9525">
              <a:noFill/>
              <a:miter lim="800000"/>
              <a:headEnd/>
              <a:tailEnd/>
            </a:ln>
            <a:effectLst/>
          </p:spPr>
          <p:txBody>
            <a:bodyPr>
              <a:spAutoFit/>
            </a:bodyPr>
            <a:lstStyle/>
            <a:p>
              <a:pPr>
                <a:spcBef>
                  <a:spcPct val="50000"/>
                </a:spcBef>
              </a:pPr>
              <a:r>
                <a:rPr lang="en-US" sz="1200" b="1">
                  <a:latin typeface="Arial" charset="0"/>
                </a:rPr>
                <a:t>v</a:t>
              </a:r>
              <a:r>
                <a:rPr lang="en-US" sz="1200" b="1" baseline="-25000">
                  <a:latin typeface="Arial" charset="0"/>
                </a:rPr>
                <a:t>x</a:t>
              </a:r>
            </a:p>
          </p:txBody>
        </p:sp>
        <p:sp>
          <p:nvSpPr>
            <p:cNvPr id="363817" name="Line 297"/>
            <p:cNvSpPr>
              <a:spLocks noChangeShapeType="1"/>
            </p:cNvSpPr>
            <p:nvPr/>
          </p:nvSpPr>
          <p:spPr bwMode="auto">
            <a:xfrm>
              <a:off x="1212850" y="1017588"/>
              <a:ext cx="287338" cy="0"/>
            </a:xfrm>
            <a:prstGeom prst="line">
              <a:avLst/>
            </a:prstGeom>
            <a:noFill/>
            <a:ln w="9525">
              <a:solidFill>
                <a:schemeClr val="tx1"/>
              </a:solidFill>
              <a:round/>
              <a:headEnd/>
              <a:tailEnd type="triangle" w="med" len="med"/>
            </a:ln>
            <a:effectLst/>
          </p:spPr>
          <p:txBody>
            <a:bodyPr/>
            <a:lstStyle/>
            <a:p>
              <a:endParaRPr lang="en-US"/>
            </a:p>
          </p:txBody>
        </p:sp>
        <p:sp>
          <p:nvSpPr>
            <p:cNvPr id="363818" name="Text Box 298"/>
            <p:cNvSpPr txBox="1">
              <a:spLocks noChangeArrowheads="1"/>
            </p:cNvSpPr>
            <p:nvPr/>
          </p:nvSpPr>
          <p:spPr bwMode="auto">
            <a:xfrm>
              <a:off x="1200150" y="758825"/>
              <a:ext cx="420688" cy="274638"/>
            </a:xfrm>
            <a:prstGeom prst="rect">
              <a:avLst/>
            </a:prstGeom>
            <a:noFill/>
            <a:ln w="9525">
              <a:noFill/>
              <a:miter lim="800000"/>
              <a:headEnd/>
              <a:tailEnd/>
            </a:ln>
            <a:effectLst/>
          </p:spPr>
          <p:txBody>
            <a:bodyPr wrap="none">
              <a:spAutoFit/>
            </a:bodyPr>
            <a:lstStyle/>
            <a:p>
              <a:r>
                <a:rPr lang="en-US" sz="1200" b="1">
                  <a:latin typeface="Arial" charset="0"/>
                </a:rPr>
                <a:t>2 A</a:t>
              </a:r>
            </a:p>
          </p:txBody>
        </p:sp>
        <p:sp>
          <p:nvSpPr>
            <p:cNvPr id="363913" name="Text Box 393"/>
            <p:cNvSpPr txBox="1">
              <a:spLocks noChangeArrowheads="1"/>
            </p:cNvSpPr>
            <p:nvPr/>
          </p:nvSpPr>
          <p:spPr bwMode="auto">
            <a:xfrm>
              <a:off x="3479800" y="1216025"/>
              <a:ext cx="406400" cy="366713"/>
            </a:xfrm>
            <a:prstGeom prst="rect">
              <a:avLst/>
            </a:prstGeom>
            <a:noFill/>
            <a:ln w="9525">
              <a:noFill/>
              <a:miter lim="800000"/>
              <a:headEnd/>
              <a:tailEnd/>
            </a:ln>
            <a:effectLst/>
          </p:spPr>
          <p:txBody>
            <a:bodyPr>
              <a:spAutoFit/>
            </a:bodyPr>
            <a:lstStyle/>
            <a:p>
              <a:r>
                <a:rPr lang="en-US" sz="1800" b="1"/>
                <a:t>i</a:t>
              </a:r>
              <a:r>
                <a:rPr lang="en-US" sz="1800" b="1" baseline="-25000"/>
                <a:t>x</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3525">
                                            <p:txEl>
                                              <p:pRg st="0" end="0"/>
                                            </p:txEl>
                                          </p:spTgt>
                                        </p:tgtEl>
                                        <p:attrNameLst>
                                          <p:attrName>style.visibility</p:attrName>
                                        </p:attrNameLst>
                                      </p:cBhvr>
                                      <p:to>
                                        <p:strVal val="visible"/>
                                      </p:to>
                                    </p:set>
                                    <p:anim calcmode="lin" valueType="num">
                                      <p:cBhvr additive="base">
                                        <p:cTn id="7" dur="1000" fill="hold"/>
                                        <p:tgtEl>
                                          <p:spTgt spid="36352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35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3525">
                                            <p:txEl>
                                              <p:pRg st="1" end="1"/>
                                            </p:txEl>
                                          </p:spTgt>
                                        </p:tgtEl>
                                        <p:attrNameLst>
                                          <p:attrName>style.visibility</p:attrName>
                                        </p:attrNameLst>
                                      </p:cBhvr>
                                      <p:to>
                                        <p:strVal val="visible"/>
                                      </p:to>
                                    </p:set>
                                    <p:anim calcmode="lin" valueType="num">
                                      <p:cBhvr additive="base">
                                        <p:cTn id="13" dur="1000" fill="hold"/>
                                        <p:tgtEl>
                                          <p:spTgt spid="36352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35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3525">
                                            <p:txEl>
                                              <p:pRg st="2" end="2"/>
                                            </p:txEl>
                                          </p:spTgt>
                                        </p:tgtEl>
                                        <p:attrNameLst>
                                          <p:attrName>style.visibility</p:attrName>
                                        </p:attrNameLst>
                                      </p:cBhvr>
                                      <p:to>
                                        <p:strVal val="visible"/>
                                      </p:to>
                                    </p:set>
                                    <p:anim calcmode="lin" valueType="num">
                                      <p:cBhvr additive="base">
                                        <p:cTn id="19" dur="1000" fill="hold"/>
                                        <p:tgtEl>
                                          <p:spTgt spid="36352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35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3525">
                                            <p:txEl>
                                              <p:pRg st="3" end="3"/>
                                            </p:txEl>
                                          </p:spTgt>
                                        </p:tgtEl>
                                        <p:attrNameLst>
                                          <p:attrName>style.visibility</p:attrName>
                                        </p:attrNameLst>
                                      </p:cBhvr>
                                      <p:to>
                                        <p:strVal val="visible"/>
                                      </p:to>
                                    </p:set>
                                    <p:anim calcmode="lin" valueType="num">
                                      <p:cBhvr additive="base">
                                        <p:cTn id="25" dur="1000" fill="hold"/>
                                        <p:tgtEl>
                                          <p:spTgt spid="36352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352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3525">
                                            <p:txEl>
                                              <p:pRg st="4" end="4"/>
                                            </p:txEl>
                                          </p:spTgt>
                                        </p:tgtEl>
                                        <p:attrNameLst>
                                          <p:attrName>style.visibility</p:attrName>
                                        </p:attrNameLst>
                                      </p:cBhvr>
                                      <p:to>
                                        <p:strVal val="visible"/>
                                      </p:to>
                                    </p:set>
                                    <p:anim calcmode="lin" valueType="num">
                                      <p:cBhvr additive="base">
                                        <p:cTn id="31" dur="1000" fill="hold"/>
                                        <p:tgtEl>
                                          <p:spTgt spid="363525">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352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3525">
                                            <p:txEl>
                                              <p:pRg st="5" end="5"/>
                                            </p:txEl>
                                          </p:spTgt>
                                        </p:tgtEl>
                                        <p:attrNameLst>
                                          <p:attrName>style.visibility</p:attrName>
                                        </p:attrNameLst>
                                      </p:cBhvr>
                                      <p:to>
                                        <p:strVal val="visible"/>
                                      </p:to>
                                    </p:set>
                                    <p:anim calcmode="lin" valueType="num">
                                      <p:cBhvr additive="base">
                                        <p:cTn id="37" dur="1000" fill="hold"/>
                                        <p:tgtEl>
                                          <p:spTgt spid="363525">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6352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63525">
                                            <p:txEl>
                                              <p:pRg st="6" end="6"/>
                                            </p:txEl>
                                          </p:spTgt>
                                        </p:tgtEl>
                                        <p:attrNameLst>
                                          <p:attrName>style.visibility</p:attrName>
                                        </p:attrNameLst>
                                      </p:cBhvr>
                                      <p:to>
                                        <p:strVal val="visible"/>
                                      </p:to>
                                    </p:set>
                                    <p:anim calcmode="lin" valueType="num">
                                      <p:cBhvr additive="base">
                                        <p:cTn id="43" dur="1000" fill="hold"/>
                                        <p:tgtEl>
                                          <p:spTgt spid="363525">
                                            <p:txEl>
                                              <p:pRg st="6" end="6"/>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63525">
                                            <p:txEl>
                                              <p:pRg st="6" end="6"/>
                                            </p:txEl>
                                          </p:spTgt>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63524"/>
                                        </p:tgtEl>
                                        <p:attrNameLst>
                                          <p:attrName>style.visibility</p:attrName>
                                        </p:attrNameLst>
                                      </p:cBhvr>
                                      <p:to>
                                        <p:strVal val="visible"/>
                                      </p:to>
                                    </p:set>
                                    <p:anim calcmode="lin" valueType="num">
                                      <p:cBhvr additive="base">
                                        <p:cTn id="47" dur="500" fill="hold"/>
                                        <p:tgtEl>
                                          <p:spTgt spid="363524"/>
                                        </p:tgtEl>
                                        <p:attrNameLst>
                                          <p:attrName>ppt_x</p:attrName>
                                        </p:attrNameLst>
                                      </p:cBhvr>
                                      <p:tavLst>
                                        <p:tav tm="0">
                                          <p:val>
                                            <p:strVal val="#ppt_x"/>
                                          </p:val>
                                        </p:tav>
                                        <p:tav tm="100000">
                                          <p:val>
                                            <p:strVal val="#ppt_x"/>
                                          </p:val>
                                        </p:tav>
                                      </p:tavLst>
                                    </p:anim>
                                    <p:anim calcmode="lin" valueType="num">
                                      <p:cBhvr additive="base">
                                        <p:cTn id="48" dur="500" fill="hold"/>
                                        <p:tgtEl>
                                          <p:spTgt spid="363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6"/>
          <p:cNvSpPr>
            <a:spLocks noGrp="1"/>
          </p:cNvSpPr>
          <p:nvPr>
            <p:ph type="sldNum" sz="quarter" idx="12"/>
          </p:nvPr>
        </p:nvSpPr>
        <p:spPr/>
        <p:txBody>
          <a:bodyPr/>
          <a:lstStyle/>
          <a:p>
            <a:fld id="{22FB04EB-F6BE-4938-A1FE-BE8EF74B1D47}" type="slidenum">
              <a:rPr lang="en-US" altLang="en-US"/>
              <a:pPr/>
              <a:t>12</a:t>
            </a:fld>
            <a:endParaRPr lang="en-US" altLang="en-US"/>
          </a:p>
        </p:txBody>
      </p:sp>
      <p:sp>
        <p:nvSpPr>
          <p:cNvPr id="307202" name="Rectangle 2"/>
          <p:cNvSpPr>
            <a:spLocks noGrp="1" noChangeArrowheads="1"/>
          </p:cNvSpPr>
          <p:nvPr>
            <p:ph type="title"/>
          </p:nvPr>
        </p:nvSpPr>
        <p:spPr>
          <a:xfrm>
            <a:off x="990600" y="228600"/>
            <a:ext cx="7391400" cy="457200"/>
          </a:xfrm>
        </p:spPr>
        <p:txBody>
          <a:bodyPr/>
          <a:lstStyle/>
          <a:p>
            <a:r>
              <a:rPr lang="en-US" sz="2400" b="1" u="sng" dirty="0" smtClean="0"/>
              <a:t>Another Example </a:t>
            </a:r>
            <a:r>
              <a:rPr lang="en-US" sz="2400" b="1" u="sng" dirty="0"/>
              <a:t>: </a:t>
            </a:r>
            <a:r>
              <a:rPr lang="en-US" sz="2400" b="1" u="sng" dirty="0" smtClean="0"/>
              <a:t>Dependent Sources</a:t>
            </a:r>
            <a:endParaRPr lang="en-US" sz="2400" b="1" u="sng" dirty="0"/>
          </a:p>
        </p:txBody>
      </p:sp>
      <p:sp>
        <p:nvSpPr>
          <p:cNvPr id="307203" name="Rectangle 3"/>
          <p:cNvSpPr>
            <a:spLocks noGrp="1" noChangeArrowheads="1"/>
          </p:cNvSpPr>
          <p:nvPr>
            <p:ph type="body" sz="half" idx="1"/>
          </p:nvPr>
        </p:nvSpPr>
        <p:spPr>
          <a:xfrm>
            <a:off x="609600" y="838200"/>
            <a:ext cx="2895600" cy="381000"/>
          </a:xfrm>
        </p:spPr>
        <p:txBody>
          <a:bodyPr/>
          <a:lstStyle/>
          <a:p>
            <a:pPr>
              <a:lnSpc>
                <a:spcPct val="90000"/>
              </a:lnSpc>
            </a:pPr>
            <a:r>
              <a:rPr lang="en-US" sz="2000" b="1" dirty="0">
                <a:latin typeface="Arial" charset="0"/>
              </a:rPr>
              <a:t>Calculate </a:t>
            </a:r>
            <a:r>
              <a:rPr lang="en-US" sz="2000" b="1" dirty="0" err="1">
                <a:latin typeface="Arial" charset="0"/>
              </a:rPr>
              <a:t>v</a:t>
            </a:r>
            <a:r>
              <a:rPr lang="en-US" sz="1600" b="1" baseline="-25000" dirty="0" err="1">
                <a:latin typeface="Arial" charset="0"/>
              </a:rPr>
              <a:t>y</a:t>
            </a:r>
            <a:r>
              <a:rPr lang="en-US" sz="2000" b="1" dirty="0">
                <a:latin typeface="Arial" charset="0"/>
              </a:rPr>
              <a:t>.</a:t>
            </a:r>
            <a:endParaRPr lang="en-US" sz="2000" b="1" baseline="-25000" dirty="0">
              <a:solidFill>
                <a:srgbClr val="FF0000"/>
              </a:solidFill>
              <a:latin typeface="Arial" charset="0"/>
            </a:endParaRPr>
          </a:p>
        </p:txBody>
      </p:sp>
      <p:sp>
        <p:nvSpPr>
          <p:cNvPr id="307204"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307205" name="Rectangle 5"/>
          <p:cNvSpPr>
            <a:spLocks noChangeArrowheads="1"/>
          </p:cNvSpPr>
          <p:nvPr/>
        </p:nvSpPr>
        <p:spPr bwMode="auto">
          <a:xfrm>
            <a:off x="762000" y="4800600"/>
            <a:ext cx="6553200" cy="16002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err="1">
                <a:latin typeface="Arial" charset="0"/>
              </a:rPr>
              <a:t>v</a:t>
            </a:r>
            <a:r>
              <a:rPr lang="en-US" sz="1400" b="1" baseline="-25000" dirty="0" err="1">
                <a:latin typeface="Arial" charset="0"/>
              </a:rPr>
              <a:t>X</a:t>
            </a:r>
            <a:r>
              <a:rPr lang="en-US" sz="1800" b="1" baseline="-25000" dirty="0">
                <a:latin typeface="Arial" charset="0"/>
              </a:rPr>
              <a:t> </a:t>
            </a:r>
            <a:r>
              <a:rPr lang="en-US" sz="1800" b="1" dirty="0">
                <a:latin typeface="Arial" charset="0"/>
              </a:rPr>
              <a:t>= 5 V  therefore 3v</a:t>
            </a:r>
            <a:r>
              <a:rPr lang="en-US" sz="1800" b="1" baseline="-25000" dirty="0">
                <a:latin typeface="Arial" charset="0"/>
              </a:rPr>
              <a:t>X</a:t>
            </a:r>
            <a:r>
              <a:rPr lang="en-US" sz="1800" b="1" dirty="0">
                <a:latin typeface="Arial" charset="0"/>
              </a:rPr>
              <a:t> = 15 A</a:t>
            </a:r>
          </a:p>
          <a:p>
            <a:pPr marL="342900" indent="-342900">
              <a:spcBef>
                <a:spcPct val="20000"/>
              </a:spcBef>
              <a:buFontTx/>
              <a:buChar char="•"/>
            </a:pPr>
            <a:r>
              <a:rPr lang="en-US" sz="1800" b="1" dirty="0">
                <a:latin typeface="Arial" charset="0"/>
              </a:rPr>
              <a:t>The current thru 1 ohm is 15 – 3  = 12 A</a:t>
            </a:r>
          </a:p>
          <a:p>
            <a:pPr marL="342900" indent="-342900">
              <a:spcBef>
                <a:spcPct val="20000"/>
              </a:spcBef>
              <a:buFontTx/>
              <a:buChar char="•"/>
            </a:pPr>
            <a:r>
              <a:rPr lang="en-US" sz="1800" b="1" dirty="0">
                <a:latin typeface="Arial" charset="0"/>
              </a:rPr>
              <a:t>So </a:t>
            </a:r>
            <a:r>
              <a:rPr lang="en-US" sz="1800" b="1" dirty="0" err="1">
                <a:latin typeface="Arial" charset="0"/>
              </a:rPr>
              <a:t>v</a:t>
            </a:r>
            <a:r>
              <a:rPr lang="en-US" sz="1200" b="1" baseline="-25000" dirty="0" err="1">
                <a:latin typeface="Arial" charset="0"/>
              </a:rPr>
              <a:t>Y</a:t>
            </a:r>
            <a:r>
              <a:rPr lang="en-US" sz="1800" b="1" dirty="0">
                <a:latin typeface="Arial" charset="0"/>
              </a:rPr>
              <a:t> = 12 volts		</a:t>
            </a:r>
            <a:r>
              <a:rPr lang="en-US" sz="1200" b="1" dirty="0">
                <a:latin typeface="Arial" charset="0"/>
              </a:rPr>
              <a:t>QED</a:t>
            </a:r>
            <a:r>
              <a:rPr lang="en-US" sz="1800" b="1" dirty="0">
                <a:latin typeface="Arial" charset="0"/>
              </a:rPr>
              <a:t>	</a:t>
            </a:r>
          </a:p>
          <a:p>
            <a:pPr marL="342900" indent="-342900">
              <a:spcBef>
                <a:spcPct val="20000"/>
              </a:spcBef>
              <a:buFontTx/>
              <a:buChar char="•"/>
            </a:pPr>
            <a:r>
              <a:rPr lang="en-US" sz="1800" b="1" dirty="0" smtClean="0">
                <a:solidFill>
                  <a:srgbClr val="FF0000"/>
                </a:solidFill>
                <a:latin typeface="Arial" charset="0"/>
              </a:rPr>
              <a:t>Yet  Another Example </a:t>
            </a:r>
            <a:r>
              <a:rPr lang="en-US" sz="1800" b="1" dirty="0">
                <a:solidFill>
                  <a:srgbClr val="FF0000"/>
                </a:solidFill>
                <a:latin typeface="Arial" charset="0"/>
              </a:rPr>
              <a:t>!</a:t>
            </a:r>
          </a:p>
        </p:txBody>
      </p:sp>
      <p:grpSp>
        <p:nvGrpSpPr>
          <p:cNvPr id="91" name="Group 90"/>
          <p:cNvGrpSpPr/>
          <p:nvPr/>
        </p:nvGrpSpPr>
        <p:grpSpPr>
          <a:xfrm>
            <a:off x="1676400" y="1371600"/>
            <a:ext cx="6088063" cy="2819401"/>
            <a:chOff x="1676400" y="1371600"/>
            <a:chExt cx="6088063" cy="2819401"/>
          </a:xfrm>
        </p:grpSpPr>
        <p:sp>
          <p:nvSpPr>
            <p:cNvPr id="307221" name="Oval 21"/>
            <p:cNvSpPr>
              <a:spLocks noChangeArrowheads="1"/>
            </p:cNvSpPr>
            <p:nvPr/>
          </p:nvSpPr>
          <p:spPr bwMode="auto">
            <a:xfrm>
              <a:off x="2278063" y="2684463"/>
              <a:ext cx="873125" cy="896938"/>
            </a:xfrm>
            <a:prstGeom prst="ellipse">
              <a:avLst/>
            </a:prstGeom>
            <a:noFill/>
            <a:ln w="9525">
              <a:solidFill>
                <a:schemeClr val="tx1"/>
              </a:solidFill>
              <a:round/>
              <a:headEnd/>
              <a:tailEnd/>
            </a:ln>
            <a:effectLst/>
          </p:spPr>
          <p:txBody>
            <a:bodyPr wrap="none" anchor="ctr"/>
            <a:lstStyle/>
            <a:p>
              <a:endParaRPr lang="en-US"/>
            </a:p>
          </p:txBody>
        </p:sp>
        <p:sp>
          <p:nvSpPr>
            <p:cNvPr id="307223" name="Line 23"/>
            <p:cNvSpPr>
              <a:spLocks noChangeShapeType="1"/>
            </p:cNvSpPr>
            <p:nvPr/>
          </p:nvSpPr>
          <p:spPr bwMode="auto">
            <a:xfrm flipV="1">
              <a:off x="2725738" y="1928813"/>
              <a:ext cx="0" cy="755650"/>
            </a:xfrm>
            <a:prstGeom prst="line">
              <a:avLst/>
            </a:prstGeom>
            <a:noFill/>
            <a:ln w="9525">
              <a:solidFill>
                <a:schemeClr val="tx1"/>
              </a:solidFill>
              <a:round/>
              <a:headEnd/>
              <a:tailEnd/>
            </a:ln>
            <a:effectLst/>
          </p:spPr>
          <p:txBody>
            <a:bodyPr/>
            <a:lstStyle/>
            <a:p>
              <a:endParaRPr lang="en-US"/>
            </a:p>
          </p:txBody>
        </p:sp>
        <p:sp>
          <p:nvSpPr>
            <p:cNvPr id="307224" name="Text Box 24"/>
            <p:cNvSpPr txBox="1">
              <a:spLocks noChangeArrowheads="1"/>
            </p:cNvSpPr>
            <p:nvPr/>
          </p:nvSpPr>
          <p:spPr bwMode="auto">
            <a:xfrm>
              <a:off x="2554288" y="2611438"/>
              <a:ext cx="523875" cy="457200"/>
            </a:xfrm>
            <a:prstGeom prst="rect">
              <a:avLst/>
            </a:prstGeom>
            <a:noFill/>
            <a:ln w="9525">
              <a:noFill/>
              <a:miter lim="800000"/>
              <a:headEnd/>
              <a:tailEnd/>
            </a:ln>
            <a:effectLst/>
          </p:spPr>
          <p:txBody>
            <a:bodyPr>
              <a:spAutoFit/>
            </a:bodyPr>
            <a:lstStyle/>
            <a:p>
              <a:r>
                <a:rPr lang="en-US"/>
                <a:t>+</a:t>
              </a:r>
            </a:p>
          </p:txBody>
        </p:sp>
        <p:sp>
          <p:nvSpPr>
            <p:cNvPr id="307225" name="Text Box 25"/>
            <p:cNvSpPr txBox="1">
              <a:spLocks noChangeArrowheads="1"/>
            </p:cNvSpPr>
            <p:nvPr/>
          </p:nvSpPr>
          <p:spPr bwMode="auto">
            <a:xfrm>
              <a:off x="2555875" y="3016250"/>
              <a:ext cx="522288" cy="457200"/>
            </a:xfrm>
            <a:prstGeom prst="rect">
              <a:avLst/>
            </a:prstGeom>
            <a:noFill/>
            <a:ln w="9525">
              <a:noFill/>
              <a:miter lim="800000"/>
              <a:headEnd/>
              <a:tailEnd/>
            </a:ln>
            <a:effectLst/>
          </p:spPr>
          <p:txBody>
            <a:bodyPr>
              <a:spAutoFit/>
            </a:bodyPr>
            <a:lstStyle/>
            <a:p>
              <a:r>
                <a:rPr lang="en-US"/>
                <a:t>_</a:t>
              </a:r>
            </a:p>
          </p:txBody>
        </p:sp>
        <p:grpSp>
          <p:nvGrpSpPr>
            <p:cNvPr id="307230" name="Group 30"/>
            <p:cNvGrpSpPr>
              <a:grpSpLocks/>
            </p:cNvGrpSpPr>
            <p:nvPr/>
          </p:nvGrpSpPr>
          <p:grpSpPr bwMode="auto">
            <a:xfrm rot="5400000">
              <a:off x="2597150" y="2919413"/>
              <a:ext cx="2232025" cy="239713"/>
              <a:chOff x="1200" y="1296"/>
              <a:chExt cx="2256" cy="243"/>
            </a:xfrm>
          </p:grpSpPr>
          <p:sp>
            <p:nvSpPr>
              <p:cNvPr id="307231" name="Line 31"/>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7232" name="Line 32"/>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7233" name="Group 33"/>
              <p:cNvGrpSpPr>
                <a:grpSpLocks/>
              </p:cNvGrpSpPr>
              <p:nvPr/>
            </p:nvGrpSpPr>
            <p:grpSpPr bwMode="auto">
              <a:xfrm>
                <a:off x="1920" y="1296"/>
                <a:ext cx="288" cy="240"/>
                <a:chOff x="1920" y="1296"/>
                <a:chExt cx="288" cy="240"/>
              </a:xfrm>
            </p:grpSpPr>
            <p:sp>
              <p:nvSpPr>
                <p:cNvPr id="307234" name="Line 3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235" name="Line 3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7236" name="Group 36"/>
              <p:cNvGrpSpPr>
                <a:grpSpLocks/>
              </p:cNvGrpSpPr>
              <p:nvPr/>
            </p:nvGrpSpPr>
            <p:grpSpPr bwMode="auto">
              <a:xfrm>
                <a:off x="2214" y="1299"/>
                <a:ext cx="288" cy="240"/>
                <a:chOff x="1920" y="1296"/>
                <a:chExt cx="288" cy="240"/>
              </a:xfrm>
            </p:grpSpPr>
            <p:sp>
              <p:nvSpPr>
                <p:cNvPr id="307237" name="Line 3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238" name="Line 3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7239" name="Group 39"/>
              <p:cNvGrpSpPr>
                <a:grpSpLocks/>
              </p:cNvGrpSpPr>
              <p:nvPr/>
            </p:nvGrpSpPr>
            <p:grpSpPr bwMode="auto">
              <a:xfrm>
                <a:off x="2508" y="1296"/>
                <a:ext cx="288" cy="240"/>
                <a:chOff x="1920" y="1296"/>
                <a:chExt cx="288" cy="240"/>
              </a:xfrm>
            </p:grpSpPr>
            <p:sp>
              <p:nvSpPr>
                <p:cNvPr id="307240" name="Line 4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241" name="Line 4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7242" name="Line 42"/>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7243" name="Line 43"/>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7261" name="Text Box 61"/>
            <p:cNvSpPr txBox="1">
              <a:spLocks noChangeArrowheads="1"/>
            </p:cNvSpPr>
            <p:nvPr/>
          </p:nvSpPr>
          <p:spPr bwMode="auto">
            <a:xfrm>
              <a:off x="1676400" y="2819400"/>
              <a:ext cx="488950" cy="336550"/>
            </a:xfrm>
            <a:prstGeom prst="rect">
              <a:avLst/>
            </a:prstGeom>
            <a:noFill/>
            <a:ln w="9525">
              <a:noFill/>
              <a:miter lim="800000"/>
              <a:headEnd/>
              <a:tailEnd/>
            </a:ln>
            <a:effectLst/>
          </p:spPr>
          <p:txBody>
            <a:bodyPr wrap="none">
              <a:spAutoFit/>
            </a:bodyPr>
            <a:lstStyle/>
            <a:p>
              <a:r>
                <a:rPr lang="en-US" sz="1600" b="1">
                  <a:latin typeface="Arial" charset="0"/>
                </a:rPr>
                <a:t>5 V</a:t>
              </a:r>
            </a:p>
          </p:txBody>
        </p:sp>
        <p:sp>
          <p:nvSpPr>
            <p:cNvPr id="307297" name="Text Box 97"/>
            <p:cNvSpPr txBox="1">
              <a:spLocks noChangeArrowheads="1"/>
            </p:cNvSpPr>
            <p:nvPr/>
          </p:nvSpPr>
          <p:spPr bwMode="auto">
            <a:xfrm>
              <a:off x="3763963" y="3138488"/>
              <a:ext cx="395288" cy="366713"/>
            </a:xfrm>
            <a:prstGeom prst="rect">
              <a:avLst/>
            </a:prstGeom>
            <a:noFill/>
            <a:ln w="9525">
              <a:noFill/>
              <a:miter lim="800000"/>
              <a:headEnd/>
              <a:tailEnd/>
            </a:ln>
            <a:effectLst/>
          </p:spPr>
          <p:txBody>
            <a:bodyPr wrap="none">
              <a:spAutoFit/>
            </a:bodyPr>
            <a:lstStyle/>
            <a:p>
              <a:r>
                <a:rPr lang="en-US" sz="1800" b="1">
                  <a:latin typeface="Arial" charset="0"/>
                </a:rPr>
                <a:t>v</a:t>
              </a:r>
              <a:r>
                <a:rPr lang="en-US" sz="1800" b="1" baseline="-25000">
                  <a:latin typeface="Arial" charset="0"/>
                </a:rPr>
                <a:t>x</a:t>
              </a:r>
            </a:p>
          </p:txBody>
        </p:sp>
        <p:sp>
          <p:nvSpPr>
            <p:cNvPr id="307311" name="Line 111"/>
            <p:cNvSpPr>
              <a:spLocks noChangeShapeType="1"/>
            </p:cNvSpPr>
            <p:nvPr/>
          </p:nvSpPr>
          <p:spPr bwMode="auto">
            <a:xfrm flipV="1">
              <a:off x="2735263" y="3581400"/>
              <a:ext cx="0" cy="533400"/>
            </a:xfrm>
            <a:prstGeom prst="line">
              <a:avLst/>
            </a:prstGeom>
            <a:noFill/>
            <a:ln w="9525">
              <a:solidFill>
                <a:schemeClr val="tx1"/>
              </a:solidFill>
              <a:round/>
              <a:headEnd/>
              <a:tailEnd/>
            </a:ln>
            <a:effectLst/>
          </p:spPr>
          <p:txBody>
            <a:bodyPr/>
            <a:lstStyle/>
            <a:p>
              <a:endParaRPr lang="en-US"/>
            </a:p>
          </p:txBody>
        </p:sp>
        <p:sp>
          <p:nvSpPr>
            <p:cNvPr id="307312" name="Line 112"/>
            <p:cNvSpPr>
              <a:spLocks noChangeShapeType="1"/>
            </p:cNvSpPr>
            <p:nvPr/>
          </p:nvSpPr>
          <p:spPr bwMode="auto">
            <a:xfrm>
              <a:off x="2735263" y="1905000"/>
              <a:ext cx="990600" cy="0"/>
            </a:xfrm>
            <a:prstGeom prst="line">
              <a:avLst/>
            </a:prstGeom>
            <a:noFill/>
            <a:ln w="9525">
              <a:solidFill>
                <a:schemeClr val="tx1"/>
              </a:solidFill>
              <a:round/>
              <a:headEnd/>
              <a:tailEnd/>
            </a:ln>
            <a:effectLst/>
          </p:spPr>
          <p:txBody>
            <a:bodyPr/>
            <a:lstStyle/>
            <a:p>
              <a:endParaRPr lang="en-US"/>
            </a:p>
          </p:txBody>
        </p:sp>
        <p:sp>
          <p:nvSpPr>
            <p:cNvPr id="307313" name="Text Box 113"/>
            <p:cNvSpPr txBox="1">
              <a:spLocks noChangeArrowheads="1"/>
            </p:cNvSpPr>
            <p:nvPr/>
          </p:nvSpPr>
          <p:spPr bwMode="auto">
            <a:xfrm>
              <a:off x="3733800" y="1828800"/>
              <a:ext cx="304800" cy="457200"/>
            </a:xfrm>
            <a:prstGeom prst="rect">
              <a:avLst/>
            </a:prstGeom>
            <a:noFill/>
            <a:ln w="9525">
              <a:noFill/>
              <a:miter lim="800000"/>
              <a:headEnd/>
              <a:tailEnd/>
            </a:ln>
            <a:effectLst/>
          </p:spPr>
          <p:txBody>
            <a:bodyPr>
              <a:spAutoFit/>
            </a:bodyPr>
            <a:lstStyle/>
            <a:p>
              <a:r>
                <a:rPr lang="en-US" dirty="0"/>
                <a:t>+</a:t>
              </a:r>
            </a:p>
          </p:txBody>
        </p:sp>
        <p:sp>
          <p:nvSpPr>
            <p:cNvPr id="307314" name="Text Box 114"/>
            <p:cNvSpPr txBox="1">
              <a:spLocks noChangeArrowheads="1"/>
            </p:cNvSpPr>
            <p:nvPr/>
          </p:nvSpPr>
          <p:spPr bwMode="auto">
            <a:xfrm>
              <a:off x="3725863" y="3657600"/>
              <a:ext cx="285750" cy="457200"/>
            </a:xfrm>
            <a:prstGeom prst="rect">
              <a:avLst/>
            </a:prstGeom>
            <a:noFill/>
            <a:ln w="9525">
              <a:noFill/>
              <a:miter lim="800000"/>
              <a:headEnd/>
              <a:tailEnd/>
            </a:ln>
            <a:effectLst/>
          </p:spPr>
          <p:txBody>
            <a:bodyPr wrap="none">
              <a:spAutoFit/>
            </a:bodyPr>
            <a:lstStyle/>
            <a:p>
              <a:r>
                <a:rPr lang="en-US"/>
                <a:t>-</a:t>
              </a:r>
            </a:p>
          </p:txBody>
        </p:sp>
        <p:grpSp>
          <p:nvGrpSpPr>
            <p:cNvPr id="307245" name="Group 45"/>
            <p:cNvGrpSpPr>
              <a:grpSpLocks/>
            </p:cNvGrpSpPr>
            <p:nvPr/>
          </p:nvGrpSpPr>
          <p:grpSpPr bwMode="auto">
            <a:xfrm>
              <a:off x="4445001" y="1705428"/>
              <a:ext cx="1422399" cy="304800"/>
              <a:chOff x="1200" y="1296"/>
              <a:chExt cx="2256" cy="243"/>
            </a:xfrm>
          </p:grpSpPr>
          <p:sp>
            <p:nvSpPr>
              <p:cNvPr id="307246" name="Line 4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7247" name="Line 4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7248" name="Group 48"/>
              <p:cNvGrpSpPr>
                <a:grpSpLocks/>
              </p:cNvGrpSpPr>
              <p:nvPr/>
            </p:nvGrpSpPr>
            <p:grpSpPr bwMode="auto">
              <a:xfrm>
                <a:off x="1920" y="1296"/>
                <a:ext cx="288" cy="240"/>
                <a:chOff x="1920" y="1296"/>
                <a:chExt cx="288" cy="240"/>
              </a:xfrm>
            </p:grpSpPr>
            <p:sp>
              <p:nvSpPr>
                <p:cNvPr id="307249" name="Line 4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250" name="Line 5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7251" name="Group 51"/>
              <p:cNvGrpSpPr>
                <a:grpSpLocks/>
              </p:cNvGrpSpPr>
              <p:nvPr/>
            </p:nvGrpSpPr>
            <p:grpSpPr bwMode="auto">
              <a:xfrm>
                <a:off x="2214" y="1299"/>
                <a:ext cx="288" cy="240"/>
                <a:chOff x="1920" y="1296"/>
                <a:chExt cx="288" cy="240"/>
              </a:xfrm>
            </p:grpSpPr>
            <p:sp>
              <p:nvSpPr>
                <p:cNvPr id="307252" name="Line 5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253" name="Line 5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7254" name="Group 54"/>
              <p:cNvGrpSpPr>
                <a:grpSpLocks/>
              </p:cNvGrpSpPr>
              <p:nvPr/>
            </p:nvGrpSpPr>
            <p:grpSpPr bwMode="auto">
              <a:xfrm>
                <a:off x="2508" y="1296"/>
                <a:ext cx="288" cy="240"/>
                <a:chOff x="1920" y="1296"/>
                <a:chExt cx="288" cy="240"/>
              </a:xfrm>
            </p:grpSpPr>
            <p:sp>
              <p:nvSpPr>
                <p:cNvPr id="307255" name="Line 5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256" name="Line 5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7257" name="Line 5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7258" name="Line 5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7318" name="Rectangle 118"/>
            <p:cNvSpPr>
              <a:spLocks noChangeArrowheads="1"/>
            </p:cNvSpPr>
            <p:nvPr/>
          </p:nvSpPr>
          <p:spPr bwMode="auto">
            <a:xfrm rot="18863563">
              <a:off x="4135438" y="2752725"/>
              <a:ext cx="601663" cy="584200"/>
            </a:xfrm>
            <a:prstGeom prst="rect">
              <a:avLst/>
            </a:prstGeom>
            <a:noFill/>
            <a:ln w="9525">
              <a:solidFill>
                <a:schemeClr val="tx1"/>
              </a:solidFill>
              <a:miter lim="800000"/>
              <a:headEnd/>
              <a:tailEnd/>
            </a:ln>
            <a:effectLst/>
          </p:spPr>
          <p:txBody>
            <a:bodyPr wrap="none" anchor="ctr"/>
            <a:lstStyle/>
            <a:p>
              <a:endParaRPr lang="en-US"/>
            </a:p>
          </p:txBody>
        </p:sp>
        <p:sp>
          <p:nvSpPr>
            <p:cNvPr id="307319" name="Line 119"/>
            <p:cNvSpPr>
              <a:spLocks noChangeShapeType="1"/>
            </p:cNvSpPr>
            <p:nvPr/>
          </p:nvSpPr>
          <p:spPr bwMode="auto">
            <a:xfrm flipV="1">
              <a:off x="4437063" y="1905000"/>
              <a:ext cx="0" cy="738188"/>
            </a:xfrm>
            <a:prstGeom prst="line">
              <a:avLst/>
            </a:prstGeom>
            <a:noFill/>
            <a:ln w="9525">
              <a:solidFill>
                <a:schemeClr val="tx1"/>
              </a:solidFill>
              <a:round/>
              <a:headEnd/>
              <a:tailEnd/>
            </a:ln>
            <a:effectLst/>
          </p:spPr>
          <p:txBody>
            <a:bodyPr/>
            <a:lstStyle/>
            <a:p>
              <a:endParaRPr lang="en-US"/>
            </a:p>
          </p:txBody>
        </p:sp>
        <p:sp>
          <p:nvSpPr>
            <p:cNvPr id="307320" name="Line 120"/>
            <p:cNvSpPr>
              <a:spLocks noChangeShapeType="1"/>
            </p:cNvSpPr>
            <p:nvPr/>
          </p:nvSpPr>
          <p:spPr bwMode="auto">
            <a:xfrm flipV="1">
              <a:off x="4427538" y="3452813"/>
              <a:ext cx="0" cy="738188"/>
            </a:xfrm>
            <a:prstGeom prst="line">
              <a:avLst/>
            </a:prstGeom>
            <a:noFill/>
            <a:ln w="9525">
              <a:solidFill>
                <a:schemeClr val="tx1"/>
              </a:solidFill>
              <a:round/>
              <a:headEnd/>
              <a:tailEnd/>
            </a:ln>
            <a:effectLst/>
          </p:spPr>
          <p:txBody>
            <a:bodyPr/>
            <a:lstStyle/>
            <a:p>
              <a:endParaRPr lang="en-US"/>
            </a:p>
          </p:txBody>
        </p:sp>
        <p:sp>
          <p:nvSpPr>
            <p:cNvPr id="307323" name="Text Box 123"/>
            <p:cNvSpPr txBox="1">
              <a:spLocks noChangeArrowheads="1"/>
            </p:cNvSpPr>
            <p:nvPr/>
          </p:nvSpPr>
          <p:spPr bwMode="auto">
            <a:xfrm>
              <a:off x="4564063" y="2590800"/>
              <a:ext cx="615950" cy="366713"/>
            </a:xfrm>
            <a:prstGeom prst="rect">
              <a:avLst/>
            </a:prstGeom>
            <a:noFill/>
            <a:ln w="9525">
              <a:noFill/>
              <a:miter lim="800000"/>
              <a:headEnd/>
              <a:tailEnd/>
            </a:ln>
            <a:effectLst/>
          </p:spPr>
          <p:txBody>
            <a:bodyPr>
              <a:spAutoFit/>
            </a:bodyPr>
            <a:lstStyle/>
            <a:p>
              <a:pPr>
                <a:spcBef>
                  <a:spcPct val="50000"/>
                </a:spcBef>
              </a:pPr>
              <a:r>
                <a:rPr lang="en-US" sz="1600" b="1">
                  <a:latin typeface="Arial" charset="0"/>
                  <a:cs typeface="Arial" charset="0"/>
                </a:rPr>
                <a:t>  3</a:t>
              </a:r>
              <a:r>
                <a:rPr lang="en-US" sz="1800" b="1">
                  <a:latin typeface="Arial" charset="0"/>
                  <a:cs typeface="Arial" charset="0"/>
                </a:rPr>
                <a:t>v</a:t>
              </a:r>
              <a:r>
                <a:rPr lang="en-US" sz="1600" b="1" baseline="-25000">
                  <a:latin typeface="Arial" charset="0"/>
                  <a:cs typeface="Arial" charset="0"/>
                </a:rPr>
                <a:t>x</a:t>
              </a:r>
              <a:endParaRPr lang="el-GR" sz="1600" b="1" baseline="-25000">
                <a:latin typeface="Arial" charset="0"/>
                <a:cs typeface="Arial" charset="0"/>
              </a:endParaRPr>
            </a:p>
          </p:txBody>
        </p:sp>
        <p:sp>
          <p:nvSpPr>
            <p:cNvPr id="307324" name="Line 124"/>
            <p:cNvSpPr>
              <a:spLocks noChangeShapeType="1"/>
            </p:cNvSpPr>
            <p:nvPr/>
          </p:nvSpPr>
          <p:spPr bwMode="auto">
            <a:xfrm flipV="1">
              <a:off x="4449763" y="2800350"/>
              <a:ext cx="0" cy="381000"/>
            </a:xfrm>
            <a:prstGeom prst="line">
              <a:avLst/>
            </a:prstGeom>
            <a:noFill/>
            <a:ln w="9525">
              <a:solidFill>
                <a:schemeClr val="tx1"/>
              </a:solidFill>
              <a:round/>
              <a:headEnd/>
              <a:tailEnd type="triangle" w="med" len="med"/>
            </a:ln>
            <a:effectLst/>
          </p:spPr>
          <p:txBody>
            <a:bodyPr/>
            <a:lstStyle/>
            <a:p>
              <a:endParaRPr lang="en-US"/>
            </a:p>
          </p:txBody>
        </p:sp>
        <p:grpSp>
          <p:nvGrpSpPr>
            <p:cNvPr id="307326" name="Group 126"/>
            <p:cNvGrpSpPr>
              <a:grpSpLocks/>
            </p:cNvGrpSpPr>
            <p:nvPr/>
          </p:nvGrpSpPr>
          <p:grpSpPr bwMode="auto">
            <a:xfrm rot="16200000">
              <a:off x="4716463" y="2895600"/>
              <a:ext cx="2286000" cy="304800"/>
              <a:chOff x="1200" y="1296"/>
              <a:chExt cx="2256" cy="243"/>
            </a:xfrm>
          </p:grpSpPr>
          <p:sp>
            <p:nvSpPr>
              <p:cNvPr id="307327" name="Line 12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7328" name="Line 12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7329" name="Group 129"/>
              <p:cNvGrpSpPr>
                <a:grpSpLocks/>
              </p:cNvGrpSpPr>
              <p:nvPr/>
            </p:nvGrpSpPr>
            <p:grpSpPr bwMode="auto">
              <a:xfrm>
                <a:off x="1920" y="1296"/>
                <a:ext cx="288" cy="240"/>
                <a:chOff x="1920" y="1296"/>
                <a:chExt cx="288" cy="240"/>
              </a:xfrm>
            </p:grpSpPr>
            <p:sp>
              <p:nvSpPr>
                <p:cNvPr id="307330" name="Line 13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331" name="Line 13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7332" name="Group 132"/>
              <p:cNvGrpSpPr>
                <a:grpSpLocks/>
              </p:cNvGrpSpPr>
              <p:nvPr/>
            </p:nvGrpSpPr>
            <p:grpSpPr bwMode="auto">
              <a:xfrm>
                <a:off x="2214" y="1299"/>
                <a:ext cx="288" cy="240"/>
                <a:chOff x="1920" y="1296"/>
                <a:chExt cx="288" cy="240"/>
              </a:xfrm>
            </p:grpSpPr>
            <p:sp>
              <p:nvSpPr>
                <p:cNvPr id="307333" name="Line 13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334" name="Line 13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7335" name="Group 135"/>
              <p:cNvGrpSpPr>
                <a:grpSpLocks/>
              </p:cNvGrpSpPr>
              <p:nvPr/>
            </p:nvGrpSpPr>
            <p:grpSpPr bwMode="auto">
              <a:xfrm>
                <a:off x="2508" y="1296"/>
                <a:ext cx="288" cy="240"/>
                <a:chOff x="1920" y="1296"/>
                <a:chExt cx="288" cy="240"/>
              </a:xfrm>
            </p:grpSpPr>
            <p:sp>
              <p:nvSpPr>
                <p:cNvPr id="307336" name="Line 13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7337" name="Line 13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7338" name="Line 13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7339" name="Line 13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90" name="Group 89"/>
            <p:cNvGrpSpPr/>
            <p:nvPr/>
          </p:nvGrpSpPr>
          <p:grpSpPr>
            <a:xfrm>
              <a:off x="5859463" y="1543050"/>
              <a:ext cx="1905000" cy="685800"/>
              <a:chOff x="5859463" y="1543050"/>
              <a:chExt cx="1905000" cy="685800"/>
            </a:xfrm>
          </p:grpSpPr>
          <p:sp>
            <p:nvSpPr>
              <p:cNvPr id="307343" name="Oval 143"/>
              <p:cNvSpPr>
                <a:spLocks noChangeArrowheads="1"/>
              </p:cNvSpPr>
              <p:nvPr/>
            </p:nvSpPr>
            <p:spPr bwMode="auto">
              <a:xfrm rot="5400000">
                <a:off x="6367463" y="1517650"/>
                <a:ext cx="685800" cy="736600"/>
              </a:xfrm>
              <a:prstGeom prst="ellipse">
                <a:avLst/>
              </a:prstGeom>
              <a:noFill/>
              <a:ln w="9525">
                <a:solidFill>
                  <a:schemeClr val="tx1"/>
                </a:solidFill>
                <a:round/>
                <a:headEnd/>
                <a:tailEnd/>
              </a:ln>
              <a:effectLst/>
            </p:spPr>
            <p:txBody>
              <a:bodyPr wrap="none" anchor="ctr"/>
              <a:lstStyle/>
              <a:p>
                <a:endParaRPr lang="en-US"/>
              </a:p>
            </p:txBody>
          </p:sp>
          <p:sp>
            <p:nvSpPr>
              <p:cNvPr id="307344" name="Line 144"/>
              <p:cNvSpPr>
                <a:spLocks noChangeShapeType="1"/>
              </p:cNvSpPr>
              <p:nvPr/>
            </p:nvSpPr>
            <p:spPr bwMode="auto">
              <a:xfrm rot="5400000">
                <a:off x="6105526" y="1639888"/>
                <a:ext cx="0" cy="492125"/>
              </a:xfrm>
              <a:prstGeom prst="line">
                <a:avLst/>
              </a:prstGeom>
              <a:noFill/>
              <a:ln w="9525">
                <a:solidFill>
                  <a:schemeClr val="tx1"/>
                </a:solidFill>
                <a:round/>
                <a:headEnd/>
                <a:tailEnd/>
              </a:ln>
              <a:effectLst/>
            </p:spPr>
            <p:txBody>
              <a:bodyPr/>
              <a:lstStyle/>
              <a:p>
                <a:endParaRPr lang="en-US"/>
              </a:p>
            </p:txBody>
          </p:sp>
          <p:sp>
            <p:nvSpPr>
              <p:cNvPr id="307345" name="Line 145"/>
              <p:cNvSpPr>
                <a:spLocks noChangeShapeType="1"/>
              </p:cNvSpPr>
              <p:nvPr/>
            </p:nvSpPr>
            <p:spPr bwMode="auto">
              <a:xfrm rot="5400000" flipV="1">
                <a:off x="7426326" y="1547813"/>
                <a:ext cx="0" cy="676275"/>
              </a:xfrm>
              <a:prstGeom prst="line">
                <a:avLst/>
              </a:prstGeom>
              <a:noFill/>
              <a:ln w="9525">
                <a:solidFill>
                  <a:schemeClr val="tx1"/>
                </a:solidFill>
                <a:round/>
                <a:headEnd/>
                <a:tailEnd/>
              </a:ln>
              <a:effectLst/>
            </p:spPr>
            <p:txBody>
              <a:bodyPr/>
              <a:lstStyle/>
              <a:p>
                <a:endParaRPr lang="en-US"/>
              </a:p>
            </p:txBody>
          </p:sp>
          <p:sp>
            <p:nvSpPr>
              <p:cNvPr id="307346" name="Line 146"/>
              <p:cNvSpPr>
                <a:spLocks noChangeShapeType="1"/>
              </p:cNvSpPr>
              <p:nvPr/>
            </p:nvSpPr>
            <p:spPr bwMode="auto">
              <a:xfrm rot="5400000" flipV="1">
                <a:off x="6735763" y="1690688"/>
                <a:ext cx="0" cy="381000"/>
              </a:xfrm>
              <a:prstGeom prst="line">
                <a:avLst/>
              </a:prstGeom>
              <a:noFill/>
              <a:ln w="38100">
                <a:solidFill>
                  <a:schemeClr val="tx1"/>
                </a:solidFill>
                <a:round/>
                <a:headEnd/>
                <a:tailEnd type="triangle" w="med" len="med"/>
              </a:ln>
              <a:effectLst/>
            </p:spPr>
            <p:txBody>
              <a:bodyPr/>
              <a:lstStyle/>
              <a:p>
                <a:endParaRPr lang="en-US"/>
              </a:p>
            </p:txBody>
          </p:sp>
        </p:grpSp>
        <p:sp>
          <p:nvSpPr>
            <p:cNvPr id="307347" name="Line 147"/>
            <p:cNvSpPr>
              <a:spLocks noChangeShapeType="1"/>
            </p:cNvSpPr>
            <p:nvPr/>
          </p:nvSpPr>
          <p:spPr bwMode="auto">
            <a:xfrm>
              <a:off x="7764463" y="1905000"/>
              <a:ext cx="0" cy="2286000"/>
            </a:xfrm>
            <a:prstGeom prst="line">
              <a:avLst/>
            </a:prstGeom>
            <a:noFill/>
            <a:ln w="9525">
              <a:solidFill>
                <a:schemeClr val="tx1"/>
              </a:solidFill>
              <a:round/>
              <a:headEnd/>
              <a:tailEnd/>
            </a:ln>
            <a:effectLst/>
          </p:spPr>
          <p:txBody>
            <a:bodyPr/>
            <a:lstStyle/>
            <a:p>
              <a:endParaRPr lang="en-US"/>
            </a:p>
          </p:txBody>
        </p:sp>
        <p:sp>
          <p:nvSpPr>
            <p:cNvPr id="307348" name="Line 148"/>
            <p:cNvSpPr>
              <a:spLocks noChangeShapeType="1"/>
            </p:cNvSpPr>
            <p:nvPr/>
          </p:nvSpPr>
          <p:spPr bwMode="auto">
            <a:xfrm>
              <a:off x="2716213" y="4171950"/>
              <a:ext cx="5029200" cy="0"/>
            </a:xfrm>
            <a:prstGeom prst="line">
              <a:avLst/>
            </a:prstGeom>
            <a:noFill/>
            <a:ln w="9525">
              <a:solidFill>
                <a:schemeClr val="tx1"/>
              </a:solidFill>
              <a:round/>
              <a:headEnd/>
              <a:tailEnd/>
            </a:ln>
            <a:effectLst/>
          </p:spPr>
          <p:txBody>
            <a:bodyPr/>
            <a:lstStyle/>
            <a:p>
              <a:endParaRPr lang="en-US"/>
            </a:p>
          </p:txBody>
        </p:sp>
        <p:sp>
          <p:nvSpPr>
            <p:cNvPr id="307349" name="Text Box 149"/>
            <p:cNvSpPr txBox="1">
              <a:spLocks noChangeArrowheads="1"/>
            </p:cNvSpPr>
            <p:nvPr/>
          </p:nvSpPr>
          <p:spPr bwMode="auto">
            <a:xfrm>
              <a:off x="7078663" y="1447800"/>
              <a:ext cx="500063" cy="336550"/>
            </a:xfrm>
            <a:prstGeom prst="rect">
              <a:avLst/>
            </a:prstGeom>
            <a:noFill/>
            <a:ln w="9525">
              <a:noFill/>
              <a:miter lim="800000"/>
              <a:headEnd/>
              <a:tailEnd/>
            </a:ln>
            <a:effectLst/>
          </p:spPr>
          <p:txBody>
            <a:bodyPr wrap="none">
              <a:spAutoFit/>
            </a:bodyPr>
            <a:lstStyle/>
            <a:p>
              <a:r>
                <a:rPr lang="en-US" sz="1600" b="1">
                  <a:latin typeface="Arial" charset="0"/>
                </a:rPr>
                <a:t>3 A</a:t>
              </a:r>
            </a:p>
          </p:txBody>
        </p:sp>
        <p:sp>
          <p:nvSpPr>
            <p:cNvPr id="307350" name="Text Box 150"/>
            <p:cNvSpPr txBox="1">
              <a:spLocks noChangeArrowheads="1"/>
            </p:cNvSpPr>
            <p:nvPr/>
          </p:nvSpPr>
          <p:spPr bwMode="auto">
            <a:xfrm>
              <a:off x="4868863" y="1371600"/>
              <a:ext cx="509588" cy="336550"/>
            </a:xfrm>
            <a:prstGeom prst="rect">
              <a:avLst/>
            </a:prstGeom>
            <a:noFill/>
            <a:ln w="9525">
              <a:noFill/>
              <a:miter lim="800000"/>
              <a:headEnd/>
              <a:tailEnd/>
            </a:ln>
            <a:effectLst/>
          </p:spPr>
          <p:txBody>
            <a:bodyPr wrap="none">
              <a:spAutoFit/>
            </a:bodyPr>
            <a:lstStyle/>
            <a:p>
              <a:r>
                <a:rPr lang="en-US" sz="1600" b="1">
                  <a:latin typeface="Arial" charset="0"/>
                </a:rPr>
                <a:t>2 </a:t>
              </a:r>
              <a:r>
                <a:rPr lang="en-US" sz="1600" b="1">
                  <a:latin typeface="Arial" charset="0"/>
                  <a:cs typeface="Arial" charset="0"/>
                </a:rPr>
                <a:t>Ω</a:t>
              </a:r>
              <a:endParaRPr lang="en-US" sz="1600" b="1">
                <a:latin typeface="Arial" charset="0"/>
              </a:endParaRPr>
            </a:p>
          </p:txBody>
        </p:sp>
        <p:sp>
          <p:nvSpPr>
            <p:cNvPr id="307351" name="Text Box 151"/>
            <p:cNvSpPr txBox="1">
              <a:spLocks noChangeArrowheads="1"/>
            </p:cNvSpPr>
            <p:nvPr/>
          </p:nvSpPr>
          <p:spPr bwMode="auto">
            <a:xfrm>
              <a:off x="6011863" y="2971800"/>
              <a:ext cx="509588" cy="336550"/>
            </a:xfrm>
            <a:prstGeom prst="rect">
              <a:avLst/>
            </a:prstGeom>
            <a:noFill/>
            <a:ln w="9525">
              <a:noFill/>
              <a:miter lim="800000"/>
              <a:headEnd/>
              <a:tailEnd/>
            </a:ln>
            <a:effectLst/>
          </p:spPr>
          <p:txBody>
            <a:bodyPr wrap="none">
              <a:spAutoFit/>
            </a:bodyPr>
            <a:lstStyle/>
            <a:p>
              <a:r>
                <a:rPr lang="en-US" sz="1600" b="1">
                  <a:latin typeface="Arial" charset="0"/>
                </a:rPr>
                <a:t>1 </a:t>
              </a:r>
              <a:r>
                <a:rPr lang="en-US" sz="1600" b="1">
                  <a:latin typeface="Arial" charset="0"/>
                  <a:cs typeface="Arial" charset="0"/>
                </a:rPr>
                <a:t>Ω</a:t>
              </a:r>
              <a:endParaRPr lang="en-US" sz="1600" b="1">
                <a:latin typeface="Arial" charset="0"/>
              </a:endParaRPr>
            </a:p>
          </p:txBody>
        </p:sp>
        <p:sp>
          <p:nvSpPr>
            <p:cNvPr id="307352" name="Text Box 152"/>
            <p:cNvSpPr txBox="1">
              <a:spLocks noChangeArrowheads="1"/>
            </p:cNvSpPr>
            <p:nvPr/>
          </p:nvSpPr>
          <p:spPr bwMode="auto">
            <a:xfrm>
              <a:off x="5326063" y="2871788"/>
              <a:ext cx="395288" cy="366713"/>
            </a:xfrm>
            <a:prstGeom prst="rect">
              <a:avLst/>
            </a:prstGeom>
            <a:noFill/>
            <a:ln w="9525">
              <a:noFill/>
              <a:miter lim="800000"/>
              <a:headEnd/>
              <a:tailEnd/>
            </a:ln>
            <a:effectLst/>
          </p:spPr>
          <p:txBody>
            <a:bodyPr wrap="none">
              <a:spAutoFit/>
            </a:bodyPr>
            <a:lstStyle/>
            <a:p>
              <a:r>
                <a:rPr lang="en-US" sz="1800" b="1">
                  <a:latin typeface="Arial" charset="0"/>
                </a:rPr>
                <a:t>v</a:t>
              </a:r>
              <a:r>
                <a:rPr lang="en-US" sz="1800" b="1" baseline="-25000">
                  <a:latin typeface="Arial" charset="0"/>
                </a:rPr>
                <a:t>y</a:t>
              </a:r>
            </a:p>
          </p:txBody>
        </p:sp>
        <p:sp>
          <p:nvSpPr>
            <p:cNvPr id="307353" name="Text Box 153"/>
            <p:cNvSpPr txBox="1">
              <a:spLocks noChangeArrowheads="1"/>
            </p:cNvSpPr>
            <p:nvPr/>
          </p:nvSpPr>
          <p:spPr bwMode="auto">
            <a:xfrm>
              <a:off x="5478463" y="1981200"/>
              <a:ext cx="304800" cy="457200"/>
            </a:xfrm>
            <a:prstGeom prst="rect">
              <a:avLst/>
            </a:prstGeom>
            <a:noFill/>
            <a:ln w="9525">
              <a:noFill/>
              <a:miter lim="800000"/>
              <a:headEnd/>
              <a:tailEnd/>
            </a:ln>
            <a:effectLst/>
          </p:spPr>
          <p:txBody>
            <a:bodyPr>
              <a:spAutoFit/>
            </a:bodyPr>
            <a:lstStyle/>
            <a:p>
              <a:r>
                <a:rPr lang="en-US"/>
                <a:t>+</a:t>
              </a:r>
            </a:p>
          </p:txBody>
        </p:sp>
        <p:sp>
          <p:nvSpPr>
            <p:cNvPr id="307354" name="Text Box 154"/>
            <p:cNvSpPr txBox="1">
              <a:spLocks noChangeArrowheads="1"/>
            </p:cNvSpPr>
            <p:nvPr/>
          </p:nvSpPr>
          <p:spPr bwMode="auto">
            <a:xfrm>
              <a:off x="5478463" y="3657600"/>
              <a:ext cx="285750" cy="457200"/>
            </a:xfrm>
            <a:prstGeom prst="rect">
              <a:avLst/>
            </a:prstGeom>
            <a:noFill/>
            <a:ln w="9525">
              <a:noFill/>
              <a:miter lim="800000"/>
              <a:headEnd/>
              <a:tailEnd/>
            </a:ln>
            <a:effectLst/>
          </p:spPr>
          <p:txBody>
            <a:bodyPr wrap="none">
              <a:spAutoFit/>
            </a:bodyPr>
            <a:lstStyle/>
            <a:p>
              <a:r>
                <a:rPr lang="en-US"/>
                <a:t>-</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1000" fill="hold"/>
                                        <p:tgtEl>
                                          <p:spTgt spid="30720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03">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box(in)">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07205">
                                            <p:txEl>
                                              <p:pRg st="0" end="0"/>
                                            </p:txEl>
                                          </p:spTgt>
                                        </p:tgtEl>
                                        <p:attrNameLst>
                                          <p:attrName>style.visibility</p:attrName>
                                        </p:attrNameLst>
                                      </p:cBhvr>
                                      <p:to>
                                        <p:strVal val="visible"/>
                                      </p:to>
                                    </p:set>
                                    <p:anim calcmode="lin" valueType="num">
                                      <p:cBhvr additive="base">
                                        <p:cTn id="16" dur="1000" fill="hold"/>
                                        <p:tgtEl>
                                          <p:spTgt spid="307205">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072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07205">
                                            <p:txEl>
                                              <p:pRg st="1" end="1"/>
                                            </p:txEl>
                                          </p:spTgt>
                                        </p:tgtEl>
                                        <p:attrNameLst>
                                          <p:attrName>style.visibility</p:attrName>
                                        </p:attrNameLst>
                                      </p:cBhvr>
                                      <p:to>
                                        <p:strVal val="visible"/>
                                      </p:to>
                                    </p:set>
                                    <p:anim calcmode="lin" valueType="num">
                                      <p:cBhvr additive="base">
                                        <p:cTn id="22" dur="1000" fill="hold"/>
                                        <p:tgtEl>
                                          <p:spTgt spid="307205">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0720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307205">
                                            <p:txEl>
                                              <p:pRg st="2" end="2"/>
                                            </p:txEl>
                                          </p:spTgt>
                                        </p:tgtEl>
                                        <p:attrNameLst>
                                          <p:attrName>style.visibility</p:attrName>
                                        </p:attrNameLst>
                                      </p:cBhvr>
                                      <p:to>
                                        <p:strVal val="visible"/>
                                      </p:to>
                                    </p:set>
                                    <p:anim calcmode="lin" valueType="num">
                                      <p:cBhvr additive="base">
                                        <p:cTn id="28" dur="1000" fill="hold"/>
                                        <p:tgtEl>
                                          <p:spTgt spid="307205">
                                            <p:txEl>
                                              <p:pRg st="2" end="2"/>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3072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07205">
                                            <p:txEl>
                                              <p:pRg st="3" end="3"/>
                                            </p:txEl>
                                          </p:spTgt>
                                        </p:tgtEl>
                                        <p:attrNameLst>
                                          <p:attrName>style.visibility</p:attrName>
                                        </p:attrNameLst>
                                      </p:cBhvr>
                                      <p:to>
                                        <p:strVal val="visible"/>
                                      </p:to>
                                    </p:set>
                                    <p:anim calcmode="lin" valueType="num">
                                      <p:cBhvr additive="base">
                                        <p:cTn id="34" dur="1000" fill="hold"/>
                                        <p:tgtEl>
                                          <p:spTgt spid="307205">
                                            <p:txEl>
                                              <p:pRg st="3" end="3"/>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07205">
                                            <p:txEl>
                                              <p:pRg st="3" end="3"/>
                                            </p:txEl>
                                          </p:spTgt>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07204"/>
                                        </p:tgtEl>
                                        <p:attrNameLst>
                                          <p:attrName>style.visibility</p:attrName>
                                        </p:attrNameLst>
                                      </p:cBhvr>
                                      <p:to>
                                        <p:strVal val="visible"/>
                                      </p:to>
                                    </p:set>
                                    <p:anim calcmode="lin" valueType="num">
                                      <p:cBhvr additive="base">
                                        <p:cTn id="38" dur="500" fill="hold"/>
                                        <p:tgtEl>
                                          <p:spTgt spid="307204"/>
                                        </p:tgtEl>
                                        <p:attrNameLst>
                                          <p:attrName>ppt_x</p:attrName>
                                        </p:attrNameLst>
                                      </p:cBhvr>
                                      <p:tavLst>
                                        <p:tav tm="0">
                                          <p:val>
                                            <p:strVal val="#ppt_x"/>
                                          </p:val>
                                        </p:tav>
                                        <p:tav tm="100000">
                                          <p:val>
                                            <p:strVal val="#ppt_x"/>
                                          </p:val>
                                        </p:tav>
                                      </p:tavLst>
                                    </p:anim>
                                    <p:anim calcmode="lin" valueType="num">
                                      <p:cBhvr additive="base">
                                        <p:cTn id="39" dur="500" fill="hold"/>
                                        <p:tgtEl>
                                          <p:spTgt spid="307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lide Number Placeholder 6"/>
          <p:cNvSpPr>
            <a:spLocks noGrp="1"/>
          </p:cNvSpPr>
          <p:nvPr>
            <p:ph type="sldNum" sz="quarter" idx="12"/>
          </p:nvPr>
        </p:nvSpPr>
        <p:spPr/>
        <p:txBody>
          <a:bodyPr/>
          <a:lstStyle/>
          <a:p>
            <a:fld id="{C317089F-AFE2-4EE8-84E4-7EB37C4DE436}" type="slidenum">
              <a:rPr lang="en-US" altLang="en-US"/>
              <a:pPr/>
              <a:t>13</a:t>
            </a:fld>
            <a:endParaRPr lang="en-US" altLang="en-US"/>
          </a:p>
        </p:txBody>
      </p:sp>
      <p:sp>
        <p:nvSpPr>
          <p:cNvPr id="308226" name="Rectangle 2"/>
          <p:cNvSpPr>
            <a:spLocks noGrp="1" noChangeArrowheads="1"/>
          </p:cNvSpPr>
          <p:nvPr>
            <p:ph type="title"/>
          </p:nvPr>
        </p:nvSpPr>
        <p:spPr>
          <a:xfrm>
            <a:off x="2057400" y="228600"/>
            <a:ext cx="5562600" cy="457200"/>
          </a:xfrm>
        </p:spPr>
        <p:txBody>
          <a:bodyPr/>
          <a:lstStyle/>
          <a:p>
            <a:r>
              <a:rPr lang="en-US" sz="2400" b="1" u="sng" dirty="0" smtClean="0"/>
              <a:t>Yet Another Example</a:t>
            </a:r>
            <a:endParaRPr lang="en-US" sz="2400" b="1" u="sng" dirty="0"/>
          </a:p>
        </p:txBody>
      </p:sp>
      <p:sp>
        <p:nvSpPr>
          <p:cNvPr id="308227" name="Rectangle 3"/>
          <p:cNvSpPr>
            <a:spLocks noGrp="1" noChangeArrowheads="1"/>
          </p:cNvSpPr>
          <p:nvPr>
            <p:ph type="body" sz="half" idx="1"/>
          </p:nvPr>
        </p:nvSpPr>
        <p:spPr>
          <a:xfrm>
            <a:off x="609600" y="838200"/>
            <a:ext cx="7391400" cy="609600"/>
          </a:xfrm>
        </p:spPr>
        <p:txBody>
          <a:bodyPr/>
          <a:lstStyle/>
          <a:p>
            <a:pPr>
              <a:lnSpc>
                <a:spcPct val="80000"/>
              </a:lnSpc>
            </a:pPr>
            <a:r>
              <a:rPr lang="en-US" sz="2000" b="1">
                <a:latin typeface="Arial" charset="0"/>
              </a:rPr>
              <a:t>If i</a:t>
            </a:r>
            <a:r>
              <a:rPr lang="en-US" sz="2000" b="1" baseline="-25000">
                <a:latin typeface="Arial" charset="0"/>
              </a:rPr>
              <a:t>X </a:t>
            </a:r>
            <a:r>
              <a:rPr lang="en-US" sz="2000" b="1">
                <a:latin typeface="Arial" charset="0"/>
              </a:rPr>
              <a:t>= 5 A find v</a:t>
            </a:r>
            <a:r>
              <a:rPr lang="en-US" sz="2000" b="1" baseline="-25000">
                <a:latin typeface="Arial" charset="0"/>
              </a:rPr>
              <a:t>1</a:t>
            </a:r>
            <a:r>
              <a:rPr lang="en-US" sz="2000" b="1">
                <a:latin typeface="Arial" charset="0"/>
              </a:rPr>
              <a:t> and i</a:t>
            </a:r>
            <a:r>
              <a:rPr lang="en-US" sz="2000" b="1" baseline="-25000">
                <a:latin typeface="Arial" charset="0"/>
              </a:rPr>
              <a:t>Y</a:t>
            </a:r>
            <a:r>
              <a:rPr lang="en-US" sz="2000" b="1">
                <a:latin typeface="Arial" charset="0"/>
              </a:rPr>
              <a:t>.</a:t>
            </a:r>
            <a:r>
              <a:rPr lang="en-US" sz="2400" b="1">
                <a:latin typeface="Arial" charset="0"/>
              </a:rPr>
              <a:t> </a:t>
            </a:r>
            <a:r>
              <a:rPr lang="en-US" sz="1600" b="1">
                <a:solidFill>
                  <a:srgbClr val="FF0000"/>
                </a:solidFill>
                <a:latin typeface="Arial" charset="0"/>
              </a:rPr>
              <a:t>(All resistances are in ohms)</a:t>
            </a:r>
            <a:endParaRPr lang="en-US" sz="1600" b="1">
              <a:latin typeface="Arial" charset="0"/>
            </a:endParaRPr>
          </a:p>
          <a:p>
            <a:pPr>
              <a:lnSpc>
                <a:spcPct val="80000"/>
              </a:lnSpc>
              <a:buFontTx/>
              <a:buNone/>
            </a:pPr>
            <a:r>
              <a:rPr lang="en-US" sz="1400" b="1">
                <a:solidFill>
                  <a:srgbClr val="FF0000"/>
                </a:solidFill>
                <a:latin typeface="Arial" charset="0"/>
              </a:rPr>
              <a:t>	</a:t>
            </a:r>
          </a:p>
        </p:txBody>
      </p:sp>
      <p:sp>
        <p:nvSpPr>
          <p:cNvPr id="308228"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308229" name="Rectangle 5"/>
          <p:cNvSpPr>
            <a:spLocks noChangeArrowheads="1"/>
          </p:cNvSpPr>
          <p:nvPr/>
        </p:nvSpPr>
        <p:spPr bwMode="auto">
          <a:xfrm>
            <a:off x="685800" y="4648200"/>
            <a:ext cx="7696200" cy="19050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With </a:t>
            </a:r>
            <a:r>
              <a:rPr lang="en-US" sz="1800" b="1" dirty="0" err="1">
                <a:latin typeface="Arial" charset="0"/>
              </a:rPr>
              <a:t>i</a:t>
            </a:r>
            <a:r>
              <a:rPr lang="en-US" sz="1800" b="1" baseline="-25000" dirty="0" err="1">
                <a:latin typeface="Arial" charset="0"/>
              </a:rPr>
              <a:t>X</a:t>
            </a:r>
            <a:r>
              <a:rPr lang="en-US" sz="1800" b="1" baseline="-25000" dirty="0">
                <a:latin typeface="Arial" charset="0"/>
              </a:rPr>
              <a:t> </a:t>
            </a:r>
            <a:r>
              <a:rPr lang="en-US" sz="1800" b="1" dirty="0">
                <a:latin typeface="Arial" charset="0"/>
              </a:rPr>
              <a:t>= 5 A  therefore  </a:t>
            </a:r>
            <a:r>
              <a:rPr lang="en-US" sz="1800" b="1" dirty="0" err="1">
                <a:latin typeface="Arial" charset="0"/>
              </a:rPr>
              <a:t>i</a:t>
            </a:r>
            <a:r>
              <a:rPr lang="en-US" sz="1800" b="1" baseline="-25000" dirty="0" err="1">
                <a:latin typeface="Arial" charset="0"/>
              </a:rPr>
              <a:t>S</a:t>
            </a:r>
            <a:r>
              <a:rPr lang="en-US" sz="1800" b="1" dirty="0">
                <a:latin typeface="Arial" charset="0"/>
              </a:rPr>
              <a:t> = 5 A</a:t>
            </a:r>
          </a:p>
          <a:p>
            <a:pPr marL="342900" indent="-342900">
              <a:spcBef>
                <a:spcPct val="20000"/>
              </a:spcBef>
              <a:buFontTx/>
              <a:buChar char="•"/>
            </a:pPr>
            <a:r>
              <a:rPr lang="en-US" sz="1800" b="1" dirty="0">
                <a:latin typeface="Arial" charset="0"/>
              </a:rPr>
              <a:t>The voltage across the two resistors </a:t>
            </a:r>
            <a:r>
              <a:rPr lang="en-US" sz="1800" b="1" dirty="0" smtClean="0">
                <a:latin typeface="Arial" charset="0"/>
              </a:rPr>
              <a:t>is </a:t>
            </a:r>
            <a:r>
              <a:rPr lang="en-US" sz="1800" b="1" dirty="0">
                <a:latin typeface="Arial" charset="0"/>
              </a:rPr>
              <a:t>the same so equal amount of current flows through each.</a:t>
            </a:r>
          </a:p>
          <a:p>
            <a:pPr marL="342900" indent="-342900">
              <a:spcBef>
                <a:spcPct val="20000"/>
              </a:spcBef>
              <a:buFontTx/>
              <a:buChar char="•"/>
            </a:pPr>
            <a:r>
              <a:rPr lang="en-US" sz="1800" b="1" dirty="0">
                <a:latin typeface="Arial" charset="0"/>
              </a:rPr>
              <a:t>So i</a:t>
            </a:r>
            <a:r>
              <a:rPr lang="en-US" sz="1800" b="1" baseline="-25000" dirty="0">
                <a:latin typeface="Arial" charset="0"/>
              </a:rPr>
              <a:t>v1</a:t>
            </a:r>
            <a:r>
              <a:rPr lang="en-US" sz="1800" b="1" dirty="0">
                <a:latin typeface="Arial" charset="0"/>
              </a:rPr>
              <a:t> = 2.5 A   and therefore v</a:t>
            </a:r>
            <a:r>
              <a:rPr lang="en-US" sz="1800" b="1" baseline="-25000" dirty="0">
                <a:latin typeface="Arial" charset="0"/>
              </a:rPr>
              <a:t>1</a:t>
            </a:r>
            <a:r>
              <a:rPr lang="en-US" sz="1800" b="1" dirty="0">
                <a:latin typeface="Arial" charset="0"/>
              </a:rPr>
              <a:t> = 25 volts</a:t>
            </a:r>
          </a:p>
          <a:p>
            <a:pPr marL="342900" indent="-342900">
              <a:spcBef>
                <a:spcPct val="20000"/>
              </a:spcBef>
              <a:buFontTx/>
              <a:buChar char="•"/>
            </a:pPr>
            <a:r>
              <a:rPr lang="en-US" sz="1800" b="1" dirty="0">
                <a:latin typeface="Arial" charset="0"/>
              </a:rPr>
              <a:t>Also </a:t>
            </a:r>
            <a:r>
              <a:rPr lang="en-US" sz="1800" b="1" dirty="0" err="1">
                <a:latin typeface="Arial" charset="0"/>
              </a:rPr>
              <a:t>i</a:t>
            </a:r>
            <a:r>
              <a:rPr lang="en-US" sz="1800" b="1" baseline="-25000" dirty="0" err="1">
                <a:latin typeface="Arial" charset="0"/>
              </a:rPr>
              <a:t>Y</a:t>
            </a:r>
            <a:r>
              <a:rPr lang="en-US" sz="1800" b="1" baseline="-25000" dirty="0">
                <a:latin typeface="Arial" charset="0"/>
              </a:rPr>
              <a:t> </a:t>
            </a:r>
            <a:r>
              <a:rPr lang="en-US" sz="1800" b="1" dirty="0">
                <a:latin typeface="Arial" charset="0"/>
              </a:rPr>
              <a:t>= 2.5 A</a:t>
            </a:r>
          </a:p>
          <a:p>
            <a:pPr marL="342900" indent="-342900">
              <a:spcBef>
                <a:spcPct val="20000"/>
              </a:spcBef>
              <a:buFontTx/>
              <a:buChar char="•"/>
            </a:pPr>
            <a:r>
              <a:rPr lang="en-US" sz="1800" b="1" dirty="0" smtClean="0">
                <a:solidFill>
                  <a:srgbClr val="FF0000"/>
                </a:solidFill>
                <a:latin typeface="Arial" charset="0"/>
              </a:rPr>
              <a:t>The Single Loop Circuit </a:t>
            </a:r>
            <a:r>
              <a:rPr lang="en-US" sz="1800" b="1" dirty="0">
                <a:solidFill>
                  <a:srgbClr val="FF0000"/>
                </a:solidFill>
                <a:latin typeface="Arial" charset="0"/>
              </a:rPr>
              <a:t>!</a:t>
            </a:r>
          </a:p>
        </p:txBody>
      </p:sp>
      <p:grpSp>
        <p:nvGrpSpPr>
          <p:cNvPr id="308406" name="Group 182"/>
          <p:cNvGrpSpPr>
            <a:grpSpLocks/>
          </p:cNvGrpSpPr>
          <p:nvPr/>
        </p:nvGrpSpPr>
        <p:grpSpPr bwMode="auto">
          <a:xfrm>
            <a:off x="2474913" y="1219200"/>
            <a:ext cx="4992687" cy="3200400"/>
            <a:chOff x="1511" y="960"/>
            <a:chExt cx="3145" cy="2016"/>
          </a:xfrm>
        </p:grpSpPr>
        <p:sp>
          <p:nvSpPr>
            <p:cNvPr id="308231" name="Oval 7"/>
            <p:cNvSpPr>
              <a:spLocks noChangeArrowheads="1"/>
            </p:cNvSpPr>
            <p:nvPr/>
          </p:nvSpPr>
          <p:spPr bwMode="auto">
            <a:xfrm>
              <a:off x="1758" y="2036"/>
              <a:ext cx="550" cy="565"/>
            </a:xfrm>
            <a:prstGeom prst="ellipse">
              <a:avLst/>
            </a:prstGeom>
            <a:noFill/>
            <a:ln w="9525">
              <a:solidFill>
                <a:schemeClr val="tx1"/>
              </a:solidFill>
              <a:round/>
              <a:headEnd/>
              <a:tailEnd/>
            </a:ln>
            <a:effectLst/>
          </p:spPr>
          <p:txBody>
            <a:bodyPr wrap="none" anchor="ctr"/>
            <a:lstStyle/>
            <a:p>
              <a:endParaRPr lang="en-US"/>
            </a:p>
          </p:txBody>
        </p:sp>
        <p:sp>
          <p:nvSpPr>
            <p:cNvPr id="308232" name="Line 8"/>
            <p:cNvSpPr>
              <a:spLocks noChangeShapeType="1"/>
            </p:cNvSpPr>
            <p:nvPr/>
          </p:nvSpPr>
          <p:spPr bwMode="auto">
            <a:xfrm flipV="1">
              <a:off x="2040" y="1560"/>
              <a:ext cx="0" cy="476"/>
            </a:xfrm>
            <a:prstGeom prst="line">
              <a:avLst/>
            </a:prstGeom>
            <a:noFill/>
            <a:ln w="9525">
              <a:solidFill>
                <a:schemeClr val="tx1"/>
              </a:solidFill>
              <a:round/>
              <a:headEnd/>
              <a:tailEnd/>
            </a:ln>
            <a:effectLst/>
          </p:spPr>
          <p:txBody>
            <a:bodyPr/>
            <a:lstStyle/>
            <a:p>
              <a:endParaRPr lang="en-US"/>
            </a:p>
          </p:txBody>
        </p:sp>
        <p:sp>
          <p:nvSpPr>
            <p:cNvPr id="308249" name="Text Box 25"/>
            <p:cNvSpPr txBox="1">
              <a:spLocks noChangeArrowheads="1"/>
            </p:cNvSpPr>
            <p:nvPr/>
          </p:nvSpPr>
          <p:spPr bwMode="auto">
            <a:xfrm>
              <a:off x="1511" y="2284"/>
              <a:ext cx="247" cy="212"/>
            </a:xfrm>
            <a:prstGeom prst="rect">
              <a:avLst/>
            </a:prstGeom>
            <a:noFill/>
            <a:ln w="9525">
              <a:noFill/>
              <a:miter lim="800000"/>
              <a:headEnd/>
              <a:tailEnd/>
            </a:ln>
            <a:effectLst/>
          </p:spPr>
          <p:txBody>
            <a:bodyPr wrap="none">
              <a:spAutoFit/>
            </a:bodyPr>
            <a:lstStyle/>
            <a:p>
              <a:r>
                <a:rPr lang="en-US" sz="1600" b="1">
                  <a:latin typeface="Arial" charset="0"/>
                </a:rPr>
                <a:t>i </a:t>
              </a:r>
              <a:r>
                <a:rPr lang="en-US" sz="1600" b="1" baseline="-25000">
                  <a:latin typeface="Arial" charset="0"/>
                </a:rPr>
                <a:t>S</a:t>
              </a:r>
            </a:p>
          </p:txBody>
        </p:sp>
        <p:sp>
          <p:nvSpPr>
            <p:cNvPr id="308255" name="Line 31"/>
            <p:cNvSpPr>
              <a:spLocks noChangeShapeType="1"/>
            </p:cNvSpPr>
            <p:nvPr/>
          </p:nvSpPr>
          <p:spPr bwMode="auto">
            <a:xfrm flipV="1">
              <a:off x="2046" y="2601"/>
              <a:ext cx="0" cy="375"/>
            </a:xfrm>
            <a:prstGeom prst="line">
              <a:avLst/>
            </a:prstGeom>
            <a:noFill/>
            <a:ln w="9525">
              <a:solidFill>
                <a:schemeClr val="tx1"/>
              </a:solidFill>
              <a:round/>
              <a:headEnd/>
              <a:tailEnd/>
            </a:ln>
            <a:effectLst/>
          </p:spPr>
          <p:txBody>
            <a:bodyPr/>
            <a:lstStyle/>
            <a:p>
              <a:endParaRPr lang="en-US"/>
            </a:p>
          </p:txBody>
        </p:sp>
        <p:sp>
          <p:nvSpPr>
            <p:cNvPr id="308303" name="Line 79"/>
            <p:cNvSpPr>
              <a:spLocks noChangeShapeType="1"/>
            </p:cNvSpPr>
            <p:nvPr/>
          </p:nvSpPr>
          <p:spPr bwMode="auto">
            <a:xfrm>
              <a:off x="2034" y="2973"/>
              <a:ext cx="2028" cy="3"/>
            </a:xfrm>
            <a:prstGeom prst="line">
              <a:avLst/>
            </a:prstGeom>
            <a:noFill/>
            <a:ln w="9525">
              <a:solidFill>
                <a:schemeClr val="tx1"/>
              </a:solidFill>
              <a:round/>
              <a:headEnd/>
              <a:tailEnd/>
            </a:ln>
            <a:effectLst/>
          </p:spPr>
          <p:txBody>
            <a:bodyPr/>
            <a:lstStyle/>
            <a:p>
              <a:endParaRPr lang="en-US"/>
            </a:p>
          </p:txBody>
        </p:sp>
        <p:sp>
          <p:nvSpPr>
            <p:cNvPr id="308310" name="Line 86"/>
            <p:cNvSpPr>
              <a:spLocks noChangeShapeType="1"/>
            </p:cNvSpPr>
            <p:nvPr/>
          </p:nvSpPr>
          <p:spPr bwMode="auto">
            <a:xfrm flipV="1">
              <a:off x="2022" y="2112"/>
              <a:ext cx="0" cy="336"/>
            </a:xfrm>
            <a:prstGeom prst="line">
              <a:avLst/>
            </a:prstGeom>
            <a:noFill/>
            <a:ln w="9525">
              <a:solidFill>
                <a:schemeClr val="tx1"/>
              </a:solidFill>
              <a:round/>
              <a:headEnd/>
              <a:tailEnd type="triangle" w="med" len="med"/>
            </a:ln>
            <a:effectLst/>
          </p:spPr>
          <p:txBody>
            <a:bodyPr/>
            <a:lstStyle/>
            <a:p>
              <a:endParaRPr lang="en-US"/>
            </a:p>
          </p:txBody>
        </p:sp>
        <p:sp>
          <p:nvSpPr>
            <p:cNvPr id="308311" name="Line 87"/>
            <p:cNvSpPr>
              <a:spLocks noChangeShapeType="1"/>
            </p:cNvSpPr>
            <p:nvPr/>
          </p:nvSpPr>
          <p:spPr bwMode="auto">
            <a:xfrm>
              <a:off x="3630" y="1296"/>
              <a:ext cx="0" cy="480"/>
            </a:xfrm>
            <a:prstGeom prst="line">
              <a:avLst/>
            </a:prstGeom>
            <a:noFill/>
            <a:ln w="9525">
              <a:solidFill>
                <a:schemeClr val="tx1"/>
              </a:solidFill>
              <a:round/>
              <a:headEnd/>
              <a:tailEnd/>
            </a:ln>
            <a:effectLst/>
          </p:spPr>
          <p:txBody>
            <a:bodyPr/>
            <a:lstStyle/>
            <a:p>
              <a:endParaRPr lang="en-US"/>
            </a:p>
          </p:txBody>
        </p:sp>
        <p:grpSp>
          <p:nvGrpSpPr>
            <p:cNvPr id="308326" name="Group 102"/>
            <p:cNvGrpSpPr>
              <a:grpSpLocks/>
            </p:cNvGrpSpPr>
            <p:nvPr/>
          </p:nvGrpSpPr>
          <p:grpSpPr bwMode="auto">
            <a:xfrm>
              <a:off x="2670" y="1212"/>
              <a:ext cx="960" cy="144"/>
              <a:chOff x="1200" y="1296"/>
              <a:chExt cx="2256" cy="243"/>
            </a:xfrm>
          </p:grpSpPr>
          <p:sp>
            <p:nvSpPr>
              <p:cNvPr id="308327" name="Line 10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8328" name="Line 10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8329" name="Group 105"/>
              <p:cNvGrpSpPr>
                <a:grpSpLocks/>
              </p:cNvGrpSpPr>
              <p:nvPr/>
            </p:nvGrpSpPr>
            <p:grpSpPr bwMode="auto">
              <a:xfrm>
                <a:off x="1920" y="1296"/>
                <a:ext cx="288" cy="240"/>
                <a:chOff x="1920" y="1296"/>
                <a:chExt cx="288" cy="240"/>
              </a:xfrm>
            </p:grpSpPr>
            <p:sp>
              <p:nvSpPr>
                <p:cNvPr id="308330" name="Line 10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31" name="Line 10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32" name="Group 108"/>
              <p:cNvGrpSpPr>
                <a:grpSpLocks/>
              </p:cNvGrpSpPr>
              <p:nvPr/>
            </p:nvGrpSpPr>
            <p:grpSpPr bwMode="auto">
              <a:xfrm>
                <a:off x="2214" y="1299"/>
                <a:ext cx="288" cy="240"/>
                <a:chOff x="1920" y="1296"/>
                <a:chExt cx="288" cy="240"/>
              </a:xfrm>
            </p:grpSpPr>
            <p:sp>
              <p:nvSpPr>
                <p:cNvPr id="308333" name="Line 10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34" name="Line 11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35" name="Group 111"/>
              <p:cNvGrpSpPr>
                <a:grpSpLocks/>
              </p:cNvGrpSpPr>
              <p:nvPr/>
            </p:nvGrpSpPr>
            <p:grpSpPr bwMode="auto">
              <a:xfrm>
                <a:off x="2508" y="1296"/>
                <a:ext cx="288" cy="240"/>
                <a:chOff x="1920" y="1296"/>
                <a:chExt cx="288" cy="240"/>
              </a:xfrm>
            </p:grpSpPr>
            <p:sp>
              <p:nvSpPr>
                <p:cNvPr id="308336" name="Line 1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37" name="Line 1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8338" name="Line 11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8339" name="Line 11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08340" name="Group 116"/>
            <p:cNvGrpSpPr>
              <a:grpSpLocks/>
            </p:cNvGrpSpPr>
            <p:nvPr/>
          </p:nvGrpSpPr>
          <p:grpSpPr bwMode="auto">
            <a:xfrm>
              <a:off x="2670" y="1692"/>
              <a:ext cx="960" cy="144"/>
              <a:chOff x="1200" y="1296"/>
              <a:chExt cx="2256" cy="243"/>
            </a:xfrm>
          </p:grpSpPr>
          <p:sp>
            <p:nvSpPr>
              <p:cNvPr id="308341" name="Line 11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8342" name="Line 11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8343" name="Group 119"/>
              <p:cNvGrpSpPr>
                <a:grpSpLocks/>
              </p:cNvGrpSpPr>
              <p:nvPr/>
            </p:nvGrpSpPr>
            <p:grpSpPr bwMode="auto">
              <a:xfrm>
                <a:off x="1920" y="1296"/>
                <a:ext cx="288" cy="240"/>
                <a:chOff x="1920" y="1296"/>
                <a:chExt cx="288" cy="240"/>
              </a:xfrm>
            </p:grpSpPr>
            <p:sp>
              <p:nvSpPr>
                <p:cNvPr id="308344" name="Line 12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45" name="Line 12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46" name="Group 122"/>
              <p:cNvGrpSpPr>
                <a:grpSpLocks/>
              </p:cNvGrpSpPr>
              <p:nvPr/>
            </p:nvGrpSpPr>
            <p:grpSpPr bwMode="auto">
              <a:xfrm>
                <a:off x="2214" y="1299"/>
                <a:ext cx="288" cy="240"/>
                <a:chOff x="1920" y="1296"/>
                <a:chExt cx="288" cy="240"/>
              </a:xfrm>
            </p:grpSpPr>
            <p:sp>
              <p:nvSpPr>
                <p:cNvPr id="308347" name="Line 12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48" name="Line 12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49" name="Group 125"/>
              <p:cNvGrpSpPr>
                <a:grpSpLocks/>
              </p:cNvGrpSpPr>
              <p:nvPr/>
            </p:nvGrpSpPr>
            <p:grpSpPr bwMode="auto">
              <a:xfrm>
                <a:off x="2508" y="1296"/>
                <a:ext cx="288" cy="240"/>
                <a:chOff x="1920" y="1296"/>
                <a:chExt cx="288" cy="240"/>
              </a:xfrm>
            </p:grpSpPr>
            <p:sp>
              <p:nvSpPr>
                <p:cNvPr id="308350" name="Line 12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51" name="Line 12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8352" name="Line 12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8353" name="Line 12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8354" name="Line 130"/>
            <p:cNvSpPr>
              <a:spLocks noChangeShapeType="1"/>
            </p:cNvSpPr>
            <p:nvPr/>
          </p:nvSpPr>
          <p:spPr bwMode="auto">
            <a:xfrm>
              <a:off x="2670" y="1296"/>
              <a:ext cx="0" cy="480"/>
            </a:xfrm>
            <a:prstGeom prst="line">
              <a:avLst/>
            </a:prstGeom>
            <a:noFill/>
            <a:ln w="9525">
              <a:solidFill>
                <a:schemeClr val="tx1"/>
              </a:solidFill>
              <a:round/>
              <a:headEnd/>
              <a:tailEnd/>
            </a:ln>
            <a:effectLst/>
          </p:spPr>
          <p:txBody>
            <a:bodyPr/>
            <a:lstStyle/>
            <a:p>
              <a:endParaRPr lang="en-US"/>
            </a:p>
          </p:txBody>
        </p:sp>
        <p:sp>
          <p:nvSpPr>
            <p:cNvPr id="308355" name="Line 131"/>
            <p:cNvSpPr>
              <a:spLocks noChangeShapeType="1"/>
            </p:cNvSpPr>
            <p:nvPr/>
          </p:nvSpPr>
          <p:spPr bwMode="auto">
            <a:xfrm>
              <a:off x="3630" y="1536"/>
              <a:ext cx="384" cy="0"/>
            </a:xfrm>
            <a:prstGeom prst="line">
              <a:avLst/>
            </a:prstGeom>
            <a:noFill/>
            <a:ln w="9525">
              <a:solidFill>
                <a:schemeClr val="tx1"/>
              </a:solidFill>
              <a:round/>
              <a:headEnd/>
              <a:tailEnd/>
            </a:ln>
            <a:effectLst/>
          </p:spPr>
          <p:txBody>
            <a:bodyPr/>
            <a:lstStyle/>
            <a:p>
              <a:endParaRPr lang="en-US"/>
            </a:p>
          </p:txBody>
        </p:sp>
        <p:grpSp>
          <p:nvGrpSpPr>
            <p:cNvPr id="308390" name="Group 166"/>
            <p:cNvGrpSpPr>
              <a:grpSpLocks/>
            </p:cNvGrpSpPr>
            <p:nvPr/>
          </p:nvGrpSpPr>
          <p:grpSpPr bwMode="auto">
            <a:xfrm>
              <a:off x="3762" y="1548"/>
              <a:ext cx="576" cy="1428"/>
              <a:chOff x="3792" y="1260"/>
              <a:chExt cx="576" cy="1428"/>
            </a:xfrm>
          </p:grpSpPr>
          <p:sp>
            <p:nvSpPr>
              <p:cNvPr id="308357" name="Line 133"/>
              <p:cNvSpPr>
                <a:spLocks noChangeShapeType="1"/>
              </p:cNvSpPr>
              <p:nvPr/>
            </p:nvSpPr>
            <p:spPr bwMode="auto">
              <a:xfrm rot="5400000">
                <a:off x="4073" y="2194"/>
                <a:ext cx="1" cy="435"/>
              </a:xfrm>
              <a:prstGeom prst="line">
                <a:avLst/>
              </a:prstGeom>
              <a:noFill/>
              <a:ln w="9525">
                <a:solidFill>
                  <a:schemeClr val="tx1"/>
                </a:solidFill>
                <a:round/>
                <a:headEnd/>
                <a:tailEnd/>
              </a:ln>
              <a:effectLst/>
            </p:spPr>
            <p:txBody>
              <a:bodyPr/>
              <a:lstStyle/>
              <a:p>
                <a:endParaRPr lang="en-US"/>
              </a:p>
            </p:txBody>
          </p:sp>
          <p:grpSp>
            <p:nvGrpSpPr>
              <p:cNvPr id="308358" name="Group 134"/>
              <p:cNvGrpSpPr>
                <a:grpSpLocks/>
              </p:cNvGrpSpPr>
              <p:nvPr/>
            </p:nvGrpSpPr>
            <p:grpSpPr bwMode="auto">
              <a:xfrm rot="5400000">
                <a:off x="3907" y="1950"/>
                <a:ext cx="792" cy="130"/>
                <a:chOff x="1200" y="1296"/>
                <a:chExt cx="2256" cy="243"/>
              </a:xfrm>
            </p:grpSpPr>
            <p:sp>
              <p:nvSpPr>
                <p:cNvPr id="308359" name="Line 13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8360" name="Line 13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8361" name="Group 137"/>
                <p:cNvGrpSpPr>
                  <a:grpSpLocks/>
                </p:cNvGrpSpPr>
                <p:nvPr/>
              </p:nvGrpSpPr>
              <p:grpSpPr bwMode="auto">
                <a:xfrm>
                  <a:off x="1920" y="1296"/>
                  <a:ext cx="288" cy="240"/>
                  <a:chOff x="1920" y="1296"/>
                  <a:chExt cx="288" cy="240"/>
                </a:xfrm>
              </p:grpSpPr>
              <p:sp>
                <p:nvSpPr>
                  <p:cNvPr id="308362" name="Line 1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63" name="Line 1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64" name="Group 140"/>
                <p:cNvGrpSpPr>
                  <a:grpSpLocks/>
                </p:cNvGrpSpPr>
                <p:nvPr/>
              </p:nvGrpSpPr>
              <p:grpSpPr bwMode="auto">
                <a:xfrm>
                  <a:off x="2214" y="1299"/>
                  <a:ext cx="288" cy="240"/>
                  <a:chOff x="1920" y="1296"/>
                  <a:chExt cx="288" cy="240"/>
                </a:xfrm>
              </p:grpSpPr>
              <p:sp>
                <p:nvSpPr>
                  <p:cNvPr id="308365" name="Line 1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66" name="Line 1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67" name="Group 143"/>
                <p:cNvGrpSpPr>
                  <a:grpSpLocks/>
                </p:cNvGrpSpPr>
                <p:nvPr/>
              </p:nvGrpSpPr>
              <p:grpSpPr bwMode="auto">
                <a:xfrm>
                  <a:off x="2508" y="1296"/>
                  <a:ext cx="288" cy="240"/>
                  <a:chOff x="1920" y="1296"/>
                  <a:chExt cx="288" cy="240"/>
                </a:xfrm>
              </p:grpSpPr>
              <p:sp>
                <p:nvSpPr>
                  <p:cNvPr id="308368" name="Line 14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69" name="Line 14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8370" name="Line 14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8371" name="Line 14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grpSp>
            <p:nvGrpSpPr>
              <p:cNvPr id="308372" name="Group 148"/>
              <p:cNvGrpSpPr>
                <a:grpSpLocks/>
              </p:cNvGrpSpPr>
              <p:nvPr/>
            </p:nvGrpSpPr>
            <p:grpSpPr bwMode="auto">
              <a:xfrm rot="5400000">
                <a:off x="3461" y="1960"/>
                <a:ext cx="792" cy="130"/>
                <a:chOff x="1200" y="1296"/>
                <a:chExt cx="2256" cy="243"/>
              </a:xfrm>
            </p:grpSpPr>
            <p:sp>
              <p:nvSpPr>
                <p:cNvPr id="308373" name="Line 14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8374" name="Line 15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8375" name="Group 151"/>
                <p:cNvGrpSpPr>
                  <a:grpSpLocks/>
                </p:cNvGrpSpPr>
                <p:nvPr/>
              </p:nvGrpSpPr>
              <p:grpSpPr bwMode="auto">
                <a:xfrm>
                  <a:off x="1920" y="1296"/>
                  <a:ext cx="288" cy="240"/>
                  <a:chOff x="1920" y="1296"/>
                  <a:chExt cx="288" cy="240"/>
                </a:xfrm>
              </p:grpSpPr>
              <p:sp>
                <p:nvSpPr>
                  <p:cNvPr id="308376" name="Line 15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77" name="Line 15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78" name="Group 154"/>
                <p:cNvGrpSpPr>
                  <a:grpSpLocks/>
                </p:cNvGrpSpPr>
                <p:nvPr/>
              </p:nvGrpSpPr>
              <p:grpSpPr bwMode="auto">
                <a:xfrm>
                  <a:off x="2214" y="1299"/>
                  <a:ext cx="288" cy="240"/>
                  <a:chOff x="1920" y="1296"/>
                  <a:chExt cx="288" cy="240"/>
                </a:xfrm>
              </p:grpSpPr>
              <p:sp>
                <p:nvSpPr>
                  <p:cNvPr id="308379" name="Line 15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80" name="Line 15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8381" name="Group 157"/>
                <p:cNvGrpSpPr>
                  <a:grpSpLocks/>
                </p:cNvGrpSpPr>
                <p:nvPr/>
              </p:nvGrpSpPr>
              <p:grpSpPr bwMode="auto">
                <a:xfrm>
                  <a:off x="2508" y="1296"/>
                  <a:ext cx="288" cy="240"/>
                  <a:chOff x="1920" y="1296"/>
                  <a:chExt cx="288" cy="240"/>
                </a:xfrm>
              </p:grpSpPr>
              <p:sp>
                <p:nvSpPr>
                  <p:cNvPr id="308382" name="Line 15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8383" name="Line 15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8384" name="Line 16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8385" name="Line 16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8386" name="Line 162"/>
              <p:cNvSpPr>
                <a:spLocks noChangeShapeType="1"/>
              </p:cNvSpPr>
              <p:nvPr/>
            </p:nvSpPr>
            <p:spPr bwMode="auto">
              <a:xfrm rot="5400000">
                <a:off x="4073" y="1402"/>
                <a:ext cx="1" cy="435"/>
              </a:xfrm>
              <a:prstGeom prst="line">
                <a:avLst/>
              </a:prstGeom>
              <a:noFill/>
              <a:ln w="9525">
                <a:solidFill>
                  <a:schemeClr val="tx1"/>
                </a:solidFill>
                <a:round/>
                <a:headEnd/>
                <a:tailEnd/>
              </a:ln>
              <a:effectLst/>
            </p:spPr>
            <p:txBody>
              <a:bodyPr/>
              <a:lstStyle/>
              <a:p>
                <a:endParaRPr lang="en-US"/>
              </a:p>
            </p:txBody>
          </p:sp>
          <p:sp>
            <p:nvSpPr>
              <p:cNvPr id="308387" name="Line 163"/>
              <p:cNvSpPr>
                <a:spLocks noChangeShapeType="1"/>
              </p:cNvSpPr>
              <p:nvPr/>
            </p:nvSpPr>
            <p:spPr bwMode="auto">
              <a:xfrm rot="5400000">
                <a:off x="3936" y="2550"/>
                <a:ext cx="277" cy="0"/>
              </a:xfrm>
              <a:prstGeom prst="line">
                <a:avLst/>
              </a:prstGeom>
              <a:noFill/>
              <a:ln w="9525">
                <a:solidFill>
                  <a:schemeClr val="tx1"/>
                </a:solidFill>
                <a:round/>
                <a:headEnd/>
                <a:tailEnd/>
              </a:ln>
              <a:effectLst/>
            </p:spPr>
            <p:txBody>
              <a:bodyPr/>
              <a:lstStyle/>
              <a:p>
                <a:endParaRPr lang="en-US"/>
              </a:p>
            </p:txBody>
          </p:sp>
          <p:sp>
            <p:nvSpPr>
              <p:cNvPr id="308389" name="Line 165"/>
              <p:cNvSpPr>
                <a:spLocks noChangeShapeType="1"/>
              </p:cNvSpPr>
              <p:nvPr/>
            </p:nvSpPr>
            <p:spPr bwMode="auto">
              <a:xfrm flipV="1">
                <a:off x="4056" y="1260"/>
                <a:ext cx="0" cy="336"/>
              </a:xfrm>
              <a:prstGeom prst="line">
                <a:avLst/>
              </a:prstGeom>
              <a:noFill/>
              <a:ln w="9525">
                <a:solidFill>
                  <a:schemeClr val="tx1"/>
                </a:solidFill>
                <a:round/>
                <a:headEnd/>
                <a:tailEnd/>
              </a:ln>
              <a:effectLst/>
            </p:spPr>
            <p:txBody>
              <a:bodyPr/>
              <a:lstStyle/>
              <a:p>
                <a:endParaRPr lang="en-US"/>
              </a:p>
            </p:txBody>
          </p:sp>
        </p:grpSp>
        <p:sp>
          <p:nvSpPr>
            <p:cNvPr id="308391" name="Line 167"/>
            <p:cNvSpPr>
              <a:spLocks noChangeShapeType="1"/>
            </p:cNvSpPr>
            <p:nvPr/>
          </p:nvSpPr>
          <p:spPr bwMode="auto">
            <a:xfrm>
              <a:off x="2034" y="1536"/>
              <a:ext cx="624" cy="0"/>
            </a:xfrm>
            <a:prstGeom prst="line">
              <a:avLst/>
            </a:prstGeom>
            <a:noFill/>
            <a:ln w="9525">
              <a:solidFill>
                <a:schemeClr val="tx1"/>
              </a:solidFill>
              <a:round/>
              <a:headEnd/>
              <a:tailEnd/>
            </a:ln>
            <a:effectLst/>
          </p:spPr>
          <p:txBody>
            <a:bodyPr/>
            <a:lstStyle/>
            <a:p>
              <a:endParaRPr lang="en-US"/>
            </a:p>
          </p:txBody>
        </p:sp>
        <p:sp>
          <p:nvSpPr>
            <p:cNvPr id="308392" name="Text Box 168"/>
            <p:cNvSpPr txBox="1">
              <a:spLocks noChangeArrowheads="1"/>
            </p:cNvSpPr>
            <p:nvPr/>
          </p:nvSpPr>
          <p:spPr bwMode="auto">
            <a:xfrm>
              <a:off x="3054" y="1872"/>
              <a:ext cx="258" cy="212"/>
            </a:xfrm>
            <a:prstGeom prst="rect">
              <a:avLst/>
            </a:prstGeom>
            <a:noFill/>
            <a:ln w="9525">
              <a:noFill/>
              <a:miter lim="800000"/>
              <a:headEnd/>
              <a:tailEnd/>
            </a:ln>
            <a:effectLst/>
          </p:spPr>
          <p:txBody>
            <a:bodyPr wrap="none">
              <a:spAutoFit/>
            </a:bodyPr>
            <a:lstStyle/>
            <a:p>
              <a:r>
                <a:rPr lang="en-US" sz="1600" b="1">
                  <a:latin typeface="Arial" charset="0"/>
                </a:rPr>
                <a:t>10</a:t>
              </a:r>
              <a:endParaRPr lang="en-US" sz="1600" b="1" baseline="-25000">
                <a:latin typeface="Arial" charset="0"/>
              </a:endParaRPr>
            </a:p>
          </p:txBody>
        </p:sp>
        <p:sp>
          <p:nvSpPr>
            <p:cNvPr id="308393" name="Text Box 169"/>
            <p:cNvSpPr txBox="1">
              <a:spLocks noChangeArrowheads="1"/>
            </p:cNvSpPr>
            <p:nvPr/>
          </p:nvSpPr>
          <p:spPr bwMode="auto">
            <a:xfrm>
              <a:off x="3054" y="960"/>
              <a:ext cx="258" cy="212"/>
            </a:xfrm>
            <a:prstGeom prst="rect">
              <a:avLst/>
            </a:prstGeom>
            <a:noFill/>
            <a:ln w="9525">
              <a:noFill/>
              <a:miter lim="800000"/>
              <a:headEnd/>
              <a:tailEnd/>
            </a:ln>
            <a:effectLst/>
          </p:spPr>
          <p:txBody>
            <a:bodyPr wrap="none">
              <a:spAutoFit/>
            </a:bodyPr>
            <a:lstStyle/>
            <a:p>
              <a:r>
                <a:rPr lang="en-US" sz="1600" b="1">
                  <a:latin typeface="Arial" charset="0"/>
                </a:rPr>
                <a:t>10</a:t>
              </a:r>
              <a:endParaRPr lang="en-US" sz="1600" b="1" baseline="-25000">
                <a:latin typeface="Arial" charset="0"/>
              </a:endParaRPr>
            </a:p>
          </p:txBody>
        </p:sp>
        <p:sp>
          <p:nvSpPr>
            <p:cNvPr id="308394" name="Text Box 170"/>
            <p:cNvSpPr txBox="1">
              <a:spLocks noChangeArrowheads="1"/>
            </p:cNvSpPr>
            <p:nvPr/>
          </p:nvSpPr>
          <p:spPr bwMode="auto">
            <a:xfrm>
              <a:off x="3486" y="2160"/>
              <a:ext cx="258" cy="212"/>
            </a:xfrm>
            <a:prstGeom prst="rect">
              <a:avLst/>
            </a:prstGeom>
            <a:noFill/>
            <a:ln w="9525">
              <a:noFill/>
              <a:miter lim="800000"/>
              <a:headEnd/>
              <a:tailEnd/>
            </a:ln>
            <a:effectLst/>
          </p:spPr>
          <p:txBody>
            <a:bodyPr wrap="none">
              <a:spAutoFit/>
            </a:bodyPr>
            <a:lstStyle/>
            <a:p>
              <a:r>
                <a:rPr lang="en-US" sz="1600" b="1">
                  <a:latin typeface="Arial" charset="0"/>
                </a:rPr>
                <a:t>10</a:t>
              </a:r>
              <a:endParaRPr lang="en-US" sz="1600" b="1" baseline="-25000">
                <a:latin typeface="Arial" charset="0"/>
              </a:endParaRPr>
            </a:p>
          </p:txBody>
        </p:sp>
        <p:sp>
          <p:nvSpPr>
            <p:cNvPr id="308395" name="Text Box 171"/>
            <p:cNvSpPr txBox="1">
              <a:spLocks noChangeArrowheads="1"/>
            </p:cNvSpPr>
            <p:nvPr/>
          </p:nvSpPr>
          <p:spPr bwMode="auto">
            <a:xfrm>
              <a:off x="4398" y="2184"/>
              <a:ext cx="258" cy="212"/>
            </a:xfrm>
            <a:prstGeom prst="rect">
              <a:avLst/>
            </a:prstGeom>
            <a:noFill/>
            <a:ln w="9525">
              <a:noFill/>
              <a:miter lim="800000"/>
              <a:headEnd/>
              <a:tailEnd/>
            </a:ln>
            <a:effectLst/>
          </p:spPr>
          <p:txBody>
            <a:bodyPr wrap="none">
              <a:spAutoFit/>
            </a:bodyPr>
            <a:lstStyle/>
            <a:p>
              <a:r>
                <a:rPr lang="en-US" sz="1600" b="1">
                  <a:latin typeface="Arial" charset="0"/>
                </a:rPr>
                <a:t>10</a:t>
              </a:r>
              <a:endParaRPr lang="en-US" sz="1600" b="1" baseline="-25000">
                <a:latin typeface="Arial" charset="0"/>
              </a:endParaRPr>
            </a:p>
          </p:txBody>
        </p:sp>
        <p:sp>
          <p:nvSpPr>
            <p:cNvPr id="308396" name="Rectangle 172"/>
            <p:cNvSpPr>
              <a:spLocks noChangeArrowheads="1"/>
            </p:cNvSpPr>
            <p:nvPr/>
          </p:nvSpPr>
          <p:spPr bwMode="auto">
            <a:xfrm>
              <a:off x="3054" y="1440"/>
              <a:ext cx="249" cy="231"/>
            </a:xfrm>
            <a:prstGeom prst="rect">
              <a:avLst/>
            </a:prstGeom>
            <a:noFill/>
            <a:ln w="9525">
              <a:noFill/>
              <a:miter lim="800000"/>
              <a:headEnd/>
              <a:tailEnd/>
            </a:ln>
            <a:effectLst/>
          </p:spPr>
          <p:txBody>
            <a:bodyPr wrap="none">
              <a:spAutoFit/>
            </a:bodyPr>
            <a:lstStyle/>
            <a:p>
              <a:r>
                <a:rPr lang="en-US" sz="1800" b="1">
                  <a:latin typeface="Arial" charset="0"/>
                </a:rPr>
                <a:t>v</a:t>
              </a:r>
              <a:r>
                <a:rPr lang="en-US" sz="1800" b="1" baseline="-25000">
                  <a:latin typeface="Arial" charset="0"/>
                </a:rPr>
                <a:t>1</a:t>
              </a:r>
            </a:p>
          </p:txBody>
        </p:sp>
        <p:sp>
          <p:nvSpPr>
            <p:cNvPr id="308398" name="Text Box 174"/>
            <p:cNvSpPr txBox="1">
              <a:spLocks noChangeArrowheads="1"/>
            </p:cNvSpPr>
            <p:nvPr/>
          </p:nvSpPr>
          <p:spPr bwMode="auto">
            <a:xfrm>
              <a:off x="3390" y="1536"/>
              <a:ext cx="159" cy="212"/>
            </a:xfrm>
            <a:prstGeom prst="rect">
              <a:avLst/>
            </a:prstGeom>
            <a:noFill/>
            <a:ln w="9525">
              <a:noFill/>
              <a:miter lim="800000"/>
              <a:headEnd/>
              <a:tailEnd/>
            </a:ln>
            <a:effectLst/>
          </p:spPr>
          <p:txBody>
            <a:bodyPr wrap="none">
              <a:spAutoFit/>
            </a:bodyPr>
            <a:lstStyle/>
            <a:p>
              <a:r>
                <a:rPr lang="en-US" sz="1600" b="1">
                  <a:latin typeface="Arial" charset="0"/>
                </a:rPr>
                <a:t>-</a:t>
              </a:r>
              <a:endParaRPr lang="en-US" sz="1600" b="1" baseline="-25000">
                <a:latin typeface="Arial" charset="0"/>
              </a:endParaRPr>
            </a:p>
          </p:txBody>
        </p:sp>
        <p:sp>
          <p:nvSpPr>
            <p:cNvPr id="308399" name="Text Box 175"/>
            <p:cNvSpPr txBox="1">
              <a:spLocks noChangeArrowheads="1"/>
            </p:cNvSpPr>
            <p:nvPr/>
          </p:nvSpPr>
          <p:spPr bwMode="auto">
            <a:xfrm>
              <a:off x="2718" y="1536"/>
              <a:ext cx="191" cy="212"/>
            </a:xfrm>
            <a:prstGeom prst="rect">
              <a:avLst/>
            </a:prstGeom>
            <a:noFill/>
            <a:ln w="9525">
              <a:noFill/>
              <a:miter lim="800000"/>
              <a:headEnd/>
              <a:tailEnd/>
            </a:ln>
            <a:effectLst/>
          </p:spPr>
          <p:txBody>
            <a:bodyPr wrap="none">
              <a:spAutoFit/>
            </a:bodyPr>
            <a:lstStyle/>
            <a:p>
              <a:r>
                <a:rPr lang="en-US" sz="1600" b="1">
                  <a:latin typeface="Arial" charset="0"/>
                </a:rPr>
                <a:t>+</a:t>
              </a:r>
              <a:endParaRPr lang="en-US" sz="1600" b="1" baseline="-25000">
                <a:latin typeface="Arial" charset="0"/>
              </a:endParaRPr>
            </a:p>
          </p:txBody>
        </p:sp>
        <p:sp>
          <p:nvSpPr>
            <p:cNvPr id="308400" name="Rectangle 176"/>
            <p:cNvSpPr>
              <a:spLocks noChangeArrowheads="1"/>
            </p:cNvSpPr>
            <p:nvPr/>
          </p:nvSpPr>
          <p:spPr bwMode="auto">
            <a:xfrm>
              <a:off x="4398" y="1920"/>
              <a:ext cx="220" cy="231"/>
            </a:xfrm>
            <a:prstGeom prst="rect">
              <a:avLst/>
            </a:prstGeom>
            <a:noFill/>
            <a:ln w="9525">
              <a:noFill/>
              <a:miter lim="800000"/>
              <a:headEnd/>
              <a:tailEnd/>
            </a:ln>
            <a:effectLst/>
          </p:spPr>
          <p:txBody>
            <a:bodyPr wrap="none">
              <a:spAutoFit/>
            </a:bodyPr>
            <a:lstStyle/>
            <a:p>
              <a:r>
                <a:rPr lang="en-US" sz="1800" b="1">
                  <a:latin typeface="Arial" charset="0"/>
                </a:rPr>
                <a:t>i</a:t>
              </a:r>
              <a:r>
                <a:rPr lang="en-US" sz="1800" b="1" baseline="-25000">
                  <a:latin typeface="Arial" charset="0"/>
                </a:rPr>
                <a:t>Y</a:t>
              </a:r>
            </a:p>
          </p:txBody>
        </p:sp>
        <p:sp>
          <p:nvSpPr>
            <p:cNvPr id="308401" name="Line 177"/>
            <p:cNvSpPr>
              <a:spLocks noChangeShapeType="1"/>
            </p:cNvSpPr>
            <p:nvPr/>
          </p:nvSpPr>
          <p:spPr bwMode="auto">
            <a:xfrm>
              <a:off x="4368" y="1968"/>
              <a:ext cx="0" cy="192"/>
            </a:xfrm>
            <a:prstGeom prst="line">
              <a:avLst/>
            </a:prstGeom>
            <a:noFill/>
            <a:ln w="9525">
              <a:solidFill>
                <a:schemeClr val="tx1"/>
              </a:solidFill>
              <a:round/>
              <a:headEnd/>
              <a:tailEnd type="triangle" w="med" len="med"/>
            </a:ln>
            <a:effectLst/>
          </p:spPr>
          <p:txBody>
            <a:bodyPr/>
            <a:lstStyle/>
            <a:p>
              <a:endParaRPr lang="en-US"/>
            </a:p>
          </p:txBody>
        </p:sp>
        <p:sp>
          <p:nvSpPr>
            <p:cNvPr id="308402" name="Rectangle 178"/>
            <p:cNvSpPr>
              <a:spLocks noChangeArrowheads="1"/>
            </p:cNvSpPr>
            <p:nvPr/>
          </p:nvSpPr>
          <p:spPr bwMode="auto">
            <a:xfrm>
              <a:off x="3678" y="1209"/>
              <a:ext cx="220" cy="231"/>
            </a:xfrm>
            <a:prstGeom prst="rect">
              <a:avLst/>
            </a:prstGeom>
            <a:noFill/>
            <a:ln w="9525">
              <a:noFill/>
              <a:miter lim="800000"/>
              <a:headEnd/>
              <a:tailEnd/>
            </a:ln>
            <a:effectLst/>
          </p:spPr>
          <p:txBody>
            <a:bodyPr wrap="none">
              <a:spAutoFit/>
            </a:bodyPr>
            <a:lstStyle/>
            <a:p>
              <a:r>
                <a:rPr lang="en-US" sz="1800" b="1">
                  <a:latin typeface="Arial" charset="0"/>
                </a:rPr>
                <a:t>i</a:t>
              </a:r>
              <a:r>
                <a:rPr lang="en-US" sz="1800" b="1" baseline="-25000">
                  <a:latin typeface="Arial" charset="0"/>
                </a:rPr>
                <a:t>X</a:t>
              </a:r>
            </a:p>
          </p:txBody>
        </p:sp>
        <p:sp>
          <p:nvSpPr>
            <p:cNvPr id="308403" name="Line 179"/>
            <p:cNvSpPr>
              <a:spLocks noChangeShapeType="1"/>
            </p:cNvSpPr>
            <p:nvPr/>
          </p:nvSpPr>
          <p:spPr bwMode="auto">
            <a:xfrm>
              <a:off x="3726" y="1488"/>
              <a:ext cx="240"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 calcmode="lin" valueType="num">
                                      <p:cBhvr additive="base">
                                        <p:cTn id="7" dur="1000" fill="hold"/>
                                        <p:tgtEl>
                                          <p:spTgt spid="3082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8227">
                                            <p:txEl>
                                              <p:pRg st="0" end="0"/>
                                            </p:txEl>
                                          </p:spTgt>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308406"/>
                                        </p:tgtEl>
                                        <p:attrNameLst>
                                          <p:attrName>style.visibility</p:attrName>
                                        </p:attrNameLst>
                                      </p:cBhvr>
                                      <p:to>
                                        <p:strVal val="visible"/>
                                      </p:to>
                                    </p:set>
                                    <p:animEffect transition="in" filter="checkerboard(across)">
                                      <p:cBhvr>
                                        <p:cTn id="11" dur="500"/>
                                        <p:tgtEl>
                                          <p:spTgt spid="30840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08229">
                                            <p:txEl>
                                              <p:pRg st="0" end="0"/>
                                            </p:txEl>
                                          </p:spTgt>
                                        </p:tgtEl>
                                        <p:attrNameLst>
                                          <p:attrName>style.visibility</p:attrName>
                                        </p:attrNameLst>
                                      </p:cBhvr>
                                      <p:to>
                                        <p:strVal val="visible"/>
                                      </p:to>
                                    </p:set>
                                    <p:anim calcmode="lin" valueType="num">
                                      <p:cBhvr additive="base">
                                        <p:cTn id="16" dur="1000" fill="hold"/>
                                        <p:tgtEl>
                                          <p:spTgt spid="308229">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082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08229">
                                            <p:txEl>
                                              <p:pRg st="1" end="1"/>
                                            </p:txEl>
                                          </p:spTgt>
                                        </p:tgtEl>
                                        <p:attrNameLst>
                                          <p:attrName>style.visibility</p:attrName>
                                        </p:attrNameLst>
                                      </p:cBhvr>
                                      <p:to>
                                        <p:strVal val="visible"/>
                                      </p:to>
                                    </p:set>
                                    <p:anim calcmode="lin" valueType="num">
                                      <p:cBhvr additive="base">
                                        <p:cTn id="22" dur="1000" fill="hold"/>
                                        <p:tgtEl>
                                          <p:spTgt spid="308229">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082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08229">
                                            <p:txEl>
                                              <p:pRg st="2" end="2"/>
                                            </p:txEl>
                                          </p:spTgt>
                                        </p:tgtEl>
                                        <p:attrNameLst>
                                          <p:attrName>style.visibility</p:attrName>
                                        </p:attrNameLst>
                                      </p:cBhvr>
                                      <p:to>
                                        <p:strVal val="visible"/>
                                      </p:to>
                                    </p:set>
                                    <p:anim calcmode="lin" valueType="num">
                                      <p:cBhvr additive="base">
                                        <p:cTn id="28" dur="1000" fill="hold"/>
                                        <p:tgtEl>
                                          <p:spTgt spid="308229">
                                            <p:txEl>
                                              <p:pRg st="2" end="2"/>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082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08229">
                                            <p:txEl>
                                              <p:pRg st="3" end="3"/>
                                            </p:txEl>
                                          </p:spTgt>
                                        </p:tgtEl>
                                        <p:attrNameLst>
                                          <p:attrName>style.visibility</p:attrName>
                                        </p:attrNameLst>
                                      </p:cBhvr>
                                      <p:to>
                                        <p:strVal val="visible"/>
                                      </p:to>
                                    </p:set>
                                    <p:anim calcmode="lin" valueType="num">
                                      <p:cBhvr additive="base">
                                        <p:cTn id="34" dur="1000" fill="hold"/>
                                        <p:tgtEl>
                                          <p:spTgt spid="308229">
                                            <p:txEl>
                                              <p:pRg st="3" end="3"/>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0822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08229">
                                            <p:txEl>
                                              <p:pRg st="4" end="4"/>
                                            </p:txEl>
                                          </p:spTgt>
                                        </p:tgtEl>
                                        <p:attrNameLst>
                                          <p:attrName>style.visibility</p:attrName>
                                        </p:attrNameLst>
                                      </p:cBhvr>
                                      <p:to>
                                        <p:strVal val="visible"/>
                                      </p:to>
                                    </p:set>
                                    <p:anim calcmode="lin" valueType="num">
                                      <p:cBhvr additive="base">
                                        <p:cTn id="40" dur="1000" fill="hold"/>
                                        <p:tgtEl>
                                          <p:spTgt spid="308229">
                                            <p:txEl>
                                              <p:pRg st="4" end="4"/>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08229">
                                            <p:txEl>
                                              <p:pRg st="4" end="4"/>
                                            </p:txEl>
                                          </p:spTgt>
                                        </p:tgtEl>
                                        <p:attrNameLst>
                                          <p:attrName>ppt_y</p:attrName>
                                        </p:attrNameLst>
                                      </p:cBhvr>
                                      <p:tavLst>
                                        <p:tav tm="0">
                                          <p:val>
                                            <p:strVal val="#ppt_y"/>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08228"/>
                                        </p:tgtEl>
                                        <p:attrNameLst>
                                          <p:attrName>style.visibility</p:attrName>
                                        </p:attrNameLst>
                                      </p:cBhvr>
                                      <p:to>
                                        <p:strVal val="visible"/>
                                      </p:to>
                                    </p:set>
                                    <p:anim calcmode="lin" valueType="num">
                                      <p:cBhvr additive="base">
                                        <p:cTn id="44" dur="500" fill="hold"/>
                                        <p:tgtEl>
                                          <p:spTgt spid="308228"/>
                                        </p:tgtEl>
                                        <p:attrNameLst>
                                          <p:attrName>ppt_x</p:attrName>
                                        </p:attrNameLst>
                                      </p:cBhvr>
                                      <p:tavLst>
                                        <p:tav tm="0">
                                          <p:val>
                                            <p:strVal val="#ppt_x"/>
                                          </p:val>
                                        </p:tav>
                                        <p:tav tm="100000">
                                          <p:val>
                                            <p:strVal val="#ppt_x"/>
                                          </p:val>
                                        </p:tav>
                                      </p:tavLst>
                                    </p:anim>
                                    <p:anim calcmode="lin" valueType="num">
                                      <p:cBhvr additive="base">
                                        <p:cTn id="45" dur="500" fill="hold"/>
                                        <p:tgtEl>
                                          <p:spTgt spid="308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fld id="{1BF884B7-920D-4F5F-984C-80BDE5A9188E}" type="slidenum">
              <a:rPr lang="en-US" altLang="en-US"/>
              <a:pPr/>
              <a:t>14</a:t>
            </a:fld>
            <a:endParaRPr lang="en-US" altLang="en-US"/>
          </a:p>
        </p:txBody>
      </p:sp>
      <p:sp>
        <p:nvSpPr>
          <p:cNvPr id="309250" name="Rectangle 2"/>
          <p:cNvSpPr>
            <a:spLocks noGrp="1" noChangeArrowheads="1"/>
          </p:cNvSpPr>
          <p:nvPr>
            <p:ph type="title"/>
          </p:nvPr>
        </p:nvSpPr>
        <p:spPr>
          <a:xfrm>
            <a:off x="1143000" y="228600"/>
            <a:ext cx="6477000" cy="457200"/>
          </a:xfrm>
        </p:spPr>
        <p:txBody>
          <a:bodyPr/>
          <a:lstStyle/>
          <a:p>
            <a:r>
              <a:rPr lang="en-US" sz="2800" b="1" u="sng" dirty="0" smtClean="0"/>
              <a:t>The Single Loop Circuit</a:t>
            </a:r>
            <a:endParaRPr lang="en-US" sz="2800" b="1" u="sng" dirty="0"/>
          </a:p>
        </p:txBody>
      </p:sp>
      <p:sp>
        <p:nvSpPr>
          <p:cNvPr id="309252"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309253" name="Rectangle 5"/>
          <p:cNvSpPr>
            <a:spLocks noChangeArrowheads="1"/>
          </p:cNvSpPr>
          <p:nvPr/>
        </p:nvSpPr>
        <p:spPr bwMode="auto">
          <a:xfrm>
            <a:off x="762000" y="838200"/>
            <a:ext cx="6553200" cy="7620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We know Ohm’s Law and Kirchhoff’s Laws.</a:t>
            </a:r>
          </a:p>
          <a:p>
            <a:pPr marL="342900" indent="-342900">
              <a:spcBef>
                <a:spcPct val="20000"/>
              </a:spcBef>
              <a:buFontTx/>
              <a:buChar char="•"/>
            </a:pPr>
            <a:r>
              <a:rPr lang="en-US" sz="1800" b="1">
                <a:latin typeface="Arial" charset="0"/>
              </a:rPr>
              <a:t>Consider the following circuit :</a:t>
            </a:r>
          </a:p>
        </p:txBody>
      </p:sp>
      <p:grpSp>
        <p:nvGrpSpPr>
          <p:cNvPr id="309396" name="Group 148"/>
          <p:cNvGrpSpPr>
            <a:grpSpLocks/>
          </p:cNvGrpSpPr>
          <p:nvPr/>
        </p:nvGrpSpPr>
        <p:grpSpPr bwMode="auto">
          <a:xfrm>
            <a:off x="2203450" y="1447800"/>
            <a:ext cx="5187950" cy="2971800"/>
            <a:chOff x="1388" y="912"/>
            <a:chExt cx="3268" cy="1872"/>
          </a:xfrm>
        </p:grpSpPr>
        <p:grpSp>
          <p:nvGrpSpPr>
            <p:cNvPr id="309344" name="Group 96"/>
            <p:cNvGrpSpPr>
              <a:grpSpLocks/>
            </p:cNvGrpSpPr>
            <p:nvPr/>
          </p:nvGrpSpPr>
          <p:grpSpPr bwMode="auto">
            <a:xfrm>
              <a:off x="1699" y="1447"/>
              <a:ext cx="468" cy="1337"/>
              <a:chOff x="3648" y="1152"/>
              <a:chExt cx="432" cy="1200"/>
            </a:xfrm>
          </p:grpSpPr>
          <p:sp>
            <p:nvSpPr>
              <p:cNvPr id="309345" name="Oval 97"/>
              <p:cNvSpPr>
                <a:spLocks noChangeArrowheads="1"/>
              </p:cNvSpPr>
              <p:nvPr/>
            </p:nvSpPr>
            <p:spPr bwMode="auto">
              <a:xfrm>
                <a:off x="3648" y="1578"/>
                <a:ext cx="432" cy="464"/>
              </a:xfrm>
              <a:prstGeom prst="ellipse">
                <a:avLst/>
              </a:prstGeom>
              <a:noFill/>
              <a:ln w="9525">
                <a:solidFill>
                  <a:schemeClr val="tx1"/>
                </a:solidFill>
                <a:round/>
                <a:headEnd/>
                <a:tailEnd/>
              </a:ln>
              <a:effectLst/>
            </p:spPr>
            <p:txBody>
              <a:bodyPr wrap="none" anchor="ctr"/>
              <a:lstStyle/>
              <a:p>
                <a:endParaRPr lang="en-US"/>
              </a:p>
            </p:txBody>
          </p:sp>
          <p:sp>
            <p:nvSpPr>
              <p:cNvPr id="309346" name="Line 98"/>
              <p:cNvSpPr>
                <a:spLocks noChangeShapeType="1"/>
              </p:cNvSpPr>
              <p:nvPr/>
            </p:nvSpPr>
            <p:spPr bwMode="auto">
              <a:xfrm>
                <a:off x="3864" y="2042"/>
                <a:ext cx="0" cy="310"/>
              </a:xfrm>
              <a:prstGeom prst="line">
                <a:avLst/>
              </a:prstGeom>
              <a:noFill/>
              <a:ln w="9525">
                <a:solidFill>
                  <a:schemeClr val="tx1"/>
                </a:solidFill>
                <a:round/>
                <a:headEnd/>
                <a:tailEnd/>
              </a:ln>
              <a:effectLst/>
            </p:spPr>
            <p:txBody>
              <a:bodyPr/>
              <a:lstStyle/>
              <a:p>
                <a:endParaRPr lang="en-US"/>
              </a:p>
            </p:txBody>
          </p:sp>
          <p:sp>
            <p:nvSpPr>
              <p:cNvPr id="309347" name="Line 99"/>
              <p:cNvSpPr>
                <a:spLocks noChangeShapeType="1"/>
              </p:cNvSpPr>
              <p:nvPr/>
            </p:nvSpPr>
            <p:spPr bwMode="auto">
              <a:xfrm flipV="1">
                <a:off x="3864" y="1152"/>
                <a:ext cx="0" cy="426"/>
              </a:xfrm>
              <a:prstGeom prst="line">
                <a:avLst/>
              </a:prstGeom>
              <a:noFill/>
              <a:ln w="9525">
                <a:solidFill>
                  <a:schemeClr val="tx1"/>
                </a:solidFill>
                <a:round/>
                <a:headEnd/>
                <a:tailEnd/>
              </a:ln>
              <a:effectLst/>
            </p:spPr>
            <p:txBody>
              <a:bodyPr/>
              <a:lstStyle/>
              <a:p>
                <a:endParaRPr lang="en-US"/>
              </a:p>
            </p:txBody>
          </p:sp>
          <p:sp>
            <p:nvSpPr>
              <p:cNvPr id="309348" name="Text Box 100"/>
              <p:cNvSpPr txBox="1">
                <a:spLocks noChangeArrowheads="1"/>
              </p:cNvSpPr>
              <p:nvPr/>
            </p:nvSpPr>
            <p:spPr bwMode="auto">
              <a:xfrm>
                <a:off x="3753" y="1536"/>
                <a:ext cx="144" cy="259"/>
              </a:xfrm>
              <a:prstGeom prst="rect">
                <a:avLst/>
              </a:prstGeom>
              <a:noFill/>
              <a:ln w="9525">
                <a:noFill/>
                <a:miter lim="800000"/>
                <a:headEnd/>
                <a:tailEnd/>
              </a:ln>
              <a:effectLst/>
            </p:spPr>
            <p:txBody>
              <a:bodyPr>
                <a:spAutoFit/>
              </a:bodyPr>
              <a:lstStyle/>
              <a:p>
                <a:r>
                  <a:rPr lang="en-US"/>
                  <a:t>+</a:t>
                </a:r>
              </a:p>
            </p:txBody>
          </p:sp>
          <p:sp>
            <p:nvSpPr>
              <p:cNvPr id="309349" name="Text Box 101"/>
              <p:cNvSpPr txBox="1">
                <a:spLocks noChangeArrowheads="1"/>
              </p:cNvSpPr>
              <p:nvPr/>
            </p:nvSpPr>
            <p:spPr bwMode="auto">
              <a:xfrm>
                <a:off x="3747" y="1722"/>
                <a:ext cx="151" cy="258"/>
              </a:xfrm>
              <a:prstGeom prst="rect">
                <a:avLst/>
              </a:prstGeom>
              <a:noFill/>
              <a:ln w="9525">
                <a:noFill/>
                <a:miter lim="800000"/>
                <a:headEnd/>
                <a:tailEnd/>
              </a:ln>
              <a:effectLst/>
            </p:spPr>
            <p:txBody>
              <a:bodyPr>
                <a:spAutoFit/>
              </a:bodyPr>
              <a:lstStyle/>
              <a:p>
                <a:r>
                  <a:rPr lang="en-US"/>
                  <a:t>_</a:t>
                </a:r>
              </a:p>
            </p:txBody>
          </p:sp>
          <p:sp>
            <p:nvSpPr>
              <p:cNvPr id="309350" name="Text Box 102"/>
              <p:cNvSpPr txBox="1">
                <a:spLocks noChangeArrowheads="1"/>
              </p:cNvSpPr>
              <p:nvPr/>
            </p:nvSpPr>
            <p:spPr bwMode="auto">
              <a:xfrm>
                <a:off x="3744" y="1728"/>
                <a:ext cx="151" cy="259"/>
              </a:xfrm>
              <a:prstGeom prst="rect">
                <a:avLst/>
              </a:prstGeom>
              <a:noFill/>
              <a:ln w="9525">
                <a:noFill/>
                <a:miter lim="800000"/>
                <a:headEnd/>
                <a:tailEnd/>
              </a:ln>
              <a:effectLst/>
            </p:spPr>
            <p:txBody>
              <a:bodyPr>
                <a:spAutoFit/>
              </a:bodyPr>
              <a:lstStyle/>
              <a:p>
                <a:r>
                  <a:rPr lang="en-US"/>
                  <a:t>_</a:t>
                </a:r>
              </a:p>
            </p:txBody>
          </p:sp>
          <p:sp>
            <p:nvSpPr>
              <p:cNvPr id="309351" name="Text Box 103"/>
              <p:cNvSpPr txBox="1">
                <a:spLocks noChangeArrowheads="1"/>
              </p:cNvSpPr>
              <p:nvPr/>
            </p:nvSpPr>
            <p:spPr bwMode="auto">
              <a:xfrm>
                <a:off x="3744" y="1728"/>
                <a:ext cx="151" cy="259"/>
              </a:xfrm>
              <a:prstGeom prst="rect">
                <a:avLst/>
              </a:prstGeom>
              <a:noFill/>
              <a:ln w="9525">
                <a:noFill/>
                <a:miter lim="800000"/>
                <a:headEnd/>
                <a:tailEnd/>
              </a:ln>
              <a:effectLst/>
            </p:spPr>
            <p:txBody>
              <a:bodyPr>
                <a:spAutoFit/>
              </a:bodyPr>
              <a:lstStyle/>
              <a:p>
                <a:r>
                  <a:rPr lang="en-US"/>
                  <a:t>_</a:t>
                </a:r>
              </a:p>
            </p:txBody>
          </p:sp>
        </p:grpSp>
        <p:grpSp>
          <p:nvGrpSpPr>
            <p:cNvPr id="309352" name="Group 104"/>
            <p:cNvGrpSpPr>
              <a:grpSpLocks/>
            </p:cNvGrpSpPr>
            <p:nvPr/>
          </p:nvGrpSpPr>
          <p:grpSpPr bwMode="auto">
            <a:xfrm>
              <a:off x="1933" y="1358"/>
              <a:ext cx="1038" cy="160"/>
              <a:chOff x="1200" y="1296"/>
              <a:chExt cx="2256" cy="243"/>
            </a:xfrm>
          </p:grpSpPr>
          <p:sp>
            <p:nvSpPr>
              <p:cNvPr id="309353" name="Line 10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9354" name="Line 10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9355" name="Group 107"/>
              <p:cNvGrpSpPr>
                <a:grpSpLocks/>
              </p:cNvGrpSpPr>
              <p:nvPr/>
            </p:nvGrpSpPr>
            <p:grpSpPr bwMode="auto">
              <a:xfrm>
                <a:off x="1920" y="1296"/>
                <a:ext cx="288" cy="240"/>
                <a:chOff x="1920" y="1296"/>
                <a:chExt cx="288" cy="240"/>
              </a:xfrm>
            </p:grpSpPr>
            <p:sp>
              <p:nvSpPr>
                <p:cNvPr id="309356" name="Line 10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9357" name="Line 10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9358" name="Group 110"/>
              <p:cNvGrpSpPr>
                <a:grpSpLocks/>
              </p:cNvGrpSpPr>
              <p:nvPr/>
            </p:nvGrpSpPr>
            <p:grpSpPr bwMode="auto">
              <a:xfrm>
                <a:off x="2214" y="1299"/>
                <a:ext cx="288" cy="240"/>
                <a:chOff x="1920" y="1296"/>
                <a:chExt cx="288" cy="240"/>
              </a:xfrm>
            </p:grpSpPr>
            <p:sp>
              <p:nvSpPr>
                <p:cNvPr id="309359" name="Line 11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9360" name="Line 11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9361" name="Group 113"/>
              <p:cNvGrpSpPr>
                <a:grpSpLocks/>
              </p:cNvGrpSpPr>
              <p:nvPr/>
            </p:nvGrpSpPr>
            <p:grpSpPr bwMode="auto">
              <a:xfrm>
                <a:off x="2508" y="1296"/>
                <a:ext cx="288" cy="240"/>
                <a:chOff x="1920" y="1296"/>
                <a:chExt cx="288" cy="240"/>
              </a:xfrm>
            </p:grpSpPr>
            <p:sp>
              <p:nvSpPr>
                <p:cNvPr id="309362" name="Line 11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9363" name="Line 11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9364" name="Line 11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9365" name="Line 11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9367" name="Oval 119"/>
            <p:cNvSpPr>
              <a:spLocks noChangeArrowheads="1"/>
            </p:cNvSpPr>
            <p:nvPr/>
          </p:nvSpPr>
          <p:spPr bwMode="auto">
            <a:xfrm rot="5400000">
              <a:off x="3312" y="1210"/>
              <a:ext cx="507" cy="502"/>
            </a:xfrm>
            <a:prstGeom prst="ellipse">
              <a:avLst/>
            </a:prstGeom>
            <a:noFill/>
            <a:ln w="9525">
              <a:solidFill>
                <a:schemeClr val="tx1"/>
              </a:solidFill>
              <a:round/>
              <a:headEnd/>
              <a:tailEnd/>
            </a:ln>
            <a:effectLst/>
          </p:spPr>
          <p:txBody>
            <a:bodyPr wrap="none" anchor="ctr"/>
            <a:lstStyle/>
            <a:p>
              <a:endParaRPr lang="en-US"/>
            </a:p>
          </p:txBody>
        </p:sp>
        <p:sp>
          <p:nvSpPr>
            <p:cNvPr id="309368" name="Line 120"/>
            <p:cNvSpPr>
              <a:spLocks noChangeShapeType="1"/>
            </p:cNvSpPr>
            <p:nvPr/>
          </p:nvSpPr>
          <p:spPr bwMode="auto">
            <a:xfrm rot="5400000">
              <a:off x="3148" y="1293"/>
              <a:ext cx="0" cy="335"/>
            </a:xfrm>
            <a:prstGeom prst="line">
              <a:avLst/>
            </a:prstGeom>
            <a:noFill/>
            <a:ln w="9525">
              <a:solidFill>
                <a:schemeClr val="tx1"/>
              </a:solidFill>
              <a:round/>
              <a:headEnd/>
              <a:tailEnd/>
            </a:ln>
            <a:effectLst/>
          </p:spPr>
          <p:txBody>
            <a:bodyPr/>
            <a:lstStyle/>
            <a:p>
              <a:endParaRPr lang="en-US"/>
            </a:p>
          </p:txBody>
        </p:sp>
        <p:sp>
          <p:nvSpPr>
            <p:cNvPr id="309369" name="Line 121"/>
            <p:cNvSpPr>
              <a:spLocks noChangeShapeType="1"/>
            </p:cNvSpPr>
            <p:nvPr/>
          </p:nvSpPr>
          <p:spPr bwMode="auto">
            <a:xfrm rot="5400000" flipV="1">
              <a:off x="4048" y="1230"/>
              <a:ext cx="0" cy="461"/>
            </a:xfrm>
            <a:prstGeom prst="line">
              <a:avLst/>
            </a:prstGeom>
            <a:noFill/>
            <a:ln w="9525">
              <a:solidFill>
                <a:schemeClr val="tx1"/>
              </a:solidFill>
              <a:round/>
              <a:headEnd/>
              <a:tailEnd/>
            </a:ln>
            <a:effectLst/>
          </p:spPr>
          <p:txBody>
            <a:bodyPr/>
            <a:lstStyle/>
            <a:p>
              <a:endParaRPr lang="en-US"/>
            </a:p>
          </p:txBody>
        </p:sp>
        <p:sp>
          <p:nvSpPr>
            <p:cNvPr id="309370" name="Text Box 122"/>
            <p:cNvSpPr txBox="1">
              <a:spLocks noChangeArrowheads="1"/>
            </p:cNvSpPr>
            <p:nvPr/>
          </p:nvSpPr>
          <p:spPr bwMode="auto">
            <a:xfrm rot="5400000">
              <a:off x="3348" y="1272"/>
              <a:ext cx="168" cy="288"/>
            </a:xfrm>
            <a:prstGeom prst="rect">
              <a:avLst/>
            </a:prstGeom>
            <a:noFill/>
            <a:ln w="9525">
              <a:noFill/>
              <a:miter lim="800000"/>
              <a:headEnd/>
              <a:tailEnd/>
            </a:ln>
            <a:effectLst/>
          </p:spPr>
          <p:txBody>
            <a:bodyPr>
              <a:spAutoFit/>
            </a:bodyPr>
            <a:lstStyle/>
            <a:p>
              <a:r>
                <a:rPr lang="en-US"/>
                <a:t>+</a:t>
              </a:r>
            </a:p>
          </p:txBody>
        </p:sp>
        <p:sp>
          <p:nvSpPr>
            <p:cNvPr id="309371" name="Text Box 123"/>
            <p:cNvSpPr txBox="1">
              <a:spLocks noChangeArrowheads="1"/>
            </p:cNvSpPr>
            <p:nvPr/>
          </p:nvSpPr>
          <p:spPr bwMode="auto">
            <a:xfrm>
              <a:off x="3600" y="1200"/>
              <a:ext cx="212" cy="287"/>
            </a:xfrm>
            <a:prstGeom prst="rect">
              <a:avLst/>
            </a:prstGeom>
            <a:noFill/>
            <a:ln w="9525">
              <a:noFill/>
              <a:miter lim="800000"/>
              <a:headEnd/>
              <a:tailEnd/>
            </a:ln>
            <a:effectLst/>
          </p:spPr>
          <p:txBody>
            <a:bodyPr wrap="none">
              <a:spAutoFit/>
            </a:bodyPr>
            <a:lstStyle/>
            <a:p>
              <a:r>
                <a:rPr lang="en-US"/>
                <a:t>_</a:t>
              </a:r>
            </a:p>
          </p:txBody>
        </p:sp>
        <p:sp>
          <p:nvSpPr>
            <p:cNvPr id="309372" name="Line 124"/>
            <p:cNvSpPr>
              <a:spLocks noChangeShapeType="1"/>
            </p:cNvSpPr>
            <p:nvPr/>
          </p:nvSpPr>
          <p:spPr bwMode="auto">
            <a:xfrm flipV="1">
              <a:off x="1942" y="2784"/>
              <a:ext cx="2353" cy="0"/>
            </a:xfrm>
            <a:prstGeom prst="line">
              <a:avLst/>
            </a:prstGeom>
            <a:noFill/>
            <a:ln w="9525">
              <a:solidFill>
                <a:schemeClr val="tx1"/>
              </a:solidFill>
              <a:round/>
              <a:headEnd/>
              <a:tailEnd/>
            </a:ln>
            <a:effectLst/>
          </p:spPr>
          <p:txBody>
            <a:bodyPr/>
            <a:lstStyle/>
            <a:p>
              <a:endParaRPr lang="en-US"/>
            </a:p>
          </p:txBody>
        </p:sp>
        <p:grpSp>
          <p:nvGrpSpPr>
            <p:cNvPr id="309373" name="Group 125"/>
            <p:cNvGrpSpPr>
              <a:grpSpLocks/>
            </p:cNvGrpSpPr>
            <p:nvPr/>
          </p:nvGrpSpPr>
          <p:grpSpPr bwMode="auto">
            <a:xfrm rot="16200000">
              <a:off x="3605" y="2042"/>
              <a:ext cx="1328" cy="156"/>
              <a:chOff x="1200" y="1296"/>
              <a:chExt cx="2256" cy="243"/>
            </a:xfrm>
          </p:grpSpPr>
          <p:sp>
            <p:nvSpPr>
              <p:cNvPr id="309374" name="Line 12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9375" name="Line 12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9376" name="Group 128"/>
              <p:cNvGrpSpPr>
                <a:grpSpLocks/>
              </p:cNvGrpSpPr>
              <p:nvPr/>
            </p:nvGrpSpPr>
            <p:grpSpPr bwMode="auto">
              <a:xfrm>
                <a:off x="1920" y="1296"/>
                <a:ext cx="288" cy="240"/>
                <a:chOff x="1920" y="1296"/>
                <a:chExt cx="288" cy="240"/>
              </a:xfrm>
            </p:grpSpPr>
            <p:sp>
              <p:nvSpPr>
                <p:cNvPr id="309377" name="Line 12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9378" name="Line 13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9379" name="Group 131"/>
              <p:cNvGrpSpPr>
                <a:grpSpLocks/>
              </p:cNvGrpSpPr>
              <p:nvPr/>
            </p:nvGrpSpPr>
            <p:grpSpPr bwMode="auto">
              <a:xfrm>
                <a:off x="2214" y="1299"/>
                <a:ext cx="288" cy="240"/>
                <a:chOff x="1920" y="1296"/>
                <a:chExt cx="288" cy="240"/>
              </a:xfrm>
            </p:grpSpPr>
            <p:sp>
              <p:nvSpPr>
                <p:cNvPr id="309380" name="Line 13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9381" name="Line 13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9382" name="Group 134"/>
              <p:cNvGrpSpPr>
                <a:grpSpLocks/>
              </p:cNvGrpSpPr>
              <p:nvPr/>
            </p:nvGrpSpPr>
            <p:grpSpPr bwMode="auto">
              <a:xfrm>
                <a:off x="2508" y="1296"/>
                <a:ext cx="288" cy="240"/>
                <a:chOff x="1920" y="1296"/>
                <a:chExt cx="288" cy="240"/>
              </a:xfrm>
            </p:grpSpPr>
            <p:sp>
              <p:nvSpPr>
                <p:cNvPr id="309383" name="Line 1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9384" name="Line 1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9385" name="Line 13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9386" name="Line 13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9387" name="Rectangle 139"/>
            <p:cNvSpPr>
              <a:spLocks noChangeArrowheads="1"/>
            </p:cNvSpPr>
            <p:nvPr/>
          </p:nvSpPr>
          <p:spPr bwMode="auto">
            <a:xfrm>
              <a:off x="4399" y="2034"/>
              <a:ext cx="257"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R</a:t>
              </a:r>
              <a:r>
                <a:rPr lang="en-US" sz="1600" b="1" baseline="-25000">
                  <a:latin typeface="Arial" charset="0"/>
                </a:rPr>
                <a:t>2</a:t>
              </a:r>
              <a:endParaRPr lang="el-GR" sz="1600" b="1" baseline="-25000">
                <a:latin typeface="Arial" charset="0"/>
              </a:endParaRPr>
            </a:p>
          </p:txBody>
        </p:sp>
        <p:sp>
          <p:nvSpPr>
            <p:cNvPr id="309388" name="Rectangle 140"/>
            <p:cNvSpPr>
              <a:spLocks noChangeArrowheads="1"/>
            </p:cNvSpPr>
            <p:nvPr/>
          </p:nvSpPr>
          <p:spPr bwMode="auto">
            <a:xfrm>
              <a:off x="2322" y="1125"/>
              <a:ext cx="257"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R</a:t>
              </a:r>
              <a:r>
                <a:rPr lang="en-US" sz="1600" b="1" baseline="-25000">
                  <a:latin typeface="Arial" charset="0"/>
                </a:rPr>
                <a:t>1</a:t>
              </a:r>
              <a:endParaRPr lang="el-GR" sz="1600" b="1" baseline="-25000">
                <a:latin typeface="Arial" charset="0"/>
              </a:endParaRPr>
            </a:p>
          </p:txBody>
        </p:sp>
        <p:sp>
          <p:nvSpPr>
            <p:cNvPr id="309389" name="Rectangle 141"/>
            <p:cNvSpPr>
              <a:spLocks noChangeArrowheads="1"/>
            </p:cNvSpPr>
            <p:nvPr/>
          </p:nvSpPr>
          <p:spPr bwMode="auto">
            <a:xfrm>
              <a:off x="1388" y="2000"/>
              <a:ext cx="384" cy="250"/>
            </a:xfrm>
            <a:prstGeom prst="rect">
              <a:avLst/>
            </a:prstGeom>
            <a:noFill/>
            <a:ln w="9525">
              <a:noFill/>
              <a:miter lim="800000"/>
              <a:headEnd/>
              <a:tailEnd/>
            </a:ln>
            <a:effectLst/>
          </p:spPr>
          <p:txBody>
            <a:bodyPr>
              <a:spAutoFit/>
            </a:bodyPr>
            <a:lstStyle/>
            <a:p>
              <a:pPr>
                <a:spcBef>
                  <a:spcPct val="50000"/>
                </a:spcBef>
              </a:pPr>
              <a:r>
                <a:rPr lang="en-US" sz="2000" b="1">
                  <a:latin typeface="Arial" charset="0"/>
                </a:rPr>
                <a:t>v</a:t>
              </a:r>
              <a:r>
                <a:rPr lang="en-US" sz="2000" b="1" baseline="-25000">
                  <a:latin typeface="Arial" charset="0"/>
                </a:rPr>
                <a:t>S1</a:t>
              </a:r>
              <a:endParaRPr lang="el-GR" sz="2000" b="1" baseline="-25000">
                <a:latin typeface="Arial" charset="0"/>
              </a:endParaRPr>
            </a:p>
          </p:txBody>
        </p:sp>
        <p:sp>
          <p:nvSpPr>
            <p:cNvPr id="309390" name="Rectangle 142"/>
            <p:cNvSpPr>
              <a:spLocks noChangeArrowheads="1"/>
            </p:cNvSpPr>
            <p:nvPr/>
          </p:nvSpPr>
          <p:spPr bwMode="auto">
            <a:xfrm>
              <a:off x="3516" y="912"/>
              <a:ext cx="416" cy="250"/>
            </a:xfrm>
            <a:prstGeom prst="rect">
              <a:avLst/>
            </a:prstGeom>
            <a:noFill/>
            <a:ln w="9525">
              <a:noFill/>
              <a:miter lim="800000"/>
              <a:headEnd/>
              <a:tailEnd/>
            </a:ln>
            <a:effectLst/>
          </p:spPr>
          <p:txBody>
            <a:bodyPr>
              <a:spAutoFit/>
            </a:bodyPr>
            <a:lstStyle/>
            <a:p>
              <a:pPr>
                <a:spcBef>
                  <a:spcPct val="50000"/>
                </a:spcBef>
              </a:pPr>
              <a:r>
                <a:rPr lang="en-US" sz="2000" b="1">
                  <a:latin typeface="Arial" charset="0"/>
                </a:rPr>
                <a:t>v</a:t>
              </a:r>
              <a:r>
                <a:rPr lang="en-US" sz="2000" b="1" baseline="-25000">
                  <a:latin typeface="Arial" charset="0"/>
                </a:rPr>
                <a:t>S2</a:t>
              </a:r>
              <a:endParaRPr lang="el-GR" sz="2000" b="1" baseline="-25000">
                <a:latin typeface="Arial" charset="0"/>
              </a:endParaRPr>
            </a:p>
          </p:txBody>
        </p:sp>
      </p:grpSp>
      <p:sp>
        <p:nvSpPr>
          <p:cNvPr id="309395" name="Rectangle 147"/>
          <p:cNvSpPr>
            <a:spLocks noChangeArrowheads="1"/>
          </p:cNvSpPr>
          <p:nvPr/>
        </p:nvSpPr>
        <p:spPr bwMode="auto">
          <a:xfrm>
            <a:off x="685800" y="4495800"/>
            <a:ext cx="7467600" cy="2209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Note no additional information like given current through a particular element etc is given.</a:t>
            </a:r>
          </a:p>
          <a:p>
            <a:pPr marL="342900" indent="-342900">
              <a:spcBef>
                <a:spcPct val="20000"/>
              </a:spcBef>
              <a:buFontTx/>
              <a:buChar char="•"/>
            </a:pPr>
            <a:r>
              <a:rPr lang="en-US" sz="1800" b="1" dirty="0">
                <a:latin typeface="Arial" charset="0"/>
              </a:rPr>
              <a:t>We analyze this single loop circuit </a:t>
            </a:r>
            <a:r>
              <a:rPr lang="en-US" sz="1800" b="1" dirty="0" err="1">
                <a:latin typeface="Arial" charset="0"/>
              </a:rPr>
              <a:t>ie</a:t>
            </a:r>
            <a:r>
              <a:rPr lang="en-US" sz="1800" b="1" dirty="0">
                <a:latin typeface="Arial" charset="0"/>
              </a:rPr>
              <a:t>:</a:t>
            </a:r>
          </a:p>
          <a:p>
            <a:pPr marL="742950" lvl="1" indent="-285750">
              <a:spcBef>
                <a:spcPct val="20000"/>
              </a:spcBef>
              <a:buFontTx/>
              <a:buChar char="–"/>
            </a:pPr>
            <a:r>
              <a:rPr lang="en-US" sz="1600" b="1" dirty="0">
                <a:latin typeface="Arial" charset="0"/>
              </a:rPr>
              <a:t>Determine voltage across each element</a:t>
            </a:r>
          </a:p>
          <a:p>
            <a:pPr marL="742950" lvl="1" indent="-285750">
              <a:spcBef>
                <a:spcPct val="20000"/>
              </a:spcBef>
              <a:buFontTx/>
              <a:buChar char="–"/>
            </a:pPr>
            <a:r>
              <a:rPr lang="en-US" sz="1600" b="1" dirty="0">
                <a:latin typeface="Arial" charset="0"/>
              </a:rPr>
              <a:t>Determine current through each element and </a:t>
            </a:r>
          </a:p>
          <a:p>
            <a:pPr marL="742950" lvl="1" indent="-285750">
              <a:spcBef>
                <a:spcPct val="20000"/>
              </a:spcBef>
              <a:buFontTx/>
              <a:buChar char="–"/>
            </a:pPr>
            <a:r>
              <a:rPr lang="en-US" sz="1600" b="1" dirty="0">
                <a:latin typeface="Arial" charset="0"/>
              </a:rPr>
              <a:t>Power absorbed by each element</a:t>
            </a:r>
          </a:p>
          <a:p>
            <a:pPr marL="342900" indent="-342900">
              <a:spcBef>
                <a:spcPct val="20000"/>
              </a:spcBef>
              <a:buFontTx/>
              <a:buChar char="•"/>
            </a:pPr>
            <a:r>
              <a:rPr lang="en-US" sz="1800" b="1" dirty="0" err="1" smtClean="0">
                <a:solidFill>
                  <a:srgbClr val="FF0000"/>
                </a:solidFill>
                <a:latin typeface="Arial" charset="0"/>
              </a:rPr>
              <a:t>Contd</a:t>
            </a:r>
            <a:r>
              <a:rPr lang="en-US" sz="1800" b="1" dirty="0" smtClean="0">
                <a:solidFill>
                  <a:srgbClr val="FF0000"/>
                </a:solidFill>
                <a:latin typeface="Arial" charset="0"/>
              </a:rPr>
              <a:t>!</a:t>
            </a:r>
            <a:endParaRPr lang="en-US" sz="1800" b="1" dirty="0">
              <a:solidFill>
                <a:srgbClr val="FF0000"/>
              </a:solidFill>
              <a:latin typeface="Arial"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9253">
                                            <p:txEl>
                                              <p:pRg st="0" end="0"/>
                                            </p:txEl>
                                          </p:spTgt>
                                        </p:tgtEl>
                                        <p:attrNameLst>
                                          <p:attrName>style.visibility</p:attrName>
                                        </p:attrNameLst>
                                      </p:cBhvr>
                                      <p:to>
                                        <p:strVal val="visible"/>
                                      </p:to>
                                    </p:set>
                                    <p:anim calcmode="lin" valueType="num">
                                      <p:cBhvr additive="base">
                                        <p:cTn id="7" dur="1000" fill="hold"/>
                                        <p:tgtEl>
                                          <p:spTgt spid="30925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92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9253">
                                            <p:txEl>
                                              <p:pRg st="1" end="1"/>
                                            </p:txEl>
                                          </p:spTgt>
                                        </p:tgtEl>
                                        <p:attrNameLst>
                                          <p:attrName>style.visibility</p:attrName>
                                        </p:attrNameLst>
                                      </p:cBhvr>
                                      <p:to>
                                        <p:strVal val="visible"/>
                                      </p:to>
                                    </p:set>
                                    <p:anim calcmode="lin" valueType="num">
                                      <p:cBhvr additive="base">
                                        <p:cTn id="13" dur="1000" fill="hold"/>
                                        <p:tgtEl>
                                          <p:spTgt spid="30925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9253">
                                            <p:txEl>
                                              <p:pRg st="1" end="1"/>
                                            </p:txEl>
                                          </p:spTgt>
                                        </p:tgtEl>
                                        <p:attrNameLst>
                                          <p:attrName>ppt_y</p:attrName>
                                        </p:attrNameLst>
                                      </p:cBhvr>
                                      <p:tavLst>
                                        <p:tav tm="0">
                                          <p:val>
                                            <p:strVal val="#ppt_y"/>
                                          </p:val>
                                        </p:tav>
                                        <p:tav tm="100000">
                                          <p:val>
                                            <p:strVal val="#ppt_y"/>
                                          </p:val>
                                        </p:tav>
                                      </p:tavLst>
                                    </p:anim>
                                  </p:childTnLst>
                                </p:cTn>
                              </p:par>
                              <p:par>
                                <p:cTn id="15" presetID="3" presetClass="entr" presetSubtype="10" fill="hold" nodeType="withEffect">
                                  <p:stCondLst>
                                    <p:cond delay="0"/>
                                  </p:stCondLst>
                                  <p:childTnLst>
                                    <p:set>
                                      <p:cBhvr>
                                        <p:cTn id="16" dur="1" fill="hold">
                                          <p:stCondLst>
                                            <p:cond delay="0"/>
                                          </p:stCondLst>
                                        </p:cTn>
                                        <p:tgtEl>
                                          <p:spTgt spid="309396"/>
                                        </p:tgtEl>
                                        <p:attrNameLst>
                                          <p:attrName>style.visibility</p:attrName>
                                        </p:attrNameLst>
                                      </p:cBhvr>
                                      <p:to>
                                        <p:strVal val="visible"/>
                                      </p:to>
                                    </p:set>
                                    <p:animEffect transition="in" filter="blinds(horizontal)">
                                      <p:cBhvr>
                                        <p:cTn id="17" dur="500"/>
                                        <p:tgtEl>
                                          <p:spTgt spid="30939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09395">
                                            <p:txEl>
                                              <p:pRg st="0" end="0"/>
                                            </p:txEl>
                                          </p:spTgt>
                                        </p:tgtEl>
                                        <p:attrNameLst>
                                          <p:attrName>style.visibility</p:attrName>
                                        </p:attrNameLst>
                                      </p:cBhvr>
                                      <p:to>
                                        <p:strVal val="visible"/>
                                      </p:to>
                                    </p:set>
                                    <p:anim calcmode="lin" valueType="num">
                                      <p:cBhvr additive="base">
                                        <p:cTn id="22" dur="1000" fill="hold"/>
                                        <p:tgtEl>
                                          <p:spTgt spid="309395">
                                            <p:txEl>
                                              <p:pRg st="0" end="0"/>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0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09395">
                                            <p:txEl>
                                              <p:pRg st="1" end="1"/>
                                            </p:txEl>
                                          </p:spTgt>
                                        </p:tgtEl>
                                        <p:attrNameLst>
                                          <p:attrName>style.visibility</p:attrName>
                                        </p:attrNameLst>
                                      </p:cBhvr>
                                      <p:to>
                                        <p:strVal val="visible"/>
                                      </p:to>
                                    </p:set>
                                    <p:anim calcmode="lin" valueType="num">
                                      <p:cBhvr additive="base">
                                        <p:cTn id="28" dur="1000" fill="hold"/>
                                        <p:tgtEl>
                                          <p:spTgt spid="309395">
                                            <p:txEl>
                                              <p:pRg st="1" end="1"/>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0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09395">
                                            <p:txEl>
                                              <p:pRg st="2" end="2"/>
                                            </p:txEl>
                                          </p:spTgt>
                                        </p:tgtEl>
                                        <p:attrNameLst>
                                          <p:attrName>style.visibility</p:attrName>
                                        </p:attrNameLst>
                                      </p:cBhvr>
                                      <p:to>
                                        <p:strVal val="visible"/>
                                      </p:to>
                                    </p:set>
                                    <p:anim calcmode="lin" valueType="num">
                                      <p:cBhvr additive="base">
                                        <p:cTn id="34" dur="1000" fill="hold"/>
                                        <p:tgtEl>
                                          <p:spTgt spid="309395">
                                            <p:txEl>
                                              <p:pRg st="2" end="2"/>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0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09395">
                                            <p:txEl>
                                              <p:pRg st="3" end="3"/>
                                            </p:txEl>
                                          </p:spTgt>
                                        </p:tgtEl>
                                        <p:attrNameLst>
                                          <p:attrName>style.visibility</p:attrName>
                                        </p:attrNameLst>
                                      </p:cBhvr>
                                      <p:to>
                                        <p:strVal val="visible"/>
                                      </p:to>
                                    </p:set>
                                    <p:anim calcmode="lin" valueType="num">
                                      <p:cBhvr additive="base">
                                        <p:cTn id="40" dur="1000" fill="hold"/>
                                        <p:tgtEl>
                                          <p:spTgt spid="309395">
                                            <p:txEl>
                                              <p:pRg st="3" end="3"/>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09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09395">
                                            <p:txEl>
                                              <p:pRg st="4" end="4"/>
                                            </p:txEl>
                                          </p:spTgt>
                                        </p:tgtEl>
                                        <p:attrNameLst>
                                          <p:attrName>style.visibility</p:attrName>
                                        </p:attrNameLst>
                                      </p:cBhvr>
                                      <p:to>
                                        <p:strVal val="visible"/>
                                      </p:to>
                                    </p:set>
                                    <p:anim calcmode="lin" valueType="num">
                                      <p:cBhvr additive="base">
                                        <p:cTn id="46" dur="1000" fill="hold"/>
                                        <p:tgtEl>
                                          <p:spTgt spid="309395">
                                            <p:txEl>
                                              <p:pRg st="4" end="4"/>
                                            </p:txEl>
                                          </p:spTgt>
                                        </p:tgtEl>
                                        <p:attrNameLst>
                                          <p:attrName>ppt_x</p:attrName>
                                        </p:attrNameLst>
                                      </p:cBhvr>
                                      <p:tavLst>
                                        <p:tav tm="0">
                                          <p:val>
                                            <p:strVal val="0-#ppt_w/2"/>
                                          </p:val>
                                        </p:tav>
                                        <p:tav tm="100000">
                                          <p:val>
                                            <p:strVal val="#ppt_x"/>
                                          </p:val>
                                        </p:tav>
                                      </p:tavLst>
                                    </p:anim>
                                    <p:anim calcmode="lin" valueType="num">
                                      <p:cBhvr additive="base">
                                        <p:cTn id="47" dur="1000" fill="hold"/>
                                        <p:tgtEl>
                                          <p:spTgt spid="309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309395">
                                            <p:txEl>
                                              <p:pRg st="5" end="5"/>
                                            </p:txEl>
                                          </p:spTgt>
                                        </p:tgtEl>
                                        <p:attrNameLst>
                                          <p:attrName>style.visibility</p:attrName>
                                        </p:attrNameLst>
                                      </p:cBhvr>
                                      <p:to>
                                        <p:strVal val="visible"/>
                                      </p:to>
                                    </p:set>
                                    <p:anim calcmode="lin" valueType="num">
                                      <p:cBhvr additive="base">
                                        <p:cTn id="52" dur="1000" fill="hold"/>
                                        <p:tgtEl>
                                          <p:spTgt spid="309395">
                                            <p:txEl>
                                              <p:pRg st="5" end="5"/>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309395">
                                            <p:txEl>
                                              <p:pRg st="5" end="5"/>
                                            </p:txEl>
                                          </p:spTgt>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09252"/>
                                        </p:tgtEl>
                                        <p:attrNameLst>
                                          <p:attrName>style.visibility</p:attrName>
                                        </p:attrNameLst>
                                      </p:cBhvr>
                                      <p:to>
                                        <p:strVal val="visible"/>
                                      </p:to>
                                    </p:set>
                                    <p:anim calcmode="lin" valueType="num">
                                      <p:cBhvr additive="base">
                                        <p:cTn id="56" dur="500" fill="hold"/>
                                        <p:tgtEl>
                                          <p:spTgt spid="309252"/>
                                        </p:tgtEl>
                                        <p:attrNameLst>
                                          <p:attrName>ppt_x</p:attrName>
                                        </p:attrNameLst>
                                      </p:cBhvr>
                                      <p:tavLst>
                                        <p:tav tm="0">
                                          <p:val>
                                            <p:strVal val="#ppt_x"/>
                                          </p:val>
                                        </p:tav>
                                        <p:tav tm="100000">
                                          <p:val>
                                            <p:strVal val="#ppt_x"/>
                                          </p:val>
                                        </p:tav>
                                      </p:tavLst>
                                    </p:anim>
                                    <p:anim calcmode="lin" valueType="num">
                                      <p:cBhvr additive="base">
                                        <p:cTn id="57" dur="500" fill="hold"/>
                                        <p:tgtEl>
                                          <p:spTgt spid="309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lide Number Placeholder 6"/>
          <p:cNvSpPr>
            <a:spLocks noGrp="1"/>
          </p:cNvSpPr>
          <p:nvPr>
            <p:ph type="sldNum" sz="quarter" idx="12"/>
          </p:nvPr>
        </p:nvSpPr>
        <p:spPr/>
        <p:txBody>
          <a:bodyPr/>
          <a:lstStyle/>
          <a:p>
            <a:fld id="{7C66384B-921D-4130-BC28-696456590C67}" type="slidenum">
              <a:rPr lang="en-US" altLang="en-US"/>
              <a:pPr/>
              <a:t>15</a:t>
            </a:fld>
            <a:endParaRPr lang="en-US" altLang="en-US"/>
          </a:p>
        </p:txBody>
      </p:sp>
      <p:sp>
        <p:nvSpPr>
          <p:cNvPr id="310274" name="Rectangle 2"/>
          <p:cNvSpPr>
            <a:spLocks noGrp="1" noChangeArrowheads="1"/>
          </p:cNvSpPr>
          <p:nvPr>
            <p:ph type="title"/>
          </p:nvPr>
        </p:nvSpPr>
        <p:spPr>
          <a:xfrm>
            <a:off x="838200" y="228600"/>
            <a:ext cx="7467600" cy="457200"/>
          </a:xfrm>
        </p:spPr>
        <p:txBody>
          <a:bodyPr/>
          <a:lstStyle/>
          <a:p>
            <a:r>
              <a:rPr lang="en-US" sz="2800" b="1" u="sng" dirty="0" smtClean="0"/>
              <a:t>The Single Loop Circuit </a:t>
            </a:r>
            <a:r>
              <a:rPr lang="en-US" sz="2800" b="1" u="sng" dirty="0"/>
              <a:t>…</a:t>
            </a:r>
            <a:r>
              <a:rPr lang="en-US" sz="2800" b="1" u="sng" dirty="0" err="1"/>
              <a:t>contd</a:t>
            </a:r>
            <a:endParaRPr lang="en-US" sz="2800" b="1" u="sng" dirty="0"/>
          </a:p>
        </p:txBody>
      </p:sp>
      <p:sp>
        <p:nvSpPr>
          <p:cNvPr id="310275"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10276" name="Rectangle 4"/>
          <p:cNvSpPr>
            <a:spLocks noChangeArrowheads="1"/>
          </p:cNvSpPr>
          <p:nvPr/>
        </p:nvSpPr>
        <p:spPr bwMode="auto">
          <a:xfrm>
            <a:off x="690563" y="4067175"/>
            <a:ext cx="7696200" cy="4572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Step 1 : Arbitrarily select a clockwise current i as shown :</a:t>
            </a:r>
          </a:p>
        </p:txBody>
      </p:sp>
      <p:sp>
        <p:nvSpPr>
          <p:cNvPr id="310325" name="Rectangle 53"/>
          <p:cNvSpPr>
            <a:spLocks noChangeArrowheads="1"/>
          </p:cNvSpPr>
          <p:nvPr/>
        </p:nvSpPr>
        <p:spPr bwMode="auto">
          <a:xfrm>
            <a:off x="685800" y="4724400"/>
            <a:ext cx="8001000" cy="1219200"/>
          </a:xfrm>
          <a:prstGeom prst="rect">
            <a:avLst/>
          </a:prstGeom>
          <a:noFill/>
          <a:ln w="9525">
            <a:noFill/>
            <a:miter lim="800000"/>
            <a:headEnd/>
            <a:tailEnd/>
          </a:ln>
          <a:effectLst/>
        </p:spPr>
        <p:txBody>
          <a:bodyPr/>
          <a:lstStyle/>
          <a:p>
            <a:pPr marL="342900" indent="-342900" algn="just">
              <a:spcBef>
                <a:spcPct val="20000"/>
              </a:spcBef>
              <a:buFontTx/>
              <a:buChar char="•"/>
            </a:pPr>
            <a:r>
              <a:rPr lang="en-US" sz="1800" b="1" dirty="0">
                <a:latin typeface="Arial" charset="0"/>
              </a:rPr>
              <a:t>Note: All the elements in a circuit that carry the same current are said to be connected in series.</a:t>
            </a:r>
          </a:p>
          <a:p>
            <a:pPr marL="342900" indent="-342900">
              <a:spcBef>
                <a:spcPct val="20000"/>
              </a:spcBef>
              <a:buFontTx/>
              <a:buChar char="•"/>
            </a:pPr>
            <a:r>
              <a:rPr lang="en-US" sz="1800" b="1" dirty="0" err="1" smtClean="0">
                <a:solidFill>
                  <a:srgbClr val="FF0000"/>
                </a:solidFill>
                <a:latin typeface="Arial" charset="0"/>
              </a:rPr>
              <a:t>Contd</a:t>
            </a:r>
            <a:r>
              <a:rPr lang="en-US" sz="1800" b="1" dirty="0" smtClean="0">
                <a:solidFill>
                  <a:srgbClr val="FF0000"/>
                </a:solidFill>
                <a:latin typeface="Arial" charset="0"/>
              </a:rPr>
              <a:t> </a:t>
            </a:r>
            <a:r>
              <a:rPr lang="en-US" sz="1800" b="1" dirty="0">
                <a:solidFill>
                  <a:srgbClr val="FF0000"/>
                </a:solidFill>
                <a:latin typeface="Arial" charset="0"/>
              </a:rPr>
              <a:t>!</a:t>
            </a:r>
          </a:p>
        </p:txBody>
      </p:sp>
      <p:grpSp>
        <p:nvGrpSpPr>
          <p:cNvPr id="310332" name="Group 60"/>
          <p:cNvGrpSpPr>
            <a:grpSpLocks/>
          </p:cNvGrpSpPr>
          <p:nvPr/>
        </p:nvGrpSpPr>
        <p:grpSpPr bwMode="auto">
          <a:xfrm>
            <a:off x="4160838" y="1066800"/>
            <a:ext cx="4830762" cy="2438400"/>
            <a:chOff x="1440" y="672"/>
            <a:chExt cx="3043" cy="1536"/>
          </a:xfrm>
        </p:grpSpPr>
        <p:grpSp>
          <p:nvGrpSpPr>
            <p:cNvPr id="310278" name="Group 6"/>
            <p:cNvGrpSpPr>
              <a:grpSpLocks/>
            </p:cNvGrpSpPr>
            <p:nvPr/>
          </p:nvGrpSpPr>
          <p:grpSpPr bwMode="auto">
            <a:xfrm>
              <a:off x="1728" y="1111"/>
              <a:ext cx="433" cy="1097"/>
              <a:chOff x="3648" y="1152"/>
              <a:chExt cx="432" cy="1200"/>
            </a:xfrm>
          </p:grpSpPr>
          <p:sp>
            <p:nvSpPr>
              <p:cNvPr id="310279" name="Oval 7"/>
              <p:cNvSpPr>
                <a:spLocks noChangeArrowheads="1"/>
              </p:cNvSpPr>
              <p:nvPr/>
            </p:nvSpPr>
            <p:spPr bwMode="auto">
              <a:xfrm>
                <a:off x="3648" y="1578"/>
                <a:ext cx="432" cy="464"/>
              </a:xfrm>
              <a:prstGeom prst="ellipse">
                <a:avLst/>
              </a:prstGeom>
              <a:noFill/>
              <a:ln w="9525">
                <a:solidFill>
                  <a:schemeClr val="tx1"/>
                </a:solidFill>
                <a:round/>
                <a:headEnd/>
                <a:tailEnd/>
              </a:ln>
              <a:effectLst/>
            </p:spPr>
            <p:txBody>
              <a:bodyPr wrap="none" anchor="ctr"/>
              <a:lstStyle/>
              <a:p>
                <a:endParaRPr lang="en-US"/>
              </a:p>
            </p:txBody>
          </p:sp>
          <p:sp>
            <p:nvSpPr>
              <p:cNvPr id="310280" name="Line 8"/>
              <p:cNvSpPr>
                <a:spLocks noChangeShapeType="1"/>
              </p:cNvSpPr>
              <p:nvPr/>
            </p:nvSpPr>
            <p:spPr bwMode="auto">
              <a:xfrm>
                <a:off x="3864" y="2042"/>
                <a:ext cx="0" cy="310"/>
              </a:xfrm>
              <a:prstGeom prst="line">
                <a:avLst/>
              </a:prstGeom>
              <a:noFill/>
              <a:ln w="9525">
                <a:solidFill>
                  <a:schemeClr val="tx1"/>
                </a:solidFill>
                <a:round/>
                <a:headEnd/>
                <a:tailEnd/>
              </a:ln>
              <a:effectLst/>
            </p:spPr>
            <p:txBody>
              <a:bodyPr/>
              <a:lstStyle/>
              <a:p>
                <a:endParaRPr lang="en-US"/>
              </a:p>
            </p:txBody>
          </p:sp>
          <p:sp>
            <p:nvSpPr>
              <p:cNvPr id="310281" name="Line 9"/>
              <p:cNvSpPr>
                <a:spLocks noChangeShapeType="1"/>
              </p:cNvSpPr>
              <p:nvPr/>
            </p:nvSpPr>
            <p:spPr bwMode="auto">
              <a:xfrm flipV="1">
                <a:off x="3864" y="1152"/>
                <a:ext cx="0" cy="426"/>
              </a:xfrm>
              <a:prstGeom prst="line">
                <a:avLst/>
              </a:prstGeom>
              <a:noFill/>
              <a:ln w="9525">
                <a:solidFill>
                  <a:schemeClr val="tx1"/>
                </a:solidFill>
                <a:round/>
                <a:headEnd/>
                <a:tailEnd/>
              </a:ln>
              <a:effectLst/>
            </p:spPr>
            <p:txBody>
              <a:bodyPr/>
              <a:lstStyle/>
              <a:p>
                <a:endParaRPr lang="en-US"/>
              </a:p>
            </p:txBody>
          </p:sp>
          <p:sp>
            <p:nvSpPr>
              <p:cNvPr id="310282" name="Text Box 10"/>
              <p:cNvSpPr txBox="1">
                <a:spLocks noChangeArrowheads="1"/>
              </p:cNvSpPr>
              <p:nvPr/>
            </p:nvSpPr>
            <p:spPr bwMode="auto">
              <a:xfrm>
                <a:off x="3753" y="1536"/>
                <a:ext cx="144" cy="315"/>
              </a:xfrm>
              <a:prstGeom prst="rect">
                <a:avLst/>
              </a:prstGeom>
              <a:noFill/>
              <a:ln w="9525">
                <a:noFill/>
                <a:miter lim="800000"/>
                <a:headEnd/>
                <a:tailEnd/>
              </a:ln>
              <a:effectLst/>
            </p:spPr>
            <p:txBody>
              <a:bodyPr>
                <a:spAutoFit/>
              </a:bodyPr>
              <a:lstStyle/>
              <a:p>
                <a:r>
                  <a:rPr lang="en-US"/>
                  <a:t>+</a:t>
                </a:r>
              </a:p>
            </p:txBody>
          </p:sp>
          <p:sp>
            <p:nvSpPr>
              <p:cNvPr id="310283" name="Text Box 11"/>
              <p:cNvSpPr txBox="1">
                <a:spLocks noChangeArrowheads="1"/>
              </p:cNvSpPr>
              <p:nvPr/>
            </p:nvSpPr>
            <p:spPr bwMode="auto">
              <a:xfrm>
                <a:off x="3747" y="1722"/>
                <a:ext cx="151" cy="315"/>
              </a:xfrm>
              <a:prstGeom prst="rect">
                <a:avLst/>
              </a:prstGeom>
              <a:noFill/>
              <a:ln w="9525">
                <a:noFill/>
                <a:miter lim="800000"/>
                <a:headEnd/>
                <a:tailEnd/>
              </a:ln>
              <a:effectLst/>
            </p:spPr>
            <p:txBody>
              <a:bodyPr>
                <a:spAutoFit/>
              </a:bodyPr>
              <a:lstStyle/>
              <a:p>
                <a:r>
                  <a:rPr lang="en-US"/>
                  <a:t>_</a:t>
                </a:r>
              </a:p>
            </p:txBody>
          </p:sp>
          <p:sp>
            <p:nvSpPr>
              <p:cNvPr id="310284" name="Text Box 12"/>
              <p:cNvSpPr txBox="1">
                <a:spLocks noChangeArrowheads="1"/>
              </p:cNvSpPr>
              <p:nvPr/>
            </p:nvSpPr>
            <p:spPr bwMode="auto">
              <a:xfrm>
                <a:off x="3744" y="1728"/>
                <a:ext cx="151" cy="316"/>
              </a:xfrm>
              <a:prstGeom prst="rect">
                <a:avLst/>
              </a:prstGeom>
              <a:noFill/>
              <a:ln w="9525">
                <a:noFill/>
                <a:miter lim="800000"/>
                <a:headEnd/>
                <a:tailEnd/>
              </a:ln>
              <a:effectLst/>
            </p:spPr>
            <p:txBody>
              <a:bodyPr>
                <a:spAutoFit/>
              </a:bodyPr>
              <a:lstStyle/>
              <a:p>
                <a:r>
                  <a:rPr lang="en-US"/>
                  <a:t>_</a:t>
                </a:r>
              </a:p>
            </p:txBody>
          </p:sp>
          <p:sp>
            <p:nvSpPr>
              <p:cNvPr id="310285" name="Text Box 13"/>
              <p:cNvSpPr txBox="1">
                <a:spLocks noChangeArrowheads="1"/>
              </p:cNvSpPr>
              <p:nvPr/>
            </p:nvSpPr>
            <p:spPr bwMode="auto">
              <a:xfrm>
                <a:off x="3744" y="1728"/>
                <a:ext cx="151" cy="316"/>
              </a:xfrm>
              <a:prstGeom prst="rect">
                <a:avLst/>
              </a:prstGeom>
              <a:noFill/>
              <a:ln w="9525">
                <a:noFill/>
                <a:miter lim="800000"/>
                <a:headEnd/>
                <a:tailEnd/>
              </a:ln>
              <a:effectLst/>
            </p:spPr>
            <p:txBody>
              <a:bodyPr>
                <a:spAutoFit/>
              </a:bodyPr>
              <a:lstStyle/>
              <a:p>
                <a:r>
                  <a:rPr lang="en-US"/>
                  <a:t>_</a:t>
                </a:r>
              </a:p>
            </p:txBody>
          </p:sp>
        </p:grpSp>
        <p:grpSp>
          <p:nvGrpSpPr>
            <p:cNvPr id="310286" name="Group 14"/>
            <p:cNvGrpSpPr>
              <a:grpSpLocks/>
            </p:cNvGrpSpPr>
            <p:nvPr/>
          </p:nvGrpSpPr>
          <p:grpSpPr bwMode="auto">
            <a:xfrm>
              <a:off x="1944" y="1038"/>
              <a:ext cx="961" cy="131"/>
              <a:chOff x="1200" y="1296"/>
              <a:chExt cx="2256" cy="243"/>
            </a:xfrm>
          </p:grpSpPr>
          <p:sp>
            <p:nvSpPr>
              <p:cNvPr id="310287" name="Line 1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10288" name="Line 1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10289" name="Group 17"/>
              <p:cNvGrpSpPr>
                <a:grpSpLocks/>
              </p:cNvGrpSpPr>
              <p:nvPr/>
            </p:nvGrpSpPr>
            <p:grpSpPr bwMode="auto">
              <a:xfrm>
                <a:off x="1920" y="1296"/>
                <a:ext cx="288" cy="240"/>
                <a:chOff x="1920" y="1296"/>
                <a:chExt cx="288" cy="240"/>
              </a:xfrm>
            </p:grpSpPr>
            <p:sp>
              <p:nvSpPr>
                <p:cNvPr id="310290"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291"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292" name="Group 20"/>
              <p:cNvGrpSpPr>
                <a:grpSpLocks/>
              </p:cNvGrpSpPr>
              <p:nvPr/>
            </p:nvGrpSpPr>
            <p:grpSpPr bwMode="auto">
              <a:xfrm>
                <a:off x="2214" y="1299"/>
                <a:ext cx="288" cy="240"/>
                <a:chOff x="1920" y="1296"/>
                <a:chExt cx="288" cy="240"/>
              </a:xfrm>
            </p:grpSpPr>
            <p:sp>
              <p:nvSpPr>
                <p:cNvPr id="310293" name="Line 2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294" name="Line 2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295" name="Group 23"/>
              <p:cNvGrpSpPr>
                <a:grpSpLocks/>
              </p:cNvGrpSpPr>
              <p:nvPr/>
            </p:nvGrpSpPr>
            <p:grpSpPr bwMode="auto">
              <a:xfrm>
                <a:off x="2508" y="1296"/>
                <a:ext cx="288" cy="240"/>
                <a:chOff x="1920" y="1296"/>
                <a:chExt cx="288" cy="240"/>
              </a:xfrm>
            </p:grpSpPr>
            <p:sp>
              <p:nvSpPr>
                <p:cNvPr id="310296" name="Line 2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297" name="Line 2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10298" name="Line 2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10299" name="Line 2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10301" name="Oval 29"/>
            <p:cNvSpPr>
              <a:spLocks noChangeArrowheads="1"/>
            </p:cNvSpPr>
            <p:nvPr/>
          </p:nvSpPr>
          <p:spPr bwMode="auto">
            <a:xfrm rot="5400000">
              <a:off x="3248" y="889"/>
              <a:ext cx="416" cy="465"/>
            </a:xfrm>
            <a:prstGeom prst="ellipse">
              <a:avLst/>
            </a:prstGeom>
            <a:noFill/>
            <a:ln w="9525">
              <a:solidFill>
                <a:schemeClr val="tx1"/>
              </a:solidFill>
              <a:round/>
              <a:headEnd/>
              <a:tailEnd/>
            </a:ln>
            <a:effectLst/>
          </p:spPr>
          <p:txBody>
            <a:bodyPr wrap="none" anchor="ctr"/>
            <a:lstStyle/>
            <a:p>
              <a:endParaRPr lang="en-US"/>
            </a:p>
          </p:txBody>
        </p:sp>
        <p:sp>
          <p:nvSpPr>
            <p:cNvPr id="310302" name="Line 30"/>
            <p:cNvSpPr>
              <a:spLocks noChangeShapeType="1"/>
            </p:cNvSpPr>
            <p:nvPr/>
          </p:nvSpPr>
          <p:spPr bwMode="auto">
            <a:xfrm rot="5400000">
              <a:off x="3068" y="967"/>
              <a:ext cx="0" cy="310"/>
            </a:xfrm>
            <a:prstGeom prst="line">
              <a:avLst/>
            </a:prstGeom>
            <a:noFill/>
            <a:ln w="9525">
              <a:solidFill>
                <a:schemeClr val="tx1"/>
              </a:solidFill>
              <a:round/>
              <a:headEnd/>
              <a:tailEnd/>
            </a:ln>
            <a:effectLst/>
          </p:spPr>
          <p:txBody>
            <a:bodyPr/>
            <a:lstStyle/>
            <a:p>
              <a:endParaRPr lang="en-US"/>
            </a:p>
          </p:txBody>
        </p:sp>
        <p:sp>
          <p:nvSpPr>
            <p:cNvPr id="310303" name="Line 31"/>
            <p:cNvSpPr>
              <a:spLocks noChangeShapeType="1"/>
            </p:cNvSpPr>
            <p:nvPr/>
          </p:nvSpPr>
          <p:spPr bwMode="auto">
            <a:xfrm rot="5400000" flipV="1">
              <a:off x="3901" y="909"/>
              <a:ext cx="0" cy="426"/>
            </a:xfrm>
            <a:prstGeom prst="line">
              <a:avLst/>
            </a:prstGeom>
            <a:noFill/>
            <a:ln w="9525">
              <a:solidFill>
                <a:schemeClr val="tx1"/>
              </a:solidFill>
              <a:round/>
              <a:headEnd/>
              <a:tailEnd/>
            </a:ln>
            <a:effectLst/>
          </p:spPr>
          <p:txBody>
            <a:bodyPr/>
            <a:lstStyle/>
            <a:p>
              <a:endParaRPr lang="en-US"/>
            </a:p>
          </p:txBody>
        </p:sp>
        <p:sp>
          <p:nvSpPr>
            <p:cNvPr id="310304" name="Text Box 32"/>
            <p:cNvSpPr txBox="1">
              <a:spLocks noChangeArrowheads="1"/>
            </p:cNvSpPr>
            <p:nvPr/>
          </p:nvSpPr>
          <p:spPr bwMode="auto">
            <a:xfrm rot="5400000">
              <a:off x="3266" y="934"/>
              <a:ext cx="139" cy="288"/>
            </a:xfrm>
            <a:prstGeom prst="rect">
              <a:avLst/>
            </a:prstGeom>
            <a:noFill/>
            <a:ln w="9525">
              <a:noFill/>
              <a:miter lim="800000"/>
              <a:headEnd/>
              <a:tailEnd/>
            </a:ln>
            <a:effectLst/>
          </p:spPr>
          <p:txBody>
            <a:bodyPr>
              <a:spAutoFit/>
            </a:bodyPr>
            <a:lstStyle/>
            <a:p>
              <a:r>
                <a:rPr lang="en-US"/>
                <a:t>+</a:t>
              </a:r>
            </a:p>
          </p:txBody>
        </p:sp>
        <p:sp>
          <p:nvSpPr>
            <p:cNvPr id="310305" name="Text Box 33"/>
            <p:cNvSpPr txBox="1">
              <a:spLocks noChangeArrowheads="1"/>
            </p:cNvSpPr>
            <p:nvPr/>
          </p:nvSpPr>
          <p:spPr bwMode="auto">
            <a:xfrm>
              <a:off x="3456" y="864"/>
              <a:ext cx="212" cy="288"/>
            </a:xfrm>
            <a:prstGeom prst="rect">
              <a:avLst/>
            </a:prstGeom>
            <a:noFill/>
            <a:ln w="9525">
              <a:noFill/>
              <a:miter lim="800000"/>
              <a:headEnd/>
              <a:tailEnd/>
            </a:ln>
            <a:effectLst/>
          </p:spPr>
          <p:txBody>
            <a:bodyPr wrap="none">
              <a:spAutoFit/>
            </a:bodyPr>
            <a:lstStyle/>
            <a:p>
              <a:r>
                <a:rPr lang="en-US"/>
                <a:t>_</a:t>
              </a:r>
            </a:p>
          </p:txBody>
        </p:sp>
        <p:sp>
          <p:nvSpPr>
            <p:cNvPr id="310306" name="Line 34"/>
            <p:cNvSpPr>
              <a:spLocks noChangeShapeType="1"/>
            </p:cNvSpPr>
            <p:nvPr/>
          </p:nvSpPr>
          <p:spPr bwMode="auto">
            <a:xfrm flipV="1">
              <a:off x="1950" y="2208"/>
              <a:ext cx="2177" cy="0"/>
            </a:xfrm>
            <a:prstGeom prst="line">
              <a:avLst/>
            </a:prstGeom>
            <a:noFill/>
            <a:ln w="9525">
              <a:solidFill>
                <a:schemeClr val="tx1"/>
              </a:solidFill>
              <a:round/>
              <a:headEnd/>
              <a:tailEnd/>
            </a:ln>
            <a:effectLst/>
          </p:spPr>
          <p:txBody>
            <a:bodyPr/>
            <a:lstStyle/>
            <a:p>
              <a:endParaRPr lang="en-US"/>
            </a:p>
          </p:txBody>
        </p:sp>
        <p:grpSp>
          <p:nvGrpSpPr>
            <p:cNvPr id="310307" name="Group 35"/>
            <p:cNvGrpSpPr>
              <a:grpSpLocks/>
            </p:cNvGrpSpPr>
            <p:nvPr/>
          </p:nvGrpSpPr>
          <p:grpSpPr bwMode="auto">
            <a:xfrm rot="16200000">
              <a:off x="3561" y="1590"/>
              <a:ext cx="1090" cy="145"/>
              <a:chOff x="1200" y="1296"/>
              <a:chExt cx="2256" cy="243"/>
            </a:xfrm>
          </p:grpSpPr>
          <p:sp>
            <p:nvSpPr>
              <p:cNvPr id="310308" name="Line 36"/>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10309" name="Line 37"/>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10310" name="Group 38"/>
              <p:cNvGrpSpPr>
                <a:grpSpLocks/>
              </p:cNvGrpSpPr>
              <p:nvPr/>
            </p:nvGrpSpPr>
            <p:grpSpPr bwMode="auto">
              <a:xfrm>
                <a:off x="1920" y="1296"/>
                <a:ext cx="288" cy="240"/>
                <a:chOff x="1920" y="1296"/>
                <a:chExt cx="288" cy="240"/>
              </a:xfrm>
            </p:grpSpPr>
            <p:sp>
              <p:nvSpPr>
                <p:cNvPr id="310311" name="Line 3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12" name="Line 4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313" name="Group 41"/>
              <p:cNvGrpSpPr>
                <a:grpSpLocks/>
              </p:cNvGrpSpPr>
              <p:nvPr/>
            </p:nvGrpSpPr>
            <p:grpSpPr bwMode="auto">
              <a:xfrm>
                <a:off x="2214" y="1299"/>
                <a:ext cx="288" cy="240"/>
                <a:chOff x="1920" y="1296"/>
                <a:chExt cx="288" cy="240"/>
              </a:xfrm>
            </p:grpSpPr>
            <p:sp>
              <p:nvSpPr>
                <p:cNvPr id="310314" name="Line 4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15" name="Line 4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316" name="Group 44"/>
              <p:cNvGrpSpPr>
                <a:grpSpLocks/>
              </p:cNvGrpSpPr>
              <p:nvPr/>
            </p:nvGrpSpPr>
            <p:grpSpPr bwMode="auto">
              <a:xfrm>
                <a:off x="2508" y="1296"/>
                <a:ext cx="288" cy="240"/>
                <a:chOff x="1920" y="1296"/>
                <a:chExt cx="288" cy="240"/>
              </a:xfrm>
            </p:grpSpPr>
            <p:sp>
              <p:nvSpPr>
                <p:cNvPr id="310317" name="Line 4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18" name="Line 4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10319" name="Line 47"/>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10320" name="Line 48"/>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10321" name="Rectangle 49"/>
            <p:cNvSpPr>
              <a:spLocks noChangeArrowheads="1"/>
            </p:cNvSpPr>
            <p:nvPr/>
          </p:nvSpPr>
          <p:spPr bwMode="auto">
            <a:xfrm>
              <a:off x="4226" y="1593"/>
              <a:ext cx="257"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R</a:t>
              </a:r>
              <a:r>
                <a:rPr lang="en-US" sz="1600" b="1" baseline="-25000">
                  <a:latin typeface="Arial" charset="0"/>
                </a:rPr>
                <a:t>2</a:t>
              </a:r>
              <a:endParaRPr lang="el-GR" sz="1600" b="1" baseline="-25000">
                <a:latin typeface="Arial" charset="0"/>
              </a:endParaRPr>
            </a:p>
          </p:txBody>
        </p:sp>
        <p:sp>
          <p:nvSpPr>
            <p:cNvPr id="310322" name="Rectangle 50"/>
            <p:cNvSpPr>
              <a:spLocks noChangeArrowheads="1"/>
            </p:cNvSpPr>
            <p:nvPr/>
          </p:nvSpPr>
          <p:spPr bwMode="auto">
            <a:xfrm>
              <a:off x="2304" y="768"/>
              <a:ext cx="256"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R</a:t>
              </a:r>
              <a:r>
                <a:rPr lang="en-US" sz="1600" b="1" baseline="-25000">
                  <a:latin typeface="Arial" charset="0"/>
                </a:rPr>
                <a:t>1</a:t>
              </a:r>
              <a:endParaRPr lang="el-GR" sz="1600" b="1" baseline="-25000">
                <a:latin typeface="Arial" charset="0"/>
              </a:endParaRPr>
            </a:p>
          </p:txBody>
        </p:sp>
        <p:sp>
          <p:nvSpPr>
            <p:cNvPr id="310323" name="Rectangle 51"/>
            <p:cNvSpPr>
              <a:spLocks noChangeArrowheads="1"/>
            </p:cNvSpPr>
            <p:nvPr/>
          </p:nvSpPr>
          <p:spPr bwMode="auto">
            <a:xfrm>
              <a:off x="1440" y="1565"/>
              <a:ext cx="355" cy="250"/>
            </a:xfrm>
            <a:prstGeom prst="rect">
              <a:avLst/>
            </a:prstGeom>
            <a:noFill/>
            <a:ln w="9525">
              <a:noFill/>
              <a:miter lim="800000"/>
              <a:headEnd/>
              <a:tailEnd/>
            </a:ln>
            <a:effectLst/>
          </p:spPr>
          <p:txBody>
            <a:bodyPr>
              <a:spAutoFit/>
            </a:bodyPr>
            <a:lstStyle/>
            <a:p>
              <a:pPr>
                <a:spcBef>
                  <a:spcPct val="50000"/>
                </a:spcBef>
              </a:pPr>
              <a:r>
                <a:rPr lang="en-US" sz="2000" b="1">
                  <a:latin typeface="Arial" charset="0"/>
                </a:rPr>
                <a:t>v</a:t>
              </a:r>
              <a:r>
                <a:rPr lang="en-US" sz="2000" b="1" baseline="-25000">
                  <a:latin typeface="Arial" charset="0"/>
                </a:rPr>
                <a:t>S1</a:t>
              </a:r>
              <a:endParaRPr lang="el-GR" sz="2000" b="1" baseline="-25000">
                <a:latin typeface="Arial" charset="0"/>
              </a:endParaRPr>
            </a:p>
          </p:txBody>
        </p:sp>
        <p:sp>
          <p:nvSpPr>
            <p:cNvPr id="310324" name="Rectangle 52"/>
            <p:cNvSpPr>
              <a:spLocks noChangeArrowheads="1"/>
            </p:cNvSpPr>
            <p:nvPr/>
          </p:nvSpPr>
          <p:spPr bwMode="auto">
            <a:xfrm>
              <a:off x="3409" y="672"/>
              <a:ext cx="385" cy="250"/>
            </a:xfrm>
            <a:prstGeom prst="rect">
              <a:avLst/>
            </a:prstGeom>
            <a:noFill/>
            <a:ln w="9525">
              <a:noFill/>
              <a:miter lim="800000"/>
              <a:headEnd/>
              <a:tailEnd/>
            </a:ln>
            <a:effectLst/>
          </p:spPr>
          <p:txBody>
            <a:bodyPr>
              <a:spAutoFit/>
            </a:bodyPr>
            <a:lstStyle/>
            <a:p>
              <a:pPr>
                <a:spcBef>
                  <a:spcPct val="50000"/>
                </a:spcBef>
              </a:pPr>
              <a:r>
                <a:rPr lang="en-US" sz="2000" b="1">
                  <a:latin typeface="Arial" charset="0"/>
                </a:rPr>
                <a:t>v</a:t>
              </a:r>
              <a:r>
                <a:rPr lang="en-US" sz="2000" b="1" baseline="-25000">
                  <a:latin typeface="Arial" charset="0"/>
                </a:rPr>
                <a:t>S2</a:t>
              </a:r>
              <a:endParaRPr lang="el-GR" sz="2000" b="1" baseline="-25000">
                <a:latin typeface="Arial" charset="0"/>
              </a:endParaRPr>
            </a:p>
          </p:txBody>
        </p:sp>
        <p:sp>
          <p:nvSpPr>
            <p:cNvPr id="310326" name="Line 54"/>
            <p:cNvSpPr>
              <a:spLocks noChangeShapeType="1"/>
            </p:cNvSpPr>
            <p:nvPr/>
          </p:nvSpPr>
          <p:spPr bwMode="auto">
            <a:xfrm>
              <a:off x="2227" y="1248"/>
              <a:ext cx="432" cy="0"/>
            </a:xfrm>
            <a:prstGeom prst="line">
              <a:avLst/>
            </a:prstGeom>
            <a:noFill/>
            <a:ln w="9525">
              <a:solidFill>
                <a:schemeClr val="tx1"/>
              </a:solidFill>
              <a:round/>
              <a:headEnd/>
              <a:tailEnd type="triangle" w="med" len="med"/>
            </a:ln>
            <a:effectLst/>
          </p:spPr>
          <p:txBody>
            <a:bodyPr/>
            <a:lstStyle/>
            <a:p>
              <a:endParaRPr lang="en-US"/>
            </a:p>
          </p:txBody>
        </p:sp>
        <p:sp>
          <p:nvSpPr>
            <p:cNvPr id="310327" name="Line 55"/>
            <p:cNvSpPr>
              <a:spLocks noChangeShapeType="1"/>
            </p:cNvSpPr>
            <p:nvPr/>
          </p:nvSpPr>
          <p:spPr bwMode="auto">
            <a:xfrm>
              <a:off x="3859" y="1344"/>
              <a:ext cx="0" cy="480"/>
            </a:xfrm>
            <a:prstGeom prst="line">
              <a:avLst/>
            </a:prstGeom>
            <a:noFill/>
            <a:ln w="9525">
              <a:solidFill>
                <a:schemeClr val="tx1"/>
              </a:solidFill>
              <a:round/>
              <a:headEnd/>
              <a:tailEnd type="triangle" w="med" len="med"/>
            </a:ln>
            <a:effectLst/>
          </p:spPr>
          <p:txBody>
            <a:bodyPr/>
            <a:lstStyle/>
            <a:p>
              <a:endParaRPr lang="en-US"/>
            </a:p>
          </p:txBody>
        </p:sp>
        <p:sp>
          <p:nvSpPr>
            <p:cNvPr id="310328" name="Rectangle 56"/>
            <p:cNvSpPr>
              <a:spLocks noChangeArrowheads="1"/>
            </p:cNvSpPr>
            <p:nvPr/>
          </p:nvSpPr>
          <p:spPr bwMode="auto">
            <a:xfrm>
              <a:off x="2371" y="1296"/>
              <a:ext cx="152"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i</a:t>
              </a:r>
              <a:endParaRPr lang="el-GR" sz="1600" b="1" baseline="-25000">
                <a:latin typeface="Arial" charset="0"/>
              </a:endParaRPr>
            </a:p>
          </p:txBody>
        </p:sp>
        <p:sp>
          <p:nvSpPr>
            <p:cNvPr id="310329" name="Rectangle 57"/>
            <p:cNvSpPr>
              <a:spLocks noChangeArrowheads="1"/>
            </p:cNvSpPr>
            <p:nvPr/>
          </p:nvSpPr>
          <p:spPr bwMode="auto">
            <a:xfrm>
              <a:off x="3667" y="1440"/>
              <a:ext cx="152"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i</a:t>
              </a:r>
              <a:endParaRPr lang="el-GR" sz="1600" b="1" baseline="-25000">
                <a:latin typeface="Arial" charset="0"/>
              </a:endParaRPr>
            </a:p>
          </p:txBody>
        </p:sp>
      </p:grpSp>
      <p:grpSp>
        <p:nvGrpSpPr>
          <p:cNvPr id="310380" name="Group 108"/>
          <p:cNvGrpSpPr>
            <a:grpSpLocks/>
          </p:cNvGrpSpPr>
          <p:nvPr/>
        </p:nvGrpSpPr>
        <p:grpSpPr bwMode="auto">
          <a:xfrm>
            <a:off x="609600" y="1066800"/>
            <a:ext cx="3373438" cy="2057400"/>
            <a:chOff x="384" y="768"/>
            <a:chExt cx="2125" cy="1296"/>
          </a:xfrm>
        </p:grpSpPr>
        <p:sp>
          <p:nvSpPr>
            <p:cNvPr id="310335" name="Oval 63"/>
            <p:cNvSpPr>
              <a:spLocks noChangeArrowheads="1"/>
            </p:cNvSpPr>
            <p:nvPr/>
          </p:nvSpPr>
          <p:spPr bwMode="auto">
            <a:xfrm>
              <a:off x="624" y="1489"/>
              <a:ext cx="288" cy="345"/>
            </a:xfrm>
            <a:prstGeom prst="ellipse">
              <a:avLst/>
            </a:prstGeom>
            <a:noFill/>
            <a:ln w="9525">
              <a:solidFill>
                <a:schemeClr val="tx1"/>
              </a:solidFill>
              <a:round/>
              <a:headEnd/>
              <a:tailEnd/>
            </a:ln>
            <a:effectLst/>
          </p:spPr>
          <p:txBody>
            <a:bodyPr wrap="none" anchor="ctr"/>
            <a:lstStyle/>
            <a:p>
              <a:endParaRPr lang="en-US"/>
            </a:p>
          </p:txBody>
        </p:sp>
        <p:sp>
          <p:nvSpPr>
            <p:cNvPr id="310336" name="Line 64"/>
            <p:cNvSpPr>
              <a:spLocks noChangeShapeType="1"/>
            </p:cNvSpPr>
            <p:nvPr/>
          </p:nvSpPr>
          <p:spPr bwMode="auto">
            <a:xfrm>
              <a:off x="768" y="1872"/>
              <a:ext cx="0" cy="192"/>
            </a:xfrm>
            <a:prstGeom prst="line">
              <a:avLst/>
            </a:prstGeom>
            <a:noFill/>
            <a:ln w="9525">
              <a:solidFill>
                <a:schemeClr val="tx1"/>
              </a:solidFill>
              <a:round/>
              <a:headEnd/>
              <a:tailEnd/>
            </a:ln>
            <a:effectLst/>
          </p:spPr>
          <p:txBody>
            <a:bodyPr/>
            <a:lstStyle/>
            <a:p>
              <a:endParaRPr lang="en-US"/>
            </a:p>
          </p:txBody>
        </p:sp>
        <p:sp>
          <p:nvSpPr>
            <p:cNvPr id="310337" name="Line 65"/>
            <p:cNvSpPr>
              <a:spLocks noChangeShapeType="1"/>
            </p:cNvSpPr>
            <p:nvPr/>
          </p:nvSpPr>
          <p:spPr bwMode="auto">
            <a:xfrm flipV="1">
              <a:off x="768" y="1173"/>
              <a:ext cx="0" cy="316"/>
            </a:xfrm>
            <a:prstGeom prst="line">
              <a:avLst/>
            </a:prstGeom>
            <a:noFill/>
            <a:ln w="9525">
              <a:solidFill>
                <a:schemeClr val="tx1"/>
              </a:solidFill>
              <a:round/>
              <a:headEnd/>
              <a:tailEnd/>
            </a:ln>
            <a:effectLst/>
          </p:spPr>
          <p:txBody>
            <a:bodyPr/>
            <a:lstStyle/>
            <a:p>
              <a:endParaRPr lang="en-US"/>
            </a:p>
          </p:txBody>
        </p:sp>
        <p:sp>
          <p:nvSpPr>
            <p:cNvPr id="310338" name="Text Box 66"/>
            <p:cNvSpPr txBox="1">
              <a:spLocks noChangeArrowheads="1"/>
            </p:cNvSpPr>
            <p:nvPr/>
          </p:nvSpPr>
          <p:spPr bwMode="auto">
            <a:xfrm>
              <a:off x="674" y="1459"/>
              <a:ext cx="134" cy="288"/>
            </a:xfrm>
            <a:prstGeom prst="rect">
              <a:avLst/>
            </a:prstGeom>
            <a:noFill/>
            <a:ln w="9525">
              <a:noFill/>
              <a:miter lim="800000"/>
              <a:headEnd/>
              <a:tailEnd/>
            </a:ln>
            <a:effectLst/>
          </p:spPr>
          <p:txBody>
            <a:bodyPr>
              <a:spAutoFit/>
            </a:bodyPr>
            <a:lstStyle/>
            <a:p>
              <a:r>
                <a:rPr lang="en-US"/>
                <a:t>+</a:t>
              </a:r>
            </a:p>
          </p:txBody>
        </p:sp>
        <p:sp>
          <p:nvSpPr>
            <p:cNvPr id="310339" name="Text Box 67"/>
            <p:cNvSpPr txBox="1">
              <a:spLocks noChangeArrowheads="1"/>
            </p:cNvSpPr>
            <p:nvPr/>
          </p:nvSpPr>
          <p:spPr bwMode="auto">
            <a:xfrm>
              <a:off x="672" y="1536"/>
              <a:ext cx="135" cy="288"/>
            </a:xfrm>
            <a:prstGeom prst="rect">
              <a:avLst/>
            </a:prstGeom>
            <a:noFill/>
            <a:ln w="9525">
              <a:noFill/>
              <a:miter lim="800000"/>
              <a:headEnd/>
              <a:tailEnd/>
            </a:ln>
            <a:effectLst/>
          </p:spPr>
          <p:txBody>
            <a:bodyPr>
              <a:spAutoFit/>
            </a:bodyPr>
            <a:lstStyle/>
            <a:p>
              <a:r>
                <a:rPr lang="en-US"/>
                <a:t>_</a:t>
              </a:r>
            </a:p>
          </p:txBody>
        </p:sp>
        <p:grpSp>
          <p:nvGrpSpPr>
            <p:cNvPr id="310342" name="Group 70"/>
            <p:cNvGrpSpPr>
              <a:grpSpLocks/>
            </p:cNvGrpSpPr>
            <p:nvPr/>
          </p:nvGrpSpPr>
          <p:grpSpPr bwMode="auto">
            <a:xfrm>
              <a:off x="768" y="1113"/>
              <a:ext cx="640" cy="107"/>
              <a:chOff x="1200" y="1296"/>
              <a:chExt cx="2256" cy="243"/>
            </a:xfrm>
          </p:grpSpPr>
          <p:sp>
            <p:nvSpPr>
              <p:cNvPr id="310343" name="Line 71"/>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10344" name="Line 72"/>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10345" name="Group 73"/>
              <p:cNvGrpSpPr>
                <a:grpSpLocks/>
              </p:cNvGrpSpPr>
              <p:nvPr/>
            </p:nvGrpSpPr>
            <p:grpSpPr bwMode="auto">
              <a:xfrm>
                <a:off x="1920" y="1296"/>
                <a:ext cx="288" cy="240"/>
                <a:chOff x="1920" y="1296"/>
                <a:chExt cx="288" cy="240"/>
              </a:xfrm>
            </p:grpSpPr>
            <p:sp>
              <p:nvSpPr>
                <p:cNvPr id="310346" name="Line 7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47" name="Line 7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348" name="Group 76"/>
              <p:cNvGrpSpPr>
                <a:grpSpLocks/>
              </p:cNvGrpSpPr>
              <p:nvPr/>
            </p:nvGrpSpPr>
            <p:grpSpPr bwMode="auto">
              <a:xfrm>
                <a:off x="2214" y="1299"/>
                <a:ext cx="288" cy="240"/>
                <a:chOff x="1920" y="1296"/>
                <a:chExt cx="288" cy="240"/>
              </a:xfrm>
            </p:grpSpPr>
            <p:sp>
              <p:nvSpPr>
                <p:cNvPr id="310349" name="Line 7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50" name="Line 7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351" name="Group 79"/>
              <p:cNvGrpSpPr>
                <a:grpSpLocks/>
              </p:cNvGrpSpPr>
              <p:nvPr/>
            </p:nvGrpSpPr>
            <p:grpSpPr bwMode="auto">
              <a:xfrm>
                <a:off x="2508" y="1296"/>
                <a:ext cx="288" cy="240"/>
                <a:chOff x="1920" y="1296"/>
                <a:chExt cx="288" cy="240"/>
              </a:xfrm>
            </p:grpSpPr>
            <p:sp>
              <p:nvSpPr>
                <p:cNvPr id="310352" name="Line 8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53" name="Line 8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10354" name="Line 82"/>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10355" name="Line 83"/>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10356" name="Oval 84"/>
            <p:cNvSpPr>
              <a:spLocks noChangeArrowheads="1"/>
            </p:cNvSpPr>
            <p:nvPr/>
          </p:nvSpPr>
          <p:spPr bwMode="auto">
            <a:xfrm rot="5400000">
              <a:off x="1606" y="1027"/>
              <a:ext cx="338" cy="309"/>
            </a:xfrm>
            <a:prstGeom prst="ellipse">
              <a:avLst/>
            </a:prstGeom>
            <a:noFill/>
            <a:ln w="9525">
              <a:solidFill>
                <a:schemeClr val="tx1"/>
              </a:solidFill>
              <a:round/>
              <a:headEnd/>
              <a:tailEnd/>
            </a:ln>
            <a:effectLst/>
          </p:spPr>
          <p:txBody>
            <a:bodyPr wrap="none" anchor="ctr"/>
            <a:lstStyle/>
            <a:p>
              <a:endParaRPr lang="en-US"/>
            </a:p>
          </p:txBody>
        </p:sp>
        <p:sp>
          <p:nvSpPr>
            <p:cNvPr id="310357" name="Line 85"/>
            <p:cNvSpPr>
              <a:spLocks noChangeShapeType="1"/>
            </p:cNvSpPr>
            <p:nvPr/>
          </p:nvSpPr>
          <p:spPr bwMode="auto">
            <a:xfrm rot="5400000">
              <a:off x="1517" y="1078"/>
              <a:ext cx="0" cy="207"/>
            </a:xfrm>
            <a:prstGeom prst="line">
              <a:avLst/>
            </a:prstGeom>
            <a:noFill/>
            <a:ln w="9525">
              <a:solidFill>
                <a:schemeClr val="tx1"/>
              </a:solidFill>
              <a:round/>
              <a:headEnd/>
              <a:tailEnd/>
            </a:ln>
            <a:effectLst/>
          </p:spPr>
          <p:txBody>
            <a:bodyPr/>
            <a:lstStyle/>
            <a:p>
              <a:endParaRPr lang="en-US"/>
            </a:p>
          </p:txBody>
        </p:sp>
        <p:sp>
          <p:nvSpPr>
            <p:cNvPr id="310358" name="Line 86"/>
            <p:cNvSpPr>
              <a:spLocks noChangeShapeType="1"/>
            </p:cNvSpPr>
            <p:nvPr/>
          </p:nvSpPr>
          <p:spPr bwMode="auto">
            <a:xfrm rot="5400000" flipV="1">
              <a:off x="2072" y="1039"/>
              <a:ext cx="0" cy="285"/>
            </a:xfrm>
            <a:prstGeom prst="line">
              <a:avLst/>
            </a:prstGeom>
            <a:noFill/>
            <a:ln w="9525">
              <a:solidFill>
                <a:schemeClr val="tx1"/>
              </a:solidFill>
              <a:round/>
              <a:headEnd/>
              <a:tailEnd/>
            </a:ln>
            <a:effectLst/>
          </p:spPr>
          <p:txBody>
            <a:bodyPr/>
            <a:lstStyle/>
            <a:p>
              <a:endParaRPr lang="en-US"/>
            </a:p>
          </p:txBody>
        </p:sp>
        <p:sp>
          <p:nvSpPr>
            <p:cNvPr id="310359" name="Text Box 87"/>
            <p:cNvSpPr txBox="1">
              <a:spLocks noChangeArrowheads="1"/>
            </p:cNvSpPr>
            <p:nvPr/>
          </p:nvSpPr>
          <p:spPr bwMode="auto">
            <a:xfrm rot="5400000">
              <a:off x="1624" y="1011"/>
              <a:ext cx="151" cy="288"/>
            </a:xfrm>
            <a:prstGeom prst="rect">
              <a:avLst/>
            </a:prstGeom>
            <a:noFill/>
            <a:ln w="9525">
              <a:noFill/>
              <a:miter lim="800000"/>
              <a:headEnd/>
              <a:tailEnd/>
            </a:ln>
            <a:effectLst/>
          </p:spPr>
          <p:txBody>
            <a:bodyPr>
              <a:spAutoFit/>
            </a:bodyPr>
            <a:lstStyle/>
            <a:p>
              <a:r>
                <a:rPr lang="en-US"/>
                <a:t>+</a:t>
              </a:r>
            </a:p>
          </p:txBody>
        </p:sp>
        <p:sp>
          <p:nvSpPr>
            <p:cNvPr id="310360" name="Text Box 88"/>
            <p:cNvSpPr txBox="1">
              <a:spLocks noChangeArrowheads="1"/>
            </p:cNvSpPr>
            <p:nvPr/>
          </p:nvSpPr>
          <p:spPr bwMode="auto">
            <a:xfrm>
              <a:off x="1728" y="960"/>
              <a:ext cx="212" cy="288"/>
            </a:xfrm>
            <a:prstGeom prst="rect">
              <a:avLst/>
            </a:prstGeom>
            <a:noFill/>
            <a:ln w="9525">
              <a:noFill/>
              <a:miter lim="800000"/>
              <a:headEnd/>
              <a:tailEnd/>
            </a:ln>
            <a:effectLst/>
          </p:spPr>
          <p:txBody>
            <a:bodyPr wrap="none">
              <a:spAutoFit/>
            </a:bodyPr>
            <a:lstStyle/>
            <a:p>
              <a:r>
                <a:rPr lang="en-US"/>
                <a:t>_</a:t>
              </a:r>
            </a:p>
          </p:txBody>
        </p:sp>
        <p:sp>
          <p:nvSpPr>
            <p:cNvPr id="310361" name="Line 89"/>
            <p:cNvSpPr>
              <a:spLocks noChangeShapeType="1"/>
            </p:cNvSpPr>
            <p:nvPr/>
          </p:nvSpPr>
          <p:spPr bwMode="auto">
            <a:xfrm flipV="1">
              <a:off x="774" y="2064"/>
              <a:ext cx="1450" cy="0"/>
            </a:xfrm>
            <a:prstGeom prst="line">
              <a:avLst/>
            </a:prstGeom>
            <a:noFill/>
            <a:ln w="9525">
              <a:solidFill>
                <a:schemeClr val="tx1"/>
              </a:solidFill>
              <a:round/>
              <a:headEnd/>
              <a:tailEnd/>
            </a:ln>
            <a:effectLst/>
          </p:spPr>
          <p:txBody>
            <a:bodyPr/>
            <a:lstStyle/>
            <a:p>
              <a:endParaRPr lang="en-US"/>
            </a:p>
          </p:txBody>
        </p:sp>
        <p:grpSp>
          <p:nvGrpSpPr>
            <p:cNvPr id="310362" name="Group 90"/>
            <p:cNvGrpSpPr>
              <a:grpSpLocks/>
            </p:cNvGrpSpPr>
            <p:nvPr/>
          </p:nvGrpSpPr>
          <p:grpSpPr bwMode="auto">
            <a:xfrm rot="16200000">
              <a:off x="1765" y="1574"/>
              <a:ext cx="885" cy="96"/>
              <a:chOff x="1200" y="1296"/>
              <a:chExt cx="2256" cy="243"/>
            </a:xfrm>
          </p:grpSpPr>
          <p:sp>
            <p:nvSpPr>
              <p:cNvPr id="310363" name="Line 91"/>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10364" name="Line 92"/>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10365" name="Group 93"/>
              <p:cNvGrpSpPr>
                <a:grpSpLocks/>
              </p:cNvGrpSpPr>
              <p:nvPr/>
            </p:nvGrpSpPr>
            <p:grpSpPr bwMode="auto">
              <a:xfrm>
                <a:off x="1920" y="1296"/>
                <a:ext cx="288" cy="240"/>
                <a:chOff x="1920" y="1296"/>
                <a:chExt cx="288" cy="240"/>
              </a:xfrm>
            </p:grpSpPr>
            <p:sp>
              <p:nvSpPr>
                <p:cNvPr id="310366" name="Line 9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67" name="Line 9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368" name="Group 96"/>
              <p:cNvGrpSpPr>
                <a:grpSpLocks/>
              </p:cNvGrpSpPr>
              <p:nvPr/>
            </p:nvGrpSpPr>
            <p:grpSpPr bwMode="auto">
              <a:xfrm>
                <a:off x="2214" y="1299"/>
                <a:ext cx="288" cy="240"/>
                <a:chOff x="1920" y="1296"/>
                <a:chExt cx="288" cy="240"/>
              </a:xfrm>
            </p:grpSpPr>
            <p:sp>
              <p:nvSpPr>
                <p:cNvPr id="310369" name="Line 9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70" name="Line 9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0371" name="Group 99"/>
              <p:cNvGrpSpPr>
                <a:grpSpLocks/>
              </p:cNvGrpSpPr>
              <p:nvPr/>
            </p:nvGrpSpPr>
            <p:grpSpPr bwMode="auto">
              <a:xfrm>
                <a:off x="2508" y="1296"/>
                <a:ext cx="288" cy="240"/>
                <a:chOff x="1920" y="1296"/>
                <a:chExt cx="288" cy="240"/>
              </a:xfrm>
            </p:grpSpPr>
            <p:sp>
              <p:nvSpPr>
                <p:cNvPr id="310372" name="Line 10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0373" name="Line 10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10374" name="Line 102"/>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10375" name="Line 103"/>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10376" name="Rectangle 104"/>
            <p:cNvSpPr>
              <a:spLocks noChangeArrowheads="1"/>
            </p:cNvSpPr>
            <p:nvPr/>
          </p:nvSpPr>
          <p:spPr bwMode="auto">
            <a:xfrm>
              <a:off x="2288" y="1603"/>
              <a:ext cx="221" cy="173"/>
            </a:xfrm>
            <a:prstGeom prst="rect">
              <a:avLst/>
            </a:prstGeom>
            <a:noFill/>
            <a:ln w="9525">
              <a:noFill/>
              <a:miter lim="800000"/>
              <a:headEnd/>
              <a:tailEnd/>
            </a:ln>
            <a:effectLst/>
          </p:spPr>
          <p:txBody>
            <a:bodyPr wrap="none">
              <a:spAutoFit/>
            </a:bodyPr>
            <a:lstStyle/>
            <a:p>
              <a:pPr>
                <a:spcBef>
                  <a:spcPct val="50000"/>
                </a:spcBef>
              </a:pPr>
              <a:r>
                <a:rPr lang="en-US" sz="1200" b="1">
                  <a:latin typeface="Arial" charset="0"/>
                </a:rPr>
                <a:t>R</a:t>
              </a:r>
              <a:r>
                <a:rPr lang="en-US" sz="1200" b="1" baseline="-25000">
                  <a:latin typeface="Arial" charset="0"/>
                </a:rPr>
                <a:t>2</a:t>
              </a:r>
              <a:endParaRPr lang="el-GR" sz="1200" b="1" baseline="-25000">
                <a:latin typeface="Arial" charset="0"/>
              </a:endParaRPr>
            </a:p>
          </p:txBody>
        </p:sp>
        <p:sp>
          <p:nvSpPr>
            <p:cNvPr id="310377" name="Rectangle 105"/>
            <p:cNvSpPr>
              <a:spLocks noChangeArrowheads="1"/>
            </p:cNvSpPr>
            <p:nvPr/>
          </p:nvSpPr>
          <p:spPr bwMode="auto">
            <a:xfrm>
              <a:off x="1008" y="912"/>
              <a:ext cx="221" cy="173"/>
            </a:xfrm>
            <a:prstGeom prst="rect">
              <a:avLst/>
            </a:prstGeom>
            <a:noFill/>
            <a:ln w="9525">
              <a:noFill/>
              <a:miter lim="800000"/>
              <a:headEnd/>
              <a:tailEnd/>
            </a:ln>
            <a:effectLst/>
          </p:spPr>
          <p:txBody>
            <a:bodyPr wrap="none">
              <a:spAutoFit/>
            </a:bodyPr>
            <a:lstStyle/>
            <a:p>
              <a:pPr>
                <a:spcBef>
                  <a:spcPct val="50000"/>
                </a:spcBef>
              </a:pPr>
              <a:r>
                <a:rPr lang="en-US" sz="1200" b="1">
                  <a:latin typeface="Arial" charset="0"/>
                </a:rPr>
                <a:t>R</a:t>
              </a:r>
              <a:r>
                <a:rPr lang="en-US" sz="1200" b="1" baseline="-25000">
                  <a:latin typeface="Arial" charset="0"/>
                </a:rPr>
                <a:t>1</a:t>
              </a:r>
              <a:endParaRPr lang="el-GR" sz="1200" b="1" baseline="-25000">
                <a:latin typeface="Arial" charset="0"/>
              </a:endParaRPr>
            </a:p>
          </p:txBody>
        </p:sp>
        <p:sp>
          <p:nvSpPr>
            <p:cNvPr id="310378" name="Rectangle 106"/>
            <p:cNvSpPr>
              <a:spLocks noChangeArrowheads="1"/>
            </p:cNvSpPr>
            <p:nvPr/>
          </p:nvSpPr>
          <p:spPr bwMode="auto">
            <a:xfrm>
              <a:off x="384" y="1344"/>
              <a:ext cx="288" cy="19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v</a:t>
              </a:r>
              <a:r>
                <a:rPr lang="en-US" sz="1400" b="1" baseline="-25000">
                  <a:latin typeface="Arial" charset="0"/>
                </a:rPr>
                <a:t>S1</a:t>
              </a:r>
              <a:endParaRPr lang="el-GR" sz="1400" b="1" baseline="-25000">
                <a:latin typeface="Arial" charset="0"/>
              </a:endParaRPr>
            </a:p>
          </p:txBody>
        </p:sp>
        <p:sp>
          <p:nvSpPr>
            <p:cNvPr id="310379" name="Rectangle 107"/>
            <p:cNvSpPr>
              <a:spLocks noChangeArrowheads="1"/>
            </p:cNvSpPr>
            <p:nvPr/>
          </p:nvSpPr>
          <p:spPr bwMode="auto">
            <a:xfrm>
              <a:off x="1728" y="768"/>
              <a:ext cx="384" cy="192"/>
            </a:xfrm>
            <a:prstGeom prst="rect">
              <a:avLst/>
            </a:prstGeom>
            <a:noFill/>
            <a:ln w="9525">
              <a:noFill/>
              <a:miter lim="800000"/>
              <a:headEnd/>
              <a:tailEnd/>
            </a:ln>
            <a:effectLst/>
          </p:spPr>
          <p:txBody>
            <a:bodyPr>
              <a:spAutoFit/>
            </a:bodyPr>
            <a:lstStyle/>
            <a:p>
              <a:pPr>
                <a:spcBef>
                  <a:spcPct val="50000"/>
                </a:spcBef>
              </a:pPr>
              <a:r>
                <a:rPr lang="en-US" sz="1400" b="1">
                  <a:latin typeface="Arial" charset="0"/>
                </a:rPr>
                <a:t>v</a:t>
              </a:r>
              <a:r>
                <a:rPr lang="en-US" sz="1400" b="1" baseline="-25000">
                  <a:latin typeface="Arial" charset="0"/>
                </a:rPr>
                <a:t>S2</a:t>
              </a:r>
              <a:endParaRPr lang="el-GR" sz="1400" b="1" baseline="-25000">
                <a:latin typeface="Arial" charset="0"/>
              </a:endParaRP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0276">
                                            <p:txEl>
                                              <p:pRg st="0" end="0"/>
                                            </p:txEl>
                                          </p:spTgt>
                                        </p:tgtEl>
                                        <p:attrNameLst>
                                          <p:attrName>style.visibility</p:attrName>
                                        </p:attrNameLst>
                                      </p:cBhvr>
                                      <p:to>
                                        <p:strVal val="visible"/>
                                      </p:to>
                                    </p:set>
                                    <p:anim calcmode="lin" valueType="num">
                                      <p:cBhvr additive="base">
                                        <p:cTn id="7" dur="1000" fill="hold"/>
                                        <p:tgtEl>
                                          <p:spTgt spid="31027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0276">
                                            <p:txEl>
                                              <p:pRg st="0" end="0"/>
                                            </p:txEl>
                                          </p:spTgt>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310332"/>
                                        </p:tgtEl>
                                        <p:attrNameLst>
                                          <p:attrName>style.visibility</p:attrName>
                                        </p:attrNameLst>
                                      </p:cBhvr>
                                      <p:to>
                                        <p:strVal val="visible"/>
                                      </p:to>
                                    </p:set>
                                    <p:animEffect transition="in" filter="blinds(horizontal)">
                                      <p:cBhvr>
                                        <p:cTn id="11" dur="500"/>
                                        <p:tgtEl>
                                          <p:spTgt spid="31033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10325">
                                            <p:txEl>
                                              <p:pRg st="0" end="0"/>
                                            </p:txEl>
                                          </p:spTgt>
                                        </p:tgtEl>
                                        <p:attrNameLst>
                                          <p:attrName>style.visibility</p:attrName>
                                        </p:attrNameLst>
                                      </p:cBhvr>
                                      <p:to>
                                        <p:strVal val="visible"/>
                                      </p:to>
                                    </p:set>
                                    <p:anim calcmode="lin" valueType="num">
                                      <p:cBhvr additive="base">
                                        <p:cTn id="16" dur="1000" fill="hold"/>
                                        <p:tgtEl>
                                          <p:spTgt spid="310325">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103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10325">
                                            <p:txEl>
                                              <p:pRg st="1" end="1"/>
                                            </p:txEl>
                                          </p:spTgt>
                                        </p:tgtEl>
                                        <p:attrNameLst>
                                          <p:attrName>style.visibility</p:attrName>
                                        </p:attrNameLst>
                                      </p:cBhvr>
                                      <p:to>
                                        <p:strVal val="visible"/>
                                      </p:to>
                                    </p:set>
                                    <p:anim calcmode="lin" valueType="num">
                                      <p:cBhvr additive="base">
                                        <p:cTn id="22" dur="1000" fill="hold"/>
                                        <p:tgtEl>
                                          <p:spTgt spid="310325">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10325">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0275"/>
                                        </p:tgtEl>
                                        <p:attrNameLst>
                                          <p:attrName>style.visibility</p:attrName>
                                        </p:attrNameLst>
                                      </p:cBhvr>
                                      <p:to>
                                        <p:strVal val="visible"/>
                                      </p:to>
                                    </p:set>
                                    <p:anim calcmode="lin" valueType="num">
                                      <p:cBhvr additive="base">
                                        <p:cTn id="26" dur="500" fill="hold"/>
                                        <p:tgtEl>
                                          <p:spTgt spid="310275"/>
                                        </p:tgtEl>
                                        <p:attrNameLst>
                                          <p:attrName>ppt_x</p:attrName>
                                        </p:attrNameLst>
                                      </p:cBhvr>
                                      <p:tavLst>
                                        <p:tav tm="0">
                                          <p:val>
                                            <p:strVal val="#ppt_x"/>
                                          </p:val>
                                        </p:tav>
                                        <p:tav tm="100000">
                                          <p:val>
                                            <p:strVal val="#ppt_x"/>
                                          </p:val>
                                        </p:tav>
                                      </p:tavLst>
                                    </p:anim>
                                    <p:anim calcmode="lin" valueType="num">
                                      <p:cBhvr additive="base">
                                        <p:cTn id="27" dur="500" fill="hold"/>
                                        <p:tgtEl>
                                          <p:spTgt spid="310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lide Number Placeholder 6"/>
          <p:cNvSpPr>
            <a:spLocks noGrp="1"/>
          </p:cNvSpPr>
          <p:nvPr>
            <p:ph type="sldNum" sz="quarter" idx="12"/>
          </p:nvPr>
        </p:nvSpPr>
        <p:spPr/>
        <p:txBody>
          <a:bodyPr/>
          <a:lstStyle/>
          <a:p>
            <a:fld id="{2E28DEE5-1E0A-4C90-A53E-C651F59115DF}" type="slidenum">
              <a:rPr lang="en-US" altLang="en-US"/>
              <a:pPr/>
              <a:t>16</a:t>
            </a:fld>
            <a:endParaRPr lang="en-US" altLang="en-US"/>
          </a:p>
        </p:txBody>
      </p:sp>
      <p:sp>
        <p:nvSpPr>
          <p:cNvPr id="311299"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311300" name="Rectangle 4"/>
          <p:cNvSpPr>
            <a:spLocks noChangeArrowheads="1"/>
          </p:cNvSpPr>
          <p:nvPr/>
        </p:nvSpPr>
        <p:spPr bwMode="auto">
          <a:xfrm>
            <a:off x="762000" y="3276600"/>
            <a:ext cx="7696200" cy="6096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Step 2 : Where current enters the element, label the terminal as positive. </a:t>
            </a:r>
          </a:p>
        </p:txBody>
      </p:sp>
      <p:sp>
        <p:nvSpPr>
          <p:cNvPr id="311348" name="Rectangle 52"/>
          <p:cNvSpPr>
            <a:spLocks noChangeArrowheads="1"/>
          </p:cNvSpPr>
          <p:nvPr/>
        </p:nvSpPr>
        <p:spPr bwMode="auto">
          <a:xfrm>
            <a:off x="762000" y="3962400"/>
            <a:ext cx="8001000" cy="23622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Step 3 : Apply KVL (again going in the clockwise direction) :</a:t>
            </a:r>
          </a:p>
          <a:p>
            <a:pPr marL="342900" indent="-342900">
              <a:spcBef>
                <a:spcPct val="20000"/>
              </a:spcBef>
            </a:pPr>
            <a:r>
              <a:rPr lang="en-US" sz="1800" b="1" dirty="0">
                <a:latin typeface="Arial" charset="0"/>
              </a:rPr>
              <a:t>			- v</a:t>
            </a:r>
            <a:r>
              <a:rPr lang="en-US" sz="1800" b="1" baseline="-25000" dirty="0">
                <a:latin typeface="Arial" charset="0"/>
              </a:rPr>
              <a:t>S1</a:t>
            </a:r>
            <a:r>
              <a:rPr lang="en-US" sz="1800" b="1" dirty="0">
                <a:latin typeface="Arial" charset="0"/>
              </a:rPr>
              <a:t> + v</a:t>
            </a:r>
            <a:r>
              <a:rPr lang="en-US" sz="1800" b="1" baseline="-25000" dirty="0">
                <a:latin typeface="Arial" charset="0"/>
              </a:rPr>
              <a:t>R1</a:t>
            </a:r>
            <a:r>
              <a:rPr lang="en-US" sz="1800" b="1" dirty="0">
                <a:latin typeface="Arial" charset="0"/>
              </a:rPr>
              <a:t> +  v</a:t>
            </a:r>
            <a:r>
              <a:rPr lang="en-US" sz="1800" b="1" baseline="-25000" dirty="0">
                <a:latin typeface="Arial" charset="0"/>
              </a:rPr>
              <a:t>S2</a:t>
            </a:r>
            <a:r>
              <a:rPr lang="en-US" sz="1800" b="1" dirty="0">
                <a:latin typeface="Arial" charset="0"/>
              </a:rPr>
              <a:t> + v</a:t>
            </a:r>
            <a:r>
              <a:rPr lang="en-US" sz="1800" b="1" baseline="-25000" dirty="0">
                <a:latin typeface="Arial" charset="0"/>
              </a:rPr>
              <a:t>R2</a:t>
            </a:r>
            <a:r>
              <a:rPr lang="en-US" sz="1800" b="1" dirty="0">
                <a:latin typeface="Arial" charset="0"/>
              </a:rPr>
              <a:t> = 0</a:t>
            </a:r>
          </a:p>
          <a:p>
            <a:pPr marL="342900" indent="-342900">
              <a:spcBef>
                <a:spcPct val="20000"/>
              </a:spcBef>
              <a:buFontTx/>
              <a:buChar char="•"/>
            </a:pPr>
            <a:r>
              <a:rPr lang="en-US" sz="1800" b="1" dirty="0">
                <a:latin typeface="Arial" charset="0"/>
              </a:rPr>
              <a:t>Applying Ohm’s Law to resistive elements :</a:t>
            </a:r>
          </a:p>
          <a:p>
            <a:pPr marL="342900" indent="-342900">
              <a:spcBef>
                <a:spcPct val="20000"/>
              </a:spcBef>
            </a:pPr>
            <a:r>
              <a:rPr lang="en-US" sz="1800" b="1" dirty="0">
                <a:latin typeface="Arial" charset="0"/>
              </a:rPr>
              <a:t>			 v</a:t>
            </a:r>
            <a:r>
              <a:rPr lang="en-US" sz="1800" b="1" baseline="-25000" dirty="0">
                <a:latin typeface="Arial" charset="0"/>
              </a:rPr>
              <a:t>R1 </a:t>
            </a:r>
            <a:r>
              <a:rPr lang="en-US" sz="1800" b="1" dirty="0">
                <a:latin typeface="Arial" charset="0"/>
              </a:rPr>
              <a:t>= R</a:t>
            </a:r>
            <a:r>
              <a:rPr lang="en-US" sz="1800" b="1" baseline="-25000" dirty="0">
                <a:latin typeface="Arial" charset="0"/>
              </a:rPr>
              <a:t>1</a:t>
            </a:r>
            <a:r>
              <a:rPr lang="en-US" sz="1800" b="1" dirty="0">
                <a:latin typeface="Arial" charset="0"/>
              </a:rPr>
              <a:t> </a:t>
            </a:r>
            <a:r>
              <a:rPr lang="en-US" sz="1800" b="1" dirty="0" err="1">
                <a:latin typeface="Arial" charset="0"/>
              </a:rPr>
              <a:t>i</a:t>
            </a:r>
            <a:r>
              <a:rPr lang="en-US" sz="1800" b="1" dirty="0">
                <a:latin typeface="Arial" charset="0"/>
              </a:rPr>
              <a:t> 	and 	v</a:t>
            </a:r>
            <a:r>
              <a:rPr lang="en-US" sz="1800" b="1" baseline="-25000" dirty="0">
                <a:latin typeface="Arial" charset="0"/>
              </a:rPr>
              <a:t>R2 </a:t>
            </a:r>
            <a:r>
              <a:rPr lang="en-US" sz="1800" b="1" dirty="0">
                <a:latin typeface="Arial" charset="0"/>
              </a:rPr>
              <a:t>= </a:t>
            </a:r>
            <a:r>
              <a:rPr lang="en-US" sz="1800" b="1" dirty="0" err="1">
                <a:latin typeface="Arial" charset="0"/>
              </a:rPr>
              <a:t>i</a:t>
            </a:r>
            <a:r>
              <a:rPr lang="en-US" sz="1800" b="1" dirty="0">
                <a:latin typeface="Arial" charset="0"/>
              </a:rPr>
              <a:t> R</a:t>
            </a:r>
            <a:r>
              <a:rPr lang="en-US" sz="1800" b="1" baseline="-25000" dirty="0">
                <a:latin typeface="Arial" charset="0"/>
              </a:rPr>
              <a:t>2</a:t>
            </a:r>
          </a:p>
          <a:p>
            <a:pPr marL="342900" indent="-342900">
              <a:spcBef>
                <a:spcPct val="20000"/>
              </a:spcBef>
              <a:buFontTx/>
              <a:buChar char="•"/>
            </a:pPr>
            <a:r>
              <a:rPr lang="en-US" sz="1800" b="1" dirty="0">
                <a:latin typeface="Arial" charset="0"/>
              </a:rPr>
              <a:t>So we get  : </a:t>
            </a:r>
            <a:r>
              <a:rPr lang="en-US" sz="1800" b="1" dirty="0" err="1">
                <a:latin typeface="Arial" charset="0"/>
              </a:rPr>
              <a:t>i</a:t>
            </a:r>
            <a:r>
              <a:rPr lang="en-US" sz="1800" b="1" dirty="0">
                <a:latin typeface="Arial" charset="0"/>
              </a:rPr>
              <a:t> = ( v</a:t>
            </a:r>
            <a:r>
              <a:rPr lang="en-US" sz="1800" b="1" baseline="-25000" dirty="0">
                <a:latin typeface="Arial" charset="0"/>
              </a:rPr>
              <a:t>S1 </a:t>
            </a:r>
            <a:r>
              <a:rPr lang="en-US" sz="1800" b="1" dirty="0">
                <a:latin typeface="Arial" charset="0"/>
              </a:rPr>
              <a:t>– v</a:t>
            </a:r>
            <a:r>
              <a:rPr lang="en-US" sz="1800" b="1" baseline="-25000" dirty="0">
                <a:latin typeface="Arial" charset="0"/>
              </a:rPr>
              <a:t>S2 </a:t>
            </a:r>
            <a:r>
              <a:rPr lang="en-US" sz="1800" b="1" dirty="0">
                <a:latin typeface="Arial" charset="0"/>
              </a:rPr>
              <a:t>) / ( R</a:t>
            </a:r>
            <a:r>
              <a:rPr lang="en-US" sz="1800" b="1" baseline="-25000" dirty="0">
                <a:latin typeface="Arial" charset="0"/>
              </a:rPr>
              <a:t>1 </a:t>
            </a:r>
            <a:r>
              <a:rPr lang="en-US" sz="1800" b="1" dirty="0">
                <a:latin typeface="Arial" charset="0"/>
              </a:rPr>
              <a:t>+ R</a:t>
            </a:r>
            <a:r>
              <a:rPr lang="en-US" sz="1800" b="1" baseline="-25000" dirty="0">
                <a:latin typeface="Arial" charset="0"/>
              </a:rPr>
              <a:t>2 </a:t>
            </a:r>
            <a:r>
              <a:rPr lang="en-US" sz="1800" b="1" dirty="0">
                <a:latin typeface="Arial" charset="0"/>
              </a:rPr>
              <a:t>) </a:t>
            </a:r>
          </a:p>
          <a:p>
            <a:pPr marL="342900" indent="-342900">
              <a:spcBef>
                <a:spcPct val="20000"/>
              </a:spcBef>
              <a:buFontTx/>
              <a:buChar char="•"/>
            </a:pPr>
            <a:r>
              <a:rPr lang="en-US" sz="1800" b="1" dirty="0">
                <a:latin typeface="Arial" charset="0"/>
              </a:rPr>
              <a:t>Voltage and Power can be found by v = </a:t>
            </a:r>
            <a:r>
              <a:rPr lang="en-US" sz="1800" b="1" dirty="0" err="1">
                <a:latin typeface="Arial" charset="0"/>
              </a:rPr>
              <a:t>Ri</a:t>
            </a:r>
            <a:r>
              <a:rPr lang="en-US" sz="1800" b="1" dirty="0">
                <a:latin typeface="Arial" charset="0"/>
              </a:rPr>
              <a:t>, p = vi or p = i</a:t>
            </a:r>
            <a:r>
              <a:rPr lang="en-US" sz="1800" b="1" baseline="30000" dirty="0">
                <a:latin typeface="Arial" charset="0"/>
              </a:rPr>
              <a:t>2</a:t>
            </a:r>
            <a:r>
              <a:rPr lang="en-US" sz="1800" b="1" dirty="0">
                <a:latin typeface="Arial" charset="0"/>
              </a:rPr>
              <a:t>R</a:t>
            </a:r>
          </a:p>
          <a:p>
            <a:pPr marL="342900" indent="-342900">
              <a:spcBef>
                <a:spcPct val="20000"/>
              </a:spcBef>
              <a:buFontTx/>
              <a:buChar char="•"/>
            </a:pPr>
            <a:r>
              <a:rPr lang="en-US" sz="1800" b="1" dirty="0" smtClean="0">
                <a:solidFill>
                  <a:srgbClr val="FF0000"/>
                </a:solidFill>
                <a:latin typeface="Arial" charset="0"/>
              </a:rPr>
              <a:t>The Single Loop Circuit </a:t>
            </a:r>
            <a:r>
              <a:rPr lang="en-US" sz="1800" b="1" dirty="0">
                <a:solidFill>
                  <a:srgbClr val="FF0000"/>
                </a:solidFill>
                <a:latin typeface="Arial" charset="0"/>
              </a:rPr>
              <a:t>: </a:t>
            </a:r>
            <a:r>
              <a:rPr lang="en-US" sz="1800" b="1" dirty="0" smtClean="0">
                <a:solidFill>
                  <a:srgbClr val="FF0000"/>
                </a:solidFill>
                <a:latin typeface="Arial" charset="0"/>
              </a:rPr>
              <a:t>Power Example!</a:t>
            </a:r>
            <a:endParaRPr lang="en-US" sz="1800" b="1" dirty="0">
              <a:solidFill>
                <a:srgbClr val="FF0000"/>
              </a:solidFill>
              <a:latin typeface="Arial" charset="0"/>
            </a:endParaRPr>
          </a:p>
        </p:txBody>
      </p:sp>
      <p:grpSp>
        <p:nvGrpSpPr>
          <p:cNvPr id="311359" name="Group 63"/>
          <p:cNvGrpSpPr>
            <a:grpSpLocks/>
          </p:cNvGrpSpPr>
          <p:nvPr/>
        </p:nvGrpSpPr>
        <p:grpSpPr bwMode="auto">
          <a:xfrm>
            <a:off x="2362200" y="704850"/>
            <a:ext cx="4830763" cy="2438400"/>
            <a:chOff x="1469" y="816"/>
            <a:chExt cx="3043" cy="1536"/>
          </a:xfrm>
        </p:grpSpPr>
        <p:grpSp>
          <p:nvGrpSpPr>
            <p:cNvPr id="311301" name="Group 5"/>
            <p:cNvGrpSpPr>
              <a:grpSpLocks/>
            </p:cNvGrpSpPr>
            <p:nvPr/>
          </p:nvGrpSpPr>
          <p:grpSpPr bwMode="auto">
            <a:xfrm>
              <a:off x="1757" y="1255"/>
              <a:ext cx="433" cy="1097"/>
              <a:chOff x="3648" y="1152"/>
              <a:chExt cx="432" cy="1200"/>
            </a:xfrm>
          </p:grpSpPr>
          <p:sp>
            <p:nvSpPr>
              <p:cNvPr id="311302" name="Oval 6"/>
              <p:cNvSpPr>
                <a:spLocks noChangeArrowheads="1"/>
              </p:cNvSpPr>
              <p:nvPr/>
            </p:nvSpPr>
            <p:spPr bwMode="auto">
              <a:xfrm>
                <a:off x="3648" y="1578"/>
                <a:ext cx="432" cy="464"/>
              </a:xfrm>
              <a:prstGeom prst="ellipse">
                <a:avLst/>
              </a:prstGeom>
              <a:noFill/>
              <a:ln w="9525">
                <a:solidFill>
                  <a:schemeClr val="tx1"/>
                </a:solidFill>
                <a:round/>
                <a:headEnd/>
                <a:tailEnd/>
              </a:ln>
              <a:effectLst/>
            </p:spPr>
            <p:txBody>
              <a:bodyPr wrap="none" anchor="ctr"/>
              <a:lstStyle/>
              <a:p>
                <a:endParaRPr lang="en-US"/>
              </a:p>
            </p:txBody>
          </p:sp>
          <p:sp>
            <p:nvSpPr>
              <p:cNvPr id="311303" name="Line 7"/>
              <p:cNvSpPr>
                <a:spLocks noChangeShapeType="1"/>
              </p:cNvSpPr>
              <p:nvPr/>
            </p:nvSpPr>
            <p:spPr bwMode="auto">
              <a:xfrm>
                <a:off x="3864" y="2042"/>
                <a:ext cx="0" cy="310"/>
              </a:xfrm>
              <a:prstGeom prst="line">
                <a:avLst/>
              </a:prstGeom>
              <a:noFill/>
              <a:ln w="9525">
                <a:solidFill>
                  <a:schemeClr val="tx1"/>
                </a:solidFill>
                <a:round/>
                <a:headEnd/>
                <a:tailEnd/>
              </a:ln>
              <a:effectLst/>
            </p:spPr>
            <p:txBody>
              <a:bodyPr/>
              <a:lstStyle/>
              <a:p>
                <a:endParaRPr lang="en-US"/>
              </a:p>
            </p:txBody>
          </p:sp>
          <p:sp>
            <p:nvSpPr>
              <p:cNvPr id="311304" name="Line 8"/>
              <p:cNvSpPr>
                <a:spLocks noChangeShapeType="1"/>
              </p:cNvSpPr>
              <p:nvPr/>
            </p:nvSpPr>
            <p:spPr bwMode="auto">
              <a:xfrm flipV="1">
                <a:off x="3864" y="1152"/>
                <a:ext cx="0" cy="426"/>
              </a:xfrm>
              <a:prstGeom prst="line">
                <a:avLst/>
              </a:prstGeom>
              <a:noFill/>
              <a:ln w="9525">
                <a:solidFill>
                  <a:schemeClr val="tx1"/>
                </a:solidFill>
                <a:round/>
                <a:headEnd/>
                <a:tailEnd/>
              </a:ln>
              <a:effectLst/>
            </p:spPr>
            <p:txBody>
              <a:bodyPr/>
              <a:lstStyle/>
              <a:p>
                <a:endParaRPr lang="en-US"/>
              </a:p>
            </p:txBody>
          </p:sp>
          <p:sp>
            <p:nvSpPr>
              <p:cNvPr id="311305" name="Text Box 9"/>
              <p:cNvSpPr txBox="1">
                <a:spLocks noChangeArrowheads="1"/>
              </p:cNvSpPr>
              <p:nvPr/>
            </p:nvSpPr>
            <p:spPr bwMode="auto">
              <a:xfrm>
                <a:off x="3753" y="1536"/>
                <a:ext cx="144" cy="315"/>
              </a:xfrm>
              <a:prstGeom prst="rect">
                <a:avLst/>
              </a:prstGeom>
              <a:noFill/>
              <a:ln w="9525">
                <a:noFill/>
                <a:miter lim="800000"/>
                <a:headEnd/>
                <a:tailEnd/>
              </a:ln>
              <a:effectLst/>
            </p:spPr>
            <p:txBody>
              <a:bodyPr>
                <a:spAutoFit/>
              </a:bodyPr>
              <a:lstStyle/>
              <a:p>
                <a:r>
                  <a:rPr lang="en-US"/>
                  <a:t>+</a:t>
                </a:r>
              </a:p>
            </p:txBody>
          </p:sp>
          <p:sp>
            <p:nvSpPr>
              <p:cNvPr id="311306" name="Text Box 10"/>
              <p:cNvSpPr txBox="1">
                <a:spLocks noChangeArrowheads="1"/>
              </p:cNvSpPr>
              <p:nvPr/>
            </p:nvSpPr>
            <p:spPr bwMode="auto">
              <a:xfrm>
                <a:off x="3747" y="1722"/>
                <a:ext cx="151" cy="315"/>
              </a:xfrm>
              <a:prstGeom prst="rect">
                <a:avLst/>
              </a:prstGeom>
              <a:noFill/>
              <a:ln w="9525">
                <a:noFill/>
                <a:miter lim="800000"/>
                <a:headEnd/>
                <a:tailEnd/>
              </a:ln>
              <a:effectLst/>
            </p:spPr>
            <p:txBody>
              <a:bodyPr>
                <a:spAutoFit/>
              </a:bodyPr>
              <a:lstStyle/>
              <a:p>
                <a:r>
                  <a:rPr lang="en-US"/>
                  <a:t>_</a:t>
                </a:r>
              </a:p>
            </p:txBody>
          </p:sp>
          <p:sp>
            <p:nvSpPr>
              <p:cNvPr id="311307" name="Text Box 11"/>
              <p:cNvSpPr txBox="1">
                <a:spLocks noChangeArrowheads="1"/>
              </p:cNvSpPr>
              <p:nvPr/>
            </p:nvSpPr>
            <p:spPr bwMode="auto">
              <a:xfrm>
                <a:off x="3744" y="1728"/>
                <a:ext cx="151" cy="316"/>
              </a:xfrm>
              <a:prstGeom prst="rect">
                <a:avLst/>
              </a:prstGeom>
              <a:noFill/>
              <a:ln w="9525">
                <a:noFill/>
                <a:miter lim="800000"/>
                <a:headEnd/>
                <a:tailEnd/>
              </a:ln>
              <a:effectLst/>
            </p:spPr>
            <p:txBody>
              <a:bodyPr>
                <a:spAutoFit/>
              </a:bodyPr>
              <a:lstStyle/>
              <a:p>
                <a:r>
                  <a:rPr lang="en-US"/>
                  <a:t>_</a:t>
                </a:r>
              </a:p>
            </p:txBody>
          </p:sp>
          <p:sp>
            <p:nvSpPr>
              <p:cNvPr id="311308" name="Text Box 12"/>
              <p:cNvSpPr txBox="1">
                <a:spLocks noChangeArrowheads="1"/>
              </p:cNvSpPr>
              <p:nvPr/>
            </p:nvSpPr>
            <p:spPr bwMode="auto">
              <a:xfrm>
                <a:off x="3744" y="1728"/>
                <a:ext cx="151" cy="316"/>
              </a:xfrm>
              <a:prstGeom prst="rect">
                <a:avLst/>
              </a:prstGeom>
              <a:noFill/>
              <a:ln w="9525">
                <a:noFill/>
                <a:miter lim="800000"/>
                <a:headEnd/>
                <a:tailEnd/>
              </a:ln>
              <a:effectLst/>
            </p:spPr>
            <p:txBody>
              <a:bodyPr>
                <a:spAutoFit/>
              </a:bodyPr>
              <a:lstStyle/>
              <a:p>
                <a:r>
                  <a:rPr lang="en-US"/>
                  <a:t>_</a:t>
                </a:r>
              </a:p>
            </p:txBody>
          </p:sp>
        </p:grpSp>
        <p:grpSp>
          <p:nvGrpSpPr>
            <p:cNvPr id="311309" name="Group 13"/>
            <p:cNvGrpSpPr>
              <a:grpSpLocks/>
            </p:cNvGrpSpPr>
            <p:nvPr/>
          </p:nvGrpSpPr>
          <p:grpSpPr bwMode="auto">
            <a:xfrm>
              <a:off x="1973" y="1182"/>
              <a:ext cx="961" cy="131"/>
              <a:chOff x="1200" y="1296"/>
              <a:chExt cx="2256" cy="243"/>
            </a:xfrm>
          </p:grpSpPr>
          <p:sp>
            <p:nvSpPr>
              <p:cNvPr id="311310" name="Line 14"/>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11311" name="Line 15"/>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11312" name="Group 16"/>
              <p:cNvGrpSpPr>
                <a:grpSpLocks/>
              </p:cNvGrpSpPr>
              <p:nvPr/>
            </p:nvGrpSpPr>
            <p:grpSpPr bwMode="auto">
              <a:xfrm>
                <a:off x="1920" y="1296"/>
                <a:ext cx="288" cy="240"/>
                <a:chOff x="1920" y="1296"/>
                <a:chExt cx="288" cy="240"/>
              </a:xfrm>
            </p:grpSpPr>
            <p:sp>
              <p:nvSpPr>
                <p:cNvPr id="311313" name="Line 1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1314" name="Line 1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1315" name="Group 19"/>
              <p:cNvGrpSpPr>
                <a:grpSpLocks/>
              </p:cNvGrpSpPr>
              <p:nvPr/>
            </p:nvGrpSpPr>
            <p:grpSpPr bwMode="auto">
              <a:xfrm>
                <a:off x="2214" y="1299"/>
                <a:ext cx="288" cy="240"/>
                <a:chOff x="1920" y="1296"/>
                <a:chExt cx="288" cy="240"/>
              </a:xfrm>
            </p:grpSpPr>
            <p:sp>
              <p:nvSpPr>
                <p:cNvPr id="311316" name="Line 2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1317" name="Line 2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1318" name="Group 22"/>
              <p:cNvGrpSpPr>
                <a:grpSpLocks/>
              </p:cNvGrpSpPr>
              <p:nvPr/>
            </p:nvGrpSpPr>
            <p:grpSpPr bwMode="auto">
              <a:xfrm>
                <a:off x="2508" y="1296"/>
                <a:ext cx="288" cy="240"/>
                <a:chOff x="1920" y="1296"/>
                <a:chExt cx="288" cy="240"/>
              </a:xfrm>
            </p:grpSpPr>
            <p:sp>
              <p:nvSpPr>
                <p:cNvPr id="311319" name="Line 2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1320" name="Line 2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11321" name="Line 25"/>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11322" name="Line 26"/>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11324" name="Oval 28"/>
            <p:cNvSpPr>
              <a:spLocks noChangeArrowheads="1"/>
            </p:cNvSpPr>
            <p:nvPr/>
          </p:nvSpPr>
          <p:spPr bwMode="auto">
            <a:xfrm rot="5400000">
              <a:off x="3277" y="1033"/>
              <a:ext cx="416" cy="465"/>
            </a:xfrm>
            <a:prstGeom prst="ellipse">
              <a:avLst/>
            </a:prstGeom>
            <a:noFill/>
            <a:ln w="9525">
              <a:solidFill>
                <a:schemeClr val="tx1"/>
              </a:solidFill>
              <a:round/>
              <a:headEnd/>
              <a:tailEnd/>
            </a:ln>
            <a:effectLst/>
          </p:spPr>
          <p:txBody>
            <a:bodyPr wrap="none" anchor="ctr"/>
            <a:lstStyle/>
            <a:p>
              <a:endParaRPr lang="en-US"/>
            </a:p>
          </p:txBody>
        </p:sp>
        <p:sp>
          <p:nvSpPr>
            <p:cNvPr id="311325" name="Line 29"/>
            <p:cNvSpPr>
              <a:spLocks noChangeShapeType="1"/>
            </p:cNvSpPr>
            <p:nvPr/>
          </p:nvSpPr>
          <p:spPr bwMode="auto">
            <a:xfrm rot="5400000">
              <a:off x="3097" y="1111"/>
              <a:ext cx="0" cy="310"/>
            </a:xfrm>
            <a:prstGeom prst="line">
              <a:avLst/>
            </a:prstGeom>
            <a:noFill/>
            <a:ln w="9525">
              <a:solidFill>
                <a:schemeClr val="tx1"/>
              </a:solidFill>
              <a:round/>
              <a:headEnd/>
              <a:tailEnd/>
            </a:ln>
            <a:effectLst/>
          </p:spPr>
          <p:txBody>
            <a:bodyPr/>
            <a:lstStyle/>
            <a:p>
              <a:endParaRPr lang="en-US"/>
            </a:p>
          </p:txBody>
        </p:sp>
        <p:sp>
          <p:nvSpPr>
            <p:cNvPr id="311326" name="Line 30"/>
            <p:cNvSpPr>
              <a:spLocks noChangeShapeType="1"/>
            </p:cNvSpPr>
            <p:nvPr/>
          </p:nvSpPr>
          <p:spPr bwMode="auto">
            <a:xfrm rot="5400000" flipV="1">
              <a:off x="3930" y="1053"/>
              <a:ext cx="0" cy="426"/>
            </a:xfrm>
            <a:prstGeom prst="line">
              <a:avLst/>
            </a:prstGeom>
            <a:noFill/>
            <a:ln w="9525">
              <a:solidFill>
                <a:schemeClr val="tx1"/>
              </a:solidFill>
              <a:round/>
              <a:headEnd/>
              <a:tailEnd/>
            </a:ln>
            <a:effectLst/>
          </p:spPr>
          <p:txBody>
            <a:bodyPr/>
            <a:lstStyle/>
            <a:p>
              <a:endParaRPr lang="en-US"/>
            </a:p>
          </p:txBody>
        </p:sp>
        <p:sp>
          <p:nvSpPr>
            <p:cNvPr id="311327" name="Text Box 31"/>
            <p:cNvSpPr txBox="1">
              <a:spLocks noChangeArrowheads="1"/>
            </p:cNvSpPr>
            <p:nvPr/>
          </p:nvSpPr>
          <p:spPr bwMode="auto">
            <a:xfrm rot="5400000">
              <a:off x="3228" y="1164"/>
              <a:ext cx="288" cy="288"/>
            </a:xfrm>
            <a:prstGeom prst="rect">
              <a:avLst/>
            </a:prstGeom>
            <a:noFill/>
            <a:ln w="9525">
              <a:noFill/>
              <a:miter lim="800000"/>
              <a:headEnd/>
              <a:tailEnd/>
            </a:ln>
            <a:effectLst/>
          </p:spPr>
          <p:txBody>
            <a:bodyPr>
              <a:spAutoFit/>
            </a:bodyPr>
            <a:lstStyle/>
            <a:p>
              <a:r>
                <a:rPr lang="en-US"/>
                <a:t>+</a:t>
              </a:r>
            </a:p>
          </p:txBody>
        </p:sp>
        <p:sp>
          <p:nvSpPr>
            <p:cNvPr id="311328" name="Text Box 32"/>
            <p:cNvSpPr txBox="1">
              <a:spLocks noChangeArrowheads="1"/>
            </p:cNvSpPr>
            <p:nvPr/>
          </p:nvSpPr>
          <p:spPr bwMode="auto">
            <a:xfrm>
              <a:off x="3508" y="1020"/>
              <a:ext cx="212" cy="288"/>
            </a:xfrm>
            <a:prstGeom prst="rect">
              <a:avLst/>
            </a:prstGeom>
            <a:noFill/>
            <a:ln w="9525">
              <a:noFill/>
              <a:miter lim="800000"/>
              <a:headEnd/>
              <a:tailEnd/>
            </a:ln>
            <a:effectLst/>
          </p:spPr>
          <p:txBody>
            <a:bodyPr wrap="none">
              <a:spAutoFit/>
            </a:bodyPr>
            <a:lstStyle/>
            <a:p>
              <a:r>
                <a:rPr lang="en-US"/>
                <a:t>_</a:t>
              </a:r>
            </a:p>
          </p:txBody>
        </p:sp>
        <p:sp>
          <p:nvSpPr>
            <p:cNvPr id="311329" name="Line 33"/>
            <p:cNvSpPr>
              <a:spLocks noChangeShapeType="1"/>
            </p:cNvSpPr>
            <p:nvPr/>
          </p:nvSpPr>
          <p:spPr bwMode="auto">
            <a:xfrm flipV="1">
              <a:off x="1982" y="2352"/>
              <a:ext cx="2177" cy="0"/>
            </a:xfrm>
            <a:prstGeom prst="line">
              <a:avLst/>
            </a:prstGeom>
            <a:noFill/>
            <a:ln w="9525">
              <a:solidFill>
                <a:schemeClr val="tx1"/>
              </a:solidFill>
              <a:round/>
              <a:headEnd/>
              <a:tailEnd/>
            </a:ln>
            <a:effectLst/>
          </p:spPr>
          <p:txBody>
            <a:bodyPr/>
            <a:lstStyle/>
            <a:p>
              <a:endParaRPr lang="en-US"/>
            </a:p>
          </p:txBody>
        </p:sp>
        <p:grpSp>
          <p:nvGrpSpPr>
            <p:cNvPr id="311330" name="Group 34"/>
            <p:cNvGrpSpPr>
              <a:grpSpLocks/>
            </p:cNvGrpSpPr>
            <p:nvPr/>
          </p:nvGrpSpPr>
          <p:grpSpPr bwMode="auto">
            <a:xfrm rot="16200000">
              <a:off x="3590" y="1734"/>
              <a:ext cx="1090" cy="145"/>
              <a:chOff x="1200" y="1296"/>
              <a:chExt cx="2256" cy="243"/>
            </a:xfrm>
          </p:grpSpPr>
          <p:sp>
            <p:nvSpPr>
              <p:cNvPr id="311331" name="Line 35"/>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11332" name="Line 36"/>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11333" name="Group 37"/>
              <p:cNvGrpSpPr>
                <a:grpSpLocks/>
              </p:cNvGrpSpPr>
              <p:nvPr/>
            </p:nvGrpSpPr>
            <p:grpSpPr bwMode="auto">
              <a:xfrm>
                <a:off x="1920" y="1296"/>
                <a:ext cx="288" cy="240"/>
                <a:chOff x="1920" y="1296"/>
                <a:chExt cx="288" cy="240"/>
              </a:xfrm>
            </p:grpSpPr>
            <p:sp>
              <p:nvSpPr>
                <p:cNvPr id="311334" name="Line 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1335" name="Line 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1336" name="Group 40"/>
              <p:cNvGrpSpPr>
                <a:grpSpLocks/>
              </p:cNvGrpSpPr>
              <p:nvPr/>
            </p:nvGrpSpPr>
            <p:grpSpPr bwMode="auto">
              <a:xfrm>
                <a:off x="2214" y="1299"/>
                <a:ext cx="288" cy="240"/>
                <a:chOff x="1920" y="1296"/>
                <a:chExt cx="288" cy="240"/>
              </a:xfrm>
            </p:grpSpPr>
            <p:sp>
              <p:nvSpPr>
                <p:cNvPr id="311337" name="Line 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1338" name="Line 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11339" name="Group 43"/>
              <p:cNvGrpSpPr>
                <a:grpSpLocks/>
              </p:cNvGrpSpPr>
              <p:nvPr/>
            </p:nvGrpSpPr>
            <p:grpSpPr bwMode="auto">
              <a:xfrm>
                <a:off x="2508" y="1296"/>
                <a:ext cx="288" cy="240"/>
                <a:chOff x="1920" y="1296"/>
                <a:chExt cx="288" cy="240"/>
              </a:xfrm>
            </p:grpSpPr>
            <p:sp>
              <p:nvSpPr>
                <p:cNvPr id="311340" name="Line 44"/>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11341" name="Line 45"/>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11342" name="Line 46"/>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11343" name="Line 47"/>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11344" name="Rectangle 48"/>
            <p:cNvSpPr>
              <a:spLocks noChangeArrowheads="1"/>
            </p:cNvSpPr>
            <p:nvPr/>
          </p:nvSpPr>
          <p:spPr bwMode="auto">
            <a:xfrm>
              <a:off x="4255" y="1737"/>
              <a:ext cx="257"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R</a:t>
              </a:r>
              <a:r>
                <a:rPr lang="en-US" sz="1600" b="1" baseline="-25000">
                  <a:latin typeface="Arial" charset="0"/>
                </a:rPr>
                <a:t>2</a:t>
              </a:r>
              <a:endParaRPr lang="el-GR" sz="1600" b="1" baseline="-25000">
                <a:latin typeface="Arial" charset="0"/>
              </a:endParaRPr>
            </a:p>
          </p:txBody>
        </p:sp>
        <p:sp>
          <p:nvSpPr>
            <p:cNvPr id="311345" name="Rectangle 49"/>
            <p:cNvSpPr>
              <a:spLocks noChangeArrowheads="1"/>
            </p:cNvSpPr>
            <p:nvPr/>
          </p:nvSpPr>
          <p:spPr bwMode="auto">
            <a:xfrm>
              <a:off x="2333" y="912"/>
              <a:ext cx="256"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R</a:t>
              </a:r>
              <a:r>
                <a:rPr lang="en-US" sz="1600" b="1" baseline="-25000">
                  <a:latin typeface="Arial" charset="0"/>
                </a:rPr>
                <a:t>1</a:t>
              </a:r>
              <a:endParaRPr lang="el-GR" sz="1600" b="1" baseline="-25000">
                <a:latin typeface="Arial" charset="0"/>
              </a:endParaRPr>
            </a:p>
          </p:txBody>
        </p:sp>
        <p:sp>
          <p:nvSpPr>
            <p:cNvPr id="311346" name="Rectangle 50"/>
            <p:cNvSpPr>
              <a:spLocks noChangeArrowheads="1"/>
            </p:cNvSpPr>
            <p:nvPr/>
          </p:nvSpPr>
          <p:spPr bwMode="auto">
            <a:xfrm>
              <a:off x="1469" y="1709"/>
              <a:ext cx="355" cy="250"/>
            </a:xfrm>
            <a:prstGeom prst="rect">
              <a:avLst/>
            </a:prstGeom>
            <a:noFill/>
            <a:ln w="9525">
              <a:noFill/>
              <a:miter lim="800000"/>
              <a:headEnd/>
              <a:tailEnd/>
            </a:ln>
            <a:effectLst/>
          </p:spPr>
          <p:txBody>
            <a:bodyPr>
              <a:spAutoFit/>
            </a:bodyPr>
            <a:lstStyle/>
            <a:p>
              <a:pPr>
                <a:spcBef>
                  <a:spcPct val="50000"/>
                </a:spcBef>
              </a:pPr>
              <a:r>
                <a:rPr lang="en-US" sz="2000" b="1">
                  <a:latin typeface="Arial" charset="0"/>
                </a:rPr>
                <a:t>v</a:t>
              </a:r>
              <a:r>
                <a:rPr lang="en-US" sz="2000" b="1" baseline="-25000">
                  <a:latin typeface="Arial" charset="0"/>
                </a:rPr>
                <a:t>S1</a:t>
              </a:r>
              <a:endParaRPr lang="el-GR" sz="2000" b="1" baseline="-25000">
                <a:latin typeface="Arial" charset="0"/>
              </a:endParaRPr>
            </a:p>
          </p:txBody>
        </p:sp>
        <p:sp>
          <p:nvSpPr>
            <p:cNvPr id="311347" name="Rectangle 51"/>
            <p:cNvSpPr>
              <a:spLocks noChangeArrowheads="1"/>
            </p:cNvSpPr>
            <p:nvPr/>
          </p:nvSpPr>
          <p:spPr bwMode="auto">
            <a:xfrm>
              <a:off x="3438" y="816"/>
              <a:ext cx="385" cy="250"/>
            </a:xfrm>
            <a:prstGeom prst="rect">
              <a:avLst/>
            </a:prstGeom>
            <a:noFill/>
            <a:ln w="9525">
              <a:noFill/>
              <a:miter lim="800000"/>
              <a:headEnd/>
              <a:tailEnd/>
            </a:ln>
            <a:effectLst/>
          </p:spPr>
          <p:txBody>
            <a:bodyPr>
              <a:spAutoFit/>
            </a:bodyPr>
            <a:lstStyle/>
            <a:p>
              <a:pPr>
                <a:spcBef>
                  <a:spcPct val="50000"/>
                </a:spcBef>
              </a:pPr>
              <a:r>
                <a:rPr lang="en-US" sz="2000" b="1">
                  <a:latin typeface="Arial" charset="0"/>
                </a:rPr>
                <a:t>v</a:t>
              </a:r>
              <a:r>
                <a:rPr lang="en-US" sz="2000" b="1" baseline="-25000">
                  <a:latin typeface="Arial" charset="0"/>
                </a:rPr>
                <a:t>S2</a:t>
              </a:r>
              <a:endParaRPr lang="el-GR" sz="2000" b="1" baseline="-25000">
                <a:latin typeface="Arial" charset="0"/>
              </a:endParaRPr>
            </a:p>
          </p:txBody>
        </p:sp>
        <p:sp>
          <p:nvSpPr>
            <p:cNvPr id="311349" name="Line 53"/>
            <p:cNvSpPr>
              <a:spLocks noChangeShapeType="1"/>
            </p:cNvSpPr>
            <p:nvPr/>
          </p:nvSpPr>
          <p:spPr bwMode="auto">
            <a:xfrm>
              <a:off x="2256" y="1392"/>
              <a:ext cx="432" cy="0"/>
            </a:xfrm>
            <a:prstGeom prst="line">
              <a:avLst/>
            </a:prstGeom>
            <a:noFill/>
            <a:ln w="9525">
              <a:solidFill>
                <a:schemeClr val="tx1"/>
              </a:solidFill>
              <a:round/>
              <a:headEnd/>
              <a:tailEnd type="triangle" w="med" len="med"/>
            </a:ln>
            <a:effectLst/>
          </p:spPr>
          <p:txBody>
            <a:bodyPr/>
            <a:lstStyle/>
            <a:p>
              <a:endParaRPr lang="en-US"/>
            </a:p>
          </p:txBody>
        </p:sp>
        <p:sp>
          <p:nvSpPr>
            <p:cNvPr id="311350" name="Line 54"/>
            <p:cNvSpPr>
              <a:spLocks noChangeShapeType="1"/>
            </p:cNvSpPr>
            <p:nvPr/>
          </p:nvSpPr>
          <p:spPr bwMode="auto">
            <a:xfrm>
              <a:off x="3888" y="1488"/>
              <a:ext cx="0" cy="480"/>
            </a:xfrm>
            <a:prstGeom prst="line">
              <a:avLst/>
            </a:prstGeom>
            <a:noFill/>
            <a:ln w="9525">
              <a:solidFill>
                <a:schemeClr val="tx1"/>
              </a:solidFill>
              <a:round/>
              <a:headEnd/>
              <a:tailEnd type="triangle" w="med" len="med"/>
            </a:ln>
            <a:effectLst/>
          </p:spPr>
          <p:txBody>
            <a:bodyPr/>
            <a:lstStyle/>
            <a:p>
              <a:endParaRPr lang="en-US"/>
            </a:p>
          </p:txBody>
        </p:sp>
        <p:sp>
          <p:nvSpPr>
            <p:cNvPr id="311351" name="Rectangle 55"/>
            <p:cNvSpPr>
              <a:spLocks noChangeArrowheads="1"/>
            </p:cNvSpPr>
            <p:nvPr/>
          </p:nvSpPr>
          <p:spPr bwMode="auto">
            <a:xfrm>
              <a:off x="2400" y="1440"/>
              <a:ext cx="152"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i</a:t>
              </a:r>
              <a:endParaRPr lang="el-GR" sz="1600" b="1" baseline="-25000">
                <a:latin typeface="Arial" charset="0"/>
              </a:endParaRPr>
            </a:p>
          </p:txBody>
        </p:sp>
        <p:sp>
          <p:nvSpPr>
            <p:cNvPr id="311352" name="Rectangle 56"/>
            <p:cNvSpPr>
              <a:spLocks noChangeArrowheads="1"/>
            </p:cNvSpPr>
            <p:nvPr/>
          </p:nvSpPr>
          <p:spPr bwMode="auto">
            <a:xfrm>
              <a:off x="3696" y="1584"/>
              <a:ext cx="152"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i</a:t>
              </a:r>
              <a:endParaRPr lang="el-GR" sz="1600" b="1" baseline="-25000">
                <a:latin typeface="Arial" charset="0"/>
              </a:endParaRPr>
            </a:p>
          </p:txBody>
        </p:sp>
        <p:sp>
          <p:nvSpPr>
            <p:cNvPr id="311353" name="Text Box 57"/>
            <p:cNvSpPr txBox="1">
              <a:spLocks noChangeArrowheads="1"/>
            </p:cNvSpPr>
            <p:nvPr/>
          </p:nvSpPr>
          <p:spPr bwMode="auto">
            <a:xfrm>
              <a:off x="2006" y="998"/>
              <a:ext cx="191" cy="212"/>
            </a:xfrm>
            <a:prstGeom prst="rect">
              <a:avLst/>
            </a:prstGeom>
            <a:noFill/>
            <a:ln w="9525">
              <a:noFill/>
              <a:miter lim="800000"/>
              <a:headEnd/>
              <a:tailEnd/>
            </a:ln>
            <a:effectLst/>
          </p:spPr>
          <p:txBody>
            <a:bodyPr wrap="none">
              <a:spAutoFit/>
            </a:bodyPr>
            <a:lstStyle/>
            <a:p>
              <a:r>
                <a:rPr lang="en-US" sz="1600">
                  <a:latin typeface="Arial" charset="0"/>
                </a:rPr>
                <a:t>+</a:t>
              </a:r>
            </a:p>
          </p:txBody>
        </p:sp>
        <p:sp>
          <p:nvSpPr>
            <p:cNvPr id="311354" name="Text Box 58"/>
            <p:cNvSpPr txBox="1">
              <a:spLocks noChangeArrowheads="1"/>
            </p:cNvSpPr>
            <p:nvPr/>
          </p:nvSpPr>
          <p:spPr bwMode="auto">
            <a:xfrm>
              <a:off x="4176" y="1344"/>
              <a:ext cx="191" cy="212"/>
            </a:xfrm>
            <a:prstGeom prst="rect">
              <a:avLst/>
            </a:prstGeom>
            <a:noFill/>
            <a:ln w="9525">
              <a:noFill/>
              <a:miter lim="800000"/>
              <a:headEnd/>
              <a:tailEnd/>
            </a:ln>
            <a:effectLst/>
          </p:spPr>
          <p:txBody>
            <a:bodyPr wrap="none">
              <a:spAutoFit/>
            </a:bodyPr>
            <a:lstStyle/>
            <a:p>
              <a:r>
                <a:rPr lang="en-US" sz="1600">
                  <a:latin typeface="Arial" charset="0"/>
                </a:rPr>
                <a:t>+</a:t>
              </a:r>
            </a:p>
          </p:txBody>
        </p:sp>
        <p:sp>
          <p:nvSpPr>
            <p:cNvPr id="311355" name="Text Box 59"/>
            <p:cNvSpPr txBox="1">
              <a:spLocks noChangeArrowheads="1"/>
            </p:cNvSpPr>
            <p:nvPr/>
          </p:nvSpPr>
          <p:spPr bwMode="auto">
            <a:xfrm>
              <a:off x="2736" y="1008"/>
              <a:ext cx="164" cy="231"/>
            </a:xfrm>
            <a:prstGeom prst="rect">
              <a:avLst/>
            </a:prstGeom>
            <a:noFill/>
            <a:ln w="9525">
              <a:noFill/>
              <a:miter lim="800000"/>
              <a:headEnd/>
              <a:tailEnd/>
            </a:ln>
            <a:effectLst/>
          </p:spPr>
          <p:txBody>
            <a:bodyPr wrap="none">
              <a:spAutoFit/>
            </a:bodyPr>
            <a:lstStyle/>
            <a:p>
              <a:r>
                <a:rPr lang="en-US" sz="1800">
                  <a:latin typeface="Arial" charset="0"/>
                </a:rPr>
                <a:t>-</a:t>
              </a:r>
            </a:p>
          </p:txBody>
        </p:sp>
        <p:sp>
          <p:nvSpPr>
            <p:cNvPr id="311356" name="Text Box 60"/>
            <p:cNvSpPr txBox="1">
              <a:spLocks noChangeArrowheads="1"/>
            </p:cNvSpPr>
            <p:nvPr/>
          </p:nvSpPr>
          <p:spPr bwMode="auto">
            <a:xfrm>
              <a:off x="4176" y="2016"/>
              <a:ext cx="164" cy="231"/>
            </a:xfrm>
            <a:prstGeom prst="rect">
              <a:avLst/>
            </a:prstGeom>
            <a:noFill/>
            <a:ln w="9525">
              <a:noFill/>
              <a:miter lim="800000"/>
              <a:headEnd/>
              <a:tailEnd/>
            </a:ln>
            <a:effectLst/>
          </p:spPr>
          <p:txBody>
            <a:bodyPr wrap="none">
              <a:spAutoFit/>
            </a:bodyPr>
            <a:lstStyle/>
            <a:p>
              <a:r>
                <a:rPr lang="en-US" sz="1800">
                  <a:latin typeface="Arial" charset="0"/>
                </a:rPr>
                <a:t>-</a:t>
              </a:r>
            </a:p>
          </p:txBody>
        </p:sp>
      </p:grpSp>
      <p:sp>
        <p:nvSpPr>
          <p:cNvPr id="63" name="Rectangle 2"/>
          <p:cNvSpPr txBox="1">
            <a:spLocks noChangeArrowheads="1"/>
          </p:cNvSpPr>
          <p:nvPr/>
        </p:nvSpPr>
        <p:spPr bwMode="auto">
          <a:xfrm>
            <a:off x="838200" y="228600"/>
            <a:ext cx="7467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sng" strike="noStrike" kern="0" cap="none" spc="0" normalizeH="0" baseline="0" noProof="0" smtClean="0">
                <a:ln>
                  <a:noFill/>
                </a:ln>
                <a:solidFill>
                  <a:schemeClr val="tx2"/>
                </a:solidFill>
                <a:effectLst/>
                <a:uLnTx/>
                <a:uFillTx/>
                <a:latin typeface="+mj-lt"/>
                <a:ea typeface="+mj-ea"/>
                <a:cs typeface="+mj-cs"/>
              </a:rPr>
              <a:t>The Single Loop Circuit …contd</a:t>
            </a:r>
            <a:endParaRPr kumimoji="0" lang="en-US" sz="2800" b="1" i="0" u="sng"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1359"/>
                                        </p:tgtEl>
                                        <p:attrNameLst>
                                          <p:attrName>style.visibility</p:attrName>
                                        </p:attrNameLst>
                                      </p:cBhvr>
                                      <p:to>
                                        <p:strVal val="visible"/>
                                      </p:to>
                                    </p:set>
                                    <p:animEffect transition="in" filter="blinds(horizontal)">
                                      <p:cBhvr>
                                        <p:cTn id="7" dur="500"/>
                                        <p:tgtEl>
                                          <p:spTgt spid="311359"/>
                                        </p:tgtEl>
                                      </p:cBhvr>
                                    </p:animEffect>
                                  </p:childTnLst>
                                </p:cTn>
                              </p:par>
                              <p:par>
                                <p:cTn id="8" presetID="2" presetClass="entr" presetSubtype="8" fill="hold" nodeType="withEffect">
                                  <p:stCondLst>
                                    <p:cond delay="0"/>
                                  </p:stCondLst>
                                  <p:childTnLst>
                                    <p:set>
                                      <p:cBhvr>
                                        <p:cTn id="9" dur="1" fill="hold">
                                          <p:stCondLst>
                                            <p:cond delay="0"/>
                                          </p:stCondLst>
                                        </p:cTn>
                                        <p:tgtEl>
                                          <p:spTgt spid="311300">
                                            <p:txEl>
                                              <p:pRg st="0" end="0"/>
                                            </p:txEl>
                                          </p:spTgt>
                                        </p:tgtEl>
                                        <p:attrNameLst>
                                          <p:attrName>style.visibility</p:attrName>
                                        </p:attrNameLst>
                                      </p:cBhvr>
                                      <p:to>
                                        <p:strVal val="visible"/>
                                      </p:to>
                                    </p:set>
                                    <p:anim calcmode="lin" valueType="num">
                                      <p:cBhvr additive="base">
                                        <p:cTn id="10" dur="1000" fill="hold"/>
                                        <p:tgtEl>
                                          <p:spTgt spid="311300">
                                            <p:txEl>
                                              <p:pRg st="0" end="0"/>
                                            </p:txEl>
                                          </p:spTgt>
                                        </p:tgtEl>
                                        <p:attrNameLst>
                                          <p:attrName>ppt_x</p:attrName>
                                        </p:attrNameLst>
                                      </p:cBhvr>
                                      <p:tavLst>
                                        <p:tav tm="0">
                                          <p:val>
                                            <p:strVal val="0-#ppt_w/2"/>
                                          </p:val>
                                        </p:tav>
                                        <p:tav tm="100000">
                                          <p:val>
                                            <p:strVal val="#ppt_x"/>
                                          </p:val>
                                        </p:tav>
                                      </p:tavLst>
                                    </p:anim>
                                    <p:anim calcmode="lin" valueType="num">
                                      <p:cBhvr additive="base">
                                        <p:cTn id="11" dur="1000" fill="hold"/>
                                        <p:tgtEl>
                                          <p:spTgt spid="3113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11348">
                                            <p:txEl>
                                              <p:pRg st="0" end="0"/>
                                            </p:txEl>
                                          </p:spTgt>
                                        </p:tgtEl>
                                        <p:attrNameLst>
                                          <p:attrName>style.visibility</p:attrName>
                                        </p:attrNameLst>
                                      </p:cBhvr>
                                      <p:to>
                                        <p:strVal val="visible"/>
                                      </p:to>
                                    </p:set>
                                    <p:anim calcmode="lin" valueType="num">
                                      <p:cBhvr additive="base">
                                        <p:cTn id="16" dur="1000" fill="hold"/>
                                        <p:tgtEl>
                                          <p:spTgt spid="31134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11348">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11348">
                                            <p:txEl>
                                              <p:pRg st="1" end="1"/>
                                            </p:txEl>
                                          </p:spTgt>
                                        </p:tgtEl>
                                        <p:attrNameLst>
                                          <p:attrName>style.visibility</p:attrName>
                                        </p:attrNameLst>
                                      </p:cBhvr>
                                      <p:to>
                                        <p:strVal val="visible"/>
                                      </p:to>
                                    </p:set>
                                    <p:anim calcmode="lin" valueType="num">
                                      <p:cBhvr additive="base">
                                        <p:cTn id="20" dur="1000" fill="hold"/>
                                        <p:tgtEl>
                                          <p:spTgt spid="311348">
                                            <p:txEl>
                                              <p:pRg st="1" end="1"/>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113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311348">
                                            <p:txEl>
                                              <p:pRg st="2" end="2"/>
                                            </p:txEl>
                                          </p:spTgt>
                                        </p:tgtEl>
                                        <p:attrNameLst>
                                          <p:attrName>style.visibility</p:attrName>
                                        </p:attrNameLst>
                                      </p:cBhvr>
                                      <p:to>
                                        <p:strVal val="visible"/>
                                      </p:to>
                                    </p:set>
                                    <p:anim calcmode="lin" valueType="num">
                                      <p:cBhvr additive="base">
                                        <p:cTn id="26" dur="1000" fill="hold"/>
                                        <p:tgtEl>
                                          <p:spTgt spid="311348">
                                            <p:txEl>
                                              <p:pRg st="2" end="2"/>
                                            </p:txEl>
                                          </p:spTgt>
                                        </p:tgtEl>
                                        <p:attrNameLst>
                                          <p:attrName>ppt_x</p:attrName>
                                        </p:attrNameLst>
                                      </p:cBhvr>
                                      <p:tavLst>
                                        <p:tav tm="0">
                                          <p:val>
                                            <p:strVal val="0-#ppt_w/2"/>
                                          </p:val>
                                        </p:tav>
                                        <p:tav tm="100000">
                                          <p:val>
                                            <p:strVal val="#ppt_x"/>
                                          </p:val>
                                        </p:tav>
                                      </p:tavLst>
                                    </p:anim>
                                    <p:anim calcmode="lin" valueType="num">
                                      <p:cBhvr additive="base">
                                        <p:cTn id="27" dur="1000" fill="hold"/>
                                        <p:tgtEl>
                                          <p:spTgt spid="311348">
                                            <p:txEl>
                                              <p:pRg st="2" end="2"/>
                                            </p:txEl>
                                          </p:spTgt>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11348">
                                            <p:txEl>
                                              <p:pRg st="3" end="3"/>
                                            </p:txEl>
                                          </p:spTgt>
                                        </p:tgtEl>
                                        <p:attrNameLst>
                                          <p:attrName>style.visibility</p:attrName>
                                        </p:attrNameLst>
                                      </p:cBhvr>
                                      <p:to>
                                        <p:strVal val="visible"/>
                                      </p:to>
                                    </p:set>
                                    <p:anim calcmode="lin" valueType="num">
                                      <p:cBhvr additive="base">
                                        <p:cTn id="30" dur="1000" fill="hold"/>
                                        <p:tgtEl>
                                          <p:spTgt spid="311348">
                                            <p:txEl>
                                              <p:pRg st="3" end="3"/>
                                            </p:txEl>
                                          </p:spTgt>
                                        </p:tgtEl>
                                        <p:attrNameLst>
                                          <p:attrName>ppt_x</p:attrName>
                                        </p:attrNameLst>
                                      </p:cBhvr>
                                      <p:tavLst>
                                        <p:tav tm="0">
                                          <p:val>
                                            <p:strVal val="0-#ppt_w/2"/>
                                          </p:val>
                                        </p:tav>
                                        <p:tav tm="100000">
                                          <p:val>
                                            <p:strVal val="#ppt_x"/>
                                          </p:val>
                                        </p:tav>
                                      </p:tavLst>
                                    </p:anim>
                                    <p:anim calcmode="lin" valueType="num">
                                      <p:cBhvr additive="base">
                                        <p:cTn id="31" dur="1000" fill="hold"/>
                                        <p:tgtEl>
                                          <p:spTgt spid="3113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11348">
                                            <p:txEl>
                                              <p:pRg st="4" end="4"/>
                                            </p:txEl>
                                          </p:spTgt>
                                        </p:tgtEl>
                                        <p:attrNameLst>
                                          <p:attrName>style.visibility</p:attrName>
                                        </p:attrNameLst>
                                      </p:cBhvr>
                                      <p:to>
                                        <p:strVal val="visible"/>
                                      </p:to>
                                    </p:set>
                                    <p:anim calcmode="lin" valueType="num">
                                      <p:cBhvr additive="base">
                                        <p:cTn id="36" dur="1000" fill="hold"/>
                                        <p:tgtEl>
                                          <p:spTgt spid="311348">
                                            <p:txEl>
                                              <p:pRg st="4" end="4"/>
                                            </p:txEl>
                                          </p:spTgt>
                                        </p:tgtEl>
                                        <p:attrNameLst>
                                          <p:attrName>ppt_x</p:attrName>
                                        </p:attrNameLst>
                                      </p:cBhvr>
                                      <p:tavLst>
                                        <p:tav tm="0">
                                          <p:val>
                                            <p:strVal val="0-#ppt_w/2"/>
                                          </p:val>
                                        </p:tav>
                                        <p:tav tm="100000">
                                          <p:val>
                                            <p:strVal val="#ppt_x"/>
                                          </p:val>
                                        </p:tav>
                                      </p:tavLst>
                                    </p:anim>
                                    <p:anim calcmode="lin" valueType="num">
                                      <p:cBhvr additive="base">
                                        <p:cTn id="37" dur="1000" fill="hold"/>
                                        <p:tgtEl>
                                          <p:spTgt spid="31134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11348">
                                            <p:txEl>
                                              <p:pRg st="5" end="5"/>
                                            </p:txEl>
                                          </p:spTgt>
                                        </p:tgtEl>
                                        <p:attrNameLst>
                                          <p:attrName>style.visibility</p:attrName>
                                        </p:attrNameLst>
                                      </p:cBhvr>
                                      <p:to>
                                        <p:strVal val="visible"/>
                                      </p:to>
                                    </p:set>
                                    <p:anim calcmode="lin" valueType="num">
                                      <p:cBhvr additive="base">
                                        <p:cTn id="42" dur="1000" fill="hold"/>
                                        <p:tgtEl>
                                          <p:spTgt spid="311348">
                                            <p:txEl>
                                              <p:pRg st="5" end="5"/>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113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11348">
                                            <p:txEl>
                                              <p:pRg st="6" end="6"/>
                                            </p:txEl>
                                          </p:spTgt>
                                        </p:tgtEl>
                                        <p:attrNameLst>
                                          <p:attrName>style.visibility</p:attrName>
                                        </p:attrNameLst>
                                      </p:cBhvr>
                                      <p:to>
                                        <p:strVal val="visible"/>
                                      </p:to>
                                    </p:set>
                                    <p:anim calcmode="lin" valueType="num">
                                      <p:cBhvr additive="base">
                                        <p:cTn id="48" dur="1000" fill="hold"/>
                                        <p:tgtEl>
                                          <p:spTgt spid="311348">
                                            <p:txEl>
                                              <p:pRg st="6" end="6"/>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311348">
                                            <p:txEl>
                                              <p:pRg st="6" end="6"/>
                                            </p:txEl>
                                          </p:spTgt>
                                        </p:tgtEl>
                                        <p:attrNameLst>
                                          <p:attrName>ppt_y</p:attrName>
                                        </p:attrNameLst>
                                      </p:cBhvr>
                                      <p:tavLst>
                                        <p:tav tm="0">
                                          <p:val>
                                            <p:strVal val="#ppt_y"/>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11299"/>
                                        </p:tgtEl>
                                        <p:attrNameLst>
                                          <p:attrName>style.visibility</p:attrName>
                                        </p:attrNameLst>
                                      </p:cBhvr>
                                      <p:to>
                                        <p:strVal val="visible"/>
                                      </p:to>
                                    </p:set>
                                    <p:anim calcmode="lin" valueType="num">
                                      <p:cBhvr additive="base">
                                        <p:cTn id="52" dur="500" fill="hold"/>
                                        <p:tgtEl>
                                          <p:spTgt spid="311299"/>
                                        </p:tgtEl>
                                        <p:attrNameLst>
                                          <p:attrName>ppt_x</p:attrName>
                                        </p:attrNameLst>
                                      </p:cBhvr>
                                      <p:tavLst>
                                        <p:tav tm="0">
                                          <p:val>
                                            <p:strVal val="#ppt_x"/>
                                          </p:val>
                                        </p:tav>
                                        <p:tav tm="100000">
                                          <p:val>
                                            <p:strVal val="#ppt_x"/>
                                          </p:val>
                                        </p:tav>
                                      </p:tavLst>
                                    </p:anim>
                                    <p:anim calcmode="lin" valueType="num">
                                      <p:cBhvr additive="base">
                                        <p:cTn id="53" dur="500" fill="hold"/>
                                        <p:tgtEl>
                                          <p:spTgt spid="311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6"/>
          <p:cNvSpPr>
            <a:spLocks noGrp="1"/>
          </p:cNvSpPr>
          <p:nvPr>
            <p:ph type="sldNum" sz="quarter" idx="12"/>
          </p:nvPr>
        </p:nvSpPr>
        <p:spPr/>
        <p:txBody>
          <a:bodyPr/>
          <a:lstStyle/>
          <a:p>
            <a:fld id="{F168DA47-DEB8-4EA9-B670-48D0F1C91141}" type="slidenum">
              <a:rPr lang="en-US" altLang="en-US"/>
              <a:pPr/>
              <a:t>17</a:t>
            </a:fld>
            <a:endParaRPr lang="en-US" altLang="en-US"/>
          </a:p>
        </p:txBody>
      </p:sp>
      <p:sp>
        <p:nvSpPr>
          <p:cNvPr id="359427"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
        <p:nvSpPr>
          <p:cNvPr id="359428" name="Rectangle 4"/>
          <p:cNvSpPr>
            <a:spLocks noChangeArrowheads="1"/>
          </p:cNvSpPr>
          <p:nvPr/>
        </p:nvSpPr>
        <p:spPr bwMode="auto">
          <a:xfrm>
            <a:off x="457200" y="3581400"/>
            <a:ext cx="8458200" cy="2819400"/>
          </a:xfrm>
          <a:prstGeom prst="rect">
            <a:avLst/>
          </a:prstGeom>
          <a:noFill/>
          <a:ln w="9525">
            <a:noFill/>
            <a:miter lim="800000"/>
            <a:headEnd/>
            <a:tailEnd/>
          </a:ln>
          <a:effectLst/>
        </p:spPr>
        <p:txBody>
          <a:bodyPr/>
          <a:lstStyle/>
          <a:p>
            <a:pPr marL="342900" indent="-342900">
              <a:spcBef>
                <a:spcPct val="20000"/>
              </a:spcBef>
              <a:buFontTx/>
              <a:buChar char="•"/>
            </a:pPr>
            <a:r>
              <a:rPr lang="en-US" sz="1600" b="1">
                <a:latin typeface="Arial" charset="0"/>
              </a:rPr>
              <a:t>Step 1 : Assign a ref direction for current i and ref polarity for v</a:t>
            </a:r>
            <a:r>
              <a:rPr lang="en-US" sz="1600" b="1" baseline="-25000">
                <a:latin typeface="Arial" charset="0"/>
              </a:rPr>
              <a:t>30</a:t>
            </a:r>
            <a:r>
              <a:rPr lang="en-US" sz="1600" b="1">
                <a:latin typeface="Arial" charset="0"/>
              </a:rPr>
              <a:t>.</a:t>
            </a:r>
          </a:p>
          <a:p>
            <a:pPr marL="342900" indent="-342900">
              <a:spcBef>
                <a:spcPct val="20000"/>
              </a:spcBef>
              <a:buFontTx/>
              <a:buChar char="•"/>
            </a:pPr>
            <a:r>
              <a:rPr lang="en-US" sz="1600" b="1">
                <a:latin typeface="Arial" charset="0"/>
              </a:rPr>
              <a:t>Step 2 : Apply KVL</a:t>
            </a:r>
          </a:p>
          <a:p>
            <a:pPr marL="342900" indent="-342900">
              <a:spcBef>
                <a:spcPct val="20000"/>
              </a:spcBef>
            </a:pPr>
            <a:r>
              <a:rPr lang="en-US" sz="1600" b="1">
                <a:latin typeface="Arial" charset="0"/>
              </a:rPr>
              <a:t>			- 120 + v</a:t>
            </a:r>
            <a:r>
              <a:rPr lang="en-US" sz="1600" b="1" baseline="-25000">
                <a:latin typeface="Arial" charset="0"/>
              </a:rPr>
              <a:t>30</a:t>
            </a:r>
            <a:r>
              <a:rPr lang="en-US" sz="1600" b="1">
                <a:latin typeface="Arial" charset="0"/>
              </a:rPr>
              <a:t> + 2 v</a:t>
            </a:r>
            <a:r>
              <a:rPr lang="en-US" sz="1600" b="1" baseline="-25000">
                <a:latin typeface="Arial" charset="0"/>
              </a:rPr>
              <a:t>A</a:t>
            </a:r>
            <a:r>
              <a:rPr lang="en-US" sz="1600" b="1">
                <a:latin typeface="Arial" charset="0"/>
              </a:rPr>
              <a:t> – v</a:t>
            </a:r>
            <a:r>
              <a:rPr lang="en-US" sz="1600" b="1" baseline="-25000">
                <a:latin typeface="Arial" charset="0"/>
              </a:rPr>
              <a:t>A</a:t>
            </a:r>
            <a:r>
              <a:rPr lang="en-US" sz="1600" b="1">
                <a:latin typeface="Arial" charset="0"/>
              </a:rPr>
              <a:t> = 0</a:t>
            </a:r>
          </a:p>
          <a:p>
            <a:pPr marL="342900" indent="-342900">
              <a:spcBef>
                <a:spcPct val="20000"/>
              </a:spcBef>
              <a:buFontTx/>
              <a:buChar char="•"/>
            </a:pPr>
            <a:r>
              <a:rPr lang="en-US" sz="1600" b="1">
                <a:latin typeface="Arial" charset="0"/>
              </a:rPr>
              <a:t>Step  3 : Use Ohm’s law</a:t>
            </a:r>
          </a:p>
          <a:p>
            <a:pPr marL="342900" indent="-342900">
              <a:spcBef>
                <a:spcPct val="20000"/>
              </a:spcBef>
            </a:pPr>
            <a:r>
              <a:rPr lang="en-US" sz="1600" b="1">
                <a:latin typeface="Arial" charset="0"/>
              </a:rPr>
              <a:t>			v</a:t>
            </a:r>
            <a:r>
              <a:rPr lang="en-US" sz="1600" b="1" baseline="-25000">
                <a:latin typeface="Arial" charset="0"/>
              </a:rPr>
              <a:t>30</a:t>
            </a:r>
            <a:r>
              <a:rPr lang="en-US" sz="1600" b="1">
                <a:latin typeface="Arial" charset="0"/>
              </a:rPr>
              <a:t> = 30 i      and v</a:t>
            </a:r>
            <a:r>
              <a:rPr lang="en-US" sz="1600" b="1" baseline="-25000">
                <a:latin typeface="Arial" charset="0"/>
              </a:rPr>
              <a:t>A</a:t>
            </a:r>
            <a:r>
              <a:rPr lang="en-US" sz="1600" b="1">
                <a:latin typeface="Arial" charset="0"/>
              </a:rPr>
              <a:t> = - 15 i</a:t>
            </a:r>
          </a:p>
          <a:p>
            <a:pPr marL="342900" indent="-342900">
              <a:spcBef>
                <a:spcPct val="20000"/>
              </a:spcBef>
              <a:buFontTx/>
              <a:buChar char="•"/>
            </a:pPr>
            <a:r>
              <a:rPr lang="en-US" sz="1600" b="1">
                <a:latin typeface="Arial" charset="0"/>
              </a:rPr>
              <a:t>Step  4 :  Put these values in first equation and solve for i.</a:t>
            </a:r>
          </a:p>
          <a:p>
            <a:pPr marL="342900" indent="-342900">
              <a:spcBef>
                <a:spcPct val="20000"/>
              </a:spcBef>
              <a:buFontTx/>
              <a:buChar char="•"/>
            </a:pPr>
            <a:r>
              <a:rPr lang="en-US" sz="1600" b="1">
                <a:latin typeface="Arial" charset="0"/>
              </a:rPr>
              <a:t>We get i = 8 A    Therefore v</a:t>
            </a:r>
            <a:r>
              <a:rPr lang="en-US" sz="1600" b="1" baseline="-25000">
                <a:latin typeface="Arial" charset="0"/>
              </a:rPr>
              <a:t>A</a:t>
            </a:r>
            <a:r>
              <a:rPr lang="en-US" sz="1600" b="1">
                <a:latin typeface="Arial" charset="0"/>
              </a:rPr>
              <a:t> = - 120 V</a:t>
            </a:r>
          </a:p>
          <a:p>
            <a:pPr marL="342900" indent="-342900">
              <a:spcBef>
                <a:spcPct val="20000"/>
              </a:spcBef>
              <a:buFontTx/>
              <a:buChar char="•"/>
            </a:pPr>
            <a:r>
              <a:rPr lang="en-US" sz="1600" b="1">
                <a:latin typeface="Arial" charset="0"/>
              </a:rPr>
              <a:t>Hence P </a:t>
            </a:r>
            <a:r>
              <a:rPr lang="en-US" sz="1600" b="1" baseline="-25000">
                <a:latin typeface="Arial" charset="0"/>
              </a:rPr>
              <a:t>120v</a:t>
            </a:r>
            <a:r>
              <a:rPr lang="en-US" sz="1600" b="1">
                <a:latin typeface="Arial" charset="0"/>
              </a:rPr>
              <a:t> = - 960 W and P</a:t>
            </a:r>
            <a:r>
              <a:rPr lang="en-US" sz="1600" b="1" baseline="-25000">
                <a:latin typeface="Arial" charset="0"/>
              </a:rPr>
              <a:t>30</a:t>
            </a:r>
            <a:r>
              <a:rPr lang="en-US" sz="1600" b="1">
                <a:latin typeface="Arial" charset="0"/>
              </a:rPr>
              <a:t> = 1920 W  and P </a:t>
            </a:r>
            <a:r>
              <a:rPr lang="en-US" sz="1600" b="1" baseline="-25000">
                <a:latin typeface="Arial" charset="0"/>
              </a:rPr>
              <a:t>2vA</a:t>
            </a:r>
            <a:r>
              <a:rPr lang="en-US" sz="1600" b="1">
                <a:latin typeface="Arial" charset="0"/>
              </a:rPr>
              <a:t> = - 1920 W  and P</a:t>
            </a:r>
            <a:r>
              <a:rPr lang="en-US" sz="1600" b="1" baseline="-25000">
                <a:latin typeface="Arial" charset="0"/>
              </a:rPr>
              <a:t>15</a:t>
            </a:r>
            <a:r>
              <a:rPr lang="en-US" sz="1600" b="1">
                <a:latin typeface="Arial" charset="0"/>
              </a:rPr>
              <a:t> = 960 W</a:t>
            </a:r>
          </a:p>
          <a:p>
            <a:pPr marL="342900" indent="-342900">
              <a:spcBef>
                <a:spcPct val="20000"/>
              </a:spcBef>
              <a:buFontTx/>
              <a:buChar char="•"/>
            </a:pPr>
            <a:r>
              <a:rPr lang="en-US" sz="1600" b="1">
                <a:latin typeface="Arial" charset="0"/>
              </a:rPr>
              <a:t>Notice the power sources are supplying power and resistors are absorbing power.</a:t>
            </a:r>
          </a:p>
          <a:p>
            <a:pPr marL="342900" indent="-342900">
              <a:spcBef>
                <a:spcPct val="20000"/>
              </a:spcBef>
            </a:pPr>
            <a:endParaRPr lang="en-US" sz="1600" b="1">
              <a:latin typeface="Arial" charset="0"/>
            </a:endParaRPr>
          </a:p>
        </p:txBody>
      </p:sp>
      <p:sp>
        <p:nvSpPr>
          <p:cNvPr id="359429" name="Rectangle 5"/>
          <p:cNvSpPr>
            <a:spLocks noChangeArrowheads="1"/>
          </p:cNvSpPr>
          <p:nvPr/>
        </p:nvSpPr>
        <p:spPr bwMode="auto">
          <a:xfrm>
            <a:off x="685800" y="685800"/>
            <a:ext cx="80010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a:latin typeface="Arial" charset="0"/>
              </a:rPr>
              <a:t>Compute the power absorbed in each element. </a:t>
            </a:r>
          </a:p>
          <a:p>
            <a:pPr marL="342900" indent="-342900">
              <a:spcBef>
                <a:spcPct val="20000"/>
              </a:spcBef>
              <a:buFontTx/>
              <a:buChar char="•"/>
            </a:pPr>
            <a:endParaRPr lang="en-US" sz="1800" b="1">
              <a:solidFill>
                <a:srgbClr val="FF0000"/>
              </a:solidFill>
              <a:latin typeface="Arial" charset="0"/>
            </a:endParaRPr>
          </a:p>
        </p:txBody>
      </p:sp>
      <p:grpSp>
        <p:nvGrpSpPr>
          <p:cNvPr id="359485" name="Group 61"/>
          <p:cNvGrpSpPr>
            <a:grpSpLocks/>
          </p:cNvGrpSpPr>
          <p:nvPr/>
        </p:nvGrpSpPr>
        <p:grpSpPr bwMode="auto">
          <a:xfrm>
            <a:off x="1828800" y="1143000"/>
            <a:ext cx="5472113" cy="2376488"/>
            <a:chOff x="720" y="1440"/>
            <a:chExt cx="3447" cy="1497"/>
          </a:xfrm>
        </p:grpSpPr>
        <p:grpSp>
          <p:nvGrpSpPr>
            <p:cNvPr id="359486" name="Group 62"/>
            <p:cNvGrpSpPr>
              <a:grpSpLocks/>
            </p:cNvGrpSpPr>
            <p:nvPr/>
          </p:nvGrpSpPr>
          <p:grpSpPr bwMode="auto">
            <a:xfrm>
              <a:off x="1287" y="1776"/>
              <a:ext cx="960" cy="144"/>
              <a:chOff x="1200" y="1296"/>
              <a:chExt cx="2256" cy="243"/>
            </a:xfrm>
          </p:grpSpPr>
          <p:sp>
            <p:nvSpPr>
              <p:cNvPr id="359487" name="Line 63"/>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59488" name="Line 64"/>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59489" name="Group 65"/>
              <p:cNvGrpSpPr>
                <a:grpSpLocks/>
              </p:cNvGrpSpPr>
              <p:nvPr/>
            </p:nvGrpSpPr>
            <p:grpSpPr bwMode="auto">
              <a:xfrm>
                <a:off x="1920" y="1296"/>
                <a:ext cx="288" cy="240"/>
                <a:chOff x="1920" y="1296"/>
                <a:chExt cx="288" cy="240"/>
              </a:xfrm>
            </p:grpSpPr>
            <p:sp>
              <p:nvSpPr>
                <p:cNvPr id="359490" name="Line 6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59491" name="Line 6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59492" name="Group 68"/>
              <p:cNvGrpSpPr>
                <a:grpSpLocks/>
              </p:cNvGrpSpPr>
              <p:nvPr/>
            </p:nvGrpSpPr>
            <p:grpSpPr bwMode="auto">
              <a:xfrm>
                <a:off x="2214" y="1299"/>
                <a:ext cx="288" cy="240"/>
                <a:chOff x="1920" y="1296"/>
                <a:chExt cx="288" cy="240"/>
              </a:xfrm>
            </p:grpSpPr>
            <p:sp>
              <p:nvSpPr>
                <p:cNvPr id="359493" name="Line 69"/>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59494" name="Line 70"/>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59495" name="Group 71"/>
              <p:cNvGrpSpPr>
                <a:grpSpLocks/>
              </p:cNvGrpSpPr>
              <p:nvPr/>
            </p:nvGrpSpPr>
            <p:grpSpPr bwMode="auto">
              <a:xfrm>
                <a:off x="2508" y="1296"/>
                <a:ext cx="288" cy="240"/>
                <a:chOff x="1920" y="1296"/>
                <a:chExt cx="288" cy="240"/>
              </a:xfrm>
            </p:grpSpPr>
            <p:sp>
              <p:nvSpPr>
                <p:cNvPr id="359496" name="Line 7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59497" name="Line 7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59498" name="Line 74"/>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59499" name="Line 75"/>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59500" name="Rectangle 76"/>
            <p:cNvSpPr>
              <a:spLocks noChangeArrowheads="1"/>
            </p:cNvSpPr>
            <p:nvPr/>
          </p:nvSpPr>
          <p:spPr bwMode="auto">
            <a:xfrm rot="13463563">
              <a:off x="2754" y="1670"/>
              <a:ext cx="379" cy="384"/>
            </a:xfrm>
            <a:prstGeom prst="rect">
              <a:avLst/>
            </a:prstGeom>
            <a:noFill/>
            <a:ln w="9525">
              <a:solidFill>
                <a:schemeClr val="tx1"/>
              </a:solidFill>
              <a:miter lim="800000"/>
              <a:headEnd/>
              <a:tailEnd/>
            </a:ln>
            <a:effectLst/>
          </p:spPr>
          <p:txBody>
            <a:bodyPr wrap="none" anchor="ctr"/>
            <a:lstStyle/>
            <a:p>
              <a:endParaRPr lang="en-US"/>
            </a:p>
          </p:txBody>
        </p:sp>
        <p:sp>
          <p:nvSpPr>
            <p:cNvPr id="359501" name="Line 77"/>
            <p:cNvSpPr>
              <a:spLocks noChangeShapeType="1"/>
            </p:cNvSpPr>
            <p:nvPr/>
          </p:nvSpPr>
          <p:spPr bwMode="auto">
            <a:xfrm rot="16200000" flipV="1">
              <a:off x="2453" y="1629"/>
              <a:ext cx="0" cy="465"/>
            </a:xfrm>
            <a:prstGeom prst="line">
              <a:avLst/>
            </a:prstGeom>
            <a:noFill/>
            <a:ln w="9525">
              <a:solidFill>
                <a:schemeClr val="tx1"/>
              </a:solidFill>
              <a:round/>
              <a:headEnd/>
              <a:tailEnd/>
            </a:ln>
            <a:effectLst/>
          </p:spPr>
          <p:txBody>
            <a:bodyPr/>
            <a:lstStyle/>
            <a:p>
              <a:endParaRPr lang="en-US"/>
            </a:p>
          </p:txBody>
        </p:sp>
        <p:sp>
          <p:nvSpPr>
            <p:cNvPr id="359502" name="Line 78"/>
            <p:cNvSpPr>
              <a:spLocks noChangeShapeType="1"/>
            </p:cNvSpPr>
            <p:nvPr/>
          </p:nvSpPr>
          <p:spPr bwMode="auto">
            <a:xfrm rot="16200000" flipV="1">
              <a:off x="3428" y="1623"/>
              <a:ext cx="0" cy="465"/>
            </a:xfrm>
            <a:prstGeom prst="line">
              <a:avLst/>
            </a:prstGeom>
            <a:noFill/>
            <a:ln w="9525">
              <a:solidFill>
                <a:schemeClr val="tx1"/>
              </a:solidFill>
              <a:round/>
              <a:headEnd/>
              <a:tailEnd/>
            </a:ln>
            <a:effectLst/>
          </p:spPr>
          <p:txBody>
            <a:bodyPr/>
            <a:lstStyle/>
            <a:p>
              <a:endParaRPr lang="en-US"/>
            </a:p>
          </p:txBody>
        </p:sp>
        <p:sp>
          <p:nvSpPr>
            <p:cNvPr id="359503" name="Text Box 79"/>
            <p:cNvSpPr txBox="1">
              <a:spLocks noChangeArrowheads="1"/>
            </p:cNvSpPr>
            <p:nvPr/>
          </p:nvSpPr>
          <p:spPr bwMode="auto">
            <a:xfrm rot="16200000">
              <a:off x="2713" y="1709"/>
              <a:ext cx="224" cy="288"/>
            </a:xfrm>
            <a:prstGeom prst="rect">
              <a:avLst/>
            </a:prstGeom>
            <a:noFill/>
            <a:ln w="9525">
              <a:noFill/>
              <a:miter lim="800000"/>
              <a:headEnd/>
              <a:tailEnd/>
            </a:ln>
            <a:effectLst/>
          </p:spPr>
          <p:txBody>
            <a:bodyPr wrap="none">
              <a:spAutoFit/>
            </a:bodyPr>
            <a:lstStyle/>
            <a:p>
              <a:r>
                <a:rPr lang="en-US"/>
                <a:t>+</a:t>
              </a:r>
            </a:p>
          </p:txBody>
        </p:sp>
        <p:sp>
          <p:nvSpPr>
            <p:cNvPr id="359504" name="Line 80"/>
            <p:cNvSpPr>
              <a:spLocks noChangeShapeType="1"/>
            </p:cNvSpPr>
            <p:nvPr/>
          </p:nvSpPr>
          <p:spPr bwMode="auto">
            <a:xfrm rot="16200000">
              <a:off x="3039" y="1815"/>
              <a:ext cx="0" cy="96"/>
            </a:xfrm>
            <a:prstGeom prst="line">
              <a:avLst/>
            </a:prstGeom>
            <a:noFill/>
            <a:ln w="9525">
              <a:solidFill>
                <a:schemeClr val="tx1"/>
              </a:solidFill>
              <a:round/>
              <a:headEnd/>
              <a:tailEnd/>
            </a:ln>
            <a:effectLst/>
          </p:spPr>
          <p:txBody>
            <a:bodyPr/>
            <a:lstStyle/>
            <a:p>
              <a:endParaRPr lang="en-US"/>
            </a:p>
          </p:txBody>
        </p:sp>
        <p:sp>
          <p:nvSpPr>
            <p:cNvPr id="359505" name="Line 81"/>
            <p:cNvSpPr>
              <a:spLocks noChangeShapeType="1"/>
            </p:cNvSpPr>
            <p:nvPr/>
          </p:nvSpPr>
          <p:spPr bwMode="auto">
            <a:xfrm flipH="1" flipV="1">
              <a:off x="1284" y="2928"/>
              <a:ext cx="1440" cy="9"/>
            </a:xfrm>
            <a:prstGeom prst="line">
              <a:avLst/>
            </a:prstGeom>
            <a:noFill/>
            <a:ln w="9525">
              <a:solidFill>
                <a:schemeClr val="tx1"/>
              </a:solidFill>
              <a:round/>
              <a:headEnd/>
              <a:tailEnd/>
            </a:ln>
            <a:effectLst/>
          </p:spPr>
          <p:txBody>
            <a:bodyPr/>
            <a:lstStyle/>
            <a:p>
              <a:endParaRPr lang="en-US"/>
            </a:p>
          </p:txBody>
        </p:sp>
        <p:sp>
          <p:nvSpPr>
            <p:cNvPr id="359506" name="Rectangle 82"/>
            <p:cNvSpPr>
              <a:spLocks noChangeArrowheads="1"/>
            </p:cNvSpPr>
            <p:nvPr/>
          </p:nvSpPr>
          <p:spPr bwMode="auto">
            <a:xfrm>
              <a:off x="1776" y="1920"/>
              <a:ext cx="397"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30 </a:t>
              </a:r>
              <a:r>
                <a:rPr lang="el-GR" sz="1600" b="1">
                  <a:latin typeface="Arial" charset="0"/>
                </a:rPr>
                <a:t>Ω</a:t>
              </a:r>
            </a:p>
          </p:txBody>
        </p:sp>
        <p:sp>
          <p:nvSpPr>
            <p:cNvPr id="359507" name="Rectangle 83"/>
            <p:cNvSpPr>
              <a:spLocks noChangeArrowheads="1"/>
            </p:cNvSpPr>
            <p:nvPr/>
          </p:nvSpPr>
          <p:spPr bwMode="auto">
            <a:xfrm>
              <a:off x="2976" y="1440"/>
              <a:ext cx="576" cy="231"/>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2</a:t>
              </a:r>
              <a:r>
                <a:rPr lang="en-US" sz="1800" b="1">
                  <a:latin typeface="Arial" charset="0"/>
                </a:rPr>
                <a:t>v</a:t>
              </a:r>
              <a:r>
                <a:rPr lang="en-US" sz="1800" b="1" baseline="-25000">
                  <a:latin typeface="Arial" charset="0"/>
                </a:rPr>
                <a:t>A </a:t>
              </a:r>
              <a:r>
                <a:rPr lang="en-US" sz="1800" b="1">
                  <a:latin typeface="Arial" charset="0"/>
                </a:rPr>
                <a:t>V</a:t>
              </a:r>
              <a:endParaRPr lang="el-GR" sz="1800" b="1">
                <a:latin typeface="Arial" charset="0"/>
              </a:endParaRPr>
            </a:p>
          </p:txBody>
        </p:sp>
        <p:sp>
          <p:nvSpPr>
            <p:cNvPr id="359508" name="Rectangle 84"/>
            <p:cNvSpPr>
              <a:spLocks noChangeArrowheads="1"/>
            </p:cNvSpPr>
            <p:nvPr/>
          </p:nvSpPr>
          <p:spPr bwMode="auto">
            <a:xfrm>
              <a:off x="3216" y="2208"/>
              <a:ext cx="397"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15 </a:t>
              </a:r>
              <a:r>
                <a:rPr lang="el-GR" sz="1600" b="1">
                  <a:latin typeface="Arial" charset="0"/>
                </a:rPr>
                <a:t>Ω</a:t>
              </a:r>
            </a:p>
          </p:txBody>
        </p:sp>
        <p:sp>
          <p:nvSpPr>
            <p:cNvPr id="359509" name="Text Box 85"/>
            <p:cNvSpPr txBox="1">
              <a:spLocks noChangeArrowheads="1"/>
            </p:cNvSpPr>
            <p:nvPr/>
          </p:nvSpPr>
          <p:spPr bwMode="auto">
            <a:xfrm rot="32400000">
              <a:off x="3703" y="2499"/>
              <a:ext cx="224" cy="288"/>
            </a:xfrm>
            <a:prstGeom prst="rect">
              <a:avLst/>
            </a:prstGeom>
            <a:noFill/>
            <a:ln w="9525">
              <a:noFill/>
              <a:miter lim="800000"/>
              <a:headEnd/>
              <a:tailEnd/>
            </a:ln>
            <a:effectLst/>
          </p:spPr>
          <p:txBody>
            <a:bodyPr wrap="none">
              <a:spAutoFit/>
            </a:bodyPr>
            <a:lstStyle/>
            <a:p>
              <a:r>
                <a:rPr lang="en-US"/>
                <a:t>+</a:t>
              </a:r>
            </a:p>
          </p:txBody>
        </p:sp>
        <p:sp>
          <p:nvSpPr>
            <p:cNvPr id="359510" name="Text Box 86"/>
            <p:cNvSpPr txBox="1">
              <a:spLocks noChangeArrowheads="1"/>
            </p:cNvSpPr>
            <p:nvPr/>
          </p:nvSpPr>
          <p:spPr bwMode="auto">
            <a:xfrm>
              <a:off x="3712" y="1755"/>
              <a:ext cx="212" cy="288"/>
            </a:xfrm>
            <a:prstGeom prst="rect">
              <a:avLst/>
            </a:prstGeom>
            <a:noFill/>
            <a:ln w="9525">
              <a:noFill/>
              <a:miter lim="800000"/>
              <a:headEnd/>
              <a:tailEnd/>
            </a:ln>
            <a:effectLst/>
          </p:spPr>
          <p:txBody>
            <a:bodyPr wrap="none">
              <a:spAutoFit/>
            </a:bodyPr>
            <a:lstStyle/>
            <a:p>
              <a:r>
                <a:rPr lang="en-US"/>
                <a:t>_</a:t>
              </a:r>
            </a:p>
          </p:txBody>
        </p:sp>
        <p:sp>
          <p:nvSpPr>
            <p:cNvPr id="359511" name="Rectangle 87"/>
            <p:cNvSpPr>
              <a:spLocks noChangeArrowheads="1"/>
            </p:cNvSpPr>
            <p:nvPr/>
          </p:nvSpPr>
          <p:spPr bwMode="auto">
            <a:xfrm>
              <a:off x="3777" y="2226"/>
              <a:ext cx="390" cy="231"/>
            </a:xfrm>
            <a:prstGeom prst="rect">
              <a:avLst/>
            </a:prstGeom>
            <a:noFill/>
            <a:ln w="9525">
              <a:noFill/>
              <a:miter lim="800000"/>
              <a:headEnd/>
              <a:tailEnd/>
            </a:ln>
            <a:effectLst/>
          </p:spPr>
          <p:txBody>
            <a:bodyPr>
              <a:spAutoFit/>
            </a:bodyPr>
            <a:lstStyle/>
            <a:p>
              <a:pPr>
                <a:spcBef>
                  <a:spcPct val="50000"/>
                </a:spcBef>
              </a:pPr>
              <a:r>
                <a:rPr lang="en-US" sz="1800" b="1">
                  <a:latin typeface="Arial" charset="0"/>
                </a:rPr>
                <a:t>v</a:t>
              </a:r>
              <a:r>
                <a:rPr lang="en-US" sz="1800" b="1" baseline="-25000">
                  <a:latin typeface="Arial" charset="0"/>
                </a:rPr>
                <a:t>A</a:t>
              </a:r>
              <a:endParaRPr lang="el-GR" sz="1800" b="1" baseline="-25000">
                <a:latin typeface="Arial" charset="0"/>
              </a:endParaRPr>
            </a:p>
          </p:txBody>
        </p:sp>
        <p:grpSp>
          <p:nvGrpSpPr>
            <p:cNvPr id="359512" name="Group 88"/>
            <p:cNvGrpSpPr>
              <a:grpSpLocks/>
            </p:cNvGrpSpPr>
            <p:nvPr/>
          </p:nvGrpSpPr>
          <p:grpSpPr bwMode="auto">
            <a:xfrm rot="16200000">
              <a:off x="3176" y="2271"/>
              <a:ext cx="960" cy="144"/>
              <a:chOff x="1200" y="1296"/>
              <a:chExt cx="2256" cy="243"/>
            </a:xfrm>
          </p:grpSpPr>
          <p:sp>
            <p:nvSpPr>
              <p:cNvPr id="359513" name="Line 8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59514" name="Line 9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59515" name="Group 91"/>
              <p:cNvGrpSpPr>
                <a:grpSpLocks/>
              </p:cNvGrpSpPr>
              <p:nvPr/>
            </p:nvGrpSpPr>
            <p:grpSpPr bwMode="auto">
              <a:xfrm>
                <a:off x="1920" y="1296"/>
                <a:ext cx="288" cy="240"/>
                <a:chOff x="1920" y="1296"/>
                <a:chExt cx="288" cy="240"/>
              </a:xfrm>
            </p:grpSpPr>
            <p:sp>
              <p:nvSpPr>
                <p:cNvPr id="359516" name="Line 9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59517" name="Line 9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59518" name="Group 94"/>
              <p:cNvGrpSpPr>
                <a:grpSpLocks/>
              </p:cNvGrpSpPr>
              <p:nvPr/>
            </p:nvGrpSpPr>
            <p:grpSpPr bwMode="auto">
              <a:xfrm>
                <a:off x="2214" y="1299"/>
                <a:ext cx="288" cy="240"/>
                <a:chOff x="1920" y="1296"/>
                <a:chExt cx="288" cy="240"/>
              </a:xfrm>
            </p:grpSpPr>
            <p:sp>
              <p:nvSpPr>
                <p:cNvPr id="359519" name="Line 9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59520" name="Line 9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59521" name="Group 97"/>
              <p:cNvGrpSpPr>
                <a:grpSpLocks/>
              </p:cNvGrpSpPr>
              <p:nvPr/>
            </p:nvGrpSpPr>
            <p:grpSpPr bwMode="auto">
              <a:xfrm>
                <a:off x="2508" y="1296"/>
                <a:ext cx="288" cy="240"/>
                <a:chOff x="1920" y="1296"/>
                <a:chExt cx="288" cy="240"/>
              </a:xfrm>
            </p:grpSpPr>
            <p:sp>
              <p:nvSpPr>
                <p:cNvPr id="359522" name="Line 9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59523" name="Line 9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59524" name="Line 10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59525" name="Line 10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59526" name="Line 102"/>
            <p:cNvSpPr>
              <a:spLocks noChangeShapeType="1"/>
            </p:cNvSpPr>
            <p:nvPr/>
          </p:nvSpPr>
          <p:spPr bwMode="auto">
            <a:xfrm rot="16200000" flipH="1">
              <a:off x="1512" y="1416"/>
              <a:ext cx="0" cy="528"/>
            </a:xfrm>
            <a:prstGeom prst="line">
              <a:avLst/>
            </a:prstGeom>
            <a:noFill/>
            <a:ln w="9525">
              <a:solidFill>
                <a:schemeClr val="tx1"/>
              </a:solidFill>
              <a:round/>
              <a:headEnd/>
              <a:tailEnd type="triangle" w="med" len="med"/>
            </a:ln>
            <a:effectLst/>
          </p:spPr>
          <p:txBody>
            <a:bodyPr/>
            <a:lstStyle/>
            <a:p>
              <a:endParaRPr lang="en-US"/>
            </a:p>
          </p:txBody>
        </p:sp>
        <p:sp>
          <p:nvSpPr>
            <p:cNvPr id="359527" name="Line 103"/>
            <p:cNvSpPr>
              <a:spLocks noChangeShapeType="1"/>
            </p:cNvSpPr>
            <p:nvPr/>
          </p:nvSpPr>
          <p:spPr bwMode="auto">
            <a:xfrm rot="27000000">
              <a:off x="1037" y="2113"/>
              <a:ext cx="480" cy="0"/>
            </a:xfrm>
            <a:prstGeom prst="line">
              <a:avLst/>
            </a:prstGeom>
            <a:noFill/>
            <a:ln w="9525">
              <a:solidFill>
                <a:schemeClr val="tx1"/>
              </a:solidFill>
              <a:round/>
              <a:headEnd/>
              <a:tailEnd/>
            </a:ln>
            <a:effectLst/>
          </p:spPr>
          <p:txBody>
            <a:bodyPr/>
            <a:lstStyle/>
            <a:p>
              <a:endParaRPr lang="en-US"/>
            </a:p>
          </p:txBody>
        </p:sp>
        <p:sp>
          <p:nvSpPr>
            <p:cNvPr id="359528" name="Line 104"/>
            <p:cNvSpPr>
              <a:spLocks noChangeShapeType="1"/>
            </p:cNvSpPr>
            <p:nvPr/>
          </p:nvSpPr>
          <p:spPr bwMode="auto">
            <a:xfrm rot="16200000" flipV="1">
              <a:off x="1264" y="2169"/>
              <a:ext cx="1" cy="366"/>
            </a:xfrm>
            <a:prstGeom prst="line">
              <a:avLst/>
            </a:prstGeom>
            <a:noFill/>
            <a:ln w="9525">
              <a:solidFill>
                <a:schemeClr val="tx1"/>
              </a:solidFill>
              <a:round/>
              <a:headEnd/>
              <a:tailEnd/>
            </a:ln>
            <a:effectLst/>
          </p:spPr>
          <p:txBody>
            <a:bodyPr/>
            <a:lstStyle/>
            <a:p>
              <a:endParaRPr lang="en-US"/>
            </a:p>
          </p:txBody>
        </p:sp>
        <p:sp>
          <p:nvSpPr>
            <p:cNvPr id="359529" name="Line 105"/>
            <p:cNvSpPr>
              <a:spLocks noChangeShapeType="1"/>
            </p:cNvSpPr>
            <p:nvPr/>
          </p:nvSpPr>
          <p:spPr bwMode="auto">
            <a:xfrm rot="16200000" flipV="1">
              <a:off x="1288" y="2337"/>
              <a:ext cx="1" cy="222"/>
            </a:xfrm>
            <a:prstGeom prst="line">
              <a:avLst/>
            </a:prstGeom>
            <a:noFill/>
            <a:ln w="9525">
              <a:solidFill>
                <a:schemeClr val="tx1"/>
              </a:solidFill>
              <a:round/>
              <a:headEnd/>
              <a:tailEnd/>
            </a:ln>
            <a:effectLst/>
          </p:spPr>
          <p:txBody>
            <a:bodyPr/>
            <a:lstStyle/>
            <a:p>
              <a:endParaRPr lang="en-US"/>
            </a:p>
          </p:txBody>
        </p:sp>
        <p:sp>
          <p:nvSpPr>
            <p:cNvPr id="359530" name="Line 106"/>
            <p:cNvSpPr>
              <a:spLocks noChangeShapeType="1"/>
            </p:cNvSpPr>
            <p:nvPr/>
          </p:nvSpPr>
          <p:spPr bwMode="auto">
            <a:xfrm rot="27000000">
              <a:off x="1055" y="2688"/>
              <a:ext cx="480" cy="0"/>
            </a:xfrm>
            <a:prstGeom prst="line">
              <a:avLst/>
            </a:prstGeom>
            <a:noFill/>
            <a:ln w="9525">
              <a:solidFill>
                <a:schemeClr val="tx1"/>
              </a:solidFill>
              <a:round/>
              <a:headEnd/>
              <a:tailEnd/>
            </a:ln>
            <a:effectLst/>
          </p:spPr>
          <p:txBody>
            <a:bodyPr/>
            <a:lstStyle/>
            <a:p>
              <a:endParaRPr lang="en-US"/>
            </a:p>
          </p:txBody>
        </p:sp>
        <p:sp>
          <p:nvSpPr>
            <p:cNvPr id="359531" name="Text Box 107"/>
            <p:cNvSpPr txBox="1">
              <a:spLocks noChangeArrowheads="1"/>
            </p:cNvSpPr>
            <p:nvPr/>
          </p:nvSpPr>
          <p:spPr bwMode="auto">
            <a:xfrm rot="27000000">
              <a:off x="1279" y="2048"/>
              <a:ext cx="224" cy="288"/>
            </a:xfrm>
            <a:prstGeom prst="rect">
              <a:avLst/>
            </a:prstGeom>
            <a:noFill/>
            <a:ln w="9525">
              <a:noFill/>
              <a:miter lim="800000"/>
              <a:headEnd/>
              <a:tailEnd/>
            </a:ln>
            <a:effectLst/>
          </p:spPr>
          <p:txBody>
            <a:bodyPr wrap="none">
              <a:spAutoFit/>
            </a:bodyPr>
            <a:lstStyle/>
            <a:p>
              <a:r>
                <a:rPr lang="en-US"/>
                <a:t>+</a:t>
              </a:r>
            </a:p>
          </p:txBody>
        </p:sp>
        <p:sp>
          <p:nvSpPr>
            <p:cNvPr id="359532" name="Text Box 108"/>
            <p:cNvSpPr txBox="1">
              <a:spLocks noChangeArrowheads="1"/>
            </p:cNvSpPr>
            <p:nvPr/>
          </p:nvSpPr>
          <p:spPr bwMode="auto">
            <a:xfrm rot="10800000">
              <a:off x="1275" y="2496"/>
              <a:ext cx="212" cy="288"/>
            </a:xfrm>
            <a:prstGeom prst="rect">
              <a:avLst/>
            </a:prstGeom>
            <a:noFill/>
            <a:ln w="9525">
              <a:noFill/>
              <a:miter lim="800000"/>
              <a:headEnd/>
              <a:tailEnd/>
            </a:ln>
            <a:effectLst/>
          </p:spPr>
          <p:txBody>
            <a:bodyPr wrap="none">
              <a:spAutoFit/>
            </a:bodyPr>
            <a:lstStyle/>
            <a:p>
              <a:r>
                <a:rPr lang="en-US"/>
                <a:t>_</a:t>
              </a:r>
            </a:p>
          </p:txBody>
        </p:sp>
        <p:sp>
          <p:nvSpPr>
            <p:cNvPr id="359533" name="Rectangle 109"/>
            <p:cNvSpPr>
              <a:spLocks noChangeArrowheads="1"/>
            </p:cNvSpPr>
            <p:nvPr/>
          </p:nvSpPr>
          <p:spPr bwMode="auto">
            <a:xfrm>
              <a:off x="720" y="2456"/>
              <a:ext cx="485" cy="212"/>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120 V</a:t>
              </a:r>
              <a:endParaRPr lang="el-GR" sz="1600" b="1" baseline="-25000">
                <a:latin typeface="Arial" charset="0"/>
              </a:endParaRPr>
            </a:p>
          </p:txBody>
        </p:sp>
        <p:sp>
          <p:nvSpPr>
            <p:cNvPr id="359534" name="Line 110"/>
            <p:cNvSpPr>
              <a:spLocks noChangeShapeType="1"/>
            </p:cNvSpPr>
            <p:nvPr/>
          </p:nvSpPr>
          <p:spPr bwMode="auto">
            <a:xfrm>
              <a:off x="2715" y="2937"/>
              <a:ext cx="960" cy="0"/>
            </a:xfrm>
            <a:prstGeom prst="line">
              <a:avLst/>
            </a:prstGeom>
            <a:noFill/>
            <a:ln w="9525">
              <a:solidFill>
                <a:schemeClr val="tx1"/>
              </a:solidFill>
              <a:round/>
              <a:headEnd/>
              <a:tailEnd/>
            </a:ln>
            <a:effectLst/>
          </p:spPr>
          <p:txBody>
            <a:bodyPr/>
            <a:lstStyle/>
            <a:p>
              <a:endParaRPr lang="en-US"/>
            </a:p>
          </p:txBody>
        </p:sp>
        <p:sp>
          <p:nvSpPr>
            <p:cNvPr id="359535" name="Line 111"/>
            <p:cNvSpPr>
              <a:spLocks noChangeShapeType="1"/>
            </p:cNvSpPr>
            <p:nvPr/>
          </p:nvSpPr>
          <p:spPr bwMode="auto">
            <a:xfrm flipV="1">
              <a:off x="3669" y="2793"/>
              <a:ext cx="0" cy="144"/>
            </a:xfrm>
            <a:prstGeom prst="line">
              <a:avLst/>
            </a:prstGeom>
            <a:noFill/>
            <a:ln w="9525">
              <a:solidFill>
                <a:schemeClr val="tx1"/>
              </a:solidFill>
              <a:round/>
              <a:headEnd/>
              <a:tailEnd/>
            </a:ln>
            <a:effectLst/>
          </p:spPr>
          <p:txBody>
            <a:bodyPr/>
            <a:lstStyle/>
            <a:p>
              <a:endParaRPr lang="en-US"/>
            </a:p>
          </p:txBody>
        </p:sp>
        <p:sp>
          <p:nvSpPr>
            <p:cNvPr id="359536" name="Rectangle 112"/>
            <p:cNvSpPr>
              <a:spLocks noChangeArrowheads="1"/>
            </p:cNvSpPr>
            <p:nvPr/>
          </p:nvSpPr>
          <p:spPr bwMode="auto">
            <a:xfrm>
              <a:off x="1392" y="1440"/>
              <a:ext cx="152" cy="212"/>
            </a:xfrm>
            <a:prstGeom prst="rect">
              <a:avLst/>
            </a:prstGeom>
            <a:noFill/>
            <a:ln w="9525">
              <a:noFill/>
              <a:miter lim="800000"/>
              <a:headEnd/>
              <a:tailEnd/>
            </a:ln>
            <a:effectLst/>
          </p:spPr>
          <p:txBody>
            <a:bodyPr wrap="none">
              <a:spAutoFit/>
            </a:bodyPr>
            <a:lstStyle/>
            <a:p>
              <a:pPr>
                <a:spcBef>
                  <a:spcPct val="50000"/>
                </a:spcBef>
              </a:pPr>
              <a:r>
                <a:rPr lang="en-US" sz="1600" b="1">
                  <a:latin typeface="Arial" charset="0"/>
                </a:rPr>
                <a:t>i</a:t>
              </a:r>
              <a:endParaRPr lang="el-GR" sz="1600" b="1">
                <a:latin typeface="Arial" charset="0"/>
              </a:endParaRPr>
            </a:p>
          </p:txBody>
        </p:sp>
      </p:grpSp>
      <p:sp>
        <p:nvSpPr>
          <p:cNvPr id="59" name="Rectangle 2"/>
          <p:cNvSpPr txBox="1">
            <a:spLocks noChangeArrowheads="1"/>
          </p:cNvSpPr>
          <p:nvPr/>
        </p:nvSpPr>
        <p:spPr bwMode="auto">
          <a:xfrm>
            <a:off x="838200" y="152400"/>
            <a:ext cx="7467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sng" strike="noStrike" kern="0" cap="none" spc="0" normalizeH="0" baseline="0" noProof="0" dirty="0" smtClean="0">
                <a:ln>
                  <a:noFill/>
                </a:ln>
                <a:solidFill>
                  <a:schemeClr val="tx2"/>
                </a:solidFill>
                <a:effectLst/>
                <a:uLnTx/>
                <a:uFillTx/>
                <a:latin typeface="+mj-lt"/>
                <a:ea typeface="+mj-ea"/>
                <a:cs typeface="+mj-cs"/>
              </a:rPr>
              <a:t>The Single Loop Circuit …Power Absorbed</a:t>
            </a:r>
            <a:endParaRPr kumimoji="0" lang="en-US" sz="2800" b="1" i="0" u="sng"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9429">
                                            <p:txEl>
                                              <p:pRg st="0" end="0"/>
                                            </p:txEl>
                                          </p:spTgt>
                                        </p:tgtEl>
                                        <p:attrNameLst>
                                          <p:attrName>style.visibility</p:attrName>
                                        </p:attrNameLst>
                                      </p:cBhvr>
                                      <p:to>
                                        <p:strVal val="visible"/>
                                      </p:to>
                                    </p:set>
                                    <p:anim calcmode="lin" valueType="num">
                                      <p:cBhvr additive="base">
                                        <p:cTn id="7" dur="1000" fill="hold"/>
                                        <p:tgtEl>
                                          <p:spTgt spid="3594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9429">
                                            <p:txEl>
                                              <p:pRg st="0" end="0"/>
                                            </p:txEl>
                                          </p:spTgt>
                                        </p:tgtEl>
                                        <p:attrNameLst>
                                          <p:attrName>ppt_y</p:attrName>
                                        </p:attrNameLst>
                                      </p:cBhvr>
                                      <p:tavLst>
                                        <p:tav tm="0">
                                          <p:val>
                                            <p:strVal val="#ppt_y"/>
                                          </p:val>
                                        </p:tav>
                                        <p:tav tm="100000">
                                          <p:val>
                                            <p:strVal val="#ppt_y"/>
                                          </p:val>
                                        </p:tav>
                                      </p:tavLst>
                                    </p:anim>
                                  </p:childTnLst>
                                </p:cTn>
                              </p:par>
                              <p:par>
                                <p:cTn id="9" presetID="4" presetClass="entr" presetSubtype="16" fill="hold" nodeType="withEffect">
                                  <p:stCondLst>
                                    <p:cond delay="0"/>
                                  </p:stCondLst>
                                  <p:childTnLst>
                                    <p:set>
                                      <p:cBhvr>
                                        <p:cTn id="10" dur="1" fill="hold">
                                          <p:stCondLst>
                                            <p:cond delay="0"/>
                                          </p:stCondLst>
                                        </p:cTn>
                                        <p:tgtEl>
                                          <p:spTgt spid="359485"/>
                                        </p:tgtEl>
                                        <p:attrNameLst>
                                          <p:attrName>style.visibility</p:attrName>
                                        </p:attrNameLst>
                                      </p:cBhvr>
                                      <p:to>
                                        <p:strVal val="visible"/>
                                      </p:to>
                                    </p:set>
                                    <p:animEffect transition="in" filter="box(in)">
                                      <p:cBhvr>
                                        <p:cTn id="11" dur="500"/>
                                        <p:tgtEl>
                                          <p:spTgt spid="35948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59428">
                                            <p:txEl>
                                              <p:pRg st="0" end="0"/>
                                            </p:txEl>
                                          </p:spTgt>
                                        </p:tgtEl>
                                        <p:attrNameLst>
                                          <p:attrName>style.visibility</p:attrName>
                                        </p:attrNameLst>
                                      </p:cBhvr>
                                      <p:to>
                                        <p:strVal val="visible"/>
                                      </p:to>
                                    </p:set>
                                    <p:anim calcmode="lin" valueType="num">
                                      <p:cBhvr additive="base">
                                        <p:cTn id="16" dur="1000" fill="hold"/>
                                        <p:tgtEl>
                                          <p:spTgt spid="3594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594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59428">
                                            <p:txEl>
                                              <p:pRg st="1" end="1"/>
                                            </p:txEl>
                                          </p:spTgt>
                                        </p:tgtEl>
                                        <p:attrNameLst>
                                          <p:attrName>style.visibility</p:attrName>
                                        </p:attrNameLst>
                                      </p:cBhvr>
                                      <p:to>
                                        <p:strVal val="visible"/>
                                      </p:to>
                                    </p:set>
                                    <p:anim calcmode="lin" valueType="num">
                                      <p:cBhvr additive="base">
                                        <p:cTn id="22" dur="1000" fill="hold"/>
                                        <p:tgtEl>
                                          <p:spTgt spid="359428">
                                            <p:txEl>
                                              <p:pRg st="1" end="1"/>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3594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59428">
                                            <p:txEl>
                                              <p:pRg st="2" end="2"/>
                                            </p:txEl>
                                          </p:spTgt>
                                        </p:tgtEl>
                                        <p:attrNameLst>
                                          <p:attrName>style.visibility</p:attrName>
                                        </p:attrNameLst>
                                      </p:cBhvr>
                                      <p:to>
                                        <p:strVal val="visible"/>
                                      </p:to>
                                    </p:set>
                                    <p:anim calcmode="lin" valueType="num">
                                      <p:cBhvr additive="base">
                                        <p:cTn id="28" dur="1000" fill="hold"/>
                                        <p:tgtEl>
                                          <p:spTgt spid="359428">
                                            <p:txEl>
                                              <p:pRg st="2" end="2"/>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3594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59428">
                                            <p:txEl>
                                              <p:pRg st="3" end="3"/>
                                            </p:txEl>
                                          </p:spTgt>
                                        </p:tgtEl>
                                        <p:attrNameLst>
                                          <p:attrName>style.visibility</p:attrName>
                                        </p:attrNameLst>
                                      </p:cBhvr>
                                      <p:to>
                                        <p:strVal val="visible"/>
                                      </p:to>
                                    </p:set>
                                    <p:anim calcmode="lin" valueType="num">
                                      <p:cBhvr additive="base">
                                        <p:cTn id="34" dur="1000" fill="hold"/>
                                        <p:tgtEl>
                                          <p:spTgt spid="359428">
                                            <p:txEl>
                                              <p:pRg st="3" end="3"/>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3594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59428">
                                            <p:txEl>
                                              <p:pRg st="4" end="4"/>
                                            </p:txEl>
                                          </p:spTgt>
                                        </p:tgtEl>
                                        <p:attrNameLst>
                                          <p:attrName>style.visibility</p:attrName>
                                        </p:attrNameLst>
                                      </p:cBhvr>
                                      <p:to>
                                        <p:strVal val="visible"/>
                                      </p:to>
                                    </p:set>
                                    <p:anim calcmode="lin" valueType="num">
                                      <p:cBhvr additive="base">
                                        <p:cTn id="40" dur="1000" fill="hold"/>
                                        <p:tgtEl>
                                          <p:spTgt spid="359428">
                                            <p:txEl>
                                              <p:pRg st="4" end="4"/>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3594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59428">
                                            <p:txEl>
                                              <p:pRg st="5" end="5"/>
                                            </p:txEl>
                                          </p:spTgt>
                                        </p:tgtEl>
                                        <p:attrNameLst>
                                          <p:attrName>style.visibility</p:attrName>
                                        </p:attrNameLst>
                                      </p:cBhvr>
                                      <p:to>
                                        <p:strVal val="visible"/>
                                      </p:to>
                                    </p:set>
                                    <p:anim calcmode="lin" valueType="num">
                                      <p:cBhvr additive="base">
                                        <p:cTn id="46" dur="1000" fill="hold"/>
                                        <p:tgtEl>
                                          <p:spTgt spid="359428">
                                            <p:txEl>
                                              <p:pRg st="5" end="5"/>
                                            </p:txEl>
                                          </p:spTgt>
                                        </p:tgtEl>
                                        <p:attrNameLst>
                                          <p:attrName>ppt_x</p:attrName>
                                        </p:attrNameLst>
                                      </p:cBhvr>
                                      <p:tavLst>
                                        <p:tav tm="0">
                                          <p:val>
                                            <p:strVal val="0-#ppt_w/2"/>
                                          </p:val>
                                        </p:tav>
                                        <p:tav tm="100000">
                                          <p:val>
                                            <p:strVal val="#ppt_x"/>
                                          </p:val>
                                        </p:tav>
                                      </p:tavLst>
                                    </p:anim>
                                    <p:anim calcmode="lin" valueType="num">
                                      <p:cBhvr additive="base">
                                        <p:cTn id="47" dur="1000" fill="hold"/>
                                        <p:tgtEl>
                                          <p:spTgt spid="3594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359428">
                                            <p:txEl>
                                              <p:pRg st="6" end="6"/>
                                            </p:txEl>
                                          </p:spTgt>
                                        </p:tgtEl>
                                        <p:attrNameLst>
                                          <p:attrName>style.visibility</p:attrName>
                                        </p:attrNameLst>
                                      </p:cBhvr>
                                      <p:to>
                                        <p:strVal val="visible"/>
                                      </p:to>
                                    </p:set>
                                    <p:anim calcmode="lin" valueType="num">
                                      <p:cBhvr additive="base">
                                        <p:cTn id="52" dur="1000" fill="hold"/>
                                        <p:tgtEl>
                                          <p:spTgt spid="359428">
                                            <p:txEl>
                                              <p:pRg st="6" end="6"/>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3594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359428">
                                            <p:txEl>
                                              <p:pRg st="7" end="7"/>
                                            </p:txEl>
                                          </p:spTgt>
                                        </p:tgtEl>
                                        <p:attrNameLst>
                                          <p:attrName>style.visibility</p:attrName>
                                        </p:attrNameLst>
                                      </p:cBhvr>
                                      <p:to>
                                        <p:strVal val="visible"/>
                                      </p:to>
                                    </p:set>
                                    <p:anim calcmode="lin" valueType="num">
                                      <p:cBhvr additive="base">
                                        <p:cTn id="58" dur="1000" fill="hold"/>
                                        <p:tgtEl>
                                          <p:spTgt spid="359428">
                                            <p:txEl>
                                              <p:pRg st="7" end="7"/>
                                            </p:txEl>
                                          </p:spTgt>
                                        </p:tgtEl>
                                        <p:attrNameLst>
                                          <p:attrName>ppt_x</p:attrName>
                                        </p:attrNameLst>
                                      </p:cBhvr>
                                      <p:tavLst>
                                        <p:tav tm="0">
                                          <p:val>
                                            <p:strVal val="0-#ppt_w/2"/>
                                          </p:val>
                                        </p:tav>
                                        <p:tav tm="100000">
                                          <p:val>
                                            <p:strVal val="#ppt_x"/>
                                          </p:val>
                                        </p:tav>
                                      </p:tavLst>
                                    </p:anim>
                                    <p:anim calcmode="lin" valueType="num">
                                      <p:cBhvr additive="base">
                                        <p:cTn id="59" dur="1000" fill="hold"/>
                                        <p:tgtEl>
                                          <p:spTgt spid="35942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359428">
                                            <p:txEl>
                                              <p:pRg st="8" end="8"/>
                                            </p:txEl>
                                          </p:spTgt>
                                        </p:tgtEl>
                                        <p:attrNameLst>
                                          <p:attrName>style.visibility</p:attrName>
                                        </p:attrNameLst>
                                      </p:cBhvr>
                                      <p:to>
                                        <p:strVal val="visible"/>
                                      </p:to>
                                    </p:set>
                                    <p:anim calcmode="lin" valueType="num">
                                      <p:cBhvr additive="base">
                                        <p:cTn id="64" dur="1000" fill="hold"/>
                                        <p:tgtEl>
                                          <p:spTgt spid="359428">
                                            <p:txEl>
                                              <p:pRg st="8" end="8"/>
                                            </p:txEl>
                                          </p:spTgt>
                                        </p:tgtEl>
                                        <p:attrNameLst>
                                          <p:attrName>ppt_x</p:attrName>
                                        </p:attrNameLst>
                                      </p:cBhvr>
                                      <p:tavLst>
                                        <p:tav tm="0">
                                          <p:val>
                                            <p:strVal val="0-#ppt_w/2"/>
                                          </p:val>
                                        </p:tav>
                                        <p:tav tm="100000">
                                          <p:val>
                                            <p:strVal val="#ppt_x"/>
                                          </p:val>
                                        </p:tav>
                                      </p:tavLst>
                                    </p:anim>
                                    <p:anim calcmode="lin" valueType="num">
                                      <p:cBhvr additive="base">
                                        <p:cTn id="65" dur="1000" fill="hold"/>
                                        <p:tgtEl>
                                          <p:spTgt spid="359428">
                                            <p:txEl>
                                              <p:pRg st="8" end="8"/>
                                            </p:txEl>
                                          </p:spTgt>
                                        </p:tgtEl>
                                        <p:attrNameLst>
                                          <p:attrName>ppt_y</p:attrName>
                                        </p:attrNameLst>
                                      </p:cBhvr>
                                      <p:tavLst>
                                        <p:tav tm="0">
                                          <p:val>
                                            <p:strVal val="#ppt_y"/>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59427"/>
                                        </p:tgtEl>
                                        <p:attrNameLst>
                                          <p:attrName>style.visibility</p:attrName>
                                        </p:attrNameLst>
                                      </p:cBhvr>
                                      <p:to>
                                        <p:strVal val="visible"/>
                                      </p:to>
                                    </p:set>
                                    <p:anim calcmode="lin" valueType="num">
                                      <p:cBhvr additive="base">
                                        <p:cTn id="68" dur="500" fill="hold"/>
                                        <p:tgtEl>
                                          <p:spTgt spid="359427"/>
                                        </p:tgtEl>
                                        <p:attrNameLst>
                                          <p:attrName>ppt_x</p:attrName>
                                        </p:attrNameLst>
                                      </p:cBhvr>
                                      <p:tavLst>
                                        <p:tav tm="0">
                                          <p:val>
                                            <p:strVal val="#ppt_x"/>
                                          </p:val>
                                        </p:tav>
                                        <p:tav tm="100000">
                                          <p:val>
                                            <p:strVal val="#ppt_x"/>
                                          </p:val>
                                        </p:tav>
                                      </p:tavLst>
                                    </p:anim>
                                    <p:anim calcmode="lin" valueType="num">
                                      <p:cBhvr additive="base">
                                        <p:cTn id="69" dur="500" fill="hold"/>
                                        <p:tgtEl>
                                          <p:spTgt spid="359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650CC29B-0AE6-4940-BD45-9B8729606C39}" type="slidenum">
              <a:rPr lang="en-US" altLang="en-US"/>
              <a:pPr/>
              <a:t>18</a:t>
            </a:fld>
            <a:endParaRPr lang="en-US" altLang="en-US"/>
          </a:p>
        </p:txBody>
      </p:sp>
      <p:sp>
        <p:nvSpPr>
          <p:cNvPr id="361474" name="Rectangle 2"/>
          <p:cNvSpPr>
            <a:spLocks noGrp="1" noChangeArrowheads="1"/>
          </p:cNvSpPr>
          <p:nvPr>
            <p:ph type="title"/>
          </p:nvPr>
        </p:nvSpPr>
        <p:spPr>
          <a:xfrm>
            <a:off x="762000" y="228600"/>
            <a:ext cx="7772400" cy="457200"/>
          </a:xfrm>
        </p:spPr>
        <p:txBody>
          <a:bodyPr/>
          <a:lstStyle/>
          <a:p>
            <a:r>
              <a:rPr lang="en-US" sz="2800" b="1" u="sng" dirty="0" smtClean="0"/>
              <a:t>Software for Circuit Analysis</a:t>
            </a:r>
            <a:endParaRPr lang="en-US" sz="2800" b="1" u="sng" dirty="0"/>
          </a:p>
        </p:txBody>
      </p:sp>
      <p:sp>
        <p:nvSpPr>
          <p:cNvPr id="361475" name="Rectangle 3"/>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61476" name="Rectangle 4"/>
          <p:cNvSpPr>
            <a:spLocks noChangeArrowheads="1"/>
          </p:cNvSpPr>
          <p:nvPr/>
        </p:nvSpPr>
        <p:spPr bwMode="auto">
          <a:xfrm>
            <a:off x="609600" y="1600200"/>
            <a:ext cx="8229600" cy="3886200"/>
          </a:xfrm>
          <a:prstGeom prst="rect">
            <a:avLst/>
          </a:prstGeom>
          <a:noFill/>
          <a:ln w="9525">
            <a:noFill/>
            <a:miter lim="800000"/>
            <a:headEnd/>
            <a:tailEnd/>
          </a:ln>
          <a:effectLst/>
        </p:spPr>
        <p:txBody>
          <a:bodyPr/>
          <a:lstStyle/>
          <a:p>
            <a:pPr marL="342900" indent="-342900" algn="just">
              <a:lnSpc>
                <a:spcPct val="120000"/>
              </a:lnSpc>
              <a:spcBef>
                <a:spcPct val="20000"/>
              </a:spcBef>
              <a:buFontTx/>
              <a:buChar char="•"/>
            </a:pPr>
            <a:r>
              <a:rPr lang="en-US" sz="1800" b="1" dirty="0">
                <a:latin typeface="Arial" charset="0"/>
              </a:rPr>
              <a:t>PSPICE is a computer software circuit analysis program. PSPICE for windows can be used to analyze circuits. It is an abbreviation of Simulation </a:t>
            </a:r>
            <a:r>
              <a:rPr lang="en-US" sz="1800" b="1" dirty="0" err="1">
                <a:latin typeface="Arial" charset="0"/>
              </a:rPr>
              <a:t>Programme</a:t>
            </a:r>
            <a:r>
              <a:rPr lang="en-US" sz="1800" b="1" dirty="0">
                <a:latin typeface="Arial" charset="0"/>
              </a:rPr>
              <a:t> with Integrated – Circuit Emphasis.</a:t>
            </a:r>
          </a:p>
          <a:p>
            <a:pPr marL="342900" indent="-342900">
              <a:lnSpc>
                <a:spcPct val="120000"/>
              </a:lnSpc>
              <a:spcBef>
                <a:spcPct val="20000"/>
              </a:spcBef>
              <a:buFontTx/>
              <a:buChar char="•"/>
            </a:pPr>
            <a:endParaRPr lang="en-US" sz="1800" b="1" dirty="0">
              <a:latin typeface="Arial" charset="0"/>
            </a:endParaRPr>
          </a:p>
          <a:p>
            <a:pPr marL="342900" indent="-342900">
              <a:lnSpc>
                <a:spcPct val="120000"/>
              </a:lnSpc>
              <a:spcBef>
                <a:spcPct val="20000"/>
              </a:spcBef>
              <a:buFontTx/>
              <a:buChar char="•"/>
            </a:pPr>
            <a:endParaRPr lang="en-US" sz="1800" b="1" dirty="0">
              <a:latin typeface="Arial" charset="0"/>
            </a:endParaRPr>
          </a:p>
          <a:p>
            <a:pPr marL="342900" indent="-342900" algn="just">
              <a:lnSpc>
                <a:spcPct val="120000"/>
              </a:lnSpc>
              <a:spcBef>
                <a:spcPct val="20000"/>
              </a:spcBef>
              <a:buFontTx/>
              <a:buChar char="•"/>
            </a:pPr>
            <a:r>
              <a:rPr lang="en-US" sz="1800" b="1" dirty="0">
                <a:latin typeface="Arial" charset="0"/>
              </a:rPr>
              <a:t>MATLAB is an abbreviation for </a:t>
            </a:r>
            <a:r>
              <a:rPr lang="en-US" sz="1800" b="1" dirty="0" err="1">
                <a:latin typeface="Arial" charset="0"/>
              </a:rPr>
              <a:t>MATrix</a:t>
            </a:r>
            <a:r>
              <a:rPr lang="en-US" sz="1800" b="1" dirty="0">
                <a:latin typeface="Arial" charset="0"/>
              </a:rPr>
              <a:t> </a:t>
            </a:r>
            <a:r>
              <a:rPr lang="en-US" sz="1800" b="1" dirty="0" err="1">
                <a:latin typeface="Arial" charset="0"/>
              </a:rPr>
              <a:t>LABoratory</a:t>
            </a:r>
            <a:r>
              <a:rPr lang="en-US" sz="1800" b="1" dirty="0">
                <a:latin typeface="Arial" charset="0"/>
              </a:rPr>
              <a:t>. It has become a powerful tool of technical professionals worldwide. It is a computational tool that uses matrices and vectors to carry out numerical analysis, signal processing and scientific visualization tasks.</a:t>
            </a:r>
            <a:endParaRPr lang="en-US" sz="2000" b="1" dirty="0">
              <a:latin typeface="Arial" charset="0"/>
              <a:cs typeface="Arial"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1476">
                                            <p:txEl>
                                              <p:pRg st="0" end="0"/>
                                            </p:txEl>
                                          </p:spTgt>
                                        </p:tgtEl>
                                        <p:attrNameLst>
                                          <p:attrName>style.visibility</p:attrName>
                                        </p:attrNameLst>
                                      </p:cBhvr>
                                      <p:to>
                                        <p:strVal val="visible"/>
                                      </p:to>
                                    </p:set>
                                    <p:anim calcmode="lin" valueType="num">
                                      <p:cBhvr additive="base">
                                        <p:cTn id="7" dur="1000" fill="hold"/>
                                        <p:tgtEl>
                                          <p:spTgt spid="361476">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14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1476">
                                            <p:txEl>
                                              <p:pRg st="3" end="3"/>
                                            </p:txEl>
                                          </p:spTgt>
                                        </p:tgtEl>
                                        <p:attrNameLst>
                                          <p:attrName>style.visibility</p:attrName>
                                        </p:attrNameLst>
                                      </p:cBhvr>
                                      <p:to>
                                        <p:strVal val="visible"/>
                                      </p:to>
                                    </p:set>
                                    <p:anim calcmode="lin" valueType="num">
                                      <p:cBhvr additive="base">
                                        <p:cTn id="13" dur="1000" fill="hold"/>
                                        <p:tgtEl>
                                          <p:spTgt spid="361476">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1476">
                                            <p:txEl>
                                              <p:pRg st="3" end="3"/>
                                            </p:txEl>
                                          </p:spTgt>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1475"/>
                                        </p:tgtEl>
                                        <p:attrNameLst>
                                          <p:attrName>style.visibility</p:attrName>
                                        </p:attrNameLst>
                                      </p:cBhvr>
                                      <p:to>
                                        <p:strVal val="visible"/>
                                      </p:to>
                                    </p:set>
                                    <p:anim calcmode="lin" valueType="num">
                                      <p:cBhvr additive="base">
                                        <p:cTn id="17" dur="500" fill="hold"/>
                                        <p:tgtEl>
                                          <p:spTgt spid="361475"/>
                                        </p:tgtEl>
                                        <p:attrNameLst>
                                          <p:attrName>ppt_x</p:attrName>
                                        </p:attrNameLst>
                                      </p:cBhvr>
                                      <p:tavLst>
                                        <p:tav tm="0">
                                          <p:val>
                                            <p:strVal val="#ppt_x"/>
                                          </p:val>
                                        </p:tav>
                                        <p:tav tm="100000">
                                          <p:val>
                                            <p:strVal val="#ppt_x"/>
                                          </p:val>
                                        </p:tav>
                                      </p:tavLst>
                                    </p:anim>
                                    <p:anim calcmode="lin" valueType="num">
                                      <p:cBhvr additive="base">
                                        <p:cTn id="18" dur="500" fill="hold"/>
                                        <p:tgtEl>
                                          <p:spTgt spid="361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0" y="236538"/>
            <a:ext cx="9144000" cy="579437"/>
          </a:xfrm>
          <a:noFill/>
          <a:ln/>
        </p:spPr>
        <p:txBody>
          <a:bodyPr/>
          <a:lstStyle/>
          <a:p>
            <a:pPr algn="ctr">
              <a:lnSpc>
                <a:spcPct val="80000"/>
              </a:lnSpc>
            </a:pPr>
            <a:r>
              <a:rPr lang="en-US" sz="2400" b="1" u="sng" dirty="0">
                <a:solidFill>
                  <a:schemeClr val="tx1"/>
                </a:solidFill>
                <a:effectLst/>
                <a:latin typeface="Arial" charset="0"/>
              </a:rPr>
              <a:t>An Over-Simplified Indigenous Model</a:t>
            </a:r>
            <a:endParaRPr lang="en-US" sz="2400" b="1" u="sng" dirty="0">
              <a:solidFill>
                <a:schemeClr val="tx1"/>
              </a:solidFill>
              <a:latin typeface="Arial" charset="0"/>
            </a:endParaRPr>
          </a:p>
        </p:txBody>
      </p:sp>
      <p:sp>
        <p:nvSpPr>
          <p:cNvPr id="749572" name="Text Box 4"/>
          <p:cNvSpPr txBox="1">
            <a:spLocks noChangeArrowheads="1"/>
          </p:cNvSpPr>
          <p:nvPr/>
        </p:nvSpPr>
        <p:spPr bwMode="auto">
          <a:xfrm>
            <a:off x="2952750" y="1219200"/>
            <a:ext cx="2762250" cy="404813"/>
          </a:xfrm>
          <a:prstGeom prst="rect">
            <a:avLst/>
          </a:prstGeom>
          <a:noFill/>
          <a:ln w="38100">
            <a:solidFill>
              <a:schemeClr val="accent1"/>
            </a:solidFill>
            <a:miter lim="800000"/>
            <a:headEnd/>
            <a:tailEnd/>
          </a:ln>
          <a:effectLst/>
        </p:spPr>
        <p:txBody>
          <a:bodyPr>
            <a:spAutoFit/>
          </a:bodyPr>
          <a:lstStyle/>
          <a:p>
            <a:pPr>
              <a:spcBef>
                <a:spcPct val="50000"/>
              </a:spcBef>
            </a:pPr>
            <a:r>
              <a:rPr lang="en-US" sz="1800"/>
              <a:t>STUDENTS/FACULTY</a:t>
            </a:r>
          </a:p>
        </p:txBody>
      </p:sp>
      <p:sp>
        <p:nvSpPr>
          <p:cNvPr id="749573" name="Text Box 5"/>
          <p:cNvSpPr txBox="1">
            <a:spLocks noChangeArrowheads="1"/>
          </p:cNvSpPr>
          <p:nvPr/>
        </p:nvSpPr>
        <p:spPr bwMode="auto">
          <a:xfrm>
            <a:off x="3009900" y="2095500"/>
            <a:ext cx="2762250" cy="707886"/>
          </a:xfrm>
          <a:prstGeom prst="rect">
            <a:avLst/>
          </a:prstGeom>
          <a:noFill/>
          <a:ln w="38100">
            <a:solidFill>
              <a:schemeClr val="accent1"/>
            </a:solidFill>
            <a:miter lim="800000"/>
            <a:headEnd/>
            <a:tailEnd/>
          </a:ln>
          <a:effectLst/>
        </p:spPr>
        <p:txBody>
          <a:bodyPr>
            <a:spAutoFit/>
          </a:bodyPr>
          <a:lstStyle/>
          <a:p>
            <a:pPr algn="ctr">
              <a:spcBef>
                <a:spcPct val="50000"/>
              </a:spcBef>
            </a:pPr>
            <a:r>
              <a:rPr lang="en-US" sz="2000" dirty="0"/>
              <a:t>INTRINSIC MOTIVATION</a:t>
            </a:r>
          </a:p>
        </p:txBody>
      </p:sp>
      <p:sp>
        <p:nvSpPr>
          <p:cNvPr id="749574" name="Text Box 6"/>
          <p:cNvSpPr txBox="1">
            <a:spLocks noChangeArrowheads="1"/>
          </p:cNvSpPr>
          <p:nvPr/>
        </p:nvSpPr>
        <p:spPr bwMode="auto">
          <a:xfrm>
            <a:off x="3048000" y="3333750"/>
            <a:ext cx="2762250" cy="646331"/>
          </a:xfrm>
          <a:prstGeom prst="rect">
            <a:avLst/>
          </a:prstGeom>
          <a:noFill/>
          <a:ln w="38100">
            <a:solidFill>
              <a:schemeClr val="accent1"/>
            </a:solidFill>
            <a:miter lim="800000"/>
            <a:headEnd/>
            <a:tailEnd/>
          </a:ln>
          <a:effectLst/>
        </p:spPr>
        <p:txBody>
          <a:bodyPr>
            <a:spAutoFit/>
          </a:bodyPr>
          <a:lstStyle/>
          <a:p>
            <a:pPr algn="ctr">
              <a:spcBef>
                <a:spcPct val="50000"/>
              </a:spcBef>
            </a:pPr>
            <a:r>
              <a:rPr lang="en-US" sz="1800" dirty="0"/>
              <a:t>COMMITED STUDENTS/FACULTY</a:t>
            </a:r>
          </a:p>
        </p:txBody>
      </p:sp>
      <p:sp>
        <p:nvSpPr>
          <p:cNvPr id="749575" name="Text Box 7"/>
          <p:cNvSpPr txBox="1">
            <a:spLocks noChangeArrowheads="1"/>
          </p:cNvSpPr>
          <p:nvPr/>
        </p:nvSpPr>
        <p:spPr bwMode="auto">
          <a:xfrm>
            <a:off x="3067050" y="4419600"/>
            <a:ext cx="2762250" cy="707886"/>
          </a:xfrm>
          <a:prstGeom prst="rect">
            <a:avLst/>
          </a:prstGeom>
          <a:noFill/>
          <a:ln w="38100">
            <a:solidFill>
              <a:schemeClr val="accent1"/>
            </a:solidFill>
            <a:miter lim="800000"/>
            <a:headEnd/>
            <a:tailEnd/>
          </a:ln>
          <a:effectLst/>
        </p:spPr>
        <p:txBody>
          <a:bodyPr>
            <a:spAutoFit/>
          </a:bodyPr>
          <a:lstStyle/>
          <a:p>
            <a:pPr algn="ctr">
              <a:spcBef>
                <a:spcPct val="50000"/>
              </a:spcBef>
            </a:pPr>
            <a:r>
              <a:rPr lang="en-US" sz="2000" dirty="0"/>
              <a:t>DEVELOPMENT PROGRAMS</a:t>
            </a:r>
          </a:p>
        </p:txBody>
      </p:sp>
      <p:sp>
        <p:nvSpPr>
          <p:cNvPr id="749576" name="Text Box 8"/>
          <p:cNvSpPr txBox="1">
            <a:spLocks noChangeArrowheads="1"/>
          </p:cNvSpPr>
          <p:nvPr/>
        </p:nvSpPr>
        <p:spPr bwMode="auto">
          <a:xfrm>
            <a:off x="3086100" y="5775325"/>
            <a:ext cx="2762250" cy="707886"/>
          </a:xfrm>
          <a:prstGeom prst="rect">
            <a:avLst/>
          </a:prstGeom>
          <a:noFill/>
          <a:ln w="38100">
            <a:solidFill>
              <a:schemeClr val="accent1"/>
            </a:solidFill>
            <a:miter lim="800000"/>
            <a:headEnd/>
            <a:tailEnd/>
          </a:ln>
          <a:effectLst/>
        </p:spPr>
        <p:txBody>
          <a:bodyPr>
            <a:spAutoFit/>
          </a:bodyPr>
          <a:lstStyle/>
          <a:p>
            <a:pPr algn="ctr">
              <a:spcBef>
                <a:spcPct val="50000"/>
              </a:spcBef>
            </a:pPr>
            <a:r>
              <a:rPr lang="en-US" sz="2000" dirty="0"/>
              <a:t>QUALITY IN HIGHER EDUCATION</a:t>
            </a:r>
          </a:p>
        </p:txBody>
      </p:sp>
      <p:sp>
        <p:nvSpPr>
          <p:cNvPr id="749577" name="Line 9"/>
          <p:cNvSpPr>
            <a:spLocks noChangeShapeType="1"/>
          </p:cNvSpPr>
          <p:nvPr/>
        </p:nvSpPr>
        <p:spPr bwMode="auto">
          <a:xfrm>
            <a:off x="4305300" y="1657350"/>
            <a:ext cx="0" cy="4381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78" name="Line 10"/>
          <p:cNvSpPr>
            <a:spLocks noChangeShapeType="1"/>
          </p:cNvSpPr>
          <p:nvPr/>
        </p:nvSpPr>
        <p:spPr bwMode="auto">
          <a:xfrm>
            <a:off x="4324350" y="2857500"/>
            <a:ext cx="0" cy="4381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79" name="Line 11"/>
          <p:cNvSpPr>
            <a:spLocks noChangeShapeType="1"/>
          </p:cNvSpPr>
          <p:nvPr/>
        </p:nvSpPr>
        <p:spPr bwMode="auto">
          <a:xfrm>
            <a:off x="4343400" y="4057650"/>
            <a:ext cx="19050" cy="2857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0" name="Line 12"/>
          <p:cNvSpPr>
            <a:spLocks noChangeShapeType="1"/>
          </p:cNvSpPr>
          <p:nvPr/>
        </p:nvSpPr>
        <p:spPr bwMode="auto">
          <a:xfrm flipH="1">
            <a:off x="4381500" y="5210175"/>
            <a:ext cx="14288" cy="561975"/>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1" name="Text Box 13"/>
          <p:cNvSpPr txBox="1">
            <a:spLocks noChangeArrowheads="1"/>
          </p:cNvSpPr>
          <p:nvPr/>
        </p:nvSpPr>
        <p:spPr bwMode="auto">
          <a:xfrm>
            <a:off x="6324600" y="3467100"/>
            <a:ext cx="2095500" cy="400110"/>
          </a:xfrm>
          <a:prstGeom prst="rect">
            <a:avLst/>
          </a:prstGeom>
          <a:noFill/>
          <a:ln w="38100">
            <a:solidFill>
              <a:schemeClr val="hlink"/>
            </a:solidFill>
            <a:miter lim="800000"/>
            <a:headEnd/>
            <a:tailEnd/>
          </a:ln>
          <a:effectLst/>
        </p:spPr>
        <p:txBody>
          <a:bodyPr>
            <a:spAutoFit/>
          </a:bodyPr>
          <a:lstStyle/>
          <a:p>
            <a:pPr>
              <a:spcBef>
                <a:spcPct val="50000"/>
              </a:spcBef>
            </a:pPr>
            <a:r>
              <a:rPr lang="en-US" sz="2000" dirty="0">
                <a:solidFill>
                  <a:srgbClr val="FF0000"/>
                </a:solidFill>
              </a:rPr>
              <a:t>FRUSTRATION</a:t>
            </a:r>
          </a:p>
        </p:txBody>
      </p:sp>
      <p:sp>
        <p:nvSpPr>
          <p:cNvPr id="749582" name="Line 14"/>
          <p:cNvSpPr>
            <a:spLocks noChangeShapeType="1"/>
          </p:cNvSpPr>
          <p:nvPr/>
        </p:nvSpPr>
        <p:spPr bwMode="auto">
          <a:xfrm>
            <a:off x="5791200" y="3695700"/>
            <a:ext cx="5143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3" name="Line 15"/>
          <p:cNvSpPr>
            <a:spLocks noChangeShapeType="1"/>
          </p:cNvSpPr>
          <p:nvPr/>
        </p:nvSpPr>
        <p:spPr bwMode="auto">
          <a:xfrm flipV="1">
            <a:off x="7334250" y="2495550"/>
            <a:ext cx="0" cy="9334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4" name="Line 16"/>
          <p:cNvSpPr>
            <a:spLocks noChangeShapeType="1"/>
          </p:cNvSpPr>
          <p:nvPr/>
        </p:nvSpPr>
        <p:spPr bwMode="auto">
          <a:xfrm flipH="1">
            <a:off x="5772150" y="2476500"/>
            <a:ext cx="15811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5" name="Line 17"/>
          <p:cNvSpPr>
            <a:spLocks noChangeShapeType="1"/>
          </p:cNvSpPr>
          <p:nvPr/>
        </p:nvSpPr>
        <p:spPr bwMode="auto">
          <a:xfrm>
            <a:off x="5848350" y="6153150"/>
            <a:ext cx="2971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6" name="Line 18"/>
          <p:cNvSpPr>
            <a:spLocks noChangeShapeType="1"/>
          </p:cNvSpPr>
          <p:nvPr/>
        </p:nvSpPr>
        <p:spPr bwMode="auto">
          <a:xfrm flipV="1">
            <a:off x="8820150" y="1295400"/>
            <a:ext cx="0" cy="48577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7" name="Line 19"/>
          <p:cNvSpPr>
            <a:spLocks noChangeShapeType="1"/>
          </p:cNvSpPr>
          <p:nvPr/>
        </p:nvSpPr>
        <p:spPr bwMode="auto">
          <a:xfrm flipH="1">
            <a:off x="5676900" y="1295400"/>
            <a:ext cx="3162300" cy="1905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8" name="Line 20"/>
          <p:cNvSpPr>
            <a:spLocks noChangeShapeType="1"/>
          </p:cNvSpPr>
          <p:nvPr/>
        </p:nvSpPr>
        <p:spPr bwMode="auto">
          <a:xfrm>
            <a:off x="1905000" y="2495550"/>
            <a:ext cx="1085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89" name="Line 21"/>
          <p:cNvSpPr>
            <a:spLocks noChangeShapeType="1"/>
          </p:cNvSpPr>
          <p:nvPr/>
        </p:nvSpPr>
        <p:spPr bwMode="auto">
          <a:xfrm>
            <a:off x="2362200" y="1752600"/>
            <a:ext cx="0" cy="1390650"/>
          </a:xfrm>
          <a:prstGeom prst="line">
            <a:avLst/>
          </a:prstGeom>
          <a:noFill/>
          <a:ln w="38100">
            <a:solidFill>
              <a:schemeClr val="tx1"/>
            </a:solidFill>
            <a:round/>
            <a:headEnd/>
            <a:tailEnd/>
          </a:ln>
          <a:effectLst/>
        </p:spPr>
        <p:txBody>
          <a:bodyPr wrap="none" anchor="ctr"/>
          <a:lstStyle/>
          <a:p>
            <a:endParaRPr lang="en-US"/>
          </a:p>
        </p:txBody>
      </p:sp>
      <p:sp>
        <p:nvSpPr>
          <p:cNvPr id="749590" name="Line 22"/>
          <p:cNvSpPr>
            <a:spLocks noChangeShapeType="1"/>
          </p:cNvSpPr>
          <p:nvPr/>
        </p:nvSpPr>
        <p:spPr bwMode="auto">
          <a:xfrm>
            <a:off x="1657350" y="1771650"/>
            <a:ext cx="704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91" name="Text Box 23"/>
          <p:cNvSpPr txBox="1">
            <a:spLocks noChangeArrowheads="1"/>
          </p:cNvSpPr>
          <p:nvPr/>
        </p:nvSpPr>
        <p:spPr bwMode="auto">
          <a:xfrm>
            <a:off x="725488" y="1249363"/>
            <a:ext cx="1330814" cy="523220"/>
          </a:xfrm>
          <a:prstGeom prst="rect">
            <a:avLst/>
          </a:prstGeom>
          <a:noFill/>
          <a:ln w="38100">
            <a:noFill/>
            <a:miter lim="800000"/>
            <a:headEnd/>
            <a:tailEnd/>
          </a:ln>
          <a:effectLst/>
        </p:spPr>
        <p:txBody>
          <a:bodyPr wrap="none">
            <a:spAutoFit/>
          </a:bodyPr>
          <a:lstStyle/>
          <a:p>
            <a:r>
              <a:rPr lang="en-US" sz="1400" b="1" dirty="0"/>
              <a:t>NOBLE</a:t>
            </a:r>
          </a:p>
          <a:p>
            <a:r>
              <a:rPr lang="en-US" sz="1400" b="1" dirty="0"/>
              <a:t>PROFESSION</a:t>
            </a:r>
          </a:p>
        </p:txBody>
      </p:sp>
      <p:sp>
        <p:nvSpPr>
          <p:cNvPr id="749592" name="Line 24"/>
          <p:cNvSpPr>
            <a:spLocks noChangeShapeType="1"/>
          </p:cNvSpPr>
          <p:nvPr/>
        </p:nvSpPr>
        <p:spPr bwMode="auto">
          <a:xfrm>
            <a:off x="1657350" y="2500086"/>
            <a:ext cx="704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93" name="Text Box 25"/>
          <p:cNvSpPr txBox="1">
            <a:spLocks noChangeArrowheads="1"/>
          </p:cNvSpPr>
          <p:nvPr/>
        </p:nvSpPr>
        <p:spPr bwMode="auto">
          <a:xfrm>
            <a:off x="661988" y="1916113"/>
            <a:ext cx="1686616" cy="523220"/>
          </a:xfrm>
          <a:prstGeom prst="rect">
            <a:avLst/>
          </a:prstGeom>
          <a:noFill/>
          <a:ln w="38100">
            <a:noFill/>
            <a:miter lim="800000"/>
            <a:headEnd/>
            <a:tailEnd/>
          </a:ln>
          <a:effectLst/>
        </p:spPr>
        <p:txBody>
          <a:bodyPr wrap="none">
            <a:spAutoFit/>
          </a:bodyPr>
          <a:lstStyle/>
          <a:p>
            <a:r>
              <a:rPr lang="en-US" sz="1400" b="1" dirty="0"/>
              <a:t>LOYALTY</a:t>
            </a:r>
          </a:p>
          <a:p>
            <a:r>
              <a:rPr lang="en-US" sz="1400" b="1" dirty="0"/>
              <a:t>TO INSTITUTION</a:t>
            </a:r>
          </a:p>
        </p:txBody>
      </p:sp>
      <p:sp>
        <p:nvSpPr>
          <p:cNvPr id="749594" name="Line 26"/>
          <p:cNvSpPr>
            <a:spLocks noChangeShapeType="1"/>
          </p:cNvSpPr>
          <p:nvPr/>
        </p:nvSpPr>
        <p:spPr bwMode="auto">
          <a:xfrm>
            <a:off x="1638300" y="3105150"/>
            <a:ext cx="704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95" name="Text Box 27"/>
          <p:cNvSpPr txBox="1">
            <a:spLocks noChangeArrowheads="1"/>
          </p:cNvSpPr>
          <p:nvPr/>
        </p:nvSpPr>
        <p:spPr bwMode="auto">
          <a:xfrm>
            <a:off x="1004888" y="2620963"/>
            <a:ext cx="805029" cy="523220"/>
          </a:xfrm>
          <a:prstGeom prst="rect">
            <a:avLst/>
          </a:prstGeom>
          <a:noFill/>
          <a:ln w="38100">
            <a:noFill/>
            <a:miter lim="800000"/>
            <a:headEnd/>
            <a:tailEnd/>
          </a:ln>
          <a:effectLst/>
        </p:spPr>
        <p:txBody>
          <a:bodyPr wrap="none">
            <a:spAutoFit/>
          </a:bodyPr>
          <a:lstStyle/>
          <a:p>
            <a:r>
              <a:rPr lang="en-US" sz="1400" b="1" dirty="0"/>
              <a:t>TO </a:t>
            </a:r>
          </a:p>
          <a:p>
            <a:r>
              <a:rPr lang="en-US" sz="1400" b="1" dirty="0"/>
              <a:t>EXCEL</a:t>
            </a:r>
          </a:p>
        </p:txBody>
      </p:sp>
      <p:sp>
        <p:nvSpPr>
          <p:cNvPr id="749596" name="Line 28"/>
          <p:cNvSpPr>
            <a:spLocks noChangeShapeType="1"/>
          </p:cNvSpPr>
          <p:nvPr/>
        </p:nvSpPr>
        <p:spPr bwMode="auto">
          <a:xfrm>
            <a:off x="1924050" y="4933950"/>
            <a:ext cx="1085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97" name="Line 29"/>
          <p:cNvSpPr>
            <a:spLocks noChangeShapeType="1"/>
          </p:cNvSpPr>
          <p:nvPr/>
        </p:nvSpPr>
        <p:spPr bwMode="auto">
          <a:xfrm>
            <a:off x="2362200" y="4234542"/>
            <a:ext cx="0" cy="1390650"/>
          </a:xfrm>
          <a:prstGeom prst="line">
            <a:avLst/>
          </a:prstGeom>
          <a:noFill/>
          <a:ln w="38100">
            <a:solidFill>
              <a:schemeClr val="tx1"/>
            </a:solidFill>
            <a:round/>
            <a:headEnd/>
            <a:tailEnd/>
          </a:ln>
          <a:effectLst/>
        </p:spPr>
        <p:txBody>
          <a:bodyPr wrap="none" anchor="ctr"/>
          <a:lstStyle/>
          <a:p>
            <a:endParaRPr lang="en-US"/>
          </a:p>
        </p:txBody>
      </p:sp>
      <p:sp>
        <p:nvSpPr>
          <p:cNvPr id="749598" name="Line 30"/>
          <p:cNvSpPr>
            <a:spLocks noChangeShapeType="1"/>
          </p:cNvSpPr>
          <p:nvPr/>
        </p:nvSpPr>
        <p:spPr bwMode="auto">
          <a:xfrm>
            <a:off x="1657350" y="4253592"/>
            <a:ext cx="704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599" name="Text Box 31"/>
          <p:cNvSpPr txBox="1">
            <a:spLocks noChangeArrowheads="1"/>
          </p:cNvSpPr>
          <p:nvPr/>
        </p:nvSpPr>
        <p:spPr bwMode="auto">
          <a:xfrm>
            <a:off x="873125" y="3883705"/>
            <a:ext cx="1104790" cy="307777"/>
          </a:xfrm>
          <a:prstGeom prst="rect">
            <a:avLst/>
          </a:prstGeom>
          <a:noFill/>
          <a:ln w="38100">
            <a:noFill/>
            <a:miter lim="800000"/>
            <a:headEnd/>
            <a:tailEnd/>
          </a:ln>
          <a:effectLst/>
        </p:spPr>
        <p:txBody>
          <a:bodyPr wrap="none">
            <a:spAutoFit/>
          </a:bodyPr>
          <a:lstStyle/>
          <a:p>
            <a:r>
              <a:rPr lang="en-US" sz="1400" b="1" dirty="0"/>
              <a:t>TRAINING</a:t>
            </a:r>
          </a:p>
        </p:txBody>
      </p:sp>
      <p:sp>
        <p:nvSpPr>
          <p:cNvPr id="749600" name="Line 32"/>
          <p:cNvSpPr>
            <a:spLocks noChangeShapeType="1"/>
          </p:cNvSpPr>
          <p:nvPr/>
        </p:nvSpPr>
        <p:spPr bwMode="auto">
          <a:xfrm>
            <a:off x="1657350" y="4939392"/>
            <a:ext cx="704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601" name="Text Box 33"/>
          <p:cNvSpPr txBox="1">
            <a:spLocks noChangeArrowheads="1"/>
          </p:cNvSpPr>
          <p:nvPr/>
        </p:nvSpPr>
        <p:spPr bwMode="auto">
          <a:xfrm>
            <a:off x="1031875" y="4607605"/>
            <a:ext cx="803425" cy="307777"/>
          </a:xfrm>
          <a:prstGeom prst="rect">
            <a:avLst/>
          </a:prstGeom>
          <a:noFill/>
          <a:ln w="38100">
            <a:noFill/>
            <a:miter lim="800000"/>
            <a:headEnd/>
            <a:tailEnd/>
          </a:ln>
          <a:effectLst/>
        </p:spPr>
        <p:txBody>
          <a:bodyPr wrap="none">
            <a:spAutoFit/>
          </a:bodyPr>
          <a:lstStyle/>
          <a:p>
            <a:r>
              <a:rPr lang="en-US" sz="1400" b="1" dirty="0"/>
              <a:t>ISSUES</a:t>
            </a:r>
          </a:p>
        </p:txBody>
      </p:sp>
      <p:sp>
        <p:nvSpPr>
          <p:cNvPr id="749602" name="Line 34"/>
          <p:cNvSpPr>
            <a:spLocks noChangeShapeType="1"/>
          </p:cNvSpPr>
          <p:nvPr/>
        </p:nvSpPr>
        <p:spPr bwMode="auto">
          <a:xfrm>
            <a:off x="1638300" y="5587092"/>
            <a:ext cx="70485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749603" name="Text Box 35"/>
          <p:cNvSpPr txBox="1">
            <a:spLocks noChangeArrowheads="1"/>
          </p:cNvSpPr>
          <p:nvPr/>
        </p:nvSpPr>
        <p:spPr bwMode="auto">
          <a:xfrm>
            <a:off x="688975" y="5236255"/>
            <a:ext cx="1433406" cy="307777"/>
          </a:xfrm>
          <a:prstGeom prst="rect">
            <a:avLst/>
          </a:prstGeom>
          <a:noFill/>
          <a:ln w="38100">
            <a:noFill/>
            <a:miter lim="800000"/>
            <a:headEnd/>
            <a:tailEnd/>
          </a:ln>
          <a:effectLst/>
        </p:spPr>
        <p:txBody>
          <a:bodyPr wrap="none">
            <a:spAutoFit/>
          </a:bodyPr>
          <a:lstStyle/>
          <a:p>
            <a:r>
              <a:rPr lang="en-US" sz="1400" b="1" dirty="0"/>
              <a:t>CHALLENGES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49570"/>
                                        </p:tgtEl>
                                        <p:attrNameLst>
                                          <p:attrName>style.visibility</p:attrName>
                                        </p:attrNameLst>
                                      </p:cBhvr>
                                      <p:to>
                                        <p:strVal val="visible"/>
                                      </p:to>
                                    </p:set>
                                    <p:animEffect transition="in" filter="box(in)">
                                      <p:cBhvr>
                                        <p:cTn id="7" dur="500"/>
                                        <p:tgtEl>
                                          <p:spTgt spid="7495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ox(in)">
                                      <p:cBhvr>
                                        <p:cTn id="12" dur="500"/>
                                        <p:tgtEl>
                                          <p:spTgt spid="74957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49577"/>
                                        </p:tgtEl>
                                        <p:attrNameLst>
                                          <p:attrName>style.visibility</p:attrName>
                                        </p:attrNameLst>
                                      </p:cBhvr>
                                      <p:to>
                                        <p:strVal val="visible"/>
                                      </p:to>
                                    </p:set>
                                    <p:animEffect transition="in" filter="box(in)">
                                      <p:cBhvr>
                                        <p:cTn id="15" dur="500"/>
                                        <p:tgtEl>
                                          <p:spTgt spid="74957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49573"/>
                                        </p:tgtEl>
                                        <p:attrNameLst>
                                          <p:attrName>style.visibility</p:attrName>
                                        </p:attrNameLst>
                                      </p:cBhvr>
                                      <p:to>
                                        <p:strVal val="visible"/>
                                      </p:to>
                                    </p:set>
                                    <p:animEffect transition="in" filter="box(in)">
                                      <p:cBhvr>
                                        <p:cTn id="20" dur="500"/>
                                        <p:tgtEl>
                                          <p:spTgt spid="749573"/>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49578"/>
                                        </p:tgtEl>
                                        <p:attrNameLst>
                                          <p:attrName>style.visibility</p:attrName>
                                        </p:attrNameLst>
                                      </p:cBhvr>
                                      <p:to>
                                        <p:strVal val="visible"/>
                                      </p:to>
                                    </p:set>
                                    <p:animEffect transition="in" filter="box(in)">
                                      <p:cBhvr>
                                        <p:cTn id="23" dur="500"/>
                                        <p:tgtEl>
                                          <p:spTgt spid="74957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49574"/>
                                        </p:tgtEl>
                                        <p:attrNameLst>
                                          <p:attrName>style.visibility</p:attrName>
                                        </p:attrNameLst>
                                      </p:cBhvr>
                                      <p:to>
                                        <p:strVal val="visible"/>
                                      </p:to>
                                    </p:set>
                                    <p:animEffect transition="in" filter="box(in)">
                                      <p:cBhvr>
                                        <p:cTn id="28" dur="500"/>
                                        <p:tgtEl>
                                          <p:spTgt spid="74957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49579"/>
                                        </p:tgtEl>
                                        <p:attrNameLst>
                                          <p:attrName>style.visibility</p:attrName>
                                        </p:attrNameLst>
                                      </p:cBhvr>
                                      <p:to>
                                        <p:strVal val="visible"/>
                                      </p:to>
                                    </p:set>
                                    <p:animEffect transition="in" filter="box(in)">
                                      <p:cBhvr>
                                        <p:cTn id="31" dur="500"/>
                                        <p:tgtEl>
                                          <p:spTgt spid="74957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749582"/>
                                        </p:tgtEl>
                                        <p:attrNameLst>
                                          <p:attrName>style.visibility</p:attrName>
                                        </p:attrNameLst>
                                      </p:cBhvr>
                                      <p:to>
                                        <p:strVal val="visible"/>
                                      </p:to>
                                    </p:set>
                                    <p:animEffect transition="in" filter="box(in)">
                                      <p:cBhvr>
                                        <p:cTn id="36" dur="500"/>
                                        <p:tgtEl>
                                          <p:spTgt spid="74958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749581"/>
                                        </p:tgtEl>
                                        <p:attrNameLst>
                                          <p:attrName>style.visibility</p:attrName>
                                        </p:attrNameLst>
                                      </p:cBhvr>
                                      <p:to>
                                        <p:strVal val="visible"/>
                                      </p:to>
                                    </p:set>
                                    <p:animEffect transition="in" filter="box(in)">
                                      <p:cBhvr>
                                        <p:cTn id="39" dur="500"/>
                                        <p:tgtEl>
                                          <p:spTgt spid="74958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749583"/>
                                        </p:tgtEl>
                                        <p:attrNameLst>
                                          <p:attrName>style.visibility</p:attrName>
                                        </p:attrNameLst>
                                      </p:cBhvr>
                                      <p:to>
                                        <p:strVal val="visible"/>
                                      </p:to>
                                    </p:set>
                                    <p:animEffect transition="in" filter="box(in)">
                                      <p:cBhvr>
                                        <p:cTn id="44" dur="500"/>
                                        <p:tgtEl>
                                          <p:spTgt spid="7495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749584"/>
                                        </p:tgtEl>
                                        <p:attrNameLst>
                                          <p:attrName>style.visibility</p:attrName>
                                        </p:attrNameLst>
                                      </p:cBhvr>
                                      <p:to>
                                        <p:strVal val="visible"/>
                                      </p:to>
                                    </p:set>
                                    <p:animEffect transition="in" filter="box(in)">
                                      <p:cBhvr>
                                        <p:cTn id="47" dur="500"/>
                                        <p:tgtEl>
                                          <p:spTgt spid="74958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749588"/>
                                        </p:tgtEl>
                                        <p:attrNameLst>
                                          <p:attrName>style.visibility</p:attrName>
                                        </p:attrNameLst>
                                      </p:cBhvr>
                                      <p:to>
                                        <p:strVal val="visible"/>
                                      </p:to>
                                    </p:set>
                                    <p:animEffect transition="in" filter="box(in)">
                                      <p:cBhvr>
                                        <p:cTn id="52" dur="500"/>
                                        <p:tgtEl>
                                          <p:spTgt spid="749588"/>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749589"/>
                                        </p:tgtEl>
                                        <p:attrNameLst>
                                          <p:attrName>style.visibility</p:attrName>
                                        </p:attrNameLst>
                                      </p:cBhvr>
                                      <p:to>
                                        <p:strVal val="visible"/>
                                      </p:to>
                                    </p:set>
                                    <p:animEffect transition="in" filter="box(in)">
                                      <p:cBhvr>
                                        <p:cTn id="55" dur="500"/>
                                        <p:tgtEl>
                                          <p:spTgt spid="749589"/>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749590"/>
                                        </p:tgtEl>
                                        <p:attrNameLst>
                                          <p:attrName>style.visibility</p:attrName>
                                        </p:attrNameLst>
                                      </p:cBhvr>
                                      <p:to>
                                        <p:strVal val="visible"/>
                                      </p:to>
                                    </p:set>
                                    <p:animEffect transition="in" filter="box(in)">
                                      <p:cBhvr>
                                        <p:cTn id="58" dur="500"/>
                                        <p:tgtEl>
                                          <p:spTgt spid="74959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749592"/>
                                        </p:tgtEl>
                                        <p:attrNameLst>
                                          <p:attrName>style.visibility</p:attrName>
                                        </p:attrNameLst>
                                      </p:cBhvr>
                                      <p:to>
                                        <p:strVal val="visible"/>
                                      </p:to>
                                    </p:set>
                                    <p:animEffect transition="in" filter="box(in)">
                                      <p:cBhvr>
                                        <p:cTn id="61" dur="500"/>
                                        <p:tgtEl>
                                          <p:spTgt spid="749592"/>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749594"/>
                                        </p:tgtEl>
                                        <p:attrNameLst>
                                          <p:attrName>style.visibility</p:attrName>
                                        </p:attrNameLst>
                                      </p:cBhvr>
                                      <p:to>
                                        <p:strVal val="visible"/>
                                      </p:to>
                                    </p:set>
                                    <p:animEffect transition="in" filter="box(in)">
                                      <p:cBhvr>
                                        <p:cTn id="64" dur="500"/>
                                        <p:tgtEl>
                                          <p:spTgt spid="749594"/>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749591"/>
                                        </p:tgtEl>
                                        <p:attrNameLst>
                                          <p:attrName>style.visibility</p:attrName>
                                        </p:attrNameLst>
                                      </p:cBhvr>
                                      <p:to>
                                        <p:strVal val="visible"/>
                                      </p:to>
                                    </p:set>
                                    <p:animEffect transition="in" filter="box(in)">
                                      <p:cBhvr>
                                        <p:cTn id="69" dur="500"/>
                                        <p:tgtEl>
                                          <p:spTgt spid="749591"/>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49593"/>
                                        </p:tgtEl>
                                        <p:attrNameLst>
                                          <p:attrName>style.visibility</p:attrName>
                                        </p:attrNameLst>
                                      </p:cBhvr>
                                      <p:to>
                                        <p:strVal val="visible"/>
                                      </p:to>
                                    </p:set>
                                    <p:animEffect transition="in" filter="box(in)">
                                      <p:cBhvr>
                                        <p:cTn id="74" dur="500"/>
                                        <p:tgtEl>
                                          <p:spTgt spid="749593"/>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749595"/>
                                        </p:tgtEl>
                                        <p:attrNameLst>
                                          <p:attrName>style.visibility</p:attrName>
                                        </p:attrNameLst>
                                      </p:cBhvr>
                                      <p:to>
                                        <p:strVal val="visible"/>
                                      </p:to>
                                    </p:set>
                                    <p:animEffect transition="in" filter="box(in)">
                                      <p:cBhvr>
                                        <p:cTn id="79" dur="500"/>
                                        <p:tgtEl>
                                          <p:spTgt spid="749595"/>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749575"/>
                                        </p:tgtEl>
                                        <p:attrNameLst>
                                          <p:attrName>style.visibility</p:attrName>
                                        </p:attrNameLst>
                                      </p:cBhvr>
                                      <p:to>
                                        <p:strVal val="visible"/>
                                      </p:to>
                                    </p:set>
                                    <p:animEffect transition="in" filter="box(in)">
                                      <p:cBhvr>
                                        <p:cTn id="84" dur="500"/>
                                        <p:tgtEl>
                                          <p:spTgt spid="749575"/>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749596"/>
                                        </p:tgtEl>
                                        <p:attrNameLst>
                                          <p:attrName>style.visibility</p:attrName>
                                        </p:attrNameLst>
                                      </p:cBhvr>
                                      <p:to>
                                        <p:strVal val="visible"/>
                                      </p:to>
                                    </p:set>
                                    <p:animEffect transition="in" filter="box(in)">
                                      <p:cBhvr>
                                        <p:cTn id="89" dur="500"/>
                                        <p:tgtEl>
                                          <p:spTgt spid="749596"/>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749597"/>
                                        </p:tgtEl>
                                        <p:attrNameLst>
                                          <p:attrName>style.visibility</p:attrName>
                                        </p:attrNameLst>
                                      </p:cBhvr>
                                      <p:to>
                                        <p:strVal val="visible"/>
                                      </p:to>
                                    </p:set>
                                    <p:animEffect transition="in" filter="box(in)">
                                      <p:cBhvr>
                                        <p:cTn id="92" dur="500"/>
                                        <p:tgtEl>
                                          <p:spTgt spid="749597"/>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749598"/>
                                        </p:tgtEl>
                                        <p:attrNameLst>
                                          <p:attrName>style.visibility</p:attrName>
                                        </p:attrNameLst>
                                      </p:cBhvr>
                                      <p:to>
                                        <p:strVal val="visible"/>
                                      </p:to>
                                    </p:set>
                                    <p:animEffect transition="in" filter="box(in)">
                                      <p:cBhvr>
                                        <p:cTn id="95" dur="500"/>
                                        <p:tgtEl>
                                          <p:spTgt spid="749598"/>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749600"/>
                                        </p:tgtEl>
                                        <p:attrNameLst>
                                          <p:attrName>style.visibility</p:attrName>
                                        </p:attrNameLst>
                                      </p:cBhvr>
                                      <p:to>
                                        <p:strVal val="visible"/>
                                      </p:to>
                                    </p:set>
                                    <p:animEffect transition="in" filter="box(in)">
                                      <p:cBhvr>
                                        <p:cTn id="98" dur="500"/>
                                        <p:tgtEl>
                                          <p:spTgt spid="749600"/>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749602"/>
                                        </p:tgtEl>
                                        <p:attrNameLst>
                                          <p:attrName>style.visibility</p:attrName>
                                        </p:attrNameLst>
                                      </p:cBhvr>
                                      <p:to>
                                        <p:strVal val="visible"/>
                                      </p:to>
                                    </p:set>
                                    <p:animEffect transition="in" filter="box(in)">
                                      <p:cBhvr>
                                        <p:cTn id="101" dur="500"/>
                                        <p:tgtEl>
                                          <p:spTgt spid="749602"/>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749599"/>
                                        </p:tgtEl>
                                        <p:attrNameLst>
                                          <p:attrName>style.visibility</p:attrName>
                                        </p:attrNameLst>
                                      </p:cBhvr>
                                      <p:to>
                                        <p:strVal val="visible"/>
                                      </p:to>
                                    </p:set>
                                    <p:animEffect transition="in" filter="box(in)">
                                      <p:cBhvr>
                                        <p:cTn id="106" dur="500"/>
                                        <p:tgtEl>
                                          <p:spTgt spid="749599"/>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grpId="0" nodeType="clickEffect">
                                  <p:stCondLst>
                                    <p:cond delay="0"/>
                                  </p:stCondLst>
                                  <p:childTnLst>
                                    <p:set>
                                      <p:cBhvr>
                                        <p:cTn id="110" dur="1" fill="hold">
                                          <p:stCondLst>
                                            <p:cond delay="0"/>
                                          </p:stCondLst>
                                        </p:cTn>
                                        <p:tgtEl>
                                          <p:spTgt spid="749601"/>
                                        </p:tgtEl>
                                        <p:attrNameLst>
                                          <p:attrName>style.visibility</p:attrName>
                                        </p:attrNameLst>
                                      </p:cBhvr>
                                      <p:to>
                                        <p:strVal val="visible"/>
                                      </p:to>
                                    </p:set>
                                    <p:animEffect transition="in" filter="box(in)">
                                      <p:cBhvr>
                                        <p:cTn id="111" dur="500"/>
                                        <p:tgtEl>
                                          <p:spTgt spid="749601"/>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749603"/>
                                        </p:tgtEl>
                                        <p:attrNameLst>
                                          <p:attrName>style.visibility</p:attrName>
                                        </p:attrNameLst>
                                      </p:cBhvr>
                                      <p:to>
                                        <p:strVal val="visible"/>
                                      </p:to>
                                    </p:set>
                                    <p:animEffect transition="in" filter="box(in)">
                                      <p:cBhvr>
                                        <p:cTn id="116" dur="500"/>
                                        <p:tgtEl>
                                          <p:spTgt spid="749603"/>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749580"/>
                                        </p:tgtEl>
                                        <p:attrNameLst>
                                          <p:attrName>style.visibility</p:attrName>
                                        </p:attrNameLst>
                                      </p:cBhvr>
                                      <p:to>
                                        <p:strVal val="visible"/>
                                      </p:to>
                                    </p:set>
                                    <p:animEffect transition="in" filter="box(in)">
                                      <p:cBhvr>
                                        <p:cTn id="119" dur="500"/>
                                        <p:tgtEl>
                                          <p:spTgt spid="749580"/>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16" fill="hold" grpId="0" nodeType="clickEffect">
                                  <p:stCondLst>
                                    <p:cond delay="0"/>
                                  </p:stCondLst>
                                  <p:childTnLst>
                                    <p:set>
                                      <p:cBhvr>
                                        <p:cTn id="123" dur="1" fill="hold">
                                          <p:stCondLst>
                                            <p:cond delay="0"/>
                                          </p:stCondLst>
                                        </p:cTn>
                                        <p:tgtEl>
                                          <p:spTgt spid="749576"/>
                                        </p:tgtEl>
                                        <p:attrNameLst>
                                          <p:attrName>style.visibility</p:attrName>
                                        </p:attrNameLst>
                                      </p:cBhvr>
                                      <p:to>
                                        <p:strVal val="visible"/>
                                      </p:to>
                                    </p:set>
                                    <p:animEffect transition="in" filter="box(in)">
                                      <p:cBhvr>
                                        <p:cTn id="124" dur="500"/>
                                        <p:tgtEl>
                                          <p:spTgt spid="749576"/>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749585"/>
                                        </p:tgtEl>
                                        <p:attrNameLst>
                                          <p:attrName>style.visibility</p:attrName>
                                        </p:attrNameLst>
                                      </p:cBhvr>
                                      <p:to>
                                        <p:strVal val="visible"/>
                                      </p:to>
                                    </p:set>
                                    <p:animEffect transition="in" filter="box(in)">
                                      <p:cBhvr>
                                        <p:cTn id="129" dur="500"/>
                                        <p:tgtEl>
                                          <p:spTgt spid="749585"/>
                                        </p:tgtEl>
                                      </p:cBhvr>
                                    </p:animEffect>
                                  </p:childTnLst>
                                </p:cTn>
                              </p:par>
                              <p:par>
                                <p:cTn id="130" presetID="4" presetClass="entr" presetSubtype="16" fill="hold" grpId="0" nodeType="withEffect">
                                  <p:stCondLst>
                                    <p:cond delay="0"/>
                                  </p:stCondLst>
                                  <p:childTnLst>
                                    <p:set>
                                      <p:cBhvr>
                                        <p:cTn id="131" dur="1" fill="hold">
                                          <p:stCondLst>
                                            <p:cond delay="0"/>
                                          </p:stCondLst>
                                        </p:cTn>
                                        <p:tgtEl>
                                          <p:spTgt spid="749586"/>
                                        </p:tgtEl>
                                        <p:attrNameLst>
                                          <p:attrName>style.visibility</p:attrName>
                                        </p:attrNameLst>
                                      </p:cBhvr>
                                      <p:to>
                                        <p:strVal val="visible"/>
                                      </p:to>
                                    </p:set>
                                    <p:animEffect transition="in" filter="box(in)">
                                      <p:cBhvr>
                                        <p:cTn id="132" dur="500"/>
                                        <p:tgtEl>
                                          <p:spTgt spid="749586"/>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749587"/>
                                        </p:tgtEl>
                                        <p:attrNameLst>
                                          <p:attrName>style.visibility</p:attrName>
                                        </p:attrNameLst>
                                      </p:cBhvr>
                                      <p:to>
                                        <p:strVal val="visible"/>
                                      </p:to>
                                    </p:set>
                                    <p:animEffect transition="in" filter="box(in)">
                                      <p:cBhvr>
                                        <p:cTn id="135" dur="500"/>
                                        <p:tgtEl>
                                          <p:spTgt spid="749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0" grpId="0"/>
      <p:bldP spid="749572" grpId="0" animBg="1"/>
      <p:bldP spid="749573" grpId="0" animBg="1"/>
      <p:bldP spid="749574" grpId="0" animBg="1"/>
      <p:bldP spid="749575" grpId="0" animBg="1"/>
      <p:bldP spid="749576" grpId="0" animBg="1"/>
      <p:bldP spid="749577" grpId="0" animBg="1"/>
      <p:bldP spid="749578" grpId="0" animBg="1"/>
      <p:bldP spid="749579" grpId="0" animBg="1"/>
      <p:bldP spid="749580" grpId="0" animBg="1"/>
      <p:bldP spid="749581" grpId="0" animBg="1"/>
      <p:bldP spid="749582" grpId="0" animBg="1"/>
      <p:bldP spid="749583" grpId="0" animBg="1"/>
      <p:bldP spid="749584" grpId="0" animBg="1"/>
      <p:bldP spid="749585" grpId="0" animBg="1"/>
      <p:bldP spid="749586" grpId="0" animBg="1"/>
      <p:bldP spid="749587" grpId="0" animBg="1"/>
      <p:bldP spid="749588" grpId="0" animBg="1"/>
      <p:bldP spid="749589" grpId="0" animBg="1"/>
      <p:bldP spid="749590" grpId="0" animBg="1"/>
      <p:bldP spid="749591" grpId="0"/>
      <p:bldP spid="749592" grpId="0" animBg="1"/>
      <p:bldP spid="749593" grpId="0"/>
      <p:bldP spid="749594" grpId="0" animBg="1"/>
      <p:bldP spid="749595" grpId="0"/>
      <p:bldP spid="749596" grpId="0" animBg="1"/>
      <p:bldP spid="749597" grpId="0" animBg="1"/>
      <p:bldP spid="749598" grpId="0" animBg="1"/>
      <p:bldP spid="749599" grpId="0"/>
      <p:bldP spid="749600" grpId="0" animBg="1"/>
      <p:bldP spid="749601" grpId="0"/>
      <p:bldP spid="749602" grpId="0" animBg="1"/>
      <p:bldP spid="7496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p:cNvSpPr>
            <a:spLocks noGrp="1"/>
          </p:cNvSpPr>
          <p:nvPr>
            <p:ph type="sldNum" sz="quarter" idx="12"/>
          </p:nvPr>
        </p:nvSpPr>
        <p:spPr/>
        <p:txBody>
          <a:bodyPr/>
          <a:lstStyle/>
          <a:p>
            <a:fld id="{6C44CDB9-3DEB-4042-9373-75FFCE1526D2}" type="slidenum">
              <a:rPr lang="en-US" altLang="en-US"/>
              <a:pPr/>
              <a:t>2</a:t>
            </a:fld>
            <a:endParaRPr lang="en-US" altLang="en-US"/>
          </a:p>
        </p:txBody>
      </p:sp>
      <p:sp>
        <p:nvSpPr>
          <p:cNvPr id="282626" name="Rectangle 2"/>
          <p:cNvSpPr>
            <a:spLocks noGrp="1" noChangeArrowheads="1"/>
          </p:cNvSpPr>
          <p:nvPr>
            <p:ph type="title"/>
          </p:nvPr>
        </p:nvSpPr>
        <p:spPr>
          <a:xfrm>
            <a:off x="1676400" y="152400"/>
            <a:ext cx="5791200" cy="457200"/>
          </a:xfrm>
        </p:spPr>
        <p:txBody>
          <a:bodyPr/>
          <a:lstStyle/>
          <a:p>
            <a:r>
              <a:rPr lang="en-US" sz="2400" b="1" u="sng" dirty="0" smtClean="0"/>
              <a:t>Nodes, Paths, Loops, and Branches</a:t>
            </a:r>
            <a:endParaRPr lang="en-US" sz="2400" b="1" u="sng" dirty="0"/>
          </a:p>
        </p:txBody>
      </p:sp>
      <p:sp>
        <p:nvSpPr>
          <p:cNvPr id="282627" name="Rectangle 3"/>
          <p:cNvSpPr>
            <a:spLocks noGrp="1" noChangeArrowheads="1"/>
          </p:cNvSpPr>
          <p:nvPr>
            <p:ph type="body" sz="half" idx="1"/>
          </p:nvPr>
        </p:nvSpPr>
        <p:spPr>
          <a:xfrm>
            <a:off x="533400" y="914400"/>
            <a:ext cx="5486400" cy="5105400"/>
          </a:xfrm>
        </p:spPr>
        <p:txBody>
          <a:bodyPr/>
          <a:lstStyle/>
          <a:p>
            <a:pPr marL="231775" indent="-231775">
              <a:lnSpc>
                <a:spcPct val="110000"/>
              </a:lnSpc>
            </a:pPr>
            <a:r>
              <a:rPr lang="en-US" sz="2000" b="1" dirty="0">
                <a:latin typeface="Arial" charset="0"/>
              </a:rPr>
              <a:t>Network topology means the ups and downs or the characteristics of the network.</a:t>
            </a:r>
          </a:p>
          <a:p>
            <a:pPr marL="231775" indent="-231775">
              <a:lnSpc>
                <a:spcPct val="110000"/>
              </a:lnSpc>
            </a:pPr>
            <a:r>
              <a:rPr lang="en-US" sz="2000" b="1" dirty="0" smtClean="0">
                <a:latin typeface="Arial" charset="0"/>
              </a:rPr>
              <a:t>A point at which two or  more elements have a common connection is called a </a:t>
            </a:r>
            <a:r>
              <a:rPr lang="en-US" sz="2000" b="1" dirty="0" smtClean="0">
                <a:solidFill>
                  <a:srgbClr val="CC00CC"/>
                </a:solidFill>
                <a:latin typeface="Arial" charset="0"/>
              </a:rPr>
              <a:t>node.</a:t>
            </a:r>
            <a:r>
              <a:rPr lang="en-US" sz="2000" b="1" dirty="0" smtClean="0">
                <a:latin typeface="Arial" charset="0"/>
              </a:rPr>
              <a:t> </a:t>
            </a:r>
          </a:p>
          <a:p>
            <a:pPr marL="231775" indent="-231775">
              <a:lnSpc>
                <a:spcPct val="110000"/>
              </a:lnSpc>
            </a:pPr>
            <a:r>
              <a:rPr lang="en-US" sz="2000" b="1" dirty="0" smtClean="0">
                <a:latin typeface="Arial" charset="0"/>
              </a:rPr>
              <a:t>If no node was encountered more than once then the set of nodes and elements that we traverse is called a </a:t>
            </a:r>
            <a:r>
              <a:rPr lang="en-US" sz="2000" b="1" dirty="0" smtClean="0">
                <a:solidFill>
                  <a:srgbClr val="CC00CC"/>
                </a:solidFill>
                <a:latin typeface="Arial" charset="0"/>
              </a:rPr>
              <a:t>path.</a:t>
            </a:r>
            <a:r>
              <a:rPr lang="en-US" sz="2000" b="1" dirty="0" smtClean="0">
                <a:latin typeface="Arial" charset="0"/>
              </a:rPr>
              <a:t> </a:t>
            </a:r>
          </a:p>
          <a:p>
            <a:pPr marL="231775" indent="-231775">
              <a:lnSpc>
                <a:spcPct val="110000"/>
              </a:lnSpc>
            </a:pPr>
            <a:r>
              <a:rPr lang="en-US" sz="2000" b="1" dirty="0" smtClean="0">
                <a:latin typeface="Arial" charset="0"/>
              </a:rPr>
              <a:t>If the node at which we started is the same node at which we ended, then the path is, by definition, a closed path or a </a:t>
            </a:r>
            <a:r>
              <a:rPr lang="en-US" sz="2000" b="1" dirty="0" smtClean="0">
                <a:solidFill>
                  <a:srgbClr val="CC00CC"/>
                </a:solidFill>
                <a:latin typeface="Arial" charset="0"/>
              </a:rPr>
              <a:t>loop</a:t>
            </a:r>
            <a:r>
              <a:rPr lang="en-US" sz="2000" b="1" dirty="0" smtClean="0">
                <a:latin typeface="Arial" charset="0"/>
              </a:rPr>
              <a:t>.</a:t>
            </a:r>
          </a:p>
          <a:p>
            <a:pPr marL="231775" indent="-231775">
              <a:lnSpc>
                <a:spcPct val="110000"/>
              </a:lnSpc>
            </a:pPr>
            <a:r>
              <a:rPr lang="en-US" sz="2000" b="1" dirty="0" smtClean="0">
                <a:latin typeface="Arial" charset="0"/>
              </a:rPr>
              <a:t>….</a:t>
            </a:r>
            <a:r>
              <a:rPr lang="en-US" sz="2000" b="1" dirty="0" err="1" smtClean="0">
                <a:latin typeface="Arial" charset="0"/>
              </a:rPr>
              <a:t>contd</a:t>
            </a:r>
            <a:endParaRPr lang="en-US" sz="2000" b="1" dirty="0" smtClean="0">
              <a:latin typeface="Arial" charset="0"/>
            </a:endParaRPr>
          </a:p>
        </p:txBody>
      </p:sp>
      <p:sp>
        <p:nvSpPr>
          <p:cNvPr id="282628"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dirty="0">
                <a:solidFill>
                  <a:srgbClr val="FF0000"/>
                </a:solidFill>
              </a:rPr>
              <a:t> </a:t>
            </a:r>
          </a:p>
        </p:txBody>
      </p:sp>
      <p:grpSp>
        <p:nvGrpSpPr>
          <p:cNvPr id="70" name="Group 69"/>
          <p:cNvGrpSpPr/>
          <p:nvPr/>
        </p:nvGrpSpPr>
        <p:grpSpPr>
          <a:xfrm>
            <a:off x="5775325" y="1219200"/>
            <a:ext cx="3216275" cy="2540000"/>
            <a:chOff x="5775325" y="1219200"/>
            <a:chExt cx="3216275" cy="2540000"/>
          </a:xfrm>
        </p:grpSpPr>
        <p:sp>
          <p:nvSpPr>
            <p:cNvPr id="282630" name="Text Box 6"/>
            <p:cNvSpPr txBox="1">
              <a:spLocks noChangeArrowheads="1"/>
            </p:cNvSpPr>
            <p:nvPr/>
          </p:nvSpPr>
          <p:spPr bwMode="auto">
            <a:xfrm>
              <a:off x="7954794" y="1219200"/>
              <a:ext cx="369770" cy="456511"/>
            </a:xfrm>
            <a:prstGeom prst="rect">
              <a:avLst/>
            </a:prstGeom>
            <a:noFill/>
            <a:ln w="9525">
              <a:noFill/>
              <a:miter lim="800000"/>
              <a:headEnd/>
              <a:tailEnd/>
            </a:ln>
            <a:effectLst/>
          </p:spPr>
          <p:txBody>
            <a:bodyPr wrap="none">
              <a:spAutoFit/>
            </a:bodyPr>
            <a:lstStyle/>
            <a:p>
              <a:r>
                <a:rPr lang="en-US" b="1">
                  <a:latin typeface="Arial" charset="0"/>
                </a:rPr>
                <a:t>b</a:t>
              </a:r>
            </a:p>
          </p:txBody>
        </p:sp>
        <p:grpSp>
          <p:nvGrpSpPr>
            <p:cNvPr id="79" name="Group 78"/>
            <p:cNvGrpSpPr/>
            <p:nvPr/>
          </p:nvGrpSpPr>
          <p:grpSpPr>
            <a:xfrm>
              <a:off x="5775325" y="1373366"/>
              <a:ext cx="3216275" cy="2385834"/>
              <a:chOff x="5775325" y="1373366"/>
              <a:chExt cx="3216275" cy="2385834"/>
            </a:xfrm>
          </p:grpSpPr>
          <p:grpSp>
            <p:nvGrpSpPr>
              <p:cNvPr id="282632" name="Group 8"/>
              <p:cNvGrpSpPr>
                <a:grpSpLocks/>
              </p:cNvGrpSpPr>
              <p:nvPr/>
            </p:nvGrpSpPr>
            <p:grpSpPr bwMode="auto">
              <a:xfrm>
                <a:off x="6346656" y="1722111"/>
                <a:ext cx="957052" cy="143689"/>
                <a:chOff x="1200" y="1296"/>
                <a:chExt cx="2256" cy="243"/>
              </a:xfrm>
            </p:grpSpPr>
            <p:sp>
              <p:nvSpPr>
                <p:cNvPr id="282633" name="Line 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282634" name="Line 1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282635" name="Group 11"/>
                <p:cNvGrpSpPr>
                  <a:grpSpLocks/>
                </p:cNvGrpSpPr>
                <p:nvPr/>
              </p:nvGrpSpPr>
              <p:grpSpPr bwMode="auto">
                <a:xfrm>
                  <a:off x="1920" y="1296"/>
                  <a:ext cx="288" cy="240"/>
                  <a:chOff x="1920" y="1296"/>
                  <a:chExt cx="288" cy="240"/>
                </a:xfrm>
              </p:grpSpPr>
              <p:sp>
                <p:nvSpPr>
                  <p:cNvPr id="282636" name="Line 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37" name="Line 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282638" name="Group 14"/>
                <p:cNvGrpSpPr>
                  <a:grpSpLocks/>
                </p:cNvGrpSpPr>
                <p:nvPr/>
              </p:nvGrpSpPr>
              <p:grpSpPr bwMode="auto">
                <a:xfrm>
                  <a:off x="2214" y="1299"/>
                  <a:ext cx="288" cy="240"/>
                  <a:chOff x="1920" y="1296"/>
                  <a:chExt cx="288" cy="240"/>
                </a:xfrm>
              </p:grpSpPr>
              <p:sp>
                <p:nvSpPr>
                  <p:cNvPr id="282639" name="Line 1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40" name="Line 1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282641" name="Group 17"/>
                <p:cNvGrpSpPr>
                  <a:grpSpLocks/>
                </p:cNvGrpSpPr>
                <p:nvPr/>
              </p:nvGrpSpPr>
              <p:grpSpPr bwMode="auto">
                <a:xfrm>
                  <a:off x="2508" y="1296"/>
                  <a:ext cx="288" cy="240"/>
                  <a:chOff x="1920" y="1296"/>
                  <a:chExt cx="288" cy="240"/>
                </a:xfrm>
              </p:grpSpPr>
              <p:sp>
                <p:nvSpPr>
                  <p:cNvPr id="282642"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43"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282644" name="Line 2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282645" name="Line 2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282646" name="Oval 22"/>
              <p:cNvSpPr>
                <a:spLocks noChangeArrowheads="1"/>
              </p:cNvSpPr>
              <p:nvPr/>
            </p:nvSpPr>
            <p:spPr bwMode="auto">
              <a:xfrm>
                <a:off x="6068241" y="2304350"/>
                <a:ext cx="626434" cy="639116"/>
              </a:xfrm>
              <a:prstGeom prst="ellipse">
                <a:avLst/>
              </a:prstGeom>
              <a:noFill/>
              <a:ln w="9525">
                <a:solidFill>
                  <a:schemeClr val="tx1"/>
                </a:solidFill>
                <a:round/>
                <a:headEnd/>
                <a:tailEnd/>
              </a:ln>
              <a:effectLst/>
            </p:spPr>
            <p:txBody>
              <a:bodyPr wrap="none" anchor="ctr"/>
              <a:lstStyle/>
              <a:p>
                <a:endParaRPr lang="en-US"/>
              </a:p>
            </p:txBody>
          </p:sp>
          <p:sp>
            <p:nvSpPr>
              <p:cNvPr id="282647" name="Line 23"/>
              <p:cNvSpPr>
                <a:spLocks noChangeShapeType="1"/>
              </p:cNvSpPr>
              <p:nvPr/>
            </p:nvSpPr>
            <p:spPr bwMode="auto">
              <a:xfrm>
                <a:off x="6346656" y="2961427"/>
                <a:ext cx="0" cy="359222"/>
              </a:xfrm>
              <a:prstGeom prst="line">
                <a:avLst/>
              </a:prstGeom>
              <a:noFill/>
              <a:ln w="9525">
                <a:solidFill>
                  <a:schemeClr val="tx1"/>
                </a:solidFill>
                <a:round/>
                <a:headEnd/>
                <a:tailEnd/>
              </a:ln>
              <a:effectLst/>
            </p:spPr>
            <p:txBody>
              <a:bodyPr/>
              <a:lstStyle/>
              <a:p>
                <a:endParaRPr lang="en-US"/>
              </a:p>
            </p:txBody>
          </p:sp>
          <p:sp>
            <p:nvSpPr>
              <p:cNvPr id="282648" name="Line 24"/>
              <p:cNvSpPr>
                <a:spLocks noChangeShapeType="1"/>
              </p:cNvSpPr>
              <p:nvPr/>
            </p:nvSpPr>
            <p:spPr bwMode="auto">
              <a:xfrm flipV="1">
                <a:off x="6346656" y="1793955"/>
                <a:ext cx="0" cy="510395"/>
              </a:xfrm>
              <a:prstGeom prst="line">
                <a:avLst/>
              </a:prstGeom>
              <a:noFill/>
              <a:ln w="9525">
                <a:solidFill>
                  <a:schemeClr val="tx1"/>
                </a:solidFill>
                <a:round/>
                <a:headEnd/>
                <a:tailEnd/>
              </a:ln>
              <a:effectLst/>
            </p:spPr>
            <p:txBody>
              <a:bodyPr/>
              <a:lstStyle/>
              <a:p>
                <a:endParaRPr lang="en-US"/>
              </a:p>
            </p:txBody>
          </p:sp>
          <p:sp>
            <p:nvSpPr>
              <p:cNvPr id="282649" name="Text Box 25"/>
              <p:cNvSpPr txBox="1">
                <a:spLocks noChangeArrowheads="1"/>
              </p:cNvSpPr>
              <p:nvPr/>
            </p:nvSpPr>
            <p:spPr bwMode="auto">
              <a:xfrm>
                <a:off x="6187147" y="2254957"/>
                <a:ext cx="301616" cy="456512"/>
              </a:xfrm>
              <a:prstGeom prst="rect">
                <a:avLst/>
              </a:prstGeom>
              <a:noFill/>
              <a:ln w="9525">
                <a:noFill/>
                <a:miter lim="800000"/>
                <a:headEnd/>
                <a:tailEnd/>
              </a:ln>
              <a:effectLst/>
            </p:spPr>
            <p:txBody>
              <a:bodyPr>
                <a:spAutoFit/>
              </a:bodyPr>
              <a:lstStyle/>
              <a:p>
                <a:r>
                  <a:rPr lang="en-US"/>
                  <a:t>+</a:t>
                </a:r>
              </a:p>
            </p:txBody>
          </p:sp>
          <p:sp>
            <p:nvSpPr>
              <p:cNvPr id="282650" name="Text Box 26"/>
              <p:cNvSpPr txBox="1">
                <a:spLocks noChangeArrowheads="1"/>
              </p:cNvSpPr>
              <p:nvPr/>
            </p:nvSpPr>
            <p:spPr bwMode="auto">
              <a:xfrm>
                <a:off x="6205998" y="2476477"/>
                <a:ext cx="301616" cy="458008"/>
              </a:xfrm>
              <a:prstGeom prst="rect">
                <a:avLst/>
              </a:prstGeom>
              <a:noFill/>
              <a:ln w="9525">
                <a:noFill/>
                <a:miter lim="800000"/>
                <a:headEnd/>
                <a:tailEnd/>
              </a:ln>
              <a:effectLst/>
            </p:spPr>
            <p:txBody>
              <a:bodyPr>
                <a:spAutoFit/>
              </a:bodyPr>
              <a:lstStyle/>
              <a:p>
                <a:r>
                  <a:rPr lang="en-US"/>
                  <a:t>_</a:t>
                </a:r>
              </a:p>
            </p:txBody>
          </p:sp>
          <p:sp>
            <p:nvSpPr>
              <p:cNvPr id="282651" name="Oval 27"/>
              <p:cNvSpPr>
                <a:spLocks noChangeArrowheads="1"/>
              </p:cNvSpPr>
              <p:nvPr/>
            </p:nvSpPr>
            <p:spPr bwMode="auto">
              <a:xfrm>
                <a:off x="8556576" y="2296866"/>
                <a:ext cx="417623" cy="583736"/>
              </a:xfrm>
              <a:prstGeom prst="ellipse">
                <a:avLst/>
              </a:prstGeom>
              <a:noFill/>
              <a:ln w="9525">
                <a:solidFill>
                  <a:schemeClr val="tx1"/>
                </a:solidFill>
                <a:round/>
                <a:headEnd/>
                <a:tailEnd/>
              </a:ln>
              <a:effectLst/>
            </p:spPr>
            <p:txBody>
              <a:bodyPr wrap="none" anchor="ctr"/>
              <a:lstStyle/>
              <a:p>
                <a:endParaRPr lang="en-US"/>
              </a:p>
            </p:txBody>
          </p:sp>
          <p:sp>
            <p:nvSpPr>
              <p:cNvPr id="282652" name="Line 28"/>
              <p:cNvSpPr>
                <a:spLocks noChangeShapeType="1"/>
              </p:cNvSpPr>
              <p:nvPr/>
            </p:nvSpPr>
            <p:spPr bwMode="auto">
              <a:xfrm>
                <a:off x="8747987" y="2895570"/>
                <a:ext cx="0" cy="389157"/>
              </a:xfrm>
              <a:prstGeom prst="line">
                <a:avLst/>
              </a:prstGeom>
              <a:noFill/>
              <a:ln w="9525">
                <a:solidFill>
                  <a:schemeClr val="tx1"/>
                </a:solidFill>
                <a:round/>
                <a:headEnd/>
                <a:tailEnd/>
              </a:ln>
              <a:effectLst/>
            </p:spPr>
            <p:txBody>
              <a:bodyPr/>
              <a:lstStyle/>
              <a:p>
                <a:endParaRPr lang="en-US"/>
              </a:p>
            </p:txBody>
          </p:sp>
          <p:sp>
            <p:nvSpPr>
              <p:cNvPr id="282653" name="Line 29"/>
              <p:cNvSpPr>
                <a:spLocks noChangeShapeType="1"/>
              </p:cNvSpPr>
              <p:nvPr/>
            </p:nvSpPr>
            <p:spPr bwMode="auto">
              <a:xfrm flipV="1">
                <a:off x="8747987" y="1793955"/>
                <a:ext cx="0" cy="535840"/>
              </a:xfrm>
              <a:prstGeom prst="line">
                <a:avLst/>
              </a:prstGeom>
              <a:noFill/>
              <a:ln w="9525">
                <a:solidFill>
                  <a:schemeClr val="tx1"/>
                </a:solidFill>
                <a:round/>
                <a:headEnd/>
                <a:tailEnd/>
              </a:ln>
              <a:effectLst/>
            </p:spPr>
            <p:txBody>
              <a:bodyPr/>
              <a:lstStyle/>
              <a:p>
                <a:endParaRPr lang="en-US"/>
              </a:p>
            </p:txBody>
          </p:sp>
          <p:sp>
            <p:nvSpPr>
              <p:cNvPr id="282654" name="Line 30"/>
              <p:cNvSpPr>
                <a:spLocks noChangeShapeType="1"/>
              </p:cNvSpPr>
              <p:nvPr/>
            </p:nvSpPr>
            <p:spPr bwMode="auto">
              <a:xfrm flipV="1">
                <a:off x="8747987" y="2458516"/>
                <a:ext cx="0" cy="300849"/>
              </a:xfrm>
              <a:prstGeom prst="line">
                <a:avLst/>
              </a:prstGeom>
              <a:noFill/>
              <a:ln w="9525">
                <a:solidFill>
                  <a:schemeClr val="tx1"/>
                </a:solidFill>
                <a:round/>
                <a:headEnd/>
                <a:tailEnd type="triangle" w="med" len="med"/>
              </a:ln>
              <a:effectLst/>
            </p:spPr>
            <p:txBody>
              <a:bodyPr/>
              <a:lstStyle/>
              <a:p>
                <a:endParaRPr lang="en-US"/>
              </a:p>
            </p:txBody>
          </p:sp>
          <p:grpSp>
            <p:nvGrpSpPr>
              <p:cNvPr id="282655" name="Group 31"/>
              <p:cNvGrpSpPr>
                <a:grpSpLocks/>
              </p:cNvGrpSpPr>
              <p:nvPr/>
            </p:nvGrpSpPr>
            <p:grpSpPr bwMode="auto">
              <a:xfrm rot="5400000">
                <a:off x="6566743" y="2478718"/>
                <a:ext cx="1508733" cy="139208"/>
                <a:chOff x="1200" y="1296"/>
                <a:chExt cx="2256" cy="243"/>
              </a:xfrm>
            </p:grpSpPr>
            <p:sp>
              <p:nvSpPr>
                <p:cNvPr id="282656" name="Line 3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282657" name="Line 3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282658" name="Group 34"/>
                <p:cNvGrpSpPr>
                  <a:grpSpLocks/>
                </p:cNvGrpSpPr>
                <p:nvPr/>
              </p:nvGrpSpPr>
              <p:grpSpPr bwMode="auto">
                <a:xfrm>
                  <a:off x="1920" y="1296"/>
                  <a:ext cx="288" cy="240"/>
                  <a:chOff x="1920" y="1296"/>
                  <a:chExt cx="288" cy="240"/>
                </a:xfrm>
              </p:grpSpPr>
              <p:sp>
                <p:nvSpPr>
                  <p:cNvPr id="282659" name="Line 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60" name="Line 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282661" name="Group 37"/>
                <p:cNvGrpSpPr>
                  <a:grpSpLocks/>
                </p:cNvGrpSpPr>
                <p:nvPr/>
              </p:nvGrpSpPr>
              <p:grpSpPr bwMode="auto">
                <a:xfrm>
                  <a:off x="2214" y="1299"/>
                  <a:ext cx="288" cy="240"/>
                  <a:chOff x="1920" y="1296"/>
                  <a:chExt cx="288" cy="240"/>
                </a:xfrm>
              </p:grpSpPr>
              <p:sp>
                <p:nvSpPr>
                  <p:cNvPr id="282662" name="Line 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63" name="Line 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282664" name="Group 40"/>
                <p:cNvGrpSpPr>
                  <a:grpSpLocks/>
                </p:cNvGrpSpPr>
                <p:nvPr/>
              </p:nvGrpSpPr>
              <p:grpSpPr bwMode="auto">
                <a:xfrm>
                  <a:off x="2508" y="1296"/>
                  <a:ext cx="288" cy="240"/>
                  <a:chOff x="1920" y="1296"/>
                  <a:chExt cx="288" cy="240"/>
                </a:xfrm>
              </p:grpSpPr>
              <p:sp>
                <p:nvSpPr>
                  <p:cNvPr id="282665" name="Line 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66" name="Line 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282667" name="Line 4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282668" name="Line 4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282669" name="Line 45"/>
              <p:cNvSpPr>
                <a:spLocks noChangeShapeType="1"/>
              </p:cNvSpPr>
              <p:nvPr/>
            </p:nvSpPr>
            <p:spPr bwMode="auto">
              <a:xfrm>
                <a:off x="6346656" y="3302688"/>
                <a:ext cx="2436133" cy="0"/>
              </a:xfrm>
              <a:prstGeom prst="line">
                <a:avLst/>
              </a:prstGeom>
              <a:noFill/>
              <a:ln w="9525">
                <a:solidFill>
                  <a:schemeClr val="tx1"/>
                </a:solidFill>
                <a:round/>
                <a:headEnd/>
                <a:tailEnd/>
              </a:ln>
              <a:effectLst/>
            </p:spPr>
            <p:txBody>
              <a:bodyPr/>
              <a:lstStyle/>
              <a:p>
                <a:endParaRPr lang="en-US"/>
              </a:p>
            </p:txBody>
          </p:sp>
          <p:grpSp>
            <p:nvGrpSpPr>
              <p:cNvPr id="282670" name="Group 46"/>
              <p:cNvGrpSpPr>
                <a:grpSpLocks/>
              </p:cNvGrpSpPr>
              <p:nvPr/>
            </p:nvGrpSpPr>
            <p:grpSpPr bwMode="auto">
              <a:xfrm rot="5400000">
                <a:off x="7367186" y="2496679"/>
                <a:ext cx="1508733" cy="139208"/>
                <a:chOff x="1200" y="1296"/>
                <a:chExt cx="2256" cy="243"/>
              </a:xfrm>
            </p:grpSpPr>
            <p:sp>
              <p:nvSpPr>
                <p:cNvPr id="282671" name="Line 4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282672" name="Line 4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282673" name="Group 49"/>
                <p:cNvGrpSpPr>
                  <a:grpSpLocks/>
                </p:cNvGrpSpPr>
                <p:nvPr/>
              </p:nvGrpSpPr>
              <p:grpSpPr bwMode="auto">
                <a:xfrm>
                  <a:off x="1920" y="1296"/>
                  <a:ext cx="288" cy="240"/>
                  <a:chOff x="1920" y="1296"/>
                  <a:chExt cx="288" cy="240"/>
                </a:xfrm>
              </p:grpSpPr>
              <p:sp>
                <p:nvSpPr>
                  <p:cNvPr id="282674" name="Line 5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75" name="Line 5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282676" name="Group 52"/>
                <p:cNvGrpSpPr>
                  <a:grpSpLocks/>
                </p:cNvGrpSpPr>
                <p:nvPr/>
              </p:nvGrpSpPr>
              <p:grpSpPr bwMode="auto">
                <a:xfrm>
                  <a:off x="2214" y="1299"/>
                  <a:ext cx="288" cy="240"/>
                  <a:chOff x="1920" y="1296"/>
                  <a:chExt cx="288" cy="240"/>
                </a:xfrm>
              </p:grpSpPr>
              <p:sp>
                <p:nvSpPr>
                  <p:cNvPr id="282677" name="Line 5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78" name="Line 5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282679" name="Group 55"/>
                <p:cNvGrpSpPr>
                  <a:grpSpLocks/>
                </p:cNvGrpSpPr>
                <p:nvPr/>
              </p:nvGrpSpPr>
              <p:grpSpPr bwMode="auto">
                <a:xfrm>
                  <a:off x="2508" y="1296"/>
                  <a:ext cx="288" cy="240"/>
                  <a:chOff x="1920" y="1296"/>
                  <a:chExt cx="288" cy="240"/>
                </a:xfrm>
              </p:grpSpPr>
              <p:sp>
                <p:nvSpPr>
                  <p:cNvPr id="282680" name="Line 5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81" name="Line 5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282682" name="Line 5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282683" name="Line 5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282684" name="Line 60"/>
              <p:cNvSpPr>
                <a:spLocks noChangeShapeType="1"/>
              </p:cNvSpPr>
              <p:nvPr/>
            </p:nvSpPr>
            <p:spPr bwMode="auto">
              <a:xfrm>
                <a:off x="7251505" y="1793955"/>
                <a:ext cx="1461680" cy="0"/>
              </a:xfrm>
              <a:prstGeom prst="line">
                <a:avLst/>
              </a:prstGeom>
              <a:noFill/>
              <a:ln w="9525">
                <a:solidFill>
                  <a:schemeClr val="tx1"/>
                </a:solidFill>
                <a:round/>
                <a:headEnd/>
                <a:tailEnd/>
              </a:ln>
              <a:effectLst/>
            </p:spPr>
            <p:txBody>
              <a:bodyPr/>
              <a:lstStyle/>
              <a:p>
                <a:endParaRPr lang="en-US"/>
              </a:p>
            </p:txBody>
          </p:sp>
          <p:sp>
            <p:nvSpPr>
              <p:cNvPr id="282685" name="Text Box 61"/>
              <p:cNvSpPr txBox="1">
                <a:spLocks noChangeArrowheads="1"/>
              </p:cNvSpPr>
              <p:nvPr/>
            </p:nvSpPr>
            <p:spPr bwMode="auto">
              <a:xfrm>
                <a:off x="6680174" y="1373366"/>
                <a:ext cx="368320" cy="396641"/>
              </a:xfrm>
              <a:prstGeom prst="rect">
                <a:avLst/>
              </a:prstGeom>
              <a:noFill/>
              <a:ln w="9525">
                <a:noFill/>
                <a:miter lim="800000"/>
                <a:headEnd/>
                <a:tailEnd/>
              </a:ln>
              <a:effectLst/>
            </p:spPr>
            <p:txBody>
              <a:bodyPr wrap="none">
                <a:spAutoFit/>
              </a:bodyPr>
              <a:lstStyle/>
              <a:p>
                <a:r>
                  <a:rPr lang="en-US" sz="2000" b="1">
                    <a:latin typeface="Arial" charset="0"/>
                  </a:rPr>
                  <a:t>R</a:t>
                </a:r>
              </a:p>
            </p:txBody>
          </p:sp>
          <p:sp>
            <p:nvSpPr>
              <p:cNvPr id="282686" name="Text Box 62"/>
              <p:cNvSpPr txBox="1">
                <a:spLocks noChangeArrowheads="1"/>
              </p:cNvSpPr>
              <p:nvPr/>
            </p:nvSpPr>
            <p:spPr bwMode="auto">
              <a:xfrm>
                <a:off x="7680729" y="2368711"/>
                <a:ext cx="368320" cy="396641"/>
              </a:xfrm>
              <a:prstGeom prst="rect">
                <a:avLst/>
              </a:prstGeom>
              <a:noFill/>
              <a:ln w="9525">
                <a:noFill/>
                <a:miter lim="800000"/>
                <a:headEnd/>
                <a:tailEnd/>
              </a:ln>
              <a:effectLst/>
            </p:spPr>
            <p:txBody>
              <a:bodyPr wrap="none">
                <a:spAutoFit/>
              </a:bodyPr>
              <a:lstStyle/>
              <a:p>
                <a:r>
                  <a:rPr lang="en-US" sz="2000" b="1">
                    <a:latin typeface="Arial" charset="0"/>
                  </a:rPr>
                  <a:t>R</a:t>
                </a:r>
              </a:p>
            </p:txBody>
          </p:sp>
          <p:sp>
            <p:nvSpPr>
              <p:cNvPr id="282687" name="Text Box 63"/>
              <p:cNvSpPr txBox="1">
                <a:spLocks noChangeArrowheads="1"/>
              </p:cNvSpPr>
              <p:nvPr/>
            </p:nvSpPr>
            <p:spPr bwMode="auto">
              <a:xfrm>
                <a:off x="6958589" y="2353743"/>
                <a:ext cx="368320" cy="398138"/>
              </a:xfrm>
              <a:prstGeom prst="rect">
                <a:avLst/>
              </a:prstGeom>
              <a:noFill/>
              <a:ln w="9525">
                <a:noFill/>
                <a:miter lim="800000"/>
                <a:headEnd/>
                <a:tailEnd/>
              </a:ln>
              <a:effectLst/>
            </p:spPr>
            <p:txBody>
              <a:bodyPr wrap="none">
                <a:spAutoFit/>
              </a:bodyPr>
              <a:lstStyle/>
              <a:p>
                <a:r>
                  <a:rPr lang="en-US" sz="2000" b="1">
                    <a:latin typeface="Arial" charset="0"/>
                  </a:rPr>
                  <a:t>R</a:t>
                </a:r>
              </a:p>
            </p:txBody>
          </p:sp>
          <p:sp>
            <p:nvSpPr>
              <p:cNvPr id="282688" name="Text Box 64"/>
              <p:cNvSpPr txBox="1">
                <a:spLocks noChangeArrowheads="1"/>
              </p:cNvSpPr>
              <p:nvPr/>
            </p:nvSpPr>
            <p:spPr bwMode="auto">
              <a:xfrm>
                <a:off x="5775325" y="2474981"/>
                <a:ext cx="336418" cy="366706"/>
              </a:xfrm>
              <a:prstGeom prst="rect">
                <a:avLst/>
              </a:prstGeom>
              <a:noFill/>
              <a:ln w="9525">
                <a:noFill/>
                <a:miter lim="800000"/>
                <a:headEnd/>
                <a:tailEnd/>
              </a:ln>
              <a:effectLst/>
            </p:spPr>
            <p:txBody>
              <a:bodyPr wrap="none">
                <a:spAutoFit/>
              </a:bodyPr>
              <a:lstStyle/>
              <a:p>
                <a:r>
                  <a:rPr lang="en-US" sz="1800" b="1">
                    <a:latin typeface="Arial" charset="0"/>
                  </a:rPr>
                  <a:t>V</a:t>
                </a:r>
              </a:p>
            </p:txBody>
          </p:sp>
          <p:sp>
            <p:nvSpPr>
              <p:cNvPr id="282689" name="Text Box 65"/>
              <p:cNvSpPr txBox="1">
                <a:spLocks noChangeArrowheads="1"/>
              </p:cNvSpPr>
              <p:nvPr/>
            </p:nvSpPr>
            <p:spPr bwMode="auto">
              <a:xfrm>
                <a:off x="8347765" y="2440555"/>
                <a:ext cx="278415" cy="366706"/>
              </a:xfrm>
              <a:prstGeom prst="rect">
                <a:avLst/>
              </a:prstGeom>
              <a:noFill/>
              <a:ln w="9525">
                <a:noFill/>
                <a:miter lim="800000"/>
                <a:headEnd/>
                <a:tailEnd/>
              </a:ln>
              <a:effectLst/>
            </p:spPr>
            <p:txBody>
              <a:bodyPr>
                <a:spAutoFit/>
              </a:bodyPr>
              <a:lstStyle/>
              <a:p>
                <a:pPr>
                  <a:spcBef>
                    <a:spcPct val="50000"/>
                  </a:spcBef>
                </a:pPr>
                <a:r>
                  <a:rPr lang="en-US" sz="1800" b="1">
                    <a:latin typeface="Arial" charset="0"/>
                  </a:rPr>
                  <a:t>I</a:t>
                </a:r>
              </a:p>
            </p:txBody>
          </p:sp>
          <p:sp>
            <p:nvSpPr>
              <p:cNvPr id="282698" name="Oval 74"/>
              <p:cNvSpPr>
                <a:spLocks noChangeArrowheads="1"/>
              </p:cNvSpPr>
              <p:nvPr/>
            </p:nvSpPr>
            <p:spPr bwMode="auto">
              <a:xfrm>
                <a:off x="7112298" y="1614344"/>
                <a:ext cx="1809698" cy="359222"/>
              </a:xfrm>
              <a:prstGeom prst="ellipse">
                <a:avLst/>
              </a:prstGeom>
              <a:noFill/>
              <a:ln w="9525" cap="rnd">
                <a:solidFill>
                  <a:schemeClr val="tx1"/>
                </a:solidFill>
                <a:prstDash val="sysDot"/>
                <a:round/>
                <a:headEnd/>
                <a:tailEnd/>
              </a:ln>
              <a:effectLst/>
            </p:spPr>
            <p:txBody>
              <a:bodyPr wrap="none" anchor="ctr"/>
              <a:lstStyle/>
              <a:p>
                <a:endParaRPr lang="en-US"/>
              </a:p>
            </p:txBody>
          </p:sp>
          <p:sp>
            <p:nvSpPr>
              <p:cNvPr id="282699" name="Oval 75"/>
              <p:cNvSpPr>
                <a:spLocks noChangeArrowheads="1"/>
              </p:cNvSpPr>
              <p:nvPr/>
            </p:nvSpPr>
            <p:spPr bwMode="auto">
              <a:xfrm>
                <a:off x="6068241" y="2979389"/>
                <a:ext cx="2923359" cy="646600"/>
              </a:xfrm>
              <a:prstGeom prst="ellipse">
                <a:avLst/>
              </a:prstGeom>
              <a:noFill/>
              <a:ln w="9525" cap="rnd">
                <a:solidFill>
                  <a:schemeClr val="tx1"/>
                </a:solidFill>
                <a:prstDash val="sysDot"/>
                <a:round/>
                <a:headEnd/>
                <a:tailEnd/>
              </a:ln>
              <a:effectLst/>
            </p:spPr>
            <p:txBody>
              <a:bodyPr wrap="none" anchor="ctr"/>
              <a:lstStyle/>
              <a:p>
                <a:endParaRPr lang="en-US"/>
              </a:p>
            </p:txBody>
          </p:sp>
          <p:sp>
            <p:nvSpPr>
              <p:cNvPr id="282700" name="Text Box 76"/>
              <p:cNvSpPr txBox="1">
                <a:spLocks noChangeArrowheads="1"/>
              </p:cNvSpPr>
              <p:nvPr/>
            </p:nvSpPr>
            <p:spPr bwMode="auto">
              <a:xfrm>
                <a:off x="5929033" y="1400308"/>
                <a:ext cx="353819" cy="456512"/>
              </a:xfrm>
              <a:prstGeom prst="rect">
                <a:avLst/>
              </a:prstGeom>
              <a:noFill/>
              <a:ln w="9525">
                <a:noFill/>
                <a:miter lim="800000"/>
                <a:headEnd/>
                <a:tailEnd/>
              </a:ln>
              <a:effectLst/>
            </p:spPr>
            <p:txBody>
              <a:bodyPr wrap="none">
                <a:spAutoFit/>
              </a:bodyPr>
              <a:lstStyle/>
              <a:p>
                <a:r>
                  <a:rPr lang="en-US" b="1">
                    <a:latin typeface="Arial" charset="0"/>
                  </a:rPr>
                  <a:t>a</a:t>
                </a:r>
              </a:p>
            </p:txBody>
          </p:sp>
          <p:sp>
            <p:nvSpPr>
              <p:cNvPr id="282701" name="Text Box 77"/>
              <p:cNvSpPr txBox="1">
                <a:spLocks noChangeArrowheads="1"/>
              </p:cNvSpPr>
              <p:nvPr/>
            </p:nvSpPr>
            <p:spPr bwMode="auto">
              <a:xfrm>
                <a:off x="7529920" y="3302688"/>
                <a:ext cx="353819" cy="456512"/>
              </a:xfrm>
              <a:prstGeom prst="rect">
                <a:avLst/>
              </a:prstGeom>
              <a:noFill/>
              <a:ln w="9525">
                <a:noFill/>
                <a:miter lim="800000"/>
                <a:headEnd/>
                <a:tailEnd/>
              </a:ln>
              <a:effectLst/>
            </p:spPr>
            <p:txBody>
              <a:bodyPr wrap="none">
                <a:spAutoFit/>
              </a:bodyPr>
              <a:lstStyle/>
              <a:p>
                <a:r>
                  <a:rPr lang="en-US" b="1">
                    <a:latin typeface="Arial" charset="0"/>
                  </a:rPr>
                  <a:t>c</a:t>
                </a:r>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10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10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2627">
                                            <p:txEl>
                                              <p:pRg st="1" end="1"/>
                                            </p:txEl>
                                          </p:spTgt>
                                        </p:tgtEl>
                                        <p:attrNameLst>
                                          <p:attrName>ppt_y</p:attrName>
                                        </p:attrNameLst>
                                      </p:cBhvr>
                                      <p:tavLst>
                                        <p:tav tm="0">
                                          <p:val>
                                            <p:strVal val="#ppt_y"/>
                                          </p:val>
                                        </p:tav>
                                        <p:tav tm="100000">
                                          <p:val>
                                            <p:strVal val="#ppt_y"/>
                                          </p:val>
                                        </p:tav>
                                      </p:tavLst>
                                    </p:anim>
                                  </p:childTnLst>
                                </p:cTn>
                              </p:par>
                              <p:par>
                                <p:cTn id="15" presetID="5" presetClass="entr" presetSubtype="1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checkerboard(across)">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2627">
                                            <p:txEl>
                                              <p:pRg st="2" end="2"/>
                                            </p:txEl>
                                          </p:spTgt>
                                        </p:tgtEl>
                                        <p:attrNameLst>
                                          <p:attrName>style.visibility</p:attrName>
                                        </p:attrNameLst>
                                      </p:cBhvr>
                                      <p:to>
                                        <p:strVal val="visible"/>
                                      </p:to>
                                    </p:set>
                                    <p:anim calcmode="lin" valueType="num">
                                      <p:cBhvr additive="base">
                                        <p:cTn id="22" dur="10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82627">
                                            <p:txEl>
                                              <p:pRg st="3" end="3"/>
                                            </p:txEl>
                                          </p:spTgt>
                                        </p:tgtEl>
                                        <p:attrNameLst>
                                          <p:attrName>style.visibility</p:attrName>
                                        </p:attrNameLst>
                                      </p:cBhvr>
                                      <p:to>
                                        <p:strVal val="visible"/>
                                      </p:to>
                                    </p:set>
                                    <p:anim calcmode="lin" valueType="num">
                                      <p:cBhvr additive="base">
                                        <p:cTn id="28" dur="10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82627">
                                            <p:txEl>
                                              <p:pRg st="4" end="4"/>
                                            </p:txEl>
                                          </p:spTgt>
                                        </p:tgtEl>
                                        <p:attrNameLst>
                                          <p:attrName>style.visibility</p:attrName>
                                        </p:attrNameLst>
                                      </p:cBhvr>
                                      <p:to>
                                        <p:strVal val="visible"/>
                                      </p:to>
                                    </p:set>
                                    <p:anim calcmode="lin" valueType="num">
                                      <p:cBhvr additive="base">
                                        <p:cTn id="34" dur="1000" fill="hold"/>
                                        <p:tgtEl>
                                          <p:spTgt spid="282627">
                                            <p:txEl>
                                              <p:pRg st="4" end="4"/>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282627">
                                            <p:txEl>
                                              <p:pRg st="4" end="4"/>
                                            </p:txEl>
                                          </p:spTgt>
                                        </p:tgtEl>
                                        <p:attrNameLst>
                                          <p:attrName>ppt_y</p:attrName>
                                        </p:attrNameLst>
                                      </p:cBhvr>
                                      <p:tavLst>
                                        <p:tav tm="0">
                                          <p:val>
                                            <p:strVal val="#ppt_y"/>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82628"/>
                                        </p:tgtEl>
                                        <p:attrNameLst>
                                          <p:attrName>style.visibility</p:attrName>
                                        </p:attrNameLst>
                                      </p:cBhvr>
                                      <p:to>
                                        <p:strVal val="visible"/>
                                      </p:to>
                                    </p:set>
                                    <p:anim calcmode="lin" valueType="num">
                                      <p:cBhvr additive="base">
                                        <p:cTn id="38" dur="500" fill="hold"/>
                                        <p:tgtEl>
                                          <p:spTgt spid="282628"/>
                                        </p:tgtEl>
                                        <p:attrNameLst>
                                          <p:attrName>ppt_x</p:attrName>
                                        </p:attrNameLst>
                                      </p:cBhvr>
                                      <p:tavLst>
                                        <p:tav tm="0">
                                          <p:val>
                                            <p:strVal val="#ppt_x"/>
                                          </p:val>
                                        </p:tav>
                                        <p:tav tm="100000">
                                          <p:val>
                                            <p:strVal val="#ppt_x"/>
                                          </p:val>
                                        </p:tav>
                                      </p:tavLst>
                                    </p:anim>
                                    <p:anim calcmode="lin" valueType="num">
                                      <p:cBhvr additive="base">
                                        <p:cTn id="39" dur="500" fill="hold"/>
                                        <p:tgtEl>
                                          <p:spTgt spid="28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6"/>
          <p:cNvSpPr>
            <a:spLocks noGrp="1"/>
          </p:cNvSpPr>
          <p:nvPr>
            <p:ph type="sldNum" sz="quarter" idx="12"/>
          </p:nvPr>
        </p:nvSpPr>
        <p:spPr/>
        <p:txBody>
          <a:bodyPr/>
          <a:lstStyle/>
          <a:p>
            <a:fld id="{5AFDDC8E-DBEF-42B6-B9E4-1BC83D94CB74}" type="slidenum">
              <a:rPr lang="en-US" altLang="en-US"/>
              <a:pPr/>
              <a:t>20</a:t>
            </a:fld>
            <a:endParaRPr lang="en-US" altLang="en-US" dirty="0"/>
          </a:p>
        </p:txBody>
      </p:sp>
      <p:sp>
        <p:nvSpPr>
          <p:cNvPr id="354308"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dirty="0">
                <a:solidFill>
                  <a:srgbClr val="FF0000"/>
                </a:solidFill>
              </a:rPr>
              <a:t> </a:t>
            </a:r>
          </a:p>
        </p:txBody>
      </p:sp>
      <p:sp>
        <p:nvSpPr>
          <p:cNvPr id="354313" name="Rectangle 9"/>
          <p:cNvSpPr>
            <a:spLocks noChangeArrowheads="1"/>
          </p:cNvSpPr>
          <p:nvPr/>
        </p:nvSpPr>
        <p:spPr bwMode="auto">
          <a:xfrm>
            <a:off x="838200" y="1752600"/>
            <a:ext cx="7772400" cy="3352800"/>
          </a:xfrm>
          <a:prstGeom prst="rect">
            <a:avLst/>
          </a:prstGeom>
          <a:noFill/>
          <a:ln w="9525">
            <a:noFill/>
            <a:miter lim="800000"/>
            <a:headEnd/>
            <a:tailEnd/>
          </a:ln>
          <a:effectLst/>
        </p:spPr>
        <p:txBody>
          <a:bodyPr/>
          <a:lstStyle/>
          <a:p>
            <a:pPr marL="342900" indent="-342900" algn="ctr">
              <a:lnSpc>
                <a:spcPct val="110000"/>
              </a:lnSpc>
              <a:spcBef>
                <a:spcPct val="20000"/>
              </a:spcBef>
            </a:pPr>
            <a:r>
              <a:rPr lang="en-US" sz="4800" b="1" dirty="0" smtClean="0"/>
              <a:t>Traveler, there are no roads. Roads are made by walking.</a:t>
            </a:r>
          </a:p>
          <a:p>
            <a:pPr marL="342900" indent="-342900" algn="ctr">
              <a:lnSpc>
                <a:spcPct val="110000"/>
              </a:lnSpc>
              <a:spcBef>
                <a:spcPct val="20000"/>
              </a:spcBef>
            </a:pPr>
            <a:r>
              <a:rPr lang="en-US" b="1" dirty="0" smtClean="0"/>
              <a:t>(Spanish proverb) </a:t>
            </a:r>
            <a:endParaRPr lang="en-US" b="1" dirty="0">
              <a:latin typeface="Arial" charset="0"/>
            </a:endParaRPr>
          </a:p>
          <a:p>
            <a:pPr marL="342900" indent="-342900" algn="just">
              <a:lnSpc>
                <a:spcPct val="120000"/>
              </a:lnSpc>
              <a:spcBef>
                <a:spcPct val="20000"/>
              </a:spcBef>
              <a:buFontTx/>
              <a:buChar char="•"/>
            </a:pPr>
            <a:endParaRPr lang="en-US" sz="2000" b="1" baseline="-25000" dirty="0">
              <a:solidFill>
                <a:srgbClr val="FF0000"/>
              </a:solidFill>
              <a:latin typeface="Arial" charset="0"/>
            </a:endParaRPr>
          </a:p>
        </p:txBody>
      </p:sp>
      <p:sp>
        <p:nvSpPr>
          <p:cNvPr id="354318" name="Rectangle 14"/>
          <p:cNvSpPr>
            <a:spLocks noChangeArrowheads="1"/>
          </p:cNvSpPr>
          <p:nvPr/>
        </p:nvSpPr>
        <p:spPr bwMode="auto">
          <a:xfrm>
            <a:off x="685800" y="685800"/>
            <a:ext cx="8153400" cy="5334000"/>
          </a:xfrm>
          <a:prstGeom prst="rect">
            <a:avLst/>
          </a:prstGeom>
          <a:noFill/>
          <a:ln w="9525">
            <a:noFill/>
            <a:miter lim="800000"/>
            <a:headEnd/>
            <a:tailEnd/>
          </a:ln>
          <a:effectLst/>
        </p:spPr>
        <p:txBody>
          <a:bodyPr/>
          <a:lstStyle/>
          <a:p>
            <a:pPr marL="342900" indent="-342900">
              <a:lnSpc>
                <a:spcPct val="110000"/>
              </a:lnSpc>
              <a:spcBef>
                <a:spcPct val="20000"/>
              </a:spcBef>
              <a:buFontTx/>
              <a:buChar char="•"/>
            </a:pPr>
            <a:endParaRPr lang="en-US" sz="2000" b="1" baseline="-25000">
              <a:solidFill>
                <a:srgbClr val="FF0000"/>
              </a:solidFill>
              <a:latin typeface="Arial"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ppt_x"/>
                                          </p:val>
                                        </p:tav>
                                        <p:tav tm="100000">
                                          <p:val>
                                            <p:strVal val="#ppt_x"/>
                                          </p:val>
                                        </p:tav>
                                      </p:tavLst>
                                    </p:anim>
                                    <p:anim calcmode="lin" valueType="num">
                                      <p:cBhvr additive="base">
                                        <p:cTn id="8"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p:cNvSpPr>
            <a:spLocks noGrp="1"/>
          </p:cNvSpPr>
          <p:nvPr>
            <p:ph type="sldNum" sz="quarter" idx="12"/>
          </p:nvPr>
        </p:nvSpPr>
        <p:spPr/>
        <p:txBody>
          <a:bodyPr/>
          <a:lstStyle/>
          <a:p>
            <a:fld id="{6C44CDB9-3DEB-4042-9373-75FFCE1526D2}" type="slidenum">
              <a:rPr lang="en-US" altLang="en-US"/>
              <a:pPr/>
              <a:t>3</a:t>
            </a:fld>
            <a:endParaRPr lang="en-US" altLang="en-US"/>
          </a:p>
        </p:txBody>
      </p:sp>
      <p:sp>
        <p:nvSpPr>
          <p:cNvPr id="282626" name="Rectangle 2"/>
          <p:cNvSpPr>
            <a:spLocks noGrp="1" noChangeArrowheads="1"/>
          </p:cNvSpPr>
          <p:nvPr>
            <p:ph type="title"/>
          </p:nvPr>
        </p:nvSpPr>
        <p:spPr>
          <a:xfrm>
            <a:off x="2362200" y="152400"/>
            <a:ext cx="5334000" cy="457200"/>
          </a:xfrm>
        </p:spPr>
        <p:txBody>
          <a:bodyPr/>
          <a:lstStyle/>
          <a:p>
            <a:r>
              <a:rPr lang="en-US" sz="2400" b="1" u="sng" dirty="0" smtClean="0"/>
              <a:t>Network Topology….</a:t>
            </a:r>
            <a:r>
              <a:rPr lang="en-US" sz="2400" b="1" u="sng" dirty="0" err="1" smtClean="0"/>
              <a:t>contd</a:t>
            </a:r>
            <a:endParaRPr lang="en-US" sz="2400" b="1" u="sng" dirty="0"/>
          </a:p>
        </p:txBody>
      </p:sp>
      <p:sp>
        <p:nvSpPr>
          <p:cNvPr id="282627" name="Rectangle 3"/>
          <p:cNvSpPr>
            <a:spLocks noGrp="1" noChangeArrowheads="1"/>
          </p:cNvSpPr>
          <p:nvPr>
            <p:ph type="body" sz="half" idx="1"/>
          </p:nvPr>
        </p:nvSpPr>
        <p:spPr>
          <a:xfrm>
            <a:off x="533400" y="990600"/>
            <a:ext cx="5486400" cy="5943600"/>
          </a:xfrm>
        </p:spPr>
        <p:txBody>
          <a:bodyPr/>
          <a:lstStyle/>
          <a:p>
            <a:pPr marL="231775" indent="-231775">
              <a:lnSpc>
                <a:spcPct val="110000"/>
              </a:lnSpc>
            </a:pPr>
            <a:r>
              <a:rPr lang="en-US" sz="2000" b="1" dirty="0" smtClean="0">
                <a:latin typeface="Arial" charset="0"/>
              </a:rPr>
              <a:t>A </a:t>
            </a:r>
            <a:r>
              <a:rPr lang="en-US" sz="2000" b="1" dirty="0">
                <a:solidFill>
                  <a:srgbClr val="CC00CC"/>
                </a:solidFill>
                <a:latin typeface="Arial" charset="0"/>
              </a:rPr>
              <a:t>branch</a:t>
            </a:r>
            <a:r>
              <a:rPr lang="en-US" sz="2000" b="1" dirty="0">
                <a:latin typeface="Arial" charset="0"/>
              </a:rPr>
              <a:t> </a:t>
            </a:r>
            <a:r>
              <a:rPr lang="en-US" sz="2000" b="1" dirty="0" smtClean="0">
                <a:latin typeface="Arial" charset="0"/>
              </a:rPr>
              <a:t>is defined as a single path in a network, composed of one simple element and the node at each end of that element. </a:t>
            </a:r>
            <a:r>
              <a:rPr lang="en-US" sz="1100" b="1" dirty="0" smtClean="0">
                <a:latin typeface="Arial" charset="0"/>
              </a:rPr>
              <a:t>(</a:t>
            </a:r>
            <a:r>
              <a:rPr lang="en-US" sz="1100" b="1" dirty="0">
                <a:latin typeface="Arial" charset="0"/>
              </a:rPr>
              <a:t>No element : no branch)</a:t>
            </a:r>
          </a:p>
          <a:p>
            <a:pPr marL="231775" indent="-231775">
              <a:lnSpc>
                <a:spcPct val="110000"/>
              </a:lnSpc>
            </a:pPr>
            <a:r>
              <a:rPr lang="en-US" sz="2000" b="1" dirty="0" smtClean="0">
                <a:latin typeface="Arial" charset="0"/>
              </a:rPr>
              <a:t>A </a:t>
            </a:r>
            <a:r>
              <a:rPr lang="en-US" sz="2000" b="1" dirty="0">
                <a:solidFill>
                  <a:srgbClr val="CC00CC"/>
                </a:solidFill>
                <a:latin typeface="Arial" charset="0"/>
              </a:rPr>
              <a:t>mesh </a:t>
            </a:r>
            <a:r>
              <a:rPr lang="en-US" sz="2000" b="1" dirty="0">
                <a:latin typeface="Arial" charset="0"/>
              </a:rPr>
              <a:t>is a loop which does not contain any other loops within it.</a:t>
            </a:r>
          </a:p>
          <a:p>
            <a:pPr marL="231775" indent="-231775">
              <a:lnSpc>
                <a:spcPct val="110000"/>
              </a:lnSpc>
            </a:pPr>
            <a:r>
              <a:rPr lang="en-US" sz="2000" b="1" dirty="0">
                <a:latin typeface="Arial" charset="0"/>
              </a:rPr>
              <a:t>Two or more elements are in </a:t>
            </a:r>
            <a:r>
              <a:rPr lang="en-US" sz="2000" b="1" dirty="0">
                <a:solidFill>
                  <a:srgbClr val="CC00CC"/>
                </a:solidFill>
                <a:latin typeface="Arial" charset="0"/>
              </a:rPr>
              <a:t>series</a:t>
            </a:r>
            <a:r>
              <a:rPr lang="en-US" sz="2000" b="1" dirty="0">
                <a:latin typeface="Arial" charset="0"/>
              </a:rPr>
              <a:t> if they are cascaded or connected sequentially and consequently carry the same </a:t>
            </a:r>
            <a:r>
              <a:rPr lang="en-US" sz="1100" b="1" dirty="0">
                <a:latin typeface="Arial" charset="0"/>
              </a:rPr>
              <a:t>(not identical)</a:t>
            </a:r>
            <a:r>
              <a:rPr lang="en-US" sz="2000" b="1" dirty="0">
                <a:latin typeface="Arial" charset="0"/>
              </a:rPr>
              <a:t> current.</a:t>
            </a:r>
          </a:p>
          <a:p>
            <a:pPr marL="231775" indent="-231775">
              <a:lnSpc>
                <a:spcPct val="110000"/>
              </a:lnSpc>
            </a:pPr>
            <a:r>
              <a:rPr lang="en-US" sz="2000" b="1" dirty="0">
                <a:latin typeface="Arial" charset="0"/>
              </a:rPr>
              <a:t>Two or more elements are in</a:t>
            </a:r>
            <a:r>
              <a:rPr lang="en-US" sz="2000" b="1" dirty="0">
                <a:solidFill>
                  <a:srgbClr val="CC00CC"/>
                </a:solidFill>
                <a:latin typeface="Arial" charset="0"/>
              </a:rPr>
              <a:t> parallel</a:t>
            </a:r>
            <a:r>
              <a:rPr lang="en-US" sz="2000" b="1" dirty="0">
                <a:latin typeface="Arial" charset="0"/>
              </a:rPr>
              <a:t> if they are connected to the same two nodes &amp; consequently have the same voltage across them.</a:t>
            </a:r>
          </a:p>
          <a:p>
            <a:pPr marL="231775" indent="-231775">
              <a:lnSpc>
                <a:spcPct val="80000"/>
              </a:lnSpc>
            </a:pPr>
            <a:r>
              <a:rPr lang="en-US" sz="2000" b="1" dirty="0">
                <a:solidFill>
                  <a:srgbClr val="FF0000"/>
                </a:solidFill>
                <a:latin typeface="Arial" charset="0"/>
              </a:rPr>
              <a:t>KCL and KVL</a:t>
            </a:r>
            <a:r>
              <a:rPr lang="en-US" sz="2000" b="1" dirty="0">
                <a:latin typeface="Arial" charset="0"/>
              </a:rPr>
              <a:t>.</a:t>
            </a:r>
            <a:endParaRPr lang="en-US" sz="2000" b="1" baseline="-25000" dirty="0">
              <a:solidFill>
                <a:srgbClr val="FF0000"/>
              </a:solidFill>
              <a:latin typeface="Arial" charset="0"/>
            </a:endParaRPr>
          </a:p>
        </p:txBody>
      </p:sp>
      <p:sp>
        <p:nvSpPr>
          <p:cNvPr id="282628"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dirty="0">
                <a:solidFill>
                  <a:srgbClr val="FF0000"/>
                </a:solidFill>
              </a:rPr>
              <a:t> </a:t>
            </a:r>
          </a:p>
        </p:txBody>
      </p:sp>
      <p:sp>
        <p:nvSpPr>
          <p:cNvPr id="282630" name="Text Box 6"/>
          <p:cNvSpPr txBox="1">
            <a:spLocks noChangeArrowheads="1"/>
          </p:cNvSpPr>
          <p:nvPr/>
        </p:nvSpPr>
        <p:spPr bwMode="auto">
          <a:xfrm>
            <a:off x="7954794" y="1219200"/>
            <a:ext cx="369770" cy="456511"/>
          </a:xfrm>
          <a:prstGeom prst="rect">
            <a:avLst/>
          </a:prstGeom>
          <a:noFill/>
          <a:ln w="9525">
            <a:noFill/>
            <a:miter lim="800000"/>
            <a:headEnd/>
            <a:tailEnd/>
          </a:ln>
          <a:effectLst/>
        </p:spPr>
        <p:txBody>
          <a:bodyPr wrap="none">
            <a:spAutoFit/>
          </a:bodyPr>
          <a:lstStyle/>
          <a:p>
            <a:r>
              <a:rPr lang="en-US" b="1">
                <a:latin typeface="Arial" charset="0"/>
              </a:rPr>
              <a:t>b</a:t>
            </a:r>
          </a:p>
        </p:txBody>
      </p:sp>
      <p:grpSp>
        <p:nvGrpSpPr>
          <p:cNvPr id="79" name="Group 78"/>
          <p:cNvGrpSpPr/>
          <p:nvPr/>
        </p:nvGrpSpPr>
        <p:grpSpPr>
          <a:xfrm>
            <a:off x="5775325" y="1373366"/>
            <a:ext cx="3216275" cy="2385834"/>
            <a:chOff x="5775325" y="1373366"/>
            <a:chExt cx="3216275" cy="2385834"/>
          </a:xfrm>
        </p:grpSpPr>
        <p:grpSp>
          <p:nvGrpSpPr>
            <p:cNvPr id="4" name="Group 8"/>
            <p:cNvGrpSpPr>
              <a:grpSpLocks/>
            </p:cNvGrpSpPr>
            <p:nvPr/>
          </p:nvGrpSpPr>
          <p:grpSpPr bwMode="auto">
            <a:xfrm>
              <a:off x="6346656" y="1722111"/>
              <a:ext cx="957052" cy="143689"/>
              <a:chOff x="1200" y="1296"/>
              <a:chExt cx="2256" cy="243"/>
            </a:xfrm>
          </p:grpSpPr>
          <p:sp>
            <p:nvSpPr>
              <p:cNvPr id="282633" name="Line 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282634" name="Line 1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5" name="Group 11"/>
              <p:cNvGrpSpPr>
                <a:grpSpLocks/>
              </p:cNvGrpSpPr>
              <p:nvPr/>
            </p:nvGrpSpPr>
            <p:grpSpPr bwMode="auto">
              <a:xfrm>
                <a:off x="1920" y="1296"/>
                <a:ext cx="288" cy="240"/>
                <a:chOff x="1920" y="1296"/>
                <a:chExt cx="288" cy="240"/>
              </a:xfrm>
            </p:grpSpPr>
            <p:sp>
              <p:nvSpPr>
                <p:cNvPr id="282636" name="Line 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37" name="Line 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6" name="Group 14"/>
              <p:cNvGrpSpPr>
                <a:grpSpLocks/>
              </p:cNvGrpSpPr>
              <p:nvPr/>
            </p:nvGrpSpPr>
            <p:grpSpPr bwMode="auto">
              <a:xfrm>
                <a:off x="2214" y="1299"/>
                <a:ext cx="288" cy="240"/>
                <a:chOff x="1920" y="1296"/>
                <a:chExt cx="288" cy="240"/>
              </a:xfrm>
            </p:grpSpPr>
            <p:sp>
              <p:nvSpPr>
                <p:cNvPr id="282639" name="Line 1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40" name="Line 1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7" name="Group 17"/>
              <p:cNvGrpSpPr>
                <a:grpSpLocks/>
              </p:cNvGrpSpPr>
              <p:nvPr/>
            </p:nvGrpSpPr>
            <p:grpSpPr bwMode="auto">
              <a:xfrm>
                <a:off x="2508" y="1296"/>
                <a:ext cx="288" cy="240"/>
                <a:chOff x="1920" y="1296"/>
                <a:chExt cx="288" cy="240"/>
              </a:xfrm>
            </p:grpSpPr>
            <p:sp>
              <p:nvSpPr>
                <p:cNvPr id="282642"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43"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282644" name="Line 2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282645" name="Line 2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282646" name="Oval 22"/>
            <p:cNvSpPr>
              <a:spLocks noChangeArrowheads="1"/>
            </p:cNvSpPr>
            <p:nvPr/>
          </p:nvSpPr>
          <p:spPr bwMode="auto">
            <a:xfrm>
              <a:off x="6068241" y="2304350"/>
              <a:ext cx="626434" cy="639116"/>
            </a:xfrm>
            <a:prstGeom prst="ellipse">
              <a:avLst/>
            </a:prstGeom>
            <a:noFill/>
            <a:ln w="9525">
              <a:solidFill>
                <a:schemeClr val="tx1"/>
              </a:solidFill>
              <a:round/>
              <a:headEnd/>
              <a:tailEnd/>
            </a:ln>
            <a:effectLst/>
          </p:spPr>
          <p:txBody>
            <a:bodyPr wrap="none" anchor="ctr"/>
            <a:lstStyle/>
            <a:p>
              <a:endParaRPr lang="en-US"/>
            </a:p>
          </p:txBody>
        </p:sp>
        <p:sp>
          <p:nvSpPr>
            <p:cNvPr id="282647" name="Line 23"/>
            <p:cNvSpPr>
              <a:spLocks noChangeShapeType="1"/>
            </p:cNvSpPr>
            <p:nvPr/>
          </p:nvSpPr>
          <p:spPr bwMode="auto">
            <a:xfrm>
              <a:off x="6346656" y="2961427"/>
              <a:ext cx="0" cy="359222"/>
            </a:xfrm>
            <a:prstGeom prst="line">
              <a:avLst/>
            </a:prstGeom>
            <a:noFill/>
            <a:ln w="9525">
              <a:solidFill>
                <a:schemeClr val="tx1"/>
              </a:solidFill>
              <a:round/>
              <a:headEnd/>
              <a:tailEnd/>
            </a:ln>
            <a:effectLst/>
          </p:spPr>
          <p:txBody>
            <a:bodyPr/>
            <a:lstStyle/>
            <a:p>
              <a:endParaRPr lang="en-US"/>
            </a:p>
          </p:txBody>
        </p:sp>
        <p:sp>
          <p:nvSpPr>
            <p:cNvPr id="282648" name="Line 24"/>
            <p:cNvSpPr>
              <a:spLocks noChangeShapeType="1"/>
            </p:cNvSpPr>
            <p:nvPr/>
          </p:nvSpPr>
          <p:spPr bwMode="auto">
            <a:xfrm flipV="1">
              <a:off x="6346656" y="1793955"/>
              <a:ext cx="0" cy="510395"/>
            </a:xfrm>
            <a:prstGeom prst="line">
              <a:avLst/>
            </a:prstGeom>
            <a:noFill/>
            <a:ln w="9525">
              <a:solidFill>
                <a:schemeClr val="tx1"/>
              </a:solidFill>
              <a:round/>
              <a:headEnd/>
              <a:tailEnd/>
            </a:ln>
            <a:effectLst/>
          </p:spPr>
          <p:txBody>
            <a:bodyPr/>
            <a:lstStyle/>
            <a:p>
              <a:endParaRPr lang="en-US"/>
            </a:p>
          </p:txBody>
        </p:sp>
        <p:sp>
          <p:nvSpPr>
            <p:cNvPr id="282649" name="Text Box 25"/>
            <p:cNvSpPr txBox="1">
              <a:spLocks noChangeArrowheads="1"/>
            </p:cNvSpPr>
            <p:nvPr/>
          </p:nvSpPr>
          <p:spPr bwMode="auto">
            <a:xfrm>
              <a:off x="6187147" y="2254957"/>
              <a:ext cx="301616" cy="456512"/>
            </a:xfrm>
            <a:prstGeom prst="rect">
              <a:avLst/>
            </a:prstGeom>
            <a:noFill/>
            <a:ln w="9525">
              <a:noFill/>
              <a:miter lim="800000"/>
              <a:headEnd/>
              <a:tailEnd/>
            </a:ln>
            <a:effectLst/>
          </p:spPr>
          <p:txBody>
            <a:bodyPr>
              <a:spAutoFit/>
            </a:bodyPr>
            <a:lstStyle/>
            <a:p>
              <a:r>
                <a:rPr lang="en-US"/>
                <a:t>+</a:t>
              </a:r>
            </a:p>
          </p:txBody>
        </p:sp>
        <p:sp>
          <p:nvSpPr>
            <p:cNvPr id="282650" name="Text Box 26"/>
            <p:cNvSpPr txBox="1">
              <a:spLocks noChangeArrowheads="1"/>
            </p:cNvSpPr>
            <p:nvPr/>
          </p:nvSpPr>
          <p:spPr bwMode="auto">
            <a:xfrm>
              <a:off x="6205998" y="2476477"/>
              <a:ext cx="301616" cy="458008"/>
            </a:xfrm>
            <a:prstGeom prst="rect">
              <a:avLst/>
            </a:prstGeom>
            <a:noFill/>
            <a:ln w="9525">
              <a:noFill/>
              <a:miter lim="800000"/>
              <a:headEnd/>
              <a:tailEnd/>
            </a:ln>
            <a:effectLst/>
          </p:spPr>
          <p:txBody>
            <a:bodyPr>
              <a:spAutoFit/>
            </a:bodyPr>
            <a:lstStyle/>
            <a:p>
              <a:r>
                <a:rPr lang="en-US"/>
                <a:t>_</a:t>
              </a:r>
            </a:p>
          </p:txBody>
        </p:sp>
        <p:sp>
          <p:nvSpPr>
            <p:cNvPr id="282651" name="Oval 27"/>
            <p:cNvSpPr>
              <a:spLocks noChangeArrowheads="1"/>
            </p:cNvSpPr>
            <p:nvPr/>
          </p:nvSpPr>
          <p:spPr bwMode="auto">
            <a:xfrm>
              <a:off x="8556576" y="2296866"/>
              <a:ext cx="417623" cy="583736"/>
            </a:xfrm>
            <a:prstGeom prst="ellipse">
              <a:avLst/>
            </a:prstGeom>
            <a:noFill/>
            <a:ln w="9525">
              <a:solidFill>
                <a:schemeClr val="tx1"/>
              </a:solidFill>
              <a:round/>
              <a:headEnd/>
              <a:tailEnd/>
            </a:ln>
            <a:effectLst/>
          </p:spPr>
          <p:txBody>
            <a:bodyPr wrap="none" anchor="ctr"/>
            <a:lstStyle/>
            <a:p>
              <a:endParaRPr lang="en-US"/>
            </a:p>
          </p:txBody>
        </p:sp>
        <p:sp>
          <p:nvSpPr>
            <p:cNvPr id="282652" name="Line 28"/>
            <p:cNvSpPr>
              <a:spLocks noChangeShapeType="1"/>
            </p:cNvSpPr>
            <p:nvPr/>
          </p:nvSpPr>
          <p:spPr bwMode="auto">
            <a:xfrm>
              <a:off x="8747987" y="2895570"/>
              <a:ext cx="0" cy="389157"/>
            </a:xfrm>
            <a:prstGeom prst="line">
              <a:avLst/>
            </a:prstGeom>
            <a:noFill/>
            <a:ln w="9525">
              <a:solidFill>
                <a:schemeClr val="tx1"/>
              </a:solidFill>
              <a:round/>
              <a:headEnd/>
              <a:tailEnd/>
            </a:ln>
            <a:effectLst/>
          </p:spPr>
          <p:txBody>
            <a:bodyPr/>
            <a:lstStyle/>
            <a:p>
              <a:endParaRPr lang="en-US"/>
            </a:p>
          </p:txBody>
        </p:sp>
        <p:sp>
          <p:nvSpPr>
            <p:cNvPr id="282653" name="Line 29"/>
            <p:cNvSpPr>
              <a:spLocks noChangeShapeType="1"/>
            </p:cNvSpPr>
            <p:nvPr/>
          </p:nvSpPr>
          <p:spPr bwMode="auto">
            <a:xfrm flipV="1">
              <a:off x="8747987" y="1793955"/>
              <a:ext cx="0" cy="535840"/>
            </a:xfrm>
            <a:prstGeom prst="line">
              <a:avLst/>
            </a:prstGeom>
            <a:noFill/>
            <a:ln w="9525">
              <a:solidFill>
                <a:schemeClr val="tx1"/>
              </a:solidFill>
              <a:round/>
              <a:headEnd/>
              <a:tailEnd/>
            </a:ln>
            <a:effectLst/>
          </p:spPr>
          <p:txBody>
            <a:bodyPr/>
            <a:lstStyle/>
            <a:p>
              <a:endParaRPr lang="en-US"/>
            </a:p>
          </p:txBody>
        </p:sp>
        <p:sp>
          <p:nvSpPr>
            <p:cNvPr id="282654" name="Line 30"/>
            <p:cNvSpPr>
              <a:spLocks noChangeShapeType="1"/>
            </p:cNvSpPr>
            <p:nvPr/>
          </p:nvSpPr>
          <p:spPr bwMode="auto">
            <a:xfrm flipV="1">
              <a:off x="8747987" y="2458516"/>
              <a:ext cx="0" cy="300849"/>
            </a:xfrm>
            <a:prstGeom prst="line">
              <a:avLst/>
            </a:prstGeom>
            <a:noFill/>
            <a:ln w="9525">
              <a:solidFill>
                <a:schemeClr val="tx1"/>
              </a:solidFill>
              <a:round/>
              <a:headEnd/>
              <a:tailEnd type="triangle" w="med" len="med"/>
            </a:ln>
            <a:effectLst/>
          </p:spPr>
          <p:txBody>
            <a:bodyPr/>
            <a:lstStyle/>
            <a:p>
              <a:endParaRPr lang="en-US"/>
            </a:p>
          </p:txBody>
        </p:sp>
        <p:grpSp>
          <p:nvGrpSpPr>
            <p:cNvPr id="8" name="Group 31"/>
            <p:cNvGrpSpPr>
              <a:grpSpLocks/>
            </p:cNvGrpSpPr>
            <p:nvPr/>
          </p:nvGrpSpPr>
          <p:grpSpPr bwMode="auto">
            <a:xfrm rot="5400000">
              <a:off x="6566743" y="2478718"/>
              <a:ext cx="1508733" cy="139208"/>
              <a:chOff x="1200" y="1296"/>
              <a:chExt cx="2256" cy="243"/>
            </a:xfrm>
          </p:grpSpPr>
          <p:sp>
            <p:nvSpPr>
              <p:cNvPr id="282656" name="Line 3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282657" name="Line 3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9" name="Group 34"/>
              <p:cNvGrpSpPr>
                <a:grpSpLocks/>
              </p:cNvGrpSpPr>
              <p:nvPr/>
            </p:nvGrpSpPr>
            <p:grpSpPr bwMode="auto">
              <a:xfrm>
                <a:off x="1920" y="1296"/>
                <a:ext cx="288" cy="240"/>
                <a:chOff x="1920" y="1296"/>
                <a:chExt cx="288" cy="240"/>
              </a:xfrm>
            </p:grpSpPr>
            <p:sp>
              <p:nvSpPr>
                <p:cNvPr id="282659" name="Line 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60" name="Line 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10" name="Group 37"/>
              <p:cNvGrpSpPr>
                <a:grpSpLocks/>
              </p:cNvGrpSpPr>
              <p:nvPr/>
            </p:nvGrpSpPr>
            <p:grpSpPr bwMode="auto">
              <a:xfrm>
                <a:off x="2214" y="1299"/>
                <a:ext cx="288" cy="240"/>
                <a:chOff x="1920" y="1296"/>
                <a:chExt cx="288" cy="240"/>
              </a:xfrm>
            </p:grpSpPr>
            <p:sp>
              <p:nvSpPr>
                <p:cNvPr id="282662" name="Line 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63" name="Line 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11" name="Group 40"/>
              <p:cNvGrpSpPr>
                <a:grpSpLocks/>
              </p:cNvGrpSpPr>
              <p:nvPr/>
            </p:nvGrpSpPr>
            <p:grpSpPr bwMode="auto">
              <a:xfrm>
                <a:off x="2508" y="1296"/>
                <a:ext cx="288" cy="240"/>
                <a:chOff x="1920" y="1296"/>
                <a:chExt cx="288" cy="240"/>
              </a:xfrm>
            </p:grpSpPr>
            <p:sp>
              <p:nvSpPr>
                <p:cNvPr id="282665" name="Line 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66" name="Line 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282667" name="Line 4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282668" name="Line 4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282669" name="Line 45"/>
            <p:cNvSpPr>
              <a:spLocks noChangeShapeType="1"/>
            </p:cNvSpPr>
            <p:nvPr/>
          </p:nvSpPr>
          <p:spPr bwMode="auto">
            <a:xfrm>
              <a:off x="6346656" y="3302688"/>
              <a:ext cx="2436133" cy="0"/>
            </a:xfrm>
            <a:prstGeom prst="line">
              <a:avLst/>
            </a:prstGeom>
            <a:noFill/>
            <a:ln w="9525">
              <a:solidFill>
                <a:schemeClr val="tx1"/>
              </a:solidFill>
              <a:round/>
              <a:headEnd/>
              <a:tailEnd/>
            </a:ln>
            <a:effectLst/>
          </p:spPr>
          <p:txBody>
            <a:bodyPr/>
            <a:lstStyle/>
            <a:p>
              <a:endParaRPr lang="en-US"/>
            </a:p>
          </p:txBody>
        </p:sp>
        <p:grpSp>
          <p:nvGrpSpPr>
            <p:cNvPr id="12" name="Group 46"/>
            <p:cNvGrpSpPr>
              <a:grpSpLocks/>
            </p:cNvGrpSpPr>
            <p:nvPr/>
          </p:nvGrpSpPr>
          <p:grpSpPr bwMode="auto">
            <a:xfrm rot="5400000">
              <a:off x="7367186" y="2496679"/>
              <a:ext cx="1508733" cy="139208"/>
              <a:chOff x="1200" y="1296"/>
              <a:chExt cx="2256" cy="243"/>
            </a:xfrm>
          </p:grpSpPr>
          <p:sp>
            <p:nvSpPr>
              <p:cNvPr id="282671" name="Line 4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282672" name="Line 4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13" name="Group 49"/>
              <p:cNvGrpSpPr>
                <a:grpSpLocks/>
              </p:cNvGrpSpPr>
              <p:nvPr/>
            </p:nvGrpSpPr>
            <p:grpSpPr bwMode="auto">
              <a:xfrm>
                <a:off x="1920" y="1296"/>
                <a:ext cx="288" cy="240"/>
                <a:chOff x="1920" y="1296"/>
                <a:chExt cx="288" cy="240"/>
              </a:xfrm>
            </p:grpSpPr>
            <p:sp>
              <p:nvSpPr>
                <p:cNvPr id="282674" name="Line 5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75" name="Line 5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14" name="Group 52"/>
              <p:cNvGrpSpPr>
                <a:grpSpLocks/>
              </p:cNvGrpSpPr>
              <p:nvPr/>
            </p:nvGrpSpPr>
            <p:grpSpPr bwMode="auto">
              <a:xfrm>
                <a:off x="2214" y="1299"/>
                <a:ext cx="288" cy="240"/>
                <a:chOff x="1920" y="1296"/>
                <a:chExt cx="288" cy="240"/>
              </a:xfrm>
            </p:grpSpPr>
            <p:sp>
              <p:nvSpPr>
                <p:cNvPr id="282677" name="Line 5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78" name="Line 5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15" name="Group 55"/>
              <p:cNvGrpSpPr>
                <a:grpSpLocks/>
              </p:cNvGrpSpPr>
              <p:nvPr/>
            </p:nvGrpSpPr>
            <p:grpSpPr bwMode="auto">
              <a:xfrm>
                <a:off x="2508" y="1296"/>
                <a:ext cx="288" cy="240"/>
                <a:chOff x="1920" y="1296"/>
                <a:chExt cx="288" cy="240"/>
              </a:xfrm>
            </p:grpSpPr>
            <p:sp>
              <p:nvSpPr>
                <p:cNvPr id="282680" name="Line 5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282681" name="Line 5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282682" name="Line 5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282683" name="Line 5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282684" name="Line 60"/>
            <p:cNvSpPr>
              <a:spLocks noChangeShapeType="1"/>
            </p:cNvSpPr>
            <p:nvPr/>
          </p:nvSpPr>
          <p:spPr bwMode="auto">
            <a:xfrm>
              <a:off x="7251505" y="1793955"/>
              <a:ext cx="1461680" cy="0"/>
            </a:xfrm>
            <a:prstGeom prst="line">
              <a:avLst/>
            </a:prstGeom>
            <a:noFill/>
            <a:ln w="9525">
              <a:solidFill>
                <a:schemeClr val="tx1"/>
              </a:solidFill>
              <a:round/>
              <a:headEnd/>
              <a:tailEnd/>
            </a:ln>
            <a:effectLst/>
          </p:spPr>
          <p:txBody>
            <a:bodyPr/>
            <a:lstStyle/>
            <a:p>
              <a:endParaRPr lang="en-US"/>
            </a:p>
          </p:txBody>
        </p:sp>
        <p:sp>
          <p:nvSpPr>
            <p:cNvPr id="282685" name="Text Box 61"/>
            <p:cNvSpPr txBox="1">
              <a:spLocks noChangeArrowheads="1"/>
            </p:cNvSpPr>
            <p:nvPr/>
          </p:nvSpPr>
          <p:spPr bwMode="auto">
            <a:xfrm>
              <a:off x="6680174" y="1373366"/>
              <a:ext cx="368320" cy="396641"/>
            </a:xfrm>
            <a:prstGeom prst="rect">
              <a:avLst/>
            </a:prstGeom>
            <a:noFill/>
            <a:ln w="9525">
              <a:noFill/>
              <a:miter lim="800000"/>
              <a:headEnd/>
              <a:tailEnd/>
            </a:ln>
            <a:effectLst/>
          </p:spPr>
          <p:txBody>
            <a:bodyPr wrap="none">
              <a:spAutoFit/>
            </a:bodyPr>
            <a:lstStyle/>
            <a:p>
              <a:r>
                <a:rPr lang="en-US" sz="2000" b="1">
                  <a:latin typeface="Arial" charset="0"/>
                </a:rPr>
                <a:t>R</a:t>
              </a:r>
            </a:p>
          </p:txBody>
        </p:sp>
        <p:sp>
          <p:nvSpPr>
            <p:cNvPr id="282686" name="Text Box 62"/>
            <p:cNvSpPr txBox="1">
              <a:spLocks noChangeArrowheads="1"/>
            </p:cNvSpPr>
            <p:nvPr/>
          </p:nvSpPr>
          <p:spPr bwMode="auto">
            <a:xfrm>
              <a:off x="7680729" y="2368711"/>
              <a:ext cx="368320" cy="396641"/>
            </a:xfrm>
            <a:prstGeom prst="rect">
              <a:avLst/>
            </a:prstGeom>
            <a:noFill/>
            <a:ln w="9525">
              <a:noFill/>
              <a:miter lim="800000"/>
              <a:headEnd/>
              <a:tailEnd/>
            </a:ln>
            <a:effectLst/>
          </p:spPr>
          <p:txBody>
            <a:bodyPr wrap="none">
              <a:spAutoFit/>
            </a:bodyPr>
            <a:lstStyle/>
            <a:p>
              <a:r>
                <a:rPr lang="en-US" sz="2000" b="1">
                  <a:latin typeface="Arial" charset="0"/>
                </a:rPr>
                <a:t>R</a:t>
              </a:r>
            </a:p>
          </p:txBody>
        </p:sp>
        <p:sp>
          <p:nvSpPr>
            <p:cNvPr id="282687" name="Text Box 63"/>
            <p:cNvSpPr txBox="1">
              <a:spLocks noChangeArrowheads="1"/>
            </p:cNvSpPr>
            <p:nvPr/>
          </p:nvSpPr>
          <p:spPr bwMode="auto">
            <a:xfrm>
              <a:off x="6958589" y="2353743"/>
              <a:ext cx="368320" cy="398138"/>
            </a:xfrm>
            <a:prstGeom prst="rect">
              <a:avLst/>
            </a:prstGeom>
            <a:noFill/>
            <a:ln w="9525">
              <a:noFill/>
              <a:miter lim="800000"/>
              <a:headEnd/>
              <a:tailEnd/>
            </a:ln>
            <a:effectLst/>
          </p:spPr>
          <p:txBody>
            <a:bodyPr wrap="none">
              <a:spAutoFit/>
            </a:bodyPr>
            <a:lstStyle/>
            <a:p>
              <a:r>
                <a:rPr lang="en-US" sz="2000" b="1">
                  <a:latin typeface="Arial" charset="0"/>
                </a:rPr>
                <a:t>R</a:t>
              </a:r>
            </a:p>
          </p:txBody>
        </p:sp>
        <p:sp>
          <p:nvSpPr>
            <p:cNvPr id="282688" name="Text Box 64"/>
            <p:cNvSpPr txBox="1">
              <a:spLocks noChangeArrowheads="1"/>
            </p:cNvSpPr>
            <p:nvPr/>
          </p:nvSpPr>
          <p:spPr bwMode="auto">
            <a:xfrm>
              <a:off x="5775325" y="2474981"/>
              <a:ext cx="336418" cy="366706"/>
            </a:xfrm>
            <a:prstGeom prst="rect">
              <a:avLst/>
            </a:prstGeom>
            <a:noFill/>
            <a:ln w="9525">
              <a:noFill/>
              <a:miter lim="800000"/>
              <a:headEnd/>
              <a:tailEnd/>
            </a:ln>
            <a:effectLst/>
          </p:spPr>
          <p:txBody>
            <a:bodyPr wrap="none">
              <a:spAutoFit/>
            </a:bodyPr>
            <a:lstStyle/>
            <a:p>
              <a:r>
                <a:rPr lang="en-US" sz="1800" b="1">
                  <a:latin typeface="Arial" charset="0"/>
                </a:rPr>
                <a:t>V</a:t>
              </a:r>
            </a:p>
          </p:txBody>
        </p:sp>
        <p:sp>
          <p:nvSpPr>
            <p:cNvPr id="282689" name="Text Box 65"/>
            <p:cNvSpPr txBox="1">
              <a:spLocks noChangeArrowheads="1"/>
            </p:cNvSpPr>
            <p:nvPr/>
          </p:nvSpPr>
          <p:spPr bwMode="auto">
            <a:xfrm>
              <a:off x="8347765" y="2440555"/>
              <a:ext cx="278415" cy="366706"/>
            </a:xfrm>
            <a:prstGeom prst="rect">
              <a:avLst/>
            </a:prstGeom>
            <a:noFill/>
            <a:ln w="9525">
              <a:noFill/>
              <a:miter lim="800000"/>
              <a:headEnd/>
              <a:tailEnd/>
            </a:ln>
            <a:effectLst/>
          </p:spPr>
          <p:txBody>
            <a:bodyPr>
              <a:spAutoFit/>
            </a:bodyPr>
            <a:lstStyle/>
            <a:p>
              <a:pPr>
                <a:spcBef>
                  <a:spcPct val="50000"/>
                </a:spcBef>
              </a:pPr>
              <a:r>
                <a:rPr lang="en-US" sz="1800" b="1">
                  <a:latin typeface="Arial" charset="0"/>
                </a:rPr>
                <a:t>I</a:t>
              </a:r>
            </a:p>
          </p:txBody>
        </p:sp>
        <p:sp>
          <p:nvSpPr>
            <p:cNvPr id="282698" name="Oval 74"/>
            <p:cNvSpPr>
              <a:spLocks noChangeArrowheads="1"/>
            </p:cNvSpPr>
            <p:nvPr/>
          </p:nvSpPr>
          <p:spPr bwMode="auto">
            <a:xfrm>
              <a:off x="7112298" y="1614344"/>
              <a:ext cx="1809698" cy="359222"/>
            </a:xfrm>
            <a:prstGeom prst="ellipse">
              <a:avLst/>
            </a:prstGeom>
            <a:noFill/>
            <a:ln w="9525" cap="rnd">
              <a:solidFill>
                <a:schemeClr val="tx1"/>
              </a:solidFill>
              <a:prstDash val="sysDot"/>
              <a:round/>
              <a:headEnd/>
              <a:tailEnd/>
            </a:ln>
            <a:effectLst/>
          </p:spPr>
          <p:txBody>
            <a:bodyPr wrap="none" anchor="ctr"/>
            <a:lstStyle/>
            <a:p>
              <a:endParaRPr lang="en-US"/>
            </a:p>
          </p:txBody>
        </p:sp>
        <p:sp>
          <p:nvSpPr>
            <p:cNvPr id="282699" name="Oval 75"/>
            <p:cNvSpPr>
              <a:spLocks noChangeArrowheads="1"/>
            </p:cNvSpPr>
            <p:nvPr/>
          </p:nvSpPr>
          <p:spPr bwMode="auto">
            <a:xfrm>
              <a:off x="6068241" y="2979389"/>
              <a:ext cx="2923359" cy="646600"/>
            </a:xfrm>
            <a:prstGeom prst="ellipse">
              <a:avLst/>
            </a:prstGeom>
            <a:noFill/>
            <a:ln w="9525" cap="rnd">
              <a:solidFill>
                <a:schemeClr val="tx1"/>
              </a:solidFill>
              <a:prstDash val="sysDot"/>
              <a:round/>
              <a:headEnd/>
              <a:tailEnd/>
            </a:ln>
            <a:effectLst/>
          </p:spPr>
          <p:txBody>
            <a:bodyPr wrap="none" anchor="ctr"/>
            <a:lstStyle/>
            <a:p>
              <a:endParaRPr lang="en-US"/>
            </a:p>
          </p:txBody>
        </p:sp>
        <p:sp>
          <p:nvSpPr>
            <p:cNvPr id="282700" name="Text Box 76"/>
            <p:cNvSpPr txBox="1">
              <a:spLocks noChangeArrowheads="1"/>
            </p:cNvSpPr>
            <p:nvPr/>
          </p:nvSpPr>
          <p:spPr bwMode="auto">
            <a:xfrm>
              <a:off x="5929033" y="1400308"/>
              <a:ext cx="353819" cy="456512"/>
            </a:xfrm>
            <a:prstGeom prst="rect">
              <a:avLst/>
            </a:prstGeom>
            <a:noFill/>
            <a:ln w="9525">
              <a:noFill/>
              <a:miter lim="800000"/>
              <a:headEnd/>
              <a:tailEnd/>
            </a:ln>
            <a:effectLst/>
          </p:spPr>
          <p:txBody>
            <a:bodyPr wrap="none">
              <a:spAutoFit/>
            </a:bodyPr>
            <a:lstStyle/>
            <a:p>
              <a:r>
                <a:rPr lang="en-US" b="1">
                  <a:latin typeface="Arial" charset="0"/>
                </a:rPr>
                <a:t>a</a:t>
              </a:r>
            </a:p>
          </p:txBody>
        </p:sp>
        <p:sp>
          <p:nvSpPr>
            <p:cNvPr id="282701" name="Text Box 77"/>
            <p:cNvSpPr txBox="1">
              <a:spLocks noChangeArrowheads="1"/>
            </p:cNvSpPr>
            <p:nvPr/>
          </p:nvSpPr>
          <p:spPr bwMode="auto">
            <a:xfrm>
              <a:off x="7529920" y="3302688"/>
              <a:ext cx="353819" cy="456512"/>
            </a:xfrm>
            <a:prstGeom prst="rect">
              <a:avLst/>
            </a:prstGeom>
            <a:noFill/>
            <a:ln w="9525">
              <a:noFill/>
              <a:miter lim="800000"/>
              <a:headEnd/>
              <a:tailEnd/>
            </a:ln>
            <a:effectLst/>
          </p:spPr>
          <p:txBody>
            <a:bodyPr wrap="none">
              <a:spAutoFit/>
            </a:bodyPr>
            <a:lstStyle/>
            <a:p>
              <a:r>
                <a:rPr lang="en-US" b="1">
                  <a:latin typeface="Arial" charset="0"/>
                </a:rPr>
                <a:t>c</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10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10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10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10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2627">
                                            <p:txEl>
                                              <p:pRg st="4" end="4"/>
                                            </p:txEl>
                                          </p:spTgt>
                                        </p:tgtEl>
                                        <p:attrNameLst>
                                          <p:attrName>style.visibility</p:attrName>
                                        </p:attrNameLst>
                                      </p:cBhvr>
                                      <p:to>
                                        <p:strVal val="visible"/>
                                      </p:to>
                                    </p:set>
                                    <p:anim calcmode="lin" valueType="num">
                                      <p:cBhvr additive="base">
                                        <p:cTn id="31" dur="1000" fill="hold"/>
                                        <p:tgtEl>
                                          <p:spTgt spid="282627">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8262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82628"/>
                                        </p:tgtEl>
                                        <p:attrNameLst>
                                          <p:attrName>style.visibility</p:attrName>
                                        </p:attrNameLst>
                                      </p:cBhvr>
                                      <p:to>
                                        <p:strVal val="visible"/>
                                      </p:to>
                                    </p:set>
                                    <p:anim calcmode="lin" valueType="num">
                                      <p:cBhvr additive="base">
                                        <p:cTn id="35" dur="500" fill="hold"/>
                                        <p:tgtEl>
                                          <p:spTgt spid="282628"/>
                                        </p:tgtEl>
                                        <p:attrNameLst>
                                          <p:attrName>ppt_x</p:attrName>
                                        </p:attrNameLst>
                                      </p:cBhvr>
                                      <p:tavLst>
                                        <p:tav tm="0">
                                          <p:val>
                                            <p:strVal val="#ppt_x"/>
                                          </p:val>
                                        </p:tav>
                                        <p:tav tm="100000">
                                          <p:val>
                                            <p:strVal val="#ppt_x"/>
                                          </p:val>
                                        </p:tav>
                                      </p:tavLst>
                                    </p:anim>
                                    <p:anim calcmode="lin" valueType="num">
                                      <p:cBhvr additive="base">
                                        <p:cTn id="36" dur="500" fill="hold"/>
                                        <p:tgtEl>
                                          <p:spTgt spid="28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6"/>
          <p:cNvSpPr>
            <a:spLocks noGrp="1"/>
          </p:cNvSpPr>
          <p:nvPr>
            <p:ph type="sldNum" sz="quarter" idx="12"/>
          </p:nvPr>
        </p:nvSpPr>
        <p:spPr/>
        <p:txBody>
          <a:bodyPr/>
          <a:lstStyle/>
          <a:p>
            <a:fld id="{8DF8BEE3-F6BD-43B3-9413-AC1671994890}" type="slidenum">
              <a:rPr lang="en-US" altLang="en-US"/>
              <a:pPr/>
              <a:t>4</a:t>
            </a:fld>
            <a:endParaRPr lang="en-US" altLang="en-US"/>
          </a:p>
        </p:txBody>
      </p:sp>
      <p:sp>
        <p:nvSpPr>
          <p:cNvPr id="297986" name="Rectangle 2"/>
          <p:cNvSpPr>
            <a:spLocks noGrp="1" noChangeArrowheads="1"/>
          </p:cNvSpPr>
          <p:nvPr>
            <p:ph type="title"/>
          </p:nvPr>
        </p:nvSpPr>
        <p:spPr>
          <a:xfrm>
            <a:off x="2362200" y="381000"/>
            <a:ext cx="4800600" cy="457200"/>
          </a:xfrm>
        </p:spPr>
        <p:txBody>
          <a:bodyPr/>
          <a:lstStyle/>
          <a:p>
            <a:r>
              <a:rPr lang="en-US" sz="2800" b="1" u="sng" dirty="0" smtClean="0"/>
              <a:t>Kirchhoff’s Laws</a:t>
            </a:r>
            <a:endParaRPr lang="en-US" sz="2800" b="1" u="sng" dirty="0"/>
          </a:p>
        </p:txBody>
      </p:sp>
      <p:sp>
        <p:nvSpPr>
          <p:cNvPr id="297987" name="Rectangle 3"/>
          <p:cNvSpPr>
            <a:spLocks noGrp="1" noChangeArrowheads="1"/>
          </p:cNvSpPr>
          <p:nvPr>
            <p:ph type="body" sz="half" idx="1"/>
          </p:nvPr>
        </p:nvSpPr>
        <p:spPr>
          <a:xfrm>
            <a:off x="380999" y="1219200"/>
            <a:ext cx="4920343" cy="5181600"/>
          </a:xfrm>
        </p:spPr>
        <p:txBody>
          <a:bodyPr/>
          <a:lstStyle/>
          <a:p>
            <a:pPr>
              <a:lnSpc>
                <a:spcPct val="80000"/>
              </a:lnSpc>
              <a:spcAft>
                <a:spcPts val="1200"/>
              </a:spcAft>
            </a:pPr>
            <a:r>
              <a:rPr lang="en-US" sz="2400" b="1" dirty="0">
                <a:latin typeface="Arial" charset="0"/>
              </a:rPr>
              <a:t>Kirchhoff was a German professor (1824 – 1887).</a:t>
            </a:r>
          </a:p>
          <a:p>
            <a:pPr>
              <a:lnSpc>
                <a:spcPct val="80000"/>
              </a:lnSpc>
              <a:spcAft>
                <a:spcPts val="1200"/>
              </a:spcAft>
            </a:pPr>
            <a:r>
              <a:rPr lang="en-US" sz="2400" b="1" dirty="0">
                <a:latin typeface="Arial" charset="0"/>
              </a:rPr>
              <a:t>Ohm’s Law alone could not solve all issues pertaining to circuit analysis.</a:t>
            </a:r>
          </a:p>
          <a:p>
            <a:pPr>
              <a:lnSpc>
                <a:spcPct val="80000"/>
              </a:lnSpc>
              <a:spcAft>
                <a:spcPts val="1200"/>
              </a:spcAft>
            </a:pPr>
            <a:r>
              <a:rPr lang="en-US" sz="2400" b="1" dirty="0">
                <a:latin typeface="Arial" charset="0"/>
              </a:rPr>
              <a:t>Kirchhoff, in </a:t>
            </a:r>
            <a:r>
              <a:rPr lang="en-US" sz="2400" b="1" dirty="0" smtClean="0">
                <a:latin typeface="Arial" charset="0"/>
              </a:rPr>
              <a:t>1847, </a:t>
            </a:r>
            <a:r>
              <a:rPr lang="en-US" sz="2400" b="1" dirty="0">
                <a:latin typeface="Arial" charset="0"/>
              </a:rPr>
              <a:t>stated that “algebraic sum of all the currents entering a node (or a closed boundary) is equal to zero.”</a:t>
            </a:r>
          </a:p>
          <a:p>
            <a:pPr>
              <a:lnSpc>
                <a:spcPct val="80000"/>
              </a:lnSpc>
              <a:spcAft>
                <a:spcPts val="1200"/>
              </a:spcAft>
            </a:pPr>
            <a:r>
              <a:rPr lang="en-US" sz="2400" b="1" dirty="0">
                <a:latin typeface="Arial" charset="0"/>
              </a:rPr>
              <a:t>This law is based on the law of conservation of charge.</a:t>
            </a:r>
          </a:p>
          <a:p>
            <a:pPr>
              <a:lnSpc>
                <a:spcPct val="80000"/>
              </a:lnSpc>
              <a:spcAft>
                <a:spcPts val="1200"/>
              </a:spcAft>
            </a:pPr>
            <a:r>
              <a:rPr lang="en-US" sz="2400" b="1" dirty="0">
                <a:solidFill>
                  <a:srgbClr val="FF0000"/>
                </a:solidFill>
                <a:latin typeface="Arial" charset="0"/>
              </a:rPr>
              <a:t>Law of conservation of charge.</a:t>
            </a:r>
            <a:endParaRPr lang="en-US" sz="2400" b="1" baseline="-25000" dirty="0">
              <a:solidFill>
                <a:srgbClr val="FF0000"/>
              </a:solidFill>
              <a:latin typeface="Arial" charset="0"/>
            </a:endParaRPr>
          </a:p>
        </p:txBody>
      </p:sp>
      <p:sp>
        <p:nvSpPr>
          <p:cNvPr id="297988"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grpSp>
        <p:nvGrpSpPr>
          <p:cNvPr id="297989" name="Group 5"/>
          <p:cNvGrpSpPr>
            <a:grpSpLocks/>
          </p:cNvGrpSpPr>
          <p:nvPr/>
        </p:nvGrpSpPr>
        <p:grpSpPr bwMode="auto">
          <a:xfrm>
            <a:off x="6172200" y="1371600"/>
            <a:ext cx="2166938" cy="2393950"/>
            <a:chOff x="3888" y="864"/>
            <a:chExt cx="1365" cy="1508"/>
          </a:xfrm>
        </p:grpSpPr>
        <p:grpSp>
          <p:nvGrpSpPr>
            <p:cNvPr id="297990" name="Group 6"/>
            <p:cNvGrpSpPr>
              <a:grpSpLocks/>
            </p:cNvGrpSpPr>
            <p:nvPr/>
          </p:nvGrpSpPr>
          <p:grpSpPr bwMode="auto">
            <a:xfrm>
              <a:off x="3888" y="864"/>
              <a:ext cx="1365" cy="1104"/>
              <a:chOff x="3876" y="1008"/>
              <a:chExt cx="1365" cy="1104"/>
            </a:xfrm>
          </p:grpSpPr>
          <p:grpSp>
            <p:nvGrpSpPr>
              <p:cNvPr id="297991" name="Group 7"/>
              <p:cNvGrpSpPr>
                <a:grpSpLocks/>
              </p:cNvGrpSpPr>
              <p:nvPr/>
            </p:nvGrpSpPr>
            <p:grpSpPr bwMode="auto">
              <a:xfrm>
                <a:off x="4128" y="1056"/>
                <a:ext cx="336" cy="480"/>
                <a:chOff x="4128" y="1104"/>
                <a:chExt cx="336" cy="480"/>
              </a:xfrm>
            </p:grpSpPr>
            <p:sp>
              <p:nvSpPr>
                <p:cNvPr id="297992" name="Line 8"/>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7993" name="Line 9"/>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7994" name="Group 10"/>
              <p:cNvGrpSpPr>
                <a:grpSpLocks/>
              </p:cNvGrpSpPr>
              <p:nvPr/>
            </p:nvGrpSpPr>
            <p:grpSpPr bwMode="auto">
              <a:xfrm flipV="1">
                <a:off x="3876" y="1548"/>
                <a:ext cx="576" cy="240"/>
                <a:chOff x="4128" y="1104"/>
                <a:chExt cx="336" cy="480"/>
              </a:xfrm>
            </p:grpSpPr>
            <p:sp>
              <p:nvSpPr>
                <p:cNvPr id="297995" name="Line 11"/>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7996" name="Line 12"/>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7997" name="Group 13"/>
              <p:cNvGrpSpPr>
                <a:grpSpLocks/>
              </p:cNvGrpSpPr>
              <p:nvPr/>
            </p:nvGrpSpPr>
            <p:grpSpPr bwMode="auto">
              <a:xfrm>
                <a:off x="4464" y="1536"/>
                <a:ext cx="48" cy="576"/>
                <a:chOff x="4128" y="1104"/>
                <a:chExt cx="336" cy="480"/>
              </a:xfrm>
            </p:grpSpPr>
            <p:sp>
              <p:nvSpPr>
                <p:cNvPr id="297998" name="Line 14"/>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7999" name="Line 15"/>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00" name="Group 16"/>
              <p:cNvGrpSpPr>
                <a:grpSpLocks/>
              </p:cNvGrpSpPr>
              <p:nvPr/>
            </p:nvGrpSpPr>
            <p:grpSpPr bwMode="auto">
              <a:xfrm flipH="1">
                <a:off x="4464" y="1008"/>
                <a:ext cx="768" cy="528"/>
                <a:chOff x="4128" y="1104"/>
                <a:chExt cx="336" cy="480"/>
              </a:xfrm>
            </p:grpSpPr>
            <p:sp>
              <p:nvSpPr>
                <p:cNvPr id="298001" name="Line 17"/>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02" name="Line 18"/>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sp>
            <p:nvSpPr>
              <p:cNvPr id="298003" name="Text Box 19"/>
              <p:cNvSpPr txBox="1">
                <a:spLocks noChangeArrowheads="1"/>
              </p:cNvSpPr>
              <p:nvPr/>
            </p:nvSpPr>
            <p:spPr bwMode="auto">
              <a:xfrm>
                <a:off x="4272" y="1008"/>
                <a:ext cx="196" cy="212"/>
              </a:xfrm>
              <a:prstGeom prst="rect">
                <a:avLst/>
              </a:prstGeom>
              <a:noFill/>
              <a:ln w="9525">
                <a:noFill/>
                <a:miter lim="800000"/>
                <a:headEnd/>
                <a:tailEnd/>
              </a:ln>
              <a:effectLst/>
            </p:spPr>
            <p:txBody>
              <a:bodyPr wrap="none">
                <a:spAutoFit/>
              </a:bodyPr>
              <a:lstStyle/>
              <a:p>
                <a:r>
                  <a:rPr lang="en-US" sz="1600" b="1"/>
                  <a:t>i</a:t>
                </a:r>
                <a:r>
                  <a:rPr lang="en-US" sz="1600" b="1" baseline="-25000"/>
                  <a:t>a</a:t>
                </a:r>
              </a:p>
            </p:txBody>
          </p:sp>
          <p:sp>
            <p:nvSpPr>
              <p:cNvPr id="298004" name="Text Box 20"/>
              <p:cNvSpPr txBox="1">
                <a:spLocks noChangeArrowheads="1"/>
              </p:cNvSpPr>
              <p:nvPr/>
            </p:nvSpPr>
            <p:spPr bwMode="auto">
              <a:xfrm>
                <a:off x="4316" y="1872"/>
                <a:ext cx="191" cy="212"/>
              </a:xfrm>
              <a:prstGeom prst="rect">
                <a:avLst/>
              </a:prstGeom>
              <a:noFill/>
              <a:ln w="9525">
                <a:noFill/>
                <a:miter lim="800000"/>
                <a:headEnd/>
                <a:tailEnd/>
              </a:ln>
              <a:effectLst/>
            </p:spPr>
            <p:txBody>
              <a:bodyPr wrap="none">
                <a:spAutoFit/>
              </a:bodyPr>
              <a:lstStyle/>
              <a:p>
                <a:r>
                  <a:rPr lang="en-US" sz="1600" b="1"/>
                  <a:t>i</a:t>
                </a:r>
                <a:r>
                  <a:rPr lang="en-US" sz="1600" b="1" baseline="-25000"/>
                  <a:t>c</a:t>
                </a:r>
              </a:p>
            </p:txBody>
          </p:sp>
          <p:sp>
            <p:nvSpPr>
              <p:cNvPr id="298005" name="Text Box 21"/>
              <p:cNvSpPr txBox="1">
                <a:spLocks noChangeArrowheads="1"/>
              </p:cNvSpPr>
              <p:nvPr/>
            </p:nvSpPr>
            <p:spPr bwMode="auto">
              <a:xfrm>
                <a:off x="3884" y="1488"/>
                <a:ext cx="201" cy="212"/>
              </a:xfrm>
              <a:prstGeom prst="rect">
                <a:avLst/>
              </a:prstGeom>
              <a:noFill/>
              <a:ln w="9525">
                <a:noFill/>
                <a:miter lim="800000"/>
                <a:headEnd/>
                <a:tailEnd/>
              </a:ln>
              <a:effectLst/>
            </p:spPr>
            <p:txBody>
              <a:bodyPr wrap="none">
                <a:spAutoFit/>
              </a:bodyPr>
              <a:lstStyle/>
              <a:p>
                <a:r>
                  <a:rPr lang="en-US" sz="1600" b="1"/>
                  <a:t>i</a:t>
                </a:r>
                <a:r>
                  <a:rPr lang="en-US" sz="1600" b="1" baseline="-25000"/>
                  <a:t>b</a:t>
                </a:r>
              </a:p>
            </p:txBody>
          </p:sp>
          <p:sp>
            <p:nvSpPr>
              <p:cNvPr id="298006" name="Text Box 22"/>
              <p:cNvSpPr txBox="1">
                <a:spLocks noChangeArrowheads="1"/>
              </p:cNvSpPr>
              <p:nvPr/>
            </p:nvSpPr>
            <p:spPr bwMode="auto">
              <a:xfrm>
                <a:off x="5040" y="1152"/>
                <a:ext cx="201" cy="212"/>
              </a:xfrm>
              <a:prstGeom prst="rect">
                <a:avLst/>
              </a:prstGeom>
              <a:noFill/>
              <a:ln w="9525">
                <a:noFill/>
                <a:miter lim="800000"/>
                <a:headEnd/>
                <a:tailEnd/>
              </a:ln>
              <a:effectLst/>
            </p:spPr>
            <p:txBody>
              <a:bodyPr wrap="none">
                <a:spAutoFit/>
              </a:bodyPr>
              <a:lstStyle/>
              <a:p>
                <a:r>
                  <a:rPr lang="en-US" sz="1600" b="1"/>
                  <a:t>i</a:t>
                </a:r>
                <a:r>
                  <a:rPr lang="en-US" sz="1600" b="1" baseline="-25000"/>
                  <a:t>d</a:t>
                </a:r>
              </a:p>
            </p:txBody>
          </p:sp>
        </p:grpSp>
        <p:sp>
          <p:nvSpPr>
            <p:cNvPr id="298007" name="Text Box 23"/>
            <p:cNvSpPr txBox="1">
              <a:spLocks noChangeArrowheads="1"/>
            </p:cNvSpPr>
            <p:nvPr/>
          </p:nvSpPr>
          <p:spPr bwMode="auto">
            <a:xfrm>
              <a:off x="3888" y="2160"/>
              <a:ext cx="1330" cy="212"/>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i</a:t>
              </a:r>
              <a:r>
                <a:rPr lang="en-US" sz="1600" b="1" baseline="-25000">
                  <a:latin typeface="Arial" charset="0"/>
                </a:rPr>
                <a:t>a</a:t>
              </a:r>
              <a:r>
                <a:rPr lang="en-US" sz="1600" b="1">
                  <a:latin typeface="Arial" charset="0"/>
                </a:rPr>
                <a:t> + i</a:t>
              </a:r>
              <a:r>
                <a:rPr lang="en-US" sz="1600" b="1" baseline="-25000">
                  <a:latin typeface="Arial" charset="0"/>
                </a:rPr>
                <a:t>b</a:t>
              </a:r>
              <a:r>
                <a:rPr lang="en-US" sz="1600" b="1">
                  <a:latin typeface="Arial" charset="0"/>
                </a:rPr>
                <a:t> +(- i</a:t>
              </a:r>
              <a:r>
                <a:rPr lang="en-US" sz="1600" b="1" baseline="-25000">
                  <a:latin typeface="Arial" charset="0"/>
                </a:rPr>
                <a:t>c</a:t>
              </a:r>
              <a:r>
                <a:rPr lang="en-US" sz="1600" b="1">
                  <a:latin typeface="Arial" charset="0"/>
                </a:rPr>
                <a:t>)+ i</a:t>
              </a:r>
              <a:r>
                <a:rPr lang="en-US" sz="1600" b="1" baseline="-25000">
                  <a:latin typeface="Arial" charset="0"/>
                </a:rPr>
                <a:t>d</a:t>
              </a:r>
              <a:r>
                <a:rPr lang="en-US" sz="1600" b="1">
                  <a:latin typeface="Arial" charset="0"/>
                </a:rPr>
                <a:t> = 0</a:t>
              </a:r>
            </a:p>
          </p:txBody>
        </p:sp>
      </p:grpSp>
      <p:grpSp>
        <p:nvGrpSpPr>
          <p:cNvPr id="298008" name="Group 24"/>
          <p:cNvGrpSpPr>
            <a:grpSpLocks/>
          </p:cNvGrpSpPr>
          <p:nvPr/>
        </p:nvGrpSpPr>
        <p:grpSpPr bwMode="auto">
          <a:xfrm>
            <a:off x="5334000" y="4038600"/>
            <a:ext cx="3124200" cy="2006600"/>
            <a:chOff x="3360" y="2544"/>
            <a:chExt cx="1968" cy="1264"/>
          </a:xfrm>
        </p:grpSpPr>
        <p:grpSp>
          <p:nvGrpSpPr>
            <p:cNvPr id="298009" name="Group 25"/>
            <p:cNvGrpSpPr>
              <a:grpSpLocks/>
            </p:cNvGrpSpPr>
            <p:nvPr/>
          </p:nvGrpSpPr>
          <p:grpSpPr bwMode="auto">
            <a:xfrm>
              <a:off x="3519" y="2761"/>
              <a:ext cx="213" cy="250"/>
              <a:chOff x="4128" y="1104"/>
              <a:chExt cx="336" cy="480"/>
            </a:xfrm>
          </p:grpSpPr>
          <p:sp>
            <p:nvSpPr>
              <p:cNvPr id="298010" name="Line 26"/>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11" name="Line 27"/>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12" name="Group 28"/>
            <p:cNvGrpSpPr>
              <a:grpSpLocks/>
            </p:cNvGrpSpPr>
            <p:nvPr/>
          </p:nvGrpSpPr>
          <p:grpSpPr bwMode="auto">
            <a:xfrm flipV="1">
              <a:off x="3360" y="3018"/>
              <a:ext cx="365" cy="125"/>
              <a:chOff x="4128" y="1104"/>
              <a:chExt cx="336" cy="480"/>
            </a:xfrm>
          </p:grpSpPr>
          <p:sp>
            <p:nvSpPr>
              <p:cNvPr id="298013" name="Line 29"/>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14" name="Line 30"/>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15" name="Group 31"/>
            <p:cNvGrpSpPr>
              <a:grpSpLocks/>
            </p:cNvGrpSpPr>
            <p:nvPr/>
          </p:nvGrpSpPr>
          <p:grpSpPr bwMode="auto">
            <a:xfrm>
              <a:off x="3732" y="3011"/>
              <a:ext cx="31" cy="301"/>
              <a:chOff x="4128" y="1104"/>
              <a:chExt cx="336" cy="480"/>
            </a:xfrm>
          </p:grpSpPr>
          <p:sp>
            <p:nvSpPr>
              <p:cNvPr id="298016" name="Line 32"/>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17" name="Line 33"/>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18" name="Group 34"/>
            <p:cNvGrpSpPr>
              <a:grpSpLocks/>
            </p:cNvGrpSpPr>
            <p:nvPr/>
          </p:nvGrpSpPr>
          <p:grpSpPr bwMode="auto">
            <a:xfrm flipH="1">
              <a:off x="3732" y="2736"/>
              <a:ext cx="486" cy="275"/>
              <a:chOff x="4128" y="1104"/>
              <a:chExt cx="336" cy="480"/>
            </a:xfrm>
          </p:grpSpPr>
          <p:sp>
            <p:nvSpPr>
              <p:cNvPr id="298019" name="Line 35"/>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20" name="Line 36"/>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sp>
          <p:nvSpPr>
            <p:cNvPr id="298021" name="Text Box 37"/>
            <p:cNvSpPr txBox="1">
              <a:spLocks noChangeArrowheads="1"/>
            </p:cNvSpPr>
            <p:nvPr/>
          </p:nvSpPr>
          <p:spPr bwMode="auto">
            <a:xfrm>
              <a:off x="3611" y="2640"/>
              <a:ext cx="196" cy="212"/>
            </a:xfrm>
            <a:prstGeom prst="rect">
              <a:avLst/>
            </a:prstGeom>
            <a:noFill/>
            <a:ln w="9525">
              <a:noFill/>
              <a:miter lim="800000"/>
              <a:headEnd/>
              <a:tailEnd/>
            </a:ln>
            <a:effectLst/>
          </p:spPr>
          <p:txBody>
            <a:bodyPr wrap="none">
              <a:spAutoFit/>
            </a:bodyPr>
            <a:lstStyle/>
            <a:p>
              <a:r>
                <a:rPr lang="en-US" sz="1600" b="1"/>
                <a:t>i</a:t>
              </a:r>
              <a:r>
                <a:rPr lang="en-US" sz="1600" b="1" baseline="-25000"/>
                <a:t>a</a:t>
              </a:r>
            </a:p>
          </p:txBody>
        </p:sp>
        <p:sp>
          <p:nvSpPr>
            <p:cNvPr id="298022" name="Text Box 38"/>
            <p:cNvSpPr txBox="1">
              <a:spLocks noChangeArrowheads="1"/>
            </p:cNvSpPr>
            <p:nvPr/>
          </p:nvSpPr>
          <p:spPr bwMode="auto">
            <a:xfrm>
              <a:off x="3638" y="3187"/>
              <a:ext cx="191" cy="212"/>
            </a:xfrm>
            <a:prstGeom prst="rect">
              <a:avLst/>
            </a:prstGeom>
            <a:noFill/>
            <a:ln w="9525">
              <a:noFill/>
              <a:miter lim="800000"/>
              <a:headEnd/>
              <a:tailEnd/>
            </a:ln>
            <a:effectLst/>
          </p:spPr>
          <p:txBody>
            <a:bodyPr wrap="none">
              <a:spAutoFit/>
            </a:bodyPr>
            <a:lstStyle/>
            <a:p>
              <a:r>
                <a:rPr lang="en-US" sz="1600" b="1"/>
                <a:t>i</a:t>
              </a:r>
              <a:r>
                <a:rPr lang="en-US" sz="1600" b="1" baseline="-25000"/>
                <a:t>c</a:t>
              </a:r>
            </a:p>
          </p:txBody>
        </p:sp>
        <p:sp>
          <p:nvSpPr>
            <p:cNvPr id="298023" name="Text Box 39"/>
            <p:cNvSpPr txBox="1">
              <a:spLocks noChangeArrowheads="1"/>
            </p:cNvSpPr>
            <p:nvPr/>
          </p:nvSpPr>
          <p:spPr bwMode="auto">
            <a:xfrm>
              <a:off x="3360" y="3072"/>
              <a:ext cx="201" cy="212"/>
            </a:xfrm>
            <a:prstGeom prst="rect">
              <a:avLst/>
            </a:prstGeom>
            <a:noFill/>
            <a:ln w="9525">
              <a:noFill/>
              <a:miter lim="800000"/>
              <a:headEnd/>
              <a:tailEnd/>
            </a:ln>
            <a:effectLst/>
          </p:spPr>
          <p:txBody>
            <a:bodyPr wrap="none">
              <a:spAutoFit/>
            </a:bodyPr>
            <a:lstStyle/>
            <a:p>
              <a:r>
                <a:rPr lang="en-US" sz="1600" b="1"/>
                <a:t>i</a:t>
              </a:r>
              <a:r>
                <a:rPr lang="en-US" sz="1600" b="1" baseline="-25000"/>
                <a:t>b</a:t>
              </a:r>
            </a:p>
          </p:txBody>
        </p:sp>
        <p:sp>
          <p:nvSpPr>
            <p:cNvPr id="298024" name="Text Box 40"/>
            <p:cNvSpPr txBox="1">
              <a:spLocks noChangeArrowheads="1"/>
            </p:cNvSpPr>
            <p:nvPr/>
          </p:nvSpPr>
          <p:spPr bwMode="auto">
            <a:xfrm>
              <a:off x="3984" y="2572"/>
              <a:ext cx="201" cy="212"/>
            </a:xfrm>
            <a:prstGeom prst="rect">
              <a:avLst/>
            </a:prstGeom>
            <a:noFill/>
            <a:ln w="9525">
              <a:noFill/>
              <a:miter lim="800000"/>
              <a:headEnd/>
              <a:tailEnd/>
            </a:ln>
            <a:effectLst/>
          </p:spPr>
          <p:txBody>
            <a:bodyPr wrap="none">
              <a:spAutoFit/>
            </a:bodyPr>
            <a:lstStyle/>
            <a:p>
              <a:r>
                <a:rPr lang="en-US" sz="1600" b="1"/>
                <a:t>i</a:t>
              </a:r>
              <a:r>
                <a:rPr lang="en-US" sz="1600" b="1" baseline="-25000"/>
                <a:t>d</a:t>
              </a:r>
            </a:p>
          </p:txBody>
        </p:sp>
        <p:grpSp>
          <p:nvGrpSpPr>
            <p:cNvPr id="298025" name="Group 41"/>
            <p:cNvGrpSpPr>
              <a:grpSpLocks/>
            </p:cNvGrpSpPr>
            <p:nvPr/>
          </p:nvGrpSpPr>
          <p:grpSpPr bwMode="auto">
            <a:xfrm>
              <a:off x="4549" y="2665"/>
              <a:ext cx="213" cy="250"/>
              <a:chOff x="4128" y="1104"/>
              <a:chExt cx="336" cy="480"/>
            </a:xfrm>
          </p:grpSpPr>
          <p:sp>
            <p:nvSpPr>
              <p:cNvPr id="298026" name="Line 42"/>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27" name="Line 43"/>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28" name="Group 44"/>
            <p:cNvGrpSpPr>
              <a:grpSpLocks/>
            </p:cNvGrpSpPr>
            <p:nvPr/>
          </p:nvGrpSpPr>
          <p:grpSpPr bwMode="auto">
            <a:xfrm flipV="1">
              <a:off x="4390" y="2922"/>
              <a:ext cx="365" cy="125"/>
              <a:chOff x="4128" y="1104"/>
              <a:chExt cx="336" cy="480"/>
            </a:xfrm>
          </p:grpSpPr>
          <p:sp>
            <p:nvSpPr>
              <p:cNvPr id="298029" name="Line 45"/>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30" name="Line 46"/>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31" name="Group 47"/>
            <p:cNvGrpSpPr>
              <a:grpSpLocks/>
            </p:cNvGrpSpPr>
            <p:nvPr/>
          </p:nvGrpSpPr>
          <p:grpSpPr bwMode="auto">
            <a:xfrm>
              <a:off x="4762" y="2915"/>
              <a:ext cx="31" cy="301"/>
              <a:chOff x="4128" y="1104"/>
              <a:chExt cx="336" cy="480"/>
            </a:xfrm>
          </p:grpSpPr>
          <p:sp>
            <p:nvSpPr>
              <p:cNvPr id="298032" name="Line 48"/>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33" name="Line 49"/>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34" name="Group 50"/>
            <p:cNvGrpSpPr>
              <a:grpSpLocks/>
            </p:cNvGrpSpPr>
            <p:nvPr/>
          </p:nvGrpSpPr>
          <p:grpSpPr bwMode="auto">
            <a:xfrm flipH="1">
              <a:off x="4762" y="2640"/>
              <a:ext cx="486" cy="275"/>
              <a:chOff x="4128" y="1104"/>
              <a:chExt cx="336" cy="480"/>
            </a:xfrm>
          </p:grpSpPr>
          <p:sp>
            <p:nvSpPr>
              <p:cNvPr id="298035" name="Line 51"/>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36" name="Line 52"/>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sp>
          <p:nvSpPr>
            <p:cNvPr id="298037" name="Text Box 53"/>
            <p:cNvSpPr txBox="1">
              <a:spLocks noChangeArrowheads="1"/>
            </p:cNvSpPr>
            <p:nvPr/>
          </p:nvSpPr>
          <p:spPr bwMode="auto">
            <a:xfrm>
              <a:off x="4641" y="2544"/>
              <a:ext cx="196" cy="212"/>
            </a:xfrm>
            <a:prstGeom prst="rect">
              <a:avLst/>
            </a:prstGeom>
            <a:noFill/>
            <a:ln w="9525">
              <a:noFill/>
              <a:miter lim="800000"/>
              <a:headEnd/>
              <a:tailEnd/>
            </a:ln>
            <a:effectLst/>
          </p:spPr>
          <p:txBody>
            <a:bodyPr wrap="none">
              <a:spAutoFit/>
            </a:bodyPr>
            <a:lstStyle/>
            <a:p>
              <a:r>
                <a:rPr lang="en-US" sz="1600" b="1"/>
                <a:t>i</a:t>
              </a:r>
              <a:r>
                <a:rPr lang="en-US" sz="1600" b="1" baseline="-25000"/>
                <a:t>a</a:t>
              </a:r>
            </a:p>
          </p:txBody>
        </p:sp>
        <p:sp>
          <p:nvSpPr>
            <p:cNvPr id="298038" name="Text Box 54"/>
            <p:cNvSpPr txBox="1">
              <a:spLocks noChangeArrowheads="1"/>
            </p:cNvSpPr>
            <p:nvPr/>
          </p:nvSpPr>
          <p:spPr bwMode="auto">
            <a:xfrm>
              <a:off x="4668" y="3091"/>
              <a:ext cx="191" cy="212"/>
            </a:xfrm>
            <a:prstGeom prst="rect">
              <a:avLst/>
            </a:prstGeom>
            <a:noFill/>
            <a:ln w="9525">
              <a:noFill/>
              <a:miter lim="800000"/>
              <a:headEnd/>
              <a:tailEnd/>
            </a:ln>
            <a:effectLst/>
          </p:spPr>
          <p:txBody>
            <a:bodyPr wrap="none">
              <a:spAutoFit/>
            </a:bodyPr>
            <a:lstStyle/>
            <a:p>
              <a:r>
                <a:rPr lang="en-US" sz="1600" b="1"/>
                <a:t>i</a:t>
              </a:r>
              <a:r>
                <a:rPr lang="en-US" sz="1600" b="1" baseline="-25000"/>
                <a:t>c</a:t>
              </a:r>
            </a:p>
          </p:txBody>
        </p:sp>
        <p:sp>
          <p:nvSpPr>
            <p:cNvPr id="298039" name="Text Box 55"/>
            <p:cNvSpPr txBox="1">
              <a:spLocks noChangeArrowheads="1"/>
            </p:cNvSpPr>
            <p:nvPr/>
          </p:nvSpPr>
          <p:spPr bwMode="auto">
            <a:xfrm>
              <a:off x="4395" y="3004"/>
              <a:ext cx="201" cy="212"/>
            </a:xfrm>
            <a:prstGeom prst="rect">
              <a:avLst/>
            </a:prstGeom>
            <a:noFill/>
            <a:ln w="9525">
              <a:noFill/>
              <a:miter lim="800000"/>
              <a:headEnd/>
              <a:tailEnd/>
            </a:ln>
            <a:effectLst/>
          </p:spPr>
          <p:txBody>
            <a:bodyPr wrap="none">
              <a:spAutoFit/>
            </a:bodyPr>
            <a:lstStyle/>
            <a:p>
              <a:r>
                <a:rPr lang="en-US" sz="1600" b="1"/>
                <a:t>i</a:t>
              </a:r>
              <a:r>
                <a:rPr lang="en-US" sz="1600" b="1" baseline="-25000"/>
                <a:t>b</a:t>
              </a:r>
            </a:p>
          </p:txBody>
        </p:sp>
        <p:sp>
          <p:nvSpPr>
            <p:cNvPr id="298040" name="Text Box 56"/>
            <p:cNvSpPr txBox="1">
              <a:spLocks noChangeArrowheads="1"/>
            </p:cNvSpPr>
            <p:nvPr/>
          </p:nvSpPr>
          <p:spPr bwMode="auto">
            <a:xfrm>
              <a:off x="5127" y="2715"/>
              <a:ext cx="201" cy="212"/>
            </a:xfrm>
            <a:prstGeom prst="rect">
              <a:avLst/>
            </a:prstGeom>
            <a:noFill/>
            <a:ln w="9525">
              <a:noFill/>
              <a:miter lim="800000"/>
              <a:headEnd/>
              <a:tailEnd/>
            </a:ln>
            <a:effectLst/>
          </p:spPr>
          <p:txBody>
            <a:bodyPr wrap="none">
              <a:spAutoFit/>
            </a:bodyPr>
            <a:lstStyle/>
            <a:p>
              <a:r>
                <a:rPr lang="en-US" sz="1600" b="1"/>
                <a:t>i</a:t>
              </a:r>
              <a:r>
                <a:rPr lang="en-US" sz="1600" b="1" baseline="-25000"/>
                <a:t>d</a:t>
              </a:r>
            </a:p>
          </p:txBody>
        </p:sp>
        <p:sp>
          <p:nvSpPr>
            <p:cNvPr id="298041" name="Freeform 57"/>
            <p:cNvSpPr>
              <a:spLocks/>
            </p:cNvSpPr>
            <p:nvPr/>
          </p:nvSpPr>
          <p:spPr bwMode="auto">
            <a:xfrm>
              <a:off x="3598" y="2775"/>
              <a:ext cx="1314" cy="353"/>
            </a:xfrm>
            <a:custGeom>
              <a:avLst/>
              <a:gdLst/>
              <a:ahLst/>
              <a:cxnLst>
                <a:cxn ang="0">
                  <a:pos x="98" y="137"/>
                </a:cxn>
                <a:cxn ang="0">
                  <a:pos x="74" y="153"/>
                </a:cxn>
                <a:cxn ang="0">
                  <a:pos x="26" y="169"/>
                </a:cxn>
                <a:cxn ang="0">
                  <a:pos x="50" y="233"/>
                </a:cxn>
                <a:cxn ang="0">
                  <a:pos x="138" y="289"/>
                </a:cxn>
                <a:cxn ang="0">
                  <a:pos x="298" y="305"/>
                </a:cxn>
                <a:cxn ang="0">
                  <a:pos x="482" y="353"/>
                </a:cxn>
                <a:cxn ang="0">
                  <a:pos x="578" y="337"/>
                </a:cxn>
                <a:cxn ang="0">
                  <a:pos x="674" y="321"/>
                </a:cxn>
                <a:cxn ang="0">
                  <a:pos x="706" y="281"/>
                </a:cxn>
                <a:cxn ang="0">
                  <a:pos x="730" y="265"/>
                </a:cxn>
                <a:cxn ang="0">
                  <a:pos x="754" y="241"/>
                </a:cxn>
                <a:cxn ang="0">
                  <a:pos x="778" y="233"/>
                </a:cxn>
                <a:cxn ang="0">
                  <a:pos x="826" y="201"/>
                </a:cxn>
                <a:cxn ang="0">
                  <a:pos x="906" y="169"/>
                </a:cxn>
                <a:cxn ang="0">
                  <a:pos x="1074" y="209"/>
                </a:cxn>
                <a:cxn ang="0">
                  <a:pos x="1250" y="177"/>
                </a:cxn>
                <a:cxn ang="0">
                  <a:pos x="1266" y="153"/>
                </a:cxn>
                <a:cxn ang="0">
                  <a:pos x="1290" y="137"/>
                </a:cxn>
                <a:cxn ang="0">
                  <a:pos x="1306" y="89"/>
                </a:cxn>
                <a:cxn ang="0">
                  <a:pos x="1314" y="65"/>
                </a:cxn>
                <a:cxn ang="0">
                  <a:pos x="1066" y="57"/>
                </a:cxn>
                <a:cxn ang="0">
                  <a:pos x="946" y="65"/>
                </a:cxn>
                <a:cxn ang="0">
                  <a:pos x="514" y="105"/>
                </a:cxn>
                <a:cxn ang="0">
                  <a:pos x="378" y="169"/>
                </a:cxn>
                <a:cxn ang="0">
                  <a:pos x="98" y="137"/>
                </a:cxn>
              </a:cxnLst>
              <a:rect l="0" t="0" r="r" b="b"/>
              <a:pathLst>
                <a:path w="1314" h="353">
                  <a:moveTo>
                    <a:pt x="98" y="137"/>
                  </a:moveTo>
                  <a:cubicBezTo>
                    <a:pt x="90" y="142"/>
                    <a:pt x="83" y="149"/>
                    <a:pt x="74" y="153"/>
                  </a:cubicBezTo>
                  <a:cubicBezTo>
                    <a:pt x="59" y="160"/>
                    <a:pt x="26" y="169"/>
                    <a:pt x="26" y="169"/>
                  </a:cubicBezTo>
                  <a:cubicBezTo>
                    <a:pt x="0" y="209"/>
                    <a:pt x="14" y="209"/>
                    <a:pt x="50" y="233"/>
                  </a:cubicBezTo>
                  <a:cubicBezTo>
                    <a:pt x="67" y="258"/>
                    <a:pt x="106" y="285"/>
                    <a:pt x="138" y="289"/>
                  </a:cubicBezTo>
                  <a:cubicBezTo>
                    <a:pt x="191" y="296"/>
                    <a:pt x="298" y="305"/>
                    <a:pt x="298" y="305"/>
                  </a:cubicBezTo>
                  <a:cubicBezTo>
                    <a:pt x="360" y="321"/>
                    <a:pt x="419" y="342"/>
                    <a:pt x="482" y="353"/>
                  </a:cubicBezTo>
                  <a:cubicBezTo>
                    <a:pt x="558" y="338"/>
                    <a:pt x="484" y="352"/>
                    <a:pt x="578" y="337"/>
                  </a:cubicBezTo>
                  <a:cubicBezTo>
                    <a:pt x="610" y="332"/>
                    <a:pt x="674" y="321"/>
                    <a:pt x="674" y="321"/>
                  </a:cubicBezTo>
                  <a:cubicBezTo>
                    <a:pt x="743" y="275"/>
                    <a:pt x="662" y="336"/>
                    <a:pt x="706" y="281"/>
                  </a:cubicBezTo>
                  <a:cubicBezTo>
                    <a:pt x="712" y="273"/>
                    <a:pt x="723" y="271"/>
                    <a:pt x="730" y="265"/>
                  </a:cubicBezTo>
                  <a:cubicBezTo>
                    <a:pt x="739" y="258"/>
                    <a:pt x="745" y="247"/>
                    <a:pt x="754" y="241"/>
                  </a:cubicBezTo>
                  <a:cubicBezTo>
                    <a:pt x="761" y="236"/>
                    <a:pt x="771" y="237"/>
                    <a:pt x="778" y="233"/>
                  </a:cubicBezTo>
                  <a:cubicBezTo>
                    <a:pt x="795" y="224"/>
                    <a:pt x="808" y="207"/>
                    <a:pt x="826" y="201"/>
                  </a:cubicBezTo>
                  <a:cubicBezTo>
                    <a:pt x="885" y="181"/>
                    <a:pt x="859" y="193"/>
                    <a:pt x="906" y="169"/>
                  </a:cubicBezTo>
                  <a:cubicBezTo>
                    <a:pt x="973" y="175"/>
                    <a:pt x="1020" y="173"/>
                    <a:pt x="1074" y="209"/>
                  </a:cubicBezTo>
                  <a:cubicBezTo>
                    <a:pt x="1131" y="204"/>
                    <a:pt x="1201" y="210"/>
                    <a:pt x="1250" y="177"/>
                  </a:cubicBezTo>
                  <a:cubicBezTo>
                    <a:pt x="1255" y="169"/>
                    <a:pt x="1259" y="160"/>
                    <a:pt x="1266" y="153"/>
                  </a:cubicBezTo>
                  <a:cubicBezTo>
                    <a:pt x="1273" y="146"/>
                    <a:pt x="1285" y="145"/>
                    <a:pt x="1290" y="137"/>
                  </a:cubicBezTo>
                  <a:cubicBezTo>
                    <a:pt x="1299" y="123"/>
                    <a:pt x="1301" y="105"/>
                    <a:pt x="1306" y="89"/>
                  </a:cubicBezTo>
                  <a:cubicBezTo>
                    <a:pt x="1309" y="81"/>
                    <a:pt x="1314" y="65"/>
                    <a:pt x="1314" y="65"/>
                  </a:cubicBezTo>
                  <a:cubicBezTo>
                    <a:pt x="1249" y="0"/>
                    <a:pt x="1149" y="36"/>
                    <a:pt x="1066" y="57"/>
                  </a:cubicBezTo>
                  <a:cubicBezTo>
                    <a:pt x="1030" y="45"/>
                    <a:pt x="984" y="61"/>
                    <a:pt x="946" y="65"/>
                  </a:cubicBezTo>
                  <a:cubicBezTo>
                    <a:pt x="800" y="102"/>
                    <a:pt x="669" y="100"/>
                    <a:pt x="514" y="105"/>
                  </a:cubicBezTo>
                  <a:cubicBezTo>
                    <a:pt x="469" y="135"/>
                    <a:pt x="431" y="158"/>
                    <a:pt x="378" y="169"/>
                  </a:cubicBezTo>
                  <a:cubicBezTo>
                    <a:pt x="278" y="163"/>
                    <a:pt x="196" y="145"/>
                    <a:pt x="98" y="137"/>
                  </a:cubicBezTo>
                  <a:close/>
                </a:path>
              </a:pathLst>
            </a:custGeom>
            <a:noFill/>
            <a:ln w="9525">
              <a:solidFill>
                <a:schemeClr val="tx1"/>
              </a:solidFill>
              <a:round/>
              <a:headEnd/>
              <a:tailEnd/>
            </a:ln>
            <a:effectLst/>
          </p:spPr>
          <p:txBody>
            <a:bodyPr/>
            <a:lstStyle/>
            <a:p>
              <a:endParaRPr lang="en-US"/>
            </a:p>
          </p:txBody>
        </p:sp>
        <p:grpSp>
          <p:nvGrpSpPr>
            <p:cNvPr id="298042" name="Group 58"/>
            <p:cNvGrpSpPr>
              <a:grpSpLocks/>
            </p:cNvGrpSpPr>
            <p:nvPr/>
          </p:nvGrpSpPr>
          <p:grpSpPr bwMode="auto">
            <a:xfrm>
              <a:off x="3519" y="2761"/>
              <a:ext cx="213" cy="250"/>
              <a:chOff x="4128" y="1104"/>
              <a:chExt cx="336" cy="480"/>
            </a:xfrm>
          </p:grpSpPr>
          <p:sp>
            <p:nvSpPr>
              <p:cNvPr id="298043" name="Line 59"/>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44" name="Line 60"/>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45" name="Group 61"/>
            <p:cNvGrpSpPr>
              <a:grpSpLocks/>
            </p:cNvGrpSpPr>
            <p:nvPr/>
          </p:nvGrpSpPr>
          <p:grpSpPr bwMode="auto">
            <a:xfrm>
              <a:off x="3732" y="3011"/>
              <a:ext cx="31" cy="301"/>
              <a:chOff x="4128" y="1104"/>
              <a:chExt cx="336" cy="480"/>
            </a:xfrm>
          </p:grpSpPr>
          <p:sp>
            <p:nvSpPr>
              <p:cNvPr id="298046" name="Line 62"/>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47" name="Line 63"/>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48" name="Group 64"/>
            <p:cNvGrpSpPr>
              <a:grpSpLocks/>
            </p:cNvGrpSpPr>
            <p:nvPr/>
          </p:nvGrpSpPr>
          <p:grpSpPr bwMode="auto">
            <a:xfrm flipH="1">
              <a:off x="3732" y="2736"/>
              <a:ext cx="486" cy="275"/>
              <a:chOff x="4128" y="1104"/>
              <a:chExt cx="336" cy="480"/>
            </a:xfrm>
          </p:grpSpPr>
          <p:sp>
            <p:nvSpPr>
              <p:cNvPr id="298049" name="Line 65"/>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50" name="Line 66"/>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sp>
          <p:nvSpPr>
            <p:cNvPr id="298051" name="Text Box 67"/>
            <p:cNvSpPr txBox="1">
              <a:spLocks noChangeArrowheads="1"/>
            </p:cNvSpPr>
            <p:nvPr/>
          </p:nvSpPr>
          <p:spPr bwMode="auto">
            <a:xfrm>
              <a:off x="3611" y="2640"/>
              <a:ext cx="196" cy="212"/>
            </a:xfrm>
            <a:prstGeom prst="rect">
              <a:avLst/>
            </a:prstGeom>
            <a:noFill/>
            <a:ln w="9525">
              <a:noFill/>
              <a:miter lim="800000"/>
              <a:headEnd/>
              <a:tailEnd/>
            </a:ln>
            <a:effectLst/>
          </p:spPr>
          <p:txBody>
            <a:bodyPr wrap="none">
              <a:spAutoFit/>
            </a:bodyPr>
            <a:lstStyle/>
            <a:p>
              <a:r>
                <a:rPr lang="en-US" sz="1600" b="1"/>
                <a:t>i</a:t>
              </a:r>
              <a:r>
                <a:rPr lang="en-US" sz="1600" b="1" baseline="-25000"/>
                <a:t>a</a:t>
              </a:r>
            </a:p>
          </p:txBody>
        </p:sp>
        <p:sp>
          <p:nvSpPr>
            <p:cNvPr id="298052" name="Text Box 68"/>
            <p:cNvSpPr txBox="1">
              <a:spLocks noChangeArrowheads="1"/>
            </p:cNvSpPr>
            <p:nvPr/>
          </p:nvSpPr>
          <p:spPr bwMode="auto">
            <a:xfrm>
              <a:off x="3638" y="3187"/>
              <a:ext cx="191" cy="212"/>
            </a:xfrm>
            <a:prstGeom prst="rect">
              <a:avLst/>
            </a:prstGeom>
            <a:noFill/>
            <a:ln w="9525">
              <a:noFill/>
              <a:miter lim="800000"/>
              <a:headEnd/>
              <a:tailEnd/>
            </a:ln>
            <a:effectLst/>
          </p:spPr>
          <p:txBody>
            <a:bodyPr wrap="none">
              <a:spAutoFit/>
            </a:bodyPr>
            <a:lstStyle/>
            <a:p>
              <a:r>
                <a:rPr lang="en-US" sz="1600" b="1"/>
                <a:t>i</a:t>
              </a:r>
              <a:r>
                <a:rPr lang="en-US" sz="1600" b="1" baseline="-25000"/>
                <a:t>c</a:t>
              </a:r>
            </a:p>
          </p:txBody>
        </p:sp>
        <p:sp>
          <p:nvSpPr>
            <p:cNvPr id="298053" name="Text Box 69"/>
            <p:cNvSpPr txBox="1">
              <a:spLocks noChangeArrowheads="1"/>
            </p:cNvSpPr>
            <p:nvPr/>
          </p:nvSpPr>
          <p:spPr bwMode="auto">
            <a:xfrm>
              <a:off x="3360" y="3072"/>
              <a:ext cx="201" cy="212"/>
            </a:xfrm>
            <a:prstGeom prst="rect">
              <a:avLst/>
            </a:prstGeom>
            <a:noFill/>
            <a:ln w="9525">
              <a:noFill/>
              <a:miter lim="800000"/>
              <a:headEnd/>
              <a:tailEnd/>
            </a:ln>
            <a:effectLst/>
          </p:spPr>
          <p:txBody>
            <a:bodyPr wrap="none">
              <a:spAutoFit/>
            </a:bodyPr>
            <a:lstStyle/>
            <a:p>
              <a:r>
                <a:rPr lang="en-US" sz="1600" b="1"/>
                <a:t>i</a:t>
              </a:r>
              <a:r>
                <a:rPr lang="en-US" sz="1600" b="1" baseline="-25000"/>
                <a:t>b</a:t>
              </a:r>
            </a:p>
          </p:txBody>
        </p:sp>
        <p:sp>
          <p:nvSpPr>
            <p:cNvPr id="298054" name="Text Box 70"/>
            <p:cNvSpPr txBox="1">
              <a:spLocks noChangeArrowheads="1"/>
            </p:cNvSpPr>
            <p:nvPr/>
          </p:nvSpPr>
          <p:spPr bwMode="auto">
            <a:xfrm>
              <a:off x="3984" y="2572"/>
              <a:ext cx="201" cy="212"/>
            </a:xfrm>
            <a:prstGeom prst="rect">
              <a:avLst/>
            </a:prstGeom>
            <a:noFill/>
            <a:ln w="9525">
              <a:noFill/>
              <a:miter lim="800000"/>
              <a:headEnd/>
              <a:tailEnd/>
            </a:ln>
            <a:effectLst/>
          </p:spPr>
          <p:txBody>
            <a:bodyPr wrap="none">
              <a:spAutoFit/>
            </a:bodyPr>
            <a:lstStyle/>
            <a:p>
              <a:r>
                <a:rPr lang="en-US" sz="1600" b="1"/>
                <a:t>i</a:t>
              </a:r>
              <a:r>
                <a:rPr lang="en-US" sz="1600" b="1" baseline="-25000"/>
                <a:t>d</a:t>
              </a:r>
            </a:p>
          </p:txBody>
        </p:sp>
        <p:grpSp>
          <p:nvGrpSpPr>
            <p:cNvPr id="298055" name="Group 71"/>
            <p:cNvGrpSpPr>
              <a:grpSpLocks/>
            </p:cNvGrpSpPr>
            <p:nvPr/>
          </p:nvGrpSpPr>
          <p:grpSpPr bwMode="auto">
            <a:xfrm>
              <a:off x="4549" y="2665"/>
              <a:ext cx="213" cy="250"/>
              <a:chOff x="4128" y="1104"/>
              <a:chExt cx="336" cy="480"/>
            </a:xfrm>
          </p:grpSpPr>
          <p:sp>
            <p:nvSpPr>
              <p:cNvPr id="298056" name="Line 72"/>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57" name="Line 73"/>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58" name="Group 74"/>
            <p:cNvGrpSpPr>
              <a:grpSpLocks/>
            </p:cNvGrpSpPr>
            <p:nvPr/>
          </p:nvGrpSpPr>
          <p:grpSpPr bwMode="auto">
            <a:xfrm flipV="1">
              <a:off x="4390" y="2922"/>
              <a:ext cx="365" cy="125"/>
              <a:chOff x="4128" y="1104"/>
              <a:chExt cx="336" cy="480"/>
            </a:xfrm>
          </p:grpSpPr>
          <p:sp>
            <p:nvSpPr>
              <p:cNvPr id="298059" name="Line 75"/>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60" name="Line 76"/>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61" name="Group 77"/>
            <p:cNvGrpSpPr>
              <a:grpSpLocks/>
            </p:cNvGrpSpPr>
            <p:nvPr/>
          </p:nvGrpSpPr>
          <p:grpSpPr bwMode="auto">
            <a:xfrm>
              <a:off x="4762" y="2915"/>
              <a:ext cx="31" cy="301"/>
              <a:chOff x="4128" y="1104"/>
              <a:chExt cx="336" cy="480"/>
            </a:xfrm>
          </p:grpSpPr>
          <p:sp>
            <p:nvSpPr>
              <p:cNvPr id="298062" name="Line 78"/>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63" name="Line 79"/>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grpSp>
          <p:nvGrpSpPr>
            <p:cNvPr id="298064" name="Group 80"/>
            <p:cNvGrpSpPr>
              <a:grpSpLocks/>
            </p:cNvGrpSpPr>
            <p:nvPr/>
          </p:nvGrpSpPr>
          <p:grpSpPr bwMode="auto">
            <a:xfrm flipH="1">
              <a:off x="4762" y="2640"/>
              <a:ext cx="486" cy="275"/>
              <a:chOff x="4128" y="1104"/>
              <a:chExt cx="336" cy="480"/>
            </a:xfrm>
          </p:grpSpPr>
          <p:sp>
            <p:nvSpPr>
              <p:cNvPr id="298065" name="Line 81"/>
              <p:cNvSpPr>
                <a:spLocks noChangeShapeType="1"/>
              </p:cNvSpPr>
              <p:nvPr/>
            </p:nvSpPr>
            <p:spPr bwMode="auto">
              <a:xfrm>
                <a:off x="4128" y="1104"/>
                <a:ext cx="144" cy="192"/>
              </a:xfrm>
              <a:prstGeom prst="line">
                <a:avLst/>
              </a:prstGeom>
              <a:noFill/>
              <a:ln w="9525">
                <a:solidFill>
                  <a:schemeClr val="tx1"/>
                </a:solidFill>
                <a:round/>
                <a:headEnd/>
                <a:tailEnd type="triangle" w="med" len="med"/>
              </a:ln>
              <a:effectLst/>
            </p:spPr>
            <p:txBody>
              <a:bodyPr/>
              <a:lstStyle/>
              <a:p>
                <a:endParaRPr lang="en-US"/>
              </a:p>
            </p:txBody>
          </p:sp>
          <p:sp>
            <p:nvSpPr>
              <p:cNvPr id="298066" name="Line 82"/>
              <p:cNvSpPr>
                <a:spLocks noChangeShapeType="1"/>
              </p:cNvSpPr>
              <p:nvPr/>
            </p:nvSpPr>
            <p:spPr bwMode="auto">
              <a:xfrm>
                <a:off x="4272" y="1296"/>
                <a:ext cx="192" cy="288"/>
              </a:xfrm>
              <a:prstGeom prst="line">
                <a:avLst/>
              </a:prstGeom>
              <a:noFill/>
              <a:ln w="9525">
                <a:solidFill>
                  <a:schemeClr val="tx1"/>
                </a:solidFill>
                <a:round/>
                <a:headEnd/>
                <a:tailEnd/>
              </a:ln>
              <a:effectLst/>
            </p:spPr>
            <p:txBody>
              <a:bodyPr/>
              <a:lstStyle/>
              <a:p>
                <a:endParaRPr lang="en-US"/>
              </a:p>
            </p:txBody>
          </p:sp>
        </p:grpSp>
        <p:sp>
          <p:nvSpPr>
            <p:cNvPr id="298067" name="Text Box 83"/>
            <p:cNvSpPr txBox="1">
              <a:spLocks noChangeArrowheads="1"/>
            </p:cNvSpPr>
            <p:nvPr/>
          </p:nvSpPr>
          <p:spPr bwMode="auto">
            <a:xfrm>
              <a:off x="4641" y="2544"/>
              <a:ext cx="196" cy="212"/>
            </a:xfrm>
            <a:prstGeom prst="rect">
              <a:avLst/>
            </a:prstGeom>
            <a:noFill/>
            <a:ln w="9525">
              <a:noFill/>
              <a:miter lim="800000"/>
              <a:headEnd/>
              <a:tailEnd/>
            </a:ln>
            <a:effectLst/>
          </p:spPr>
          <p:txBody>
            <a:bodyPr wrap="none">
              <a:spAutoFit/>
            </a:bodyPr>
            <a:lstStyle/>
            <a:p>
              <a:r>
                <a:rPr lang="en-US" sz="1600" b="1"/>
                <a:t>i</a:t>
              </a:r>
              <a:r>
                <a:rPr lang="en-US" sz="1600" b="1" baseline="-25000"/>
                <a:t>a</a:t>
              </a:r>
            </a:p>
          </p:txBody>
        </p:sp>
        <p:sp>
          <p:nvSpPr>
            <p:cNvPr id="298068" name="Text Box 84"/>
            <p:cNvSpPr txBox="1">
              <a:spLocks noChangeArrowheads="1"/>
            </p:cNvSpPr>
            <p:nvPr/>
          </p:nvSpPr>
          <p:spPr bwMode="auto">
            <a:xfrm>
              <a:off x="4668" y="3091"/>
              <a:ext cx="191" cy="212"/>
            </a:xfrm>
            <a:prstGeom prst="rect">
              <a:avLst/>
            </a:prstGeom>
            <a:noFill/>
            <a:ln w="9525">
              <a:noFill/>
              <a:miter lim="800000"/>
              <a:headEnd/>
              <a:tailEnd/>
            </a:ln>
            <a:effectLst/>
          </p:spPr>
          <p:txBody>
            <a:bodyPr wrap="none">
              <a:spAutoFit/>
            </a:bodyPr>
            <a:lstStyle/>
            <a:p>
              <a:r>
                <a:rPr lang="en-US" sz="1600" b="1"/>
                <a:t>i</a:t>
              </a:r>
              <a:r>
                <a:rPr lang="en-US" sz="1600" b="1" baseline="-25000"/>
                <a:t>c</a:t>
              </a:r>
            </a:p>
          </p:txBody>
        </p:sp>
        <p:sp>
          <p:nvSpPr>
            <p:cNvPr id="298069" name="Text Box 85"/>
            <p:cNvSpPr txBox="1">
              <a:spLocks noChangeArrowheads="1"/>
            </p:cNvSpPr>
            <p:nvPr/>
          </p:nvSpPr>
          <p:spPr bwMode="auto">
            <a:xfrm>
              <a:off x="4395" y="3004"/>
              <a:ext cx="201" cy="212"/>
            </a:xfrm>
            <a:prstGeom prst="rect">
              <a:avLst/>
            </a:prstGeom>
            <a:noFill/>
            <a:ln w="9525">
              <a:noFill/>
              <a:miter lim="800000"/>
              <a:headEnd/>
              <a:tailEnd/>
            </a:ln>
            <a:effectLst/>
          </p:spPr>
          <p:txBody>
            <a:bodyPr wrap="none">
              <a:spAutoFit/>
            </a:bodyPr>
            <a:lstStyle/>
            <a:p>
              <a:r>
                <a:rPr lang="en-US" sz="1600" b="1"/>
                <a:t>i</a:t>
              </a:r>
              <a:r>
                <a:rPr lang="en-US" sz="1600" b="1" baseline="-25000"/>
                <a:t>b</a:t>
              </a:r>
            </a:p>
          </p:txBody>
        </p:sp>
        <p:sp>
          <p:nvSpPr>
            <p:cNvPr id="298070" name="Text Box 86"/>
            <p:cNvSpPr txBox="1">
              <a:spLocks noChangeArrowheads="1"/>
            </p:cNvSpPr>
            <p:nvPr/>
          </p:nvSpPr>
          <p:spPr bwMode="auto">
            <a:xfrm>
              <a:off x="5127" y="2715"/>
              <a:ext cx="201" cy="212"/>
            </a:xfrm>
            <a:prstGeom prst="rect">
              <a:avLst/>
            </a:prstGeom>
            <a:noFill/>
            <a:ln w="9525">
              <a:noFill/>
              <a:miter lim="800000"/>
              <a:headEnd/>
              <a:tailEnd/>
            </a:ln>
            <a:effectLst/>
          </p:spPr>
          <p:txBody>
            <a:bodyPr wrap="none">
              <a:spAutoFit/>
            </a:bodyPr>
            <a:lstStyle/>
            <a:p>
              <a:r>
                <a:rPr lang="en-US" sz="1600" b="1"/>
                <a:t>i</a:t>
              </a:r>
              <a:r>
                <a:rPr lang="en-US" sz="1600" b="1" baseline="-25000"/>
                <a:t>d</a:t>
              </a:r>
            </a:p>
          </p:txBody>
        </p:sp>
        <p:sp>
          <p:nvSpPr>
            <p:cNvPr id="298071" name="Freeform 87"/>
            <p:cNvSpPr>
              <a:spLocks/>
            </p:cNvSpPr>
            <p:nvPr/>
          </p:nvSpPr>
          <p:spPr bwMode="auto">
            <a:xfrm>
              <a:off x="3598" y="2775"/>
              <a:ext cx="1314" cy="353"/>
            </a:xfrm>
            <a:custGeom>
              <a:avLst/>
              <a:gdLst/>
              <a:ahLst/>
              <a:cxnLst>
                <a:cxn ang="0">
                  <a:pos x="98" y="137"/>
                </a:cxn>
                <a:cxn ang="0">
                  <a:pos x="74" y="153"/>
                </a:cxn>
                <a:cxn ang="0">
                  <a:pos x="26" y="169"/>
                </a:cxn>
                <a:cxn ang="0">
                  <a:pos x="50" y="233"/>
                </a:cxn>
                <a:cxn ang="0">
                  <a:pos x="138" y="289"/>
                </a:cxn>
                <a:cxn ang="0">
                  <a:pos x="298" y="305"/>
                </a:cxn>
                <a:cxn ang="0">
                  <a:pos x="482" y="353"/>
                </a:cxn>
                <a:cxn ang="0">
                  <a:pos x="578" y="337"/>
                </a:cxn>
                <a:cxn ang="0">
                  <a:pos x="674" y="321"/>
                </a:cxn>
                <a:cxn ang="0">
                  <a:pos x="706" y="281"/>
                </a:cxn>
                <a:cxn ang="0">
                  <a:pos x="730" y="265"/>
                </a:cxn>
                <a:cxn ang="0">
                  <a:pos x="754" y="241"/>
                </a:cxn>
                <a:cxn ang="0">
                  <a:pos x="778" y="233"/>
                </a:cxn>
                <a:cxn ang="0">
                  <a:pos x="826" y="201"/>
                </a:cxn>
                <a:cxn ang="0">
                  <a:pos x="906" y="169"/>
                </a:cxn>
                <a:cxn ang="0">
                  <a:pos x="1074" y="209"/>
                </a:cxn>
                <a:cxn ang="0">
                  <a:pos x="1250" y="177"/>
                </a:cxn>
                <a:cxn ang="0">
                  <a:pos x="1266" y="153"/>
                </a:cxn>
                <a:cxn ang="0">
                  <a:pos x="1290" y="137"/>
                </a:cxn>
                <a:cxn ang="0">
                  <a:pos x="1306" y="89"/>
                </a:cxn>
                <a:cxn ang="0">
                  <a:pos x="1314" y="65"/>
                </a:cxn>
                <a:cxn ang="0">
                  <a:pos x="1066" y="57"/>
                </a:cxn>
                <a:cxn ang="0">
                  <a:pos x="946" y="65"/>
                </a:cxn>
                <a:cxn ang="0">
                  <a:pos x="514" y="105"/>
                </a:cxn>
                <a:cxn ang="0">
                  <a:pos x="378" y="169"/>
                </a:cxn>
                <a:cxn ang="0">
                  <a:pos x="98" y="137"/>
                </a:cxn>
              </a:cxnLst>
              <a:rect l="0" t="0" r="r" b="b"/>
              <a:pathLst>
                <a:path w="1314" h="353">
                  <a:moveTo>
                    <a:pt x="98" y="137"/>
                  </a:moveTo>
                  <a:cubicBezTo>
                    <a:pt x="90" y="142"/>
                    <a:pt x="83" y="149"/>
                    <a:pt x="74" y="153"/>
                  </a:cubicBezTo>
                  <a:cubicBezTo>
                    <a:pt x="59" y="160"/>
                    <a:pt x="26" y="169"/>
                    <a:pt x="26" y="169"/>
                  </a:cubicBezTo>
                  <a:cubicBezTo>
                    <a:pt x="0" y="209"/>
                    <a:pt x="14" y="209"/>
                    <a:pt x="50" y="233"/>
                  </a:cubicBezTo>
                  <a:cubicBezTo>
                    <a:pt x="67" y="258"/>
                    <a:pt x="106" y="285"/>
                    <a:pt x="138" y="289"/>
                  </a:cubicBezTo>
                  <a:cubicBezTo>
                    <a:pt x="191" y="296"/>
                    <a:pt x="298" y="305"/>
                    <a:pt x="298" y="305"/>
                  </a:cubicBezTo>
                  <a:cubicBezTo>
                    <a:pt x="360" y="321"/>
                    <a:pt x="419" y="342"/>
                    <a:pt x="482" y="353"/>
                  </a:cubicBezTo>
                  <a:cubicBezTo>
                    <a:pt x="558" y="338"/>
                    <a:pt x="484" y="352"/>
                    <a:pt x="578" y="337"/>
                  </a:cubicBezTo>
                  <a:cubicBezTo>
                    <a:pt x="610" y="332"/>
                    <a:pt x="674" y="321"/>
                    <a:pt x="674" y="321"/>
                  </a:cubicBezTo>
                  <a:cubicBezTo>
                    <a:pt x="743" y="275"/>
                    <a:pt x="662" y="336"/>
                    <a:pt x="706" y="281"/>
                  </a:cubicBezTo>
                  <a:cubicBezTo>
                    <a:pt x="712" y="273"/>
                    <a:pt x="723" y="271"/>
                    <a:pt x="730" y="265"/>
                  </a:cubicBezTo>
                  <a:cubicBezTo>
                    <a:pt x="739" y="258"/>
                    <a:pt x="745" y="247"/>
                    <a:pt x="754" y="241"/>
                  </a:cubicBezTo>
                  <a:cubicBezTo>
                    <a:pt x="761" y="236"/>
                    <a:pt x="771" y="237"/>
                    <a:pt x="778" y="233"/>
                  </a:cubicBezTo>
                  <a:cubicBezTo>
                    <a:pt x="795" y="224"/>
                    <a:pt x="808" y="207"/>
                    <a:pt x="826" y="201"/>
                  </a:cubicBezTo>
                  <a:cubicBezTo>
                    <a:pt x="885" y="181"/>
                    <a:pt x="859" y="193"/>
                    <a:pt x="906" y="169"/>
                  </a:cubicBezTo>
                  <a:cubicBezTo>
                    <a:pt x="973" y="175"/>
                    <a:pt x="1020" y="173"/>
                    <a:pt x="1074" y="209"/>
                  </a:cubicBezTo>
                  <a:cubicBezTo>
                    <a:pt x="1131" y="204"/>
                    <a:pt x="1201" y="210"/>
                    <a:pt x="1250" y="177"/>
                  </a:cubicBezTo>
                  <a:cubicBezTo>
                    <a:pt x="1255" y="169"/>
                    <a:pt x="1259" y="160"/>
                    <a:pt x="1266" y="153"/>
                  </a:cubicBezTo>
                  <a:cubicBezTo>
                    <a:pt x="1273" y="146"/>
                    <a:pt x="1285" y="145"/>
                    <a:pt x="1290" y="137"/>
                  </a:cubicBezTo>
                  <a:cubicBezTo>
                    <a:pt x="1299" y="123"/>
                    <a:pt x="1301" y="105"/>
                    <a:pt x="1306" y="89"/>
                  </a:cubicBezTo>
                  <a:cubicBezTo>
                    <a:pt x="1309" y="81"/>
                    <a:pt x="1314" y="65"/>
                    <a:pt x="1314" y="65"/>
                  </a:cubicBezTo>
                  <a:cubicBezTo>
                    <a:pt x="1249" y="0"/>
                    <a:pt x="1149" y="36"/>
                    <a:pt x="1066" y="57"/>
                  </a:cubicBezTo>
                  <a:cubicBezTo>
                    <a:pt x="1030" y="45"/>
                    <a:pt x="984" y="61"/>
                    <a:pt x="946" y="65"/>
                  </a:cubicBezTo>
                  <a:cubicBezTo>
                    <a:pt x="800" y="102"/>
                    <a:pt x="669" y="100"/>
                    <a:pt x="514" y="105"/>
                  </a:cubicBezTo>
                  <a:cubicBezTo>
                    <a:pt x="469" y="135"/>
                    <a:pt x="431" y="158"/>
                    <a:pt x="378" y="169"/>
                  </a:cubicBezTo>
                  <a:cubicBezTo>
                    <a:pt x="278" y="163"/>
                    <a:pt x="196" y="145"/>
                    <a:pt x="98" y="137"/>
                  </a:cubicBezTo>
                  <a:close/>
                </a:path>
              </a:pathLst>
            </a:custGeom>
            <a:noFill/>
            <a:ln w="9525">
              <a:solidFill>
                <a:schemeClr val="tx1"/>
              </a:solidFill>
              <a:round/>
              <a:headEnd/>
              <a:tailEnd/>
            </a:ln>
            <a:effectLst/>
          </p:spPr>
          <p:txBody>
            <a:bodyPr/>
            <a:lstStyle/>
            <a:p>
              <a:endParaRPr lang="en-US"/>
            </a:p>
          </p:txBody>
        </p:sp>
        <p:sp>
          <p:nvSpPr>
            <p:cNvPr id="298072" name="Text Box 88"/>
            <p:cNvSpPr txBox="1">
              <a:spLocks noChangeArrowheads="1"/>
            </p:cNvSpPr>
            <p:nvPr/>
          </p:nvSpPr>
          <p:spPr bwMode="auto">
            <a:xfrm>
              <a:off x="3840" y="3474"/>
              <a:ext cx="816" cy="183"/>
            </a:xfrm>
            <a:prstGeom prst="rect">
              <a:avLst/>
            </a:prstGeom>
            <a:noFill/>
            <a:ln w="9525">
              <a:noFill/>
              <a:miter lim="800000"/>
              <a:headEnd/>
              <a:tailEnd/>
            </a:ln>
            <a:effectLst/>
          </p:spPr>
          <p:txBody>
            <a:bodyPr>
              <a:spAutoFit/>
            </a:bodyPr>
            <a:lstStyle/>
            <a:p>
              <a:endParaRPr lang="en-US" sz="2000" b="1" baseline="-25000"/>
            </a:p>
          </p:txBody>
        </p:sp>
        <p:grpSp>
          <p:nvGrpSpPr>
            <p:cNvPr id="298073" name="Group 89"/>
            <p:cNvGrpSpPr>
              <a:grpSpLocks/>
            </p:cNvGrpSpPr>
            <p:nvPr/>
          </p:nvGrpSpPr>
          <p:grpSpPr bwMode="auto">
            <a:xfrm>
              <a:off x="4008" y="3352"/>
              <a:ext cx="648" cy="456"/>
              <a:chOff x="4008" y="3352"/>
              <a:chExt cx="648" cy="456"/>
            </a:xfrm>
          </p:grpSpPr>
          <p:sp>
            <p:nvSpPr>
              <p:cNvPr id="298074" name="Text Box 90"/>
              <p:cNvSpPr txBox="1">
                <a:spLocks noChangeArrowheads="1"/>
              </p:cNvSpPr>
              <p:nvPr/>
            </p:nvSpPr>
            <p:spPr bwMode="auto">
              <a:xfrm>
                <a:off x="4046" y="3451"/>
                <a:ext cx="610" cy="231"/>
              </a:xfrm>
              <a:prstGeom prst="rect">
                <a:avLst/>
              </a:prstGeom>
              <a:noFill/>
              <a:ln w="9525">
                <a:noFill/>
                <a:miter lim="800000"/>
                <a:headEnd/>
                <a:tailEnd/>
              </a:ln>
              <a:effectLst/>
            </p:spPr>
            <p:txBody>
              <a:bodyPr>
                <a:spAutoFit/>
              </a:bodyPr>
              <a:lstStyle/>
              <a:p>
                <a:pPr>
                  <a:spcBef>
                    <a:spcPct val="50000"/>
                  </a:spcBef>
                </a:pPr>
                <a:r>
                  <a:rPr lang="en-US" sz="1800" b="1">
                    <a:cs typeface="Times New Roman" pitchFamily="18" charset="0"/>
                  </a:rPr>
                  <a:t>∑ </a:t>
                </a:r>
                <a:r>
                  <a:rPr lang="en-US" sz="1600" b="1"/>
                  <a:t>i</a:t>
                </a:r>
                <a:r>
                  <a:rPr lang="en-US" sz="1600" b="1" baseline="-25000"/>
                  <a:t>n </a:t>
                </a:r>
                <a:r>
                  <a:rPr lang="en-US" sz="1600" b="1"/>
                  <a:t>=  0</a:t>
                </a:r>
              </a:p>
            </p:txBody>
          </p:sp>
          <p:sp>
            <p:nvSpPr>
              <p:cNvPr id="298075" name="Text Box 91"/>
              <p:cNvSpPr txBox="1">
                <a:spLocks noChangeArrowheads="1"/>
              </p:cNvSpPr>
              <p:nvPr/>
            </p:nvSpPr>
            <p:spPr bwMode="auto">
              <a:xfrm>
                <a:off x="4008" y="3635"/>
                <a:ext cx="314" cy="173"/>
              </a:xfrm>
              <a:prstGeom prst="rect">
                <a:avLst/>
              </a:prstGeom>
              <a:noFill/>
              <a:ln w="9525">
                <a:noFill/>
                <a:miter lim="800000"/>
                <a:headEnd/>
                <a:tailEnd/>
              </a:ln>
              <a:effectLst/>
            </p:spPr>
            <p:txBody>
              <a:bodyPr wrap="none">
                <a:spAutoFit/>
              </a:bodyPr>
              <a:lstStyle/>
              <a:p>
                <a:r>
                  <a:rPr lang="en-US" sz="1200"/>
                  <a:t>n = 1</a:t>
                </a:r>
              </a:p>
            </p:txBody>
          </p:sp>
          <p:sp>
            <p:nvSpPr>
              <p:cNvPr id="298076" name="Text Box 92"/>
              <p:cNvSpPr txBox="1">
                <a:spLocks noChangeArrowheads="1"/>
              </p:cNvSpPr>
              <p:nvPr/>
            </p:nvSpPr>
            <p:spPr bwMode="auto">
              <a:xfrm>
                <a:off x="4022" y="3352"/>
                <a:ext cx="208" cy="212"/>
              </a:xfrm>
              <a:prstGeom prst="rect">
                <a:avLst/>
              </a:prstGeom>
              <a:noFill/>
              <a:ln w="9525">
                <a:noFill/>
                <a:miter lim="800000"/>
                <a:headEnd/>
                <a:tailEnd/>
              </a:ln>
              <a:effectLst/>
            </p:spPr>
            <p:txBody>
              <a:bodyPr wrap="none">
                <a:spAutoFit/>
              </a:bodyPr>
              <a:lstStyle/>
              <a:p>
                <a:r>
                  <a:rPr lang="en-US" sz="1600"/>
                  <a:t>N</a:t>
                </a:r>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additive="base">
                                        <p:cTn id="7" dur="1000" fill="hold"/>
                                        <p:tgtEl>
                                          <p:spTgt spid="29798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7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987">
                                            <p:txEl>
                                              <p:pRg st="1" end="1"/>
                                            </p:txEl>
                                          </p:spTgt>
                                        </p:tgtEl>
                                        <p:attrNameLst>
                                          <p:attrName>style.visibility</p:attrName>
                                        </p:attrNameLst>
                                      </p:cBhvr>
                                      <p:to>
                                        <p:strVal val="visible"/>
                                      </p:to>
                                    </p:set>
                                    <p:anim calcmode="lin" valueType="num">
                                      <p:cBhvr additive="base">
                                        <p:cTn id="13" dur="1000" fill="hold"/>
                                        <p:tgtEl>
                                          <p:spTgt spid="29798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97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987">
                                            <p:txEl>
                                              <p:pRg st="2" end="2"/>
                                            </p:txEl>
                                          </p:spTgt>
                                        </p:tgtEl>
                                        <p:attrNameLst>
                                          <p:attrName>style.visibility</p:attrName>
                                        </p:attrNameLst>
                                      </p:cBhvr>
                                      <p:to>
                                        <p:strVal val="visible"/>
                                      </p:to>
                                    </p:set>
                                    <p:anim calcmode="lin" valueType="num">
                                      <p:cBhvr additive="base">
                                        <p:cTn id="19" dur="1000" fill="hold"/>
                                        <p:tgtEl>
                                          <p:spTgt spid="29798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97987">
                                            <p:txEl>
                                              <p:pRg st="2" end="2"/>
                                            </p:txEl>
                                          </p:spTgt>
                                        </p:tgtEl>
                                        <p:attrNameLst>
                                          <p:attrName>ppt_y</p:attrName>
                                        </p:attrNameLst>
                                      </p:cBhvr>
                                      <p:tavLst>
                                        <p:tav tm="0">
                                          <p:val>
                                            <p:strVal val="#ppt_y"/>
                                          </p:val>
                                        </p:tav>
                                        <p:tav tm="100000">
                                          <p:val>
                                            <p:strVal val="#ppt_y"/>
                                          </p:val>
                                        </p:tav>
                                      </p:tavLst>
                                    </p:anim>
                                  </p:childTnLst>
                                </p:cTn>
                              </p:par>
                              <p:par>
                                <p:cTn id="21" presetID="5" presetClass="entr" presetSubtype="10" fill="hold" nodeType="withEffect">
                                  <p:stCondLst>
                                    <p:cond delay="0"/>
                                  </p:stCondLst>
                                  <p:childTnLst>
                                    <p:set>
                                      <p:cBhvr>
                                        <p:cTn id="22" dur="1" fill="hold">
                                          <p:stCondLst>
                                            <p:cond delay="0"/>
                                          </p:stCondLst>
                                        </p:cTn>
                                        <p:tgtEl>
                                          <p:spTgt spid="297989"/>
                                        </p:tgtEl>
                                        <p:attrNameLst>
                                          <p:attrName>style.visibility</p:attrName>
                                        </p:attrNameLst>
                                      </p:cBhvr>
                                      <p:to>
                                        <p:strVal val="visible"/>
                                      </p:to>
                                    </p:set>
                                    <p:animEffect transition="in" filter="checkerboard(across)">
                                      <p:cBhvr>
                                        <p:cTn id="23" dur="500"/>
                                        <p:tgtEl>
                                          <p:spTgt spid="297989"/>
                                        </p:tgtEl>
                                      </p:cBhvr>
                                    </p:animEffect>
                                  </p:childTnLst>
                                </p:cTn>
                              </p:par>
                              <p:par>
                                <p:cTn id="24" presetID="8" presetClass="entr" presetSubtype="16" fill="hold" nodeType="withEffect">
                                  <p:stCondLst>
                                    <p:cond delay="0"/>
                                  </p:stCondLst>
                                  <p:childTnLst>
                                    <p:set>
                                      <p:cBhvr>
                                        <p:cTn id="25" dur="1" fill="hold">
                                          <p:stCondLst>
                                            <p:cond delay="0"/>
                                          </p:stCondLst>
                                        </p:cTn>
                                        <p:tgtEl>
                                          <p:spTgt spid="298008"/>
                                        </p:tgtEl>
                                        <p:attrNameLst>
                                          <p:attrName>style.visibility</p:attrName>
                                        </p:attrNameLst>
                                      </p:cBhvr>
                                      <p:to>
                                        <p:strVal val="visible"/>
                                      </p:to>
                                    </p:set>
                                    <p:animEffect transition="in" filter="diamond(in)">
                                      <p:cBhvr>
                                        <p:cTn id="26" dur="2000"/>
                                        <p:tgtEl>
                                          <p:spTgt spid="29800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7987">
                                            <p:txEl>
                                              <p:pRg st="3" end="3"/>
                                            </p:txEl>
                                          </p:spTgt>
                                        </p:tgtEl>
                                        <p:attrNameLst>
                                          <p:attrName>style.visibility</p:attrName>
                                        </p:attrNameLst>
                                      </p:cBhvr>
                                      <p:to>
                                        <p:strVal val="visible"/>
                                      </p:to>
                                    </p:set>
                                    <p:anim calcmode="lin" valueType="num">
                                      <p:cBhvr additive="base">
                                        <p:cTn id="31" dur="1000" fill="hold"/>
                                        <p:tgtEl>
                                          <p:spTgt spid="297987">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97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7987">
                                            <p:txEl>
                                              <p:pRg st="4" end="4"/>
                                            </p:txEl>
                                          </p:spTgt>
                                        </p:tgtEl>
                                        <p:attrNameLst>
                                          <p:attrName>style.visibility</p:attrName>
                                        </p:attrNameLst>
                                      </p:cBhvr>
                                      <p:to>
                                        <p:strVal val="visible"/>
                                      </p:to>
                                    </p:set>
                                    <p:anim calcmode="lin" valueType="num">
                                      <p:cBhvr additive="base">
                                        <p:cTn id="37" dur="1000" fill="hold"/>
                                        <p:tgtEl>
                                          <p:spTgt spid="297987">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97987">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7988"/>
                                        </p:tgtEl>
                                        <p:attrNameLst>
                                          <p:attrName>style.visibility</p:attrName>
                                        </p:attrNameLst>
                                      </p:cBhvr>
                                      <p:to>
                                        <p:strVal val="visible"/>
                                      </p:to>
                                    </p:set>
                                    <p:anim calcmode="lin" valueType="num">
                                      <p:cBhvr additive="base">
                                        <p:cTn id="41" dur="500" fill="hold"/>
                                        <p:tgtEl>
                                          <p:spTgt spid="297988"/>
                                        </p:tgtEl>
                                        <p:attrNameLst>
                                          <p:attrName>ppt_x</p:attrName>
                                        </p:attrNameLst>
                                      </p:cBhvr>
                                      <p:tavLst>
                                        <p:tav tm="0">
                                          <p:val>
                                            <p:strVal val="#ppt_x"/>
                                          </p:val>
                                        </p:tav>
                                        <p:tav tm="100000">
                                          <p:val>
                                            <p:strVal val="#ppt_x"/>
                                          </p:val>
                                        </p:tav>
                                      </p:tavLst>
                                    </p:anim>
                                    <p:anim calcmode="lin" valueType="num">
                                      <p:cBhvr additive="base">
                                        <p:cTn id="42"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7FF8CC89-981D-43CA-9B98-130D5DE00FC4}" type="slidenum">
              <a:rPr lang="en-US" altLang="en-US"/>
              <a:pPr/>
              <a:t>5</a:t>
            </a:fld>
            <a:endParaRPr lang="en-US" altLang="en-US"/>
          </a:p>
        </p:txBody>
      </p:sp>
      <p:sp>
        <p:nvSpPr>
          <p:cNvPr id="355330" name="Rectangle 2"/>
          <p:cNvSpPr>
            <a:spLocks noGrp="1" noChangeArrowheads="1"/>
          </p:cNvSpPr>
          <p:nvPr>
            <p:ph type="title"/>
          </p:nvPr>
        </p:nvSpPr>
        <p:spPr>
          <a:xfrm>
            <a:off x="838200" y="1524000"/>
            <a:ext cx="7772400" cy="457200"/>
          </a:xfrm>
        </p:spPr>
        <p:txBody>
          <a:bodyPr/>
          <a:lstStyle/>
          <a:p>
            <a:r>
              <a:rPr lang="en-US" sz="2800" b="1" u="sng" dirty="0" smtClean="0"/>
              <a:t>Law of Conservation of Charge</a:t>
            </a:r>
            <a:endParaRPr lang="en-US" sz="2800" b="1" u="sng" dirty="0"/>
          </a:p>
        </p:txBody>
      </p:sp>
      <p:sp>
        <p:nvSpPr>
          <p:cNvPr id="355331" name="Rectangle 3"/>
          <p:cNvSpPr>
            <a:spLocks noGrp="1" noChangeArrowheads="1"/>
          </p:cNvSpPr>
          <p:nvPr>
            <p:ph type="body" sz="half" idx="1"/>
          </p:nvPr>
        </p:nvSpPr>
        <p:spPr>
          <a:xfrm>
            <a:off x="1143000" y="2438400"/>
            <a:ext cx="6781800" cy="2438400"/>
          </a:xfrm>
        </p:spPr>
        <p:txBody>
          <a:bodyPr/>
          <a:lstStyle/>
          <a:p>
            <a:pPr algn="just">
              <a:lnSpc>
                <a:spcPct val="90000"/>
              </a:lnSpc>
              <a:buFontTx/>
              <a:buNone/>
            </a:pPr>
            <a:r>
              <a:rPr lang="en-US" sz="2000" b="1">
                <a:latin typeface="Arial" charset="0"/>
              </a:rPr>
              <a:t>		Charge can be transferred from one object to another. The algebraic sum of charge on the two objects will be the same before and after the transfer. This is sometimes called the Law of Conservation of Charge, discovered by Benjamin Franklin (1706 – 1790). </a:t>
            </a:r>
          </a:p>
          <a:p>
            <a:pPr algn="just">
              <a:lnSpc>
                <a:spcPct val="90000"/>
              </a:lnSpc>
              <a:buFontTx/>
              <a:buNone/>
            </a:pPr>
            <a:endParaRPr lang="en-US" sz="2000" b="1">
              <a:latin typeface="Arial" charset="0"/>
            </a:endParaRPr>
          </a:p>
          <a:p>
            <a:pPr>
              <a:lnSpc>
                <a:spcPct val="90000"/>
              </a:lnSpc>
            </a:pPr>
            <a:r>
              <a:rPr lang="en-US" sz="2000" b="1">
                <a:solidFill>
                  <a:srgbClr val="FF0000"/>
                </a:solidFill>
                <a:latin typeface="Arial" charset="0"/>
              </a:rPr>
              <a:t>Kirchhoff’s Laws.</a:t>
            </a:r>
            <a:endParaRPr lang="en-US" sz="3600" b="1" baseline="-25000">
              <a:solidFill>
                <a:srgbClr val="FF0000"/>
              </a:solidFill>
              <a:latin typeface="Arial" charset="0"/>
            </a:endParaRPr>
          </a:p>
        </p:txBody>
      </p:sp>
      <p:sp>
        <p:nvSpPr>
          <p:cNvPr id="355332" name="Rectangle 4"/>
          <p:cNvSpPr>
            <a:spLocks noChangeArrowheads="1"/>
          </p:cNvSpPr>
          <p:nvPr/>
        </p:nvSpPr>
        <p:spPr bwMode="auto">
          <a:xfrm>
            <a:off x="8534400" y="6400800"/>
            <a:ext cx="503238"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1000" fill="hold"/>
                                        <p:tgtEl>
                                          <p:spTgt spid="35533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5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5331">
                                            <p:txEl>
                                              <p:pRg st="2" end="2"/>
                                            </p:txEl>
                                          </p:spTgt>
                                        </p:tgtEl>
                                        <p:attrNameLst>
                                          <p:attrName>style.visibility</p:attrName>
                                        </p:attrNameLst>
                                      </p:cBhvr>
                                      <p:to>
                                        <p:strVal val="visible"/>
                                      </p:to>
                                    </p:set>
                                    <p:anim calcmode="lin" valueType="num">
                                      <p:cBhvr additive="base">
                                        <p:cTn id="13" dur="1000" fill="hold"/>
                                        <p:tgtEl>
                                          <p:spTgt spid="355331">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5331">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5332"/>
                                        </p:tgtEl>
                                        <p:attrNameLst>
                                          <p:attrName>style.visibility</p:attrName>
                                        </p:attrNameLst>
                                      </p:cBhvr>
                                      <p:to>
                                        <p:strVal val="visible"/>
                                      </p:to>
                                    </p:set>
                                    <p:anim calcmode="lin" valueType="num">
                                      <p:cBhvr additive="base">
                                        <p:cTn id="17" dur="500" fill="hold"/>
                                        <p:tgtEl>
                                          <p:spTgt spid="355332"/>
                                        </p:tgtEl>
                                        <p:attrNameLst>
                                          <p:attrName>ppt_x</p:attrName>
                                        </p:attrNameLst>
                                      </p:cBhvr>
                                      <p:tavLst>
                                        <p:tav tm="0">
                                          <p:val>
                                            <p:strVal val="#ppt_x"/>
                                          </p:val>
                                        </p:tav>
                                        <p:tav tm="100000">
                                          <p:val>
                                            <p:strVal val="#ppt_x"/>
                                          </p:val>
                                        </p:tav>
                                      </p:tavLst>
                                    </p:anim>
                                    <p:anim calcmode="lin" valueType="num">
                                      <p:cBhvr additive="base">
                                        <p:cTn id="18" dur="500" fill="hold"/>
                                        <p:tgtEl>
                                          <p:spTgt spid="355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6"/>
          <p:cNvSpPr>
            <a:spLocks noGrp="1"/>
          </p:cNvSpPr>
          <p:nvPr>
            <p:ph type="sldNum" sz="quarter" idx="12"/>
          </p:nvPr>
        </p:nvSpPr>
        <p:spPr/>
        <p:txBody>
          <a:bodyPr/>
          <a:lstStyle/>
          <a:p>
            <a:fld id="{DF06FFA8-8583-45E3-B981-1579BEE06349}" type="slidenum">
              <a:rPr lang="en-US" altLang="en-US"/>
              <a:pPr/>
              <a:t>6</a:t>
            </a:fld>
            <a:endParaRPr lang="en-US" altLang="en-US"/>
          </a:p>
        </p:txBody>
      </p:sp>
      <p:sp>
        <p:nvSpPr>
          <p:cNvPr id="299010" name="Rectangle 2"/>
          <p:cNvSpPr>
            <a:spLocks noGrp="1" noChangeArrowheads="1"/>
          </p:cNvSpPr>
          <p:nvPr>
            <p:ph type="title"/>
          </p:nvPr>
        </p:nvSpPr>
        <p:spPr>
          <a:xfrm>
            <a:off x="2362200" y="381000"/>
            <a:ext cx="4800600" cy="457200"/>
          </a:xfrm>
        </p:spPr>
        <p:txBody>
          <a:bodyPr/>
          <a:lstStyle/>
          <a:p>
            <a:r>
              <a:rPr lang="en-US" sz="2800" b="1" u="sng" dirty="0" smtClean="0"/>
              <a:t>Kirchhoff’s Laws</a:t>
            </a:r>
            <a:endParaRPr lang="en-US" sz="2800" b="1" u="sng" dirty="0"/>
          </a:p>
        </p:txBody>
      </p:sp>
      <p:sp>
        <p:nvSpPr>
          <p:cNvPr id="299011" name="Rectangle 3"/>
          <p:cNvSpPr>
            <a:spLocks noGrp="1" noChangeArrowheads="1"/>
          </p:cNvSpPr>
          <p:nvPr>
            <p:ph type="body" sz="half" idx="1"/>
          </p:nvPr>
        </p:nvSpPr>
        <p:spPr>
          <a:xfrm>
            <a:off x="381000" y="990600"/>
            <a:ext cx="4851400" cy="5638800"/>
          </a:xfrm>
        </p:spPr>
        <p:txBody>
          <a:bodyPr/>
          <a:lstStyle/>
          <a:p>
            <a:pPr>
              <a:lnSpc>
                <a:spcPct val="80000"/>
              </a:lnSpc>
              <a:spcAft>
                <a:spcPts val="1200"/>
              </a:spcAft>
            </a:pPr>
            <a:r>
              <a:rPr lang="en-US" sz="1800" b="1" dirty="0">
                <a:latin typeface="Arial" charset="0"/>
              </a:rPr>
              <a:t>Kirchhoff also stated that “algebraic sum of all the voltages around a closed path (or loop) is equal to zero.”</a:t>
            </a:r>
          </a:p>
          <a:p>
            <a:pPr>
              <a:lnSpc>
                <a:spcPct val="80000"/>
              </a:lnSpc>
              <a:spcAft>
                <a:spcPts val="1200"/>
              </a:spcAft>
            </a:pPr>
            <a:r>
              <a:rPr lang="en-US" sz="1800" b="1" dirty="0">
                <a:latin typeface="Arial" charset="0"/>
              </a:rPr>
              <a:t>This law is based on the law of conservation of energy.</a:t>
            </a:r>
          </a:p>
          <a:p>
            <a:pPr>
              <a:lnSpc>
                <a:spcPct val="80000"/>
              </a:lnSpc>
              <a:spcAft>
                <a:spcPts val="1200"/>
              </a:spcAft>
            </a:pPr>
            <a:r>
              <a:rPr lang="en-US" sz="1800" b="1" dirty="0">
                <a:latin typeface="Arial" charset="0"/>
              </a:rPr>
              <a:t>The energy required to move a unit charge from point A to point B in a circuit is independent of the path taken from A to B.</a:t>
            </a:r>
          </a:p>
          <a:p>
            <a:pPr>
              <a:lnSpc>
                <a:spcPct val="80000"/>
              </a:lnSpc>
              <a:spcAft>
                <a:spcPts val="1200"/>
              </a:spcAft>
            </a:pPr>
            <a:r>
              <a:rPr lang="en-US" sz="1800" b="1" dirty="0">
                <a:latin typeface="Arial" charset="0"/>
              </a:rPr>
              <a:t>Application of KVL:</a:t>
            </a:r>
          </a:p>
          <a:p>
            <a:pPr lvl="1">
              <a:lnSpc>
                <a:spcPct val="80000"/>
              </a:lnSpc>
              <a:spcAft>
                <a:spcPts val="1200"/>
              </a:spcAft>
            </a:pPr>
            <a:r>
              <a:rPr lang="en-US" sz="1800" b="1" dirty="0">
                <a:latin typeface="Arial" charset="0"/>
              </a:rPr>
              <a:t>Follow a clockwise direction.</a:t>
            </a:r>
          </a:p>
          <a:p>
            <a:pPr lvl="1">
              <a:lnSpc>
                <a:spcPct val="80000"/>
              </a:lnSpc>
              <a:spcAft>
                <a:spcPts val="1200"/>
              </a:spcAft>
            </a:pPr>
            <a:r>
              <a:rPr lang="en-US" sz="1800" b="1" dirty="0">
                <a:latin typeface="Arial" charset="0"/>
              </a:rPr>
              <a:t>Write down the voltage of each element whose positive terminal is entered.</a:t>
            </a:r>
          </a:p>
          <a:p>
            <a:pPr lvl="1">
              <a:lnSpc>
                <a:spcPct val="80000"/>
              </a:lnSpc>
              <a:spcAft>
                <a:spcPts val="1200"/>
              </a:spcAft>
            </a:pPr>
            <a:r>
              <a:rPr lang="en-US" sz="1800" b="1" dirty="0">
                <a:latin typeface="Arial" charset="0"/>
              </a:rPr>
              <a:t>Write down negative of every voltage first met at the negative sign.</a:t>
            </a:r>
          </a:p>
          <a:p>
            <a:pPr>
              <a:lnSpc>
                <a:spcPct val="80000"/>
              </a:lnSpc>
              <a:spcAft>
                <a:spcPts val="1200"/>
              </a:spcAft>
            </a:pPr>
            <a:r>
              <a:rPr lang="en-US" sz="1800" b="1" dirty="0">
                <a:solidFill>
                  <a:srgbClr val="FF0000"/>
                </a:solidFill>
                <a:latin typeface="Arial" charset="0"/>
              </a:rPr>
              <a:t>Law of Conservation of Energy.</a:t>
            </a:r>
            <a:endParaRPr lang="en-US" sz="1800" b="1" baseline="-25000" dirty="0">
              <a:solidFill>
                <a:srgbClr val="FF0000"/>
              </a:solidFill>
              <a:latin typeface="Arial" charset="0"/>
            </a:endParaRPr>
          </a:p>
        </p:txBody>
      </p:sp>
      <p:sp>
        <p:nvSpPr>
          <p:cNvPr id="299012"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grpSp>
        <p:nvGrpSpPr>
          <p:cNvPr id="299013" name="Group 5"/>
          <p:cNvGrpSpPr>
            <a:grpSpLocks/>
          </p:cNvGrpSpPr>
          <p:nvPr/>
        </p:nvGrpSpPr>
        <p:grpSpPr bwMode="auto">
          <a:xfrm>
            <a:off x="5318125" y="1600200"/>
            <a:ext cx="3673475" cy="4000500"/>
            <a:chOff x="3254" y="1008"/>
            <a:chExt cx="2314" cy="2520"/>
          </a:xfrm>
        </p:grpSpPr>
        <p:grpSp>
          <p:nvGrpSpPr>
            <p:cNvPr id="299014" name="Group 6"/>
            <p:cNvGrpSpPr>
              <a:grpSpLocks/>
            </p:cNvGrpSpPr>
            <p:nvPr/>
          </p:nvGrpSpPr>
          <p:grpSpPr bwMode="auto">
            <a:xfrm>
              <a:off x="3492" y="1248"/>
              <a:ext cx="1632" cy="432"/>
              <a:chOff x="3504" y="1248"/>
              <a:chExt cx="1632" cy="432"/>
            </a:xfrm>
          </p:grpSpPr>
          <p:sp>
            <p:nvSpPr>
              <p:cNvPr id="299015" name="Line 7"/>
              <p:cNvSpPr>
                <a:spLocks noChangeShapeType="1"/>
              </p:cNvSpPr>
              <p:nvPr/>
            </p:nvSpPr>
            <p:spPr bwMode="auto">
              <a:xfrm>
                <a:off x="3504" y="1440"/>
                <a:ext cx="624" cy="0"/>
              </a:xfrm>
              <a:prstGeom prst="line">
                <a:avLst/>
              </a:prstGeom>
              <a:noFill/>
              <a:ln w="12700">
                <a:solidFill>
                  <a:schemeClr val="tx1"/>
                </a:solidFill>
                <a:round/>
                <a:headEnd/>
                <a:tailEnd/>
              </a:ln>
              <a:effectLst/>
            </p:spPr>
            <p:txBody>
              <a:bodyPr/>
              <a:lstStyle/>
              <a:p>
                <a:endParaRPr lang="en-US"/>
              </a:p>
            </p:txBody>
          </p:sp>
          <p:sp>
            <p:nvSpPr>
              <p:cNvPr id="299016" name="Rectangle 8"/>
              <p:cNvSpPr>
                <a:spLocks noChangeArrowheads="1"/>
              </p:cNvSpPr>
              <p:nvPr/>
            </p:nvSpPr>
            <p:spPr bwMode="auto">
              <a:xfrm>
                <a:off x="4128" y="1248"/>
                <a:ext cx="528" cy="432"/>
              </a:xfrm>
              <a:prstGeom prst="rect">
                <a:avLst/>
              </a:prstGeom>
              <a:noFill/>
              <a:ln w="12700">
                <a:solidFill>
                  <a:schemeClr val="tx1"/>
                </a:solidFill>
                <a:miter lim="800000"/>
                <a:headEnd/>
                <a:tailEnd/>
              </a:ln>
              <a:effectLst/>
            </p:spPr>
            <p:txBody>
              <a:bodyPr wrap="none" anchor="ctr"/>
              <a:lstStyle/>
              <a:p>
                <a:endParaRPr lang="en-US"/>
              </a:p>
            </p:txBody>
          </p:sp>
          <p:sp>
            <p:nvSpPr>
              <p:cNvPr id="299017" name="Line 9"/>
              <p:cNvSpPr>
                <a:spLocks noChangeShapeType="1"/>
              </p:cNvSpPr>
              <p:nvPr/>
            </p:nvSpPr>
            <p:spPr bwMode="auto">
              <a:xfrm>
                <a:off x="4656" y="1476"/>
                <a:ext cx="480" cy="0"/>
              </a:xfrm>
              <a:prstGeom prst="line">
                <a:avLst/>
              </a:prstGeom>
              <a:noFill/>
              <a:ln w="12700">
                <a:solidFill>
                  <a:schemeClr val="tx1"/>
                </a:solidFill>
                <a:round/>
                <a:headEnd/>
                <a:tailEnd/>
              </a:ln>
              <a:effectLst/>
            </p:spPr>
            <p:txBody>
              <a:bodyPr/>
              <a:lstStyle/>
              <a:p>
                <a:endParaRPr lang="en-US"/>
              </a:p>
            </p:txBody>
          </p:sp>
        </p:grpSp>
        <p:grpSp>
          <p:nvGrpSpPr>
            <p:cNvPr id="299018" name="Group 10"/>
            <p:cNvGrpSpPr>
              <a:grpSpLocks/>
            </p:cNvGrpSpPr>
            <p:nvPr/>
          </p:nvGrpSpPr>
          <p:grpSpPr bwMode="auto">
            <a:xfrm rot="5400000">
              <a:off x="2904" y="1848"/>
              <a:ext cx="1104" cy="288"/>
              <a:chOff x="3504" y="1248"/>
              <a:chExt cx="1632" cy="432"/>
            </a:xfrm>
          </p:grpSpPr>
          <p:sp>
            <p:nvSpPr>
              <p:cNvPr id="299019" name="Line 11"/>
              <p:cNvSpPr>
                <a:spLocks noChangeShapeType="1"/>
              </p:cNvSpPr>
              <p:nvPr/>
            </p:nvSpPr>
            <p:spPr bwMode="auto">
              <a:xfrm>
                <a:off x="3504" y="1440"/>
                <a:ext cx="624" cy="0"/>
              </a:xfrm>
              <a:prstGeom prst="line">
                <a:avLst/>
              </a:prstGeom>
              <a:noFill/>
              <a:ln w="12700">
                <a:solidFill>
                  <a:schemeClr val="tx1"/>
                </a:solidFill>
                <a:round/>
                <a:headEnd/>
                <a:tailEnd/>
              </a:ln>
              <a:effectLst/>
            </p:spPr>
            <p:txBody>
              <a:bodyPr/>
              <a:lstStyle/>
              <a:p>
                <a:endParaRPr lang="en-US"/>
              </a:p>
            </p:txBody>
          </p:sp>
          <p:sp>
            <p:nvSpPr>
              <p:cNvPr id="299020" name="Rectangle 12"/>
              <p:cNvSpPr>
                <a:spLocks noChangeArrowheads="1"/>
              </p:cNvSpPr>
              <p:nvPr/>
            </p:nvSpPr>
            <p:spPr bwMode="auto">
              <a:xfrm>
                <a:off x="4128" y="1248"/>
                <a:ext cx="528" cy="432"/>
              </a:xfrm>
              <a:prstGeom prst="rect">
                <a:avLst/>
              </a:prstGeom>
              <a:noFill/>
              <a:ln w="12700">
                <a:solidFill>
                  <a:schemeClr val="tx1"/>
                </a:solidFill>
                <a:miter lim="800000"/>
                <a:headEnd/>
                <a:tailEnd/>
              </a:ln>
              <a:effectLst/>
            </p:spPr>
            <p:txBody>
              <a:bodyPr wrap="none" anchor="ctr"/>
              <a:lstStyle/>
              <a:p>
                <a:endParaRPr lang="en-US"/>
              </a:p>
            </p:txBody>
          </p:sp>
          <p:sp>
            <p:nvSpPr>
              <p:cNvPr id="299021" name="Line 13"/>
              <p:cNvSpPr>
                <a:spLocks noChangeShapeType="1"/>
              </p:cNvSpPr>
              <p:nvPr/>
            </p:nvSpPr>
            <p:spPr bwMode="auto">
              <a:xfrm>
                <a:off x="4656" y="1476"/>
                <a:ext cx="480" cy="0"/>
              </a:xfrm>
              <a:prstGeom prst="line">
                <a:avLst/>
              </a:prstGeom>
              <a:noFill/>
              <a:ln w="12700">
                <a:solidFill>
                  <a:schemeClr val="tx1"/>
                </a:solidFill>
                <a:round/>
                <a:headEnd/>
                <a:tailEnd/>
              </a:ln>
              <a:effectLst/>
            </p:spPr>
            <p:txBody>
              <a:bodyPr/>
              <a:lstStyle/>
              <a:p>
                <a:endParaRPr lang="en-US"/>
              </a:p>
            </p:txBody>
          </p:sp>
        </p:grpSp>
        <p:sp>
          <p:nvSpPr>
            <p:cNvPr id="299022" name="Line 14"/>
            <p:cNvSpPr>
              <a:spLocks noChangeShapeType="1"/>
            </p:cNvSpPr>
            <p:nvPr/>
          </p:nvSpPr>
          <p:spPr bwMode="auto">
            <a:xfrm rot="5400000">
              <a:off x="4929" y="1699"/>
              <a:ext cx="422" cy="0"/>
            </a:xfrm>
            <a:prstGeom prst="line">
              <a:avLst/>
            </a:prstGeom>
            <a:noFill/>
            <a:ln w="12700">
              <a:solidFill>
                <a:schemeClr val="tx1"/>
              </a:solidFill>
              <a:round/>
              <a:headEnd/>
              <a:tailEnd/>
            </a:ln>
            <a:effectLst/>
          </p:spPr>
          <p:txBody>
            <a:bodyPr/>
            <a:lstStyle/>
            <a:p>
              <a:endParaRPr lang="en-US"/>
            </a:p>
          </p:txBody>
        </p:sp>
        <p:sp>
          <p:nvSpPr>
            <p:cNvPr id="299023" name="Rectangle 15"/>
            <p:cNvSpPr>
              <a:spLocks noChangeArrowheads="1"/>
            </p:cNvSpPr>
            <p:nvPr/>
          </p:nvSpPr>
          <p:spPr bwMode="auto">
            <a:xfrm rot="5400000">
              <a:off x="4957" y="1955"/>
              <a:ext cx="357" cy="288"/>
            </a:xfrm>
            <a:prstGeom prst="rect">
              <a:avLst/>
            </a:prstGeom>
            <a:noFill/>
            <a:ln w="12700">
              <a:solidFill>
                <a:schemeClr val="tx1"/>
              </a:solidFill>
              <a:miter lim="800000"/>
              <a:headEnd/>
              <a:tailEnd/>
            </a:ln>
            <a:effectLst/>
          </p:spPr>
          <p:txBody>
            <a:bodyPr wrap="none" anchor="ctr"/>
            <a:lstStyle/>
            <a:p>
              <a:endParaRPr lang="en-US"/>
            </a:p>
          </p:txBody>
        </p:sp>
        <p:sp>
          <p:nvSpPr>
            <p:cNvPr id="299024" name="Line 16"/>
            <p:cNvSpPr>
              <a:spLocks noChangeShapeType="1"/>
            </p:cNvSpPr>
            <p:nvPr/>
          </p:nvSpPr>
          <p:spPr bwMode="auto">
            <a:xfrm>
              <a:off x="5124" y="2268"/>
              <a:ext cx="0" cy="288"/>
            </a:xfrm>
            <a:prstGeom prst="line">
              <a:avLst/>
            </a:prstGeom>
            <a:noFill/>
            <a:ln w="12700">
              <a:solidFill>
                <a:schemeClr val="tx1"/>
              </a:solidFill>
              <a:round/>
              <a:headEnd/>
              <a:tailEnd/>
            </a:ln>
            <a:effectLst/>
          </p:spPr>
          <p:txBody>
            <a:bodyPr/>
            <a:lstStyle/>
            <a:p>
              <a:endParaRPr lang="en-US"/>
            </a:p>
          </p:txBody>
        </p:sp>
        <p:sp>
          <p:nvSpPr>
            <p:cNvPr id="299025" name="Line 17"/>
            <p:cNvSpPr>
              <a:spLocks noChangeShapeType="1"/>
            </p:cNvSpPr>
            <p:nvPr/>
          </p:nvSpPr>
          <p:spPr bwMode="auto">
            <a:xfrm>
              <a:off x="3444" y="2544"/>
              <a:ext cx="1680" cy="0"/>
            </a:xfrm>
            <a:prstGeom prst="line">
              <a:avLst/>
            </a:prstGeom>
            <a:noFill/>
            <a:ln w="9525">
              <a:solidFill>
                <a:schemeClr val="tx1"/>
              </a:solidFill>
              <a:round/>
              <a:headEnd/>
              <a:tailEnd/>
            </a:ln>
            <a:effectLst/>
          </p:spPr>
          <p:txBody>
            <a:bodyPr/>
            <a:lstStyle/>
            <a:p>
              <a:endParaRPr lang="en-US"/>
            </a:p>
          </p:txBody>
        </p:sp>
        <p:sp>
          <p:nvSpPr>
            <p:cNvPr id="299026" name="Oval 18"/>
            <p:cNvSpPr>
              <a:spLocks noChangeArrowheads="1"/>
            </p:cNvSpPr>
            <p:nvPr/>
          </p:nvSpPr>
          <p:spPr bwMode="auto">
            <a:xfrm>
              <a:off x="3696" y="142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27" name="Oval 19"/>
            <p:cNvSpPr>
              <a:spLocks noChangeArrowheads="1"/>
            </p:cNvSpPr>
            <p:nvPr/>
          </p:nvSpPr>
          <p:spPr bwMode="auto">
            <a:xfrm>
              <a:off x="4764" y="253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99028" name="Text Box 20"/>
            <p:cNvSpPr txBox="1">
              <a:spLocks noChangeArrowheads="1"/>
            </p:cNvSpPr>
            <p:nvPr/>
          </p:nvSpPr>
          <p:spPr bwMode="auto">
            <a:xfrm>
              <a:off x="3590" y="1248"/>
              <a:ext cx="208" cy="212"/>
            </a:xfrm>
            <a:prstGeom prst="rect">
              <a:avLst/>
            </a:prstGeom>
            <a:noFill/>
            <a:ln w="9525">
              <a:noFill/>
              <a:miter lim="800000"/>
              <a:headEnd/>
              <a:tailEnd/>
            </a:ln>
            <a:effectLst/>
          </p:spPr>
          <p:txBody>
            <a:bodyPr wrap="none">
              <a:spAutoFit/>
            </a:bodyPr>
            <a:lstStyle/>
            <a:p>
              <a:r>
                <a:rPr lang="en-US" sz="1600"/>
                <a:t>A</a:t>
              </a:r>
            </a:p>
          </p:txBody>
        </p:sp>
        <p:sp>
          <p:nvSpPr>
            <p:cNvPr id="299029" name="Text Box 21"/>
            <p:cNvSpPr txBox="1">
              <a:spLocks noChangeArrowheads="1"/>
            </p:cNvSpPr>
            <p:nvPr/>
          </p:nvSpPr>
          <p:spPr bwMode="auto">
            <a:xfrm>
              <a:off x="4646" y="2343"/>
              <a:ext cx="201" cy="212"/>
            </a:xfrm>
            <a:prstGeom prst="rect">
              <a:avLst/>
            </a:prstGeom>
            <a:noFill/>
            <a:ln w="9525">
              <a:noFill/>
              <a:miter lim="800000"/>
              <a:headEnd/>
              <a:tailEnd/>
            </a:ln>
            <a:effectLst/>
          </p:spPr>
          <p:txBody>
            <a:bodyPr wrap="none">
              <a:spAutoFit/>
            </a:bodyPr>
            <a:lstStyle/>
            <a:p>
              <a:r>
                <a:rPr lang="en-US" sz="1600"/>
                <a:t>B</a:t>
              </a:r>
            </a:p>
          </p:txBody>
        </p:sp>
        <p:sp>
          <p:nvSpPr>
            <p:cNvPr id="299030" name="Text Box 22"/>
            <p:cNvSpPr txBox="1">
              <a:spLocks noChangeArrowheads="1"/>
            </p:cNvSpPr>
            <p:nvPr/>
          </p:nvSpPr>
          <p:spPr bwMode="auto">
            <a:xfrm>
              <a:off x="3254" y="2199"/>
              <a:ext cx="159" cy="212"/>
            </a:xfrm>
            <a:prstGeom prst="rect">
              <a:avLst/>
            </a:prstGeom>
            <a:noFill/>
            <a:ln w="9525">
              <a:noFill/>
              <a:miter lim="800000"/>
              <a:headEnd/>
              <a:tailEnd/>
            </a:ln>
            <a:effectLst/>
          </p:spPr>
          <p:txBody>
            <a:bodyPr wrap="none">
              <a:spAutoFit/>
            </a:bodyPr>
            <a:lstStyle/>
            <a:p>
              <a:r>
                <a:rPr lang="en-US" sz="1600"/>
                <a:t>-</a:t>
              </a:r>
            </a:p>
          </p:txBody>
        </p:sp>
        <p:sp>
          <p:nvSpPr>
            <p:cNvPr id="299031" name="Text Box 23"/>
            <p:cNvSpPr txBox="1">
              <a:spLocks noChangeArrowheads="1"/>
            </p:cNvSpPr>
            <p:nvPr/>
          </p:nvSpPr>
          <p:spPr bwMode="auto">
            <a:xfrm>
              <a:off x="3254" y="1671"/>
              <a:ext cx="188" cy="212"/>
            </a:xfrm>
            <a:prstGeom prst="rect">
              <a:avLst/>
            </a:prstGeom>
            <a:noFill/>
            <a:ln w="9525">
              <a:noFill/>
              <a:miter lim="800000"/>
              <a:headEnd/>
              <a:tailEnd/>
            </a:ln>
            <a:effectLst/>
          </p:spPr>
          <p:txBody>
            <a:bodyPr wrap="none">
              <a:spAutoFit/>
            </a:bodyPr>
            <a:lstStyle/>
            <a:p>
              <a:r>
                <a:rPr lang="en-US" sz="1600"/>
                <a:t>+</a:t>
              </a:r>
            </a:p>
          </p:txBody>
        </p:sp>
        <p:sp>
          <p:nvSpPr>
            <p:cNvPr id="299032" name="Text Box 24"/>
            <p:cNvSpPr txBox="1">
              <a:spLocks noChangeArrowheads="1"/>
            </p:cNvSpPr>
            <p:nvPr/>
          </p:nvSpPr>
          <p:spPr bwMode="auto">
            <a:xfrm>
              <a:off x="3974" y="1287"/>
              <a:ext cx="188" cy="212"/>
            </a:xfrm>
            <a:prstGeom prst="rect">
              <a:avLst/>
            </a:prstGeom>
            <a:noFill/>
            <a:ln w="9525">
              <a:noFill/>
              <a:miter lim="800000"/>
              <a:headEnd/>
              <a:tailEnd/>
            </a:ln>
            <a:effectLst/>
          </p:spPr>
          <p:txBody>
            <a:bodyPr wrap="none">
              <a:spAutoFit/>
            </a:bodyPr>
            <a:lstStyle/>
            <a:p>
              <a:r>
                <a:rPr lang="en-US" sz="1600"/>
                <a:t>+</a:t>
              </a:r>
            </a:p>
          </p:txBody>
        </p:sp>
        <p:sp>
          <p:nvSpPr>
            <p:cNvPr id="299033" name="Text Box 25"/>
            <p:cNvSpPr txBox="1">
              <a:spLocks noChangeArrowheads="1"/>
            </p:cNvSpPr>
            <p:nvPr/>
          </p:nvSpPr>
          <p:spPr bwMode="auto">
            <a:xfrm>
              <a:off x="4656" y="1287"/>
              <a:ext cx="159" cy="212"/>
            </a:xfrm>
            <a:prstGeom prst="rect">
              <a:avLst/>
            </a:prstGeom>
            <a:noFill/>
            <a:ln w="9525">
              <a:noFill/>
              <a:miter lim="800000"/>
              <a:headEnd/>
              <a:tailEnd/>
            </a:ln>
            <a:effectLst/>
          </p:spPr>
          <p:txBody>
            <a:bodyPr wrap="none">
              <a:spAutoFit/>
            </a:bodyPr>
            <a:lstStyle/>
            <a:p>
              <a:r>
                <a:rPr lang="en-US" sz="1600"/>
                <a:t>-</a:t>
              </a:r>
            </a:p>
          </p:txBody>
        </p:sp>
        <p:sp>
          <p:nvSpPr>
            <p:cNvPr id="299034" name="Text Box 26"/>
            <p:cNvSpPr txBox="1">
              <a:spLocks noChangeArrowheads="1"/>
            </p:cNvSpPr>
            <p:nvPr/>
          </p:nvSpPr>
          <p:spPr bwMode="auto">
            <a:xfrm>
              <a:off x="5169" y="1756"/>
              <a:ext cx="159" cy="212"/>
            </a:xfrm>
            <a:prstGeom prst="rect">
              <a:avLst/>
            </a:prstGeom>
            <a:noFill/>
            <a:ln w="9525">
              <a:noFill/>
              <a:miter lim="800000"/>
              <a:headEnd/>
              <a:tailEnd/>
            </a:ln>
            <a:effectLst/>
          </p:spPr>
          <p:txBody>
            <a:bodyPr wrap="none">
              <a:spAutoFit/>
            </a:bodyPr>
            <a:lstStyle/>
            <a:p>
              <a:r>
                <a:rPr lang="en-US" sz="1600"/>
                <a:t>-</a:t>
              </a:r>
            </a:p>
          </p:txBody>
        </p:sp>
        <p:sp>
          <p:nvSpPr>
            <p:cNvPr id="299035" name="Text Box 27"/>
            <p:cNvSpPr txBox="1">
              <a:spLocks noChangeArrowheads="1"/>
            </p:cNvSpPr>
            <p:nvPr/>
          </p:nvSpPr>
          <p:spPr bwMode="auto">
            <a:xfrm>
              <a:off x="5140" y="2284"/>
              <a:ext cx="188" cy="212"/>
            </a:xfrm>
            <a:prstGeom prst="rect">
              <a:avLst/>
            </a:prstGeom>
            <a:noFill/>
            <a:ln w="9525">
              <a:noFill/>
              <a:miter lim="800000"/>
              <a:headEnd/>
              <a:tailEnd/>
            </a:ln>
            <a:effectLst/>
          </p:spPr>
          <p:txBody>
            <a:bodyPr wrap="none">
              <a:spAutoFit/>
            </a:bodyPr>
            <a:lstStyle/>
            <a:p>
              <a:r>
                <a:rPr lang="en-US" sz="1600"/>
                <a:t>+</a:t>
              </a:r>
            </a:p>
          </p:txBody>
        </p:sp>
        <p:sp>
          <p:nvSpPr>
            <p:cNvPr id="299036" name="Text Box 28"/>
            <p:cNvSpPr txBox="1">
              <a:spLocks noChangeArrowheads="1"/>
            </p:cNvSpPr>
            <p:nvPr/>
          </p:nvSpPr>
          <p:spPr bwMode="auto">
            <a:xfrm>
              <a:off x="3662" y="2107"/>
              <a:ext cx="274" cy="212"/>
            </a:xfrm>
            <a:prstGeom prst="rect">
              <a:avLst/>
            </a:prstGeom>
            <a:noFill/>
            <a:ln w="9525">
              <a:noFill/>
              <a:miter lim="800000"/>
              <a:headEnd/>
              <a:tailEnd/>
            </a:ln>
            <a:effectLst/>
          </p:spPr>
          <p:txBody>
            <a:bodyPr>
              <a:spAutoFit/>
            </a:bodyPr>
            <a:lstStyle/>
            <a:p>
              <a:pPr>
                <a:spcBef>
                  <a:spcPct val="50000"/>
                </a:spcBef>
              </a:pPr>
              <a:r>
                <a:rPr lang="en-US" sz="1600"/>
                <a:t>V</a:t>
              </a:r>
              <a:r>
                <a:rPr lang="en-US" sz="1600" baseline="-25000"/>
                <a:t>1</a:t>
              </a:r>
            </a:p>
          </p:txBody>
        </p:sp>
        <p:sp>
          <p:nvSpPr>
            <p:cNvPr id="299037" name="Text Box 29"/>
            <p:cNvSpPr txBox="1">
              <a:spLocks noChangeArrowheads="1"/>
            </p:cNvSpPr>
            <p:nvPr/>
          </p:nvSpPr>
          <p:spPr bwMode="auto">
            <a:xfrm>
              <a:off x="4320" y="1008"/>
              <a:ext cx="274" cy="212"/>
            </a:xfrm>
            <a:prstGeom prst="rect">
              <a:avLst/>
            </a:prstGeom>
            <a:noFill/>
            <a:ln w="9525">
              <a:noFill/>
              <a:miter lim="800000"/>
              <a:headEnd/>
              <a:tailEnd/>
            </a:ln>
            <a:effectLst/>
          </p:spPr>
          <p:txBody>
            <a:bodyPr>
              <a:spAutoFit/>
            </a:bodyPr>
            <a:lstStyle/>
            <a:p>
              <a:pPr>
                <a:spcBef>
                  <a:spcPct val="50000"/>
                </a:spcBef>
              </a:pPr>
              <a:r>
                <a:rPr lang="en-US" sz="1600"/>
                <a:t>V</a:t>
              </a:r>
              <a:r>
                <a:rPr lang="en-US" sz="1600" baseline="-25000"/>
                <a:t>2</a:t>
              </a:r>
            </a:p>
          </p:txBody>
        </p:sp>
        <p:sp>
          <p:nvSpPr>
            <p:cNvPr id="299038" name="Text Box 30"/>
            <p:cNvSpPr txBox="1">
              <a:spLocks noChangeArrowheads="1"/>
            </p:cNvSpPr>
            <p:nvPr/>
          </p:nvSpPr>
          <p:spPr bwMode="auto">
            <a:xfrm>
              <a:off x="5294" y="1996"/>
              <a:ext cx="274" cy="212"/>
            </a:xfrm>
            <a:prstGeom prst="rect">
              <a:avLst/>
            </a:prstGeom>
            <a:noFill/>
            <a:ln w="9525">
              <a:noFill/>
              <a:miter lim="800000"/>
              <a:headEnd/>
              <a:tailEnd/>
            </a:ln>
            <a:effectLst/>
          </p:spPr>
          <p:txBody>
            <a:bodyPr>
              <a:spAutoFit/>
            </a:bodyPr>
            <a:lstStyle/>
            <a:p>
              <a:pPr>
                <a:spcBef>
                  <a:spcPct val="50000"/>
                </a:spcBef>
              </a:pPr>
              <a:r>
                <a:rPr lang="en-US" sz="1600"/>
                <a:t>V</a:t>
              </a:r>
              <a:r>
                <a:rPr lang="en-US" sz="1600" baseline="-25000"/>
                <a:t>3</a:t>
              </a:r>
            </a:p>
          </p:txBody>
        </p:sp>
        <p:sp>
          <p:nvSpPr>
            <p:cNvPr id="299039" name="Freeform 31"/>
            <p:cNvSpPr>
              <a:spLocks/>
            </p:cNvSpPr>
            <p:nvPr/>
          </p:nvSpPr>
          <p:spPr bwMode="auto">
            <a:xfrm>
              <a:off x="3912" y="1800"/>
              <a:ext cx="888" cy="588"/>
            </a:xfrm>
            <a:custGeom>
              <a:avLst/>
              <a:gdLst/>
              <a:ahLst/>
              <a:cxnLst>
                <a:cxn ang="0">
                  <a:pos x="672" y="12"/>
                </a:cxn>
                <a:cxn ang="0">
                  <a:pos x="804" y="48"/>
                </a:cxn>
                <a:cxn ang="0">
                  <a:pos x="888" y="228"/>
                </a:cxn>
                <a:cxn ang="0">
                  <a:pos x="816" y="372"/>
                </a:cxn>
                <a:cxn ang="0">
                  <a:pos x="744" y="432"/>
                </a:cxn>
                <a:cxn ang="0">
                  <a:pos x="708" y="468"/>
                </a:cxn>
                <a:cxn ang="0">
                  <a:pos x="672" y="492"/>
                </a:cxn>
                <a:cxn ang="0">
                  <a:pos x="540" y="576"/>
                </a:cxn>
                <a:cxn ang="0">
                  <a:pos x="504" y="588"/>
                </a:cxn>
                <a:cxn ang="0">
                  <a:pos x="180" y="540"/>
                </a:cxn>
                <a:cxn ang="0">
                  <a:pos x="144" y="516"/>
                </a:cxn>
                <a:cxn ang="0">
                  <a:pos x="108" y="504"/>
                </a:cxn>
                <a:cxn ang="0">
                  <a:pos x="84" y="432"/>
                </a:cxn>
                <a:cxn ang="0">
                  <a:pos x="48" y="396"/>
                </a:cxn>
                <a:cxn ang="0">
                  <a:pos x="0" y="228"/>
                </a:cxn>
                <a:cxn ang="0">
                  <a:pos x="36" y="72"/>
                </a:cxn>
                <a:cxn ang="0">
                  <a:pos x="108" y="36"/>
                </a:cxn>
                <a:cxn ang="0">
                  <a:pos x="240" y="12"/>
                </a:cxn>
                <a:cxn ang="0">
                  <a:pos x="276" y="0"/>
                </a:cxn>
              </a:cxnLst>
              <a:rect l="0" t="0" r="r" b="b"/>
              <a:pathLst>
                <a:path w="888" h="588">
                  <a:moveTo>
                    <a:pt x="672" y="12"/>
                  </a:moveTo>
                  <a:cubicBezTo>
                    <a:pt x="716" y="27"/>
                    <a:pt x="760" y="33"/>
                    <a:pt x="804" y="48"/>
                  </a:cubicBezTo>
                  <a:cubicBezTo>
                    <a:pt x="849" y="108"/>
                    <a:pt x="865" y="159"/>
                    <a:pt x="888" y="228"/>
                  </a:cubicBezTo>
                  <a:cubicBezTo>
                    <a:pt x="874" y="298"/>
                    <a:pt x="888" y="348"/>
                    <a:pt x="816" y="372"/>
                  </a:cubicBezTo>
                  <a:cubicBezTo>
                    <a:pt x="769" y="443"/>
                    <a:pt x="822" y="377"/>
                    <a:pt x="744" y="432"/>
                  </a:cubicBezTo>
                  <a:cubicBezTo>
                    <a:pt x="730" y="442"/>
                    <a:pt x="721" y="457"/>
                    <a:pt x="708" y="468"/>
                  </a:cubicBezTo>
                  <a:cubicBezTo>
                    <a:pt x="697" y="477"/>
                    <a:pt x="684" y="484"/>
                    <a:pt x="672" y="492"/>
                  </a:cubicBezTo>
                  <a:cubicBezTo>
                    <a:pt x="634" y="549"/>
                    <a:pt x="607" y="554"/>
                    <a:pt x="540" y="576"/>
                  </a:cubicBezTo>
                  <a:cubicBezTo>
                    <a:pt x="528" y="580"/>
                    <a:pt x="504" y="588"/>
                    <a:pt x="504" y="588"/>
                  </a:cubicBezTo>
                  <a:cubicBezTo>
                    <a:pt x="388" y="579"/>
                    <a:pt x="292" y="559"/>
                    <a:pt x="180" y="540"/>
                  </a:cubicBezTo>
                  <a:cubicBezTo>
                    <a:pt x="168" y="532"/>
                    <a:pt x="157" y="522"/>
                    <a:pt x="144" y="516"/>
                  </a:cubicBezTo>
                  <a:cubicBezTo>
                    <a:pt x="133" y="510"/>
                    <a:pt x="115" y="514"/>
                    <a:pt x="108" y="504"/>
                  </a:cubicBezTo>
                  <a:cubicBezTo>
                    <a:pt x="93" y="483"/>
                    <a:pt x="102" y="450"/>
                    <a:pt x="84" y="432"/>
                  </a:cubicBezTo>
                  <a:cubicBezTo>
                    <a:pt x="72" y="420"/>
                    <a:pt x="60" y="408"/>
                    <a:pt x="48" y="396"/>
                  </a:cubicBezTo>
                  <a:cubicBezTo>
                    <a:pt x="30" y="341"/>
                    <a:pt x="14" y="284"/>
                    <a:pt x="0" y="228"/>
                  </a:cubicBezTo>
                  <a:cubicBezTo>
                    <a:pt x="1" y="222"/>
                    <a:pt x="16" y="79"/>
                    <a:pt x="36" y="72"/>
                  </a:cubicBezTo>
                  <a:cubicBezTo>
                    <a:pt x="126" y="42"/>
                    <a:pt x="15" y="83"/>
                    <a:pt x="108" y="36"/>
                  </a:cubicBezTo>
                  <a:cubicBezTo>
                    <a:pt x="145" y="18"/>
                    <a:pt x="207" y="16"/>
                    <a:pt x="240" y="12"/>
                  </a:cubicBezTo>
                  <a:cubicBezTo>
                    <a:pt x="252" y="8"/>
                    <a:pt x="276" y="0"/>
                    <a:pt x="276" y="0"/>
                  </a:cubicBezTo>
                </a:path>
              </a:pathLst>
            </a:custGeom>
            <a:noFill/>
            <a:ln w="9525">
              <a:solidFill>
                <a:schemeClr val="tx1"/>
              </a:solidFill>
              <a:round/>
              <a:headEnd/>
              <a:tailEnd/>
            </a:ln>
            <a:effectLst/>
          </p:spPr>
          <p:txBody>
            <a:bodyPr/>
            <a:lstStyle/>
            <a:p>
              <a:endParaRPr lang="en-US"/>
            </a:p>
          </p:txBody>
        </p:sp>
        <p:sp>
          <p:nvSpPr>
            <p:cNvPr id="299040" name="Line 32"/>
            <p:cNvSpPr>
              <a:spLocks noChangeShapeType="1"/>
            </p:cNvSpPr>
            <p:nvPr/>
          </p:nvSpPr>
          <p:spPr bwMode="auto">
            <a:xfrm>
              <a:off x="4128" y="1824"/>
              <a:ext cx="96" cy="0"/>
            </a:xfrm>
            <a:prstGeom prst="line">
              <a:avLst/>
            </a:prstGeom>
            <a:noFill/>
            <a:ln w="38100">
              <a:solidFill>
                <a:schemeClr val="tx1"/>
              </a:solidFill>
              <a:round/>
              <a:headEnd/>
              <a:tailEnd type="triangle" w="med" len="med"/>
            </a:ln>
            <a:effectLst/>
          </p:spPr>
          <p:txBody>
            <a:bodyPr/>
            <a:lstStyle/>
            <a:p>
              <a:endParaRPr lang="en-US"/>
            </a:p>
          </p:txBody>
        </p:sp>
        <p:sp>
          <p:nvSpPr>
            <p:cNvPr id="299041" name="Text Box 33"/>
            <p:cNvSpPr txBox="1">
              <a:spLocks noChangeArrowheads="1"/>
            </p:cNvSpPr>
            <p:nvPr/>
          </p:nvSpPr>
          <p:spPr bwMode="auto">
            <a:xfrm>
              <a:off x="3734" y="2727"/>
              <a:ext cx="1210" cy="212"/>
            </a:xfrm>
            <a:prstGeom prst="rect">
              <a:avLst/>
            </a:prstGeom>
            <a:noFill/>
            <a:ln w="9525">
              <a:noFill/>
              <a:miter lim="800000"/>
              <a:headEnd/>
              <a:tailEnd/>
            </a:ln>
            <a:effectLst/>
          </p:spPr>
          <p:txBody>
            <a:bodyPr>
              <a:spAutoFit/>
            </a:bodyPr>
            <a:lstStyle/>
            <a:p>
              <a:r>
                <a:rPr lang="en-US" sz="1600"/>
                <a:t>-V</a:t>
              </a:r>
              <a:r>
                <a:rPr lang="en-US" sz="1600" baseline="-25000"/>
                <a:t>1</a:t>
              </a:r>
              <a:r>
                <a:rPr lang="en-US" sz="1600"/>
                <a:t> + V</a:t>
              </a:r>
              <a:r>
                <a:rPr lang="en-US" sz="1600" baseline="-25000"/>
                <a:t>2</a:t>
              </a:r>
              <a:r>
                <a:rPr lang="en-US" sz="1600"/>
                <a:t> –V</a:t>
              </a:r>
              <a:r>
                <a:rPr lang="en-US" sz="1600" baseline="-25000"/>
                <a:t>3 </a:t>
              </a:r>
              <a:r>
                <a:rPr lang="en-US" sz="1600"/>
                <a:t>= 0</a:t>
              </a:r>
            </a:p>
          </p:txBody>
        </p:sp>
        <p:grpSp>
          <p:nvGrpSpPr>
            <p:cNvPr id="299042" name="Group 34"/>
            <p:cNvGrpSpPr>
              <a:grpSpLocks/>
            </p:cNvGrpSpPr>
            <p:nvPr/>
          </p:nvGrpSpPr>
          <p:grpSpPr bwMode="auto">
            <a:xfrm>
              <a:off x="4008" y="3072"/>
              <a:ext cx="648" cy="456"/>
              <a:chOff x="4008" y="3352"/>
              <a:chExt cx="648" cy="456"/>
            </a:xfrm>
          </p:grpSpPr>
          <p:sp>
            <p:nvSpPr>
              <p:cNvPr id="299043" name="Text Box 35"/>
              <p:cNvSpPr txBox="1">
                <a:spLocks noChangeArrowheads="1"/>
              </p:cNvSpPr>
              <p:nvPr/>
            </p:nvSpPr>
            <p:spPr bwMode="auto">
              <a:xfrm>
                <a:off x="4046" y="3451"/>
                <a:ext cx="610" cy="231"/>
              </a:xfrm>
              <a:prstGeom prst="rect">
                <a:avLst/>
              </a:prstGeom>
              <a:noFill/>
              <a:ln w="9525">
                <a:noFill/>
                <a:miter lim="800000"/>
                <a:headEnd/>
                <a:tailEnd/>
              </a:ln>
              <a:effectLst/>
            </p:spPr>
            <p:txBody>
              <a:bodyPr>
                <a:spAutoFit/>
              </a:bodyPr>
              <a:lstStyle/>
              <a:p>
                <a:pPr>
                  <a:spcBef>
                    <a:spcPct val="50000"/>
                  </a:spcBef>
                </a:pPr>
                <a:r>
                  <a:rPr lang="en-US" sz="1800" b="1">
                    <a:cs typeface="Times New Roman" pitchFamily="18" charset="0"/>
                  </a:rPr>
                  <a:t>∑ </a:t>
                </a:r>
                <a:r>
                  <a:rPr lang="en-US" sz="1400">
                    <a:cs typeface="Times New Roman" pitchFamily="18" charset="0"/>
                  </a:rPr>
                  <a:t>V</a:t>
                </a:r>
                <a:r>
                  <a:rPr lang="en-US" sz="1600" b="1" baseline="-25000"/>
                  <a:t>n </a:t>
                </a:r>
                <a:r>
                  <a:rPr lang="en-US" sz="1600" b="1"/>
                  <a:t>=  0</a:t>
                </a:r>
              </a:p>
            </p:txBody>
          </p:sp>
          <p:sp>
            <p:nvSpPr>
              <p:cNvPr id="299044" name="Text Box 36"/>
              <p:cNvSpPr txBox="1">
                <a:spLocks noChangeArrowheads="1"/>
              </p:cNvSpPr>
              <p:nvPr/>
            </p:nvSpPr>
            <p:spPr bwMode="auto">
              <a:xfrm>
                <a:off x="4008" y="3635"/>
                <a:ext cx="314" cy="173"/>
              </a:xfrm>
              <a:prstGeom prst="rect">
                <a:avLst/>
              </a:prstGeom>
              <a:noFill/>
              <a:ln w="9525">
                <a:noFill/>
                <a:miter lim="800000"/>
                <a:headEnd/>
                <a:tailEnd/>
              </a:ln>
              <a:effectLst/>
            </p:spPr>
            <p:txBody>
              <a:bodyPr wrap="none">
                <a:spAutoFit/>
              </a:bodyPr>
              <a:lstStyle/>
              <a:p>
                <a:r>
                  <a:rPr lang="en-US" sz="1200"/>
                  <a:t>n = 1</a:t>
                </a:r>
              </a:p>
            </p:txBody>
          </p:sp>
          <p:sp>
            <p:nvSpPr>
              <p:cNvPr id="299045" name="Text Box 37"/>
              <p:cNvSpPr txBox="1">
                <a:spLocks noChangeArrowheads="1"/>
              </p:cNvSpPr>
              <p:nvPr/>
            </p:nvSpPr>
            <p:spPr bwMode="auto">
              <a:xfrm>
                <a:off x="4022" y="3352"/>
                <a:ext cx="208" cy="212"/>
              </a:xfrm>
              <a:prstGeom prst="rect">
                <a:avLst/>
              </a:prstGeom>
              <a:noFill/>
              <a:ln w="9525">
                <a:noFill/>
                <a:miter lim="800000"/>
                <a:headEnd/>
                <a:tailEnd/>
              </a:ln>
              <a:effectLst/>
            </p:spPr>
            <p:txBody>
              <a:bodyPr wrap="none">
                <a:spAutoFit/>
              </a:bodyPr>
              <a:lstStyle/>
              <a:p>
                <a:r>
                  <a:rPr lang="en-US" sz="1600"/>
                  <a:t>N</a:t>
                </a:r>
              </a:p>
            </p:txBody>
          </p:sp>
        </p:gr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1000" fill="hold"/>
                                        <p:tgtEl>
                                          <p:spTgt spid="29901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9011">
                                            <p:txEl>
                                              <p:pRg st="0" end="0"/>
                                            </p:txEl>
                                          </p:spTgt>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299013"/>
                                        </p:tgtEl>
                                        <p:attrNameLst>
                                          <p:attrName>style.visibility</p:attrName>
                                        </p:attrNameLst>
                                      </p:cBhvr>
                                      <p:to>
                                        <p:strVal val="visible"/>
                                      </p:to>
                                    </p:set>
                                    <p:animEffect transition="in" filter="checkerboard(across)">
                                      <p:cBhvr>
                                        <p:cTn id="11" dur="500"/>
                                        <p:tgtEl>
                                          <p:spTgt spid="29901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99011">
                                            <p:txEl>
                                              <p:pRg st="1" end="1"/>
                                            </p:txEl>
                                          </p:spTgt>
                                        </p:tgtEl>
                                        <p:attrNameLst>
                                          <p:attrName>style.visibility</p:attrName>
                                        </p:attrNameLst>
                                      </p:cBhvr>
                                      <p:to>
                                        <p:strVal val="visible"/>
                                      </p:to>
                                    </p:set>
                                    <p:anim calcmode="lin" valueType="num">
                                      <p:cBhvr additive="base">
                                        <p:cTn id="16" dur="1000" fill="hold"/>
                                        <p:tgtEl>
                                          <p:spTgt spid="299011">
                                            <p:txEl>
                                              <p:pRg st="1" end="1"/>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99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99011">
                                            <p:txEl>
                                              <p:pRg st="2" end="2"/>
                                            </p:txEl>
                                          </p:spTgt>
                                        </p:tgtEl>
                                        <p:attrNameLst>
                                          <p:attrName>style.visibility</p:attrName>
                                        </p:attrNameLst>
                                      </p:cBhvr>
                                      <p:to>
                                        <p:strVal val="visible"/>
                                      </p:to>
                                    </p:set>
                                    <p:anim calcmode="lin" valueType="num">
                                      <p:cBhvr additive="base">
                                        <p:cTn id="22" dur="1000" fill="hold"/>
                                        <p:tgtEl>
                                          <p:spTgt spid="299011">
                                            <p:txEl>
                                              <p:pRg st="2" end="2"/>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29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99011">
                                            <p:txEl>
                                              <p:pRg st="3" end="3"/>
                                            </p:txEl>
                                          </p:spTgt>
                                        </p:tgtEl>
                                        <p:attrNameLst>
                                          <p:attrName>style.visibility</p:attrName>
                                        </p:attrNameLst>
                                      </p:cBhvr>
                                      <p:to>
                                        <p:strVal val="visible"/>
                                      </p:to>
                                    </p:set>
                                    <p:anim calcmode="lin" valueType="num">
                                      <p:cBhvr additive="base">
                                        <p:cTn id="28" dur="1000" fill="hold"/>
                                        <p:tgtEl>
                                          <p:spTgt spid="299011">
                                            <p:txEl>
                                              <p:pRg st="3" end="3"/>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29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99011">
                                            <p:txEl>
                                              <p:pRg st="4" end="4"/>
                                            </p:txEl>
                                          </p:spTgt>
                                        </p:tgtEl>
                                        <p:attrNameLst>
                                          <p:attrName>style.visibility</p:attrName>
                                        </p:attrNameLst>
                                      </p:cBhvr>
                                      <p:to>
                                        <p:strVal val="visible"/>
                                      </p:to>
                                    </p:set>
                                    <p:anim calcmode="lin" valueType="num">
                                      <p:cBhvr additive="base">
                                        <p:cTn id="34" dur="1000" fill="hold"/>
                                        <p:tgtEl>
                                          <p:spTgt spid="299011">
                                            <p:txEl>
                                              <p:pRg st="4" end="4"/>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299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99011">
                                            <p:txEl>
                                              <p:pRg st="5" end="5"/>
                                            </p:txEl>
                                          </p:spTgt>
                                        </p:tgtEl>
                                        <p:attrNameLst>
                                          <p:attrName>style.visibility</p:attrName>
                                        </p:attrNameLst>
                                      </p:cBhvr>
                                      <p:to>
                                        <p:strVal val="visible"/>
                                      </p:to>
                                    </p:set>
                                    <p:anim calcmode="lin" valueType="num">
                                      <p:cBhvr additive="base">
                                        <p:cTn id="40" dur="1000" fill="hold"/>
                                        <p:tgtEl>
                                          <p:spTgt spid="299011">
                                            <p:txEl>
                                              <p:pRg st="5" end="5"/>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2990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9011">
                                            <p:txEl>
                                              <p:pRg st="6" end="6"/>
                                            </p:txEl>
                                          </p:spTgt>
                                        </p:tgtEl>
                                        <p:attrNameLst>
                                          <p:attrName>style.visibility</p:attrName>
                                        </p:attrNameLst>
                                      </p:cBhvr>
                                      <p:to>
                                        <p:strVal val="visible"/>
                                      </p:to>
                                    </p:set>
                                    <p:anim calcmode="lin" valueType="num">
                                      <p:cBhvr additive="base">
                                        <p:cTn id="46" dur="1000" fill="hold"/>
                                        <p:tgtEl>
                                          <p:spTgt spid="299011">
                                            <p:txEl>
                                              <p:pRg st="6" end="6"/>
                                            </p:txEl>
                                          </p:spTgt>
                                        </p:tgtEl>
                                        <p:attrNameLst>
                                          <p:attrName>ppt_x</p:attrName>
                                        </p:attrNameLst>
                                      </p:cBhvr>
                                      <p:tavLst>
                                        <p:tav tm="0">
                                          <p:val>
                                            <p:strVal val="0-#ppt_w/2"/>
                                          </p:val>
                                        </p:tav>
                                        <p:tav tm="100000">
                                          <p:val>
                                            <p:strVal val="#ppt_x"/>
                                          </p:val>
                                        </p:tav>
                                      </p:tavLst>
                                    </p:anim>
                                    <p:anim calcmode="lin" valueType="num">
                                      <p:cBhvr additive="base">
                                        <p:cTn id="47" dur="1000" fill="hold"/>
                                        <p:tgtEl>
                                          <p:spTgt spid="2990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299011">
                                            <p:txEl>
                                              <p:pRg st="7" end="7"/>
                                            </p:txEl>
                                          </p:spTgt>
                                        </p:tgtEl>
                                        <p:attrNameLst>
                                          <p:attrName>style.visibility</p:attrName>
                                        </p:attrNameLst>
                                      </p:cBhvr>
                                      <p:to>
                                        <p:strVal val="visible"/>
                                      </p:to>
                                    </p:set>
                                    <p:anim calcmode="lin" valueType="num">
                                      <p:cBhvr additive="base">
                                        <p:cTn id="52" dur="1000" fill="hold"/>
                                        <p:tgtEl>
                                          <p:spTgt spid="299011">
                                            <p:txEl>
                                              <p:pRg st="7" end="7"/>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299011">
                                            <p:txEl>
                                              <p:pRg st="7" end="7"/>
                                            </p:txEl>
                                          </p:spTgt>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99012"/>
                                        </p:tgtEl>
                                        <p:attrNameLst>
                                          <p:attrName>style.visibility</p:attrName>
                                        </p:attrNameLst>
                                      </p:cBhvr>
                                      <p:to>
                                        <p:strVal val="visible"/>
                                      </p:to>
                                    </p:set>
                                    <p:anim calcmode="lin" valueType="num">
                                      <p:cBhvr additive="base">
                                        <p:cTn id="56" dur="500" fill="hold"/>
                                        <p:tgtEl>
                                          <p:spTgt spid="299012"/>
                                        </p:tgtEl>
                                        <p:attrNameLst>
                                          <p:attrName>ppt_x</p:attrName>
                                        </p:attrNameLst>
                                      </p:cBhvr>
                                      <p:tavLst>
                                        <p:tav tm="0">
                                          <p:val>
                                            <p:strVal val="#ppt_x"/>
                                          </p:val>
                                        </p:tav>
                                        <p:tav tm="100000">
                                          <p:val>
                                            <p:strVal val="#ppt_x"/>
                                          </p:val>
                                        </p:tav>
                                      </p:tavLst>
                                    </p:anim>
                                    <p:anim calcmode="lin" valueType="num">
                                      <p:cBhvr additive="base">
                                        <p:cTn id="57" dur="500" fill="hold"/>
                                        <p:tgtEl>
                                          <p:spTgt spid="299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25B3FF96-99A4-41F5-A3A3-2B795C20BA31}" type="slidenum">
              <a:rPr lang="en-US" altLang="en-US"/>
              <a:pPr/>
              <a:t>7</a:t>
            </a:fld>
            <a:endParaRPr lang="en-US" altLang="en-US"/>
          </a:p>
        </p:txBody>
      </p:sp>
      <p:sp>
        <p:nvSpPr>
          <p:cNvPr id="354306" name="Rectangle 2"/>
          <p:cNvSpPr>
            <a:spLocks noGrp="1" noChangeArrowheads="1"/>
          </p:cNvSpPr>
          <p:nvPr>
            <p:ph type="title"/>
          </p:nvPr>
        </p:nvSpPr>
        <p:spPr>
          <a:xfrm>
            <a:off x="1752600" y="914400"/>
            <a:ext cx="5867400" cy="457200"/>
          </a:xfrm>
        </p:spPr>
        <p:txBody>
          <a:bodyPr/>
          <a:lstStyle/>
          <a:p>
            <a:r>
              <a:rPr lang="en-US" sz="2800" b="1" u="sng" dirty="0" smtClean="0"/>
              <a:t>Law of Conservation of Energy</a:t>
            </a:r>
            <a:endParaRPr lang="en-US" sz="2800" b="1" u="sng" dirty="0"/>
          </a:p>
        </p:txBody>
      </p:sp>
      <p:sp>
        <p:nvSpPr>
          <p:cNvPr id="354307" name="Rectangle 3"/>
          <p:cNvSpPr>
            <a:spLocks noGrp="1" noChangeArrowheads="1"/>
          </p:cNvSpPr>
          <p:nvPr>
            <p:ph type="body" sz="half" idx="1"/>
          </p:nvPr>
        </p:nvSpPr>
        <p:spPr>
          <a:xfrm>
            <a:off x="838200" y="1981200"/>
            <a:ext cx="7802563" cy="3581400"/>
          </a:xfrm>
        </p:spPr>
        <p:txBody>
          <a:bodyPr/>
          <a:lstStyle/>
          <a:p>
            <a:pPr algn="just">
              <a:lnSpc>
                <a:spcPct val="90000"/>
              </a:lnSpc>
              <a:buFontTx/>
              <a:buNone/>
            </a:pPr>
            <a:r>
              <a:rPr lang="en-US" sz="2800" b="1" dirty="0">
                <a:latin typeface="Arial" charset="0"/>
              </a:rPr>
              <a:t>		</a:t>
            </a:r>
            <a:r>
              <a:rPr lang="en-US" sz="2000" b="1" dirty="0">
                <a:latin typeface="Arial" charset="0"/>
              </a:rPr>
              <a:t>It states that the total inflow of energy into a system must equal the total outflow of energy from the system, plus the change in the energy contained within the system. In other words, energy can be converted from one form to another, but it cannot be created or destroyed.</a:t>
            </a:r>
          </a:p>
          <a:p>
            <a:pPr algn="just">
              <a:lnSpc>
                <a:spcPct val="90000"/>
              </a:lnSpc>
              <a:buFontTx/>
              <a:buNone/>
            </a:pPr>
            <a:r>
              <a:rPr lang="en-US" sz="1800" b="1" dirty="0">
                <a:latin typeface="Arial" charset="0"/>
              </a:rPr>
              <a:t>	</a:t>
            </a:r>
            <a:r>
              <a:rPr lang="en-US" sz="1600" b="1" dirty="0">
                <a:latin typeface="Arial" charset="0"/>
              </a:rPr>
              <a:t>(German surgeon Mayer in 1842 and Joule in 1843 discovered the law</a:t>
            </a:r>
            <a:r>
              <a:rPr lang="en-US" sz="1600" b="1" dirty="0" smtClean="0">
                <a:latin typeface="Arial" charset="0"/>
              </a:rPr>
              <a:t>)</a:t>
            </a:r>
          </a:p>
          <a:p>
            <a:pPr algn="just">
              <a:lnSpc>
                <a:spcPct val="90000"/>
              </a:lnSpc>
              <a:buFontTx/>
              <a:buNone/>
            </a:pPr>
            <a:endParaRPr lang="en-US" sz="1600" b="1" dirty="0">
              <a:latin typeface="Arial" charset="0"/>
            </a:endParaRPr>
          </a:p>
          <a:p>
            <a:pPr algn="just">
              <a:lnSpc>
                <a:spcPct val="90000"/>
              </a:lnSpc>
              <a:buFontTx/>
              <a:buNone/>
            </a:pPr>
            <a:endParaRPr lang="en-US" sz="1600" b="1" dirty="0" smtClean="0">
              <a:latin typeface="Arial" charset="0"/>
            </a:endParaRPr>
          </a:p>
          <a:p>
            <a:pPr lvl="1" algn="just">
              <a:lnSpc>
                <a:spcPct val="90000"/>
              </a:lnSpc>
              <a:buFontTx/>
              <a:buNone/>
            </a:pPr>
            <a:r>
              <a:rPr lang="en-US" sz="1200" b="1" dirty="0" smtClean="0">
                <a:latin typeface="Arial" charset="0"/>
              </a:rPr>
              <a:t>Note: It is often erroneously thought that ”the current takes the path of least resistance</a:t>
            </a:r>
            <a:r>
              <a:rPr lang="en-US" sz="650" b="1" dirty="0" smtClean="0">
                <a:latin typeface="Arial" charset="0"/>
              </a:rPr>
              <a:t>”</a:t>
            </a:r>
            <a:r>
              <a:rPr lang="en-US" sz="1200" b="1" dirty="0" smtClean="0">
                <a:latin typeface="Arial" charset="0"/>
              </a:rPr>
              <a:t>, whereas    it simply divides in keeping with the three circuit laws. There is no way that an ‘intelligent’ current looks ahead and then decides what rout to take.</a:t>
            </a:r>
            <a:endParaRPr lang="en-US" sz="1200" b="1" dirty="0">
              <a:latin typeface="Arial" charset="0"/>
            </a:endParaRPr>
          </a:p>
          <a:p>
            <a:pPr>
              <a:lnSpc>
                <a:spcPct val="120000"/>
              </a:lnSpc>
            </a:pPr>
            <a:r>
              <a:rPr lang="en-US" sz="2400" b="1" dirty="0" smtClean="0">
                <a:solidFill>
                  <a:srgbClr val="FF0000"/>
                </a:solidFill>
                <a:latin typeface="Arial" charset="0"/>
              </a:rPr>
              <a:t>Examples</a:t>
            </a:r>
            <a:r>
              <a:rPr lang="en-US" sz="2400" b="1" dirty="0">
                <a:solidFill>
                  <a:srgbClr val="FF0000"/>
                </a:solidFill>
                <a:latin typeface="Arial" charset="0"/>
              </a:rPr>
              <a:t> </a:t>
            </a:r>
            <a:r>
              <a:rPr lang="en-US" sz="2400" b="1" dirty="0" smtClean="0">
                <a:solidFill>
                  <a:srgbClr val="FF0000"/>
                </a:solidFill>
                <a:latin typeface="Arial" charset="0"/>
              </a:rPr>
              <a:t>!</a:t>
            </a:r>
            <a:endParaRPr lang="en-US" sz="3600" b="1" baseline="-25000" dirty="0">
              <a:solidFill>
                <a:srgbClr val="FF0000"/>
              </a:solidFill>
              <a:latin typeface="Arial" charset="0"/>
            </a:endParaRPr>
          </a:p>
        </p:txBody>
      </p:sp>
      <p:sp>
        <p:nvSpPr>
          <p:cNvPr id="354308"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t> </a:t>
            </a: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1000" fill="hold"/>
                                        <p:tgtEl>
                                          <p:spTgt spid="35430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4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4307">
                                            <p:txEl>
                                              <p:pRg st="1" end="1"/>
                                            </p:txEl>
                                          </p:spTgt>
                                        </p:tgtEl>
                                        <p:attrNameLst>
                                          <p:attrName>style.visibility</p:attrName>
                                        </p:attrNameLst>
                                      </p:cBhvr>
                                      <p:to>
                                        <p:strVal val="visible"/>
                                      </p:to>
                                    </p:set>
                                    <p:anim calcmode="lin" valueType="num">
                                      <p:cBhvr additive="base">
                                        <p:cTn id="13" dur="1000" fill="hold"/>
                                        <p:tgtEl>
                                          <p:spTgt spid="35430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4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4307">
                                            <p:txEl>
                                              <p:pRg st="4" end="4"/>
                                            </p:txEl>
                                          </p:spTgt>
                                        </p:tgtEl>
                                        <p:attrNameLst>
                                          <p:attrName>style.visibility</p:attrName>
                                        </p:attrNameLst>
                                      </p:cBhvr>
                                      <p:to>
                                        <p:strVal val="visible"/>
                                      </p:to>
                                    </p:set>
                                    <p:anim calcmode="lin" valueType="num">
                                      <p:cBhvr additive="base">
                                        <p:cTn id="19" dur="1000" fill="hold"/>
                                        <p:tgtEl>
                                          <p:spTgt spid="35430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54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4307">
                                            <p:txEl>
                                              <p:pRg st="5" end="5"/>
                                            </p:txEl>
                                          </p:spTgt>
                                        </p:tgtEl>
                                        <p:attrNameLst>
                                          <p:attrName>style.visibility</p:attrName>
                                        </p:attrNameLst>
                                      </p:cBhvr>
                                      <p:to>
                                        <p:strVal val="visible"/>
                                      </p:to>
                                    </p:set>
                                    <p:anim calcmode="lin" valueType="num">
                                      <p:cBhvr additive="base">
                                        <p:cTn id="25" dur="1000" fill="hold"/>
                                        <p:tgtEl>
                                          <p:spTgt spid="354307">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54307">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4308"/>
                                        </p:tgtEl>
                                        <p:attrNameLst>
                                          <p:attrName>style.visibility</p:attrName>
                                        </p:attrNameLst>
                                      </p:cBhvr>
                                      <p:to>
                                        <p:strVal val="visible"/>
                                      </p:to>
                                    </p:set>
                                    <p:anim calcmode="lin" valueType="num">
                                      <p:cBhvr additive="base">
                                        <p:cTn id="29" dur="500" fill="hold"/>
                                        <p:tgtEl>
                                          <p:spTgt spid="354308"/>
                                        </p:tgtEl>
                                        <p:attrNameLst>
                                          <p:attrName>ppt_x</p:attrName>
                                        </p:attrNameLst>
                                      </p:cBhvr>
                                      <p:tavLst>
                                        <p:tav tm="0">
                                          <p:val>
                                            <p:strVal val="#ppt_x"/>
                                          </p:val>
                                        </p:tav>
                                        <p:tav tm="100000">
                                          <p:val>
                                            <p:strVal val="#ppt_x"/>
                                          </p:val>
                                        </p:tav>
                                      </p:tavLst>
                                    </p:anim>
                                    <p:anim calcmode="lin" valueType="num">
                                      <p:cBhvr additive="base">
                                        <p:cTn id="30"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6"/>
          <p:cNvSpPr>
            <a:spLocks noGrp="1"/>
          </p:cNvSpPr>
          <p:nvPr>
            <p:ph type="sldNum" sz="quarter" idx="12"/>
          </p:nvPr>
        </p:nvSpPr>
        <p:spPr/>
        <p:txBody>
          <a:bodyPr/>
          <a:lstStyle/>
          <a:p>
            <a:fld id="{7C79A1DA-9047-4F2F-B75A-3A4ECF070319}" type="slidenum">
              <a:rPr lang="en-US" altLang="en-US"/>
              <a:pPr/>
              <a:t>8</a:t>
            </a:fld>
            <a:endParaRPr lang="en-US" altLang="en-US"/>
          </a:p>
        </p:txBody>
      </p:sp>
      <p:sp>
        <p:nvSpPr>
          <p:cNvPr id="305154" name="Rectangle 2"/>
          <p:cNvSpPr>
            <a:spLocks noGrp="1" noChangeArrowheads="1"/>
          </p:cNvSpPr>
          <p:nvPr>
            <p:ph type="title"/>
          </p:nvPr>
        </p:nvSpPr>
        <p:spPr>
          <a:xfrm>
            <a:off x="3048000" y="228600"/>
            <a:ext cx="3657600" cy="457200"/>
          </a:xfrm>
        </p:spPr>
        <p:txBody>
          <a:bodyPr/>
          <a:lstStyle/>
          <a:p>
            <a:r>
              <a:rPr lang="en-US" sz="3200" b="1" u="sng" dirty="0" smtClean="0"/>
              <a:t>Example : </a:t>
            </a:r>
            <a:r>
              <a:rPr lang="en-US" sz="3200" b="1" u="sng" dirty="0"/>
              <a:t>KCL</a:t>
            </a:r>
          </a:p>
        </p:txBody>
      </p:sp>
      <p:sp>
        <p:nvSpPr>
          <p:cNvPr id="305155" name="Rectangle 3"/>
          <p:cNvSpPr>
            <a:spLocks noGrp="1" noChangeArrowheads="1"/>
          </p:cNvSpPr>
          <p:nvPr>
            <p:ph type="body" sz="half" idx="1"/>
          </p:nvPr>
        </p:nvSpPr>
        <p:spPr>
          <a:xfrm>
            <a:off x="990600" y="1447800"/>
            <a:ext cx="7239000" cy="1219200"/>
          </a:xfrm>
        </p:spPr>
        <p:txBody>
          <a:bodyPr/>
          <a:lstStyle/>
          <a:p>
            <a:r>
              <a:rPr lang="en-US" sz="2400" b="1" dirty="0">
                <a:latin typeface="Arial" charset="0"/>
              </a:rPr>
              <a:t>For the circuit, compute the current through resistor R</a:t>
            </a:r>
            <a:r>
              <a:rPr lang="en-US" sz="2400" b="1" baseline="-25000" dirty="0">
                <a:latin typeface="Arial" charset="0"/>
              </a:rPr>
              <a:t>3</a:t>
            </a:r>
            <a:r>
              <a:rPr lang="en-US" sz="2400" b="1" dirty="0">
                <a:latin typeface="Arial" charset="0"/>
              </a:rPr>
              <a:t> if the voltage source supplies a current of 3 A.</a:t>
            </a:r>
            <a:endParaRPr lang="en-US" sz="2400" b="1" baseline="-25000" dirty="0">
              <a:solidFill>
                <a:srgbClr val="FF0000"/>
              </a:solidFill>
              <a:latin typeface="Arial" charset="0"/>
            </a:endParaRPr>
          </a:p>
        </p:txBody>
      </p:sp>
      <p:sp>
        <p:nvSpPr>
          <p:cNvPr id="305156"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05233" name="Rectangle 81"/>
          <p:cNvSpPr>
            <a:spLocks noChangeArrowheads="1"/>
          </p:cNvSpPr>
          <p:nvPr/>
        </p:nvSpPr>
        <p:spPr bwMode="auto">
          <a:xfrm>
            <a:off x="609600" y="6172200"/>
            <a:ext cx="3962400" cy="381000"/>
          </a:xfrm>
          <a:prstGeom prst="rect">
            <a:avLst/>
          </a:prstGeom>
          <a:noFill/>
          <a:ln w="9525">
            <a:noFill/>
            <a:miter lim="800000"/>
            <a:headEnd/>
            <a:tailEnd/>
          </a:ln>
          <a:effectLst/>
        </p:spPr>
        <p:txBody>
          <a:bodyPr/>
          <a:lstStyle/>
          <a:p>
            <a:pPr marL="342900" indent="-342900">
              <a:spcBef>
                <a:spcPct val="20000"/>
              </a:spcBef>
              <a:buFontTx/>
              <a:buChar char="•"/>
            </a:pPr>
            <a:r>
              <a:rPr lang="en-US" sz="1800" b="1">
                <a:solidFill>
                  <a:srgbClr val="FF0000"/>
                </a:solidFill>
                <a:latin typeface="Arial" charset="0"/>
              </a:rPr>
              <a:t>…contd!</a:t>
            </a:r>
          </a:p>
        </p:txBody>
      </p:sp>
      <p:grpSp>
        <p:nvGrpSpPr>
          <p:cNvPr id="76" name="Group 75"/>
          <p:cNvGrpSpPr/>
          <p:nvPr/>
        </p:nvGrpSpPr>
        <p:grpSpPr>
          <a:xfrm>
            <a:off x="2514600" y="3162300"/>
            <a:ext cx="4038600" cy="2174875"/>
            <a:chOff x="2514600" y="3162300"/>
            <a:chExt cx="4038600" cy="2174875"/>
          </a:xfrm>
        </p:grpSpPr>
        <p:sp>
          <p:nvSpPr>
            <p:cNvPr id="305217" name="Text Box 65"/>
            <p:cNvSpPr txBox="1">
              <a:spLocks noChangeArrowheads="1"/>
            </p:cNvSpPr>
            <p:nvPr/>
          </p:nvSpPr>
          <p:spPr bwMode="auto">
            <a:xfrm>
              <a:off x="5943600" y="4789488"/>
              <a:ext cx="609600"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5 A</a:t>
              </a:r>
            </a:p>
          </p:txBody>
        </p:sp>
        <p:grpSp>
          <p:nvGrpSpPr>
            <p:cNvPr id="305160" name="Group 8"/>
            <p:cNvGrpSpPr>
              <a:grpSpLocks/>
            </p:cNvGrpSpPr>
            <p:nvPr/>
          </p:nvGrpSpPr>
          <p:grpSpPr bwMode="auto">
            <a:xfrm>
              <a:off x="3462338" y="3511550"/>
              <a:ext cx="987425" cy="163513"/>
              <a:chOff x="1200" y="1296"/>
              <a:chExt cx="2256" cy="243"/>
            </a:xfrm>
          </p:grpSpPr>
          <p:sp>
            <p:nvSpPr>
              <p:cNvPr id="305161" name="Line 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5162" name="Line 1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5163" name="Group 11"/>
              <p:cNvGrpSpPr>
                <a:grpSpLocks/>
              </p:cNvGrpSpPr>
              <p:nvPr/>
            </p:nvGrpSpPr>
            <p:grpSpPr bwMode="auto">
              <a:xfrm>
                <a:off x="1920" y="1296"/>
                <a:ext cx="288" cy="240"/>
                <a:chOff x="1920" y="1296"/>
                <a:chExt cx="288" cy="240"/>
              </a:xfrm>
            </p:grpSpPr>
            <p:sp>
              <p:nvSpPr>
                <p:cNvPr id="305164" name="Line 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165" name="Line 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5166" name="Group 14"/>
              <p:cNvGrpSpPr>
                <a:grpSpLocks/>
              </p:cNvGrpSpPr>
              <p:nvPr/>
            </p:nvGrpSpPr>
            <p:grpSpPr bwMode="auto">
              <a:xfrm>
                <a:off x="2214" y="1299"/>
                <a:ext cx="288" cy="240"/>
                <a:chOff x="1920" y="1296"/>
                <a:chExt cx="288" cy="240"/>
              </a:xfrm>
            </p:grpSpPr>
            <p:sp>
              <p:nvSpPr>
                <p:cNvPr id="305167" name="Line 1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168" name="Line 1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5169" name="Group 17"/>
              <p:cNvGrpSpPr>
                <a:grpSpLocks/>
              </p:cNvGrpSpPr>
              <p:nvPr/>
            </p:nvGrpSpPr>
            <p:grpSpPr bwMode="auto">
              <a:xfrm>
                <a:off x="2508" y="1296"/>
                <a:ext cx="288" cy="240"/>
                <a:chOff x="1920" y="1296"/>
                <a:chExt cx="288" cy="240"/>
              </a:xfrm>
            </p:grpSpPr>
            <p:sp>
              <p:nvSpPr>
                <p:cNvPr id="305170"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171"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5172" name="Line 2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5173" name="Line 2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5174" name="Oval 22"/>
            <p:cNvSpPr>
              <a:spLocks noChangeArrowheads="1"/>
            </p:cNvSpPr>
            <p:nvPr/>
          </p:nvSpPr>
          <p:spPr bwMode="auto">
            <a:xfrm>
              <a:off x="3175000" y="4176713"/>
              <a:ext cx="646113" cy="730250"/>
            </a:xfrm>
            <a:prstGeom prst="ellipse">
              <a:avLst/>
            </a:prstGeom>
            <a:noFill/>
            <a:ln w="9525">
              <a:solidFill>
                <a:schemeClr val="tx1"/>
              </a:solidFill>
              <a:round/>
              <a:headEnd/>
              <a:tailEnd/>
            </a:ln>
            <a:effectLst/>
          </p:spPr>
          <p:txBody>
            <a:bodyPr wrap="none" anchor="ctr"/>
            <a:lstStyle/>
            <a:p>
              <a:endParaRPr lang="en-US"/>
            </a:p>
          </p:txBody>
        </p:sp>
        <p:sp>
          <p:nvSpPr>
            <p:cNvPr id="305175" name="Line 23"/>
            <p:cNvSpPr>
              <a:spLocks noChangeShapeType="1"/>
            </p:cNvSpPr>
            <p:nvPr/>
          </p:nvSpPr>
          <p:spPr bwMode="auto">
            <a:xfrm>
              <a:off x="3462338" y="4927600"/>
              <a:ext cx="0" cy="409575"/>
            </a:xfrm>
            <a:prstGeom prst="line">
              <a:avLst/>
            </a:prstGeom>
            <a:noFill/>
            <a:ln w="9525">
              <a:solidFill>
                <a:schemeClr val="tx1"/>
              </a:solidFill>
              <a:round/>
              <a:headEnd/>
              <a:tailEnd/>
            </a:ln>
            <a:effectLst/>
          </p:spPr>
          <p:txBody>
            <a:bodyPr/>
            <a:lstStyle/>
            <a:p>
              <a:endParaRPr lang="en-US"/>
            </a:p>
          </p:txBody>
        </p:sp>
        <p:sp>
          <p:nvSpPr>
            <p:cNvPr id="305176" name="Line 24"/>
            <p:cNvSpPr>
              <a:spLocks noChangeShapeType="1"/>
            </p:cNvSpPr>
            <p:nvPr/>
          </p:nvSpPr>
          <p:spPr bwMode="auto">
            <a:xfrm flipV="1">
              <a:off x="3462338" y="3592513"/>
              <a:ext cx="0" cy="584200"/>
            </a:xfrm>
            <a:prstGeom prst="line">
              <a:avLst/>
            </a:prstGeom>
            <a:noFill/>
            <a:ln w="9525">
              <a:solidFill>
                <a:schemeClr val="tx1"/>
              </a:solidFill>
              <a:round/>
              <a:headEnd/>
              <a:tailEnd/>
            </a:ln>
            <a:effectLst/>
          </p:spPr>
          <p:txBody>
            <a:bodyPr/>
            <a:lstStyle/>
            <a:p>
              <a:endParaRPr lang="en-US"/>
            </a:p>
          </p:txBody>
        </p:sp>
        <p:sp>
          <p:nvSpPr>
            <p:cNvPr id="305177" name="Text Box 25"/>
            <p:cNvSpPr txBox="1">
              <a:spLocks noChangeArrowheads="1"/>
            </p:cNvSpPr>
            <p:nvPr/>
          </p:nvSpPr>
          <p:spPr bwMode="auto">
            <a:xfrm>
              <a:off x="3297238" y="4119563"/>
              <a:ext cx="312738" cy="457200"/>
            </a:xfrm>
            <a:prstGeom prst="rect">
              <a:avLst/>
            </a:prstGeom>
            <a:noFill/>
            <a:ln w="9525">
              <a:noFill/>
              <a:miter lim="800000"/>
              <a:headEnd/>
              <a:tailEnd/>
            </a:ln>
            <a:effectLst/>
          </p:spPr>
          <p:txBody>
            <a:bodyPr>
              <a:spAutoFit/>
            </a:bodyPr>
            <a:lstStyle/>
            <a:p>
              <a:r>
                <a:rPr lang="en-US"/>
                <a:t>+</a:t>
              </a:r>
            </a:p>
          </p:txBody>
        </p:sp>
        <p:sp>
          <p:nvSpPr>
            <p:cNvPr id="305178" name="Text Box 26"/>
            <p:cNvSpPr txBox="1">
              <a:spLocks noChangeArrowheads="1"/>
            </p:cNvSpPr>
            <p:nvPr/>
          </p:nvSpPr>
          <p:spPr bwMode="auto">
            <a:xfrm>
              <a:off x="3317875" y="4373563"/>
              <a:ext cx="311150" cy="457200"/>
            </a:xfrm>
            <a:prstGeom prst="rect">
              <a:avLst/>
            </a:prstGeom>
            <a:noFill/>
            <a:ln w="9525">
              <a:noFill/>
              <a:miter lim="800000"/>
              <a:headEnd/>
              <a:tailEnd/>
            </a:ln>
            <a:effectLst/>
          </p:spPr>
          <p:txBody>
            <a:bodyPr>
              <a:spAutoFit/>
            </a:bodyPr>
            <a:lstStyle/>
            <a:p>
              <a:r>
                <a:rPr lang="en-US"/>
                <a:t>_</a:t>
              </a:r>
            </a:p>
          </p:txBody>
        </p:sp>
        <p:sp>
          <p:nvSpPr>
            <p:cNvPr id="305179" name="Oval 27"/>
            <p:cNvSpPr>
              <a:spLocks noChangeArrowheads="1"/>
            </p:cNvSpPr>
            <p:nvPr/>
          </p:nvSpPr>
          <p:spPr bwMode="auto">
            <a:xfrm>
              <a:off x="5741988" y="4167188"/>
              <a:ext cx="430213" cy="668338"/>
            </a:xfrm>
            <a:prstGeom prst="ellipse">
              <a:avLst/>
            </a:prstGeom>
            <a:noFill/>
            <a:ln w="9525">
              <a:solidFill>
                <a:schemeClr val="tx1"/>
              </a:solidFill>
              <a:round/>
              <a:headEnd/>
              <a:tailEnd/>
            </a:ln>
            <a:effectLst/>
          </p:spPr>
          <p:txBody>
            <a:bodyPr wrap="none" anchor="ctr"/>
            <a:lstStyle/>
            <a:p>
              <a:endParaRPr lang="en-US"/>
            </a:p>
          </p:txBody>
        </p:sp>
        <p:sp>
          <p:nvSpPr>
            <p:cNvPr id="305180" name="Line 28"/>
            <p:cNvSpPr>
              <a:spLocks noChangeShapeType="1"/>
            </p:cNvSpPr>
            <p:nvPr/>
          </p:nvSpPr>
          <p:spPr bwMode="auto">
            <a:xfrm>
              <a:off x="5938838" y="4851400"/>
              <a:ext cx="0" cy="444500"/>
            </a:xfrm>
            <a:prstGeom prst="line">
              <a:avLst/>
            </a:prstGeom>
            <a:noFill/>
            <a:ln w="9525">
              <a:solidFill>
                <a:schemeClr val="tx1"/>
              </a:solidFill>
              <a:round/>
              <a:headEnd/>
              <a:tailEnd/>
            </a:ln>
            <a:effectLst/>
          </p:spPr>
          <p:txBody>
            <a:bodyPr/>
            <a:lstStyle/>
            <a:p>
              <a:endParaRPr lang="en-US"/>
            </a:p>
          </p:txBody>
        </p:sp>
        <p:sp>
          <p:nvSpPr>
            <p:cNvPr id="305181" name="Line 29"/>
            <p:cNvSpPr>
              <a:spLocks noChangeShapeType="1"/>
            </p:cNvSpPr>
            <p:nvPr/>
          </p:nvSpPr>
          <p:spPr bwMode="auto">
            <a:xfrm flipV="1">
              <a:off x="5938838" y="3592513"/>
              <a:ext cx="0" cy="612775"/>
            </a:xfrm>
            <a:prstGeom prst="line">
              <a:avLst/>
            </a:prstGeom>
            <a:noFill/>
            <a:ln w="9525">
              <a:solidFill>
                <a:schemeClr val="tx1"/>
              </a:solidFill>
              <a:round/>
              <a:headEnd/>
              <a:tailEnd/>
            </a:ln>
            <a:effectLst/>
          </p:spPr>
          <p:txBody>
            <a:bodyPr/>
            <a:lstStyle/>
            <a:p>
              <a:endParaRPr lang="en-US"/>
            </a:p>
          </p:txBody>
        </p:sp>
        <p:sp>
          <p:nvSpPr>
            <p:cNvPr id="305182" name="Line 30"/>
            <p:cNvSpPr>
              <a:spLocks noChangeShapeType="1"/>
            </p:cNvSpPr>
            <p:nvPr/>
          </p:nvSpPr>
          <p:spPr bwMode="auto">
            <a:xfrm flipV="1">
              <a:off x="5938838" y="4352925"/>
              <a:ext cx="0" cy="342900"/>
            </a:xfrm>
            <a:prstGeom prst="line">
              <a:avLst/>
            </a:prstGeom>
            <a:noFill/>
            <a:ln w="9525">
              <a:solidFill>
                <a:schemeClr val="tx1"/>
              </a:solidFill>
              <a:round/>
              <a:headEnd/>
              <a:tailEnd type="triangle" w="med" len="med"/>
            </a:ln>
            <a:effectLst/>
          </p:spPr>
          <p:txBody>
            <a:bodyPr/>
            <a:lstStyle/>
            <a:p>
              <a:endParaRPr lang="en-US"/>
            </a:p>
          </p:txBody>
        </p:sp>
        <p:grpSp>
          <p:nvGrpSpPr>
            <p:cNvPr id="305183" name="Group 31"/>
            <p:cNvGrpSpPr>
              <a:grpSpLocks/>
            </p:cNvGrpSpPr>
            <p:nvPr/>
          </p:nvGrpSpPr>
          <p:grpSpPr bwMode="auto">
            <a:xfrm rot="5400000">
              <a:off x="3605213" y="4383088"/>
              <a:ext cx="1724025" cy="142875"/>
              <a:chOff x="1200" y="1296"/>
              <a:chExt cx="2256" cy="243"/>
            </a:xfrm>
          </p:grpSpPr>
          <p:sp>
            <p:nvSpPr>
              <p:cNvPr id="305184" name="Line 3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5185" name="Line 3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5186" name="Group 34"/>
              <p:cNvGrpSpPr>
                <a:grpSpLocks/>
              </p:cNvGrpSpPr>
              <p:nvPr/>
            </p:nvGrpSpPr>
            <p:grpSpPr bwMode="auto">
              <a:xfrm>
                <a:off x="1920" y="1296"/>
                <a:ext cx="288" cy="240"/>
                <a:chOff x="1920" y="1296"/>
                <a:chExt cx="288" cy="240"/>
              </a:xfrm>
            </p:grpSpPr>
            <p:sp>
              <p:nvSpPr>
                <p:cNvPr id="305187" name="Line 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188" name="Line 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5189" name="Group 37"/>
              <p:cNvGrpSpPr>
                <a:grpSpLocks/>
              </p:cNvGrpSpPr>
              <p:nvPr/>
            </p:nvGrpSpPr>
            <p:grpSpPr bwMode="auto">
              <a:xfrm>
                <a:off x="2214" y="1299"/>
                <a:ext cx="288" cy="240"/>
                <a:chOff x="1920" y="1296"/>
                <a:chExt cx="288" cy="240"/>
              </a:xfrm>
            </p:grpSpPr>
            <p:sp>
              <p:nvSpPr>
                <p:cNvPr id="305190" name="Line 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191" name="Line 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5192" name="Group 40"/>
              <p:cNvGrpSpPr>
                <a:grpSpLocks/>
              </p:cNvGrpSpPr>
              <p:nvPr/>
            </p:nvGrpSpPr>
            <p:grpSpPr bwMode="auto">
              <a:xfrm>
                <a:off x="2508" y="1296"/>
                <a:ext cx="288" cy="240"/>
                <a:chOff x="1920" y="1296"/>
                <a:chExt cx="288" cy="240"/>
              </a:xfrm>
            </p:grpSpPr>
            <p:sp>
              <p:nvSpPr>
                <p:cNvPr id="305193" name="Line 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194" name="Line 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5195" name="Line 4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5196" name="Line 4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5197" name="Line 45"/>
            <p:cNvSpPr>
              <a:spLocks noChangeShapeType="1"/>
            </p:cNvSpPr>
            <p:nvPr/>
          </p:nvSpPr>
          <p:spPr bwMode="auto">
            <a:xfrm>
              <a:off x="3462338" y="5316538"/>
              <a:ext cx="2513013" cy="0"/>
            </a:xfrm>
            <a:prstGeom prst="line">
              <a:avLst/>
            </a:prstGeom>
            <a:noFill/>
            <a:ln w="9525">
              <a:solidFill>
                <a:schemeClr val="tx1"/>
              </a:solidFill>
              <a:round/>
              <a:headEnd/>
              <a:tailEnd/>
            </a:ln>
            <a:effectLst/>
          </p:spPr>
          <p:txBody>
            <a:bodyPr/>
            <a:lstStyle/>
            <a:p>
              <a:endParaRPr lang="en-US"/>
            </a:p>
          </p:txBody>
        </p:sp>
        <p:grpSp>
          <p:nvGrpSpPr>
            <p:cNvPr id="305198" name="Group 46"/>
            <p:cNvGrpSpPr>
              <a:grpSpLocks/>
            </p:cNvGrpSpPr>
            <p:nvPr/>
          </p:nvGrpSpPr>
          <p:grpSpPr bwMode="auto">
            <a:xfrm rot="5400000">
              <a:off x="4430713" y="4403725"/>
              <a:ext cx="1724025" cy="142875"/>
              <a:chOff x="1200" y="1296"/>
              <a:chExt cx="2256" cy="243"/>
            </a:xfrm>
          </p:grpSpPr>
          <p:sp>
            <p:nvSpPr>
              <p:cNvPr id="305199" name="Line 4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05200" name="Line 4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05201" name="Group 49"/>
              <p:cNvGrpSpPr>
                <a:grpSpLocks/>
              </p:cNvGrpSpPr>
              <p:nvPr/>
            </p:nvGrpSpPr>
            <p:grpSpPr bwMode="auto">
              <a:xfrm>
                <a:off x="1920" y="1296"/>
                <a:ext cx="288" cy="240"/>
                <a:chOff x="1920" y="1296"/>
                <a:chExt cx="288" cy="240"/>
              </a:xfrm>
            </p:grpSpPr>
            <p:sp>
              <p:nvSpPr>
                <p:cNvPr id="305202" name="Line 5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203" name="Line 5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5204" name="Group 52"/>
              <p:cNvGrpSpPr>
                <a:grpSpLocks/>
              </p:cNvGrpSpPr>
              <p:nvPr/>
            </p:nvGrpSpPr>
            <p:grpSpPr bwMode="auto">
              <a:xfrm>
                <a:off x="2214" y="1299"/>
                <a:ext cx="288" cy="240"/>
                <a:chOff x="1920" y="1296"/>
                <a:chExt cx="288" cy="240"/>
              </a:xfrm>
            </p:grpSpPr>
            <p:sp>
              <p:nvSpPr>
                <p:cNvPr id="305205" name="Line 5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206" name="Line 5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05207" name="Group 55"/>
              <p:cNvGrpSpPr>
                <a:grpSpLocks/>
              </p:cNvGrpSpPr>
              <p:nvPr/>
            </p:nvGrpSpPr>
            <p:grpSpPr bwMode="auto">
              <a:xfrm>
                <a:off x="2508" y="1296"/>
                <a:ext cx="288" cy="240"/>
                <a:chOff x="1920" y="1296"/>
                <a:chExt cx="288" cy="240"/>
              </a:xfrm>
            </p:grpSpPr>
            <p:sp>
              <p:nvSpPr>
                <p:cNvPr id="305208" name="Line 5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05209" name="Line 5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05210" name="Line 5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05211" name="Line 5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05212" name="Line 60"/>
            <p:cNvSpPr>
              <a:spLocks noChangeShapeType="1"/>
            </p:cNvSpPr>
            <p:nvPr/>
          </p:nvSpPr>
          <p:spPr bwMode="auto">
            <a:xfrm>
              <a:off x="4395788" y="3592513"/>
              <a:ext cx="1506538" cy="0"/>
            </a:xfrm>
            <a:prstGeom prst="line">
              <a:avLst/>
            </a:prstGeom>
            <a:noFill/>
            <a:ln w="9525">
              <a:solidFill>
                <a:schemeClr val="tx1"/>
              </a:solidFill>
              <a:round/>
              <a:headEnd/>
              <a:tailEnd/>
            </a:ln>
            <a:effectLst/>
          </p:spPr>
          <p:txBody>
            <a:bodyPr/>
            <a:lstStyle/>
            <a:p>
              <a:endParaRPr lang="en-US"/>
            </a:p>
          </p:txBody>
        </p:sp>
        <p:sp>
          <p:nvSpPr>
            <p:cNvPr id="305213" name="Text Box 61"/>
            <p:cNvSpPr txBox="1">
              <a:spLocks noChangeArrowheads="1"/>
            </p:cNvSpPr>
            <p:nvPr/>
          </p:nvSpPr>
          <p:spPr bwMode="auto">
            <a:xfrm>
              <a:off x="3806825" y="3162300"/>
              <a:ext cx="407988" cy="336550"/>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1</a:t>
              </a:r>
            </a:p>
          </p:txBody>
        </p:sp>
        <p:sp>
          <p:nvSpPr>
            <p:cNvPr id="305214" name="Text Box 62"/>
            <p:cNvSpPr txBox="1">
              <a:spLocks noChangeArrowheads="1"/>
            </p:cNvSpPr>
            <p:nvPr/>
          </p:nvSpPr>
          <p:spPr bwMode="auto">
            <a:xfrm>
              <a:off x="4838700" y="4298950"/>
              <a:ext cx="407988" cy="334963"/>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3</a:t>
              </a:r>
            </a:p>
          </p:txBody>
        </p:sp>
        <p:sp>
          <p:nvSpPr>
            <p:cNvPr id="305215" name="Text Box 63"/>
            <p:cNvSpPr txBox="1">
              <a:spLocks noChangeArrowheads="1"/>
            </p:cNvSpPr>
            <p:nvPr/>
          </p:nvSpPr>
          <p:spPr bwMode="auto">
            <a:xfrm>
              <a:off x="4019550" y="4281488"/>
              <a:ext cx="407988" cy="336550"/>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2</a:t>
              </a:r>
            </a:p>
          </p:txBody>
        </p:sp>
        <p:sp>
          <p:nvSpPr>
            <p:cNvPr id="305216" name="Text Box 64"/>
            <p:cNvSpPr txBox="1">
              <a:spLocks noChangeArrowheads="1"/>
            </p:cNvSpPr>
            <p:nvPr/>
          </p:nvSpPr>
          <p:spPr bwMode="auto">
            <a:xfrm>
              <a:off x="2514600" y="4395788"/>
              <a:ext cx="601663" cy="336550"/>
            </a:xfrm>
            <a:prstGeom prst="rect">
              <a:avLst/>
            </a:prstGeom>
            <a:noFill/>
            <a:ln w="9525">
              <a:noFill/>
              <a:miter lim="800000"/>
              <a:headEnd/>
              <a:tailEnd/>
            </a:ln>
            <a:effectLst/>
          </p:spPr>
          <p:txBody>
            <a:bodyPr wrap="none">
              <a:spAutoFit/>
            </a:bodyPr>
            <a:lstStyle/>
            <a:p>
              <a:r>
                <a:rPr lang="en-US" sz="1600" b="1">
                  <a:latin typeface="Arial" charset="0"/>
                </a:rPr>
                <a:t>10 V</a:t>
              </a:r>
            </a:p>
          </p:txBody>
        </p:sp>
        <p:sp>
          <p:nvSpPr>
            <p:cNvPr id="305230" name="Line 78"/>
            <p:cNvSpPr>
              <a:spLocks noChangeShapeType="1"/>
            </p:cNvSpPr>
            <p:nvPr/>
          </p:nvSpPr>
          <p:spPr bwMode="auto">
            <a:xfrm>
              <a:off x="4667250" y="3687763"/>
              <a:ext cx="0" cy="574675"/>
            </a:xfrm>
            <a:prstGeom prst="line">
              <a:avLst/>
            </a:prstGeom>
            <a:noFill/>
            <a:ln w="9525">
              <a:solidFill>
                <a:schemeClr val="tx1"/>
              </a:solidFill>
              <a:round/>
              <a:headEnd/>
              <a:tailEnd type="triangle" w="med" len="med"/>
            </a:ln>
            <a:effectLst/>
          </p:spPr>
          <p:txBody>
            <a:bodyPr/>
            <a:lstStyle/>
            <a:p>
              <a:endParaRPr lang="en-US"/>
            </a:p>
          </p:txBody>
        </p:sp>
        <p:sp>
          <p:nvSpPr>
            <p:cNvPr id="305231" name="Text Box 79"/>
            <p:cNvSpPr txBox="1">
              <a:spLocks noChangeArrowheads="1"/>
            </p:cNvSpPr>
            <p:nvPr/>
          </p:nvSpPr>
          <p:spPr bwMode="auto">
            <a:xfrm>
              <a:off x="4667250" y="3770313"/>
              <a:ext cx="574675"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2 A</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10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5155">
                                            <p:txEl>
                                              <p:pRg st="0" end="0"/>
                                            </p:txEl>
                                          </p:spTgt>
                                        </p:tgtEl>
                                        <p:attrNameLst>
                                          <p:attrName>ppt_y</p:attrName>
                                        </p:attrNameLst>
                                      </p:cBhvr>
                                      <p:tavLst>
                                        <p:tav tm="0">
                                          <p:val>
                                            <p:strVal val="#ppt_y"/>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checkerboard(across)">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05233">
                                            <p:txEl>
                                              <p:pRg st="0" end="0"/>
                                            </p:txEl>
                                          </p:spTgt>
                                        </p:tgtEl>
                                        <p:attrNameLst>
                                          <p:attrName>style.visibility</p:attrName>
                                        </p:attrNameLst>
                                      </p:cBhvr>
                                      <p:to>
                                        <p:strVal val="visible"/>
                                      </p:to>
                                    </p:set>
                                    <p:anim calcmode="lin" valueType="num">
                                      <p:cBhvr additive="base">
                                        <p:cTn id="16" dur="1000" fill="hold"/>
                                        <p:tgtEl>
                                          <p:spTgt spid="305233">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05233">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05156"/>
                                        </p:tgtEl>
                                        <p:attrNameLst>
                                          <p:attrName>style.visibility</p:attrName>
                                        </p:attrNameLst>
                                      </p:cBhvr>
                                      <p:to>
                                        <p:strVal val="visible"/>
                                      </p:to>
                                    </p:set>
                                    <p:anim calcmode="lin" valueType="num">
                                      <p:cBhvr additive="base">
                                        <p:cTn id="20" dur="500" fill="hold"/>
                                        <p:tgtEl>
                                          <p:spTgt spid="305156"/>
                                        </p:tgtEl>
                                        <p:attrNameLst>
                                          <p:attrName>ppt_x</p:attrName>
                                        </p:attrNameLst>
                                      </p:cBhvr>
                                      <p:tavLst>
                                        <p:tav tm="0">
                                          <p:val>
                                            <p:strVal val="#ppt_x"/>
                                          </p:val>
                                        </p:tav>
                                        <p:tav tm="100000">
                                          <p:val>
                                            <p:strVal val="#ppt_x"/>
                                          </p:val>
                                        </p:tav>
                                      </p:tavLst>
                                    </p:anim>
                                    <p:anim calcmode="lin" valueType="num">
                                      <p:cBhvr additive="base">
                                        <p:cTn id="21" dur="500" fill="hold"/>
                                        <p:tgtEl>
                                          <p:spTgt spid="305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laceholder 6"/>
          <p:cNvSpPr>
            <a:spLocks noGrp="1"/>
          </p:cNvSpPr>
          <p:nvPr>
            <p:ph type="sldNum" sz="quarter" idx="12"/>
          </p:nvPr>
        </p:nvSpPr>
        <p:spPr/>
        <p:txBody>
          <a:bodyPr/>
          <a:lstStyle/>
          <a:p>
            <a:fld id="{F0A26BF8-313B-4BD5-98B1-B8B3D2C95360}" type="slidenum">
              <a:rPr lang="en-US" altLang="en-US"/>
              <a:pPr/>
              <a:t>9</a:t>
            </a:fld>
            <a:endParaRPr lang="en-US" altLang="en-US"/>
          </a:p>
        </p:txBody>
      </p:sp>
      <p:sp>
        <p:nvSpPr>
          <p:cNvPr id="362498" name="Rectangle 2"/>
          <p:cNvSpPr>
            <a:spLocks noGrp="1" noChangeArrowheads="1"/>
          </p:cNvSpPr>
          <p:nvPr>
            <p:ph type="title"/>
          </p:nvPr>
        </p:nvSpPr>
        <p:spPr>
          <a:xfrm>
            <a:off x="1828800" y="228600"/>
            <a:ext cx="5257800" cy="457200"/>
          </a:xfrm>
        </p:spPr>
        <p:txBody>
          <a:bodyPr/>
          <a:lstStyle/>
          <a:p>
            <a:r>
              <a:rPr lang="en-US" sz="2800" b="1" u="sng" dirty="0" smtClean="0"/>
              <a:t>Example </a:t>
            </a:r>
            <a:r>
              <a:rPr lang="en-US" sz="2800" b="1" u="sng" dirty="0"/>
              <a:t>: KCL….</a:t>
            </a:r>
            <a:r>
              <a:rPr lang="en-US" sz="2800" b="1" u="sng" dirty="0" err="1"/>
              <a:t>contd</a:t>
            </a:r>
            <a:endParaRPr lang="en-US" sz="2800" b="1" u="sng" dirty="0"/>
          </a:p>
        </p:txBody>
      </p:sp>
      <p:sp>
        <p:nvSpPr>
          <p:cNvPr id="362500" name="Rectangle 4"/>
          <p:cNvSpPr>
            <a:spLocks noChangeArrowheads="1"/>
          </p:cNvSpPr>
          <p:nvPr/>
        </p:nvSpPr>
        <p:spPr bwMode="auto">
          <a:xfrm>
            <a:off x="8640763" y="6400800"/>
            <a:ext cx="503237" cy="457200"/>
          </a:xfrm>
          <a:prstGeom prst="rect">
            <a:avLst/>
          </a:prstGeom>
          <a:noFill/>
          <a:ln w="9525">
            <a:noFill/>
            <a:miter lim="800000"/>
            <a:headEnd/>
            <a:tailEnd/>
          </a:ln>
          <a:effectLst/>
        </p:spPr>
        <p:txBody>
          <a:bodyPr wrap="none">
            <a:spAutoFit/>
          </a:bodyPr>
          <a:lstStyle/>
          <a:p>
            <a:pPr>
              <a:spcBef>
                <a:spcPct val="50000"/>
              </a:spcBef>
              <a:buFont typeface="Wingdings" pitchFamily="2" charset="2"/>
              <a:buChar char="Ø"/>
            </a:pPr>
            <a:r>
              <a:rPr lang="en-US">
                <a:solidFill>
                  <a:srgbClr val="FF0000"/>
                </a:solidFill>
              </a:rPr>
              <a:t> </a:t>
            </a:r>
          </a:p>
        </p:txBody>
      </p:sp>
      <p:sp>
        <p:nvSpPr>
          <p:cNvPr id="362501" name="Rectangle 5"/>
          <p:cNvSpPr>
            <a:spLocks noChangeArrowheads="1"/>
          </p:cNvSpPr>
          <p:nvPr/>
        </p:nvSpPr>
        <p:spPr bwMode="auto">
          <a:xfrm>
            <a:off x="609600" y="3657600"/>
            <a:ext cx="8001000" cy="2971800"/>
          </a:xfrm>
          <a:prstGeom prst="rect">
            <a:avLst/>
          </a:prstGeom>
          <a:noFill/>
          <a:ln w="9525">
            <a:noFill/>
            <a:miter lim="800000"/>
            <a:headEnd/>
            <a:tailEnd/>
          </a:ln>
          <a:effectLst/>
        </p:spPr>
        <p:txBody>
          <a:bodyPr/>
          <a:lstStyle/>
          <a:p>
            <a:pPr marL="342900" indent="-342900">
              <a:spcBef>
                <a:spcPct val="20000"/>
              </a:spcBef>
              <a:buFontTx/>
              <a:buChar char="•"/>
            </a:pPr>
            <a:r>
              <a:rPr lang="en-US" sz="1800" b="1" dirty="0">
                <a:latin typeface="Arial" charset="0"/>
              </a:rPr>
              <a:t>Label the current through R</a:t>
            </a:r>
            <a:r>
              <a:rPr lang="en-US" sz="1800" b="1" baseline="-25000" dirty="0">
                <a:latin typeface="Arial" charset="0"/>
              </a:rPr>
              <a:t>3</a:t>
            </a:r>
            <a:r>
              <a:rPr lang="en-US" sz="1800" b="1" dirty="0">
                <a:latin typeface="Arial" charset="0"/>
              </a:rPr>
              <a:t> and R</a:t>
            </a:r>
            <a:r>
              <a:rPr lang="en-US" sz="1800" b="1" baseline="-25000" dirty="0">
                <a:latin typeface="Arial" charset="0"/>
              </a:rPr>
              <a:t>1 </a:t>
            </a:r>
            <a:r>
              <a:rPr lang="en-US" sz="1800" b="1" dirty="0">
                <a:latin typeface="Arial" charset="0"/>
              </a:rPr>
              <a:t>as </a:t>
            </a:r>
            <a:r>
              <a:rPr lang="en-US" sz="1800" b="1" dirty="0" err="1">
                <a:latin typeface="Arial" charset="0"/>
              </a:rPr>
              <a:t>i</a:t>
            </a:r>
            <a:r>
              <a:rPr lang="en-US" sz="1800" b="1" dirty="0">
                <a:latin typeface="Arial" charset="0"/>
              </a:rPr>
              <a:t> and i</a:t>
            </a:r>
            <a:r>
              <a:rPr lang="en-US" sz="1800" b="1" baseline="-25000" dirty="0">
                <a:latin typeface="Arial" charset="0"/>
              </a:rPr>
              <a:t>R1</a:t>
            </a:r>
            <a:r>
              <a:rPr lang="en-US" sz="1800" b="1" dirty="0">
                <a:latin typeface="Arial" charset="0"/>
              </a:rPr>
              <a:t> respectively.</a:t>
            </a:r>
          </a:p>
          <a:p>
            <a:pPr marL="342900" indent="-342900">
              <a:spcBef>
                <a:spcPct val="20000"/>
              </a:spcBef>
              <a:buFontTx/>
              <a:buChar char="•"/>
            </a:pPr>
            <a:r>
              <a:rPr lang="en-US" sz="1800" b="1" dirty="0">
                <a:latin typeface="Arial" charset="0"/>
              </a:rPr>
              <a:t>Identify </a:t>
            </a:r>
            <a:r>
              <a:rPr lang="en-US" sz="1800" b="1" dirty="0" smtClean="0">
                <a:latin typeface="Arial" charset="0"/>
              </a:rPr>
              <a:t>a </a:t>
            </a:r>
            <a:r>
              <a:rPr lang="en-US" sz="1800" b="1" dirty="0">
                <a:latin typeface="Arial" charset="0"/>
              </a:rPr>
              <a:t>node at the right top of the circuit.</a:t>
            </a:r>
          </a:p>
          <a:p>
            <a:pPr marL="342900" indent="-342900">
              <a:spcBef>
                <a:spcPct val="20000"/>
              </a:spcBef>
              <a:buFontTx/>
              <a:buChar char="•"/>
            </a:pPr>
            <a:r>
              <a:rPr lang="en-US" sz="1800" b="1" dirty="0">
                <a:latin typeface="Arial" charset="0"/>
              </a:rPr>
              <a:t>Apply KCL at </a:t>
            </a:r>
            <a:r>
              <a:rPr lang="en-US" sz="1800" b="1" dirty="0" smtClean="0">
                <a:latin typeface="Arial" charset="0"/>
              </a:rPr>
              <a:t>the node </a:t>
            </a:r>
            <a:r>
              <a:rPr lang="en-US" sz="1800" b="1" dirty="0">
                <a:latin typeface="Arial" charset="0"/>
              </a:rPr>
              <a:t>and write :</a:t>
            </a:r>
          </a:p>
          <a:p>
            <a:pPr marL="1714500" lvl="3" indent="-342900">
              <a:spcBef>
                <a:spcPct val="20000"/>
              </a:spcBef>
            </a:pPr>
            <a:r>
              <a:rPr lang="en-US" sz="1800" b="1" dirty="0">
                <a:latin typeface="Arial" charset="0"/>
              </a:rPr>
              <a:t>	i</a:t>
            </a:r>
            <a:r>
              <a:rPr lang="en-US" sz="1800" b="1" baseline="-25000" dirty="0">
                <a:latin typeface="Arial" charset="0"/>
              </a:rPr>
              <a:t>R1</a:t>
            </a:r>
            <a:r>
              <a:rPr lang="en-US" sz="1800" b="1" dirty="0">
                <a:latin typeface="Arial" charset="0"/>
              </a:rPr>
              <a:t> + (-2) + (-</a:t>
            </a:r>
            <a:r>
              <a:rPr lang="en-US" sz="1800" b="1" dirty="0" err="1">
                <a:latin typeface="Arial" charset="0"/>
              </a:rPr>
              <a:t>i</a:t>
            </a:r>
            <a:r>
              <a:rPr lang="en-US" sz="1800" b="1" dirty="0">
                <a:latin typeface="Arial" charset="0"/>
              </a:rPr>
              <a:t>) + 5 = 0</a:t>
            </a:r>
          </a:p>
          <a:p>
            <a:pPr marL="1714500" lvl="3" indent="-342900">
              <a:spcBef>
                <a:spcPct val="20000"/>
              </a:spcBef>
            </a:pPr>
            <a:r>
              <a:rPr lang="en-US" sz="1800" b="1" dirty="0">
                <a:latin typeface="Arial" charset="0"/>
              </a:rPr>
              <a:t>	i</a:t>
            </a:r>
            <a:r>
              <a:rPr lang="en-US" sz="1800" b="1" baseline="-25000" dirty="0">
                <a:latin typeface="Arial" charset="0"/>
              </a:rPr>
              <a:t>R1</a:t>
            </a:r>
            <a:r>
              <a:rPr lang="en-US" sz="1800" b="1" dirty="0">
                <a:latin typeface="Arial" charset="0"/>
              </a:rPr>
              <a:t> – </a:t>
            </a:r>
            <a:r>
              <a:rPr lang="en-US" sz="1800" b="1" dirty="0" err="1">
                <a:latin typeface="Arial" charset="0"/>
              </a:rPr>
              <a:t>i</a:t>
            </a:r>
            <a:r>
              <a:rPr lang="en-US" sz="1800" b="1" dirty="0">
                <a:latin typeface="Arial" charset="0"/>
              </a:rPr>
              <a:t> + 3 = 0</a:t>
            </a:r>
          </a:p>
          <a:p>
            <a:pPr marL="1714500" lvl="3" indent="-342900">
              <a:spcBef>
                <a:spcPct val="20000"/>
              </a:spcBef>
            </a:pPr>
            <a:r>
              <a:rPr lang="en-US" sz="1800" b="1" dirty="0">
                <a:latin typeface="Arial" charset="0"/>
              </a:rPr>
              <a:t>	So </a:t>
            </a:r>
            <a:r>
              <a:rPr lang="en-US" sz="1800" b="1" dirty="0" err="1">
                <a:latin typeface="Arial" charset="0"/>
              </a:rPr>
              <a:t>i</a:t>
            </a:r>
            <a:r>
              <a:rPr lang="en-US" sz="1800" b="1" dirty="0">
                <a:latin typeface="Arial" charset="0"/>
              </a:rPr>
              <a:t> = 3 + i</a:t>
            </a:r>
            <a:r>
              <a:rPr lang="en-US" sz="1800" b="1" baseline="-25000" dirty="0">
                <a:latin typeface="Arial" charset="0"/>
              </a:rPr>
              <a:t>R1</a:t>
            </a:r>
          </a:p>
          <a:p>
            <a:pPr marL="342900" indent="-342900">
              <a:spcBef>
                <a:spcPct val="20000"/>
              </a:spcBef>
              <a:buFontTx/>
              <a:buChar char="•"/>
            </a:pPr>
            <a:r>
              <a:rPr lang="en-US" sz="1800" b="1" dirty="0">
                <a:latin typeface="Arial" charset="0"/>
              </a:rPr>
              <a:t>Given i</a:t>
            </a:r>
            <a:r>
              <a:rPr lang="en-US" sz="1800" b="1" baseline="-25000" dirty="0">
                <a:latin typeface="Arial" charset="0"/>
              </a:rPr>
              <a:t>R1</a:t>
            </a:r>
            <a:r>
              <a:rPr lang="en-US" sz="1800" b="1" dirty="0">
                <a:latin typeface="Arial" charset="0"/>
              </a:rPr>
              <a:t> = 3A </a:t>
            </a:r>
          </a:p>
          <a:p>
            <a:pPr marL="342900" indent="-342900">
              <a:spcBef>
                <a:spcPct val="20000"/>
              </a:spcBef>
              <a:buFontTx/>
              <a:buChar char="•"/>
            </a:pPr>
            <a:r>
              <a:rPr lang="en-US" sz="1800" b="1" dirty="0">
                <a:latin typeface="Arial" charset="0"/>
              </a:rPr>
              <a:t>Therefore    </a:t>
            </a:r>
            <a:r>
              <a:rPr lang="en-US" sz="1800" b="1" dirty="0" err="1">
                <a:latin typeface="Arial" charset="0"/>
              </a:rPr>
              <a:t>i</a:t>
            </a:r>
            <a:r>
              <a:rPr lang="en-US" sz="1800" b="1" dirty="0">
                <a:latin typeface="Arial" charset="0"/>
              </a:rPr>
              <a:t> = 3 + 3 = 6 A.</a:t>
            </a:r>
          </a:p>
          <a:p>
            <a:pPr marL="342900" indent="-342900">
              <a:spcBef>
                <a:spcPct val="20000"/>
              </a:spcBef>
              <a:buFontTx/>
              <a:buChar char="•"/>
            </a:pPr>
            <a:r>
              <a:rPr lang="en-US" sz="1800" b="1" dirty="0" smtClean="0">
                <a:solidFill>
                  <a:srgbClr val="FF0000"/>
                </a:solidFill>
                <a:latin typeface="Arial" charset="0"/>
              </a:rPr>
              <a:t>Example KVL</a:t>
            </a:r>
            <a:r>
              <a:rPr lang="en-US" sz="1800" b="1" dirty="0">
                <a:solidFill>
                  <a:srgbClr val="FF0000"/>
                </a:solidFill>
                <a:latin typeface="Arial" charset="0"/>
              </a:rPr>
              <a:t>.</a:t>
            </a:r>
          </a:p>
        </p:txBody>
      </p:sp>
      <p:grpSp>
        <p:nvGrpSpPr>
          <p:cNvPr id="150" name="Group 149"/>
          <p:cNvGrpSpPr/>
          <p:nvPr/>
        </p:nvGrpSpPr>
        <p:grpSpPr>
          <a:xfrm>
            <a:off x="4495800" y="811213"/>
            <a:ext cx="4038600" cy="2174875"/>
            <a:chOff x="4495800" y="811213"/>
            <a:chExt cx="4038600" cy="2174875"/>
          </a:xfrm>
        </p:grpSpPr>
        <p:sp>
          <p:nvSpPr>
            <p:cNvPr id="362503" name="Text Box 7"/>
            <p:cNvSpPr txBox="1">
              <a:spLocks noChangeArrowheads="1"/>
            </p:cNvSpPr>
            <p:nvPr/>
          </p:nvSpPr>
          <p:spPr bwMode="auto">
            <a:xfrm>
              <a:off x="7924800" y="2438400"/>
              <a:ext cx="609600"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5 A</a:t>
              </a:r>
            </a:p>
          </p:txBody>
        </p:sp>
        <p:grpSp>
          <p:nvGrpSpPr>
            <p:cNvPr id="362504" name="Group 8"/>
            <p:cNvGrpSpPr>
              <a:grpSpLocks/>
            </p:cNvGrpSpPr>
            <p:nvPr/>
          </p:nvGrpSpPr>
          <p:grpSpPr bwMode="auto">
            <a:xfrm>
              <a:off x="5443538" y="1160463"/>
              <a:ext cx="987425" cy="163512"/>
              <a:chOff x="1200" y="1296"/>
              <a:chExt cx="2256" cy="243"/>
            </a:xfrm>
          </p:grpSpPr>
          <p:sp>
            <p:nvSpPr>
              <p:cNvPr id="362505" name="Line 9"/>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506" name="Line 10"/>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507" name="Group 11"/>
              <p:cNvGrpSpPr>
                <a:grpSpLocks/>
              </p:cNvGrpSpPr>
              <p:nvPr/>
            </p:nvGrpSpPr>
            <p:grpSpPr bwMode="auto">
              <a:xfrm>
                <a:off x="1920" y="1296"/>
                <a:ext cx="288" cy="240"/>
                <a:chOff x="1920" y="1296"/>
                <a:chExt cx="288" cy="240"/>
              </a:xfrm>
            </p:grpSpPr>
            <p:sp>
              <p:nvSpPr>
                <p:cNvPr id="362508" name="Line 12"/>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09" name="Line 13"/>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10" name="Group 14"/>
              <p:cNvGrpSpPr>
                <a:grpSpLocks/>
              </p:cNvGrpSpPr>
              <p:nvPr/>
            </p:nvGrpSpPr>
            <p:grpSpPr bwMode="auto">
              <a:xfrm>
                <a:off x="2214" y="1299"/>
                <a:ext cx="288" cy="240"/>
                <a:chOff x="1920" y="1296"/>
                <a:chExt cx="288" cy="240"/>
              </a:xfrm>
            </p:grpSpPr>
            <p:sp>
              <p:nvSpPr>
                <p:cNvPr id="362511" name="Line 1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12" name="Line 1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13" name="Group 17"/>
              <p:cNvGrpSpPr>
                <a:grpSpLocks/>
              </p:cNvGrpSpPr>
              <p:nvPr/>
            </p:nvGrpSpPr>
            <p:grpSpPr bwMode="auto">
              <a:xfrm>
                <a:off x="2508" y="1296"/>
                <a:ext cx="288" cy="240"/>
                <a:chOff x="1920" y="1296"/>
                <a:chExt cx="288" cy="240"/>
              </a:xfrm>
            </p:grpSpPr>
            <p:sp>
              <p:nvSpPr>
                <p:cNvPr id="362514" name="Line 1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15" name="Line 1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516" name="Line 20"/>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517" name="Line 21"/>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2518" name="Oval 22"/>
            <p:cNvSpPr>
              <a:spLocks noChangeArrowheads="1"/>
            </p:cNvSpPr>
            <p:nvPr/>
          </p:nvSpPr>
          <p:spPr bwMode="auto">
            <a:xfrm>
              <a:off x="5156200" y="1825625"/>
              <a:ext cx="646113" cy="730250"/>
            </a:xfrm>
            <a:prstGeom prst="ellipse">
              <a:avLst/>
            </a:prstGeom>
            <a:noFill/>
            <a:ln w="9525">
              <a:solidFill>
                <a:schemeClr val="tx1"/>
              </a:solidFill>
              <a:round/>
              <a:headEnd/>
              <a:tailEnd/>
            </a:ln>
            <a:effectLst/>
          </p:spPr>
          <p:txBody>
            <a:bodyPr wrap="none" anchor="ctr"/>
            <a:lstStyle/>
            <a:p>
              <a:endParaRPr lang="en-US"/>
            </a:p>
          </p:txBody>
        </p:sp>
        <p:sp>
          <p:nvSpPr>
            <p:cNvPr id="362519" name="Line 23"/>
            <p:cNvSpPr>
              <a:spLocks noChangeShapeType="1"/>
            </p:cNvSpPr>
            <p:nvPr/>
          </p:nvSpPr>
          <p:spPr bwMode="auto">
            <a:xfrm>
              <a:off x="5443538" y="2576513"/>
              <a:ext cx="0" cy="409575"/>
            </a:xfrm>
            <a:prstGeom prst="line">
              <a:avLst/>
            </a:prstGeom>
            <a:noFill/>
            <a:ln w="9525">
              <a:solidFill>
                <a:schemeClr val="tx1"/>
              </a:solidFill>
              <a:round/>
              <a:headEnd/>
              <a:tailEnd/>
            </a:ln>
            <a:effectLst/>
          </p:spPr>
          <p:txBody>
            <a:bodyPr/>
            <a:lstStyle/>
            <a:p>
              <a:endParaRPr lang="en-US"/>
            </a:p>
          </p:txBody>
        </p:sp>
        <p:sp>
          <p:nvSpPr>
            <p:cNvPr id="362520" name="Line 24"/>
            <p:cNvSpPr>
              <a:spLocks noChangeShapeType="1"/>
            </p:cNvSpPr>
            <p:nvPr/>
          </p:nvSpPr>
          <p:spPr bwMode="auto">
            <a:xfrm flipV="1">
              <a:off x="5443538" y="1241425"/>
              <a:ext cx="0" cy="584200"/>
            </a:xfrm>
            <a:prstGeom prst="line">
              <a:avLst/>
            </a:prstGeom>
            <a:noFill/>
            <a:ln w="9525">
              <a:solidFill>
                <a:schemeClr val="tx1"/>
              </a:solidFill>
              <a:round/>
              <a:headEnd/>
              <a:tailEnd/>
            </a:ln>
            <a:effectLst/>
          </p:spPr>
          <p:txBody>
            <a:bodyPr/>
            <a:lstStyle/>
            <a:p>
              <a:endParaRPr lang="en-US"/>
            </a:p>
          </p:txBody>
        </p:sp>
        <p:sp>
          <p:nvSpPr>
            <p:cNvPr id="362521" name="Text Box 25"/>
            <p:cNvSpPr txBox="1">
              <a:spLocks noChangeArrowheads="1"/>
            </p:cNvSpPr>
            <p:nvPr/>
          </p:nvSpPr>
          <p:spPr bwMode="auto">
            <a:xfrm>
              <a:off x="5278438" y="1768475"/>
              <a:ext cx="312738" cy="457200"/>
            </a:xfrm>
            <a:prstGeom prst="rect">
              <a:avLst/>
            </a:prstGeom>
            <a:noFill/>
            <a:ln w="9525">
              <a:noFill/>
              <a:miter lim="800000"/>
              <a:headEnd/>
              <a:tailEnd/>
            </a:ln>
            <a:effectLst/>
          </p:spPr>
          <p:txBody>
            <a:bodyPr>
              <a:spAutoFit/>
            </a:bodyPr>
            <a:lstStyle/>
            <a:p>
              <a:r>
                <a:rPr lang="en-US"/>
                <a:t>+</a:t>
              </a:r>
            </a:p>
          </p:txBody>
        </p:sp>
        <p:sp>
          <p:nvSpPr>
            <p:cNvPr id="362522" name="Text Box 26"/>
            <p:cNvSpPr txBox="1">
              <a:spLocks noChangeArrowheads="1"/>
            </p:cNvSpPr>
            <p:nvPr/>
          </p:nvSpPr>
          <p:spPr bwMode="auto">
            <a:xfrm>
              <a:off x="5299075" y="2022475"/>
              <a:ext cx="311150" cy="457200"/>
            </a:xfrm>
            <a:prstGeom prst="rect">
              <a:avLst/>
            </a:prstGeom>
            <a:noFill/>
            <a:ln w="9525">
              <a:noFill/>
              <a:miter lim="800000"/>
              <a:headEnd/>
              <a:tailEnd/>
            </a:ln>
            <a:effectLst/>
          </p:spPr>
          <p:txBody>
            <a:bodyPr>
              <a:spAutoFit/>
            </a:bodyPr>
            <a:lstStyle/>
            <a:p>
              <a:r>
                <a:rPr lang="en-US"/>
                <a:t>_</a:t>
              </a:r>
            </a:p>
          </p:txBody>
        </p:sp>
        <p:sp>
          <p:nvSpPr>
            <p:cNvPr id="362523" name="Oval 27"/>
            <p:cNvSpPr>
              <a:spLocks noChangeArrowheads="1"/>
            </p:cNvSpPr>
            <p:nvPr/>
          </p:nvSpPr>
          <p:spPr bwMode="auto">
            <a:xfrm>
              <a:off x="7723188" y="1816100"/>
              <a:ext cx="430213" cy="668337"/>
            </a:xfrm>
            <a:prstGeom prst="ellipse">
              <a:avLst/>
            </a:prstGeom>
            <a:noFill/>
            <a:ln w="9525">
              <a:solidFill>
                <a:schemeClr val="tx1"/>
              </a:solidFill>
              <a:round/>
              <a:headEnd/>
              <a:tailEnd/>
            </a:ln>
            <a:effectLst/>
          </p:spPr>
          <p:txBody>
            <a:bodyPr wrap="none" anchor="ctr"/>
            <a:lstStyle/>
            <a:p>
              <a:endParaRPr lang="en-US"/>
            </a:p>
          </p:txBody>
        </p:sp>
        <p:sp>
          <p:nvSpPr>
            <p:cNvPr id="362524" name="Line 28"/>
            <p:cNvSpPr>
              <a:spLocks noChangeShapeType="1"/>
            </p:cNvSpPr>
            <p:nvPr/>
          </p:nvSpPr>
          <p:spPr bwMode="auto">
            <a:xfrm>
              <a:off x="7920038" y="2500313"/>
              <a:ext cx="0" cy="444500"/>
            </a:xfrm>
            <a:prstGeom prst="line">
              <a:avLst/>
            </a:prstGeom>
            <a:noFill/>
            <a:ln w="9525">
              <a:solidFill>
                <a:schemeClr val="tx1"/>
              </a:solidFill>
              <a:round/>
              <a:headEnd/>
              <a:tailEnd/>
            </a:ln>
            <a:effectLst/>
          </p:spPr>
          <p:txBody>
            <a:bodyPr/>
            <a:lstStyle/>
            <a:p>
              <a:endParaRPr lang="en-US"/>
            </a:p>
          </p:txBody>
        </p:sp>
        <p:sp>
          <p:nvSpPr>
            <p:cNvPr id="362525" name="Line 29"/>
            <p:cNvSpPr>
              <a:spLocks noChangeShapeType="1"/>
            </p:cNvSpPr>
            <p:nvPr/>
          </p:nvSpPr>
          <p:spPr bwMode="auto">
            <a:xfrm flipV="1">
              <a:off x="7920038" y="1241425"/>
              <a:ext cx="0" cy="612775"/>
            </a:xfrm>
            <a:prstGeom prst="line">
              <a:avLst/>
            </a:prstGeom>
            <a:noFill/>
            <a:ln w="9525">
              <a:solidFill>
                <a:schemeClr val="tx1"/>
              </a:solidFill>
              <a:round/>
              <a:headEnd/>
              <a:tailEnd/>
            </a:ln>
            <a:effectLst/>
          </p:spPr>
          <p:txBody>
            <a:bodyPr/>
            <a:lstStyle/>
            <a:p>
              <a:endParaRPr lang="en-US"/>
            </a:p>
          </p:txBody>
        </p:sp>
        <p:sp>
          <p:nvSpPr>
            <p:cNvPr id="362526" name="Line 30"/>
            <p:cNvSpPr>
              <a:spLocks noChangeShapeType="1"/>
            </p:cNvSpPr>
            <p:nvPr/>
          </p:nvSpPr>
          <p:spPr bwMode="auto">
            <a:xfrm flipV="1">
              <a:off x="7920038" y="2001838"/>
              <a:ext cx="0" cy="342900"/>
            </a:xfrm>
            <a:prstGeom prst="line">
              <a:avLst/>
            </a:prstGeom>
            <a:noFill/>
            <a:ln w="9525">
              <a:solidFill>
                <a:schemeClr val="tx1"/>
              </a:solidFill>
              <a:round/>
              <a:headEnd/>
              <a:tailEnd type="triangle" w="med" len="med"/>
            </a:ln>
            <a:effectLst/>
          </p:spPr>
          <p:txBody>
            <a:bodyPr/>
            <a:lstStyle/>
            <a:p>
              <a:endParaRPr lang="en-US"/>
            </a:p>
          </p:txBody>
        </p:sp>
        <p:grpSp>
          <p:nvGrpSpPr>
            <p:cNvPr id="362527" name="Group 31"/>
            <p:cNvGrpSpPr>
              <a:grpSpLocks/>
            </p:cNvGrpSpPr>
            <p:nvPr/>
          </p:nvGrpSpPr>
          <p:grpSpPr bwMode="auto">
            <a:xfrm rot="5400000">
              <a:off x="5586413" y="2032000"/>
              <a:ext cx="1724025" cy="142875"/>
              <a:chOff x="1200" y="1296"/>
              <a:chExt cx="2256" cy="243"/>
            </a:xfrm>
          </p:grpSpPr>
          <p:sp>
            <p:nvSpPr>
              <p:cNvPr id="362528" name="Line 3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529" name="Line 3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530" name="Group 34"/>
              <p:cNvGrpSpPr>
                <a:grpSpLocks/>
              </p:cNvGrpSpPr>
              <p:nvPr/>
            </p:nvGrpSpPr>
            <p:grpSpPr bwMode="auto">
              <a:xfrm>
                <a:off x="1920" y="1296"/>
                <a:ext cx="288" cy="240"/>
                <a:chOff x="1920" y="1296"/>
                <a:chExt cx="288" cy="240"/>
              </a:xfrm>
            </p:grpSpPr>
            <p:sp>
              <p:nvSpPr>
                <p:cNvPr id="362531" name="Line 3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32" name="Line 3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33" name="Group 37"/>
              <p:cNvGrpSpPr>
                <a:grpSpLocks/>
              </p:cNvGrpSpPr>
              <p:nvPr/>
            </p:nvGrpSpPr>
            <p:grpSpPr bwMode="auto">
              <a:xfrm>
                <a:off x="2214" y="1299"/>
                <a:ext cx="288" cy="240"/>
                <a:chOff x="1920" y="1296"/>
                <a:chExt cx="288" cy="240"/>
              </a:xfrm>
            </p:grpSpPr>
            <p:sp>
              <p:nvSpPr>
                <p:cNvPr id="362534" name="Line 3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35" name="Line 3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36" name="Group 40"/>
              <p:cNvGrpSpPr>
                <a:grpSpLocks/>
              </p:cNvGrpSpPr>
              <p:nvPr/>
            </p:nvGrpSpPr>
            <p:grpSpPr bwMode="auto">
              <a:xfrm>
                <a:off x="2508" y="1296"/>
                <a:ext cx="288" cy="240"/>
                <a:chOff x="1920" y="1296"/>
                <a:chExt cx="288" cy="240"/>
              </a:xfrm>
            </p:grpSpPr>
            <p:sp>
              <p:nvSpPr>
                <p:cNvPr id="362537" name="Line 4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38" name="Line 4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539" name="Line 4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540" name="Line 4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2541" name="Line 45"/>
            <p:cNvSpPr>
              <a:spLocks noChangeShapeType="1"/>
            </p:cNvSpPr>
            <p:nvPr/>
          </p:nvSpPr>
          <p:spPr bwMode="auto">
            <a:xfrm>
              <a:off x="5443538" y="2965450"/>
              <a:ext cx="2513013" cy="0"/>
            </a:xfrm>
            <a:prstGeom prst="line">
              <a:avLst/>
            </a:prstGeom>
            <a:noFill/>
            <a:ln w="9525">
              <a:solidFill>
                <a:schemeClr val="tx1"/>
              </a:solidFill>
              <a:round/>
              <a:headEnd/>
              <a:tailEnd/>
            </a:ln>
            <a:effectLst/>
          </p:spPr>
          <p:txBody>
            <a:bodyPr/>
            <a:lstStyle/>
            <a:p>
              <a:endParaRPr lang="en-US"/>
            </a:p>
          </p:txBody>
        </p:sp>
        <p:grpSp>
          <p:nvGrpSpPr>
            <p:cNvPr id="362542" name="Group 46"/>
            <p:cNvGrpSpPr>
              <a:grpSpLocks/>
            </p:cNvGrpSpPr>
            <p:nvPr/>
          </p:nvGrpSpPr>
          <p:grpSpPr bwMode="auto">
            <a:xfrm rot="5400000">
              <a:off x="6411913" y="2052638"/>
              <a:ext cx="1724025" cy="142875"/>
              <a:chOff x="1200" y="1296"/>
              <a:chExt cx="2256" cy="243"/>
            </a:xfrm>
          </p:grpSpPr>
          <p:sp>
            <p:nvSpPr>
              <p:cNvPr id="362543" name="Line 4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544" name="Line 4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545" name="Group 49"/>
              <p:cNvGrpSpPr>
                <a:grpSpLocks/>
              </p:cNvGrpSpPr>
              <p:nvPr/>
            </p:nvGrpSpPr>
            <p:grpSpPr bwMode="auto">
              <a:xfrm>
                <a:off x="1920" y="1296"/>
                <a:ext cx="288" cy="240"/>
                <a:chOff x="1920" y="1296"/>
                <a:chExt cx="288" cy="240"/>
              </a:xfrm>
            </p:grpSpPr>
            <p:sp>
              <p:nvSpPr>
                <p:cNvPr id="362546" name="Line 5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47" name="Line 5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48" name="Group 52"/>
              <p:cNvGrpSpPr>
                <a:grpSpLocks/>
              </p:cNvGrpSpPr>
              <p:nvPr/>
            </p:nvGrpSpPr>
            <p:grpSpPr bwMode="auto">
              <a:xfrm>
                <a:off x="2214" y="1299"/>
                <a:ext cx="288" cy="240"/>
                <a:chOff x="1920" y="1296"/>
                <a:chExt cx="288" cy="240"/>
              </a:xfrm>
            </p:grpSpPr>
            <p:sp>
              <p:nvSpPr>
                <p:cNvPr id="362549" name="Line 5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50" name="Line 5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51" name="Group 55"/>
              <p:cNvGrpSpPr>
                <a:grpSpLocks/>
              </p:cNvGrpSpPr>
              <p:nvPr/>
            </p:nvGrpSpPr>
            <p:grpSpPr bwMode="auto">
              <a:xfrm>
                <a:off x="2508" y="1296"/>
                <a:ext cx="288" cy="240"/>
                <a:chOff x="1920" y="1296"/>
                <a:chExt cx="288" cy="240"/>
              </a:xfrm>
            </p:grpSpPr>
            <p:sp>
              <p:nvSpPr>
                <p:cNvPr id="362552" name="Line 5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53" name="Line 5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554" name="Line 5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555" name="Line 5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2556" name="Line 60"/>
            <p:cNvSpPr>
              <a:spLocks noChangeShapeType="1"/>
            </p:cNvSpPr>
            <p:nvPr/>
          </p:nvSpPr>
          <p:spPr bwMode="auto">
            <a:xfrm>
              <a:off x="6376988" y="1241425"/>
              <a:ext cx="1506538" cy="0"/>
            </a:xfrm>
            <a:prstGeom prst="line">
              <a:avLst/>
            </a:prstGeom>
            <a:noFill/>
            <a:ln w="9525">
              <a:solidFill>
                <a:schemeClr val="tx1"/>
              </a:solidFill>
              <a:round/>
              <a:headEnd/>
              <a:tailEnd/>
            </a:ln>
            <a:effectLst/>
          </p:spPr>
          <p:txBody>
            <a:bodyPr/>
            <a:lstStyle/>
            <a:p>
              <a:endParaRPr lang="en-US"/>
            </a:p>
          </p:txBody>
        </p:sp>
        <p:sp>
          <p:nvSpPr>
            <p:cNvPr id="362557" name="Text Box 61"/>
            <p:cNvSpPr txBox="1">
              <a:spLocks noChangeArrowheads="1"/>
            </p:cNvSpPr>
            <p:nvPr/>
          </p:nvSpPr>
          <p:spPr bwMode="auto">
            <a:xfrm>
              <a:off x="5788025" y="811213"/>
              <a:ext cx="407988" cy="336550"/>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1</a:t>
              </a:r>
            </a:p>
          </p:txBody>
        </p:sp>
        <p:sp>
          <p:nvSpPr>
            <p:cNvPr id="362558" name="Text Box 62"/>
            <p:cNvSpPr txBox="1">
              <a:spLocks noChangeArrowheads="1"/>
            </p:cNvSpPr>
            <p:nvPr/>
          </p:nvSpPr>
          <p:spPr bwMode="auto">
            <a:xfrm>
              <a:off x="6819900" y="1947863"/>
              <a:ext cx="407988" cy="334962"/>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3</a:t>
              </a:r>
            </a:p>
          </p:txBody>
        </p:sp>
        <p:sp>
          <p:nvSpPr>
            <p:cNvPr id="362559" name="Text Box 63"/>
            <p:cNvSpPr txBox="1">
              <a:spLocks noChangeArrowheads="1"/>
            </p:cNvSpPr>
            <p:nvPr/>
          </p:nvSpPr>
          <p:spPr bwMode="auto">
            <a:xfrm>
              <a:off x="6000750" y="1930400"/>
              <a:ext cx="407988" cy="336550"/>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2</a:t>
              </a:r>
            </a:p>
          </p:txBody>
        </p:sp>
        <p:sp>
          <p:nvSpPr>
            <p:cNvPr id="362560" name="Text Box 64"/>
            <p:cNvSpPr txBox="1">
              <a:spLocks noChangeArrowheads="1"/>
            </p:cNvSpPr>
            <p:nvPr/>
          </p:nvSpPr>
          <p:spPr bwMode="auto">
            <a:xfrm>
              <a:off x="4495800" y="2044700"/>
              <a:ext cx="601663" cy="336550"/>
            </a:xfrm>
            <a:prstGeom prst="rect">
              <a:avLst/>
            </a:prstGeom>
            <a:noFill/>
            <a:ln w="9525">
              <a:noFill/>
              <a:miter lim="800000"/>
              <a:headEnd/>
              <a:tailEnd/>
            </a:ln>
            <a:effectLst/>
          </p:spPr>
          <p:txBody>
            <a:bodyPr wrap="none">
              <a:spAutoFit/>
            </a:bodyPr>
            <a:lstStyle/>
            <a:p>
              <a:r>
                <a:rPr lang="en-US" sz="1600" b="1">
                  <a:latin typeface="Arial" charset="0"/>
                </a:rPr>
                <a:t>10 V</a:t>
              </a:r>
            </a:p>
          </p:txBody>
        </p:sp>
        <p:sp>
          <p:nvSpPr>
            <p:cNvPr id="362569" name="Oval 73"/>
            <p:cNvSpPr>
              <a:spLocks noChangeArrowheads="1"/>
            </p:cNvSpPr>
            <p:nvPr/>
          </p:nvSpPr>
          <p:spPr bwMode="auto">
            <a:xfrm>
              <a:off x="6234113" y="1036638"/>
              <a:ext cx="1865313" cy="411162"/>
            </a:xfrm>
            <a:prstGeom prst="ellipse">
              <a:avLst/>
            </a:prstGeom>
            <a:noFill/>
            <a:ln w="9525" cap="rnd">
              <a:solidFill>
                <a:schemeClr val="tx1"/>
              </a:solidFill>
              <a:prstDash val="sysDot"/>
              <a:round/>
              <a:headEnd/>
              <a:tailEnd/>
            </a:ln>
            <a:effectLst/>
          </p:spPr>
          <p:txBody>
            <a:bodyPr wrap="none" anchor="ctr"/>
            <a:lstStyle/>
            <a:p>
              <a:endParaRPr lang="en-US"/>
            </a:p>
          </p:txBody>
        </p:sp>
        <p:sp>
          <p:nvSpPr>
            <p:cNvPr id="362570" name="Line 74"/>
            <p:cNvSpPr>
              <a:spLocks noChangeShapeType="1"/>
            </p:cNvSpPr>
            <p:nvPr/>
          </p:nvSpPr>
          <p:spPr bwMode="auto">
            <a:xfrm>
              <a:off x="6648450" y="1336675"/>
              <a:ext cx="0" cy="574675"/>
            </a:xfrm>
            <a:prstGeom prst="line">
              <a:avLst/>
            </a:prstGeom>
            <a:noFill/>
            <a:ln w="9525">
              <a:solidFill>
                <a:schemeClr val="tx1"/>
              </a:solidFill>
              <a:round/>
              <a:headEnd/>
              <a:tailEnd type="triangle" w="med" len="med"/>
            </a:ln>
            <a:effectLst/>
          </p:spPr>
          <p:txBody>
            <a:bodyPr/>
            <a:lstStyle/>
            <a:p>
              <a:endParaRPr lang="en-US"/>
            </a:p>
          </p:txBody>
        </p:sp>
        <p:sp>
          <p:nvSpPr>
            <p:cNvPr id="362571" name="Text Box 75"/>
            <p:cNvSpPr txBox="1">
              <a:spLocks noChangeArrowheads="1"/>
            </p:cNvSpPr>
            <p:nvPr/>
          </p:nvSpPr>
          <p:spPr bwMode="auto">
            <a:xfrm>
              <a:off x="6648450" y="1419225"/>
              <a:ext cx="574675"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2 A</a:t>
              </a:r>
            </a:p>
          </p:txBody>
        </p:sp>
        <p:sp>
          <p:nvSpPr>
            <p:cNvPr id="362572" name="Line 76"/>
            <p:cNvSpPr>
              <a:spLocks noChangeShapeType="1"/>
            </p:cNvSpPr>
            <p:nvPr/>
          </p:nvSpPr>
          <p:spPr bwMode="auto">
            <a:xfrm>
              <a:off x="7467600" y="1828800"/>
              <a:ext cx="0" cy="914400"/>
            </a:xfrm>
            <a:prstGeom prst="line">
              <a:avLst/>
            </a:prstGeom>
            <a:noFill/>
            <a:ln w="9525">
              <a:solidFill>
                <a:schemeClr val="tx1"/>
              </a:solidFill>
              <a:round/>
              <a:headEnd/>
              <a:tailEnd type="triangle" w="med" len="med"/>
            </a:ln>
            <a:effectLst/>
          </p:spPr>
          <p:txBody>
            <a:bodyPr/>
            <a:lstStyle/>
            <a:p>
              <a:endParaRPr lang="en-US"/>
            </a:p>
          </p:txBody>
        </p:sp>
        <p:sp>
          <p:nvSpPr>
            <p:cNvPr id="362573" name="Text Box 77"/>
            <p:cNvSpPr txBox="1">
              <a:spLocks noChangeArrowheads="1"/>
            </p:cNvSpPr>
            <p:nvPr/>
          </p:nvSpPr>
          <p:spPr bwMode="auto">
            <a:xfrm>
              <a:off x="7467600" y="2438400"/>
              <a:ext cx="609600" cy="366712"/>
            </a:xfrm>
            <a:prstGeom prst="rect">
              <a:avLst/>
            </a:prstGeom>
            <a:noFill/>
            <a:ln w="9525">
              <a:noFill/>
              <a:miter lim="800000"/>
              <a:headEnd/>
              <a:tailEnd/>
            </a:ln>
            <a:effectLst/>
          </p:spPr>
          <p:txBody>
            <a:bodyPr>
              <a:spAutoFit/>
            </a:bodyPr>
            <a:lstStyle/>
            <a:p>
              <a:pPr>
                <a:spcBef>
                  <a:spcPct val="50000"/>
                </a:spcBef>
              </a:pPr>
              <a:r>
                <a:rPr lang="en-US" sz="1800" b="1">
                  <a:latin typeface="Arial" charset="0"/>
                </a:rPr>
                <a:t> i</a:t>
              </a:r>
            </a:p>
          </p:txBody>
        </p:sp>
        <p:sp>
          <p:nvSpPr>
            <p:cNvPr id="362574" name="Line 78"/>
            <p:cNvSpPr>
              <a:spLocks noChangeShapeType="1"/>
            </p:cNvSpPr>
            <p:nvPr/>
          </p:nvSpPr>
          <p:spPr bwMode="auto">
            <a:xfrm>
              <a:off x="5562600" y="1524000"/>
              <a:ext cx="609600" cy="0"/>
            </a:xfrm>
            <a:prstGeom prst="line">
              <a:avLst/>
            </a:prstGeom>
            <a:noFill/>
            <a:ln w="9525">
              <a:solidFill>
                <a:schemeClr val="tx1"/>
              </a:solidFill>
              <a:round/>
              <a:headEnd/>
              <a:tailEnd type="triangle" w="med" len="med"/>
            </a:ln>
            <a:effectLst/>
          </p:spPr>
          <p:txBody>
            <a:bodyPr/>
            <a:lstStyle/>
            <a:p>
              <a:endParaRPr lang="en-US"/>
            </a:p>
          </p:txBody>
        </p:sp>
        <p:sp>
          <p:nvSpPr>
            <p:cNvPr id="362575" name="Text Box 79"/>
            <p:cNvSpPr txBox="1">
              <a:spLocks noChangeArrowheads="1"/>
            </p:cNvSpPr>
            <p:nvPr/>
          </p:nvSpPr>
          <p:spPr bwMode="auto">
            <a:xfrm>
              <a:off x="5638800" y="1538288"/>
              <a:ext cx="609600"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i</a:t>
              </a:r>
              <a:r>
                <a:rPr lang="en-US" sz="1600" b="1" baseline="-25000">
                  <a:latin typeface="Arial" charset="0"/>
                </a:rPr>
                <a:t>R1</a:t>
              </a:r>
              <a:r>
                <a:rPr lang="en-US" sz="1600" b="1">
                  <a:latin typeface="Arial" charset="0"/>
                </a:rPr>
                <a:t> </a:t>
              </a:r>
            </a:p>
          </p:txBody>
        </p:sp>
      </p:grpSp>
      <p:grpSp>
        <p:nvGrpSpPr>
          <p:cNvPr id="149" name="Group 148"/>
          <p:cNvGrpSpPr/>
          <p:nvPr/>
        </p:nvGrpSpPr>
        <p:grpSpPr>
          <a:xfrm>
            <a:off x="457200" y="800100"/>
            <a:ext cx="4038600" cy="2174875"/>
            <a:chOff x="457200" y="800100"/>
            <a:chExt cx="4038600" cy="2174875"/>
          </a:xfrm>
        </p:grpSpPr>
        <p:sp>
          <p:nvSpPr>
            <p:cNvPr id="362578" name="Text Box 82"/>
            <p:cNvSpPr txBox="1">
              <a:spLocks noChangeArrowheads="1"/>
            </p:cNvSpPr>
            <p:nvPr/>
          </p:nvSpPr>
          <p:spPr bwMode="auto">
            <a:xfrm>
              <a:off x="3886200" y="2427288"/>
              <a:ext cx="609600"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5 A</a:t>
              </a:r>
            </a:p>
          </p:txBody>
        </p:sp>
        <p:grpSp>
          <p:nvGrpSpPr>
            <p:cNvPr id="362579" name="Group 83"/>
            <p:cNvGrpSpPr>
              <a:grpSpLocks/>
            </p:cNvGrpSpPr>
            <p:nvPr/>
          </p:nvGrpSpPr>
          <p:grpSpPr bwMode="auto">
            <a:xfrm>
              <a:off x="1404938" y="1149350"/>
              <a:ext cx="987425" cy="163513"/>
              <a:chOff x="1200" y="1296"/>
              <a:chExt cx="2256" cy="243"/>
            </a:xfrm>
          </p:grpSpPr>
          <p:sp>
            <p:nvSpPr>
              <p:cNvPr id="362580" name="Line 84"/>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581" name="Line 85"/>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582" name="Group 86"/>
              <p:cNvGrpSpPr>
                <a:grpSpLocks/>
              </p:cNvGrpSpPr>
              <p:nvPr/>
            </p:nvGrpSpPr>
            <p:grpSpPr bwMode="auto">
              <a:xfrm>
                <a:off x="1920" y="1296"/>
                <a:ext cx="288" cy="240"/>
                <a:chOff x="1920" y="1296"/>
                <a:chExt cx="288" cy="240"/>
              </a:xfrm>
            </p:grpSpPr>
            <p:sp>
              <p:nvSpPr>
                <p:cNvPr id="362583" name="Line 87"/>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84" name="Line 88"/>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85" name="Group 89"/>
              <p:cNvGrpSpPr>
                <a:grpSpLocks/>
              </p:cNvGrpSpPr>
              <p:nvPr/>
            </p:nvGrpSpPr>
            <p:grpSpPr bwMode="auto">
              <a:xfrm>
                <a:off x="2214" y="1299"/>
                <a:ext cx="288" cy="240"/>
                <a:chOff x="1920" y="1296"/>
                <a:chExt cx="288" cy="240"/>
              </a:xfrm>
            </p:grpSpPr>
            <p:sp>
              <p:nvSpPr>
                <p:cNvPr id="362586" name="Line 9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87" name="Line 9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588" name="Group 92"/>
              <p:cNvGrpSpPr>
                <a:grpSpLocks/>
              </p:cNvGrpSpPr>
              <p:nvPr/>
            </p:nvGrpSpPr>
            <p:grpSpPr bwMode="auto">
              <a:xfrm>
                <a:off x="2508" y="1296"/>
                <a:ext cx="288" cy="240"/>
                <a:chOff x="1920" y="1296"/>
                <a:chExt cx="288" cy="240"/>
              </a:xfrm>
            </p:grpSpPr>
            <p:sp>
              <p:nvSpPr>
                <p:cNvPr id="362589" name="Line 9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590" name="Line 9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591" name="Line 95"/>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592" name="Line 96"/>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2593" name="Oval 97"/>
            <p:cNvSpPr>
              <a:spLocks noChangeArrowheads="1"/>
            </p:cNvSpPr>
            <p:nvPr/>
          </p:nvSpPr>
          <p:spPr bwMode="auto">
            <a:xfrm>
              <a:off x="1117600" y="1814513"/>
              <a:ext cx="646113" cy="730250"/>
            </a:xfrm>
            <a:prstGeom prst="ellipse">
              <a:avLst/>
            </a:prstGeom>
            <a:noFill/>
            <a:ln w="9525">
              <a:solidFill>
                <a:schemeClr val="tx1"/>
              </a:solidFill>
              <a:round/>
              <a:headEnd/>
              <a:tailEnd/>
            </a:ln>
            <a:effectLst/>
          </p:spPr>
          <p:txBody>
            <a:bodyPr wrap="none" anchor="ctr"/>
            <a:lstStyle/>
            <a:p>
              <a:endParaRPr lang="en-US"/>
            </a:p>
          </p:txBody>
        </p:sp>
        <p:sp>
          <p:nvSpPr>
            <p:cNvPr id="362594" name="Line 98"/>
            <p:cNvSpPr>
              <a:spLocks noChangeShapeType="1"/>
            </p:cNvSpPr>
            <p:nvPr/>
          </p:nvSpPr>
          <p:spPr bwMode="auto">
            <a:xfrm>
              <a:off x="1404938" y="2565400"/>
              <a:ext cx="0" cy="409575"/>
            </a:xfrm>
            <a:prstGeom prst="line">
              <a:avLst/>
            </a:prstGeom>
            <a:noFill/>
            <a:ln w="9525">
              <a:solidFill>
                <a:schemeClr val="tx1"/>
              </a:solidFill>
              <a:round/>
              <a:headEnd/>
              <a:tailEnd/>
            </a:ln>
            <a:effectLst/>
          </p:spPr>
          <p:txBody>
            <a:bodyPr/>
            <a:lstStyle/>
            <a:p>
              <a:endParaRPr lang="en-US"/>
            </a:p>
          </p:txBody>
        </p:sp>
        <p:sp>
          <p:nvSpPr>
            <p:cNvPr id="362595" name="Line 99"/>
            <p:cNvSpPr>
              <a:spLocks noChangeShapeType="1"/>
            </p:cNvSpPr>
            <p:nvPr/>
          </p:nvSpPr>
          <p:spPr bwMode="auto">
            <a:xfrm flipV="1">
              <a:off x="1404938" y="1230313"/>
              <a:ext cx="0" cy="584200"/>
            </a:xfrm>
            <a:prstGeom prst="line">
              <a:avLst/>
            </a:prstGeom>
            <a:noFill/>
            <a:ln w="9525">
              <a:solidFill>
                <a:schemeClr val="tx1"/>
              </a:solidFill>
              <a:round/>
              <a:headEnd/>
              <a:tailEnd/>
            </a:ln>
            <a:effectLst/>
          </p:spPr>
          <p:txBody>
            <a:bodyPr/>
            <a:lstStyle/>
            <a:p>
              <a:endParaRPr lang="en-US"/>
            </a:p>
          </p:txBody>
        </p:sp>
        <p:sp>
          <p:nvSpPr>
            <p:cNvPr id="362596" name="Text Box 100"/>
            <p:cNvSpPr txBox="1">
              <a:spLocks noChangeArrowheads="1"/>
            </p:cNvSpPr>
            <p:nvPr/>
          </p:nvSpPr>
          <p:spPr bwMode="auto">
            <a:xfrm>
              <a:off x="1239838" y="1757363"/>
              <a:ext cx="312738" cy="457200"/>
            </a:xfrm>
            <a:prstGeom prst="rect">
              <a:avLst/>
            </a:prstGeom>
            <a:noFill/>
            <a:ln w="9525">
              <a:noFill/>
              <a:miter lim="800000"/>
              <a:headEnd/>
              <a:tailEnd/>
            </a:ln>
            <a:effectLst/>
          </p:spPr>
          <p:txBody>
            <a:bodyPr>
              <a:spAutoFit/>
            </a:bodyPr>
            <a:lstStyle/>
            <a:p>
              <a:r>
                <a:rPr lang="en-US"/>
                <a:t>+</a:t>
              </a:r>
            </a:p>
          </p:txBody>
        </p:sp>
        <p:sp>
          <p:nvSpPr>
            <p:cNvPr id="362597" name="Text Box 101"/>
            <p:cNvSpPr txBox="1">
              <a:spLocks noChangeArrowheads="1"/>
            </p:cNvSpPr>
            <p:nvPr/>
          </p:nvSpPr>
          <p:spPr bwMode="auto">
            <a:xfrm>
              <a:off x="1260475" y="2011363"/>
              <a:ext cx="311150" cy="457200"/>
            </a:xfrm>
            <a:prstGeom prst="rect">
              <a:avLst/>
            </a:prstGeom>
            <a:noFill/>
            <a:ln w="9525">
              <a:noFill/>
              <a:miter lim="800000"/>
              <a:headEnd/>
              <a:tailEnd/>
            </a:ln>
            <a:effectLst/>
          </p:spPr>
          <p:txBody>
            <a:bodyPr>
              <a:spAutoFit/>
            </a:bodyPr>
            <a:lstStyle/>
            <a:p>
              <a:r>
                <a:rPr lang="en-US"/>
                <a:t>_</a:t>
              </a:r>
            </a:p>
          </p:txBody>
        </p:sp>
        <p:sp>
          <p:nvSpPr>
            <p:cNvPr id="362598" name="Oval 102"/>
            <p:cNvSpPr>
              <a:spLocks noChangeArrowheads="1"/>
            </p:cNvSpPr>
            <p:nvPr/>
          </p:nvSpPr>
          <p:spPr bwMode="auto">
            <a:xfrm>
              <a:off x="3684588" y="1804988"/>
              <a:ext cx="430213" cy="668338"/>
            </a:xfrm>
            <a:prstGeom prst="ellipse">
              <a:avLst/>
            </a:prstGeom>
            <a:noFill/>
            <a:ln w="9525">
              <a:solidFill>
                <a:schemeClr val="tx1"/>
              </a:solidFill>
              <a:round/>
              <a:headEnd/>
              <a:tailEnd/>
            </a:ln>
            <a:effectLst/>
          </p:spPr>
          <p:txBody>
            <a:bodyPr wrap="none" anchor="ctr"/>
            <a:lstStyle/>
            <a:p>
              <a:endParaRPr lang="en-US"/>
            </a:p>
          </p:txBody>
        </p:sp>
        <p:sp>
          <p:nvSpPr>
            <p:cNvPr id="362599" name="Line 103"/>
            <p:cNvSpPr>
              <a:spLocks noChangeShapeType="1"/>
            </p:cNvSpPr>
            <p:nvPr/>
          </p:nvSpPr>
          <p:spPr bwMode="auto">
            <a:xfrm>
              <a:off x="3881438" y="2489200"/>
              <a:ext cx="0" cy="444500"/>
            </a:xfrm>
            <a:prstGeom prst="line">
              <a:avLst/>
            </a:prstGeom>
            <a:noFill/>
            <a:ln w="9525">
              <a:solidFill>
                <a:schemeClr val="tx1"/>
              </a:solidFill>
              <a:round/>
              <a:headEnd/>
              <a:tailEnd/>
            </a:ln>
            <a:effectLst/>
          </p:spPr>
          <p:txBody>
            <a:bodyPr/>
            <a:lstStyle/>
            <a:p>
              <a:endParaRPr lang="en-US"/>
            </a:p>
          </p:txBody>
        </p:sp>
        <p:sp>
          <p:nvSpPr>
            <p:cNvPr id="362600" name="Line 104"/>
            <p:cNvSpPr>
              <a:spLocks noChangeShapeType="1"/>
            </p:cNvSpPr>
            <p:nvPr/>
          </p:nvSpPr>
          <p:spPr bwMode="auto">
            <a:xfrm flipV="1">
              <a:off x="3881438" y="1230313"/>
              <a:ext cx="0" cy="612775"/>
            </a:xfrm>
            <a:prstGeom prst="line">
              <a:avLst/>
            </a:prstGeom>
            <a:noFill/>
            <a:ln w="9525">
              <a:solidFill>
                <a:schemeClr val="tx1"/>
              </a:solidFill>
              <a:round/>
              <a:headEnd/>
              <a:tailEnd/>
            </a:ln>
            <a:effectLst/>
          </p:spPr>
          <p:txBody>
            <a:bodyPr/>
            <a:lstStyle/>
            <a:p>
              <a:endParaRPr lang="en-US"/>
            </a:p>
          </p:txBody>
        </p:sp>
        <p:sp>
          <p:nvSpPr>
            <p:cNvPr id="362601" name="Line 105"/>
            <p:cNvSpPr>
              <a:spLocks noChangeShapeType="1"/>
            </p:cNvSpPr>
            <p:nvPr/>
          </p:nvSpPr>
          <p:spPr bwMode="auto">
            <a:xfrm flipV="1">
              <a:off x="3881438" y="1990725"/>
              <a:ext cx="0" cy="342900"/>
            </a:xfrm>
            <a:prstGeom prst="line">
              <a:avLst/>
            </a:prstGeom>
            <a:noFill/>
            <a:ln w="9525">
              <a:solidFill>
                <a:schemeClr val="tx1"/>
              </a:solidFill>
              <a:round/>
              <a:headEnd/>
              <a:tailEnd type="triangle" w="med" len="med"/>
            </a:ln>
            <a:effectLst/>
          </p:spPr>
          <p:txBody>
            <a:bodyPr/>
            <a:lstStyle/>
            <a:p>
              <a:endParaRPr lang="en-US"/>
            </a:p>
          </p:txBody>
        </p:sp>
        <p:grpSp>
          <p:nvGrpSpPr>
            <p:cNvPr id="362602" name="Group 106"/>
            <p:cNvGrpSpPr>
              <a:grpSpLocks/>
            </p:cNvGrpSpPr>
            <p:nvPr/>
          </p:nvGrpSpPr>
          <p:grpSpPr bwMode="auto">
            <a:xfrm rot="5400000">
              <a:off x="1547813" y="2020888"/>
              <a:ext cx="1724025" cy="142875"/>
              <a:chOff x="1200" y="1296"/>
              <a:chExt cx="2256" cy="243"/>
            </a:xfrm>
          </p:grpSpPr>
          <p:sp>
            <p:nvSpPr>
              <p:cNvPr id="362603" name="Line 107"/>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604" name="Line 108"/>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605" name="Group 109"/>
              <p:cNvGrpSpPr>
                <a:grpSpLocks/>
              </p:cNvGrpSpPr>
              <p:nvPr/>
            </p:nvGrpSpPr>
            <p:grpSpPr bwMode="auto">
              <a:xfrm>
                <a:off x="1920" y="1296"/>
                <a:ext cx="288" cy="240"/>
                <a:chOff x="1920" y="1296"/>
                <a:chExt cx="288" cy="240"/>
              </a:xfrm>
            </p:grpSpPr>
            <p:sp>
              <p:nvSpPr>
                <p:cNvPr id="362606" name="Line 110"/>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607" name="Line 111"/>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608" name="Group 112"/>
              <p:cNvGrpSpPr>
                <a:grpSpLocks/>
              </p:cNvGrpSpPr>
              <p:nvPr/>
            </p:nvGrpSpPr>
            <p:grpSpPr bwMode="auto">
              <a:xfrm>
                <a:off x="2214" y="1299"/>
                <a:ext cx="288" cy="240"/>
                <a:chOff x="1920" y="1296"/>
                <a:chExt cx="288" cy="240"/>
              </a:xfrm>
            </p:grpSpPr>
            <p:sp>
              <p:nvSpPr>
                <p:cNvPr id="362609" name="Line 113"/>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610" name="Line 114"/>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611" name="Group 115"/>
              <p:cNvGrpSpPr>
                <a:grpSpLocks/>
              </p:cNvGrpSpPr>
              <p:nvPr/>
            </p:nvGrpSpPr>
            <p:grpSpPr bwMode="auto">
              <a:xfrm>
                <a:off x="2508" y="1296"/>
                <a:ext cx="288" cy="240"/>
                <a:chOff x="1920" y="1296"/>
                <a:chExt cx="288" cy="240"/>
              </a:xfrm>
            </p:grpSpPr>
            <p:sp>
              <p:nvSpPr>
                <p:cNvPr id="362612" name="Line 116"/>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613" name="Line 117"/>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614" name="Line 118"/>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615" name="Line 119"/>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2616" name="Line 120"/>
            <p:cNvSpPr>
              <a:spLocks noChangeShapeType="1"/>
            </p:cNvSpPr>
            <p:nvPr/>
          </p:nvSpPr>
          <p:spPr bwMode="auto">
            <a:xfrm>
              <a:off x="1404938" y="2954338"/>
              <a:ext cx="2513013" cy="0"/>
            </a:xfrm>
            <a:prstGeom prst="line">
              <a:avLst/>
            </a:prstGeom>
            <a:noFill/>
            <a:ln w="9525">
              <a:solidFill>
                <a:schemeClr val="tx1"/>
              </a:solidFill>
              <a:round/>
              <a:headEnd/>
              <a:tailEnd/>
            </a:ln>
            <a:effectLst/>
          </p:spPr>
          <p:txBody>
            <a:bodyPr/>
            <a:lstStyle/>
            <a:p>
              <a:endParaRPr lang="en-US"/>
            </a:p>
          </p:txBody>
        </p:sp>
        <p:grpSp>
          <p:nvGrpSpPr>
            <p:cNvPr id="362617" name="Group 121"/>
            <p:cNvGrpSpPr>
              <a:grpSpLocks/>
            </p:cNvGrpSpPr>
            <p:nvPr/>
          </p:nvGrpSpPr>
          <p:grpSpPr bwMode="auto">
            <a:xfrm rot="5400000">
              <a:off x="2373313" y="2041525"/>
              <a:ext cx="1724025" cy="142875"/>
              <a:chOff x="1200" y="1296"/>
              <a:chExt cx="2256" cy="243"/>
            </a:xfrm>
          </p:grpSpPr>
          <p:sp>
            <p:nvSpPr>
              <p:cNvPr id="362618" name="Line 122"/>
              <p:cNvSpPr>
                <a:spLocks noChangeShapeType="1"/>
              </p:cNvSpPr>
              <p:nvPr/>
            </p:nvSpPr>
            <p:spPr bwMode="auto">
              <a:xfrm>
                <a:off x="1200" y="1440"/>
                <a:ext cx="576" cy="0"/>
              </a:xfrm>
              <a:prstGeom prst="line">
                <a:avLst/>
              </a:prstGeom>
              <a:noFill/>
              <a:ln w="9525">
                <a:solidFill>
                  <a:schemeClr val="tx1"/>
                </a:solidFill>
                <a:round/>
                <a:headEnd/>
                <a:tailEnd/>
              </a:ln>
              <a:effectLst/>
            </p:spPr>
            <p:txBody>
              <a:bodyPr/>
              <a:lstStyle/>
              <a:p>
                <a:endParaRPr lang="en-US"/>
              </a:p>
            </p:txBody>
          </p:sp>
          <p:sp>
            <p:nvSpPr>
              <p:cNvPr id="362619" name="Line 123"/>
              <p:cNvSpPr>
                <a:spLocks noChangeShapeType="1"/>
              </p:cNvSpPr>
              <p:nvPr/>
            </p:nvSpPr>
            <p:spPr bwMode="auto">
              <a:xfrm flipV="1">
                <a:off x="1776" y="1296"/>
                <a:ext cx="144" cy="144"/>
              </a:xfrm>
              <a:prstGeom prst="line">
                <a:avLst/>
              </a:prstGeom>
              <a:noFill/>
              <a:ln w="9525">
                <a:solidFill>
                  <a:schemeClr val="tx1"/>
                </a:solidFill>
                <a:round/>
                <a:headEnd/>
                <a:tailEnd/>
              </a:ln>
              <a:effectLst/>
            </p:spPr>
            <p:txBody>
              <a:bodyPr/>
              <a:lstStyle/>
              <a:p>
                <a:endParaRPr lang="en-US"/>
              </a:p>
            </p:txBody>
          </p:sp>
          <p:grpSp>
            <p:nvGrpSpPr>
              <p:cNvPr id="362620" name="Group 124"/>
              <p:cNvGrpSpPr>
                <a:grpSpLocks/>
              </p:cNvGrpSpPr>
              <p:nvPr/>
            </p:nvGrpSpPr>
            <p:grpSpPr bwMode="auto">
              <a:xfrm>
                <a:off x="1920" y="1296"/>
                <a:ext cx="288" cy="240"/>
                <a:chOff x="1920" y="1296"/>
                <a:chExt cx="288" cy="240"/>
              </a:xfrm>
            </p:grpSpPr>
            <p:sp>
              <p:nvSpPr>
                <p:cNvPr id="362621" name="Line 125"/>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622" name="Line 126"/>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623" name="Group 127"/>
              <p:cNvGrpSpPr>
                <a:grpSpLocks/>
              </p:cNvGrpSpPr>
              <p:nvPr/>
            </p:nvGrpSpPr>
            <p:grpSpPr bwMode="auto">
              <a:xfrm>
                <a:off x="2214" y="1299"/>
                <a:ext cx="288" cy="240"/>
                <a:chOff x="1920" y="1296"/>
                <a:chExt cx="288" cy="240"/>
              </a:xfrm>
            </p:grpSpPr>
            <p:sp>
              <p:nvSpPr>
                <p:cNvPr id="362624" name="Line 128"/>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625" name="Line 129"/>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grpSp>
            <p:nvGrpSpPr>
              <p:cNvPr id="362626" name="Group 130"/>
              <p:cNvGrpSpPr>
                <a:grpSpLocks/>
              </p:cNvGrpSpPr>
              <p:nvPr/>
            </p:nvGrpSpPr>
            <p:grpSpPr bwMode="auto">
              <a:xfrm>
                <a:off x="2508" y="1296"/>
                <a:ext cx="288" cy="240"/>
                <a:chOff x="1920" y="1296"/>
                <a:chExt cx="288" cy="240"/>
              </a:xfrm>
            </p:grpSpPr>
            <p:sp>
              <p:nvSpPr>
                <p:cNvPr id="362627" name="Line 131"/>
                <p:cNvSpPr>
                  <a:spLocks noChangeShapeType="1"/>
                </p:cNvSpPr>
                <p:nvPr/>
              </p:nvSpPr>
              <p:spPr bwMode="auto">
                <a:xfrm>
                  <a:off x="1920" y="1296"/>
                  <a:ext cx="144" cy="240"/>
                </a:xfrm>
                <a:prstGeom prst="line">
                  <a:avLst/>
                </a:prstGeom>
                <a:noFill/>
                <a:ln w="9525">
                  <a:solidFill>
                    <a:schemeClr val="tx1"/>
                  </a:solidFill>
                  <a:round/>
                  <a:headEnd/>
                  <a:tailEnd/>
                </a:ln>
                <a:effectLst/>
              </p:spPr>
              <p:txBody>
                <a:bodyPr/>
                <a:lstStyle/>
                <a:p>
                  <a:endParaRPr lang="en-US"/>
                </a:p>
              </p:txBody>
            </p:sp>
            <p:sp>
              <p:nvSpPr>
                <p:cNvPr id="362628" name="Line 132"/>
                <p:cNvSpPr>
                  <a:spLocks noChangeShapeType="1"/>
                </p:cNvSpPr>
                <p:nvPr/>
              </p:nvSpPr>
              <p:spPr bwMode="auto">
                <a:xfrm flipV="1">
                  <a:off x="2064" y="1296"/>
                  <a:ext cx="144" cy="240"/>
                </a:xfrm>
                <a:prstGeom prst="line">
                  <a:avLst/>
                </a:prstGeom>
                <a:noFill/>
                <a:ln w="9525">
                  <a:solidFill>
                    <a:schemeClr val="tx1"/>
                  </a:solidFill>
                  <a:round/>
                  <a:headEnd/>
                  <a:tailEnd/>
                </a:ln>
                <a:effectLst/>
              </p:spPr>
              <p:txBody>
                <a:bodyPr/>
                <a:lstStyle/>
                <a:p>
                  <a:endParaRPr lang="en-US"/>
                </a:p>
              </p:txBody>
            </p:sp>
          </p:grpSp>
          <p:sp>
            <p:nvSpPr>
              <p:cNvPr id="362629" name="Line 133"/>
              <p:cNvSpPr>
                <a:spLocks noChangeShapeType="1"/>
              </p:cNvSpPr>
              <p:nvPr/>
            </p:nvSpPr>
            <p:spPr bwMode="auto">
              <a:xfrm>
                <a:off x="2880" y="1440"/>
                <a:ext cx="576" cy="0"/>
              </a:xfrm>
              <a:prstGeom prst="line">
                <a:avLst/>
              </a:prstGeom>
              <a:noFill/>
              <a:ln w="9525">
                <a:solidFill>
                  <a:schemeClr val="tx1"/>
                </a:solidFill>
                <a:round/>
                <a:headEnd/>
                <a:tailEnd/>
              </a:ln>
              <a:effectLst/>
            </p:spPr>
            <p:txBody>
              <a:bodyPr/>
              <a:lstStyle/>
              <a:p>
                <a:endParaRPr lang="en-US"/>
              </a:p>
            </p:txBody>
          </p:sp>
          <p:sp>
            <p:nvSpPr>
              <p:cNvPr id="362630" name="Line 134"/>
              <p:cNvSpPr>
                <a:spLocks noChangeShapeType="1"/>
              </p:cNvSpPr>
              <p:nvPr/>
            </p:nvSpPr>
            <p:spPr bwMode="auto">
              <a:xfrm>
                <a:off x="2793" y="1296"/>
                <a:ext cx="96" cy="144"/>
              </a:xfrm>
              <a:prstGeom prst="line">
                <a:avLst/>
              </a:prstGeom>
              <a:noFill/>
              <a:ln w="9525">
                <a:solidFill>
                  <a:schemeClr val="tx1"/>
                </a:solidFill>
                <a:round/>
                <a:headEnd/>
                <a:tailEnd/>
              </a:ln>
              <a:effectLst/>
            </p:spPr>
            <p:txBody>
              <a:bodyPr/>
              <a:lstStyle/>
              <a:p>
                <a:endParaRPr lang="en-US"/>
              </a:p>
            </p:txBody>
          </p:sp>
        </p:grpSp>
        <p:sp>
          <p:nvSpPr>
            <p:cNvPr id="362631" name="Line 135"/>
            <p:cNvSpPr>
              <a:spLocks noChangeShapeType="1"/>
            </p:cNvSpPr>
            <p:nvPr/>
          </p:nvSpPr>
          <p:spPr bwMode="auto">
            <a:xfrm>
              <a:off x="2338388" y="1230313"/>
              <a:ext cx="1506538" cy="0"/>
            </a:xfrm>
            <a:prstGeom prst="line">
              <a:avLst/>
            </a:prstGeom>
            <a:noFill/>
            <a:ln w="9525">
              <a:solidFill>
                <a:schemeClr val="tx1"/>
              </a:solidFill>
              <a:round/>
              <a:headEnd/>
              <a:tailEnd/>
            </a:ln>
            <a:effectLst/>
          </p:spPr>
          <p:txBody>
            <a:bodyPr/>
            <a:lstStyle/>
            <a:p>
              <a:endParaRPr lang="en-US"/>
            </a:p>
          </p:txBody>
        </p:sp>
        <p:sp>
          <p:nvSpPr>
            <p:cNvPr id="362632" name="Text Box 136"/>
            <p:cNvSpPr txBox="1">
              <a:spLocks noChangeArrowheads="1"/>
            </p:cNvSpPr>
            <p:nvPr/>
          </p:nvSpPr>
          <p:spPr bwMode="auto">
            <a:xfrm>
              <a:off x="1749425" y="800100"/>
              <a:ext cx="407988" cy="336550"/>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1</a:t>
              </a:r>
            </a:p>
          </p:txBody>
        </p:sp>
        <p:sp>
          <p:nvSpPr>
            <p:cNvPr id="362633" name="Text Box 137"/>
            <p:cNvSpPr txBox="1">
              <a:spLocks noChangeArrowheads="1"/>
            </p:cNvSpPr>
            <p:nvPr/>
          </p:nvSpPr>
          <p:spPr bwMode="auto">
            <a:xfrm>
              <a:off x="2781300" y="1936750"/>
              <a:ext cx="407988" cy="334963"/>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3</a:t>
              </a:r>
            </a:p>
          </p:txBody>
        </p:sp>
        <p:sp>
          <p:nvSpPr>
            <p:cNvPr id="362634" name="Text Box 138"/>
            <p:cNvSpPr txBox="1">
              <a:spLocks noChangeArrowheads="1"/>
            </p:cNvSpPr>
            <p:nvPr/>
          </p:nvSpPr>
          <p:spPr bwMode="auto">
            <a:xfrm>
              <a:off x="1962150" y="1919288"/>
              <a:ext cx="407988" cy="336550"/>
            </a:xfrm>
            <a:prstGeom prst="rect">
              <a:avLst/>
            </a:prstGeom>
            <a:noFill/>
            <a:ln w="9525">
              <a:noFill/>
              <a:miter lim="800000"/>
              <a:headEnd/>
              <a:tailEnd/>
            </a:ln>
            <a:effectLst/>
          </p:spPr>
          <p:txBody>
            <a:bodyPr wrap="none">
              <a:spAutoFit/>
            </a:bodyPr>
            <a:lstStyle/>
            <a:p>
              <a:r>
                <a:rPr lang="en-US" sz="1600" b="1">
                  <a:latin typeface="Arial" charset="0"/>
                </a:rPr>
                <a:t>R</a:t>
              </a:r>
              <a:r>
                <a:rPr lang="en-US" sz="1600" b="1" baseline="-25000">
                  <a:latin typeface="Arial" charset="0"/>
                </a:rPr>
                <a:t>2</a:t>
              </a:r>
            </a:p>
          </p:txBody>
        </p:sp>
        <p:sp>
          <p:nvSpPr>
            <p:cNvPr id="362635" name="Text Box 139"/>
            <p:cNvSpPr txBox="1">
              <a:spLocks noChangeArrowheads="1"/>
            </p:cNvSpPr>
            <p:nvPr/>
          </p:nvSpPr>
          <p:spPr bwMode="auto">
            <a:xfrm>
              <a:off x="457200" y="2033588"/>
              <a:ext cx="601663" cy="336550"/>
            </a:xfrm>
            <a:prstGeom prst="rect">
              <a:avLst/>
            </a:prstGeom>
            <a:noFill/>
            <a:ln w="9525">
              <a:noFill/>
              <a:miter lim="800000"/>
              <a:headEnd/>
              <a:tailEnd/>
            </a:ln>
            <a:effectLst/>
          </p:spPr>
          <p:txBody>
            <a:bodyPr wrap="none">
              <a:spAutoFit/>
            </a:bodyPr>
            <a:lstStyle/>
            <a:p>
              <a:r>
                <a:rPr lang="en-US" sz="1600" b="1">
                  <a:latin typeface="Arial" charset="0"/>
                </a:rPr>
                <a:t>10 V</a:t>
              </a:r>
            </a:p>
          </p:txBody>
        </p:sp>
        <p:sp>
          <p:nvSpPr>
            <p:cNvPr id="362644" name="Line 148"/>
            <p:cNvSpPr>
              <a:spLocks noChangeShapeType="1"/>
            </p:cNvSpPr>
            <p:nvPr/>
          </p:nvSpPr>
          <p:spPr bwMode="auto">
            <a:xfrm>
              <a:off x="2609850" y="1325563"/>
              <a:ext cx="0" cy="574675"/>
            </a:xfrm>
            <a:prstGeom prst="line">
              <a:avLst/>
            </a:prstGeom>
            <a:noFill/>
            <a:ln w="9525">
              <a:solidFill>
                <a:schemeClr val="tx1"/>
              </a:solidFill>
              <a:round/>
              <a:headEnd/>
              <a:tailEnd type="triangle" w="med" len="med"/>
            </a:ln>
            <a:effectLst/>
          </p:spPr>
          <p:txBody>
            <a:bodyPr/>
            <a:lstStyle/>
            <a:p>
              <a:endParaRPr lang="en-US"/>
            </a:p>
          </p:txBody>
        </p:sp>
        <p:sp>
          <p:nvSpPr>
            <p:cNvPr id="362645" name="Text Box 149"/>
            <p:cNvSpPr txBox="1">
              <a:spLocks noChangeArrowheads="1"/>
            </p:cNvSpPr>
            <p:nvPr/>
          </p:nvSpPr>
          <p:spPr bwMode="auto">
            <a:xfrm>
              <a:off x="2609850" y="1408113"/>
              <a:ext cx="574675" cy="336550"/>
            </a:xfrm>
            <a:prstGeom prst="rect">
              <a:avLst/>
            </a:prstGeom>
            <a:noFill/>
            <a:ln w="9525">
              <a:noFill/>
              <a:miter lim="800000"/>
              <a:headEnd/>
              <a:tailEnd/>
            </a:ln>
            <a:effectLst/>
          </p:spPr>
          <p:txBody>
            <a:bodyPr>
              <a:spAutoFit/>
            </a:bodyPr>
            <a:lstStyle/>
            <a:p>
              <a:pPr>
                <a:spcBef>
                  <a:spcPct val="50000"/>
                </a:spcBef>
              </a:pPr>
              <a:r>
                <a:rPr lang="en-US" sz="1600" b="1">
                  <a:latin typeface="Arial" charset="0"/>
                </a:rPr>
                <a:t>2 A</a:t>
              </a:r>
            </a:p>
          </p:txBody>
        </p:sp>
      </p:gr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2501">
                                            <p:txEl>
                                              <p:pRg st="0" end="0"/>
                                            </p:txEl>
                                          </p:spTgt>
                                        </p:tgtEl>
                                        <p:attrNameLst>
                                          <p:attrName>style.visibility</p:attrName>
                                        </p:attrNameLst>
                                      </p:cBhvr>
                                      <p:to>
                                        <p:strVal val="visible"/>
                                      </p:to>
                                    </p:set>
                                    <p:anim calcmode="lin" valueType="num">
                                      <p:cBhvr additive="base">
                                        <p:cTn id="7" dur="1000" fill="hold"/>
                                        <p:tgtEl>
                                          <p:spTgt spid="36250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25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2501">
                                            <p:txEl>
                                              <p:pRg st="1" end="1"/>
                                            </p:txEl>
                                          </p:spTgt>
                                        </p:tgtEl>
                                        <p:attrNameLst>
                                          <p:attrName>style.visibility</p:attrName>
                                        </p:attrNameLst>
                                      </p:cBhvr>
                                      <p:to>
                                        <p:strVal val="visible"/>
                                      </p:to>
                                    </p:set>
                                    <p:anim calcmode="lin" valueType="num">
                                      <p:cBhvr additive="base">
                                        <p:cTn id="13" dur="1000" fill="hold"/>
                                        <p:tgtEl>
                                          <p:spTgt spid="36250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25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2501">
                                            <p:txEl>
                                              <p:pRg st="2" end="2"/>
                                            </p:txEl>
                                          </p:spTgt>
                                        </p:tgtEl>
                                        <p:attrNameLst>
                                          <p:attrName>style.visibility</p:attrName>
                                        </p:attrNameLst>
                                      </p:cBhvr>
                                      <p:to>
                                        <p:strVal val="visible"/>
                                      </p:to>
                                    </p:set>
                                    <p:anim calcmode="lin" valueType="num">
                                      <p:cBhvr additive="base">
                                        <p:cTn id="19" dur="1000" fill="hold"/>
                                        <p:tgtEl>
                                          <p:spTgt spid="36250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25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2501">
                                            <p:txEl>
                                              <p:pRg st="3" end="3"/>
                                            </p:txEl>
                                          </p:spTgt>
                                        </p:tgtEl>
                                        <p:attrNameLst>
                                          <p:attrName>style.visibility</p:attrName>
                                        </p:attrNameLst>
                                      </p:cBhvr>
                                      <p:to>
                                        <p:strVal val="visible"/>
                                      </p:to>
                                    </p:set>
                                    <p:anim calcmode="lin" valueType="num">
                                      <p:cBhvr additive="base">
                                        <p:cTn id="25" dur="1000" fill="hold"/>
                                        <p:tgtEl>
                                          <p:spTgt spid="36250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250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62501">
                                            <p:txEl>
                                              <p:pRg st="4" end="4"/>
                                            </p:txEl>
                                          </p:spTgt>
                                        </p:tgtEl>
                                        <p:attrNameLst>
                                          <p:attrName>style.visibility</p:attrName>
                                        </p:attrNameLst>
                                      </p:cBhvr>
                                      <p:to>
                                        <p:strVal val="visible"/>
                                      </p:to>
                                    </p:set>
                                    <p:anim calcmode="lin" valueType="num">
                                      <p:cBhvr additive="base">
                                        <p:cTn id="29" dur="1000" fill="hold"/>
                                        <p:tgtEl>
                                          <p:spTgt spid="362501">
                                            <p:txEl>
                                              <p:pRg st="4" end="4"/>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6250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62501">
                                            <p:txEl>
                                              <p:pRg st="5" end="5"/>
                                            </p:txEl>
                                          </p:spTgt>
                                        </p:tgtEl>
                                        <p:attrNameLst>
                                          <p:attrName>style.visibility</p:attrName>
                                        </p:attrNameLst>
                                      </p:cBhvr>
                                      <p:to>
                                        <p:strVal val="visible"/>
                                      </p:to>
                                    </p:set>
                                    <p:anim calcmode="lin" valueType="num">
                                      <p:cBhvr additive="base">
                                        <p:cTn id="33" dur="1000" fill="hold"/>
                                        <p:tgtEl>
                                          <p:spTgt spid="362501">
                                            <p:txEl>
                                              <p:pRg st="5" end="5"/>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36250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62501">
                                            <p:txEl>
                                              <p:pRg st="6" end="6"/>
                                            </p:txEl>
                                          </p:spTgt>
                                        </p:tgtEl>
                                        <p:attrNameLst>
                                          <p:attrName>style.visibility</p:attrName>
                                        </p:attrNameLst>
                                      </p:cBhvr>
                                      <p:to>
                                        <p:strVal val="visible"/>
                                      </p:to>
                                    </p:set>
                                    <p:anim calcmode="lin" valueType="num">
                                      <p:cBhvr additive="base">
                                        <p:cTn id="39" dur="1000" fill="hold"/>
                                        <p:tgtEl>
                                          <p:spTgt spid="362501">
                                            <p:txEl>
                                              <p:pRg st="6" end="6"/>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36250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62501">
                                            <p:txEl>
                                              <p:pRg st="7" end="7"/>
                                            </p:txEl>
                                          </p:spTgt>
                                        </p:tgtEl>
                                        <p:attrNameLst>
                                          <p:attrName>style.visibility</p:attrName>
                                        </p:attrNameLst>
                                      </p:cBhvr>
                                      <p:to>
                                        <p:strVal val="visible"/>
                                      </p:to>
                                    </p:set>
                                    <p:anim calcmode="lin" valueType="num">
                                      <p:cBhvr additive="base">
                                        <p:cTn id="45" dur="1000" fill="hold"/>
                                        <p:tgtEl>
                                          <p:spTgt spid="362501">
                                            <p:txEl>
                                              <p:pRg st="7" end="7"/>
                                            </p:txEl>
                                          </p:spTgt>
                                        </p:tgtEl>
                                        <p:attrNameLst>
                                          <p:attrName>ppt_x</p:attrName>
                                        </p:attrNameLst>
                                      </p:cBhvr>
                                      <p:tavLst>
                                        <p:tav tm="0">
                                          <p:val>
                                            <p:strVal val="0-#ppt_w/2"/>
                                          </p:val>
                                        </p:tav>
                                        <p:tav tm="100000">
                                          <p:val>
                                            <p:strVal val="#ppt_x"/>
                                          </p:val>
                                        </p:tav>
                                      </p:tavLst>
                                    </p:anim>
                                    <p:anim calcmode="lin" valueType="num">
                                      <p:cBhvr additive="base">
                                        <p:cTn id="46" dur="1000" fill="hold"/>
                                        <p:tgtEl>
                                          <p:spTgt spid="36250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62501">
                                            <p:txEl>
                                              <p:pRg st="8" end="8"/>
                                            </p:txEl>
                                          </p:spTgt>
                                        </p:tgtEl>
                                        <p:attrNameLst>
                                          <p:attrName>style.visibility</p:attrName>
                                        </p:attrNameLst>
                                      </p:cBhvr>
                                      <p:to>
                                        <p:strVal val="visible"/>
                                      </p:to>
                                    </p:set>
                                    <p:anim calcmode="lin" valueType="num">
                                      <p:cBhvr additive="base">
                                        <p:cTn id="51" dur="1000" fill="hold"/>
                                        <p:tgtEl>
                                          <p:spTgt spid="362501">
                                            <p:txEl>
                                              <p:pRg st="8" end="8"/>
                                            </p:txEl>
                                          </p:spTgt>
                                        </p:tgtEl>
                                        <p:attrNameLst>
                                          <p:attrName>ppt_x</p:attrName>
                                        </p:attrNameLst>
                                      </p:cBhvr>
                                      <p:tavLst>
                                        <p:tav tm="0">
                                          <p:val>
                                            <p:strVal val="0-#ppt_w/2"/>
                                          </p:val>
                                        </p:tav>
                                        <p:tav tm="100000">
                                          <p:val>
                                            <p:strVal val="#ppt_x"/>
                                          </p:val>
                                        </p:tav>
                                      </p:tavLst>
                                    </p:anim>
                                    <p:anim calcmode="lin" valueType="num">
                                      <p:cBhvr additive="base">
                                        <p:cTn id="52" dur="1000" fill="hold"/>
                                        <p:tgtEl>
                                          <p:spTgt spid="362501">
                                            <p:txEl>
                                              <p:pRg st="8" end="8"/>
                                            </p:txEl>
                                          </p:spTgt>
                                        </p:tgtEl>
                                        <p:attrNameLst>
                                          <p:attrName>ppt_y</p:attrName>
                                        </p:attrNameLst>
                                      </p:cBhvr>
                                      <p:tavLst>
                                        <p:tav tm="0">
                                          <p:val>
                                            <p:strVal val="#ppt_y"/>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62500"/>
                                        </p:tgtEl>
                                        <p:attrNameLst>
                                          <p:attrName>style.visibility</p:attrName>
                                        </p:attrNameLst>
                                      </p:cBhvr>
                                      <p:to>
                                        <p:strVal val="visible"/>
                                      </p:to>
                                    </p:set>
                                    <p:anim calcmode="lin" valueType="num">
                                      <p:cBhvr additive="base">
                                        <p:cTn id="55" dur="500" fill="hold"/>
                                        <p:tgtEl>
                                          <p:spTgt spid="362500"/>
                                        </p:tgtEl>
                                        <p:attrNameLst>
                                          <p:attrName>ppt_x</p:attrName>
                                        </p:attrNameLst>
                                      </p:cBhvr>
                                      <p:tavLst>
                                        <p:tav tm="0">
                                          <p:val>
                                            <p:strVal val="#ppt_x"/>
                                          </p:val>
                                        </p:tav>
                                        <p:tav tm="100000">
                                          <p:val>
                                            <p:strVal val="#ppt_x"/>
                                          </p:val>
                                        </p:tav>
                                      </p:tavLst>
                                    </p:anim>
                                    <p:anim calcmode="lin" valueType="num">
                                      <p:cBhvr additive="base">
                                        <p:cTn id="56" dur="500" fill="hold"/>
                                        <p:tgtEl>
                                          <p:spTgt spid="362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2429</TotalTime>
  <Words>1276</Words>
  <Application>Microsoft Office PowerPoint</Application>
  <PresentationFormat>On-screen Show (4:3)</PresentationFormat>
  <Paragraphs>386</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Wingdings</vt:lpstr>
      <vt:lpstr>Default Design</vt:lpstr>
      <vt:lpstr>PowerPoint Presentation</vt:lpstr>
      <vt:lpstr>Nodes, Paths, Loops, and Branches</vt:lpstr>
      <vt:lpstr>Network Topology….contd</vt:lpstr>
      <vt:lpstr>Kirchhoff’s Laws</vt:lpstr>
      <vt:lpstr>Law of Conservation of Charge</vt:lpstr>
      <vt:lpstr>Kirchhoff’s Laws</vt:lpstr>
      <vt:lpstr>Law of Conservation of Energy</vt:lpstr>
      <vt:lpstr>Example : KCL</vt:lpstr>
      <vt:lpstr>Example : KCL….contd</vt:lpstr>
      <vt:lpstr>Example : KVL</vt:lpstr>
      <vt:lpstr>Example : KVL…contd</vt:lpstr>
      <vt:lpstr>Another Example : Dependent Sources</vt:lpstr>
      <vt:lpstr>Yet Another Example</vt:lpstr>
      <vt:lpstr>The Single Loop Circuit</vt:lpstr>
      <vt:lpstr>The Single Loop Circuit …contd</vt:lpstr>
      <vt:lpstr>PowerPoint Presentation</vt:lpstr>
      <vt:lpstr>PowerPoint Presentation</vt:lpstr>
      <vt:lpstr>Software for Circuit Analysis</vt:lpstr>
      <vt:lpstr>An Over-Simplified Indigenous Model</vt:lpstr>
      <vt:lpstr>PowerPoint Presentation</vt:lpstr>
    </vt:vector>
  </TitlesOfParts>
  <Company>LASER WORDS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LW1</dc:creator>
  <cp:lastModifiedBy>Mansoor</cp:lastModifiedBy>
  <cp:revision>712</cp:revision>
  <dcterms:created xsi:type="dcterms:W3CDTF">2001-08-27T04:48:27Z</dcterms:created>
  <dcterms:modified xsi:type="dcterms:W3CDTF">2015-01-08T05:10:44Z</dcterms:modified>
</cp:coreProperties>
</file>