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03" r:id="rId2"/>
    <p:sldId id="471" r:id="rId3"/>
    <p:sldId id="472" r:id="rId4"/>
    <p:sldId id="473" r:id="rId5"/>
    <p:sldId id="475" r:id="rId6"/>
    <p:sldId id="480" r:id="rId7"/>
    <p:sldId id="474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82" r:id="rId16"/>
    <p:sldId id="483" r:id="rId17"/>
    <p:sldId id="481" r:id="rId18"/>
    <p:sldId id="484" r:id="rId19"/>
    <p:sldId id="470" r:id="rId20"/>
    <p:sldId id="486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C00CC"/>
    <a:srgbClr val="EAEAEA"/>
    <a:srgbClr val="F8F8F8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56" autoAdjust="0"/>
    <p:restoredTop sz="94660"/>
  </p:normalViewPr>
  <p:slideViewPr>
    <p:cSldViewPr>
      <p:cViewPr>
        <p:scale>
          <a:sx n="90" d="100"/>
          <a:sy n="90" d="100"/>
        </p:scale>
        <p:origin x="-100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52F6524F-182A-4E27-9CF4-5A087E95B7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4F71F1AC-16B2-45DA-8113-B27D1F8D4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2E2F3-5B05-4725-8E24-0ABBF2C7CE3A}" type="slidenum">
              <a:rPr lang="en-US"/>
              <a:pPr/>
              <a:t>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693" y="4561226"/>
            <a:ext cx="5363817" cy="43202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2E2F3-5B05-4725-8E24-0ABBF2C7CE3A}" type="slidenum">
              <a:rPr lang="en-US"/>
              <a:pPr/>
              <a:t>20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693" y="4561226"/>
            <a:ext cx="5363817" cy="43202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55BED-FE3C-4ED5-916D-B144BDE8B3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426BD-209C-4553-944C-8A823BC2F9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2163A-AE20-4A92-92C2-E67D1BD083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76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53E4F6-AEE8-46DC-9B73-48099679EB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FCDA5-0BAC-4DF2-A0D5-1968B90CBE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76214-93CA-4C99-B280-7677C69D13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27F42-6E87-4E2F-9AC7-7B7C34B088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C5105-BA69-4C28-A843-E646600F2D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6C569-0FFB-40C0-9461-4E7B31DCCF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487FA-0A11-4694-A1C4-0F7AADEDE2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2285-D258-4A35-AF64-342BF207F8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53B4C-2E3A-469D-85D2-AFC7F3C3D0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latin typeface="Arial" charset="0"/>
              </a:defRPr>
            </a:lvl1pPr>
          </a:lstStyle>
          <a:p>
            <a:fld id="{A12956C2-6759-42BF-A187-07C895C3E5F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 rot="16200000">
            <a:off x="-2747963" y="3389313"/>
            <a:ext cx="6073775" cy="100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Mansoor</a:t>
            </a:r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Shaukat</a:t>
            </a:r>
            <a:endParaRPr lang="en-US" sz="6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904875" y="2276475"/>
            <a:ext cx="7705725" cy="2066925"/>
            <a:chOff x="426" y="1434"/>
            <a:chExt cx="5048" cy="1365"/>
          </a:xfrm>
        </p:grpSpPr>
        <p:pic>
          <p:nvPicPr>
            <p:cNvPr id="239619" name="Picture 3" descr="bismillah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" y="1434"/>
              <a:ext cx="5048" cy="1365"/>
            </a:xfrm>
            <a:prstGeom prst="rect">
              <a:avLst/>
            </a:prstGeom>
            <a:noFill/>
          </p:spPr>
        </p:pic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1944" y="2308"/>
              <a:ext cx="47" cy="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54B1-C6F4-4527-8354-711541A0239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457200"/>
          </a:xfrm>
        </p:spPr>
        <p:txBody>
          <a:bodyPr/>
          <a:lstStyle/>
          <a:p>
            <a:r>
              <a:rPr lang="en-US" sz="2400" b="1" u="sng" dirty="0" smtClean="0"/>
              <a:t>Example </a:t>
            </a:r>
            <a:r>
              <a:rPr lang="en-US" sz="2400" b="1" u="sng" dirty="0"/>
              <a:t>:</a:t>
            </a:r>
            <a:r>
              <a:rPr lang="en-US" sz="3200" b="1" u="sng" dirty="0"/>
              <a:t> </a:t>
            </a:r>
            <a:r>
              <a:rPr lang="en-US" sz="2400" b="1" u="sng" dirty="0"/>
              <a:t>…</a:t>
            </a:r>
            <a:r>
              <a:rPr lang="en-US" sz="2400" b="1" u="sng" dirty="0" err="1"/>
              <a:t>contd</a:t>
            </a:r>
            <a:r>
              <a:rPr lang="en-US" sz="3200" b="1" dirty="0"/>
              <a:t> </a:t>
            </a:r>
            <a:endParaRPr lang="en-US" sz="3200" b="1" u="sng" dirty="0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685800" y="57150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So </a:t>
            </a:r>
            <a:r>
              <a:rPr lang="en-US" sz="1800" b="1" dirty="0" err="1">
                <a:latin typeface="Arial" charset="0"/>
              </a:rPr>
              <a:t>v</a:t>
            </a:r>
            <a:r>
              <a:rPr lang="en-US" sz="1800" b="1" baseline="-25000" dirty="0" err="1">
                <a:latin typeface="Arial" charset="0"/>
              </a:rPr>
              <a:t>X</a:t>
            </a:r>
            <a:r>
              <a:rPr lang="en-US" sz="1800" b="1" dirty="0">
                <a:latin typeface="Arial" charset="0"/>
              </a:rPr>
              <a:t> =  - 2  volts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Solution…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855663" y="1066800"/>
            <a:ext cx="7681912" cy="2084388"/>
            <a:chOff x="855663" y="1066800"/>
            <a:chExt cx="7681912" cy="2084388"/>
          </a:xfrm>
        </p:grpSpPr>
        <p:grpSp>
          <p:nvGrpSpPr>
            <p:cNvPr id="318471" name="Group 7"/>
            <p:cNvGrpSpPr>
              <a:grpSpLocks/>
            </p:cNvGrpSpPr>
            <p:nvPr/>
          </p:nvGrpSpPr>
          <p:grpSpPr bwMode="auto">
            <a:xfrm rot="16200000">
              <a:off x="3016250" y="2000250"/>
              <a:ext cx="2017713" cy="239712"/>
              <a:chOff x="1200" y="1296"/>
              <a:chExt cx="2256" cy="243"/>
            </a:xfrm>
          </p:grpSpPr>
          <p:sp>
            <p:nvSpPr>
              <p:cNvPr id="318472" name="Line 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473" name="Line 9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8474" name="Group 10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18475" name="Line 1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47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8477" name="Group 13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18478" name="Line 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47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8480" name="Group 16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18481" name="Line 1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48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8483" name="Line 19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484" name="Line 20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485" name="Group 21"/>
            <p:cNvGrpSpPr>
              <a:grpSpLocks/>
            </p:cNvGrpSpPr>
            <p:nvPr/>
          </p:nvGrpSpPr>
          <p:grpSpPr bwMode="auto">
            <a:xfrm rot="16200000">
              <a:off x="5367338" y="2012950"/>
              <a:ext cx="2017713" cy="227012"/>
              <a:chOff x="1200" y="1296"/>
              <a:chExt cx="2256" cy="243"/>
            </a:xfrm>
          </p:grpSpPr>
          <p:sp>
            <p:nvSpPr>
              <p:cNvPr id="318486" name="Line 22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487" name="Line 23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8488" name="Group 24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18489" name="Line 2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49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8491" name="Group 27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18492" name="Line 2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49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8494" name="Group 30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18495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49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8497" name="Line 3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498" name="Line 34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499" name="Oval 35"/>
            <p:cNvSpPr>
              <a:spLocks noChangeArrowheads="1"/>
            </p:cNvSpPr>
            <p:nvPr/>
          </p:nvSpPr>
          <p:spPr bwMode="auto">
            <a:xfrm>
              <a:off x="1571625" y="1801813"/>
              <a:ext cx="536575" cy="541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18500" name="Line 36"/>
            <p:cNvSpPr>
              <a:spLocks noChangeShapeType="1"/>
            </p:cNvSpPr>
            <p:nvPr/>
          </p:nvSpPr>
          <p:spPr bwMode="auto">
            <a:xfrm flipV="1">
              <a:off x="1831975" y="2354263"/>
              <a:ext cx="0" cy="784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501" name="Line 37"/>
            <p:cNvSpPr>
              <a:spLocks noChangeShapeType="1"/>
            </p:cNvSpPr>
            <p:nvPr/>
          </p:nvSpPr>
          <p:spPr bwMode="auto">
            <a:xfrm flipV="1">
              <a:off x="1820863" y="1111250"/>
              <a:ext cx="0" cy="67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502" name="Text Box 38"/>
            <p:cNvSpPr txBox="1">
              <a:spLocks noChangeArrowheads="1"/>
            </p:cNvSpPr>
            <p:nvPr/>
          </p:nvSpPr>
          <p:spPr bwMode="auto">
            <a:xfrm>
              <a:off x="855663" y="1690688"/>
              <a:ext cx="8969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12 mA</a:t>
              </a:r>
            </a:p>
          </p:txBody>
        </p:sp>
        <p:grpSp>
          <p:nvGrpSpPr>
            <p:cNvPr id="318503" name="Group 39"/>
            <p:cNvGrpSpPr>
              <a:grpSpLocks/>
            </p:cNvGrpSpPr>
            <p:nvPr/>
          </p:nvGrpSpPr>
          <p:grpSpPr bwMode="auto">
            <a:xfrm>
              <a:off x="4038600" y="1309688"/>
              <a:ext cx="457200" cy="1576388"/>
              <a:chOff x="1862" y="1418"/>
              <a:chExt cx="368" cy="1351"/>
            </a:xfrm>
          </p:grpSpPr>
          <p:sp>
            <p:nvSpPr>
              <p:cNvPr id="318504" name="Text Box 40"/>
              <p:cNvSpPr txBox="1">
                <a:spLocks noChangeArrowheads="1"/>
              </p:cNvSpPr>
              <p:nvPr/>
            </p:nvSpPr>
            <p:spPr bwMode="auto">
              <a:xfrm>
                <a:off x="1911" y="1958"/>
                <a:ext cx="319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18505" name="Text Box 41"/>
              <p:cNvSpPr txBox="1">
                <a:spLocks noChangeArrowheads="1"/>
              </p:cNvSpPr>
              <p:nvPr/>
            </p:nvSpPr>
            <p:spPr bwMode="auto">
              <a:xfrm>
                <a:off x="1862" y="1418"/>
                <a:ext cx="287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+</a:t>
                </a:r>
              </a:p>
            </p:txBody>
          </p:sp>
          <p:sp>
            <p:nvSpPr>
              <p:cNvPr id="318506" name="Text Box 42"/>
              <p:cNvSpPr txBox="1">
                <a:spLocks noChangeArrowheads="1"/>
              </p:cNvSpPr>
              <p:nvPr/>
            </p:nvSpPr>
            <p:spPr bwMode="auto">
              <a:xfrm>
                <a:off x="1910" y="2378"/>
                <a:ext cx="271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_</a:t>
                </a:r>
              </a:p>
            </p:txBody>
          </p:sp>
        </p:grpSp>
        <p:sp>
          <p:nvSpPr>
            <p:cNvPr id="318507" name="Text Box 43"/>
            <p:cNvSpPr txBox="1">
              <a:spLocks noChangeArrowheads="1"/>
            </p:cNvSpPr>
            <p:nvPr/>
          </p:nvSpPr>
          <p:spPr bwMode="auto">
            <a:xfrm>
              <a:off x="2057400" y="2268538"/>
              <a:ext cx="9207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.03 V</a:t>
              </a:r>
              <a:r>
                <a:rPr lang="en-US" sz="1600" b="1" baseline="-25000">
                  <a:latin typeface="Arial" charset="0"/>
                </a:rPr>
                <a:t>x </a:t>
              </a:r>
              <a:r>
                <a:rPr lang="en-US" sz="1600" b="1">
                  <a:latin typeface="Arial" charset="0"/>
                </a:rPr>
                <a:t>A</a:t>
              </a:r>
            </a:p>
          </p:txBody>
        </p:sp>
        <p:grpSp>
          <p:nvGrpSpPr>
            <p:cNvPr id="318508" name="Group 44"/>
            <p:cNvGrpSpPr>
              <a:grpSpLocks/>
            </p:cNvGrpSpPr>
            <p:nvPr/>
          </p:nvGrpSpPr>
          <p:grpSpPr bwMode="auto">
            <a:xfrm>
              <a:off x="2667000" y="1111250"/>
              <a:ext cx="538162" cy="2017713"/>
              <a:chOff x="3042" y="1363"/>
              <a:chExt cx="339" cy="1271"/>
            </a:xfrm>
          </p:grpSpPr>
          <p:sp>
            <p:nvSpPr>
              <p:cNvPr id="318509" name="Line 45"/>
              <p:cNvSpPr>
                <a:spLocks noChangeShapeType="1"/>
              </p:cNvSpPr>
              <p:nvPr/>
            </p:nvSpPr>
            <p:spPr bwMode="auto">
              <a:xfrm flipV="1">
                <a:off x="3209" y="1892"/>
                <a:ext cx="0" cy="1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10" name="AutoShape 46"/>
              <p:cNvSpPr>
                <a:spLocks noChangeArrowheads="1"/>
              </p:cNvSpPr>
              <p:nvPr/>
            </p:nvSpPr>
            <p:spPr bwMode="auto">
              <a:xfrm>
                <a:off x="3042" y="1824"/>
                <a:ext cx="339" cy="318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511" name="Line 47"/>
              <p:cNvSpPr>
                <a:spLocks noChangeShapeType="1"/>
              </p:cNvSpPr>
              <p:nvPr/>
            </p:nvSpPr>
            <p:spPr bwMode="auto">
              <a:xfrm>
                <a:off x="3223" y="2140"/>
                <a:ext cx="0" cy="4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12" name="Line 48"/>
              <p:cNvSpPr>
                <a:spLocks noChangeShapeType="1"/>
              </p:cNvSpPr>
              <p:nvPr/>
            </p:nvSpPr>
            <p:spPr bwMode="auto">
              <a:xfrm>
                <a:off x="3216" y="1363"/>
                <a:ext cx="0" cy="4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513" name="Text Box 49"/>
            <p:cNvSpPr txBox="1">
              <a:spLocks noChangeArrowheads="1"/>
            </p:cNvSpPr>
            <p:nvPr/>
          </p:nvSpPr>
          <p:spPr bwMode="auto">
            <a:xfrm>
              <a:off x="5486400" y="1658938"/>
              <a:ext cx="914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1 k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grpSp>
          <p:nvGrpSpPr>
            <p:cNvPr id="318514" name="Group 50"/>
            <p:cNvGrpSpPr>
              <a:grpSpLocks/>
            </p:cNvGrpSpPr>
            <p:nvPr/>
          </p:nvGrpSpPr>
          <p:grpSpPr bwMode="auto">
            <a:xfrm>
              <a:off x="6442075" y="1279525"/>
              <a:ext cx="457200" cy="1576388"/>
              <a:chOff x="1862" y="1418"/>
              <a:chExt cx="367" cy="1351"/>
            </a:xfrm>
          </p:grpSpPr>
          <p:sp>
            <p:nvSpPr>
              <p:cNvPr id="318515" name="Text Box 51"/>
              <p:cNvSpPr txBox="1">
                <a:spLocks noChangeArrowheads="1"/>
              </p:cNvSpPr>
              <p:nvPr/>
            </p:nvSpPr>
            <p:spPr bwMode="auto">
              <a:xfrm>
                <a:off x="1910" y="1958"/>
                <a:ext cx="319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x</a:t>
                </a:r>
              </a:p>
            </p:txBody>
          </p:sp>
          <p:sp>
            <p:nvSpPr>
              <p:cNvPr id="318516" name="Text Box 52"/>
              <p:cNvSpPr txBox="1">
                <a:spLocks noChangeArrowheads="1"/>
              </p:cNvSpPr>
              <p:nvPr/>
            </p:nvSpPr>
            <p:spPr bwMode="auto">
              <a:xfrm>
                <a:off x="1862" y="1418"/>
                <a:ext cx="287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+</a:t>
                </a:r>
              </a:p>
            </p:txBody>
          </p:sp>
          <p:sp>
            <p:nvSpPr>
              <p:cNvPr id="318517" name="Text Box 53"/>
              <p:cNvSpPr txBox="1">
                <a:spLocks noChangeArrowheads="1"/>
              </p:cNvSpPr>
              <p:nvPr/>
            </p:nvSpPr>
            <p:spPr bwMode="auto">
              <a:xfrm>
                <a:off x="1910" y="2378"/>
                <a:ext cx="271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_</a:t>
                </a:r>
              </a:p>
            </p:txBody>
          </p:sp>
        </p:grpSp>
        <p:sp>
          <p:nvSpPr>
            <p:cNvPr id="318518" name="Text Box 54"/>
            <p:cNvSpPr txBox="1">
              <a:spLocks noChangeArrowheads="1"/>
            </p:cNvSpPr>
            <p:nvPr/>
          </p:nvSpPr>
          <p:spPr bwMode="auto">
            <a:xfrm>
              <a:off x="1660525" y="1784350"/>
              <a:ext cx="1841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18519" name="Line 55"/>
            <p:cNvSpPr>
              <a:spLocks noChangeShapeType="1"/>
            </p:cNvSpPr>
            <p:nvPr/>
          </p:nvSpPr>
          <p:spPr bwMode="auto">
            <a:xfrm flipV="1">
              <a:off x="1828800" y="191928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520" name="Text Box 56"/>
            <p:cNvSpPr txBox="1">
              <a:spLocks noChangeArrowheads="1"/>
            </p:cNvSpPr>
            <p:nvPr/>
          </p:nvSpPr>
          <p:spPr bwMode="auto">
            <a:xfrm>
              <a:off x="3200400" y="1843088"/>
              <a:ext cx="762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10 k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18521" name="Oval 57"/>
            <p:cNvSpPr>
              <a:spLocks noChangeArrowheads="1"/>
            </p:cNvSpPr>
            <p:nvPr/>
          </p:nvSpPr>
          <p:spPr bwMode="auto">
            <a:xfrm>
              <a:off x="4648200" y="1766888"/>
              <a:ext cx="536575" cy="541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18522" name="Line 58"/>
            <p:cNvSpPr>
              <a:spLocks noChangeShapeType="1"/>
            </p:cNvSpPr>
            <p:nvPr/>
          </p:nvSpPr>
          <p:spPr bwMode="auto">
            <a:xfrm flipV="1">
              <a:off x="4908550" y="2333625"/>
              <a:ext cx="0" cy="784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523" name="Line 59"/>
            <p:cNvSpPr>
              <a:spLocks noChangeShapeType="1"/>
            </p:cNvSpPr>
            <p:nvPr/>
          </p:nvSpPr>
          <p:spPr bwMode="auto">
            <a:xfrm flipV="1">
              <a:off x="4897438" y="1076325"/>
              <a:ext cx="0" cy="67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524" name="Text Box 60"/>
            <p:cNvSpPr txBox="1">
              <a:spLocks noChangeArrowheads="1"/>
            </p:cNvSpPr>
            <p:nvPr/>
          </p:nvSpPr>
          <p:spPr bwMode="auto">
            <a:xfrm>
              <a:off x="4737100" y="1749425"/>
              <a:ext cx="1841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18525" name="Line 61"/>
            <p:cNvSpPr>
              <a:spLocks noChangeShapeType="1"/>
            </p:cNvSpPr>
            <p:nvPr/>
          </p:nvSpPr>
          <p:spPr bwMode="auto">
            <a:xfrm>
              <a:off x="1828800" y="1100138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526" name="Line 62"/>
            <p:cNvSpPr>
              <a:spLocks noChangeShapeType="1"/>
            </p:cNvSpPr>
            <p:nvPr/>
          </p:nvSpPr>
          <p:spPr bwMode="auto">
            <a:xfrm>
              <a:off x="4919663" y="191928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527" name="Text Box 63"/>
            <p:cNvSpPr txBox="1">
              <a:spLocks noChangeArrowheads="1"/>
            </p:cNvSpPr>
            <p:nvPr/>
          </p:nvSpPr>
          <p:spPr bwMode="auto">
            <a:xfrm>
              <a:off x="5122863" y="2147888"/>
              <a:ext cx="8969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3.5 mA</a:t>
              </a:r>
            </a:p>
          </p:txBody>
        </p:sp>
        <p:sp>
          <p:nvSpPr>
            <p:cNvPr id="318528" name="Oval 64"/>
            <p:cNvSpPr>
              <a:spLocks noChangeArrowheads="1"/>
            </p:cNvSpPr>
            <p:nvPr/>
          </p:nvSpPr>
          <p:spPr bwMode="auto">
            <a:xfrm>
              <a:off x="8001000" y="1766888"/>
              <a:ext cx="536575" cy="541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18529" name="Line 65"/>
            <p:cNvSpPr>
              <a:spLocks noChangeShapeType="1"/>
            </p:cNvSpPr>
            <p:nvPr/>
          </p:nvSpPr>
          <p:spPr bwMode="auto">
            <a:xfrm flipV="1">
              <a:off x="8229600" y="2328863"/>
              <a:ext cx="0" cy="784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530" name="Line 66"/>
            <p:cNvSpPr>
              <a:spLocks noChangeShapeType="1"/>
            </p:cNvSpPr>
            <p:nvPr/>
          </p:nvSpPr>
          <p:spPr bwMode="auto">
            <a:xfrm flipV="1">
              <a:off x="8250238" y="1076325"/>
              <a:ext cx="0" cy="67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531" name="Text Box 67"/>
            <p:cNvSpPr txBox="1">
              <a:spLocks noChangeArrowheads="1"/>
            </p:cNvSpPr>
            <p:nvPr/>
          </p:nvSpPr>
          <p:spPr bwMode="auto">
            <a:xfrm>
              <a:off x="7467600" y="1385888"/>
              <a:ext cx="8969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1 mA</a:t>
              </a:r>
            </a:p>
          </p:txBody>
        </p:sp>
        <p:sp>
          <p:nvSpPr>
            <p:cNvPr id="318532" name="Text Box 68"/>
            <p:cNvSpPr txBox="1">
              <a:spLocks noChangeArrowheads="1"/>
            </p:cNvSpPr>
            <p:nvPr/>
          </p:nvSpPr>
          <p:spPr bwMode="auto">
            <a:xfrm>
              <a:off x="8089900" y="1749425"/>
              <a:ext cx="1841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18533" name="Line 69"/>
            <p:cNvSpPr>
              <a:spLocks noChangeShapeType="1"/>
            </p:cNvSpPr>
            <p:nvPr/>
          </p:nvSpPr>
          <p:spPr bwMode="auto">
            <a:xfrm flipV="1">
              <a:off x="8258175" y="188436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534" name="Line 70"/>
            <p:cNvSpPr>
              <a:spLocks noChangeShapeType="1"/>
            </p:cNvSpPr>
            <p:nvPr/>
          </p:nvSpPr>
          <p:spPr bwMode="auto">
            <a:xfrm>
              <a:off x="1828800" y="313848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535" name="Oval 71"/>
            <p:cNvSpPr>
              <a:spLocks noChangeArrowheads="1"/>
            </p:cNvSpPr>
            <p:nvPr/>
          </p:nvSpPr>
          <p:spPr bwMode="auto">
            <a:xfrm>
              <a:off x="6877050" y="1819275"/>
              <a:ext cx="536575" cy="541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18536" name="Line 72"/>
            <p:cNvSpPr>
              <a:spLocks noChangeShapeType="1"/>
            </p:cNvSpPr>
            <p:nvPr/>
          </p:nvSpPr>
          <p:spPr bwMode="auto">
            <a:xfrm flipV="1">
              <a:off x="7105650" y="2366963"/>
              <a:ext cx="0" cy="784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537" name="Text Box 73"/>
            <p:cNvSpPr txBox="1">
              <a:spLocks noChangeArrowheads="1"/>
            </p:cNvSpPr>
            <p:nvPr/>
          </p:nvSpPr>
          <p:spPr bwMode="auto">
            <a:xfrm>
              <a:off x="6965950" y="1801813"/>
              <a:ext cx="1841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18538" name="Line 74"/>
            <p:cNvSpPr>
              <a:spLocks noChangeShapeType="1"/>
            </p:cNvSpPr>
            <p:nvPr/>
          </p:nvSpPr>
          <p:spPr bwMode="auto">
            <a:xfrm flipV="1">
              <a:off x="7134225" y="19367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539" name="Text Box 75"/>
            <p:cNvSpPr txBox="1">
              <a:spLocks noChangeArrowheads="1"/>
            </p:cNvSpPr>
            <p:nvPr/>
          </p:nvSpPr>
          <p:spPr bwMode="auto">
            <a:xfrm>
              <a:off x="7086600" y="2300288"/>
              <a:ext cx="8969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 - 3 mA</a:t>
              </a:r>
            </a:p>
          </p:txBody>
        </p:sp>
        <p:sp>
          <p:nvSpPr>
            <p:cNvPr id="318540" name="Line 76"/>
            <p:cNvSpPr>
              <a:spLocks noChangeShapeType="1"/>
            </p:cNvSpPr>
            <p:nvPr/>
          </p:nvSpPr>
          <p:spPr bwMode="auto">
            <a:xfrm>
              <a:off x="6372225" y="1081088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541" name="Line 77"/>
            <p:cNvSpPr>
              <a:spLocks noChangeShapeType="1"/>
            </p:cNvSpPr>
            <p:nvPr/>
          </p:nvSpPr>
          <p:spPr bwMode="auto">
            <a:xfrm flipV="1">
              <a:off x="7143750" y="10668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752600" y="3554413"/>
            <a:ext cx="5697538" cy="2084387"/>
            <a:chOff x="1752600" y="3554413"/>
            <a:chExt cx="5697538" cy="2084387"/>
          </a:xfrm>
        </p:grpSpPr>
        <p:sp>
          <p:nvSpPr>
            <p:cNvPr id="318601" name="Line 137"/>
            <p:cNvSpPr>
              <a:spLocks noChangeShapeType="1"/>
            </p:cNvSpPr>
            <p:nvPr/>
          </p:nvSpPr>
          <p:spPr bwMode="auto">
            <a:xfrm>
              <a:off x="5853113" y="35814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752600" y="3554413"/>
              <a:ext cx="5697538" cy="2084387"/>
              <a:chOff x="1752600" y="3554413"/>
              <a:chExt cx="5697538" cy="2084387"/>
            </a:xfrm>
          </p:grpSpPr>
          <p:sp>
            <p:nvSpPr>
              <p:cNvPr id="318574" name="Line 110"/>
              <p:cNvSpPr>
                <a:spLocks noChangeShapeType="1"/>
              </p:cNvSpPr>
              <p:nvPr/>
            </p:nvSpPr>
            <p:spPr bwMode="auto">
              <a:xfrm>
                <a:off x="2728913" y="3581400"/>
                <a:ext cx="76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8606" name="Group 142"/>
              <p:cNvGrpSpPr>
                <a:grpSpLocks/>
              </p:cNvGrpSpPr>
              <p:nvPr/>
            </p:nvGrpSpPr>
            <p:grpSpPr bwMode="auto">
              <a:xfrm>
                <a:off x="1752600" y="3554413"/>
                <a:ext cx="5697538" cy="2084387"/>
                <a:chOff x="1104" y="2239"/>
                <a:chExt cx="3589" cy="1313"/>
              </a:xfrm>
            </p:grpSpPr>
            <p:grpSp>
              <p:nvGrpSpPr>
                <p:cNvPr id="318542" name="Group 78"/>
                <p:cNvGrpSpPr>
                  <a:grpSpLocks/>
                </p:cNvGrpSpPr>
                <p:nvPr/>
              </p:nvGrpSpPr>
              <p:grpSpPr bwMode="auto">
                <a:xfrm rot="16200000">
                  <a:off x="1068" y="2835"/>
                  <a:ext cx="1271" cy="143"/>
                  <a:chOff x="1200" y="1296"/>
                  <a:chExt cx="2256" cy="243"/>
                </a:xfrm>
              </p:grpSpPr>
              <p:sp>
                <p:nvSpPr>
                  <p:cNvPr id="318543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8544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1296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18545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1920" y="1296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18546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547" name="Line 8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18548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2214" y="1299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18549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550" name="Line 8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18551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2508" y="1296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18552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553" name="Line 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1855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8555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793" y="129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8556" name="Group 92"/>
                <p:cNvGrpSpPr>
                  <a:grpSpLocks/>
                </p:cNvGrpSpPr>
                <p:nvPr/>
              </p:nvGrpSpPr>
              <p:grpSpPr bwMode="auto">
                <a:xfrm>
                  <a:off x="1745" y="2373"/>
                  <a:ext cx="288" cy="993"/>
                  <a:chOff x="1862" y="1418"/>
                  <a:chExt cx="367" cy="1351"/>
                </a:xfrm>
              </p:grpSpPr>
              <p:sp>
                <p:nvSpPr>
                  <p:cNvPr id="318557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1958"/>
                    <a:ext cx="319" cy="28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b="1">
                        <a:latin typeface="Arial" charset="0"/>
                      </a:rPr>
                      <a:t>V</a:t>
                    </a:r>
                    <a:r>
                      <a:rPr lang="en-US" sz="1600" b="1" baseline="-25000">
                        <a:latin typeface="Arial" charset="0"/>
                      </a:rPr>
                      <a:t>x</a:t>
                    </a:r>
                  </a:p>
                </p:txBody>
              </p:sp>
              <p:sp>
                <p:nvSpPr>
                  <p:cNvPr id="318558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62" y="1418"/>
                    <a:ext cx="287" cy="3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/>
                      <a:t>+</a:t>
                    </a:r>
                  </a:p>
                </p:txBody>
              </p:sp>
              <p:sp>
                <p:nvSpPr>
                  <p:cNvPr id="318559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2378"/>
                    <a:ext cx="271" cy="3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/>
                      <a:t>_</a:t>
                    </a:r>
                  </a:p>
                </p:txBody>
              </p:sp>
            </p:grpSp>
            <p:sp>
              <p:nvSpPr>
                <p:cNvPr id="318566" name="Oval 102"/>
                <p:cNvSpPr>
                  <a:spLocks noChangeArrowheads="1"/>
                </p:cNvSpPr>
                <p:nvPr/>
              </p:nvSpPr>
              <p:spPr bwMode="auto">
                <a:xfrm>
                  <a:off x="2019" y="2713"/>
                  <a:ext cx="338" cy="34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1600" b="1"/>
                </a:p>
              </p:txBody>
            </p:sp>
            <p:sp>
              <p:nvSpPr>
                <p:cNvPr id="318567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163" y="3058"/>
                  <a:ext cx="0" cy="49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568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2075" y="2702"/>
                  <a:ext cx="1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18569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181" y="2787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570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160" y="3024"/>
                  <a:ext cx="565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latin typeface="Arial" charset="0"/>
                    </a:rPr>
                    <a:t> - 2 mA</a:t>
                  </a:r>
                </a:p>
              </p:txBody>
            </p:sp>
            <p:sp>
              <p:nvSpPr>
                <p:cNvPr id="318572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2187" y="2239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575" name="Line 111"/>
                <p:cNvSpPr>
                  <a:spLocks noChangeShapeType="1"/>
                </p:cNvSpPr>
                <p:nvPr/>
              </p:nvSpPr>
              <p:spPr bwMode="auto">
                <a:xfrm>
                  <a:off x="1689" y="3531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576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104" y="2784"/>
                  <a:ext cx="57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latin typeface="Arial" charset="0"/>
                      <a:cs typeface="Arial" charset="0"/>
                    </a:rPr>
                    <a:t>   1 k</a:t>
                  </a:r>
                  <a:r>
                    <a:rPr lang="el-GR" sz="1600" b="1">
                      <a:latin typeface="Arial" charset="0"/>
                      <a:cs typeface="Arial" charset="0"/>
                    </a:rPr>
                    <a:t>Ω</a:t>
                  </a:r>
                </a:p>
              </p:txBody>
            </p:sp>
            <p:grpSp>
              <p:nvGrpSpPr>
                <p:cNvPr id="318577" name="Group 113"/>
                <p:cNvGrpSpPr>
                  <a:grpSpLocks/>
                </p:cNvGrpSpPr>
                <p:nvPr/>
              </p:nvGrpSpPr>
              <p:grpSpPr bwMode="auto">
                <a:xfrm rot="16200000">
                  <a:off x="3036" y="2835"/>
                  <a:ext cx="1271" cy="143"/>
                  <a:chOff x="1200" y="1296"/>
                  <a:chExt cx="2256" cy="243"/>
                </a:xfrm>
              </p:grpSpPr>
              <p:sp>
                <p:nvSpPr>
                  <p:cNvPr id="318578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8579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1296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18580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1920" y="1296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18581" name="Line 1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582" name="Line 1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18583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2214" y="1299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18584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585" name="Line 1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18586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2508" y="1296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18587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588" name="Line 1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18589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8590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2793" y="129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8591" name="Group 127"/>
                <p:cNvGrpSpPr>
                  <a:grpSpLocks/>
                </p:cNvGrpSpPr>
                <p:nvPr/>
              </p:nvGrpSpPr>
              <p:grpSpPr bwMode="auto">
                <a:xfrm>
                  <a:off x="3713" y="2373"/>
                  <a:ext cx="288" cy="993"/>
                  <a:chOff x="1862" y="1418"/>
                  <a:chExt cx="367" cy="1351"/>
                </a:xfrm>
              </p:grpSpPr>
              <p:sp>
                <p:nvSpPr>
                  <p:cNvPr id="318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1958"/>
                    <a:ext cx="319" cy="28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b="1">
                        <a:latin typeface="Arial" charset="0"/>
                      </a:rPr>
                      <a:t>V</a:t>
                    </a:r>
                    <a:r>
                      <a:rPr lang="en-US" sz="1600" b="1" baseline="-25000">
                        <a:latin typeface="Arial" charset="0"/>
                      </a:rPr>
                      <a:t>x</a:t>
                    </a:r>
                  </a:p>
                </p:txBody>
              </p:sp>
              <p:sp>
                <p:nvSpPr>
                  <p:cNvPr id="318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62" y="1418"/>
                    <a:ext cx="287" cy="3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/>
                      <a:t>+</a:t>
                    </a:r>
                  </a:p>
                </p:txBody>
              </p:sp>
              <p:sp>
                <p:nvSpPr>
                  <p:cNvPr id="318594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2378"/>
                    <a:ext cx="271" cy="3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/>
                      <a:t>_</a:t>
                    </a:r>
                  </a:p>
                </p:txBody>
              </p:sp>
            </p:grpSp>
            <p:sp>
              <p:nvSpPr>
                <p:cNvPr id="318595" name="Oval 131"/>
                <p:cNvSpPr>
                  <a:spLocks noChangeArrowheads="1"/>
                </p:cNvSpPr>
                <p:nvPr/>
              </p:nvSpPr>
              <p:spPr bwMode="auto">
                <a:xfrm>
                  <a:off x="3987" y="2713"/>
                  <a:ext cx="338" cy="34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1600" b="1"/>
                </a:p>
              </p:txBody>
            </p:sp>
            <p:sp>
              <p:nvSpPr>
                <p:cNvPr id="318596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4131" y="3058"/>
                  <a:ext cx="0" cy="49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597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043" y="2702"/>
                  <a:ext cx="1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18598" name="Line 134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4149" y="2787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599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4128" y="3024"/>
                  <a:ext cx="565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latin typeface="Arial" charset="0"/>
                    </a:rPr>
                    <a:t> 2 mA</a:t>
                  </a:r>
                </a:p>
              </p:txBody>
            </p:sp>
            <p:sp>
              <p:nvSpPr>
                <p:cNvPr id="318600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4155" y="2239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602" name="Line 138"/>
                <p:cNvSpPr>
                  <a:spLocks noChangeShapeType="1"/>
                </p:cNvSpPr>
                <p:nvPr/>
              </p:nvSpPr>
              <p:spPr bwMode="auto">
                <a:xfrm>
                  <a:off x="3666" y="3543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603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3072" y="2784"/>
                  <a:ext cx="57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latin typeface="Arial" charset="0"/>
                      <a:cs typeface="Arial" charset="0"/>
                    </a:rPr>
                    <a:t>   1 k</a:t>
                  </a:r>
                  <a:r>
                    <a:rPr lang="el-GR" sz="1600" b="1">
                      <a:latin typeface="Arial" charset="0"/>
                      <a:cs typeface="Arial" charset="0"/>
                    </a:rPr>
                    <a:t>Ω</a:t>
                  </a:r>
                </a:p>
              </p:txBody>
            </p:sp>
            <p:sp>
              <p:nvSpPr>
                <p:cNvPr id="318604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2774" y="2762"/>
                  <a:ext cx="22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/>
                    <a:t>=</a:t>
                  </a:r>
                </a:p>
              </p:txBody>
            </p:sp>
          </p:grpSp>
        </p:grp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8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18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E8E0-9A35-48E4-8A39-666A0E23FEB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2971800" cy="457200"/>
          </a:xfrm>
        </p:spPr>
        <p:txBody>
          <a:bodyPr/>
          <a:lstStyle/>
          <a:p>
            <a:r>
              <a:rPr lang="en-US" sz="2400" b="1" u="sng" dirty="0" smtClean="0"/>
              <a:t>Example : ….</a:t>
            </a:r>
            <a:r>
              <a:rPr lang="en-US" sz="2000" b="1" u="sng" dirty="0" err="1" smtClean="0"/>
              <a:t>contd</a:t>
            </a:r>
            <a:r>
              <a:rPr lang="en-US" sz="3200" b="1" dirty="0" smtClean="0"/>
              <a:t> </a:t>
            </a:r>
            <a:endParaRPr lang="en-US" sz="3200" b="1" u="sng" dirty="0"/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533400" y="5486400"/>
            <a:ext cx="693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So </a:t>
            </a:r>
            <a:r>
              <a:rPr lang="en-US" sz="1600" b="1" dirty="0" err="1">
                <a:latin typeface="Arial" charset="0"/>
              </a:rPr>
              <a:t>i</a:t>
            </a:r>
            <a:r>
              <a:rPr lang="en-US" sz="1600" b="1" dirty="0">
                <a:latin typeface="Arial" charset="0"/>
              </a:rPr>
              <a:t> =  12 – 3.5 – 60 =  –  51.5 </a:t>
            </a:r>
            <a:r>
              <a:rPr lang="en-US" sz="1600" b="1" dirty="0" err="1">
                <a:latin typeface="Arial" charset="0"/>
              </a:rPr>
              <a:t>mA</a:t>
            </a:r>
            <a:r>
              <a:rPr lang="en-US" sz="1600" b="1" dirty="0">
                <a:latin typeface="Arial" charset="0"/>
              </a:rPr>
              <a:t>   and v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= –  515 volts  because 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Resistors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319699" name="Group 211"/>
          <p:cNvGrpSpPr>
            <a:grpSpLocks/>
          </p:cNvGrpSpPr>
          <p:nvPr/>
        </p:nvGrpSpPr>
        <p:grpSpPr bwMode="auto">
          <a:xfrm>
            <a:off x="762000" y="838200"/>
            <a:ext cx="7681913" cy="2408238"/>
            <a:chOff x="539" y="672"/>
            <a:chExt cx="4839" cy="1517"/>
          </a:xfrm>
        </p:grpSpPr>
        <p:grpSp>
          <p:nvGrpSpPr>
            <p:cNvPr id="319493" name="Group 5"/>
            <p:cNvGrpSpPr>
              <a:grpSpLocks/>
            </p:cNvGrpSpPr>
            <p:nvPr/>
          </p:nvGrpSpPr>
          <p:grpSpPr bwMode="auto">
            <a:xfrm rot="16200000">
              <a:off x="1900" y="1260"/>
              <a:ext cx="1271" cy="151"/>
              <a:chOff x="1200" y="1296"/>
              <a:chExt cx="2256" cy="243"/>
            </a:xfrm>
          </p:grpSpPr>
          <p:sp>
            <p:nvSpPr>
              <p:cNvPr id="319494" name="Line 6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95" name="Line 7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9496" name="Group 8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19497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49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9499" name="Group 11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19500" name="Line 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50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9502" name="Group 14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19503" name="Line 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50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9505" name="Line 17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06" name="Line 18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9507" name="Group 19"/>
            <p:cNvGrpSpPr>
              <a:grpSpLocks/>
            </p:cNvGrpSpPr>
            <p:nvPr/>
          </p:nvGrpSpPr>
          <p:grpSpPr bwMode="auto">
            <a:xfrm rot="16200000">
              <a:off x="3381" y="1268"/>
              <a:ext cx="1271" cy="143"/>
              <a:chOff x="1200" y="1296"/>
              <a:chExt cx="2256" cy="243"/>
            </a:xfrm>
          </p:grpSpPr>
          <p:sp>
            <p:nvSpPr>
              <p:cNvPr id="319508" name="Line 20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09" name="Line 21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9510" name="Group 22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19511" name="Line 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51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9513" name="Group 25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19514" name="Line 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51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9516" name="Group 28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19517" name="Line 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51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9519" name="Line 31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20" name="Line 32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521" name="Oval 33"/>
            <p:cNvSpPr>
              <a:spLocks noChangeArrowheads="1"/>
            </p:cNvSpPr>
            <p:nvPr/>
          </p:nvSpPr>
          <p:spPr bwMode="auto">
            <a:xfrm>
              <a:off x="990" y="1135"/>
              <a:ext cx="338" cy="3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19522" name="Line 34"/>
            <p:cNvSpPr>
              <a:spLocks noChangeShapeType="1"/>
            </p:cNvSpPr>
            <p:nvPr/>
          </p:nvSpPr>
          <p:spPr bwMode="auto">
            <a:xfrm flipV="1">
              <a:off x="1154" y="1483"/>
              <a:ext cx="0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23" name="Line 35"/>
            <p:cNvSpPr>
              <a:spLocks noChangeShapeType="1"/>
            </p:cNvSpPr>
            <p:nvPr/>
          </p:nvSpPr>
          <p:spPr bwMode="auto">
            <a:xfrm flipV="1">
              <a:off x="1147" y="700"/>
              <a:ext cx="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24" name="Text Box 36"/>
            <p:cNvSpPr txBox="1">
              <a:spLocks noChangeArrowheads="1"/>
            </p:cNvSpPr>
            <p:nvPr/>
          </p:nvSpPr>
          <p:spPr bwMode="auto">
            <a:xfrm>
              <a:off x="539" y="1065"/>
              <a:ext cx="5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12 mA</a:t>
              </a:r>
            </a:p>
          </p:txBody>
        </p:sp>
        <p:grpSp>
          <p:nvGrpSpPr>
            <p:cNvPr id="319525" name="Group 37"/>
            <p:cNvGrpSpPr>
              <a:grpSpLocks/>
            </p:cNvGrpSpPr>
            <p:nvPr/>
          </p:nvGrpSpPr>
          <p:grpSpPr bwMode="auto">
            <a:xfrm>
              <a:off x="2544" y="825"/>
              <a:ext cx="288" cy="993"/>
              <a:chOff x="1862" y="1418"/>
              <a:chExt cx="368" cy="1351"/>
            </a:xfrm>
          </p:grpSpPr>
          <p:sp>
            <p:nvSpPr>
              <p:cNvPr id="319526" name="Text Box 38"/>
              <p:cNvSpPr txBox="1">
                <a:spLocks noChangeArrowheads="1"/>
              </p:cNvSpPr>
              <p:nvPr/>
            </p:nvSpPr>
            <p:spPr bwMode="auto">
              <a:xfrm>
                <a:off x="1911" y="1958"/>
                <a:ext cx="319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19527" name="Text Box 39"/>
              <p:cNvSpPr txBox="1">
                <a:spLocks noChangeArrowheads="1"/>
              </p:cNvSpPr>
              <p:nvPr/>
            </p:nvSpPr>
            <p:spPr bwMode="auto">
              <a:xfrm>
                <a:off x="1862" y="1418"/>
                <a:ext cx="287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+</a:t>
                </a:r>
              </a:p>
            </p:txBody>
          </p:sp>
          <p:sp>
            <p:nvSpPr>
              <p:cNvPr id="319528" name="Text Box 40"/>
              <p:cNvSpPr txBox="1">
                <a:spLocks noChangeArrowheads="1"/>
              </p:cNvSpPr>
              <p:nvPr/>
            </p:nvSpPr>
            <p:spPr bwMode="auto">
              <a:xfrm>
                <a:off x="1910" y="2378"/>
                <a:ext cx="271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_</a:t>
                </a:r>
              </a:p>
            </p:txBody>
          </p:sp>
        </p:grpSp>
        <p:sp>
          <p:nvSpPr>
            <p:cNvPr id="319529" name="Text Box 41"/>
            <p:cNvSpPr txBox="1">
              <a:spLocks noChangeArrowheads="1"/>
            </p:cNvSpPr>
            <p:nvPr/>
          </p:nvSpPr>
          <p:spPr bwMode="auto">
            <a:xfrm>
              <a:off x="1248" y="2016"/>
              <a:ext cx="7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Arial" charset="0"/>
                </a:rPr>
                <a:t>.03 V</a:t>
              </a:r>
              <a:r>
                <a:rPr lang="en-US" sz="1200" b="1" baseline="-25000">
                  <a:latin typeface="Arial" charset="0"/>
                </a:rPr>
                <a:t>x</a:t>
              </a:r>
              <a:r>
                <a:rPr lang="en-US" sz="1200" b="1">
                  <a:latin typeface="Arial" charset="0"/>
                </a:rPr>
                <a:t> = - .06 A</a:t>
              </a:r>
              <a:endParaRPr lang="en-US" sz="1200" b="1" baseline="-25000">
                <a:latin typeface="Arial" charset="0"/>
              </a:endParaRPr>
            </a:p>
          </p:txBody>
        </p:sp>
        <p:grpSp>
          <p:nvGrpSpPr>
            <p:cNvPr id="319530" name="Group 42"/>
            <p:cNvGrpSpPr>
              <a:grpSpLocks/>
            </p:cNvGrpSpPr>
            <p:nvPr/>
          </p:nvGrpSpPr>
          <p:grpSpPr bwMode="auto">
            <a:xfrm>
              <a:off x="1680" y="700"/>
              <a:ext cx="339" cy="1271"/>
              <a:chOff x="3042" y="1363"/>
              <a:chExt cx="339" cy="1271"/>
            </a:xfrm>
          </p:grpSpPr>
          <p:sp>
            <p:nvSpPr>
              <p:cNvPr id="319531" name="Line 43"/>
              <p:cNvSpPr>
                <a:spLocks noChangeShapeType="1"/>
              </p:cNvSpPr>
              <p:nvPr/>
            </p:nvSpPr>
            <p:spPr bwMode="auto">
              <a:xfrm flipV="1">
                <a:off x="3209" y="1892"/>
                <a:ext cx="0" cy="1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32" name="AutoShape 44"/>
              <p:cNvSpPr>
                <a:spLocks noChangeArrowheads="1"/>
              </p:cNvSpPr>
              <p:nvPr/>
            </p:nvSpPr>
            <p:spPr bwMode="auto">
              <a:xfrm>
                <a:off x="3042" y="1824"/>
                <a:ext cx="339" cy="318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533" name="Line 45"/>
              <p:cNvSpPr>
                <a:spLocks noChangeShapeType="1"/>
              </p:cNvSpPr>
              <p:nvPr/>
            </p:nvSpPr>
            <p:spPr bwMode="auto">
              <a:xfrm>
                <a:off x="3223" y="2140"/>
                <a:ext cx="0" cy="4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34" name="Line 46"/>
              <p:cNvSpPr>
                <a:spLocks noChangeShapeType="1"/>
              </p:cNvSpPr>
              <p:nvPr/>
            </p:nvSpPr>
            <p:spPr bwMode="auto">
              <a:xfrm>
                <a:off x="3216" y="1363"/>
                <a:ext cx="0" cy="4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535" name="Text Box 47"/>
            <p:cNvSpPr txBox="1">
              <a:spLocks noChangeArrowheads="1"/>
            </p:cNvSpPr>
            <p:nvPr/>
          </p:nvSpPr>
          <p:spPr bwMode="auto">
            <a:xfrm>
              <a:off x="3456" y="1045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1 k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grpSp>
          <p:nvGrpSpPr>
            <p:cNvPr id="319536" name="Group 48"/>
            <p:cNvGrpSpPr>
              <a:grpSpLocks/>
            </p:cNvGrpSpPr>
            <p:nvPr/>
          </p:nvGrpSpPr>
          <p:grpSpPr bwMode="auto">
            <a:xfrm>
              <a:off x="4058" y="806"/>
              <a:ext cx="288" cy="993"/>
              <a:chOff x="1862" y="1418"/>
              <a:chExt cx="367" cy="1351"/>
            </a:xfrm>
          </p:grpSpPr>
          <p:sp>
            <p:nvSpPr>
              <p:cNvPr id="319537" name="Text Box 49"/>
              <p:cNvSpPr txBox="1">
                <a:spLocks noChangeArrowheads="1"/>
              </p:cNvSpPr>
              <p:nvPr/>
            </p:nvSpPr>
            <p:spPr bwMode="auto">
              <a:xfrm>
                <a:off x="1910" y="1958"/>
                <a:ext cx="319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x</a:t>
                </a:r>
              </a:p>
            </p:txBody>
          </p:sp>
          <p:sp>
            <p:nvSpPr>
              <p:cNvPr id="319538" name="Text Box 50"/>
              <p:cNvSpPr txBox="1">
                <a:spLocks noChangeArrowheads="1"/>
              </p:cNvSpPr>
              <p:nvPr/>
            </p:nvSpPr>
            <p:spPr bwMode="auto">
              <a:xfrm>
                <a:off x="1862" y="1418"/>
                <a:ext cx="287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+</a:t>
                </a:r>
              </a:p>
            </p:txBody>
          </p:sp>
          <p:sp>
            <p:nvSpPr>
              <p:cNvPr id="319539" name="Text Box 51"/>
              <p:cNvSpPr txBox="1">
                <a:spLocks noChangeArrowheads="1"/>
              </p:cNvSpPr>
              <p:nvPr/>
            </p:nvSpPr>
            <p:spPr bwMode="auto">
              <a:xfrm>
                <a:off x="1910" y="2378"/>
                <a:ext cx="271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_</a:t>
                </a:r>
              </a:p>
            </p:txBody>
          </p:sp>
        </p:grpSp>
        <p:sp>
          <p:nvSpPr>
            <p:cNvPr id="319540" name="Text Box 52"/>
            <p:cNvSpPr txBox="1">
              <a:spLocks noChangeArrowheads="1"/>
            </p:cNvSpPr>
            <p:nvPr/>
          </p:nvSpPr>
          <p:spPr bwMode="auto">
            <a:xfrm>
              <a:off x="1046" y="1124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19541" name="Line 53"/>
            <p:cNvSpPr>
              <a:spLocks noChangeShapeType="1"/>
            </p:cNvSpPr>
            <p:nvPr/>
          </p:nvSpPr>
          <p:spPr bwMode="auto">
            <a:xfrm flipV="1">
              <a:off x="1152" y="120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42" name="Text Box 54"/>
            <p:cNvSpPr txBox="1">
              <a:spLocks noChangeArrowheads="1"/>
            </p:cNvSpPr>
            <p:nvPr/>
          </p:nvSpPr>
          <p:spPr bwMode="auto">
            <a:xfrm>
              <a:off x="2016" y="1161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10 k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19543" name="Oval 55"/>
            <p:cNvSpPr>
              <a:spLocks noChangeArrowheads="1"/>
            </p:cNvSpPr>
            <p:nvPr/>
          </p:nvSpPr>
          <p:spPr bwMode="auto">
            <a:xfrm>
              <a:off x="2928" y="1113"/>
              <a:ext cx="338" cy="3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19544" name="Line 56"/>
            <p:cNvSpPr>
              <a:spLocks noChangeShapeType="1"/>
            </p:cNvSpPr>
            <p:nvPr/>
          </p:nvSpPr>
          <p:spPr bwMode="auto">
            <a:xfrm flipV="1">
              <a:off x="3092" y="1470"/>
              <a:ext cx="0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45" name="Line 57"/>
            <p:cNvSpPr>
              <a:spLocks noChangeShapeType="1"/>
            </p:cNvSpPr>
            <p:nvPr/>
          </p:nvSpPr>
          <p:spPr bwMode="auto">
            <a:xfrm flipV="1">
              <a:off x="3085" y="678"/>
              <a:ext cx="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46" name="Text Box 58"/>
            <p:cNvSpPr txBox="1">
              <a:spLocks noChangeArrowheads="1"/>
            </p:cNvSpPr>
            <p:nvPr/>
          </p:nvSpPr>
          <p:spPr bwMode="auto">
            <a:xfrm>
              <a:off x="2984" y="1102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19547" name="Line 59"/>
            <p:cNvSpPr>
              <a:spLocks noChangeShapeType="1"/>
            </p:cNvSpPr>
            <p:nvPr/>
          </p:nvSpPr>
          <p:spPr bwMode="auto">
            <a:xfrm>
              <a:off x="1152" y="693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48" name="Line 60"/>
            <p:cNvSpPr>
              <a:spLocks noChangeShapeType="1"/>
            </p:cNvSpPr>
            <p:nvPr/>
          </p:nvSpPr>
          <p:spPr bwMode="auto">
            <a:xfrm>
              <a:off x="3099" y="120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49" name="Text Box 61"/>
            <p:cNvSpPr txBox="1">
              <a:spLocks noChangeArrowheads="1"/>
            </p:cNvSpPr>
            <p:nvPr/>
          </p:nvSpPr>
          <p:spPr bwMode="auto">
            <a:xfrm>
              <a:off x="3216" y="1344"/>
              <a:ext cx="5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3.5 mA</a:t>
              </a:r>
            </a:p>
          </p:txBody>
        </p:sp>
        <p:sp>
          <p:nvSpPr>
            <p:cNvPr id="319550" name="Oval 62"/>
            <p:cNvSpPr>
              <a:spLocks noChangeArrowheads="1"/>
            </p:cNvSpPr>
            <p:nvPr/>
          </p:nvSpPr>
          <p:spPr bwMode="auto">
            <a:xfrm>
              <a:off x="5040" y="1113"/>
              <a:ext cx="338" cy="3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19551" name="Line 63"/>
            <p:cNvSpPr>
              <a:spLocks noChangeShapeType="1"/>
            </p:cNvSpPr>
            <p:nvPr/>
          </p:nvSpPr>
          <p:spPr bwMode="auto">
            <a:xfrm flipV="1">
              <a:off x="5184" y="1467"/>
              <a:ext cx="0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52" name="Line 64"/>
            <p:cNvSpPr>
              <a:spLocks noChangeShapeType="1"/>
            </p:cNvSpPr>
            <p:nvPr/>
          </p:nvSpPr>
          <p:spPr bwMode="auto">
            <a:xfrm flipV="1">
              <a:off x="5197" y="678"/>
              <a:ext cx="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53" name="Text Box 65"/>
            <p:cNvSpPr txBox="1">
              <a:spLocks noChangeArrowheads="1"/>
            </p:cNvSpPr>
            <p:nvPr/>
          </p:nvSpPr>
          <p:spPr bwMode="auto">
            <a:xfrm>
              <a:off x="4704" y="873"/>
              <a:ext cx="5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1 mA</a:t>
              </a:r>
            </a:p>
          </p:txBody>
        </p:sp>
        <p:sp>
          <p:nvSpPr>
            <p:cNvPr id="319554" name="Text Box 66"/>
            <p:cNvSpPr txBox="1">
              <a:spLocks noChangeArrowheads="1"/>
            </p:cNvSpPr>
            <p:nvPr/>
          </p:nvSpPr>
          <p:spPr bwMode="auto">
            <a:xfrm>
              <a:off x="5096" y="1102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19555" name="Line 67"/>
            <p:cNvSpPr>
              <a:spLocks noChangeShapeType="1"/>
            </p:cNvSpPr>
            <p:nvPr/>
          </p:nvSpPr>
          <p:spPr bwMode="auto">
            <a:xfrm flipV="1">
              <a:off x="5202" y="118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56" name="Line 68"/>
            <p:cNvSpPr>
              <a:spLocks noChangeShapeType="1"/>
            </p:cNvSpPr>
            <p:nvPr/>
          </p:nvSpPr>
          <p:spPr bwMode="auto">
            <a:xfrm>
              <a:off x="1152" y="1977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57" name="Oval 69"/>
            <p:cNvSpPr>
              <a:spLocks noChangeArrowheads="1"/>
            </p:cNvSpPr>
            <p:nvPr/>
          </p:nvSpPr>
          <p:spPr bwMode="auto">
            <a:xfrm>
              <a:off x="4332" y="1146"/>
              <a:ext cx="338" cy="3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19558" name="Line 70"/>
            <p:cNvSpPr>
              <a:spLocks noChangeShapeType="1"/>
            </p:cNvSpPr>
            <p:nvPr/>
          </p:nvSpPr>
          <p:spPr bwMode="auto">
            <a:xfrm flipV="1">
              <a:off x="4476" y="1491"/>
              <a:ext cx="0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59" name="Text Box 71"/>
            <p:cNvSpPr txBox="1">
              <a:spLocks noChangeArrowheads="1"/>
            </p:cNvSpPr>
            <p:nvPr/>
          </p:nvSpPr>
          <p:spPr bwMode="auto">
            <a:xfrm>
              <a:off x="4388" y="1135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19560" name="Line 72"/>
            <p:cNvSpPr>
              <a:spLocks noChangeShapeType="1"/>
            </p:cNvSpPr>
            <p:nvPr/>
          </p:nvSpPr>
          <p:spPr bwMode="auto">
            <a:xfrm flipV="1">
              <a:off x="4494" y="12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61" name="Text Box 73"/>
            <p:cNvSpPr txBox="1">
              <a:spLocks noChangeArrowheads="1"/>
            </p:cNvSpPr>
            <p:nvPr/>
          </p:nvSpPr>
          <p:spPr bwMode="auto">
            <a:xfrm>
              <a:off x="4464" y="1449"/>
              <a:ext cx="5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 - 3 mA</a:t>
              </a:r>
            </a:p>
          </p:txBody>
        </p:sp>
        <p:sp>
          <p:nvSpPr>
            <p:cNvPr id="319562" name="Line 74"/>
            <p:cNvSpPr>
              <a:spLocks noChangeShapeType="1"/>
            </p:cNvSpPr>
            <p:nvPr/>
          </p:nvSpPr>
          <p:spPr bwMode="auto">
            <a:xfrm>
              <a:off x="4014" y="681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63" name="Line 75"/>
            <p:cNvSpPr>
              <a:spLocks noChangeShapeType="1"/>
            </p:cNvSpPr>
            <p:nvPr/>
          </p:nvSpPr>
          <p:spPr bwMode="auto">
            <a:xfrm flipV="1">
              <a:off x="4500" y="6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00" name="Group 212"/>
          <p:cNvGrpSpPr>
            <a:grpSpLocks/>
          </p:cNvGrpSpPr>
          <p:nvPr/>
        </p:nvGrpSpPr>
        <p:grpSpPr bwMode="auto">
          <a:xfrm>
            <a:off x="2590800" y="2819400"/>
            <a:ext cx="4111625" cy="2593975"/>
            <a:chOff x="1632" y="1994"/>
            <a:chExt cx="2590" cy="1634"/>
          </a:xfrm>
        </p:grpSpPr>
        <p:grpSp>
          <p:nvGrpSpPr>
            <p:cNvPr id="319619" name="Group 131"/>
            <p:cNvGrpSpPr>
              <a:grpSpLocks/>
            </p:cNvGrpSpPr>
            <p:nvPr/>
          </p:nvGrpSpPr>
          <p:grpSpPr bwMode="auto">
            <a:xfrm rot="16200000">
              <a:off x="3290" y="2911"/>
              <a:ext cx="1271" cy="151"/>
              <a:chOff x="1200" y="1296"/>
              <a:chExt cx="2256" cy="243"/>
            </a:xfrm>
          </p:grpSpPr>
          <p:sp>
            <p:nvSpPr>
              <p:cNvPr id="319620" name="Line 132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21" name="Line 133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9622" name="Group 134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19623" name="Line 13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624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9625" name="Group 137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19626" name="Line 13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627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9628" name="Group 140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19629" name="Line 1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630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9631" name="Line 14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32" name="Line 144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633" name="Oval 145"/>
            <p:cNvSpPr>
              <a:spLocks noChangeArrowheads="1"/>
            </p:cNvSpPr>
            <p:nvPr/>
          </p:nvSpPr>
          <p:spPr bwMode="auto">
            <a:xfrm>
              <a:off x="2380" y="2786"/>
              <a:ext cx="338" cy="3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19634" name="Line 146"/>
            <p:cNvSpPr>
              <a:spLocks noChangeShapeType="1"/>
            </p:cNvSpPr>
            <p:nvPr/>
          </p:nvSpPr>
          <p:spPr bwMode="auto">
            <a:xfrm flipV="1">
              <a:off x="2544" y="3134"/>
              <a:ext cx="0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635" name="Line 147"/>
            <p:cNvSpPr>
              <a:spLocks noChangeShapeType="1"/>
            </p:cNvSpPr>
            <p:nvPr/>
          </p:nvSpPr>
          <p:spPr bwMode="auto">
            <a:xfrm flipV="1">
              <a:off x="2537" y="2351"/>
              <a:ext cx="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636" name="Text Box 148"/>
            <p:cNvSpPr txBox="1">
              <a:spLocks noChangeArrowheads="1"/>
            </p:cNvSpPr>
            <p:nvPr/>
          </p:nvSpPr>
          <p:spPr bwMode="auto">
            <a:xfrm>
              <a:off x="2075" y="2592"/>
              <a:ext cx="5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12 mA</a:t>
              </a:r>
            </a:p>
          </p:txBody>
        </p:sp>
        <p:grpSp>
          <p:nvGrpSpPr>
            <p:cNvPr id="319637" name="Group 149"/>
            <p:cNvGrpSpPr>
              <a:grpSpLocks/>
            </p:cNvGrpSpPr>
            <p:nvPr/>
          </p:nvGrpSpPr>
          <p:grpSpPr bwMode="auto">
            <a:xfrm>
              <a:off x="3934" y="2476"/>
              <a:ext cx="288" cy="993"/>
              <a:chOff x="1862" y="1418"/>
              <a:chExt cx="368" cy="1351"/>
            </a:xfrm>
          </p:grpSpPr>
          <p:sp>
            <p:nvSpPr>
              <p:cNvPr id="319638" name="Text Box 150"/>
              <p:cNvSpPr txBox="1">
                <a:spLocks noChangeArrowheads="1"/>
              </p:cNvSpPr>
              <p:nvPr/>
            </p:nvSpPr>
            <p:spPr bwMode="auto">
              <a:xfrm>
                <a:off x="1911" y="1958"/>
                <a:ext cx="319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19639" name="Text Box 151"/>
              <p:cNvSpPr txBox="1">
                <a:spLocks noChangeArrowheads="1"/>
              </p:cNvSpPr>
              <p:nvPr/>
            </p:nvSpPr>
            <p:spPr bwMode="auto">
              <a:xfrm>
                <a:off x="1862" y="1418"/>
                <a:ext cx="287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+</a:t>
                </a:r>
              </a:p>
            </p:txBody>
          </p:sp>
          <p:sp>
            <p:nvSpPr>
              <p:cNvPr id="319640" name="Text Box 152"/>
              <p:cNvSpPr txBox="1">
                <a:spLocks noChangeArrowheads="1"/>
              </p:cNvSpPr>
              <p:nvPr/>
            </p:nvSpPr>
            <p:spPr bwMode="auto">
              <a:xfrm>
                <a:off x="1910" y="2378"/>
                <a:ext cx="271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_</a:t>
                </a:r>
              </a:p>
            </p:txBody>
          </p:sp>
        </p:grpSp>
        <p:grpSp>
          <p:nvGrpSpPr>
            <p:cNvPr id="319642" name="Group 154"/>
            <p:cNvGrpSpPr>
              <a:grpSpLocks/>
            </p:cNvGrpSpPr>
            <p:nvPr/>
          </p:nvGrpSpPr>
          <p:grpSpPr bwMode="auto">
            <a:xfrm>
              <a:off x="3070" y="2351"/>
              <a:ext cx="339" cy="1271"/>
              <a:chOff x="3042" y="1363"/>
              <a:chExt cx="339" cy="1271"/>
            </a:xfrm>
          </p:grpSpPr>
          <p:sp>
            <p:nvSpPr>
              <p:cNvPr id="319643" name="Line 155"/>
              <p:cNvSpPr>
                <a:spLocks noChangeShapeType="1"/>
              </p:cNvSpPr>
              <p:nvPr/>
            </p:nvSpPr>
            <p:spPr bwMode="auto">
              <a:xfrm flipV="1">
                <a:off x="3209" y="1892"/>
                <a:ext cx="0" cy="1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44" name="AutoShape 156"/>
              <p:cNvSpPr>
                <a:spLocks noChangeArrowheads="1"/>
              </p:cNvSpPr>
              <p:nvPr/>
            </p:nvSpPr>
            <p:spPr bwMode="auto">
              <a:xfrm>
                <a:off x="3042" y="1824"/>
                <a:ext cx="339" cy="318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645" name="Line 157"/>
              <p:cNvSpPr>
                <a:spLocks noChangeShapeType="1"/>
              </p:cNvSpPr>
              <p:nvPr/>
            </p:nvSpPr>
            <p:spPr bwMode="auto">
              <a:xfrm>
                <a:off x="3223" y="2140"/>
                <a:ext cx="0" cy="4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46" name="Line 158"/>
              <p:cNvSpPr>
                <a:spLocks noChangeShapeType="1"/>
              </p:cNvSpPr>
              <p:nvPr/>
            </p:nvSpPr>
            <p:spPr bwMode="auto">
              <a:xfrm>
                <a:off x="3216" y="1363"/>
                <a:ext cx="0" cy="4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647" name="Text Box 159"/>
            <p:cNvSpPr txBox="1">
              <a:spLocks noChangeArrowheads="1"/>
            </p:cNvSpPr>
            <p:nvPr/>
          </p:nvSpPr>
          <p:spPr bwMode="auto">
            <a:xfrm>
              <a:off x="2436" y="2775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19648" name="Line 160"/>
            <p:cNvSpPr>
              <a:spLocks noChangeShapeType="1"/>
            </p:cNvSpPr>
            <p:nvPr/>
          </p:nvSpPr>
          <p:spPr bwMode="auto">
            <a:xfrm flipV="1">
              <a:off x="2542" y="28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649" name="Text Box 161"/>
            <p:cNvSpPr txBox="1">
              <a:spLocks noChangeArrowheads="1"/>
            </p:cNvSpPr>
            <p:nvPr/>
          </p:nvSpPr>
          <p:spPr bwMode="auto">
            <a:xfrm>
              <a:off x="3406" y="281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10 k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19650" name="Oval 162"/>
            <p:cNvSpPr>
              <a:spLocks noChangeArrowheads="1"/>
            </p:cNvSpPr>
            <p:nvPr/>
          </p:nvSpPr>
          <p:spPr bwMode="auto">
            <a:xfrm>
              <a:off x="1632" y="2764"/>
              <a:ext cx="338" cy="3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19651" name="Line 163"/>
            <p:cNvSpPr>
              <a:spLocks noChangeShapeType="1"/>
            </p:cNvSpPr>
            <p:nvPr/>
          </p:nvSpPr>
          <p:spPr bwMode="auto">
            <a:xfrm flipV="1">
              <a:off x="1796" y="3121"/>
              <a:ext cx="0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652" name="Line 164"/>
            <p:cNvSpPr>
              <a:spLocks noChangeShapeType="1"/>
            </p:cNvSpPr>
            <p:nvPr/>
          </p:nvSpPr>
          <p:spPr bwMode="auto">
            <a:xfrm flipV="1">
              <a:off x="1797" y="2343"/>
              <a:ext cx="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653" name="Text Box 165"/>
            <p:cNvSpPr txBox="1">
              <a:spLocks noChangeArrowheads="1"/>
            </p:cNvSpPr>
            <p:nvPr/>
          </p:nvSpPr>
          <p:spPr bwMode="auto">
            <a:xfrm>
              <a:off x="1688" y="2753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19654" name="Line 166"/>
            <p:cNvSpPr>
              <a:spLocks noChangeShapeType="1"/>
            </p:cNvSpPr>
            <p:nvPr/>
          </p:nvSpPr>
          <p:spPr bwMode="auto">
            <a:xfrm>
              <a:off x="1806" y="2349"/>
              <a:ext cx="2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655" name="Line 167"/>
            <p:cNvSpPr>
              <a:spLocks noChangeShapeType="1"/>
            </p:cNvSpPr>
            <p:nvPr/>
          </p:nvSpPr>
          <p:spPr bwMode="auto">
            <a:xfrm>
              <a:off x="1803" y="28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693" name="Text Box 205"/>
            <p:cNvSpPr txBox="1">
              <a:spLocks noChangeArrowheads="1"/>
            </p:cNvSpPr>
            <p:nvPr/>
          </p:nvSpPr>
          <p:spPr bwMode="auto">
            <a:xfrm>
              <a:off x="1826" y="3100"/>
              <a:ext cx="5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3.5 mA</a:t>
              </a:r>
            </a:p>
          </p:txBody>
        </p:sp>
        <p:sp>
          <p:nvSpPr>
            <p:cNvPr id="319695" name="Line 207"/>
            <p:cNvSpPr>
              <a:spLocks noChangeShapeType="1"/>
            </p:cNvSpPr>
            <p:nvPr/>
          </p:nvSpPr>
          <p:spPr bwMode="auto">
            <a:xfrm>
              <a:off x="1803" y="3621"/>
              <a:ext cx="2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696" name="Text Box 208"/>
            <p:cNvSpPr txBox="1">
              <a:spLocks noChangeArrowheads="1"/>
            </p:cNvSpPr>
            <p:nvPr/>
          </p:nvSpPr>
          <p:spPr bwMode="auto">
            <a:xfrm>
              <a:off x="2688" y="3120"/>
              <a:ext cx="66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- 60 mA</a:t>
              </a:r>
            </a:p>
          </p:txBody>
        </p:sp>
        <p:sp>
          <p:nvSpPr>
            <p:cNvPr id="319697" name="Line 209"/>
            <p:cNvSpPr>
              <a:spLocks noChangeShapeType="1"/>
            </p:cNvSpPr>
            <p:nvPr/>
          </p:nvSpPr>
          <p:spPr bwMode="auto">
            <a:xfrm>
              <a:off x="3504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698" name="Text Box 210"/>
            <p:cNvSpPr txBox="1">
              <a:spLocks noChangeArrowheads="1"/>
            </p:cNvSpPr>
            <p:nvPr/>
          </p:nvSpPr>
          <p:spPr bwMode="auto">
            <a:xfrm>
              <a:off x="3542" y="1994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</p:grpSp>
      <p:grpSp>
        <p:nvGrpSpPr>
          <p:cNvPr id="319724" name="Group 236"/>
          <p:cNvGrpSpPr>
            <a:grpSpLocks/>
          </p:cNvGrpSpPr>
          <p:nvPr/>
        </p:nvGrpSpPr>
        <p:grpSpPr bwMode="auto">
          <a:xfrm>
            <a:off x="7391400" y="5507038"/>
            <a:ext cx="1303338" cy="741362"/>
            <a:chOff x="4656" y="3517"/>
            <a:chExt cx="821" cy="467"/>
          </a:xfrm>
        </p:grpSpPr>
        <p:grpSp>
          <p:nvGrpSpPr>
            <p:cNvPr id="319702" name="Group 214"/>
            <p:cNvGrpSpPr>
              <a:grpSpLocks/>
            </p:cNvGrpSpPr>
            <p:nvPr/>
          </p:nvGrpSpPr>
          <p:grpSpPr bwMode="auto">
            <a:xfrm>
              <a:off x="4729" y="3699"/>
              <a:ext cx="632" cy="245"/>
              <a:chOff x="3552" y="3312"/>
              <a:chExt cx="1056" cy="660"/>
            </a:xfrm>
          </p:grpSpPr>
          <p:grpSp>
            <p:nvGrpSpPr>
              <p:cNvPr id="319703" name="Group 215"/>
              <p:cNvGrpSpPr>
                <a:grpSpLocks/>
              </p:cNvGrpSpPr>
              <p:nvPr/>
            </p:nvGrpSpPr>
            <p:grpSpPr bwMode="auto">
              <a:xfrm>
                <a:off x="3552" y="3312"/>
                <a:ext cx="1056" cy="144"/>
                <a:chOff x="1200" y="1296"/>
                <a:chExt cx="2256" cy="243"/>
              </a:xfrm>
            </p:grpSpPr>
            <p:sp>
              <p:nvSpPr>
                <p:cNvPr id="319704" name="Line 216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705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19706" name="Group 218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19707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9708" name="Line 2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9709" name="Group 221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19710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9711" name="Line 2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9712" name="Group 224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19713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9714" name="Line 2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9715" name="Line 227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716" name="Line 228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9717" name="Text Box 229"/>
              <p:cNvSpPr txBox="1">
                <a:spLocks noChangeArrowheads="1"/>
              </p:cNvSpPr>
              <p:nvPr/>
            </p:nvSpPr>
            <p:spPr bwMode="auto">
              <a:xfrm>
                <a:off x="4047" y="3457"/>
                <a:ext cx="274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Arial" charset="0"/>
                  </a:rPr>
                  <a:t>R</a:t>
                </a:r>
              </a:p>
            </p:txBody>
          </p:sp>
        </p:grpSp>
        <p:grpSp>
          <p:nvGrpSpPr>
            <p:cNvPr id="319723" name="Group 235"/>
            <p:cNvGrpSpPr>
              <a:grpSpLocks/>
            </p:cNvGrpSpPr>
            <p:nvPr/>
          </p:nvGrpSpPr>
          <p:grpSpPr bwMode="auto">
            <a:xfrm>
              <a:off x="4656" y="3517"/>
              <a:ext cx="821" cy="467"/>
              <a:chOff x="4656" y="3537"/>
              <a:chExt cx="821" cy="467"/>
            </a:xfrm>
          </p:grpSpPr>
          <p:sp>
            <p:nvSpPr>
              <p:cNvPr id="319718" name="Line 230"/>
              <p:cNvSpPr>
                <a:spLocks noChangeShapeType="1"/>
              </p:cNvSpPr>
              <p:nvPr/>
            </p:nvSpPr>
            <p:spPr bwMode="auto">
              <a:xfrm>
                <a:off x="4799" y="3642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19" name="Rectangle 231"/>
              <p:cNvSpPr>
                <a:spLocks noChangeArrowheads="1"/>
              </p:cNvSpPr>
              <p:nvPr/>
            </p:nvSpPr>
            <p:spPr bwMode="auto">
              <a:xfrm>
                <a:off x="4656" y="3537"/>
                <a:ext cx="15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319720" name="Rectangle 232"/>
              <p:cNvSpPr>
                <a:spLocks noChangeArrowheads="1"/>
              </p:cNvSpPr>
              <p:nvPr/>
            </p:nvSpPr>
            <p:spPr bwMode="auto">
              <a:xfrm>
                <a:off x="4729" y="3747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  <a:cs typeface="Arial" charset="0"/>
                  </a:rPr>
                  <a:t>+</a:t>
                </a:r>
              </a:p>
            </p:txBody>
          </p:sp>
          <p:sp>
            <p:nvSpPr>
              <p:cNvPr id="319721" name="Rectangle 233"/>
              <p:cNvSpPr>
                <a:spLocks noChangeArrowheads="1"/>
              </p:cNvSpPr>
              <p:nvPr/>
            </p:nvSpPr>
            <p:spPr bwMode="auto">
              <a:xfrm>
                <a:off x="5291" y="3712"/>
                <a:ext cx="1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  <a:cs typeface="Arial" charset="0"/>
                  </a:rPr>
                  <a:t>_</a:t>
                </a:r>
              </a:p>
            </p:txBody>
          </p:sp>
          <p:sp>
            <p:nvSpPr>
              <p:cNvPr id="319722" name="Rectangle 234"/>
              <p:cNvSpPr>
                <a:spLocks noChangeArrowheads="1"/>
              </p:cNvSpPr>
              <p:nvPr/>
            </p:nvSpPr>
            <p:spPr bwMode="auto">
              <a:xfrm>
                <a:off x="4896" y="379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  <a:cs typeface="Arial" charset="0"/>
                  </a:rPr>
                  <a:t>v</a:t>
                </a:r>
              </a:p>
            </p:txBody>
          </p:sp>
        </p:grp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C8B1-CD7D-4F66-BBA2-C23575652D6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477000" cy="457200"/>
          </a:xfrm>
        </p:spPr>
        <p:txBody>
          <a:bodyPr/>
          <a:lstStyle/>
          <a:p>
            <a:r>
              <a:rPr lang="en-US" sz="2800" b="1" u="sng" dirty="0" smtClean="0"/>
              <a:t>Resistors In Series &amp; Parallel</a:t>
            </a:r>
            <a:endParaRPr lang="en-US" sz="2800" b="1" u="sng" dirty="0"/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762000" y="8382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For circuit analysis, complicated resistor combinations can be replaced by a single resistor.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Consider the following circuit :</a:t>
            </a:r>
          </a:p>
        </p:txBody>
      </p:sp>
      <p:sp>
        <p:nvSpPr>
          <p:cNvPr id="320564" name="Rectangle 52"/>
          <p:cNvSpPr>
            <a:spLocks noChangeArrowheads="1"/>
          </p:cNvSpPr>
          <p:nvPr/>
        </p:nvSpPr>
        <p:spPr bwMode="auto">
          <a:xfrm>
            <a:off x="685800" y="4953000"/>
            <a:ext cx="7467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Step 1 : Apply KVL   so </a:t>
            </a:r>
            <a:r>
              <a:rPr lang="en-US" sz="1800" b="1" dirty="0" err="1">
                <a:latin typeface="Arial" charset="0"/>
              </a:rPr>
              <a:t>v</a:t>
            </a:r>
            <a:r>
              <a:rPr lang="en-US" sz="1800" b="1" baseline="-25000" dirty="0" err="1">
                <a:latin typeface="Arial" charset="0"/>
              </a:rPr>
              <a:t>S</a:t>
            </a:r>
            <a:r>
              <a:rPr lang="en-US" sz="1800" b="1" dirty="0">
                <a:latin typeface="Arial" charset="0"/>
              </a:rPr>
              <a:t> = v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+ v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+ v</a:t>
            </a:r>
            <a:r>
              <a:rPr lang="en-US" sz="1800" b="1" baseline="-25000" dirty="0">
                <a:latin typeface="Arial" charset="0"/>
              </a:rPr>
              <a:t>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Step 2 : Apply Ohm’s Law   so </a:t>
            </a:r>
            <a:r>
              <a:rPr lang="en-US" sz="1800" b="1" dirty="0" err="1">
                <a:latin typeface="Arial" charset="0"/>
              </a:rPr>
              <a:t>v</a:t>
            </a:r>
            <a:r>
              <a:rPr lang="en-US" sz="1800" b="1" baseline="-25000" dirty="0" err="1">
                <a:latin typeface="Arial" charset="0"/>
              </a:rPr>
              <a:t>S</a:t>
            </a:r>
            <a:r>
              <a:rPr lang="en-US" sz="1800" b="1" dirty="0">
                <a:latin typeface="Arial" charset="0"/>
              </a:rPr>
              <a:t> = iR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+ iR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+ iR</a:t>
            </a:r>
            <a:r>
              <a:rPr lang="en-US" sz="1800" b="1" baseline="-25000" dirty="0">
                <a:latin typeface="Arial" charset="0"/>
              </a:rPr>
              <a:t>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320596" name="Group 84"/>
          <p:cNvGrpSpPr>
            <a:grpSpLocks/>
          </p:cNvGrpSpPr>
          <p:nvPr/>
        </p:nvGrpSpPr>
        <p:grpSpPr bwMode="auto">
          <a:xfrm>
            <a:off x="2203450" y="1752600"/>
            <a:ext cx="5187950" cy="2667000"/>
            <a:chOff x="1388" y="1104"/>
            <a:chExt cx="3268" cy="1680"/>
          </a:xfrm>
        </p:grpSpPr>
        <p:grpSp>
          <p:nvGrpSpPr>
            <p:cNvPr id="320518" name="Group 6"/>
            <p:cNvGrpSpPr>
              <a:grpSpLocks/>
            </p:cNvGrpSpPr>
            <p:nvPr/>
          </p:nvGrpSpPr>
          <p:grpSpPr bwMode="auto">
            <a:xfrm>
              <a:off x="1699" y="1447"/>
              <a:ext cx="468" cy="1337"/>
              <a:chOff x="3648" y="1152"/>
              <a:chExt cx="432" cy="1200"/>
            </a:xfrm>
          </p:grpSpPr>
          <p:sp>
            <p:nvSpPr>
              <p:cNvPr id="320519" name="Oval 7"/>
              <p:cNvSpPr>
                <a:spLocks noChangeArrowheads="1"/>
              </p:cNvSpPr>
              <p:nvPr/>
            </p:nvSpPr>
            <p:spPr bwMode="auto">
              <a:xfrm>
                <a:off x="3648" y="1578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520" name="Line 8"/>
              <p:cNvSpPr>
                <a:spLocks noChangeShapeType="1"/>
              </p:cNvSpPr>
              <p:nvPr/>
            </p:nvSpPr>
            <p:spPr bwMode="auto">
              <a:xfrm>
                <a:off x="3864" y="204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1" name="Line 9"/>
              <p:cNvSpPr>
                <a:spLocks noChangeShapeType="1"/>
              </p:cNvSpPr>
              <p:nvPr/>
            </p:nvSpPr>
            <p:spPr bwMode="auto">
              <a:xfrm flipV="1">
                <a:off x="3864" y="115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2" name="Text Box 10"/>
              <p:cNvSpPr txBox="1">
                <a:spLocks noChangeArrowheads="1"/>
              </p:cNvSpPr>
              <p:nvPr/>
            </p:nvSpPr>
            <p:spPr bwMode="auto">
              <a:xfrm>
                <a:off x="3753" y="1536"/>
                <a:ext cx="144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320523" name="Text Box 11"/>
              <p:cNvSpPr txBox="1">
                <a:spLocks noChangeArrowheads="1"/>
              </p:cNvSpPr>
              <p:nvPr/>
            </p:nvSpPr>
            <p:spPr bwMode="auto">
              <a:xfrm>
                <a:off x="3747" y="1722"/>
                <a:ext cx="151" cy="2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  <p:sp>
            <p:nvSpPr>
              <p:cNvPr id="320524" name="Text Box 12"/>
              <p:cNvSpPr txBox="1">
                <a:spLocks noChangeArrowheads="1"/>
              </p:cNvSpPr>
              <p:nvPr/>
            </p:nvSpPr>
            <p:spPr bwMode="auto">
              <a:xfrm>
                <a:off x="3744" y="1728"/>
                <a:ext cx="151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  <p:sp>
            <p:nvSpPr>
              <p:cNvPr id="320525" name="Text Box 13"/>
              <p:cNvSpPr txBox="1">
                <a:spLocks noChangeArrowheads="1"/>
              </p:cNvSpPr>
              <p:nvPr/>
            </p:nvSpPr>
            <p:spPr bwMode="auto">
              <a:xfrm>
                <a:off x="3744" y="1728"/>
                <a:ext cx="151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</p:grpSp>
        <p:grpSp>
          <p:nvGrpSpPr>
            <p:cNvPr id="320526" name="Group 14"/>
            <p:cNvGrpSpPr>
              <a:grpSpLocks/>
            </p:cNvGrpSpPr>
            <p:nvPr/>
          </p:nvGrpSpPr>
          <p:grpSpPr bwMode="auto">
            <a:xfrm>
              <a:off x="1933" y="1358"/>
              <a:ext cx="1038" cy="160"/>
              <a:chOff x="1200" y="1296"/>
              <a:chExt cx="2256" cy="243"/>
            </a:xfrm>
          </p:grpSpPr>
          <p:sp>
            <p:nvSpPr>
              <p:cNvPr id="320527" name="Line 15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8" name="Line 16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0529" name="Group 17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20530" name="Line 1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3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0532" name="Group 20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20533" name="Line 2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3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0535" name="Group 23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20536" name="Line 2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3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538" name="Line 26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9" name="Line 27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542" name="Line 30"/>
            <p:cNvSpPr>
              <a:spLocks noChangeShapeType="1"/>
            </p:cNvSpPr>
            <p:nvPr/>
          </p:nvSpPr>
          <p:spPr bwMode="auto">
            <a:xfrm rot="5400000" flipV="1">
              <a:off x="4048" y="1230"/>
              <a:ext cx="0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0545" name="Line 33"/>
            <p:cNvSpPr>
              <a:spLocks noChangeShapeType="1"/>
            </p:cNvSpPr>
            <p:nvPr/>
          </p:nvSpPr>
          <p:spPr bwMode="auto">
            <a:xfrm flipV="1">
              <a:off x="1942" y="2784"/>
              <a:ext cx="2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0546" name="Group 34"/>
            <p:cNvGrpSpPr>
              <a:grpSpLocks/>
            </p:cNvGrpSpPr>
            <p:nvPr/>
          </p:nvGrpSpPr>
          <p:grpSpPr bwMode="auto">
            <a:xfrm rot="16200000">
              <a:off x="3605" y="2042"/>
              <a:ext cx="1328" cy="156"/>
              <a:chOff x="1200" y="1296"/>
              <a:chExt cx="2256" cy="243"/>
            </a:xfrm>
          </p:grpSpPr>
          <p:sp>
            <p:nvSpPr>
              <p:cNvPr id="320547" name="Line 35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8" name="Line 36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0549" name="Group 37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20550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5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0552" name="Group 40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20553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5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0555" name="Group 43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20556" name="Line 4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5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558" name="Line 46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9" name="Line 47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560" name="Rectangle 48"/>
            <p:cNvSpPr>
              <a:spLocks noChangeArrowheads="1"/>
            </p:cNvSpPr>
            <p:nvPr/>
          </p:nvSpPr>
          <p:spPr bwMode="auto">
            <a:xfrm>
              <a:off x="4399" y="2034"/>
              <a:ext cx="2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3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20561" name="Rectangle 49"/>
            <p:cNvSpPr>
              <a:spLocks noChangeArrowheads="1"/>
            </p:cNvSpPr>
            <p:nvPr/>
          </p:nvSpPr>
          <p:spPr bwMode="auto">
            <a:xfrm>
              <a:off x="2322" y="1125"/>
              <a:ext cx="2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20562" name="Rectangle 50"/>
            <p:cNvSpPr>
              <a:spLocks noChangeArrowheads="1"/>
            </p:cNvSpPr>
            <p:nvPr/>
          </p:nvSpPr>
          <p:spPr bwMode="auto">
            <a:xfrm>
              <a:off x="1388" y="20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S</a:t>
              </a:r>
              <a:endParaRPr lang="el-GR" sz="2000" b="1" baseline="-25000">
                <a:latin typeface="Arial" charset="0"/>
              </a:endParaRPr>
            </a:p>
          </p:txBody>
        </p:sp>
        <p:grpSp>
          <p:nvGrpSpPr>
            <p:cNvPr id="320565" name="Group 53"/>
            <p:cNvGrpSpPr>
              <a:grpSpLocks/>
            </p:cNvGrpSpPr>
            <p:nvPr/>
          </p:nvGrpSpPr>
          <p:grpSpPr bwMode="auto">
            <a:xfrm>
              <a:off x="2898" y="1364"/>
              <a:ext cx="1038" cy="160"/>
              <a:chOff x="1200" y="1296"/>
              <a:chExt cx="2256" cy="243"/>
            </a:xfrm>
          </p:grpSpPr>
          <p:sp>
            <p:nvSpPr>
              <p:cNvPr id="320566" name="Line 54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7" name="Line 55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0568" name="Group 56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20569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7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0571" name="Group 59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20572" name="Line 6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73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0574" name="Group 62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20575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7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577" name="Line 65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8" name="Line 66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579" name="Rectangle 67"/>
            <p:cNvSpPr>
              <a:spLocks noChangeArrowheads="1"/>
            </p:cNvSpPr>
            <p:nvPr/>
          </p:nvSpPr>
          <p:spPr bwMode="auto">
            <a:xfrm>
              <a:off x="3312" y="1104"/>
              <a:ext cx="2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20580" name="Line 68"/>
            <p:cNvSpPr>
              <a:spLocks noChangeShapeType="1"/>
            </p:cNvSpPr>
            <p:nvPr/>
          </p:nvSpPr>
          <p:spPr bwMode="auto">
            <a:xfrm>
              <a:off x="1920" y="12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0581" name="Rectangle 69"/>
            <p:cNvSpPr>
              <a:spLocks noChangeArrowheads="1"/>
            </p:cNvSpPr>
            <p:nvPr/>
          </p:nvSpPr>
          <p:spPr bwMode="auto">
            <a:xfrm>
              <a:off x="1776" y="1238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i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20582" name="Rectangle 70"/>
            <p:cNvSpPr>
              <a:spLocks noChangeArrowheads="1"/>
            </p:cNvSpPr>
            <p:nvPr/>
          </p:nvSpPr>
          <p:spPr bwMode="auto">
            <a:xfrm>
              <a:off x="2256" y="153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1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20583" name="Rectangle 71"/>
            <p:cNvSpPr>
              <a:spLocks noChangeArrowheads="1"/>
            </p:cNvSpPr>
            <p:nvPr/>
          </p:nvSpPr>
          <p:spPr bwMode="auto">
            <a:xfrm>
              <a:off x="3264" y="153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2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20584" name="Rectangle 72"/>
            <p:cNvSpPr>
              <a:spLocks noChangeArrowheads="1"/>
            </p:cNvSpPr>
            <p:nvPr/>
          </p:nvSpPr>
          <p:spPr bwMode="auto">
            <a:xfrm>
              <a:off x="3888" y="1968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3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20587" name="Text Box 75"/>
            <p:cNvSpPr txBox="1">
              <a:spLocks noChangeArrowheads="1"/>
            </p:cNvSpPr>
            <p:nvPr/>
          </p:nvSpPr>
          <p:spPr bwMode="auto">
            <a:xfrm>
              <a:off x="2016" y="1488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0588" name="Text Box 76"/>
            <p:cNvSpPr txBox="1">
              <a:spLocks noChangeArrowheads="1"/>
            </p:cNvSpPr>
            <p:nvPr/>
          </p:nvSpPr>
          <p:spPr bwMode="auto">
            <a:xfrm>
              <a:off x="2976" y="1488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0589" name="Text Box 77"/>
            <p:cNvSpPr txBox="1">
              <a:spLocks noChangeArrowheads="1"/>
            </p:cNvSpPr>
            <p:nvPr/>
          </p:nvSpPr>
          <p:spPr bwMode="auto">
            <a:xfrm>
              <a:off x="3936" y="158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0592" name="Text Box 80"/>
            <p:cNvSpPr txBox="1">
              <a:spLocks noChangeArrowheads="1"/>
            </p:cNvSpPr>
            <p:nvPr/>
          </p:nvSpPr>
          <p:spPr bwMode="auto">
            <a:xfrm>
              <a:off x="2640" y="13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20593" name="Text Box 81"/>
            <p:cNvSpPr txBox="1">
              <a:spLocks noChangeArrowheads="1"/>
            </p:cNvSpPr>
            <p:nvPr/>
          </p:nvSpPr>
          <p:spPr bwMode="auto">
            <a:xfrm>
              <a:off x="36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20594" name="Text Box 82"/>
            <p:cNvSpPr txBox="1">
              <a:spLocks noChangeArrowheads="1"/>
            </p:cNvSpPr>
            <p:nvPr/>
          </p:nvSpPr>
          <p:spPr bwMode="auto">
            <a:xfrm>
              <a:off x="3984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_</a:t>
              </a: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20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20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2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2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0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20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20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20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F1E9-6C87-485F-8A2F-F1F9C067508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477000" cy="457200"/>
          </a:xfrm>
        </p:spPr>
        <p:txBody>
          <a:bodyPr/>
          <a:lstStyle/>
          <a:p>
            <a:r>
              <a:rPr lang="en-US" sz="3200" b="1" u="sng" dirty="0" smtClean="0"/>
              <a:t>Resistors In Series</a:t>
            </a:r>
            <a:endParaRPr lang="en-US" sz="3200" b="1" u="sng" dirty="0"/>
          </a:p>
        </p:txBody>
      </p:sp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21582" name="Rectangle 46"/>
          <p:cNvSpPr>
            <a:spLocks noChangeArrowheads="1"/>
          </p:cNvSpPr>
          <p:nvPr/>
        </p:nvSpPr>
        <p:spPr bwMode="auto">
          <a:xfrm>
            <a:off x="609600" y="3962400"/>
            <a:ext cx="7467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So </a:t>
            </a:r>
            <a:r>
              <a:rPr lang="en-US" sz="1800" b="1" dirty="0" err="1">
                <a:latin typeface="Arial" charset="0"/>
              </a:rPr>
              <a:t>v</a:t>
            </a:r>
            <a:r>
              <a:rPr lang="en-US" sz="1800" b="1" baseline="-25000" dirty="0" err="1">
                <a:latin typeface="Arial" charset="0"/>
              </a:rPr>
              <a:t>S</a:t>
            </a:r>
            <a:r>
              <a:rPr lang="en-US" sz="1800" b="1" dirty="0">
                <a:latin typeface="Arial" charset="0"/>
              </a:rPr>
              <a:t> = </a:t>
            </a:r>
            <a:r>
              <a:rPr lang="en-US" sz="1800" b="1" dirty="0" err="1">
                <a:latin typeface="Arial" charset="0"/>
              </a:rPr>
              <a:t>iR</a:t>
            </a:r>
            <a:r>
              <a:rPr lang="en-US" sz="1800" b="1" baseline="-25000" dirty="0" err="1">
                <a:latin typeface="Arial" charset="0"/>
              </a:rPr>
              <a:t>eq</a:t>
            </a:r>
            <a:r>
              <a:rPr lang="en-US" sz="1800" b="1" dirty="0">
                <a:latin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And </a:t>
            </a:r>
            <a:r>
              <a:rPr lang="en-US" sz="1800" b="1" dirty="0" err="1">
                <a:latin typeface="Arial" charset="0"/>
              </a:rPr>
              <a:t>iR</a:t>
            </a:r>
            <a:r>
              <a:rPr lang="en-US" sz="1800" b="1" baseline="-25000" dirty="0" err="1">
                <a:latin typeface="Arial" charset="0"/>
              </a:rPr>
              <a:t>eq</a:t>
            </a:r>
            <a:r>
              <a:rPr lang="en-US" sz="1800" b="1" dirty="0">
                <a:latin typeface="Arial" charset="0"/>
              </a:rPr>
              <a:t> = iR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+ iR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+ iR</a:t>
            </a:r>
            <a:r>
              <a:rPr lang="en-US" sz="1800" b="1" baseline="-25000" dirty="0">
                <a:latin typeface="Arial" charset="0"/>
              </a:rPr>
              <a:t>3</a:t>
            </a:r>
            <a:r>
              <a:rPr lang="en-US" sz="1800" b="1" dirty="0">
                <a:latin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Therefore   </a:t>
            </a:r>
            <a:r>
              <a:rPr lang="en-US" sz="1800" b="1" dirty="0" err="1">
                <a:latin typeface="Arial" charset="0"/>
              </a:rPr>
              <a:t>R</a:t>
            </a:r>
            <a:r>
              <a:rPr lang="en-US" sz="1800" b="1" baseline="-25000" dirty="0" err="1">
                <a:latin typeface="Arial" charset="0"/>
              </a:rPr>
              <a:t>eq</a:t>
            </a:r>
            <a:r>
              <a:rPr lang="en-US" sz="1800" b="1" dirty="0">
                <a:latin typeface="Arial" charset="0"/>
              </a:rPr>
              <a:t> = R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+ R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+ R</a:t>
            </a:r>
            <a:r>
              <a:rPr lang="en-US" sz="1800" b="1" baseline="-25000" dirty="0">
                <a:latin typeface="Arial" charset="0"/>
              </a:rPr>
              <a:t>3</a:t>
            </a:r>
            <a:r>
              <a:rPr lang="en-US" sz="1800" b="1" dirty="0">
                <a:latin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Generalizing </a:t>
            </a:r>
            <a:r>
              <a:rPr lang="en-US" sz="1800" b="1" dirty="0" err="1">
                <a:latin typeface="Arial" charset="0"/>
              </a:rPr>
              <a:t>R</a:t>
            </a:r>
            <a:r>
              <a:rPr lang="en-US" sz="1800" b="1" baseline="-25000" dirty="0" err="1">
                <a:latin typeface="Arial" charset="0"/>
              </a:rPr>
              <a:t>eq</a:t>
            </a:r>
            <a:r>
              <a:rPr lang="en-US" sz="1800" b="1" dirty="0">
                <a:latin typeface="Arial" charset="0"/>
              </a:rPr>
              <a:t> = R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+ R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+ R</a:t>
            </a:r>
            <a:r>
              <a:rPr lang="en-US" sz="1800" b="1" baseline="-25000" dirty="0">
                <a:latin typeface="Arial" charset="0"/>
              </a:rPr>
              <a:t>3</a:t>
            </a:r>
            <a:r>
              <a:rPr lang="en-US" sz="1800" b="1" dirty="0">
                <a:latin typeface="Arial" charset="0"/>
              </a:rPr>
              <a:t> + …… R</a:t>
            </a:r>
            <a:r>
              <a:rPr lang="en-US" sz="1800" b="1" baseline="-25000" dirty="0">
                <a:latin typeface="Arial" charset="0"/>
              </a:rPr>
              <a:t>N</a:t>
            </a:r>
            <a:r>
              <a:rPr lang="en-US" sz="1800" b="1" dirty="0">
                <a:latin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Resistors in series are simply added together to determine equivalent resistance.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Resistors in Parallel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321680" name="Group 144"/>
          <p:cNvGrpSpPr>
            <a:grpSpLocks/>
          </p:cNvGrpSpPr>
          <p:nvPr/>
        </p:nvGrpSpPr>
        <p:grpSpPr bwMode="auto">
          <a:xfrm>
            <a:off x="5029200" y="1981200"/>
            <a:ext cx="3740150" cy="1524000"/>
            <a:chOff x="3168" y="1248"/>
            <a:chExt cx="2356" cy="960"/>
          </a:xfrm>
        </p:grpSpPr>
        <p:grpSp>
          <p:nvGrpSpPr>
            <p:cNvPr id="321541" name="Group 5"/>
            <p:cNvGrpSpPr>
              <a:grpSpLocks/>
            </p:cNvGrpSpPr>
            <p:nvPr/>
          </p:nvGrpSpPr>
          <p:grpSpPr bwMode="auto">
            <a:xfrm>
              <a:off x="3421" y="1378"/>
              <a:ext cx="308" cy="830"/>
              <a:chOff x="3648" y="1152"/>
              <a:chExt cx="432" cy="1200"/>
            </a:xfrm>
          </p:grpSpPr>
          <p:sp>
            <p:nvSpPr>
              <p:cNvPr id="321542" name="Oval 6"/>
              <p:cNvSpPr>
                <a:spLocks noChangeArrowheads="1"/>
              </p:cNvSpPr>
              <p:nvPr/>
            </p:nvSpPr>
            <p:spPr bwMode="auto">
              <a:xfrm>
                <a:off x="3648" y="1578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543" name="Line 7"/>
              <p:cNvSpPr>
                <a:spLocks noChangeShapeType="1"/>
              </p:cNvSpPr>
              <p:nvPr/>
            </p:nvSpPr>
            <p:spPr bwMode="auto">
              <a:xfrm>
                <a:off x="3864" y="204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544" name="Line 8"/>
              <p:cNvSpPr>
                <a:spLocks noChangeShapeType="1"/>
              </p:cNvSpPr>
              <p:nvPr/>
            </p:nvSpPr>
            <p:spPr bwMode="auto">
              <a:xfrm flipV="1">
                <a:off x="3864" y="115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545" name="Text Box 9"/>
              <p:cNvSpPr txBox="1">
                <a:spLocks noChangeArrowheads="1"/>
              </p:cNvSpPr>
              <p:nvPr/>
            </p:nvSpPr>
            <p:spPr bwMode="auto">
              <a:xfrm>
                <a:off x="3742" y="1535"/>
                <a:ext cx="163" cy="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321548" name="Text Box 12"/>
              <p:cNvSpPr txBox="1">
                <a:spLocks noChangeArrowheads="1"/>
              </p:cNvSpPr>
              <p:nvPr/>
            </p:nvSpPr>
            <p:spPr bwMode="auto">
              <a:xfrm>
                <a:off x="3738" y="1589"/>
                <a:ext cx="296" cy="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</p:grpSp>
        <p:sp>
          <p:nvSpPr>
            <p:cNvPr id="321564" name="Line 28"/>
            <p:cNvSpPr>
              <a:spLocks noChangeShapeType="1"/>
            </p:cNvSpPr>
            <p:nvPr/>
          </p:nvSpPr>
          <p:spPr bwMode="auto">
            <a:xfrm flipV="1">
              <a:off x="3580" y="2208"/>
              <a:ext cx="15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1565" name="Group 29"/>
            <p:cNvGrpSpPr>
              <a:grpSpLocks/>
            </p:cNvGrpSpPr>
            <p:nvPr/>
          </p:nvGrpSpPr>
          <p:grpSpPr bwMode="auto">
            <a:xfrm rot="16200000">
              <a:off x="4699" y="1744"/>
              <a:ext cx="825" cy="103"/>
              <a:chOff x="1200" y="1296"/>
              <a:chExt cx="2256" cy="243"/>
            </a:xfrm>
          </p:grpSpPr>
          <p:sp>
            <p:nvSpPr>
              <p:cNvPr id="321566" name="Line 30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567" name="Line 31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568" name="Group 32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21569" name="Line 3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7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1571" name="Group 35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21572" name="Line 3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73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1574" name="Group 38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21575" name="Line 3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7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1577" name="Line 41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578" name="Line 42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1579" name="Rectangle 43"/>
            <p:cNvSpPr>
              <a:spLocks noChangeArrowheads="1"/>
            </p:cNvSpPr>
            <p:nvPr/>
          </p:nvSpPr>
          <p:spPr bwMode="auto">
            <a:xfrm>
              <a:off x="5197" y="1742"/>
              <a:ext cx="3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eq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21581" name="Rectangle 45"/>
            <p:cNvSpPr>
              <a:spLocks noChangeArrowheads="1"/>
            </p:cNvSpPr>
            <p:nvPr/>
          </p:nvSpPr>
          <p:spPr bwMode="auto">
            <a:xfrm>
              <a:off x="3168" y="1721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S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21598" name="Line 62"/>
            <p:cNvSpPr>
              <a:spLocks noChangeShapeType="1"/>
            </p:cNvSpPr>
            <p:nvPr/>
          </p:nvSpPr>
          <p:spPr bwMode="auto">
            <a:xfrm>
              <a:off x="3566" y="1284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599" name="Rectangle 63"/>
            <p:cNvSpPr>
              <a:spLocks noChangeArrowheads="1"/>
            </p:cNvSpPr>
            <p:nvPr/>
          </p:nvSpPr>
          <p:spPr bwMode="auto">
            <a:xfrm>
              <a:off x="3460" y="1248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i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21609" name="Line 73"/>
            <p:cNvSpPr>
              <a:spLocks noChangeShapeType="1"/>
            </p:cNvSpPr>
            <p:nvPr/>
          </p:nvSpPr>
          <p:spPr bwMode="auto">
            <a:xfrm>
              <a:off x="3566" y="1373"/>
              <a:ext cx="15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1679" name="Group 143"/>
          <p:cNvGrpSpPr>
            <a:grpSpLocks/>
          </p:cNvGrpSpPr>
          <p:nvPr/>
        </p:nvGrpSpPr>
        <p:grpSpPr bwMode="auto">
          <a:xfrm>
            <a:off x="660400" y="762000"/>
            <a:ext cx="4064000" cy="1981200"/>
            <a:chOff x="416" y="480"/>
            <a:chExt cx="2560" cy="1248"/>
          </a:xfrm>
        </p:grpSpPr>
        <p:grpSp>
          <p:nvGrpSpPr>
            <p:cNvPr id="321612" name="Group 76"/>
            <p:cNvGrpSpPr>
              <a:grpSpLocks/>
            </p:cNvGrpSpPr>
            <p:nvPr/>
          </p:nvGrpSpPr>
          <p:grpSpPr bwMode="auto">
            <a:xfrm>
              <a:off x="654" y="773"/>
              <a:ext cx="358" cy="955"/>
              <a:chOff x="3648" y="1152"/>
              <a:chExt cx="432" cy="1200"/>
            </a:xfrm>
          </p:grpSpPr>
          <p:sp>
            <p:nvSpPr>
              <p:cNvPr id="321613" name="Oval 77"/>
              <p:cNvSpPr>
                <a:spLocks noChangeArrowheads="1"/>
              </p:cNvSpPr>
              <p:nvPr/>
            </p:nvSpPr>
            <p:spPr bwMode="auto">
              <a:xfrm>
                <a:off x="3648" y="1578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614" name="Line 78"/>
              <p:cNvSpPr>
                <a:spLocks noChangeShapeType="1"/>
              </p:cNvSpPr>
              <p:nvPr/>
            </p:nvSpPr>
            <p:spPr bwMode="auto">
              <a:xfrm>
                <a:off x="3864" y="204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15" name="Line 79"/>
              <p:cNvSpPr>
                <a:spLocks noChangeShapeType="1"/>
              </p:cNvSpPr>
              <p:nvPr/>
            </p:nvSpPr>
            <p:spPr bwMode="auto">
              <a:xfrm flipV="1">
                <a:off x="3864" y="115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16" name="Text Box 80"/>
              <p:cNvSpPr txBox="1">
                <a:spLocks noChangeArrowheads="1"/>
              </p:cNvSpPr>
              <p:nvPr/>
            </p:nvSpPr>
            <p:spPr bwMode="auto">
              <a:xfrm>
                <a:off x="3753" y="1537"/>
                <a:ext cx="144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321617" name="Text Box 81"/>
              <p:cNvSpPr txBox="1">
                <a:spLocks noChangeArrowheads="1"/>
              </p:cNvSpPr>
              <p:nvPr/>
            </p:nvSpPr>
            <p:spPr bwMode="auto">
              <a:xfrm>
                <a:off x="3747" y="1568"/>
                <a:ext cx="151" cy="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</p:grpSp>
        <p:grpSp>
          <p:nvGrpSpPr>
            <p:cNvPr id="321620" name="Group 84"/>
            <p:cNvGrpSpPr>
              <a:grpSpLocks/>
            </p:cNvGrpSpPr>
            <p:nvPr/>
          </p:nvGrpSpPr>
          <p:grpSpPr bwMode="auto">
            <a:xfrm>
              <a:off x="833" y="709"/>
              <a:ext cx="794" cy="115"/>
              <a:chOff x="1200" y="1296"/>
              <a:chExt cx="2256" cy="243"/>
            </a:xfrm>
          </p:grpSpPr>
          <p:sp>
            <p:nvSpPr>
              <p:cNvPr id="321621" name="Line 85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22" name="Line 86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623" name="Group 87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21624" name="Line 8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25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1626" name="Group 90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21627" name="Line 9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28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1629" name="Group 93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21630" name="Line 9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31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1632" name="Line 96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33" name="Line 97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1634" name="Line 98"/>
            <p:cNvSpPr>
              <a:spLocks noChangeShapeType="1"/>
            </p:cNvSpPr>
            <p:nvPr/>
          </p:nvSpPr>
          <p:spPr bwMode="auto">
            <a:xfrm rot="5400000" flipV="1">
              <a:off x="2451" y="606"/>
              <a:ext cx="0" cy="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635" name="Line 99"/>
            <p:cNvSpPr>
              <a:spLocks noChangeShapeType="1"/>
            </p:cNvSpPr>
            <p:nvPr/>
          </p:nvSpPr>
          <p:spPr bwMode="auto">
            <a:xfrm flipV="1">
              <a:off x="840" y="1728"/>
              <a:ext cx="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1636" name="Group 100"/>
            <p:cNvGrpSpPr>
              <a:grpSpLocks/>
            </p:cNvGrpSpPr>
            <p:nvPr/>
          </p:nvGrpSpPr>
          <p:grpSpPr bwMode="auto">
            <a:xfrm rot="16200000">
              <a:off x="2146" y="1194"/>
              <a:ext cx="949" cy="119"/>
              <a:chOff x="1200" y="1296"/>
              <a:chExt cx="2256" cy="243"/>
            </a:xfrm>
          </p:grpSpPr>
          <p:sp>
            <p:nvSpPr>
              <p:cNvPr id="321637" name="Line 101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38" name="Line 102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639" name="Group 103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21640" name="Line 10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41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1642" name="Group 106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21643" name="Line 10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44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1645" name="Group 109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21646" name="Line 11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47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1648" name="Line 112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49" name="Line 113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1650" name="Rectangle 114"/>
            <p:cNvSpPr>
              <a:spLocks noChangeArrowheads="1"/>
            </p:cNvSpPr>
            <p:nvPr/>
          </p:nvSpPr>
          <p:spPr bwMode="auto">
            <a:xfrm>
              <a:off x="2719" y="1192"/>
              <a:ext cx="2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3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21651" name="Rectangle 115"/>
            <p:cNvSpPr>
              <a:spLocks noChangeArrowheads="1"/>
            </p:cNvSpPr>
            <p:nvPr/>
          </p:nvSpPr>
          <p:spPr bwMode="auto">
            <a:xfrm>
              <a:off x="1131" y="480"/>
              <a:ext cx="2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21652" name="Rectangle 116"/>
            <p:cNvSpPr>
              <a:spLocks noChangeArrowheads="1"/>
            </p:cNvSpPr>
            <p:nvPr/>
          </p:nvSpPr>
          <p:spPr bwMode="auto">
            <a:xfrm>
              <a:off x="416" y="1168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S</a:t>
              </a:r>
              <a:endParaRPr lang="el-GR" sz="2000" b="1" baseline="-25000">
                <a:latin typeface="Arial" charset="0"/>
              </a:endParaRPr>
            </a:p>
          </p:txBody>
        </p:sp>
        <p:grpSp>
          <p:nvGrpSpPr>
            <p:cNvPr id="321653" name="Group 117"/>
            <p:cNvGrpSpPr>
              <a:grpSpLocks/>
            </p:cNvGrpSpPr>
            <p:nvPr/>
          </p:nvGrpSpPr>
          <p:grpSpPr bwMode="auto">
            <a:xfrm>
              <a:off x="1571" y="714"/>
              <a:ext cx="794" cy="114"/>
              <a:chOff x="1200" y="1296"/>
              <a:chExt cx="2256" cy="243"/>
            </a:xfrm>
          </p:grpSpPr>
          <p:sp>
            <p:nvSpPr>
              <p:cNvPr id="321654" name="Line 11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55" name="Line 119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656" name="Group 120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21657" name="Line 12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58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1659" name="Group 123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21660" name="Line 12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61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1662" name="Group 126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21663" name="Line 12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64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1665" name="Line 129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66" name="Line 130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1667" name="Rectangle 131"/>
            <p:cNvSpPr>
              <a:spLocks noChangeArrowheads="1"/>
            </p:cNvSpPr>
            <p:nvPr/>
          </p:nvSpPr>
          <p:spPr bwMode="auto">
            <a:xfrm>
              <a:off x="1888" y="480"/>
              <a:ext cx="2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21668" name="Line 132"/>
            <p:cNvSpPr>
              <a:spLocks noChangeShapeType="1"/>
            </p:cNvSpPr>
            <p:nvPr/>
          </p:nvSpPr>
          <p:spPr bwMode="auto">
            <a:xfrm>
              <a:off x="823" y="665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669" name="Rectangle 133"/>
            <p:cNvSpPr>
              <a:spLocks noChangeArrowheads="1"/>
            </p:cNvSpPr>
            <p:nvPr/>
          </p:nvSpPr>
          <p:spPr bwMode="auto">
            <a:xfrm>
              <a:off x="710" y="62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i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21670" name="Rectangle 134"/>
            <p:cNvSpPr>
              <a:spLocks noChangeArrowheads="1"/>
            </p:cNvSpPr>
            <p:nvPr/>
          </p:nvSpPr>
          <p:spPr bwMode="auto">
            <a:xfrm>
              <a:off x="1080" y="837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1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21671" name="Rectangle 135"/>
            <p:cNvSpPr>
              <a:spLocks noChangeArrowheads="1"/>
            </p:cNvSpPr>
            <p:nvPr/>
          </p:nvSpPr>
          <p:spPr bwMode="auto">
            <a:xfrm>
              <a:off x="1851" y="837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2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21672" name="Rectangle 136"/>
            <p:cNvSpPr>
              <a:spLocks noChangeArrowheads="1"/>
            </p:cNvSpPr>
            <p:nvPr/>
          </p:nvSpPr>
          <p:spPr bwMode="auto">
            <a:xfrm>
              <a:off x="2328" y="1145"/>
              <a:ext cx="2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3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21673" name="Text Box 137"/>
            <p:cNvSpPr txBox="1">
              <a:spLocks noChangeArrowheads="1"/>
            </p:cNvSpPr>
            <p:nvPr/>
          </p:nvSpPr>
          <p:spPr bwMode="auto">
            <a:xfrm>
              <a:off x="896" y="80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1674" name="Text Box 138"/>
            <p:cNvSpPr txBox="1">
              <a:spLocks noChangeArrowheads="1"/>
            </p:cNvSpPr>
            <p:nvPr/>
          </p:nvSpPr>
          <p:spPr bwMode="auto">
            <a:xfrm>
              <a:off x="1631" y="80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1675" name="Text Box 139"/>
            <p:cNvSpPr txBox="1">
              <a:spLocks noChangeArrowheads="1"/>
            </p:cNvSpPr>
            <p:nvPr/>
          </p:nvSpPr>
          <p:spPr bwMode="auto">
            <a:xfrm>
              <a:off x="2365" y="871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1676" name="Text Box 140"/>
            <p:cNvSpPr txBox="1">
              <a:spLocks noChangeArrowheads="1"/>
            </p:cNvSpPr>
            <p:nvPr/>
          </p:nvSpPr>
          <p:spPr bwMode="auto">
            <a:xfrm>
              <a:off x="1374" y="73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21677" name="Text Box 141"/>
            <p:cNvSpPr txBox="1">
              <a:spLocks noChangeArrowheads="1"/>
            </p:cNvSpPr>
            <p:nvPr/>
          </p:nvSpPr>
          <p:spPr bwMode="auto">
            <a:xfrm>
              <a:off x="2145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21678" name="Text Box 142"/>
            <p:cNvSpPr txBox="1">
              <a:spLocks noChangeArrowheads="1"/>
            </p:cNvSpPr>
            <p:nvPr/>
          </p:nvSpPr>
          <p:spPr bwMode="auto">
            <a:xfrm>
              <a:off x="2402" y="138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_</a:t>
              </a: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21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21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21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1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21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21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21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1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21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21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21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21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8323-7F26-4ED8-9AED-604202E4136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953000" cy="457200"/>
          </a:xfrm>
        </p:spPr>
        <p:txBody>
          <a:bodyPr/>
          <a:lstStyle/>
          <a:p>
            <a:r>
              <a:rPr lang="en-US" sz="2800" b="1" u="sng" dirty="0" smtClean="0"/>
              <a:t>Resistors in Parallel</a:t>
            </a:r>
            <a:endParaRPr lang="en-US" sz="2800" b="1" u="sng" dirty="0"/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25661" name="Rectangle 29"/>
          <p:cNvSpPr>
            <a:spLocks noChangeArrowheads="1"/>
          </p:cNvSpPr>
          <p:nvPr/>
        </p:nvSpPr>
        <p:spPr bwMode="auto">
          <a:xfrm>
            <a:off x="685800" y="3352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Step 1 : Apply KCL   so </a:t>
            </a:r>
            <a:r>
              <a:rPr lang="en-US" sz="1800" b="1" dirty="0" err="1">
                <a:latin typeface="Arial" charset="0"/>
              </a:rPr>
              <a:t>i</a:t>
            </a:r>
            <a:r>
              <a:rPr lang="en-US" sz="1800" b="1" baseline="-25000" dirty="0" err="1">
                <a:latin typeface="Arial" charset="0"/>
              </a:rPr>
              <a:t>S</a:t>
            </a:r>
            <a:r>
              <a:rPr lang="en-US" sz="1800" b="1" dirty="0">
                <a:latin typeface="Arial" charset="0"/>
              </a:rPr>
              <a:t> = i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+ i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+ i</a:t>
            </a:r>
            <a:r>
              <a:rPr lang="en-US" sz="1800" b="1" baseline="-25000" dirty="0">
                <a:latin typeface="Arial" charset="0"/>
              </a:rPr>
              <a:t>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Step 2 : Apply Ohm’s Law   so </a:t>
            </a:r>
            <a:r>
              <a:rPr lang="en-US" sz="1800" b="1" dirty="0" err="1">
                <a:latin typeface="Arial" charset="0"/>
              </a:rPr>
              <a:t>i</a:t>
            </a:r>
            <a:r>
              <a:rPr lang="en-US" sz="1800" b="1" baseline="-25000" dirty="0" err="1">
                <a:latin typeface="Arial" charset="0"/>
              </a:rPr>
              <a:t>S</a:t>
            </a:r>
            <a:r>
              <a:rPr lang="en-US" sz="1800" b="1" dirty="0">
                <a:latin typeface="Arial" charset="0"/>
              </a:rPr>
              <a:t> = v/R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+ v/R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+ v/R</a:t>
            </a:r>
            <a:r>
              <a:rPr lang="en-US" sz="1800" b="1" baseline="-25000" dirty="0">
                <a:latin typeface="Arial" charset="0"/>
              </a:rPr>
              <a:t>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So </a:t>
            </a:r>
            <a:r>
              <a:rPr lang="en-US" sz="1800" b="1" dirty="0" err="1">
                <a:latin typeface="Arial" charset="0"/>
              </a:rPr>
              <a:t>i</a:t>
            </a:r>
            <a:r>
              <a:rPr lang="en-US" sz="1800" b="1" baseline="-25000" dirty="0" err="1">
                <a:latin typeface="Arial" charset="0"/>
              </a:rPr>
              <a:t>S</a:t>
            </a:r>
            <a:r>
              <a:rPr lang="en-US" sz="1800" b="1" dirty="0">
                <a:latin typeface="Arial" charset="0"/>
              </a:rPr>
              <a:t> = v/</a:t>
            </a:r>
            <a:r>
              <a:rPr lang="en-US" sz="1800" b="1" dirty="0" err="1">
                <a:latin typeface="Arial" charset="0"/>
              </a:rPr>
              <a:t>R</a:t>
            </a:r>
            <a:r>
              <a:rPr lang="en-US" sz="1800" b="1" baseline="-25000" dirty="0" err="1">
                <a:latin typeface="Arial" charset="0"/>
              </a:rPr>
              <a:t>eq</a:t>
            </a:r>
            <a:r>
              <a:rPr lang="en-US" sz="1800" b="1" dirty="0">
                <a:latin typeface="Arial" charset="0"/>
              </a:rPr>
              <a:t> = v/R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+ v/R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+ v/R</a:t>
            </a:r>
            <a:r>
              <a:rPr lang="en-US" sz="1800" b="1" baseline="-25000" dirty="0">
                <a:latin typeface="Arial" charset="0"/>
              </a:rPr>
              <a:t>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And      1/</a:t>
            </a:r>
            <a:r>
              <a:rPr lang="en-US" sz="1800" b="1" dirty="0" err="1">
                <a:latin typeface="Arial" charset="0"/>
              </a:rPr>
              <a:t>R</a:t>
            </a:r>
            <a:r>
              <a:rPr lang="en-US" sz="1800" b="1" baseline="-25000" dirty="0" err="1">
                <a:latin typeface="Arial" charset="0"/>
              </a:rPr>
              <a:t>eq</a:t>
            </a:r>
            <a:r>
              <a:rPr lang="en-US" sz="1800" b="1" dirty="0">
                <a:latin typeface="Arial" charset="0"/>
              </a:rPr>
              <a:t> = 1/R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+ 1/R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+ 1/R</a:t>
            </a:r>
            <a:r>
              <a:rPr lang="en-US" sz="1800" b="1" baseline="-25000" dirty="0">
                <a:latin typeface="Arial" charset="0"/>
              </a:rPr>
              <a:t>3</a:t>
            </a:r>
            <a:r>
              <a:rPr lang="en-US" sz="1800" b="1" dirty="0">
                <a:latin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Also        </a:t>
            </a:r>
            <a:r>
              <a:rPr lang="en-US" sz="1800" b="1" dirty="0" err="1">
                <a:latin typeface="Arial" charset="0"/>
              </a:rPr>
              <a:t>G</a:t>
            </a:r>
            <a:r>
              <a:rPr lang="en-US" sz="1800" b="1" baseline="-25000" dirty="0" err="1">
                <a:latin typeface="Arial" charset="0"/>
              </a:rPr>
              <a:t>eq</a:t>
            </a:r>
            <a:r>
              <a:rPr lang="en-US" sz="1800" b="1" dirty="0">
                <a:latin typeface="Arial" charset="0"/>
              </a:rPr>
              <a:t> = G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+ G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+ G</a:t>
            </a:r>
            <a:r>
              <a:rPr lang="en-US" sz="1800" b="1" baseline="-25000" dirty="0">
                <a:latin typeface="Arial" charset="0"/>
              </a:rPr>
              <a:t>3</a:t>
            </a:r>
            <a:r>
              <a:rPr lang="en-US" sz="1800" b="1" dirty="0">
                <a:latin typeface="Arial" charset="0"/>
              </a:rPr>
              <a:t> 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Note that the reciprocal of the equivalent resistance is equal to the sum of the reciprocals of the individual resistances connected in parallel.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Also note:  R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// R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= R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R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/(R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+ R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Examples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533400" y="609600"/>
            <a:ext cx="5187950" cy="2590800"/>
            <a:chOff x="533400" y="609600"/>
            <a:chExt cx="5187950" cy="2590800"/>
          </a:xfrm>
        </p:grpSpPr>
        <p:grpSp>
          <p:nvGrpSpPr>
            <p:cNvPr id="325666" name="Group 34"/>
            <p:cNvGrpSpPr>
              <a:grpSpLocks/>
            </p:cNvGrpSpPr>
            <p:nvPr/>
          </p:nvGrpSpPr>
          <p:grpSpPr bwMode="auto">
            <a:xfrm rot="16200000">
              <a:off x="1500188" y="1997075"/>
              <a:ext cx="2108200" cy="247650"/>
              <a:chOff x="1200" y="1296"/>
              <a:chExt cx="2256" cy="243"/>
            </a:xfrm>
          </p:grpSpPr>
          <p:sp>
            <p:nvSpPr>
              <p:cNvPr id="325667" name="Line 35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668" name="Line 36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5669" name="Group 37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25670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67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5672" name="Group 40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25673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67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5675" name="Group 43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25676" name="Line 4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67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5678" name="Line 46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679" name="Line 47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785" name="Group 153"/>
            <p:cNvGrpSpPr>
              <a:grpSpLocks/>
            </p:cNvGrpSpPr>
            <p:nvPr/>
          </p:nvGrpSpPr>
          <p:grpSpPr bwMode="auto">
            <a:xfrm>
              <a:off x="533400" y="609600"/>
              <a:ext cx="5187950" cy="2590800"/>
              <a:chOff x="336" y="384"/>
              <a:chExt cx="3268" cy="1632"/>
            </a:xfrm>
          </p:grpSpPr>
          <p:sp>
            <p:nvSpPr>
              <p:cNvPr id="325638" name="Line 6"/>
              <p:cNvSpPr>
                <a:spLocks noChangeShapeType="1"/>
              </p:cNvSpPr>
              <p:nvPr/>
            </p:nvSpPr>
            <p:spPr bwMode="auto">
              <a:xfrm>
                <a:off x="864" y="1671"/>
                <a:ext cx="0" cy="3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5733" name="Group 101"/>
              <p:cNvGrpSpPr>
                <a:grpSpLocks/>
              </p:cNvGrpSpPr>
              <p:nvPr/>
            </p:nvGrpSpPr>
            <p:grpSpPr bwMode="auto">
              <a:xfrm>
                <a:off x="336" y="384"/>
                <a:ext cx="3268" cy="1632"/>
                <a:chOff x="384" y="384"/>
                <a:chExt cx="3268" cy="1632"/>
              </a:xfrm>
            </p:grpSpPr>
            <p:sp>
              <p:nvSpPr>
                <p:cNvPr id="325637" name="Oval 5"/>
                <p:cNvSpPr>
                  <a:spLocks noChangeArrowheads="1"/>
                </p:cNvSpPr>
                <p:nvPr/>
              </p:nvSpPr>
              <p:spPr bwMode="auto">
                <a:xfrm>
                  <a:off x="695" y="1154"/>
                  <a:ext cx="468" cy="5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63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929" y="679"/>
                  <a:ext cx="0" cy="4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64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916" y="2016"/>
                  <a:ext cx="23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5645" name="Group 13"/>
                <p:cNvGrpSpPr>
                  <a:grpSpLocks/>
                </p:cNvGrpSpPr>
                <p:nvPr/>
              </p:nvGrpSpPr>
              <p:grpSpPr bwMode="auto">
                <a:xfrm rot="16200000">
                  <a:off x="2586" y="1258"/>
                  <a:ext cx="1328" cy="156"/>
                  <a:chOff x="1200" y="1296"/>
                  <a:chExt cx="2256" cy="243"/>
                </a:xfrm>
              </p:grpSpPr>
              <p:sp>
                <p:nvSpPr>
                  <p:cNvPr id="32564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64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1296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2564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1920" y="1296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25649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5650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5651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2214" y="1299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25652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5653" name="Line 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5654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508" y="1296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25655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5656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2565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65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793" y="129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5659" name="Rectangle 27"/>
                <p:cNvSpPr>
                  <a:spLocks noChangeArrowheads="1"/>
                </p:cNvSpPr>
                <p:nvPr/>
              </p:nvSpPr>
              <p:spPr bwMode="auto">
                <a:xfrm>
                  <a:off x="2928" y="1200"/>
                  <a:ext cx="25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latin typeface="Arial" charset="0"/>
                    </a:rPr>
                    <a:t>R</a:t>
                  </a:r>
                  <a:r>
                    <a:rPr lang="en-US" sz="1600" b="1" baseline="-25000">
                      <a:latin typeface="Arial" charset="0"/>
                    </a:rPr>
                    <a:t>3</a:t>
                  </a:r>
                  <a:endParaRPr lang="el-GR" sz="1600" b="1" baseline="-25000">
                    <a:latin typeface="Arial" charset="0"/>
                  </a:endParaRPr>
                </a:p>
              </p:txBody>
            </p:sp>
            <p:sp>
              <p:nvSpPr>
                <p:cNvPr id="325660" name="Rectangle 28"/>
                <p:cNvSpPr>
                  <a:spLocks noChangeArrowheads="1"/>
                </p:cNvSpPr>
                <p:nvPr/>
              </p:nvSpPr>
              <p:spPr bwMode="auto">
                <a:xfrm>
                  <a:off x="384" y="1232"/>
                  <a:ext cx="3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Arial" charset="0"/>
                    </a:rPr>
                    <a:t>i</a:t>
                  </a:r>
                  <a:r>
                    <a:rPr lang="en-US" sz="2000" b="1" baseline="-25000">
                      <a:latin typeface="Arial" charset="0"/>
                    </a:rPr>
                    <a:t>S</a:t>
                  </a:r>
                  <a:endParaRPr lang="el-GR" sz="2000" b="1" baseline="-25000">
                    <a:latin typeface="Arial" charset="0"/>
                  </a:endParaRPr>
                </a:p>
              </p:txBody>
            </p:sp>
            <p:sp>
              <p:nvSpPr>
                <p:cNvPr id="325662" name="Line 30"/>
                <p:cNvSpPr>
                  <a:spLocks noChangeShapeType="1"/>
                </p:cNvSpPr>
                <p:nvPr/>
              </p:nvSpPr>
              <p:spPr bwMode="auto">
                <a:xfrm>
                  <a:off x="1156" y="5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664" name="Line 32"/>
                <p:cNvSpPr>
                  <a:spLocks noChangeShapeType="1"/>
                </p:cNvSpPr>
                <p:nvPr/>
              </p:nvSpPr>
              <p:spPr bwMode="auto">
                <a:xfrm>
                  <a:off x="916" y="67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66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916" y="124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5680" name="Group 48"/>
                <p:cNvGrpSpPr>
                  <a:grpSpLocks/>
                </p:cNvGrpSpPr>
                <p:nvPr/>
              </p:nvGrpSpPr>
              <p:grpSpPr bwMode="auto">
                <a:xfrm rot="16200000">
                  <a:off x="1758" y="1270"/>
                  <a:ext cx="1328" cy="156"/>
                  <a:chOff x="1200" y="1296"/>
                  <a:chExt cx="2256" cy="243"/>
                </a:xfrm>
              </p:grpSpPr>
              <p:sp>
                <p:nvSpPr>
                  <p:cNvPr id="32568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682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1296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25683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1920" y="1296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25684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5685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5686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2214" y="1299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25687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5688" name="Line 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5689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2508" y="1296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25690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5691" name="Line 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2569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69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793" y="129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5694" name="Rectangle 62"/>
                <p:cNvSpPr>
                  <a:spLocks noChangeArrowheads="1"/>
                </p:cNvSpPr>
                <p:nvPr/>
              </p:nvSpPr>
              <p:spPr bwMode="auto">
                <a:xfrm>
                  <a:off x="2064" y="1152"/>
                  <a:ext cx="28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latin typeface="Arial" charset="0"/>
                    </a:rPr>
                    <a:t>R</a:t>
                  </a:r>
                  <a:r>
                    <a:rPr lang="en-US" sz="1600" b="1" baseline="-25000">
                      <a:latin typeface="Arial" charset="0"/>
                    </a:rPr>
                    <a:t>2</a:t>
                  </a:r>
                  <a:endParaRPr lang="el-GR" sz="1600" b="1" baseline="-25000">
                    <a:latin typeface="Arial" charset="0"/>
                  </a:endParaRPr>
                </a:p>
              </p:txBody>
            </p:sp>
            <p:sp>
              <p:nvSpPr>
                <p:cNvPr id="325695" name="Rectangle 63"/>
                <p:cNvSpPr>
                  <a:spLocks noChangeArrowheads="1"/>
                </p:cNvSpPr>
                <p:nvPr/>
              </p:nvSpPr>
              <p:spPr bwMode="auto">
                <a:xfrm>
                  <a:off x="1680" y="1248"/>
                  <a:ext cx="28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latin typeface="Arial" charset="0"/>
                    </a:rPr>
                    <a:t>R</a:t>
                  </a:r>
                  <a:r>
                    <a:rPr lang="en-US" sz="1600" b="1" baseline="-25000">
                      <a:latin typeface="Arial" charset="0"/>
                    </a:rPr>
                    <a:t>1</a:t>
                  </a:r>
                  <a:endParaRPr lang="el-GR" sz="1600" b="1" baseline="-25000">
                    <a:latin typeface="Arial" charset="0"/>
                  </a:endParaRPr>
                </a:p>
              </p:txBody>
            </p:sp>
            <p:sp>
              <p:nvSpPr>
                <p:cNvPr id="325696" name="Rectangle 64"/>
                <p:cNvSpPr>
                  <a:spLocks noChangeArrowheads="1"/>
                </p:cNvSpPr>
                <p:nvPr/>
              </p:nvSpPr>
              <p:spPr bwMode="auto">
                <a:xfrm>
                  <a:off x="964" y="384"/>
                  <a:ext cx="3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Arial" charset="0"/>
                    </a:rPr>
                    <a:t>i</a:t>
                  </a:r>
                  <a:r>
                    <a:rPr lang="en-US" sz="2000" b="1" baseline="-25000">
                      <a:latin typeface="Arial" charset="0"/>
                    </a:rPr>
                    <a:t>S</a:t>
                  </a:r>
                  <a:endParaRPr lang="el-GR" sz="2000" b="1" baseline="-25000">
                    <a:latin typeface="Arial" charset="0"/>
                  </a:endParaRPr>
                </a:p>
              </p:txBody>
            </p:sp>
            <p:sp>
              <p:nvSpPr>
                <p:cNvPr id="325697" name="Rectangle 65"/>
                <p:cNvSpPr>
                  <a:spLocks noChangeArrowheads="1"/>
                </p:cNvSpPr>
                <p:nvPr/>
              </p:nvSpPr>
              <p:spPr bwMode="auto">
                <a:xfrm>
                  <a:off x="1684" y="816"/>
                  <a:ext cx="3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Arial" charset="0"/>
                    </a:rPr>
                    <a:t>i</a:t>
                  </a:r>
                  <a:r>
                    <a:rPr lang="en-US" sz="2000" b="1" baseline="-25000">
                      <a:latin typeface="Arial" charset="0"/>
                    </a:rPr>
                    <a:t>1</a:t>
                  </a:r>
                  <a:endParaRPr lang="el-GR" sz="2000" b="1" baseline="-25000">
                    <a:latin typeface="Arial" charset="0"/>
                  </a:endParaRPr>
                </a:p>
              </p:txBody>
            </p:sp>
            <p:sp>
              <p:nvSpPr>
                <p:cNvPr id="325698" name="Rectangle 66"/>
                <p:cNvSpPr>
                  <a:spLocks noChangeArrowheads="1"/>
                </p:cNvSpPr>
                <p:nvPr/>
              </p:nvSpPr>
              <p:spPr bwMode="auto">
                <a:xfrm>
                  <a:off x="2452" y="816"/>
                  <a:ext cx="3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Arial" charset="0"/>
                    </a:rPr>
                    <a:t>i</a:t>
                  </a:r>
                  <a:r>
                    <a:rPr lang="en-US" sz="2000" b="1" baseline="-25000">
                      <a:latin typeface="Arial" charset="0"/>
                    </a:rPr>
                    <a:t>2</a:t>
                  </a:r>
                  <a:endParaRPr lang="el-GR" sz="2000" b="1" baseline="-25000">
                    <a:latin typeface="Arial" charset="0"/>
                  </a:endParaRPr>
                </a:p>
              </p:txBody>
            </p:sp>
            <p:sp>
              <p:nvSpPr>
                <p:cNvPr id="325699" name="Rectangle 67"/>
                <p:cNvSpPr>
                  <a:spLocks noChangeArrowheads="1"/>
                </p:cNvSpPr>
                <p:nvPr/>
              </p:nvSpPr>
              <p:spPr bwMode="auto">
                <a:xfrm>
                  <a:off x="3268" y="816"/>
                  <a:ext cx="3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Arial" charset="0"/>
                    </a:rPr>
                    <a:t>i</a:t>
                  </a:r>
                  <a:r>
                    <a:rPr lang="en-US" sz="2000" b="1" baseline="-25000">
                      <a:latin typeface="Arial" charset="0"/>
                    </a:rPr>
                    <a:t>3</a:t>
                  </a:r>
                  <a:endParaRPr lang="el-GR" sz="2000" b="1" baseline="-25000">
                    <a:latin typeface="Arial" charset="0"/>
                  </a:endParaRPr>
                </a:p>
              </p:txBody>
            </p:sp>
            <p:sp>
              <p:nvSpPr>
                <p:cNvPr id="325700" name="Line 68"/>
                <p:cNvSpPr>
                  <a:spLocks noChangeShapeType="1"/>
                </p:cNvSpPr>
                <p:nvPr/>
              </p:nvSpPr>
              <p:spPr bwMode="auto">
                <a:xfrm>
                  <a:off x="1876" y="81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701" name="Line 69"/>
                <p:cNvSpPr>
                  <a:spLocks noChangeShapeType="1"/>
                </p:cNvSpPr>
                <p:nvPr/>
              </p:nvSpPr>
              <p:spPr bwMode="auto">
                <a:xfrm>
                  <a:off x="2644" y="81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702" name="Line 70"/>
                <p:cNvSpPr>
                  <a:spLocks noChangeShapeType="1"/>
                </p:cNvSpPr>
                <p:nvPr/>
              </p:nvSpPr>
              <p:spPr bwMode="auto">
                <a:xfrm>
                  <a:off x="3490" y="81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703" name="Rectangle 71"/>
                <p:cNvSpPr>
                  <a:spLocks noChangeArrowheads="1"/>
                </p:cNvSpPr>
                <p:nvPr/>
              </p:nvSpPr>
              <p:spPr bwMode="auto">
                <a:xfrm>
                  <a:off x="1204" y="1200"/>
                  <a:ext cx="2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 b="1">
                      <a:latin typeface="Arial" charset="0"/>
                    </a:rPr>
                    <a:t>v</a:t>
                  </a:r>
                  <a:endParaRPr lang="el-GR" sz="1800" b="1" baseline="-25000">
                    <a:latin typeface="Arial" charset="0"/>
                  </a:endParaRPr>
                </a:p>
              </p:txBody>
            </p:sp>
            <p:sp>
              <p:nvSpPr>
                <p:cNvPr id="32570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242" y="602"/>
                  <a:ext cx="22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+</a:t>
                  </a:r>
                </a:p>
              </p:txBody>
            </p:sp>
            <p:sp>
              <p:nvSpPr>
                <p:cNvPr id="32570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252" y="1632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/>
                    <a:t>_</a:t>
                  </a:r>
                </a:p>
              </p:txBody>
            </p:sp>
          </p:grpSp>
        </p:grpSp>
      </p:grpSp>
      <p:grpSp>
        <p:nvGrpSpPr>
          <p:cNvPr id="325786" name="Group 154"/>
          <p:cNvGrpSpPr>
            <a:grpSpLocks/>
          </p:cNvGrpSpPr>
          <p:nvPr/>
        </p:nvGrpSpPr>
        <p:grpSpPr bwMode="auto">
          <a:xfrm>
            <a:off x="6019800" y="1752600"/>
            <a:ext cx="2852738" cy="1295400"/>
            <a:chOff x="3963" y="1104"/>
            <a:chExt cx="1797" cy="816"/>
          </a:xfrm>
        </p:grpSpPr>
        <p:sp>
          <p:nvSpPr>
            <p:cNvPr id="325708" name="Oval 76"/>
            <p:cNvSpPr>
              <a:spLocks noChangeArrowheads="1"/>
            </p:cNvSpPr>
            <p:nvPr/>
          </p:nvSpPr>
          <p:spPr bwMode="auto">
            <a:xfrm>
              <a:off x="4163" y="1397"/>
              <a:ext cx="301" cy="3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09" name="Line 77"/>
            <p:cNvSpPr>
              <a:spLocks noChangeShapeType="1"/>
            </p:cNvSpPr>
            <p:nvPr/>
          </p:nvSpPr>
          <p:spPr bwMode="auto">
            <a:xfrm>
              <a:off x="4313" y="1711"/>
              <a:ext cx="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710" name="Line 78"/>
            <p:cNvSpPr>
              <a:spLocks noChangeShapeType="1"/>
            </p:cNvSpPr>
            <p:nvPr/>
          </p:nvSpPr>
          <p:spPr bwMode="auto">
            <a:xfrm flipV="1">
              <a:off x="4313" y="1108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711" name="Line 79"/>
            <p:cNvSpPr>
              <a:spLocks noChangeShapeType="1"/>
            </p:cNvSpPr>
            <p:nvPr/>
          </p:nvSpPr>
          <p:spPr bwMode="auto">
            <a:xfrm flipV="1">
              <a:off x="4320" y="1920"/>
              <a:ext cx="10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5712" name="Group 80"/>
            <p:cNvGrpSpPr>
              <a:grpSpLocks/>
            </p:cNvGrpSpPr>
            <p:nvPr/>
          </p:nvGrpSpPr>
          <p:grpSpPr bwMode="auto">
            <a:xfrm rot="16200000">
              <a:off x="4954" y="1467"/>
              <a:ext cx="806" cy="100"/>
              <a:chOff x="1200" y="1296"/>
              <a:chExt cx="2256" cy="243"/>
            </a:xfrm>
          </p:grpSpPr>
          <p:sp>
            <p:nvSpPr>
              <p:cNvPr id="325713" name="Line 81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714" name="Line 82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5715" name="Group 83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25716" name="Line 8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71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5718" name="Group 86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25719" name="Line 8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72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5721" name="Group 89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25722" name="Line 9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723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5724" name="Line 92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725" name="Line 93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5726" name="Rectangle 94"/>
            <p:cNvSpPr>
              <a:spLocks noChangeArrowheads="1"/>
            </p:cNvSpPr>
            <p:nvPr/>
          </p:nvSpPr>
          <p:spPr bwMode="auto">
            <a:xfrm>
              <a:off x="5440" y="1465"/>
              <a:ext cx="3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eq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25727" name="Rectangle 95"/>
            <p:cNvSpPr>
              <a:spLocks noChangeArrowheads="1"/>
            </p:cNvSpPr>
            <p:nvPr/>
          </p:nvSpPr>
          <p:spPr bwMode="auto">
            <a:xfrm>
              <a:off x="3963" y="1444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i</a:t>
              </a:r>
              <a:r>
                <a:rPr lang="en-US" sz="2000" b="1" baseline="-25000">
                  <a:latin typeface="Arial" charset="0"/>
                </a:rPr>
                <a:t>S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25728" name="Line 96"/>
            <p:cNvSpPr>
              <a:spLocks noChangeShapeType="1"/>
            </p:cNvSpPr>
            <p:nvPr/>
          </p:nvSpPr>
          <p:spPr bwMode="auto">
            <a:xfrm>
              <a:off x="4320" y="1104"/>
              <a:ext cx="1044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729" name="Line 97"/>
            <p:cNvSpPr>
              <a:spLocks noChangeShapeType="1"/>
            </p:cNvSpPr>
            <p:nvPr/>
          </p:nvSpPr>
          <p:spPr bwMode="auto">
            <a:xfrm flipV="1">
              <a:off x="4305" y="1454"/>
              <a:ext cx="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730" name="Rectangle 98"/>
            <p:cNvSpPr>
              <a:spLocks noChangeArrowheads="1"/>
            </p:cNvSpPr>
            <p:nvPr/>
          </p:nvSpPr>
          <p:spPr bwMode="auto">
            <a:xfrm>
              <a:off x="4834" y="1425"/>
              <a:ext cx="3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V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25731" name="Rectangle 99"/>
            <p:cNvSpPr>
              <a:spLocks noChangeArrowheads="1"/>
            </p:cNvSpPr>
            <p:nvPr/>
          </p:nvSpPr>
          <p:spPr bwMode="auto">
            <a:xfrm>
              <a:off x="4803" y="1104"/>
              <a:ext cx="3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  <a:endParaRPr lang="el-GR" sz="1600" b="1">
                <a:latin typeface="Arial" charset="0"/>
              </a:endParaRPr>
            </a:p>
          </p:txBody>
        </p:sp>
        <p:sp>
          <p:nvSpPr>
            <p:cNvPr id="325732" name="Rectangle 100"/>
            <p:cNvSpPr>
              <a:spLocks noChangeArrowheads="1"/>
            </p:cNvSpPr>
            <p:nvPr/>
          </p:nvSpPr>
          <p:spPr bwMode="auto">
            <a:xfrm>
              <a:off x="4803" y="1680"/>
              <a:ext cx="3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_</a:t>
              </a:r>
              <a:endParaRPr lang="el-GR" sz="1800" b="1" baseline="-25000">
                <a:latin typeface="Arial" charset="0"/>
              </a:endParaRP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5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25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25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5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5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5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25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25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5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25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25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25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25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25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25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25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0076-0215-4A4D-84DF-4FC89E57A01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696200" cy="457200"/>
          </a:xfrm>
        </p:spPr>
        <p:txBody>
          <a:bodyPr/>
          <a:lstStyle/>
          <a:p>
            <a:r>
              <a:rPr lang="en-US" sz="2400" b="1" u="sng" dirty="0" smtClean="0"/>
              <a:t>Examples </a:t>
            </a:r>
            <a:r>
              <a:rPr lang="en-US" sz="2400" b="1" u="sng" dirty="0"/>
              <a:t>: </a:t>
            </a:r>
            <a:r>
              <a:rPr lang="en-US" sz="2400" b="1" u="sng" dirty="0" smtClean="0"/>
              <a:t>Series &amp; Parallel Resistances</a:t>
            </a:r>
            <a:endParaRPr lang="en-US" sz="2400" b="1" u="sng" dirty="0"/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762000" y="83820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Find R</a:t>
            </a:r>
            <a:r>
              <a:rPr lang="en-US" sz="1800" b="1" baseline="-25000">
                <a:latin typeface="Arial" charset="0"/>
              </a:rPr>
              <a:t>ab </a:t>
            </a:r>
            <a:r>
              <a:rPr lang="en-US" sz="1800" b="1">
                <a:latin typeface="Arial" charset="0"/>
              </a:rPr>
              <a:t>for the circuit? All resistances are in ohms.</a:t>
            </a: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762000" y="6172200"/>
            <a:ext cx="43481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 smtClean="0">
                <a:solidFill>
                  <a:srgbClr val="FF0000"/>
                </a:solidFill>
                <a:latin typeface="Arial" charset="0"/>
              </a:rPr>
              <a:t>Examples !</a:t>
            </a:r>
            <a:endParaRPr lang="en-US" sz="16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70814" name="Rectangle 126"/>
          <p:cNvSpPr>
            <a:spLocks noChangeArrowheads="1"/>
          </p:cNvSpPr>
          <p:nvPr/>
        </p:nvSpPr>
        <p:spPr bwMode="auto">
          <a:xfrm>
            <a:off x="2590800" y="3429000"/>
            <a:ext cx="3810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Step 1 : 20 // 5 = 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Step 2 : 1 + 4 = 5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Step 3 : 20 // 5 = 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Step 4 : 2 + 4 = 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Step 5 : 6 // 9 = 3.6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Step 6 : 18 // 3.6 = 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So R = 3 + 8 = 11 </a:t>
            </a:r>
            <a:r>
              <a:rPr lang="el-GR" sz="1800" b="1" dirty="0">
                <a:latin typeface="Arial" charset="0"/>
                <a:cs typeface="Arial" charset="0"/>
              </a:rPr>
              <a:t>Ω</a:t>
            </a:r>
            <a:endParaRPr lang="en-US" sz="1800" b="1" dirty="0">
              <a:latin typeface="Arial" charset="0"/>
              <a:cs typeface="Arial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2971800" y="1450975"/>
            <a:ext cx="3470276" cy="1720396"/>
            <a:chOff x="2971800" y="1450975"/>
            <a:chExt cx="3470276" cy="1720396"/>
          </a:xfrm>
        </p:grpSpPr>
        <p:grpSp>
          <p:nvGrpSpPr>
            <p:cNvPr id="370695" name="Group 7"/>
            <p:cNvGrpSpPr>
              <a:grpSpLocks/>
            </p:cNvGrpSpPr>
            <p:nvPr/>
          </p:nvGrpSpPr>
          <p:grpSpPr bwMode="auto">
            <a:xfrm rot="16200000">
              <a:off x="4237038" y="2401888"/>
              <a:ext cx="722313" cy="122238"/>
              <a:chOff x="1200" y="1296"/>
              <a:chExt cx="2256" cy="243"/>
            </a:xfrm>
          </p:grpSpPr>
          <p:sp>
            <p:nvSpPr>
              <p:cNvPr id="370696" name="Line 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7" name="Line 9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0698" name="Group 10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0699" name="Line 1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0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0701" name="Group 13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0702" name="Line 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0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0704" name="Group 16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0705" name="Line 1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0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8" name="Line 20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768" name="Group 80"/>
            <p:cNvGrpSpPr>
              <a:grpSpLocks/>
            </p:cNvGrpSpPr>
            <p:nvPr/>
          </p:nvGrpSpPr>
          <p:grpSpPr bwMode="auto">
            <a:xfrm>
              <a:off x="3257550" y="2049463"/>
              <a:ext cx="850900" cy="103188"/>
              <a:chOff x="1200" y="1296"/>
              <a:chExt cx="2256" cy="243"/>
            </a:xfrm>
          </p:grpSpPr>
          <p:sp>
            <p:nvSpPr>
              <p:cNvPr id="370769" name="Line 81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70" name="Line 82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0771" name="Group 83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0772" name="Line 8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7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0774" name="Group 86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0775" name="Line 8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7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0777" name="Group 89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0778" name="Line 9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79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0780" name="Line 92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81" name="Line 93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0784" name="Oval 96"/>
            <p:cNvSpPr>
              <a:spLocks noChangeArrowheads="1"/>
            </p:cNvSpPr>
            <p:nvPr/>
          </p:nvSpPr>
          <p:spPr bwMode="auto">
            <a:xfrm>
              <a:off x="3197225" y="2079625"/>
              <a:ext cx="60325" cy="50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785" name="Oval 97"/>
            <p:cNvSpPr>
              <a:spLocks noChangeArrowheads="1"/>
            </p:cNvSpPr>
            <p:nvPr/>
          </p:nvSpPr>
          <p:spPr bwMode="auto">
            <a:xfrm>
              <a:off x="3216275" y="2998788"/>
              <a:ext cx="60325" cy="50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09" name="Rectangle 121"/>
            <p:cNvSpPr>
              <a:spLocks noChangeArrowheads="1"/>
            </p:cNvSpPr>
            <p:nvPr/>
          </p:nvSpPr>
          <p:spPr bwMode="auto">
            <a:xfrm>
              <a:off x="3906838" y="2286000"/>
              <a:ext cx="4778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18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70815" name="Rectangle 127"/>
            <p:cNvSpPr>
              <a:spLocks noChangeArrowheads="1"/>
            </p:cNvSpPr>
            <p:nvPr/>
          </p:nvSpPr>
          <p:spPr bwMode="auto">
            <a:xfrm>
              <a:off x="2971800" y="1905000"/>
              <a:ext cx="4778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a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70816" name="Rectangle 128"/>
            <p:cNvSpPr>
              <a:spLocks noChangeArrowheads="1"/>
            </p:cNvSpPr>
            <p:nvPr/>
          </p:nvSpPr>
          <p:spPr bwMode="auto">
            <a:xfrm>
              <a:off x="2971800" y="2819400"/>
              <a:ext cx="4778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b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70817" name="Line 129"/>
            <p:cNvSpPr>
              <a:spLocks noChangeShapeType="1"/>
            </p:cNvSpPr>
            <p:nvPr/>
          </p:nvSpPr>
          <p:spPr bwMode="auto">
            <a:xfrm>
              <a:off x="3235324" y="3033712"/>
              <a:ext cx="1336675" cy="45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818" name="Rectangle 130"/>
            <p:cNvSpPr>
              <a:spLocks noChangeArrowheads="1"/>
            </p:cNvSpPr>
            <p:nvPr/>
          </p:nvSpPr>
          <p:spPr bwMode="auto">
            <a:xfrm>
              <a:off x="4973638" y="2330450"/>
              <a:ext cx="4778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Arial" charset="0"/>
                </a:rPr>
                <a:t>20</a:t>
              </a:r>
              <a:endParaRPr lang="el-GR" sz="1600" b="1" dirty="0">
                <a:latin typeface="Arial" charset="0"/>
              </a:endParaRPr>
            </a:p>
          </p:txBody>
        </p:sp>
        <p:sp>
          <p:nvSpPr>
            <p:cNvPr id="370819" name="Rectangle 131"/>
            <p:cNvSpPr>
              <a:spLocks noChangeArrowheads="1"/>
            </p:cNvSpPr>
            <p:nvPr/>
          </p:nvSpPr>
          <p:spPr bwMode="auto">
            <a:xfrm>
              <a:off x="3581400" y="1752600"/>
              <a:ext cx="4778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8</a:t>
              </a:r>
              <a:endParaRPr lang="el-GR" sz="1600" b="1" baseline="-25000">
                <a:latin typeface="Arial" charset="0"/>
              </a:endParaRPr>
            </a:p>
          </p:txBody>
        </p:sp>
        <p:grpSp>
          <p:nvGrpSpPr>
            <p:cNvPr id="370820" name="Group 132"/>
            <p:cNvGrpSpPr>
              <a:grpSpLocks/>
            </p:cNvGrpSpPr>
            <p:nvPr/>
          </p:nvGrpSpPr>
          <p:grpSpPr bwMode="auto">
            <a:xfrm>
              <a:off x="5006975" y="2052638"/>
              <a:ext cx="850900" cy="103188"/>
              <a:chOff x="1200" y="1296"/>
              <a:chExt cx="2256" cy="243"/>
            </a:xfrm>
          </p:grpSpPr>
          <p:sp>
            <p:nvSpPr>
              <p:cNvPr id="370821" name="Line 133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822" name="Line 134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0823" name="Group 135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0824" name="Line 13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25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0826" name="Group 138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0827" name="Line 13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28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0829" name="Group 141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0830" name="Line 1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31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0832" name="Line 144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833" name="Line 145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0834" name="Rectangle 146"/>
            <p:cNvSpPr>
              <a:spLocks noChangeArrowheads="1"/>
            </p:cNvSpPr>
            <p:nvPr/>
          </p:nvSpPr>
          <p:spPr bwMode="auto">
            <a:xfrm>
              <a:off x="5368925" y="2093913"/>
              <a:ext cx="4778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5</a:t>
              </a:r>
              <a:endParaRPr lang="el-GR" sz="1600" b="1" baseline="-25000">
                <a:latin typeface="Arial" charset="0"/>
              </a:endParaRPr>
            </a:p>
          </p:txBody>
        </p:sp>
        <p:grpSp>
          <p:nvGrpSpPr>
            <p:cNvPr id="370836" name="Group 148"/>
            <p:cNvGrpSpPr>
              <a:grpSpLocks/>
            </p:cNvGrpSpPr>
            <p:nvPr/>
          </p:nvGrpSpPr>
          <p:grpSpPr bwMode="auto">
            <a:xfrm rot="17953839">
              <a:off x="3941763" y="2549525"/>
              <a:ext cx="722313" cy="122238"/>
              <a:chOff x="1200" y="1296"/>
              <a:chExt cx="2256" cy="243"/>
            </a:xfrm>
          </p:grpSpPr>
          <p:sp>
            <p:nvSpPr>
              <p:cNvPr id="370837" name="Line 149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838" name="Line 150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0839" name="Group 151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0840" name="Line 1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41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0842" name="Group 154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0843" name="Line 15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44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0845" name="Group 157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0846" name="Line 15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47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0848" name="Line 160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849" name="Line 161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0850" name="Line 162"/>
            <p:cNvSpPr>
              <a:spLocks noChangeShapeType="1"/>
            </p:cNvSpPr>
            <p:nvPr/>
          </p:nvSpPr>
          <p:spPr bwMode="auto">
            <a:xfrm>
              <a:off x="4106863" y="2105025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851" name="Line 163"/>
            <p:cNvSpPr>
              <a:spLocks noChangeShapeType="1"/>
            </p:cNvSpPr>
            <p:nvPr/>
          </p:nvSpPr>
          <p:spPr bwMode="auto">
            <a:xfrm flipV="1">
              <a:off x="4459288" y="2119313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852" name="Line 164"/>
            <p:cNvSpPr>
              <a:spLocks noChangeShapeType="1"/>
            </p:cNvSpPr>
            <p:nvPr/>
          </p:nvSpPr>
          <p:spPr bwMode="auto">
            <a:xfrm flipH="1">
              <a:off x="4059238" y="2895600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853" name="Line 165"/>
            <p:cNvSpPr>
              <a:spLocks noChangeShapeType="1"/>
            </p:cNvSpPr>
            <p:nvPr/>
          </p:nvSpPr>
          <p:spPr bwMode="auto">
            <a:xfrm flipV="1">
              <a:off x="5105400" y="3047999"/>
              <a:ext cx="858838" cy="45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854" name="Line 166"/>
            <p:cNvSpPr>
              <a:spLocks noChangeShapeType="1"/>
            </p:cNvSpPr>
            <p:nvPr/>
          </p:nvSpPr>
          <p:spPr bwMode="auto">
            <a:xfrm>
              <a:off x="4621213" y="2819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0855" name="Group 167"/>
            <p:cNvGrpSpPr>
              <a:grpSpLocks/>
            </p:cNvGrpSpPr>
            <p:nvPr/>
          </p:nvGrpSpPr>
          <p:grpSpPr bwMode="auto">
            <a:xfrm>
              <a:off x="5037138" y="1450975"/>
              <a:ext cx="850900" cy="103188"/>
              <a:chOff x="1200" y="1296"/>
              <a:chExt cx="2256" cy="243"/>
            </a:xfrm>
          </p:grpSpPr>
          <p:sp>
            <p:nvSpPr>
              <p:cNvPr id="370856" name="Line 16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857" name="Line 169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0858" name="Group 170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0859" name="Line 17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60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0861" name="Group 173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0862" name="Line 1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63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0864" name="Group 176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0865" name="Line 17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66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0867" name="Line 179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868" name="Line 180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0869" name="Rectangle 181"/>
            <p:cNvSpPr>
              <a:spLocks noChangeArrowheads="1"/>
            </p:cNvSpPr>
            <p:nvPr/>
          </p:nvSpPr>
          <p:spPr bwMode="auto">
            <a:xfrm>
              <a:off x="5399088" y="1492250"/>
              <a:ext cx="4778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20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70870" name="Line 182"/>
            <p:cNvSpPr>
              <a:spLocks noChangeShapeType="1"/>
            </p:cNvSpPr>
            <p:nvPr/>
          </p:nvSpPr>
          <p:spPr bwMode="auto">
            <a:xfrm flipH="1" flipV="1">
              <a:off x="4602163" y="150971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871" name="Line 183"/>
            <p:cNvSpPr>
              <a:spLocks noChangeShapeType="1"/>
            </p:cNvSpPr>
            <p:nvPr/>
          </p:nvSpPr>
          <p:spPr bwMode="auto">
            <a:xfrm>
              <a:off x="4592638" y="15240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0872" name="Group 184"/>
            <p:cNvGrpSpPr>
              <a:grpSpLocks/>
            </p:cNvGrpSpPr>
            <p:nvPr/>
          </p:nvGrpSpPr>
          <p:grpSpPr bwMode="auto">
            <a:xfrm rot="16200000">
              <a:off x="5588000" y="2433638"/>
              <a:ext cx="722313" cy="122238"/>
              <a:chOff x="1200" y="1296"/>
              <a:chExt cx="2256" cy="243"/>
            </a:xfrm>
          </p:grpSpPr>
          <p:sp>
            <p:nvSpPr>
              <p:cNvPr id="370873" name="Line 185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874" name="Line 186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0875" name="Group 187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0876" name="Line 18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77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0878" name="Group 190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0879" name="Line 19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80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0881" name="Group 193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0882" name="Line 19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83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0884" name="Line 196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885" name="Line 197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0886" name="Line 198"/>
            <p:cNvSpPr>
              <a:spLocks noChangeShapeType="1"/>
            </p:cNvSpPr>
            <p:nvPr/>
          </p:nvSpPr>
          <p:spPr bwMode="auto">
            <a:xfrm>
              <a:off x="5745163" y="210502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888" name="Line 200"/>
            <p:cNvSpPr>
              <a:spLocks noChangeShapeType="1"/>
            </p:cNvSpPr>
            <p:nvPr/>
          </p:nvSpPr>
          <p:spPr bwMode="auto">
            <a:xfrm flipV="1">
              <a:off x="5964238" y="2819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0889" name="Group 201"/>
            <p:cNvGrpSpPr>
              <a:grpSpLocks/>
            </p:cNvGrpSpPr>
            <p:nvPr/>
          </p:nvGrpSpPr>
          <p:grpSpPr bwMode="auto">
            <a:xfrm rot="14620408">
              <a:off x="4521200" y="2509838"/>
              <a:ext cx="722313" cy="122238"/>
              <a:chOff x="1200" y="1296"/>
              <a:chExt cx="2256" cy="243"/>
            </a:xfrm>
          </p:grpSpPr>
          <p:sp>
            <p:nvSpPr>
              <p:cNvPr id="370890" name="Line 202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891" name="Line 203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0892" name="Group 204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0893" name="Line 20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94" name="Line 20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0895" name="Group 207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0896" name="Line 20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97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0898" name="Group 210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0899" name="Line 21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900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0901" name="Line 21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902" name="Line 214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0903" name="Line 215"/>
            <p:cNvSpPr>
              <a:spLocks noChangeShapeType="1"/>
            </p:cNvSpPr>
            <p:nvPr/>
          </p:nvSpPr>
          <p:spPr bwMode="auto">
            <a:xfrm>
              <a:off x="4592638" y="20574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904" name="Line 216"/>
            <p:cNvSpPr>
              <a:spLocks noChangeShapeType="1"/>
            </p:cNvSpPr>
            <p:nvPr/>
          </p:nvSpPr>
          <p:spPr bwMode="auto">
            <a:xfrm>
              <a:off x="5049838" y="2895600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905" name="Line 217"/>
            <p:cNvSpPr>
              <a:spLocks noChangeShapeType="1"/>
            </p:cNvSpPr>
            <p:nvPr/>
          </p:nvSpPr>
          <p:spPr bwMode="auto">
            <a:xfrm>
              <a:off x="5964238" y="15240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906" name="Line 218"/>
            <p:cNvSpPr>
              <a:spLocks noChangeShapeType="1"/>
            </p:cNvSpPr>
            <p:nvPr/>
          </p:nvSpPr>
          <p:spPr bwMode="auto">
            <a:xfrm>
              <a:off x="5811838" y="1509713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907" name="Rectangle 219"/>
            <p:cNvSpPr>
              <a:spLocks noChangeArrowheads="1"/>
            </p:cNvSpPr>
            <p:nvPr/>
          </p:nvSpPr>
          <p:spPr bwMode="auto">
            <a:xfrm>
              <a:off x="5964238" y="2362200"/>
              <a:ext cx="4778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Arial" charset="0"/>
                </a:rPr>
                <a:t>1</a:t>
              </a:r>
              <a:endParaRPr lang="el-GR" sz="1600" b="1" baseline="-25000" dirty="0">
                <a:latin typeface="Arial" charset="0"/>
              </a:endParaRPr>
            </a:p>
          </p:txBody>
        </p:sp>
        <p:sp>
          <p:nvSpPr>
            <p:cNvPr id="370908" name="Rectangle 220"/>
            <p:cNvSpPr>
              <a:spLocks noChangeArrowheads="1"/>
            </p:cNvSpPr>
            <p:nvPr/>
          </p:nvSpPr>
          <p:spPr bwMode="auto">
            <a:xfrm>
              <a:off x="4316413" y="2514600"/>
              <a:ext cx="4778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9</a:t>
              </a:r>
              <a:endParaRPr lang="el-GR" sz="1600" b="1">
                <a:latin typeface="Arial" charset="0"/>
              </a:endParaRPr>
            </a:p>
          </p:txBody>
        </p:sp>
        <p:grpSp>
          <p:nvGrpSpPr>
            <p:cNvPr id="132" name="Group 201"/>
            <p:cNvGrpSpPr>
              <a:grpSpLocks/>
            </p:cNvGrpSpPr>
            <p:nvPr/>
          </p:nvGrpSpPr>
          <p:grpSpPr bwMode="auto">
            <a:xfrm rot="10800000">
              <a:off x="4586514" y="3003855"/>
              <a:ext cx="679609" cy="167516"/>
              <a:chOff x="1200" y="1296"/>
              <a:chExt cx="2256" cy="243"/>
            </a:xfrm>
          </p:grpSpPr>
          <p:sp>
            <p:nvSpPr>
              <p:cNvPr id="133" name="Line 202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203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204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144" name="Line 20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Line 20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6" name="Group 207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142" name="Line 20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7" name="Group 210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140" name="Line 21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8" name="Line 21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214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" name="Rectangle 130"/>
            <p:cNvSpPr>
              <a:spLocks noChangeArrowheads="1"/>
            </p:cNvSpPr>
            <p:nvPr/>
          </p:nvSpPr>
          <p:spPr bwMode="auto">
            <a:xfrm>
              <a:off x="4648200" y="2743200"/>
              <a:ext cx="4778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 smtClean="0">
                  <a:latin typeface="Arial" charset="0"/>
                </a:rPr>
                <a:t>2</a:t>
              </a:r>
              <a:endParaRPr lang="el-GR" sz="1600" b="1" dirty="0">
                <a:latin typeface="Arial" charset="0"/>
              </a:endParaRP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0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70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70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70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70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70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70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70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70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70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70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70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708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708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7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7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EA5-EC5E-4A38-8051-DA18C43B2CB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696200" cy="457200"/>
          </a:xfrm>
        </p:spPr>
        <p:txBody>
          <a:bodyPr/>
          <a:lstStyle/>
          <a:p>
            <a:r>
              <a:rPr lang="en-US" sz="2400" b="1" u="sng" dirty="0" smtClean="0"/>
              <a:t>Examples </a:t>
            </a:r>
            <a:r>
              <a:rPr lang="en-US" sz="2400" b="1" u="sng" dirty="0"/>
              <a:t>: </a:t>
            </a:r>
            <a:r>
              <a:rPr lang="en-US" sz="2400" b="1" u="sng" dirty="0" smtClean="0"/>
              <a:t>Series </a:t>
            </a:r>
            <a:r>
              <a:rPr lang="en-US" sz="2400" b="1" u="sng" dirty="0"/>
              <a:t>&amp; </a:t>
            </a:r>
            <a:r>
              <a:rPr lang="en-US" sz="2400" b="1" u="sng" dirty="0" smtClean="0"/>
              <a:t>Parallel Resistances</a:t>
            </a:r>
            <a:endParaRPr lang="en-US" sz="2400" b="1" u="sng" dirty="0"/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762000" y="83820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Find R</a:t>
            </a:r>
            <a:r>
              <a:rPr lang="en-US" sz="1800" b="1" baseline="-25000">
                <a:latin typeface="Arial" charset="0"/>
              </a:rPr>
              <a:t>ab </a:t>
            </a:r>
            <a:r>
              <a:rPr lang="en-US" sz="1800" b="1">
                <a:latin typeface="Arial" charset="0"/>
              </a:rPr>
              <a:t>for the circuit? All resistances are in ohms.</a:t>
            </a: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762000" y="6019800"/>
            <a:ext cx="43481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Voltage Division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71749" name="Rectangle 37"/>
          <p:cNvSpPr>
            <a:spLocks noChangeArrowheads="1"/>
          </p:cNvSpPr>
          <p:nvPr/>
        </p:nvSpPr>
        <p:spPr bwMode="auto">
          <a:xfrm>
            <a:off x="3581400" y="548640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R</a:t>
            </a:r>
            <a:r>
              <a:rPr lang="en-US" sz="1800" b="1" baseline="-25000">
                <a:latin typeface="Arial" charset="0"/>
              </a:rPr>
              <a:t>ab </a:t>
            </a:r>
            <a:r>
              <a:rPr lang="en-US" sz="1800" b="1">
                <a:latin typeface="Arial" charset="0"/>
              </a:rPr>
              <a:t>= 24 </a:t>
            </a:r>
            <a:r>
              <a:rPr lang="el-GR" sz="1800" b="1">
                <a:latin typeface="Arial" charset="0"/>
                <a:cs typeface="Arial" charset="0"/>
              </a:rPr>
              <a:t>Ω</a:t>
            </a:r>
            <a:endParaRPr lang="en-US" sz="1800" b="1">
              <a:latin typeface="Arial" charset="0"/>
              <a:cs typeface="Arial" charset="0"/>
            </a:endParaRPr>
          </a:p>
        </p:txBody>
      </p:sp>
      <p:grpSp>
        <p:nvGrpSpPr>
          <p:cNvPr id="371937" name="Group 225"/>
          <p:cNvGrpSpPr>
            <a:grpSpLocks/>
          </p:cNvGrpSpPr>
          <p:nvPr/>
        </p:nvGrpSpPr>
        <p:grpSpPr bwMode="auto">
          <a:xfrm>
            <a:off x="2951163" y="1752600"/>
            <a:ext cx="3830637" cy="3048000"/>
            <a:chOff x="1859" y="1104"/>
            <a:chExt cx="2413" cy="1920"/>
          </a:xfrm>
        </p:grpSpPr>
        <p:sp>
          <p:nvSpPr>
            <p:cNvPr id="371746" name="Oval 34"/>
            <p:cNvSpPr>
              <a:spLocks noChangeArrowheads="1"/>
            </p:cNvSpPr>
            <p:nvPr/>
          </p:nvSpPr>
          <p:spPr bwMode="auto">
            <a:xfrm>
              <a:off x="3137" y="2118"/>
              <a:ext cx="37" cy="2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47" name="Oval 35"/>
            <p:cNvSpPr>
              <a:spLocks noChangeArrowheads="1"/>
            </p:cNvSpPr>
            <p:nvPr/>
          </p:nvSpPr>
          <p:spPr bwMode="auto">
            <a:xfrm>
              <a:off x="3715" y="2113"/>
              <a:ext cx="37" cy="2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50" name="Rectangle 38"/>
            <p:cNvSpPr>
              <a:spLocks noChangeArrowheads="1"/>
            </p:cNvSpPr>
            <p:nvPr/>
          </p:nvSpPr>
          <p:spPr bwMode="auto">
            <a:xfrm>
              <a:off x="3152" y="2005"/>
              <a:ext cx="28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a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71751" name="Rectangle 39"/>
            <p:cNvSpPr>
              <a:spLocks noChangeArrowheads="1"/>
            </p:cNvSpPr>
            <p:nvPr/>
          </p:nvSpPr>
          <p:spPr bwMode="auto">
            <a:xfrm>
              <a:off x="3552" y="2016"/>
              <a:ext cx="2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b</a:t>
              </a:r>
              <a:endParaRPr lang="el-GR" sz="1600" b="1" baseline="-25000">
                <a:latin typeface="Arial" charset="0"/>
              </a:endParaRPr>
            </a:p>
          </p:txBody>
        </p:sp>
        <p:grpSp>
          <p:nvGrpSpPr>
            <p:cNvPr id="371806" name="Group 94"/>
            <p:cNvGrpSpPr>
              <a:grpSpLocks/>
            </p:cNvGrpSpPr>
            <p:nvPr/>
          </p:nvGrpSpPr>
          <p:grpSpPr bwMode="auto">
            <a:xfrm rot="-2663054">
              <a:off x="2726" y="1723"/>
              <a:ext cx="372" cy="74"/>
              <a:chOff x="1200" y="1296"/>
              <a:chExt cx="2256" cy="243"/>
            </a:xfrm>
          </p:grpSpPr>
          <p:sp>
            <p:nvSpPr>
              <p:cNvPr id="371807" name="Line 95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808" name="Line 96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1809" name="Group 97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1810" name="Line 9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11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812" name="Group 100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1813" name="Line 10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14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815" name="Group 103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1816" name="Line 10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17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1818" name="Line 106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819" name="Line 107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1842" name="Group 130"/>
            <p:cNvGrpSpPr>
              <a:grpSpLocks/>
            </p:cNvGrpSpPr>
            <p:nvPr/>
          </p:nvGrpSpPr>
          <p:grpSpPr bwMode="auto">
            <a:xfrm rot="34618689">
              <a:off x="2690" y="2358"/>
              <a:ext cx="438" cy="63"/>
              <a:chOff x="1200" y="1296"/>
              <a:chExt cx="2256" cy="243"/>
            </a:xfrm>
          </p:grpSpPr>
          <p:sp>
            <p:nvSpPr>
              <p:cNvPr id="371843" name="Line 131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844" name="Line 132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1845" name="Group 133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1846" name="Line 13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47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848" name="Group 136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1849" name="Line 13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50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851" name="Group 139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1852" name="Line 14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53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1854" name="Line 142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855" name="Line 143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1856" name="Group 144"/>
            <p:cNvGrpSpPr>
              <a:grpSpLocks/>
            </p:cNvGrpSpPr>
            <p:nvPr/>
          </p:nvGrpSpPr>
          <p:grpSpPr bwMode="auto">
            <a:xfrm>
              <a:off x="3752" y="2093"/>
              <a:ext cx="437" cy="62"/>
              <a:chOff x="1200" y="1296"/>
              <a:chExt cx="2256" cy="243"/>
            </a:xfrm>
          </p:grpSpPr>
          <p:sp>
            <p:nvSpPr>
              <p:cNvPr id="371857" name="Line 145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858" name="Line 146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1859" name="Group 147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1860" name="Line 14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61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862" name="Group 150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1863" name="Line 15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64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865" name="Group 153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1866" name="Line 15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67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1868" name="Line 156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869" name="Line 157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1870" name="Group 158"/>
            <p:cNvGrpSpPr>
              <a:grpSpLocks/>
            </p:cNvGrpSpPr>
            <p:nvPr/>
          </p:nvGrpSpPr>
          <p:grpSpPr bwMode="auto">
            <a:xfrm>
              <a:off x="2688" y="2092"/>
              <a:ext cx="438" cy="63"/>
              <a:chOff x="1200" y="1296"/>
              <a:chExt cx="2256" cy="243"/>
            </a:xfrm>
          </p:grpSpPr>
          <p:sp>
            <p:nvSpPr>
              <p:cNvPr id="371871" name="Line 159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872" name="Line 160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1873" name="Group 161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1874" name="Line 16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75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876" name="Group 164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1877" name="Line 16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78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879" name="Group 167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1880" name="Line 16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81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1882" name="Line 170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883" name="Line 171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1884" name="Group 172"/>
            <p:cNvGrpSpPr>
              <a:grpSpLocks/>
            </p:cNvGrpSpPr>
            <p:nvPr/>
          </p:nvGrpSpPr>
          <p:grpSpPr bwMode="auto">
            <a:xfrm rot="35258459">
              <a:off x="3694" y="1728"/>
              <a:ext cx="371" cy="74"/>
              <a:chOff x="1200" y="1296"/>
              <a:chExt cx="2256" cy="243"/>
            </a:xfrm>
          </p:grpSpPr>
          <p:sp>
            <p:nvSpPr>
              <p:cNvPr id="371885" name="Line 173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886" name="Line 174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1887" name="Group 175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1888" name="Line 17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89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890" name="Group 178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1891" name="Line 1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92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893" name="Group 181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1894" name="Line 18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95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1896" name="Line 184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897" name="Line 185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1898" name="Group 186"/>
            <p:cNvGrpSpPr>
              <a:grpSpLocks/>
            </p:cNvGrpSpPr>
            <p:nvPr/>
          </p:nvGrpSpPr>
          <p:grpSpPr bwMode="auto">
            <a:xfrm rot="18744283">
              <a:off x="3773" y="2338"/>
              <a:ext cx="391" cy="86"/>
              <a:chOff x="1200" y="1296"/>
              <a:chExt cx="2256" cy="243"/>
            </a:xfrm>
          </p:grpSpPr>
          <p:sp>
            <p:nvSpPr>
              <p:cNvPr id="371899" name="Line 187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900" name="Line 188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1901" name="Group 189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1902" name="Line 19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903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904" name="Group 192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1905" name="Line 19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906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907" name="Group 195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1908" name="Line 1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909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1910" name="Line 198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911" name="Line 199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1912" name="Line 200"/>
            <p:cNvSpPr>
              <a:spLocks noChangeShapeType="1"/>
            </p:cNvSpPr>
            <p:nvPr/>
          </p:nvSpPr>
          <p:spPr bwMode="auto">
            <a:xfrm flipV="1">
              <a:off x="3051" y="1324"/>
              <a:ext cx="369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13" name="Line 201"/>
            <p:cNvSpPr>
              <a:spLocks noChangeShapeType="1"/>
            </p:cNvSpPr>
            <p:nvPr/>
          </p:nvSpPr>
          <p:spPr bwMode="auto">
            <a:xfrm flipV="1">
              <a:off x="3521" y="2475"/>
              <a:ext cx="369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14" name="Line 202"/>
            <p:cNvSpPr>
              <a:spLocks noChangeShapeType="1"/>
            </p:cNvSpPr>
            <p:nvPr/>
          </p:nvSpPr>
          <p:spPr bwMode="auto">
            <a:xfrm flipH="1" flipV="1">
              <a:off x="3429" y="1300"/>
              <a:ext cx="323" cy="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15" name="Line 203"/>
            <p:cNvSpPr>
              <a:spLocks noChangeShapeType="1"/>
            </p:cNvSpPr>
            <p:nvPr/>
          </p:nvSpPr>
          <p:spPr bwMode="auto">
            <a:xfrm flipH="1" flipV="1">
              <a:off x="3059" y="2515"/>
              <a:ext cx="46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16" name="Line 204"/>
            <p:cNvSpPr>
              <a:spLocks noChangeShapeType="1"/>
            </p:cNvSpPr>
            <p:nvPr/>
          </p:nvSpPr>
          <p:spPr bwMode="auto">
            <a:xfrm flipV="1">
              <a:off x="2598" y="1888"/>
              <a:ext cx="184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17" name="Line 205"/>
            <p:cNvSpPr>
              <a:spLocks noChangeShapeType="1"/>
            </p:cNvSpPr>
            <p:nvPr/>
          </p:nvSpPr>
          <p:spPr bwMode="auto">
            <a:xfrm>
              <a:off x="2598" y="2123"/>
              <a:ext cx="184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18" name="Line 206"/>
            <p:cNvSpPr>
              <a:spLocks noChangeShapeType="1"/>
            </p:cNvSpPr>
            <p:nvPr/>
          </p:nvSpPr>
          <p:spPr bwMode="auto">
            <a:xfrm flipH="1">
              <a:off x="4075" y="2123"/>
              <a:ext cx="13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19" name="Line 207"/>
            <p:cNvSpPr>
              <a:spLocks noChangeShapeType="1"/>
            </p:cNvSpPr>
            <p:nvPr/>
          </p:nvSpPr>
          <p:spPr bwMode="auto">
            <a:xfrm>
              <a:off x="3983" y="1848"/>
              <a:ext cx="230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20" name="Line 208"/>
            <p:cNvSpPr>
              <a:spLocks noChangeShapeType="1"/>
            </p:cNvSpPr>
            <p:nvPr/>
          </p:nvSpPr>
          <p:spPr bwMode="auto">
            <a:xfrm>
              <a:off x="2598" y="2123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21" name="Line 209"/>
            <p:cNvSpPr>
              <a:spLocks noChangeShapeType="1"/>
            </p:cNvSpPr>
            <p:nvPr/>
          </p:nvSpPr>
          <p:spPr bwMode="auto">
            <a:xfrm flipV="1">
              <a:off x="3429" y="1104"/>
              <a:ext cx="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22" name="Line 210"/>
            <p:cNvSpPr>
              <a:spLocks noChangeShapeType="1"/>
            </p:cNvSpPr>
            <p:nvPr/>
          </p:nvSpPr>
          <p:spPr bwMode="auto">
            <a:xfrm flipH="1">
              <a:off x="1859" y="1104"/>
              <a:ext cx="1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23" name="Line 211"/>
            <p:cNvSpPr>
              <a:spLocks noChangeShapeType="1"/>
            </p:cNvSpPr>
            <p:nvPr/>
          </p:nvSpPr>
          <p:spPr bwMode="auto">
            <a:xfrm>
              <a:off x="1859" y="1104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26" name="Line 214"/>
            <p:cNvSpPr>
              <a:spLocks noChangeShapeType="1"/>
            </p:cNvSpPr>
            <p:nvPr/>
          </p:nvSpPr>
          <p:spPr bwMode="auto">
            <a:xfrm>
              <a:off x="1859" y="3024"/>
              <a:ext cx="1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27" name="Line 215"/>
            <p:cNvSpPr>
              <a:spLocks noChangeShapeType="1"/>
            </p:cNvSpPr>
            <p:nvPr/>
          </p:nvSpPr>
          <p:spPr bwMode="auto">
            <a:xfrm flipV="1">
              <a:off x="3521" y="2789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30" name="Rectangle 218"/>
            <p:cNvSpPr>
              <a:spLocks noChangeArrowheads="1"/>
            </p:cNvSpPr>
            <p:nvPr/>
          </p:nvSpPr>
          <p:spPr bwMode="auto">
            <a:xfrm>
              <a:off x="3983" y="2397"/>
              <a:ext cx="28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3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71931" name="Rectangle 219"/>
            <p:cNvSpPr>
              <a:spLocks noChangeArrowheads="1"/>
            </p:cNvSpPr>
            <p:nvPr/>
          </p:nvSpPr>
          <p:spPr bwMode="auto">
            <a:xfrm>
              <a:off x="3798" y="1927"/>
              <a:ext cx="28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8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71932" name="Rectangle 220"/>
            <p:cNvSpPr>
              <a:spLocks noChangeArrowheads="1"/>
            </p:cNvSpPr>
            <p:nvPr/>
          </p:nvSpPr>
          <p:spPr bwMode="auto">
            <a:xfrm>
              <a:off x="2828" y="1888"/>
              <a:ext cx="2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10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71933" name="Rectangle 221"/>
            <p:cNvSpPr>
              <a:spLocks noChangeArrowheads="1"/>
            </p:cNvSpPr>
            <p:nvPr/>
          </p:nvSpPr>
          <p:spPr bwMode="auto">
            <a:xfrm>
              <a:off x="2644" y="1613"/>
              <a:ext cx="28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5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71934" name="Rectangle 222"/>
            <p:cNvSpPr>
              <a:spLocks noChangeArrowheads="1"/>
            </p:cNvSpPr>
            <p:nvPr/>
          </p:nvSpPr>
          <p:spPr bwMode="auto">
            <a:xfrm>
              <a:off x="2644" y="2397"/>
              <a:ext cx="28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20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71935" name="Rectangle 223"/>
            <p:cNvSpPr>
              <a:spLocks noChangeArrowheads="1"/>
            </p:cNvSpPr>
            <p:nvPr/>
          </p:nvSpPr>
          <p:spPr bwMode="auto">
            <a:xfrm>
              <a:off x="3890" y="1535"/>
              <a:ext cx="2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6</a:t>
              </a:r>
              <a:endParaRPr lang="el-GR" sz="1600" b="1" baseline="-25000">
                <a:latin typeface="Arial" charset="0"/>
              </a:endParaRP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7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7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71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71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2AD7-28E4-47A9-8670-01AAE6AEE53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477000" cy="457200"/>
          </a:xfrm>
        </p:spPr>
        <p:txBody>
          <a:bodyPr/>
          <a:lstStyle/>
          <a:p>
            <a:r>
              <a:rPr lang="en-US" sz="2800" b="1" u="sng" dirty="0" smtClean="0"/>
              <a:t>Voltage Division</a:t>
            </a:r>
            <a:endParaRPr lang="en-US" sz="2800" b="1" u="sng" dirty="0"/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762000" y="8382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This is another useful tool for circuit analysis.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Voltage division is used to express the voltage across one of several series resistors in terms of the voltage across the combination.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Consider the following circuit :</a:t>
            </a: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757238" y="2286000"/>
            <a:ext cx="434816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Applying KVL 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		v = v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 v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= iR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 iR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 = </a:t>
            </a:r>
            <a:r>
              <a:rPr lang="en-US" sz="1600" b="1" dirty="0" err="1">
                <a:latin typeface="Arial" charset="0"/>
              </a:rPr>
              <a:t>i</a:t>
            </a:r>
            <a:r>
              <a:rPr lang="en-US" sz="1600" b="1" dirty="0">
                <a:latin typeface="Arial" charset="0"/>
              </a:rPr>
              <a:t> (R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 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) </a:t>
            </a:r>
            <a:endParaRPr lang="en-US" sz="1600" b="1" baseline="-250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So  </a:t>
            </a:r>
            <a:r>
              <a:rPr lang="en-US" sz="1600" b="1" dirty="0" err="1">
                <a:latin typeface="Arial" charset="0"/>
              </a:rPr>
              <a:t>i</a:t>
            </a:r>
            <a:r>
              <a:rPr lang="en-US" sz="1600" b="1" dirty="0">
                <a:latin typeface="Arial" charset="0"/>
              </a:rPr>
              <a:t> = v / (R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 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)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Now v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= iR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 = vR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/ (R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 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)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Or v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= </a:t>
            </a:r>
            <a:r>
              <a:rPr lang="en-US" sz="1600" b="1" dirty="0">
                <a:latin typeface="Arial" charset="0"/>
                <a:cs typeface="Arial" charset="0"/>
              </a:rPr>
              <a:t>{</a:t>
            </a:r>
            <a:r>
              <a:rPr lang="en-US" sz="1600" b="1" dirty="0">
                <a:latin typeface="Arial" charset="0"/>
              </a:rPr>
              <a:t>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/ (R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 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) </a:t>
            </a:r>
            <a:r>
              <a:rPr lang="en-US" sz="1600" b="1" dirty="0">
                <a:latin typeface="Arial" charset="0"/>
                <a:sym typeface="Symbol" pitchFamily="18" charset="2"/>
              </a:rPr>
              <a:t></a:t>
            </a:r>
            <a:r>
              <a:rPr lang="en-US" sz="1600" b="1" dirty="0">
                <a:latin typeface="Arial" charset="0"/>
              </a:rPr>
              <a:t> v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And v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= </a:t>
            </a:r>
            <a:r>
              <a:rPr lang="en-US" sz="1600" b="1" dirty="0">
                <a:latin typeface="Arial" charset="0"/>
                <a:cs typeface="Arial" charset="0"/>
              </a:rPr>
              <a:t>{</a:t>
            </a:r>
            <a:r>
              <a:rPr lang="en-US" sz="1600" b="1" dirty="0">
                <a:latin typeface="Arial" charset="0"/>
              </a:rPr>
              <a:t>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/ (R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 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) </a:t>
            </a:r>
            <a:r>
              <a:rPr lang="en-US" sz="1600" b="1" dirty="0">
                <a:latin typeface="Arial" charset="0"/>
                <a:sym typeface="Symbol" pitchFamily="18" charset="2"/>
              </a:rPr>
              <a:t></a:t>
            </a:r>
            <a:r>
              <a:rPr lang="en-US" sz="1600" b="1" dirty="0">
                <a:latin typeface="Arial" charset="0"/>
              </a:rPr>
              <a:t> v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Generalizing 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	 </a:t>
            </a:r>
            <a:r>
              <a:rPr lang="en-US" sz="1600" b="1" dirty="0" err="1">
                <a:latin typeface="Arial" charset="0"/>
              </a:rPr>
              <a:t>v</a:t>
            </a:r>
            <a:r>
              <a:rPr lang="en-US" sz="1600" b="1" baseline="-25000" dirty="0" err="1">
                <a:latin typeface="Arial" charset="0"/>
              </a:rPr>
              <a:t>k</a:t>
            </a:r>
            <a:r>
              <a:rPr lang="en-US" sz="1600" b="1" dirty="0">
                <a:latin typeface="Arial" charset="0"/>
              </a:rPr>
              <a:t> = </a:t>
            </a:r>
            <a:r>
              <a:rPr lang="en-US" sz="1600" b="1" dirty="0">
                <a:latin typeface="Arial" charset="0"/>
                <a:cs typeface="Arial" charset="0"/>
              </a:rPr>
              <a:t>{</a:t>
            </a:r>
            <a:r>
              <a:rPr lang="en-US" sz="1600" b="1" dirty="0" err="1">
                <a:latin typeface="Arial" charset="0"/>
              </a:rPr>
              <a:t>R</a:t>
            </a:r>
            <a:r>
              <a:rPr lang="en-US" sz="1600" b="1" baseline="-25000" dirty="0" err="1">
                <a:latin typeface="Arial" charset="0"/>
              </a:rPr>
              <a:t>k</a:t>
            </a:r>
            <a:r>
              <a:rPr lang="en-US" sz="1600" b="1" dirty="0">
                <a:latin typeface="Arial" charset="0"/>
              </a:rPr>
              <a:t> / (R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 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+…R</a:t>
            </a:r>
            <a:r>
              <a:rPr lang="en-US" sz="1600" b="1" baseline="-25000" dirty="0">
                <a:latin typeface="Arial" charset="0"/>
              </a:rPr>
              <a:t>N</a:t>
            </a:r>
            <a:r>
              <a:rPr lang="en-US" sz="1600" b="1" dirty="0">
                <a:latin typeface="Arial" charset="0"/>
              </a:rPr>
              <a:t>) </a:t>
            </a:r>
            <a:r>
              <a:rPr lang="en-US" sz="1600" b="1" dirty="0">
                <a:latin typeface="Arial" charset="0"/>
                <a:sym typeface="Symbol" pitchFamily="18" charset="2"/>
              </a:rPr>
              <a:t></a:t>
            </a:r>
            <a:r>
              <a:rPr lang="en-US" sz="1600" b="1" dirty="0">
                <a:latin typeface="Arial" charset="0"/>
              </a:rPr>
              <a:t> v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		where R</a:t>
            </a:r>
            <a:r>
              <a:rPr lang="en-US" sz="1600" b="1" baseline="-25000" dirty="0">
                <a:latin typeface="Arial" charset="0"/>
              </a:rPr>
              <a:t>1 </a:t>
            </a:r>
            <a:r>
              <a:rPr lang="en-US" sz="1600" b="1" dirty="0">
                <a:latin typeface="Arial" charset="0"/>
              </a:rPr>
              <a:t>through R</a:t>
            </a:r>
            <a:r>
              <a:rPr lang="en-US" sz="1600" b="1" baseline="-25000" dirty="0">
                <a:latin typeface="Arial" charset="0"/>
              </a:rPr>
              <a:t>N</a:t>
            </a:r>
            <a:r>
              <a:rPr lang="en-US" sz="1600" b="1" dirty="0">
                <a:latin typeface="Arial" charset="0"/>
              </a:rPr>
              <a:t> are 	resistances in series.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 smtClean="0">
                <a:solidFill>
                  <a:srgbClr val="FF0000"/>
                </a:solidFill>
                <a:latin typeface="Arial" charset="0"/>
              </a:rPr>
              <a:t>Derivation!</a:t>
            </a:r>
            <a:endParaRPr lang="en-US" sz="1600" b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69670" name="Group 6"/>
          <p:cNvGrpSpPr>
            <a:grpSpLocks/>
          </p:cNvGrpSpPr>
          <p:nvPr/>
        </p:nvGrpSpPr>
        <p:grpSpPr bwMode="auto">
          <a:xfrm>
            <a:off x="5257800" y="1752600"/>
            <a:ext cx="3429000" cy="2667000"/>
            <a:chOff x="2496" y="1296"/>
            <a:chExt cx="2160" cy="1680"/>
          </a:xfrm>
        </p:grpSpPr>
        <p:sp>
          <p:nvSpPr>
            <p:cNvPr id="369671" name="Line 7"/>
            <p:cNvSpPr>
              <a:spLocks noChangeShapeType="1"/>
            </p:cNvSpPr>
            <p:nvPr/>
          </p:nvSpPr>
          <p:spPr bwMode="auto">
            <a:xfrm rot="5400000" flipV="1">
              <a:off x="4048" y="1422"/>
              <a:ext cx="0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672" name="Group 8"/>
            <p:cNvGrpSpPr>
              <a:grpSpLocks/>
            </p:cNvGrpSpPr>
            <p:nvPr/>
          </p:nvGrpSpPr>
          <p:grpSpPr bwMode="auto">
            <a:xfrm rot="16200000">
              <a:off x="3605" y="2234"/>
              <a:ext cx="1328" cy="156"/>
              <a:chOff x="1200" y="1296"/>
              <a:chExt cx="2256" cy="243"/>
            </a:xfrm>
          </p:grpSpPr>
          <p:sp>
            <p:nvSpPr>
              <p:cNvPr id="369673" name="Line 9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4" name="Line 10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9675" name="Group 11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9676" name="Line 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67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678" name="Group 14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9679" name="Line 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68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681" name="Group 17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9682" name="Line 1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68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686" name="Rectangle 22"/>
            <p:cNvSpPr>
              <a:spLocks noChangeArrowheads="1"/>
            </p:cNvSpPr>
            <p:nvPr/>
          </p:nvSpPr>
          <p:spPr bwMode="auto">
            <a:xfrm>
              <a:off x="4399" y="2226"/>
              <a:ext cx="2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l-GR" sz="1600" b="1" baseline="-25000">
                <a:latin typeface="Arial" charset="0"/>
              </a:endParaRPr>
            </a:p>
          </p:txBody>
        </p:sp>
        <p:grpSp>
          <p:nvGrpSpPr>
            <p:cNvPr id="369687" name="Group 23"/>
            <p:cNvGrpSpPr>
              <a:grpSpLocks/>
            </p:cNvGrpSpPr>
            <p:nvPr/>
          </p:nvGrpSpPr>
          <p:grpSpPr bwMode="auto">
            <a:xfrm>
              <a:off x="2898" y="1556"/>
              <a:ext cx="1038" cy="160"/>
              <a:chOff x="1200" y="1296"/>
              <a:chExt cx="2256" cy="243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9690" name="Group 26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9691" name="Line 2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69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693" name="Group 29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9694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69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696" name="Group 32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9697" name="Line 3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69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9699" name="Line 35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00" name="Line 36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701" name="Rectangle 37"/>
            <p:cNvSpPr>
              <a:spLocks noChangeArrowheads="1"/>
            </p:cNvSpPr>
            <p:nvPr/>
          </p:nvSpPr>
          <p:spPr bwMode="auto">
            <a:xfrm>
              <a:off x="3312" y="1296"/>
              <a:ext cx="2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69702" name="Rectangle 38"/>
            <p:cNvSpPr>
              <a:spLocks noChangeArrowheads="1"/>
            </p:cNvSpPr>
            <p:nvPr/>
          </p:nvSpPr>
          <p:spPr bwMode="auto">
            <a:xfrm>
              <a:off x="3264" y="1728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1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69703" name="Rectangle 39"/>
            <p:cNvSpPr>
              <a:spLocks noChangeArrowheads="1"/>
            </p:cNvSpPr>
            <p:nvPr/>
          </p:nvSpPr>
          <p:spPr bwMode="auto">
            <a:xfrm>
              <a:off x="3888" y="216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2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69704" name="Text Box 40"/>
            <p:cNvSpPr txBox="1">
              <a:spLocks noChangeArrowheads="1"/>
            </p:cNvSpPr>
            <p:nvPr/>
          </p:nvSpPr>
          <p:spPr bwMode="auto">
            <a:xfrm>
              <a:off x="2976" y="16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9705" name="Text Box 41"/>
            <p:cNvSpPr txBox="1">
              <a:spLocks noChangeArrowheads="1"/>
            </p:cNvSpPr>
            <p:nvPr/>
          </p:nvSpPr>
          <p:spPr bwMode="auto">
            <a:xfrm>
              <a:off x="3936" y="177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9706" name="Text Box 42"/>
            <p:cNvSpPr txBox="1">
              <a:spLocks noChangeArrowheads="1"/>
            </p:cNvSpPr>
            <p:nvPr/>
          </p:nvSpPr>
          <p:spPr bwMode="auto">
            <a:xfrm>
              <a:off x="3648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69707" name="Text Box 43"/>
            <p:cNvSpPr txBox="1">
              <a:spLocks noChangeArrowheads="1"/>
            </p:cNvSpPr>
            <p:nvPr/>
          </p:nvSpPr>
          <p:spPr bwMode="auto">
            <a:xfrm>
              <a:off x="3984" y="24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69708" name="Line 44"/>
            <p:cNvSpPr>
              <a:spLocks noChangeShapeType="1"/>
            </p:cNvSpPr>
            <p:nvPr/>
          </p:nvSpPr>
          <p:spPr bwMode="auto">
            <a:xfrm flipH="1">
              <a:off x="2832" y="297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09" name="Rectangle 45"/>
            <p:cNvSpPr>
              <a:spLocks noChangeArrowheads="1"/>
            </p:cNvSpPr>
            <p:nvPr/>
          </p:nvSpPr>
          <p:spPr bwMode="auto">
            <a:xfrm>
              <a:off x="2496" y="216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69710" name="Text Box 46"/>
            <p:cNvSpPr txBox="1">
              <a:spLocks noChangeArrowheads="1"/>
            </p:cNvSpPr>
            <p:nvPr/>
          </p:nvSpPr>
          <p:spPr bwMode="auto">
            <a:xfrm>
              <a:off x="2496" y="158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9711" name="Text Box 47"/>
            <p:cNvSpPr txBox="1">
              <a:spLocks noChangeArrowheads="1"/>
            </p:cNvSpPr>
            <p:nvPr/>
          </p:nvSpPr>
          <p:spPr bwMode="auto">
            <a:xfrm>
              <a:off x="2496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69712" name="Line 48"/>
            <p:cNvSpPr>
              <a:spLocks noChangeShapeType="1"/>
            </p:cNvSpPr>
            <p:nvPr/>
          </p:nvSpPr>
          <p:spPr bwMode="auto">
            <a:xfrm>
              <a:off x="302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13" name="Rectangle 49"/>
            <p:cNvSpPr>
              <a:spLocks noChangeArrowheads="1"/>
            </p:cNvSpPr>
            <p:nvPr/>
          </p:nvSpPr>
          <p:spPr bwMode="auto">
            <a:xfrm>
              <a:off x="2784" y="1392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i</a:t>
              </a:r>
              <a:endParaRPr lang="el-GR" sz="2000" b="1" baseline="-25000">
                <a:latin typeface="Arial" charset="0"/>
              </a:endParaRP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9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9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6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6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69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9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69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69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69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69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69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69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69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69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69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69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369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69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696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3696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696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696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F80E-D622-44E5-897C-B844844C981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477000" cy="457200"/>
          </a:xfrm>
        </p:spPr>
        <p:txBody>
          <a:bodyPr/>
          <a:lstStyle/>
          <a:p>
            <a:r>
              <a:rPr lang="en-US" sz="2800" b="1" u="sng" dirty="0" smtClean="0"/>
              <a:t>Voltage Division </a:t>
            </a:r>
            <a:r>
              <a:rPr lang="en-US" sz="2800" b="1" u="sng" dirty="0"/>
              <a:t>: </a:t>
            </a:r>
            <a:r>
              <a:rPr lang="en-US" sz="2800" b="1" u="sng" dirty="0" smtClean="0"/>
              <a:t>Derivation</a:t>
            </a:r>
            <a:endParaRPr lang="en-US" sz="2800" b="1" u="sng" dirty="0"/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73789" name="Rectangle 29"/>
          <p:cNvSpPr>
            <a:spLocks noChangeArrowheads="1"/>
          </p:cNvSpPr>
          <p:nvPr/>
        </p:nvSpPr>
        <p:spPr bwMode="auto">
          <a:xfrm>
            <a:off x="533400" y="4191000"/>
            <a:ext cx="746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Solution: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1" dirty="0">
                <a:latin typeface="Arial" charset="0"/>
              </a:rPr>
              <a:t>V</a:t>
            </a:r>
            <a:r>
              <a:rPr lang="en-US" sz="1600" b="1" baseline="-25000" dirty="0">
                <a:latin typeface="Arial" charset="0"/>
              </a:rPr>
              <a:t>S</a:t>
            </a:r>
            <a:r>
              <a:rPr lang="en-US" sz="1600" b="1" dirty="0">
                <a:latin typeface="Arial" charset="0"/>
              </a:rPr>
              <a:t>I  = I</a:t>
            </a:r>
            <a:r>
              <a:rPr lang="en-US" sz="1600" b="1" baseline="30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 I</a:t>
            </a:r>
            <a:r>
              <a:rPr lang="en-US" sz="1600" b="1" baseline="30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1" dirty="0">
                <a:latin typeface="Arial" charset="0"/>
              </a:rPr>
              <a:t>Or V</a:t>
            </a:r>
            <a:r>
              <a:rPr lang="en-US" sz="1600" b="1" baseline="-25000" dirty="0">
                <a:latin typeface="Arial" charset="0"/>
              </a:rPr>
              <a:t>S</a:t>
            </a:r>
            <a:r>
              <a:rPr lang="en-US" sz="1600" b="1" dirty="0">
                <a:latin typeface="Arial" charset="0"/>
              </a:rPr>
              <a:t>  = IR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 IR</a:t>
            </a:r>
            <a:r>
              <a:rPr lang="en-US" sz="1600" b="1" baseline="-25000" dirty="0">
                <a:latin typeface="Arial" charset="0"/>
              </a:rPr>
              <a:t>2  </a:t>
            </a:r>
            <a:r>
              <a:rPr lang="en-US" sz="1600" b="1" dirty="0">
                <a:latin typeface="Arial" charset="0"/>
              </a:rPr>
              <a:t>(dividing by I)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1" dirty="0">
                <a:latin typeface="Arial" charset="0"/>
              </a:rPr>
              <a:t>Now  V</a:t>
            </a:r>
            <a:r>
              <a:rPr lang="en-US" sz="1600" b="1" baseline="-25000" dirty="0">
                <a:latin typeface="Arial" charset="0"/>
              </a:rPr>
              <a:t>R2</a:t>
            </a:r>
            <a:r>
              <a:rPr lang="en-US" sz="1600" b="1" dirty="0">
                <a:latin typeface="Arial" charset="0"/>
              </a:rPr>
              <a:t>  =  IR</a:t>
            </a:r>
            <a:r>
              <a:rPr lang="en-US" sz="1600" b="1" baseline="-25000" dirty="0">
                <a:latin typeface="Arial" charset="0"/>
              </a:rPr>
              <a:t>2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1" dirty="0">
                <a:latin typeface="Arial" charset="0"/>
              </a:rPr>
              <a:t>And I = V</a:t>
            </a:r>
            <a:r>
              <a:rPr lang="en-US" sz="1600" b="1" baseline="-25000" dirty="0">
                <a:latin typeface="Arial" charset="0"/>
              </a:rPr>
              <a:t>S </a:t>
            </a:r>
            <a:r>
              <a:rPr lang="en-US" sz="1600" b="1" dirty="0">
                <a:latin typeface="Arial" charset="0"/>
              </a:rPr>
              <a:t>/(R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 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)</a:t>
            </a:r>
            <a:r>
              <a:rPr lang="en-US" sz="1600" b="1" baseline="-25000" dirty="0">
                <a:latin typeface="Arial" charset="0"/>
              </a:rPr>
              <a:t> </a:t>
            </a:r>
            <a:endParaRPr lang="en-US" sz="1600" b="1" dirty="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1" dirty="0">
                <a:latin typeface="Arial" charset="0"/>
              </a:rPr>
              <a:t>Hence V</a:t>
            </a:r>
            <a:r>
              <a:rPr lang="en-US" sz="1600" b="1" baseline="-25000" dirty="0">
                <a:latin typeface="Arial" charset="0"/>
              </a:rPr>
              <a:t>R2 </a:t>
            </a:r>
            <a:r>
              <a:rPr lang="en-US" sz="1600" b="1" dirty="0">
                <a:latin typeface="Arial" charset="0"/>
              </a:rPr>
              <a:t>can be determined.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Current Division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73794" name="Rectangle 34"/>
          <p:cNvSpPr>
            <a:spLocks noChangeArrowheads="1"/>
          </p:cNvSpPr>
          <p:nvPr/>
        </p:nvSpPr>
        <p:spPr bwMode="auto">
          <a:xfrm>
            <a:off x="533400" y="6858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Using the fact that total power supplied is equal to total power absorbed, show that :</a:t>
            </a:r>
          </a:p>
        </p:txBody>
      </p:sp>
      <p:grpSp>
        <p:nvGrpSpPr>
          <p:cNvPr id="373802" name="Group 42"/>
          <p:cNvGrpSpPr>
            <a:grpSpLocks/>
          </p:cNvGrpSpPr>
          <p:nvPr/>
        </p:nvGrpSpPr>
        <p:grpSpPr bwMode="auto">
          <a:xfrm>
            <a:off x="3581400" y="1219200"/>
            <a:ext cx="2325688" cy="747713"/>
            <a:chOff x="2256" y="864"/>
            <a:chExt cx="1465" cy="471"/>
          </a:xfrm>
        </p:grpSpPr>
        <p:sp>
          <p:nvSpPr>
            <p:cNvPr id="373795" name="Rectangle 35"/>
            <p:cNvSpPr>
              <a:spLocks noChangeArrowheads="1"/>
            </p:cNvSpPr>
            <p:nvPr/>
          </p:nvSpPr>
          <p:spPr bwMode="auto">
            <a:xfrm>
              <a:off x="2256" y="101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 b="1">
                  <a:latin typeface="Arial" charset="0"/>
                </a:rPr>
                <a:t>V</a:t>
              </a:r>
              <a:r>
                <a:rPr lang="en-US" sz="1800" b="1" baseline="-25000">
                  <a:latin typeface="Arial" charset="0"/>
                </a:rPr>
                <a:t>R2</a:t>
              </a:r>
              <a:r>
                <a:rPr lang="en-US" sz="1800" b="1">
                  <a:latin typeface="Arial" charset="0"/>
                </a:rPr>
                <a:t> = V</a:t>
              </a:r>
              <a:r>
                <a:rPr lang="en-US" sz="1800" b="1" baseline="-25000">
                  <a:latin typeface="Arial" charset="0"/>
                </a:rPr>
                <a:t>S</a:t>
              </a:r>
              <a:endParaRPr lang="en-US" sz="1800" b="1">
                <a:latin typeface="Arial" charset="0"/>
              </a:endParaRPr>
            </a:p>
          </p:txBody>
        </p:sp>
        <p:sp>
          <p:nvSpPr>
            <p:cNvPr id="373796" name="Line 36"/>
            <p:cNvSpPr>
              <a:spLocks noChangeShapeType="1"/>
            </p:cNvSpPr>
            <p:nvPr/>
          </p:nvSpPr>
          <p:spPr bwMode="auto">
            <a:xfrm>
              <a:off x="2976" y="1113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3798" name="Rectangle 38"/>
            <p:cNvSpPr>
              <a:spLocks noChangeArrowheads="1"/>
            </p:cNvSpPr>
            <p:nvPr/>
          </p:nvSpPr>
          <p:spPr bwMode="auto">
            <a:xfrm>
              <a:off x="3120" y="864"/>
              <a:ext cx="3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2</a:t>
              </a:r>
              <a:r>
                <a:rPr lang="en-US" sz="1800">
                  <a:latin typeface="Arial" charset="0"/>
                </a:rPr>
                <a:t> </a:t>
              </a:r>
            </a:p>
          </p:txBody>
        </p:sp>
        <p:sp>
          <p:nvSpPr>
            <p:cNvPr id="373799" name="Rectangle 39"/>
            <p:cNvSpPr>
              <a:spLocks noChangeArrowheads="1"/>
            </p:cNvSpPr>
            <p:nvPr/>
          </p:nvSpPr>
          <p:spPr bwMode="auto">
            <a:xfrm>
              <a:off x="2928" y="1104"/>
              <a:ext cx="3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1</a:t>
              </a:r>
              <a:r>
                <a:rPr lang="en-US" sz="1800">
                  <a:latin typeface="Arial" charset="0"/>
                </a:rPr>
                <a:t> </a:t>
              </a:r>
            </a:p>
          </p:txBody>
        </p:sp>
        <p:sp>
          <p:nvSpPr>
            <p:cNvPr id="373800" name="Rectangle 40"/>
            <p:cNvSpPr>
              <a:spLocks noChangeArrowheads="1"/>
            </p:cNvSpPr>
            <p:nvPr/>
          </p:nvSpPr>
          <p:spPr bwMode="auto">
            <a:xfrm>
              <a:off x="3216" y="110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 b="1">
                  <a:latin typeface="Arial" charset="0"/>
                </a:rPr>
                <a:t>+</a:t>
              </a:r>
              <a:r>
                <a:rPr lang="en-US" sz="1800">
                  <a:latin typeface="Arial" charset="0"/>
                </a:rPr>
                <a:t> </a:t>
              </a:r>
            </a:p>
          </p:txBody>
        </p:sp>
        <p:sp>
          <p:nvSpPr>
            <p:cNvPr id="373801" name="Rectangle 41"/>
            <p:cNvSpPr>
              <a:spLocks noChangeArrowheads="1"/>
            </p:cNvSpPr>
            <p:nvPr/>
          </p:nvSpPr>
          <p:spPr bwMode="auto">
            <a:xfrm>
              <a:off x="3408" y="1104"/>
              <a:ext cx="3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2</a:t>
              </a:r>
              <a:r>
                <a:rPr lang="en-US" sz="1800">
                  <a:latin typeface="Arial" charset="0"/>
                </a:rPr>
                <a:t> 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438400" y="1965325"/>
            <a:ext cx="4495800" cy="2225675"/>
            <a:chOff x="2438400" y="1965325"/>
            <a:chExt cx="4495800" cy="2225675"/>
          </a:xfrm>
        </p:grpSpPr>
        <p:grpSp>
          <p:nvGrpSpPr>
            <p:cNvPr id="373823" name="Group 63"/>
            <p:cNvGrpSpPr>
              <a:grpSpLocks/>
            </p:cNvGrpSpPr>
            <p:nvPr/>
          </p:nvGrpSpPr>
          <p:grpSpPr bwMode="auto">
            <a:xfrm>
              <a:off x="2438400" y="1965325"/>
              <a:ext cx="4495800" cy="2225675"/>
              <a:chOff x="1536" y="1430"/>
              <a:chExt cx="2832" cy="1402"/>
            </a:xfrm>
          </p:grpSpPr>
          <p:grpSp>
            <p:nvGrpSpPr>
              <p:cNvPr id="373764" name="Group 4"/>
              <p:cNvGrpSpPr>
                <a:grpSpLocks/>
              </p:cNvGrpSpPr>
              <p:nvPr/>
            </p:nvGrpSpPr>
            <p:grpSpPr bwMode="auto">
              <a:xfrm>
                <a:off x="1783" y="1711"/>
                <a:ext cx="371" cy="1121"/>
                <a:chOff x="3648" y="1152"/>
                <a:chExt cx="432" cy="1200"/>
              </a:xfrm>
            </p:grpSpPr>
            <p:sp>
              <p:nvSpPr>
                <p:cNvPr id="373765" name="Oval 5"/>
                <p:cNvSpPr>
                  <a:spLocks noChangeArrowheads="1"/>
                </p:cNvSpPr>
                <p:nvPr/>
              </p:nvSpPr>
              <p:spPr bwMode="auto">
                <a:xfrm>
                  <a:off x="3648" y="1578"/>
                  <a:ext cx="432" cy="46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3766" name="Line 6"/>
                <p:cNvSpPr>
                  <a:spLocks noChangeShapeType="1"/>
                </p:cNvSpPr>
                <p:nvPr/>
              </p:nvSpPr>
              <p:spPr bwMode="auto">
                <a:xfrm>
                  <a:off x="3864" y="2042"/>
                  <a:ext cx="0" cy="3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767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864" y="1152"/>
                  <a:ext cx="0" cy="4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76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753" y="1536"/>
                  <a:ext cx="144" cy="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+</a:t>
                  </a:r>
                </a:p>
              </p:txBody>
            </p:sp>
            <p:sp>
              <p:nvSpPr>
                <p:cNvPr id="3737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747" y="1721"/>
                  <a:ext cx="151" cy="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_</a:t>
                  </a:r>
                </a:p>
              </p:txBody>
            </p:sp>
            <p:sp>
              <p:nvSpPr>
                <p:cNvPr id="37377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743" y="1728"/>
                  <a:ext cx="152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_</a:t>
                  </a:r>
                </a:p>
              </p:txBody>
            </p:sp>
            <p:sp>
              <p:nvSpPr>
                <p:cNvPr id="37377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743" y="1728"/>
                  <a:ext cx="152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_</a:t>
                  </a:r>
                </a:p>
              </p:txBody>
            </p:sp>
          </p:grpSp>
          <p:sp>
            <p:nvSpPr>
              <p:cNvPr id="373772" name="Line 12"/>
              <p:cNvSpPr>
                <a:spLocks noChangeShapeType="1"/>
              </p:cNvSpPr>
              <p:nvPr/>
            </p:nvSpPr>
            <p:spPr bwMode="auto">
              <a:xfrm flipV="1">
                <a:off x="1976" y="2832"/>
                <a:ext cx="1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3773" name="Group 13"/>
              <p:cNvGrpSpPr>
                <a:grpSpLocks/>
              </p:cNvGrpSpPr>
              <p:nvPr/>
            </p:nvGrpSpPr>
            <p:grpSpPr bwMode="auto">
              <a:xfrm rot="16200000">
                <a:off x="3266" y="2214"/>
                <a:ext cx="1113" cy="123"/>
                <a:chOff x="1200" y="1296"/>
                <a:chExt cx="2256" cy="243"/>
              </a:xfrm>
            </p:grpSpPr>
            <p:sp>
              <p:nvSpPr>
                <p:cNvPr id="373774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77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3776" name="Group 16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7377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3778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3779" name="Group 19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7378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3781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3782" name="Group 22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7378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3784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3785" name="Line 25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786" name="Line 26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3787" name="Rectangle 27"/>
              <p:cNvSpPr>
                <a:spLocks noChangeArrowheads="1"/>
              </p:cNvSpPr>
              <p:nvPr/>
            </p:nvSpPr>
            <p:spPr bwMode="auto">
              <a:xfrm>
                <a:off x="3926" y="2203"/>
                <a:ext cx="3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</a:rPr>
                  <a:t>R</a:t>
                </a:r>
                <a:r>
                  <a:rPr lang="en-US" sz="1600" b="1" baseline="-25000">
                    <a:latin typeface="Arial" charset="0"/>
                  </a:rPr>
                  <a:t>2</a:t>
                </a:r>
                <a:endParaRPr lang="el-GR" sz="1600" b="1" baseline="-25000">
                  <a:latin typeface="Arial" charset="0"/>
                </a:endParaRPr>
              </a:p>
            </p:txBody>
          </p:sp>
          <p:sp>
            <p:nvSpPr>
              <p:cNvPr id="373788" name="Rectangle 28"/>
              <p:cNvSpPr>
                <a:spLocks noChangeArrowheads="1"/>
              </p:cNvSpPr>
              <p:nvPr/>
            </p:nvSpPr>
            <p:spPr bwMode="auto">
              <a:xfrm>
                <a:off x="1536" y="2175"/>
                <a:ext cx="3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 charset="0"/>
                  </a:rPr>
                  <a:t>v</a:t>
                </a:r>
                <a:r>
                  <a:rPr lang="en-US" sz="2000" b="1" baseline="-25000">
                    <a:latin typeface="Arial" charset="0"/>
                  </a:rPr>
                  <a:t>S</a:t>
                </a:r>
                <a:endParaRPr lang="el-GR" sz="2000" b="1" baseline="-25000">
                  <a:latin typeface="Arial" charset="0"/>
                </a:endParaRPr>
              </a:p>
            </p:txBody>
          </p:sp>
          <p:sp>
            <p:nvSpPr>
              <p:cNvPr id="373791" name="Rectangle 31"/>
              <p:cNvSpPr>
                <a:spLocks noChangeArrowheads="1"/>
              </p:cNvSpPr>
              <p:nvPr/>
            </p:nvSpPr>
            <p:spPr bwMode="auto">
              <a:xfrm>
                <a:off x="2112" y="1430"/>
                <a:ext cx="116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baseline="-25000" dirty="0" err="1" smtClean="0">
                    <a:latin typeface="Arial" charset="0"/>
                  </a:rPr>
                  <a:t>I</a:t>
                </a:r>
                <a:endParaRPr lang="el-GR" sz="2000" b="1" baseline="-25000" dirty="0">
                  <a:latin typeface="Arial" charset="0"/>
                </a:endParaRPr>
              </a:p>
            </p:txBody>
          </p:sp>
          <p:grpSp>
            <p:nvGrpSpPr>
              <p:cNvPr id="373803" name="Group 43"/>
              <p:cNvGrpSpPr>
                <a:grpSpLocks/>
              </p:cNvGrpSpPr>
              <p:nvPr/>
            </p:nvGrpSpPr>
            <p:grpSpPr bwMode="auto">
              <a:xfrm>
                <a:off x="2304" y="1650"/>
                <a:ext cx="1200" cy="96"/>
                <a:chOff x="1200" y="1296"/>
                <a:chExt cx="2256" cy="243"/>
              </a:xfrm>
            </p:grpSpPr>
            <p:sp>
              <p:nvSpPr>
                <p:cNvPr id="373804" name="Line 44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80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3806" name="Group 46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7380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3808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3809" name="Group 49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7381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381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3812" name="Group 52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7381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3814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3815" name="Line 55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816" name="Line 56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3817" name="Line 57"/>
              <p:cNvSpPr>
                <a:spLocks noChangeShapeType="1"/>
              </p:cNvSpPr>
              <p:nvPr/>
            </p:nvSpPr>
            <p:spPr bwMode="auto">
              <a:xfrm>
                <a:off x="1968" y="1707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18" name="Line 58"/>
              <p:cNvSpPr>
                <a:spLocks noChangeShapeType="1"/>
              </p:cNvSpPr>
              <p:nvPr/>
            </p:nvSpPr>
            <p:spPr bwMode="auto">
              <a:xfrm>
                <a:off x="3447" y="1707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19" name="Rectangle 59"/>
              <p:cNvSpPr>
                <a:spLocks noChangeArrowheads="1"/>
              </p:cNvSpPr>
              <p:nvPr/>
            </p:nvSpPr>
            <p:spPr bwMode="auto">
              <a:xfrm>
                <a:off x="2736" y="1440"/>
                <a:ext cx="3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</a:rPr>
                  <a:t>R</a:t>
                </a:r>
                <a:r>
                  <a:rPr lang="en-US" sz="1600" b="1" baseline="-25000">
                    <a:latin typeface="Arial" charset="0"/>
                  </a:rPr>
                  <a:t>1</a:t>
                </a:r>
                <a:endParaRPr lang="el-GR" sz="1600" b="1" baseline="-25000">
                  <a:latin typeface="Arial" charset="0"/>
                </a:endParaRPr>
              </a:p>
            </p:txBody>
          </p:sp>
          <p:sp>
            <p:nvSpPr>
              <p:cNvPr id="373820" name="Rectangle 60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3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</a:rPr>
                  <a:t>+</a:t>
                </a:r>
                <a:endParaRPr lang="el-GR" sz="1600" b="1">
                  <a:latin typeface="Arial" charset="0"/>
                </a:endParaRPr>
              </a:p>
            </p:txBody>
          </p:sp>
          <p:sp>
            <p:nvSpPr>
              <p:cNvPr id="373822" name="Rectangle 62"/>
              <p:cNvSpPr>
                <a:spLocks noChangeArrowheads="1"/>
              </p:cNvSpPr>
              <p:nvPr/>
            </p:nvSpPr>
            <p:spPr bwMode="auto">
              <a:xfrm>
                <a:off x="3878" y="2592"/>
                <a:ext cx="49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latin typeface="Arial" charset="0"/>
                  </a:rPr>
                  <a:t>-</a:t>
                </a:r>
                <a:endParaRPr lang="el-GR" sz="1800" b="1">
                  <a:latin typeface="Arial" charset="0"/>
                </a:endParaRPr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 bwMode="auto">
            <a:xfrm>
              <a:off x="3276600" y="22860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73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73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73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73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3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73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73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73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73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73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73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73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737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737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BCBF-4FF1-484C-8925-0F4A6E00119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477000" cy="457200"/>
          </a:xfrm>
        </p:spPr>
        <p:txBody>
          <a:bodyPr/>
          <a:lstStyle/>
          <a:p>
            <a:r>
              <a:rPr lang="en-US" sz="2800" b="1" u="sng" dirty="0" smtClean="0"/>
              <a:t>Current Division</a:t>
            </a:r>
            <a:endParaRPr lang="en-US" sz="2800" b="1" u="sng" dirty="0"/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grpSp>
        <p:nvGrpSpPr>
          <p:cNvPr id="342086" name="Group 70"/>
          <p:cNvGrpSpPr>
            <a:grpSpLocks/>
          </p:cNvGrpSpPr>
          <p:nvPr/>
        </p:nvGrpSpPr>
        <p:grpSpPr bwMode="auto">
          <a:xfrm>
            <a:off x="4724400" y="2133600"/>
            <a:ext cx="3575050" cy="2209800"/>
            <a:chOff x="3268" y="1104"/>
            <a:chExt cx="2252" cy="1392"/>
          </a:xfrm>
        </p:grpSpPr>
        <p:sp>
          <p:nvSpPr>
            <p:cNvPr id="342023" name="Line 7"/>
            <p:cNvSpPr>
              <a:spLocks noChangeShapeType="1"/>
            </p:cNvSpPr>
            <p:nvPr/>
          </p:nvSpPr>
          <p:spPr bwMode="auto">
            <a:xfrm flipV="1">
              <a:off x="3435" y="2496"/>
              <a:ext cx="16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2024" name="Group 8"/>
            <p:cNvGrpSpPr>
              <a:grpSpLocks/>
            </p:cNvGrpSpPr>
            <p:nvPr/>
          </p:nvGrpSpPr>
          <p:grpSpPr bwMode="auto">
            <a:xfrm rot="16200000">
              <a:off x="4516" y="1847"/>
              <a:ext cx="1132" cy="138"/>
              <a:chOff x="1200" y="1296"/>
              <a:chExt cx="2256" cy="243"/>
            </a:xfrm>
          </p:grpSpPr>
          <p:sp>
            <p:nvSpPr>
              <p:cNvPr id="342025" name="Line 9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26" name="Line 10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2027" name="Group 11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42028" name="Line 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02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2030" name="Group 14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42031" name="Line 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03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2033" name="Group 17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42034" name="Line 1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03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2036" name="Line 20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37" name="Line 21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2038" name="Rectangle 22"/>
            <p:cNvSpPr>
              <a:spLocks noChangeArrowheads="1"/>
            </p:cNvSpPr>
            <p:nvPr/>
          </p:nvSpPr>
          <p:spPr bwMode="auto">
            <a:xfrm>
              <a:off x="5211" y="1856"/>
              <a:ext cx="3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42041" name="Line 25"/>
            <p:cNvSpPr>
              <a:spLocks noChangeShapeType="1"/>
            </p:cNvSpPr>
            <p:nvPr/>
          </p:nvSpPr>
          <p:spPr bwMode="auto">
            <a:xfrm>
              <a:off x="3605" y="1227"/>
              <a:ext cx="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2042" name="Line 26"/>
            <p:cNvSpPr>
              <a:spLocks noChangeShapeType="1"/>
            </p:cNvSpPr>
            <p:nvPr/>
          </p:nvSpPr>
          <p:spPr bwMode="auto">
            <a:xfrm>
              <a:off x="3435" y="1350"/>
              <a:ext cx="1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2058" name="Group 42"/>
            <p:cNvGrpSpPr>
              <a:grpSpLocks/>
            </p:cNvGrpSpPr>
            <p:nvPr/>
          </p:nvGrpSpPr>
          <p:grpSpPr bwMode="auto">
            <a:xfrm rot="16200000">
              <a:off x="3781" y="1858"/>
              <a:ext cx="1133" cy="138"/>
              <a:chOff x="1200" y="1296"/>
              <a:chExt cx="2256" cy="243"/>
            </a:xfrm>
          </p:grpSpPr>
          <p:sp>
            <p:nvSpPr>
              <p:cNvPr id="342059" name="Line 43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60" name="Line 44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2061" name="Group 45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42062" name="Line 4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063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2064" name="Group 48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42065" name="Line 4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066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2067" name="Group 51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42068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069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2070" name="Line 54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71" name="Line 55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2072" name="Rectangle 56"/>
            <p:cNvSpPr>
              <a:spLocks noChangeArrowheads="1"/>
            </p:cNvSpPr>
            <p:nvPr/>
          </p:nvSpPr>
          <p:spPr bwMode="auto">
            <a:xfrm>
              <a:off x="4460" y="1841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42074" name="Rectangle 58"/>
            <p:cNvSpPr>
              <a:spLocks noChangeArrowheads="1"/>
            </p:cNvSpPr>
            <p:nvPr/>
          </p:nvSpPr>
          <p:spPr bwMode="auto">
            <a:xfrm>
              <a:off x="3435" y="1104"/>
              <a:ext cx="3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i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42076" name="Rectangle 60"/>
            <p:cNvSpPr>
              <a:spLocks noChangeArrowheads="1"/>
            </p:cNvSpPr>
            <p:nvPr/>
          </p:nvSpPr>
          <p:spPr bwMode="auto">
            <a:xfrm>
              <a:off x="4368" y="1488"/>
              <a:ext cx="3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i</a:t>
              </a:r>
              <a:r>
                <a:rPr lang="en-US" sz="2000" b="1" baseline="-25000">
                  <a:latin typeface="Arial" charset="0"/>
                </a:rPr>
                <a:t>1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42077" name="Rectangle 61"/>
            <p:cNvSpPr>
              <a:spLocks noChangeArrowheads="1"/>
            </p:cNvSpPr>
            <p:nvPr/>
          </p:nvSpPr>
          <p:spPr bwMode="auto">
            <a:xfrm>
              <a:off x="5094" y="1546"/>
              <a:ext cx="3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i</a:t>
              </a:r>
              <a:r>
                <a:rPr lang="en-US" sz="2000" b="1" baseline="-25000">
                  <a:latin typeface="Arial" charset="0"/>
                </a:rPr>
                <a:t>2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42079" name="Line 63"/>
            <p:cNvSpPr>
              <a:spLocks noChangeShapeType="1"/>
            </p:cNvSpPr>
            <p:nvPr/>
          </p:nvSpPr>
          <p:spPr bwMode="auto">
            <a:xfrm>
              <a:off x="4608" y="1440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2080" name="Line 64"/>
            <p:cNvSpPr>
              <a:spLocks noChangeShapeType="1"/>
            </p:cNvSpPr>
            <p:nvPr/>
          </p:nvSpPr>
          <p:spPr bwMode="auto">
            <a:xfrm>
              <a:off x="5295" y="1470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2081" name="Rectangle 65"/>
            <p:cNvSpPr>
              <a:spLocks noChangeArrowheads="1"/>
            </p:cNvSpPr>
            <p:nvPr/>
          </p:nvSpPr>
          <p:spPr bwMode="auto">
            <a:xfrm>
              <a:off x="3268" y="1800"/>
              <a:ext cx="2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v</a:t>
              </a:r>
              <a:endParaRPr lang="el-GR" sz="1800" b="1" baseline="-25000">
                <a:latin typeface="Arial" charset="0"/>
              </a:endParaRPr>
            </a:p>
          </p:txBody>
        </p:sp>
        <p:sp>
          <p:nvSpPr>
            <p:cNvPr id="342082" name="Text Box 66"/>
            <p:cNvSpPr txBox="1">
              <a:spLocks noChangeArrowheads="1"/>
            </p:cNvSpPr>
            <p:nvPr/>
          </p:nvSpPr>
          <p:spPr bwMode="auto">
            <a:xfrm>
              <a:off x="3302" y="129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2083" name="Text Box 67"/>
            <p:cNvSpPr txBox="1">
              <a:spLocks noChangeArrowheads="1"/>
            </p:cNvSpPr>
            <p:nvPr/>
          </p:nvSpPr>
          <p:spPr bwMode="auto">
            <a:xfrm>
              <a:off x="3311" y="21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_</a:t>
              </a:r>
            </a:p>
          </p:txBody>
        </p:sp>
      </p:grpSp>
      <p:sp>
        <p:nvSpPr>
          <p:cNvPr id="342084" name="Rectangle 68"/>
          <p:cNvSpPr>
            <a:spLocks noChangeArrowheads="1"/>
          </p:cNvSpPr>
          <p:nvPr/>
        </p:nvSpPr>
        <p:spPr bwMode="auto">
          <a:xfrm>
            <a:off x="609600" y="1066800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Current division is used to express the current through one of several parallel resistors in terms of the current through the combination.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b="1" baseline="-25000">
              <a:latin typeface="Arial" charset="0"/>
            </a:endParaRPr>
          </a:p>
        </p:txBody>
      </p:sp>
      <p:sp>
        <p:nvSpPr>
          <p:cNvPr id="342088" name="Rectangle 72"/>
          <p:cNvSpPr>
            <a:spLocks noChangeArrowheads="1"/>
          </p:cNvSpPr>
          <p:nvPr/>
        </p:nvSpPr>
        <p:spPr bwMode="auto">
          <a:xfrm>
            <a:off x="838200" y="2286000"/>
            <a:ext cx="434816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Now  v = i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So  i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= v / 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 = </a:t>
            </a:r>
            <a:r>
              <a:rPr lang="en-US" sz="1600" b="1" dirty="0" err="1">
                <a:latin typeface="Arial" charset="0"/>
              </a:rPr>
              <a:t>i</a:t>
            </a:r>
            <a:r>
              <a:rPr lang="en-US" sz="1600" b="1" dirty="0">
                <a:latin typeface="Arial" charset="0"/>
              </a:rPr>
              <a:t> (R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// 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 			         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	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Because v = </a:t>
            </a:r>
            <a:r>
              <a:rPr lang="en-US" sz="1600" b="1" dirty="0" err="1">
                <a:latin typeface="Arial" charset="0"/>
              </a:rPr>
              <a:t>i</a:t>
            </a:r>
            <a:r>
              <a:rPr lang="en-US" sz="1600" b="1" dirty="0">
                <a:latin typeface="Arial" charset="0"/>
              </a:rPr>
              <a:t> (R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// 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And i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= </a:t>
            </a:r>
            <a:r>
              <a:rPr lang="en-US" sz="1600" b="1" dirty="0" err="1">
                <a:latin typeface="Arial" charset="0"/>
              </a:rPr>
              <a:t>i</a:t>
            </a:r>
            <a:r>
              <a:rPr lang="en-US" sz="1600" b="1" dirty="0">
                <a:latin typeface="Arial" charset="0"/>
              </a:rPr>
              <a:t>/R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>
                <a:latin typeface="Arial" charset="0"/>
                <a:cs typeface="Arial" charset="0"/>
              </a:rPr>
              <a:t>{</a:t>
            </a:r>
            <a:r>
              <a:rPr lang="en-US" sz="1600" b="1" dirty="0">
                <a:latin typeface="Arial" charset="0"/>
              </a:rPr>
              <a:t>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/(R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 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)</a:t>
            </a:r>
            <a:r>
              <a:rPr lang="en-US" sz="1600" b="1" dirty="0">
                <a:latin typeface="Arial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6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So  i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= </a:t>
            </a:r>
            <a:r>
              <a:rPr lang="en-US" sz="1600" b="1" dirty="0" err="1">
                <a:latin typeface="Arial" charset="0"/>
              </a:rPr>
              <a:t>i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>
                <a:latin typeface="Arial" charset="0"/>
                <a:cs typeface="Arial" charset="0"/>
              </a:rPr>
              <a:t>{</a:t>
            </a:r>
            <a:r>
              <a:rPr lang="en-US" sz="1600" b="1" dirty="0">
                <a:latin typeface="Arial" charset="0"/>
              </a:rPr>
              <a:t>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/(R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 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)</a:t>
            </a:r>
            <a:r>
              <a:rPr lang="en-US" sz="1600" b="1" dirty="0">
                <a:latin typeface="Arial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And i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= </a:t>
            </a:r>
            <a:r>
              <a:rPr lang="en-US" sz="1600" b="1" dirty="0" err="1">
                <a:latin typeface="Arial" charset="0"/>
              </a:rPr>
              <a:t>i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>
                <a:latin typeface="Arial" charset="0"/>
                <a:cs typeface="Arial" charset="0"/>
              </a:rPr>
              <a:t>{</a:t>
            </a:r>
            <a:r>
              <a:rPr lang="en-US" sz="1600" b="1" dirty="0">
                <a:latin typeface="Arial" charset="0"/>
              </a:rPr>
              <a:t>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/(R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 R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)</a:t>
            </a:r>
            <a:r>
              <a:rPr lang="en-US" sz="1600" b="1" dirty="0">
                <a:latin typeface="Arial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6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smtClean="0">
                <a:latin typeface="Arial" charset="0"/>
              </a:rPr>
              <a:t>Example </a:t>
            </a:r>
            <a:r>
              <a:rPr lang="en-US" sz="1600" b="1" dirty="0">
                <a:latin typeface="Arial" charset="0"/>
              </a:rPr>
              <a:t>!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 smtClean="0">
                <a:solidFill>
                  <a:srgbClr val="FF0000"/>
                </a:solidFill>
                <a:latin typeface="Arial" charset="0"/>
              </a:rPr>
              <a:t>Nodal Analysis 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sp>
        <p:nvSpPr>
          <p:cNvPr id="342089" name="Line 73"/>
          <p:cNvSpPr>
            <a:spLocks noChangeShapeType="1"/>
          </p:cNvSpPr>
          <p:nvPr/>
        </p:nvSpPr>
        <p:spPr bwMode="auto">
          <a:xfrm>
            <a:off x="2900363" y="29384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4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4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2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2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42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42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2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2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42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42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2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42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420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420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420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420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420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420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/>
      <p:bldP spid="3420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6BF2-BF33-4754-9B87-26D4E1AEC1C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The Single Node </a:t>
            </a:r>
            <a:r>
              <a:rPr lang="en-US" sz="2800" b="1" u="sng" dirty="0"/>
              <a:t>- </a:t>
            </a:r>
            <a:r>
              <a:rPr lang="en-US" sz="2800" b="1" u="sng" dirty="0" smtClean="0"/>
              <a:t>Pair Circuit</a:t>
            </a:r>
            <a:endParaRPr lang="en-US" sz="2800" b="1" u="sng" dirty="0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762000" y="46482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Step 1 : Assume a voltage across any element assigning an arbitrary polarity as shown.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Note : Elements in a circuit having a common voltage across them are said to be connected in parallel.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….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354310" name="Group 6"/>
          <p:cNvGrpSpPr>
            <a:grpSpLocks/>
          </p:cNvGrpSpPr>
          <p:nvPr/>
        </p:nvGrpSpPr>
        <p:grpSpPr bwMode="auto">
          <a:xfrm>
            <a:off x="838200" y="1966913"/>
            <a:ext cx="7391400" cy="2376487"/>
            <a:chOff x="528" y="1248"/>
            <a:chExt cx="4656" cy="1497"/>
          </a:xfrm>
        </p:grpSpPr>
        <p:sp>
          <p:nvSpPr>
            <p:cNvPr id="354311" name="Line 7"/>
            <p:cNvSpPr>
              <a:spLocks noChangeShapeType="1"/>
            </p:cNvSpPr>
            <p:nvPr/>
          </p:nvSpPr>
          <p:spPr bwMode="auto">
            <a:xfrm>
              <a:off x="1920" y="27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4312" name="Group 8"/>
            <p:cNvGrpSpPr>
              <a:grpSpLocks/>
            </p:cNvGrpSpPr>
            <p:nvPr/>
          </p:nvGrpSpPr>
          <p:grpSpPr bwMode="auto">
            <a:xfrm rot="5400000">
              <a:off x="1728" y="1872"/>
              <a:ext cx="1488" cy="240"/>
              <a:chOff x="1200" y="1296"/>
              <a:chExt cx="2256" cy="243"/>
            </a:xfrm>
          </p:grpSpPr>
          <p:sp>
            <p:nvSpPr>
              <p:cNvPr id="354313" name="Line 9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14" name="Line 10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4315" name="Group 11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54316" name="Line 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31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318" name="Group 14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54319" name="Line 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32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321" name="Group 17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54322" name="Line 1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32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4324" name="Line 20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25" name="Line 21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4326" name="Group 22"/>
            <p:cNvGrpSpPr>
              <a:grpSpLocks/>
            </p:cNvGrpSpPr>
            <p:nvPr/>
          </p:nvGrpSpPr>
          <p:grpSpPr bwMode="auto">
            <a:xfrm rot="16200000">
              <a:off x="4320" y="1872"/>
              <a:ext cx="1488" cy="240"/>
              <a:chOff x="1200" y="1296"/>
              <a:chExt cx="2256" cy="243"/>
            </a:xfrm>
          </p:grpSpPr>
          <p:sp>
            <p:nvSpPr>
              <p:cNvPr id="354327" name="Line 23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28" name="Line 24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4329" name="Group 25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54330" name="Line 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33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332" name="Group 28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54333" name="Line 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33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335" name="Group 31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54336" name="Line 3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33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4338" name="Line 34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39" name="Line 35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4340" name="Group 36"/>
            <p:cNvGrpSpPr>
              <a:grpSpLocks/>
            </p:cNvGrpSpPr>
            <p:nvPr/>
          </p:nvGrpSpPr>
          <p:grpSpPr bwMode="auto">
            <a:xfrm>
              <a:off x="1008" y="1248"/>
              <a:ext cx="432" cy="1497"/>
              <a:chOff x="4656" y="1632"/>
              <a:chExt cx="432" cy="1200"/>
            </a:xfrm>
          </p:grpSpPr>
          <p:sp>
            <p:nvSpPr>
              <p:cNvPr id="354341" name="Oval 37"/>
              <p:cNvSpPr>
                <a:spLocks noChangeArrowheads="1"/>
              </p:cNvSpPr>
              <p:nvPr/>
            </p:nvSpPr>
            <p:spPr bwMode="auto">
              <a:xfrm>
                <a:off x="4656" y="2064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42" name="Line 38"/>
              <p:cNvSpPr>
                <a:spLocks noChangeShapeType="1"/>
              </p:cNvSpPr>
              <p:nvPr/>
            </p:nvSpPr>
            <p:spPr bwMode="auto">
              <a:xfrm>
                <a:off x="4872" y="252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43" name="Line 39"/>
              <p:cNvSpPr>
                <a:spLocks noChangeShapeType="1"/>
              </p:cNvSpPr>
              <p:nvPr/>
            </p:nvSpPr>
            <p:spPr bwMode="auto">
              <a:xfrm flipV="1">
                <a:off x="4872" y="163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344" name="Line 40"/>
              <p:cNvSpPr>
                <a:spLocks noChangeShapeType="1"/>
              </p:cNvSpPr>
              <p:nvPr/>
            </p:nvSpPr>
            <p:spPr bwMode="auto">
              <a:xfrm flipV="1">
                <a:off x="4869" y="21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345" name="Line 41"/>
            <p:cNvSpPr>
              <a:spLocks noChangeShapeType="1"/>
            </p:cNvSpPr>
            <p:nvPr/>
          </p:nvSpPr>
          <p:spPr bwMode="auto">
            <a:xfrm flipH="1">
              <a:off x="1248" y="27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46" name="Oval 42"/>
            <p:cNvSpPr>
              <a:spLocks noChangeArrowheads="1"/>
            </p:cNvSpPr>
            <p:nvPr/>
          </p:nvSpPr>
          <p:spPr bwMode="auto">
            <a:xfrm>
              <a:off x="3696" y="1787"/>
              <a:ext cx="432" cy="5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47" name="Line 43"/>
            <p:cNvSpPr>
              <a:spLocks noChangeShapeType="1"/>
            </p:cNvSpPr>
            <p:nvPr/>
          </p:nvSpPr>
          <p:spPr bwMode="auto">
            <a:xfrm>
              <a:off x="3912" y="2358"/>
              <a:ext cx="0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48" name="Line 44"/>
            <p:cNvSpPr>
              <a:spLocks noChangeShapeType="1"/>
            </p:cNvSpPr>
            <p:nvPr/>
          </p:nvSpPr>
          <p:spPr bwMode="auto">
            <a:xfrm flipV="1">
              <a:off x="3912" y="1248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49" name="Line 45"/>
            <p:cNvSpPr>
              <a:spLocks noChangeShapeType="1"/>
            </p:cNvSpPr>
            <p:nvPr/>
          </p:nvSpPr>
          <p:spPr bwMode="auto">
            <a:xfrm>
              <a:off x="3909" y="1907"/>
              <a:ext cx="0" cy="2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50" name="Line 46"/>
            <p:cNvSpPr>
              <a:spLocks noChangeShapeType="1"/>
            </p:cNvSpPr>
            <p:nvPr/>
          </p:nvSpPr>
          <p:spPr bwMode="auto">
            <a:xfrm>
              <a:off x="1224" y="1248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51" name="Text Box 47"/>
            <p:cNvSpPr txBox="1">
              <a:spLocks noChangeArrowheads="1"/>
            </p:cNvSpPr>
            <p:nvPr/>
          </p:nvSpPr>
          <p:spPr bwMode="auto">
            <a:xfrm>
              <a:off x="528" y="172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120 A</a:t>
              </a:r>
            </a:p>
          </p:txBody>
        </p:sp>
        <p:sp>
          <p:nvSpPr>
            <p:cNvPr id="354352" name="Text Box 48"/>
            <p:cNvSpPr txBox="1">
              <a:spLocks noChangeArrowheads="1"/>
            </p:cNvSpPr>
            <p:nvPr/>
          </p:nvSpPr>
          <p:spPr bwMode="auto">
            <a:xfrm>
              <a:off x="1776" y="1824"/>
              <a:ext cx="5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1/30 </a:t>
              </a:r>
              <a:r>
                <a:rPr lang="en-US" sz="18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54353" name="Text Box 49"/>
            <p:cNvSpPr txBox="1">
              <a:spLocks noChangeArrowheads="1"/>
            </p:cNvSpPr>
            <p:nvPr/>
          </p:nvSpPr>
          <p:spPr bwMode="auto">
            <a:xfrm>
              <a:off x="4368" y="1872"/>
              <a:ext cx="5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1/15 </a:t>
              </a:r>
              <a:r>
                <a:rPr lang="en-US" sz="18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54354" name="Text Box 50"/>
            <p:cNvSpPr txBox="1">
              <a:spLocks noChangeArrowheads="1"/>
            </p:cNvSpPr>
            <p:nvPr/>
          </p:nvSpPr>
          <p:spPr bwMode="auto">
            <a:xfrm>
              <a:off x="3264" y="1824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30 A</a:t>
              </a:r>
            </a:p>
          </p:txBody>
        </p:sp>
        <p:sp>
          <p:nvSpPr>
            <p:cNvPr id="354355" name="Text Box 51"/>
            <p:cNvSpPr txBox="1">
              <a:spLocks noChangeArrowheads="1"/>
            </p:cNvSpPr>
            <p:nvPr/>
          </p:nvSpPr>
          <p:spPr bwMode="auto">
            <a:xfrm>
              <a:off x="2928" y="1344"/>
              <a:ext cx="2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+</a:t>
              </a:r>
            </a:p>
          </p:txBody>
        </p:sp>
        <p:sp>
          <p:nvSpPr>
            <p:cNvPr id="354356" name="Text Box 52"/>
            <p:cNvSpPr txBox="1">
              <a:spLocks noChangeArrowheads="1"/>
            </p:cNvSpPr>
            <p:nvPr/>
          </p:nvSpPr>
          <p:spPr bwMode="auto">
            <a:xfrm>
              <a:off x="2928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v</a:t>
              </a:r>
              <a:r>
                <a:rPr lang="en-US" sz="18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354357" name="Text Box 53"/>
            <p:cNvSpPr txBox="1">
              <a:spLocks noChangeArrowheads="1"/>
            </p:cNvSpPr>
            <p:nvPr/>
          </p:nvSpPr>
          <p:spPr bwMode="auto">
            <a:xfrm>
              <a:off x="2976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-</a:t>
              </a:r>
            </a:p>
          </p:txBody>
        </p:sp>
      </p:grp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838200" y="9906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In a </a:t>
            </a:r>
            <a:r>
              <a:rPr lang="en-US" sz="1800" b="1" dirty="0" smtClean="0">
                <a:latin typeface="Arial" charset="0"/>
              </a:rPr>
              <a:t>single </a:t>
            </a:r>
            <a:r>
              <a:rPr lang="en-US" sz="1800" b="1" dirty="0">
                <a:latin typeface="Arial" charset="0"/>
              </a:rPr>
              <a:t>node – pair circuit, any number of simple elements are connected between the same pair of nodes.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54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54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4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54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2000" y="2209800"/>
            <a:ext cx="8001000" cy="3429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Great heights reached by men and kept,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Were not attained by sudden flight,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 they while their companions slept,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Were toiling upward in the night.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b="1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(Anonymous)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D51F-83CF-4FF2-89FF-353588BF0A0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The Single Node-Pair Circuit….</a:t>
            </a:r>
            <a:r>
              <a:rPr lang="en-US" sz="2800" b="1" u="sng" dirty="0" err="1" smtClean="0"/>
              <a:t>contd</a:t>
            </a:r>
            <a:endParaRPr lang="en-US" sz="2800" b="1" u="sng" dirty="0"/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762000" y="7620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Step 2 : Having chosen voltage polarity, i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and i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are labeled from positive to negative.</a:t>
            </a:r>
          </a:p>
        </p:txBody>
      </p:sp>
      <p:grpSp>
        <p:nvGrpSpPr>
          <p:cNvPr id="355385" name="Group 57"/>
          <p:cNvGrpSpPr>
            <a:grpSpLocks/>
          </p:cNvGrpSpPr>
          <p:nvPr/>
        </p:nvGrpSpPr>
        <p:grpSpPr bwMode="auto">
          <a:xfrm>
            <a:off x="838200" y="1676400"/>
            <a:ext cx="7391400" cy="2376488"/>
            <a:chOff x="528" y="1056"/>
            <a:chExt cx="4656" cy="1497"/>
          </a:xfrm>
        </p:grpSpPr>
        <p:sp>
          <p:nvSpPr>
            <p:cNvPr id="355333" name="Line 5"/>
            <p:cNvSpPr>
              <a:spLocks noChangeShapeType="1"/>
            </p:cNvSpPr>
            <p:nvPr/>
          </p:nvSpPr>
          <p:spPr bwMode="auto">
            <a:xfrm>
              <a:off x="1920" y="254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5334" name="Group 6"/>
            <p:cNvGrpSpPr>
              <a:grpSpLocks/>
            </p:cNvGrpSpPr>
            <p:nvPr/>
          </p:nvGrpSpPr>
          <p:grpSpPr bwMode="auto">
            <a:xfrm rot="5400000">
              <a:off x="1728" y="1680"/>
              <a:ext cx="1488" cy="240"/>
              <a:chOff x="1200" y="1296"/>
              <a:chExt cx="2256" cy="243"/>
            </a:xfrm>
          </p:grpSpPr>
          <p:sp>
            <p:nvSpPr>
              <p:cNvPr id="355335" name="Line 7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36" name="Line 8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5337" name="Group 9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55338" name="Line 1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33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5340" name="Group 12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55341" name="Line 1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34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5343" name="Group 15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55344" name="Line 1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34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5346" name="Line 18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47" name="Line 19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5348" name="Group 20"/>
            <p:cNvGrpSpPr>
              <a:grpSpLocks/>
            </p:cNvGrpSpPr>
            <p:nvPr/>
          </p:nvGrpSpPr>
          <p:grpSpPr bwMode="auto">
            <a:xfrm rot="16200000">
              <a:off x="4320" y="1680"/>
              <a:ext cx="1488" cy="240"/>
              <a:chOff x="1200" y="1296"/>
              <a:chExt cx="2256" cy="243"/>
            </a:xfrm>
          </p:grpSpPr>
          <p:sp>
            <p:nvSpPr>
              <p:cNvPr id="355349" name="Line 21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50" name="Line 22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5351" name="Group 23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55352" name="Line 2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35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5354" name="Group 26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55355" name="Line 2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3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5357" name="Group 29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55358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35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5360" name="Line 32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61" name="Line 33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5362" name="Group 34"/>
            <p:cNvGrpSpPr>
              <a:grpSpLocks/>
            </p:cNvGrpSpPr>
            <p:nvPr/>
          </p:nvGrpSpPr>
          <p:grpSpPr bwMode="auto">
            <a:xfrm>
              <a:off x="1008" y="1056"/>
              <a:ext cx="432" cy="1497"/>
              <a:chOff x="4656" y="1632"/>
              <a:chExt cx="432" cy="1200"/>
            </a:xfrm>
          </p:grpSpPr>
          <p:sp>
            <p:nvSpPr>
              <p:cNvPr id="355363" name="Oval 35"/>
              <p:cNvSpPr>
                <a:spLocks noChangeArrowheads="1"/>
              </p:cNvSpPr>
              <p:nvPr/>
            </p:nvSpPr>
            <p:spPr bwMode="auto">
              <a:xfrm>
                <a:off x="4656" y="2064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5364" name="Line 36"/>
              <p:cNvSpPr>
                <a:spLocks noChangeShapeType="1"/>
              </p:cNvSpPr>
              <p:nvPr/>
            </p:nvSpPr>
            <p:spPr bwMode="auto">
              <a:xfrm>
                <a:off x="4872" y="252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65" name="Line 37"/>
              <p:cNvSpPr>
                <a:spLocks noChangeShapeType="1"/>
              </p:cNvSpPr>
              <p:nvPr/>
            </p:nvSpPr>
            <p:spPr bwMode="auto">
              <a:xfrm flipV="1">
                <a:off x="4872" y="163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66" name="Line 38"/>
              <p:cNvSpPr>
                <a:spLocks noChangeShapeType="1"/>
              </p:cNvSpPr>
              <p:nvPr/>
            </p:nvSpPr>
            <p:spPr bwMode="auto">
              <a:xfrm flipV="1">
                <a:off x="4869" y="21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5367" name="Line 39"/>
            <p:cNvSpPr>
              <a:spLocks noChangeShapeType="1"/>
            </p:cNvSpPr>
            <p:nvPr/>
          </p:nvSpPr>
          <p:spPr bwMode="auto">
            <a:xfrm flipH="1">
              <a:off x="1248" y="25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68" name="Oval 40"/>
            <p:cNvSpPr>
              <a:spLocks noChangeArrowheads="1"/>
            </p:cNvSpPr>
            <p:nvPr/>
          </p:nvSpPr>
          <p:spPr bwMode="auto">
            <a:xfrm>
              <a:off x="3696" y="1595"/>
              <a:ext cx="432" cy="5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69" name="Line 41"/>
            <p:cNvSpPr>
              <a:spLocks noChangeShapeType="1"/>
            </p:cNvSpPr>
            <p:nvPr/>
          </p:nvSpPr>
          <p:spPr bwMode="auto">
            <a:xfrm>
              <a:off x="3912" y="2166"/>
              <a:ext cx="0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70" name="Line 42"/>
            <p:cNvSpPr>
              <a:spLocks noChangeShapeType="1"/>
            </p:cNvSpPr>
            <p:nvPr/>
          </p:nvSpPr>
          <p:spPr bwMode="auto">
            <a:xfrm flipV="1">
              <a:off x="3912" y="1056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71" name="Line 43"/>
            <p:cNvSpPr>
              <a:spLocks noChangeShapeType="1"/>
            </p:cNvSpPr>
            <p:nvPr/>
          </p:nvSpPr>
          <p:spPr bwMode="auto">
            <a:xfrm>
              <a:off x="3909" y="1715"/>
              <a:ext cx="0" cy="2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72" name="Line 44"/>
            <p:cNvSpPr>
              <a:spLocks noChangeShapeType="1"/>
            </p:cNvSpPr>
            <p:nvPr/>
          </p:nvSpPr>
          <p:spPr bwMode="auto">
            <a:xfrm>
              <a:off x="1224" y="1056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73" name="Text Box 45"/>
            <p:cNvSpPr txBox="1">
              <a:spLocks noChangeArrowheads="1"/>
            </p:cNvSpPr>
            <p:nvPr/>
          </p:nvSpPr>
          <p:spPr bwMode="auto">
            <a:xfrm>
              <a:off x="528" y="1536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120 A</a:t>
              </a:r>
            </a:p>
          </p:txBody>
        </p:sp>
        <p:sp>
          <p:nvSpPr>
            <p:cNvPr id="355374" name="Text Box 46"/>
            <p:cNvSpPr txBox="1">
              <a:spLocks noChangeArrowheads="1"/>
            </p:cNvSpPr>
            <p:nvPr/>
          </p:nvSpPr>
          <p:spPr bwMode="auto">
            <a:xfrm>
              <a:off x="1776" y="1632"/>
              <a:ext cx="5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1/30 </a:t>
              </a:r>
              <a:r>
                <a:rPr lang="en-US" sz="18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55375" name="Text Box 47"/>
            <p:cNvSpPr txBox="1">
              <a:spLocks noChangeArrowheads="1"/>
            </p:cNvSpPr>
            <p:nvPr/>
          </p:nvSpPr>
          <p:spPr bwMode="auto">
            <a:xfrm>
              <a:off x="4368" y="1680"/>
              <a:ext cx="5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1/15 </a:t>
              </a:r>
              <a:r>
                <a:rPr lang="en-US" sz="18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55376" name="Text Box 48"/>
            <p:cNvSpPr txBox="1">
              <a:spLocks noChangeArrowheads="1"/>
            </p:cNvSpPr>
            <p:nvPr/>
          </p:nvSpPr>
          <p:spPr bwMode="auto">
            <a:xfrm>
              <a:off x="3264" y="1632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30 A</a:t>
              </a:r>
            </a:p>
          </p:txBody>
        </p:sp>
        <p:sp>
          <p:nvSpPr>
            <p:cNvPr id="355377" name="Text Box 49"/>
            <p:cNvSpPr txBox="1">
              <a:spLocks noChangeArrowheads="1"/>
            </p:cNvSpPr>
            <p:nvPr/>
          </p:nvSpPr>
          <p:spPr bwMode="auto">
            <a:xfrm>
              <a:off x="2990" y="1200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+</a:t>
              </a:r>
            </a:p>
          </p:txBody>
        </p:sp>
        <p:sp>
          <p:nvSpPr>
            <p:cNvPr id="355378" name="Text Box 50"/>
            <p:cNvSpPr txBox="1">
              <a:spLocks noChangeArrowheads="1"/>
            </p:cNvSpPr>
            <p:nvPr/>
          </p:nvSpPr>
          <p:spPr bwMode="auto">
            <a:xfrm>
              <a:off x="2976" y="17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v</a:t>
              </a:r>
              <a:r>
                <a:rPr lang="en-US" sz="18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355379" name="Text Box 51"/>
            <p:cNvSpPr txBox="1">
              <a:spLocks noChangeArrowheads="1"/>
            </p:cNvSpPr>
            <p:nvPr/>
          </p:nvSpPr>
          <p:spPr bwMode="auto">
            <a:xfrm>
              <a:off x="2976" y="2208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-</a:t>
              </a:r>
            </a:p>
          </p:txBody>
        </p:sp>
        <p:sp>
          <p:nvSpPr>
            <p:cNvPr id="355380" name="Line 52"/>
            <p:cNvSpPr>
              <a:spLocks noChangeShapeType="1"/>
            </p:cNvSpPr>
            <p:nvPr/>
          </p:nvSpPr>
          <p:spPr bwMode="auto">
            <a:xfrm>
              <a:off x="2304" y="12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81" name="Text Box 53"/>
            <p:cNvSpPr txBox="1">
              <a:spLocks noChangeArrowheads="1"/>
            </p:cNvSpPr>
            <p:nvPr/>
          </p:nvSpPr>
          <p:spPr bwMode="auto">
            <a:xfrm>
              <a:off x="2064" y="1248"/>
              <a:ext cx="2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i</a:t>
              </a:r>
              <a:r>
                <a:rPr lang="en-US" sz="18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355382" name="Line 54"/>
            <p:cNvSpPr>
              <a:spLocks noChangeShapeType="1"/>
            </p:cNvSpPr>
            <p:nvPr/>
          </p:nvSpPr>
          <p:spPr bwMode="auto">
            <a:xfrm>
              <a:off x="4848" y="12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83" name="Text Box 55"/>
            <p:cNvSpPr txBox="1">
              <a:spLocks noChangeArrowheads="1"/>
            </p:cNvSpPr>
            <p:nvPr/>
          </p:nvSpPr>
          <p:spPr bwMode="auto">
            <a:xfrm>
              <a:off x="4656" y="1344"/>
              <a:ext cx="2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i</a:t>
              </a:r>
              <a:r>
                <a:rPr lang="en-US" sz="1800" b="1" baseline="-25000">
                  <a:latin typeface="Arial" charset="0"/>
                </a:rPr>
                <a:t>2</a:t>
              </a:r>
            </a:p>
          </p:txBody>
        </p:sp>
      </p:grpSp>
      <p:sp>
        <p:nvSpPr>
          <p:cNvPr id="355384" name="Rectangle 56"/>
          <p:cNvSpPr>
            <a:spLocks noChangeArrowheads="1"/>
          </p:cNvSpPr>
          <p:nvPr/>
        </p:nvSpPr>
        <p:spPr bwMode="auto">
          <a:xfrm>
            <a:off x="838200" y="4343400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Step 3 : Applying KCL 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Arial" charset="0"/>
              </a:rPr>
              <a:t>		120 – i</a:t>
            </a:r>
            <a:r>
              <a:rPr lang="en-US" sz="1800" b="1" baseline="-25000" dirty="0">
                <a:latin typeface="Arial" charset="0"/>
              </a:rPr>
              <a:t>1 </a:t>
            </a:r>
            <a:r>
              <a:rPr lang="en-US" sz="1800" b="1" dirty="0">
                <a:latin typeface="Arial" charset="0"/>
              </a:rPr>
              <a:t>– 30 – i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= 0  ------------   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Now </a:t>
            </a:r>
            <a:r>
              <a:rPr lang="en-US" sz="1800" b="1" dirty="0" err="1">
                <a:latin typeface="Arial" charset="0"/>
              </a:rPr>
              <a:t>i</a:t>
            </a:r>
            <a:r>
              <a:rPr lang="en-US" sz="1800" b="1" dirty="0">
                <a:latin typeface="Arial" charset="0"/>
              </a:rPr>
              <a:t> = v / R  gives us i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 = 30v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  and i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 = 15 v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 thus   A   becomes 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Arial" charset="0"/>
              </a:rPr>
              <a:t>		120 – 30</a:t>
            </a:r>
            <a:r>
              <a:rPr lang="en-US" sz="2000" b="1" dirty="0">
                <a:latin typeface="Arial" charset="0"/>
              </a:rPr>
              <a:t>v</a:t>
            </a:r>
            <a:r>
              <a:rPr lang="en-US" sz="20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– 30 – 15</a:t>
            </a:r>
            <a:r>
              <a:rPr lang="en-US" sz="2000" b="1" dirty="0">
                <a:latin typeface="Arial" charset="0"/>
              </a:rPr>
              <a:t>v</a:t>
            </a:r>
            <a:r>
              <a:rPr lang="en-US" sz="20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So </a:t>
            </a:r>
            <a:r>
              <a:rPr lang="en-US" sz="2000" b="1" dirty="0">
                <a:latin typeface="Arial" charset="0"/>
              </a:rPr>
              <a:t>v</a:t>
            </a:r>
            <a:r>
              <a:rPr lang="en-US" sz="20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= 2 volts and i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 = 60 A  and i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 = 30 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5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55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55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5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55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55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55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55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55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55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55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09A7-8FF6-40F5-BD81-990EBBE38E3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609600" y="2514600"/>
            <a:ext cx="8077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With </a:t>
            </a:r>
            <a:r>
              <a:rPr lang="en-US" sz="2000" b="1" dirty="0">
                <a:latin typeface="Arial" charset="0"/>
              </a:rPr>
              <a:t>v</a:t>
            </a:r>
            <a:r>
              <a:rPr lang="en-US" sz="20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= 2 volts and R</a:t>
            </a:r>
            <a:r>
              <a:rPr lang="en-US" sz="1800" b="1" baseline="-25000" dirty="0">
                <a:latin typeface="Arial" charset="0"/>
              </a:rPr>
              <a:t>1</a:t>
            </a:r>
            <a:r>
              <a:rPr lang="en-US" sz="1800" b="1" dirty="0">
                <a:latin typeface="Arial" charset="0"/>
              </a:rPr>
              <a:t>  = 1/30  and R</a:t>
            </a:r>
            <a:r>
              <a:rPr lang="en-US" sz="1800" b="1" baseline="-25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  = 1/15 ohms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For power calculations  V</a:t>
            </a:r>
            <a:r>
              <a:rPr lang="en-US" sz="1800" b="1" baseline="30000" dirty="0">
                <a:latin typeface="Arial" charset="0"/>
              </a:rPr>
              <a:t>2</a:t>
            </a:r>
            <a:r>
              <a:rPr lang="en-US" sz="1800" b="1" dirty="0">
                <a:latin typeface="Arial" charset="0"/>
              </a:rPr>
              <a:t>/R 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1" dirty="0">
                <a:latin typeface="Arial" charset="0"/>
              </a:rPr>
              <a:t>P</a:t>
            </a:r>
            <a:r>
              <a:rPr lang="en-US" sz="1600" b="1" baseline="-25000" dirty="0">
                <a:latin typeface="Arial" charset="0"/>
              </a:rPr>
              <a:t>R1</a:t>
            </a:r>
            <a:r>
              <a:rPr lang="en-US" sz="1600" b="1" dirty="0">
                <a:latin typeface="Arial" charset="0"/>
              </a:rPr>
              <a:t> = 30 (2)</a:t>
            </a:r>
            <a:r>
              <a:rPr lang="en-US" sz="1600" b="1" baseline="30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= 120 W and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1" dirty="0">
                <a:latin typeface="Arial" charset="0"/>
              </a:rPr>
              <a:t>P</a:t>
            </a:r>
            <a:r>
              <a:rPr lang="en-US" sz="1600" b="1" baseline="-25000" dirty="0">
                <a:latin typeface="Arial" charset="0"/>
              </a:rPr>
              <a:t>R2</a:t>
            </a:r>
            <a:r>
              <a:rPr lang="en-US" sz="1600" b="1" dirty="0">
                <a:latin typeface="Arial" charset="0"/>
              </a:rPr>
              <a:t> = 15 (2)</a:t>
            </a:r>
            <a:r>
              <a:rPr lang="en-US" sz="1600" b="1" baseline="30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= 60 W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For the two sources 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1" dirty="0">
                <a:latin typeface="Arial" charset="0"/>
              </a:rPr>
              <a:t>P</a:t>
            </a:r>
            <a:r>
              <a:rPr lang="en-US" sz="1600" b="1" baseline="-25000" dirty="0">
                <a:latin typeface="Arial" charset="0"/>
              </a:rPr>
              <a:t>120A</a:t>
            </a:r>
            <a:r>
              <a:rPr lang="en-US" sz="1600" b="1" dirty="0">
                <a:latin typeface="Arial" charset="0"/>
              </a:rPr>
              <a:t> = 120 ( - 2 ) =  - 240 W  (</a:t>
            </a:r>
            <a:r>
              <a:rPr lang="en-US" sz="1600" b="1" dirty="0" smtClean="0">
                <a:latin typeface="Arial" charset="0"/>
              </a:rPr>
              <a:t>Current entering </a:t>
            </a:r>
            <a:r>
              <a:rPr lang="en-US" sz="1600" b="1" dirty="0">
                <a:latin typeface="Arial" charset="0"/>
              </a:rPr>
              <a:t>–VE TO + VE)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b="1" dirty="0">
                <a:latin typeface="Arial" charset="0"/>
              </a:rPr>
              <a:t>P</a:t>
            </a:r>
            <a:r>
              <a:rPr lang="en-US" sz="1600" b="1" baseline="-25000" dirty="0">
                <a:latin typeface="Arial" charset="0"/>
              </a:rPr>
              <a:t>30A</a:t>
            </a:r>
            <a:r>
              <a:rPr lang="en-US" sz="1600" b="1" dirty="0">
                <a:latin typeface="Arial" charset="0"/>
              </a:rPr>
              <a:t>  = 30 ( 2 ) =  60 W </a:t>
            </a:r>
            <a:r>
              <a:rPr lang="en-US" sz="1600" b="1" dirty="0" smtClean="0">
                <a:latin typeface="Arial" charset="0"/>
              </a:rPr>
              <a:t>(Current entering </a:t>
            </a:r>
            <a:r>
              <a:rPr lang="en-US" sz="1600" b="1" dirty="0">
                <a:latin typeface="Arial" charset="0"/>
              </a:rPr>
              <a:t>+VE TO –VE)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Note : 120 A source is delivering power and 30 A source is absorbing power.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Total power is equal to zero.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Recall current coming out of +</a:t>
            </a:r>
            <a:r>
              <a:rPr lang="en-US" sz="1800" b="1" dirty="0" err="1">
                <a:latin typeface="Arial" charset="0"/>
              </a:rPr>
              <a:t>ve</a:t>
            </a:r>
            <a:r>
              <a:rPr lang="en-US" sz="1800" b="1" dirty="0">
                <a:latin typeface="Arial" charset="0"/>
              </a:rPr>
              <a:t> terminal of a battery and thus the source is delivering power.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Examples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sp>
        <p:nvSpPr>
          <p:cNvPr id="356395" name="Line 43"/>
          <p:cNvSpPr>
            <a:spLocks noChangeShapeType="1"/>
          </p:cNvSpPr>
          <p:nvPr/>
        </p:nvSpPr>
        <p:spPr bwMode="auto">
          <a:xfrm>
            <a:off x="5635625" y="2027238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6405" name="Text Box 53"/>
          <p:cNvSpPr txBox="1">
            <a:spLocks noChangeArrowheads="1"/>
          </p:cNvSpPr>
          <p:nvPr/>
        </p:nvSpPr>
        <p:spPr bwMode="auto">
          <a:xfrm>
            <a:off x="4191000" y="1981200"/>
            <a:ext cx="42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-</a:t>
            </a:r>
          </a:p>
        </p:txBody>
      </p:sp>
      <p:grpSp>
        <p:nvGrpSpPr>
          <p:cNvPr id="356412" name="Group 60"/>
          <p:cNvGrpSpPr>
            <a:grpSpLocks/>
          </p:cNvGrpSpPr>
          <p:nvPr/>
        </p:nvGrpSpPr>
        <p:grpSpPr bwMode="auto">
          <a:xfrm>
            <a:off x="1295400" y="1066800"/>
            <a:ext cx="5943600" cy="1295400"/>
            <a:chOff x="816" y="672"/>
            <a:chExt cx="3744" cy="816"/>
          </a:xfrm>
        </p:grpSpPr>
        <p:grpSp>
          <p:nvGrpSpPr>
            <p:cNvPr id="356388" name="Group 36"/>
            <p:cNvGrpSpPr>
              <a:grpSpLocks/>
            </p:cNvGrpSpPr>
            <p:nvPr/>
          </p:nvGrpSpPr>
          <p:grpSpPr bwMode="auto">
            <a:xfrm>
              <a:off x="1245" y="672"/>
              <a:ext cx="343" cy="816"/>
              <a:chOff x="4656" y="1632"/>
              <a:chExt cx="432" cy="1200"/>
            </a:xfrm>
          </p:grpSpPr>
          <p:sp>
            <p:nvSpPr>
              <p:cNvPr id="356389" name="Oval 37"/>
              <p:cNvSpPr>
                <a:spLocks noChangeArrowheads="1"/>
              </p:cNvSpPr>
              <p:nvPr/>
            </p:nvSpPr>
            <p:spPr bwMode="auto">
              <a:xfrm>
                <a:off x="4656" y="2064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390" name="Line 38"/>
              <p:cNvSpPr>
                <a:spLocks noChangeShapeType="1"/>
              </p:cNvSpPr>
              <p:nvPr/>
            </p:nvSpPr>
            <p:spPr bwMode="auto">
              <a:xfrm>
                <a:off x="4872" y="252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391" name="Line 39"/>
              <p:cNvSpPr>
                <a:spLocks noChangeShapeType="1"/>
              </p:cNvSpPr>
              <p:nvPr/>
            </p:nvSpPr>
            <p:spPr bwMode="auto">
              <a:xfrm flipV="1">
                <a:off x="4872" y="163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392" name="Line 40"/>
              <p:cNvSpPr>
                <a:spLocks noChangeShapeType="1"/>
              </p:cNvSpPr>
              <p:nvPr/>
            </p:nvSpPr>
            <p:spPr bwMode="auto">
              <a:xfrm flipV="1">
                <a:off x="4869" y="21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6411" name="Group 59"/>
            <p:cNvGrpSpPr>
              <a:grpSpLocks/>
            </p:cNvGrpSpPr>
            <p:nvPr/>
          </p:nvGrpSpPr>
          <p:grpSpPr bwMode="auto">
            <a:xfrm>
              <a:off x="816" y="672"/>
              <a:ext cx="3744" cy="811"/>
              <a:chOff x="816" y="672"/>
              <a:chExt cx="3744" cy="811"/>
            </a:xfrm>
          </p:grpSpPr>
          <p:sp>
            <p:nvSpPr>
              <p:cNvPr id="356359" name="Line 7"/>
              <p:cNvSpPr>
                <a:spLocks noChangeShapeType="1"/>
              </p:cNvSpPr>
              <p:nvPr/>
            </p:nvSpPr>
            <p:spPr bwMode="auto">
              <a:xfrm>
                <a:off x="1969" y="1483"/>
                <a:ext cx="25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6360" name="Group 8"/>
              <p:cNvGrpSpPr>
                <a:grpSpLocks/>
              </p:cNvGrpSpPr>
              <p:nvPr/>
            </p:nvGrpSpPr>
            <p:grpSpPr bwMode="auto">
              <a:xfrm rot="5400000">
                <a:off x="2001" y="983"/>
                <a:ext cx="811" cy="190"/>
                <a:chOff x="1200" y="1296"/>
                <a:chExt cx="2256" cy="243"/>
              </a:xfrm>
            </p:grpSpPr>
            <p:sp>
              <p:nvSpPr>
                <p:cNvPr id="356361" name="Line 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36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6363" name="Group 11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636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365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6366" name="Group 14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5636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368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6369" name="Group 17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637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371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6372" name="Line 20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373" name="Line 21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6374" name="Group 22"/>
              <p:cNvGrpSpPr>
                <a:grpSpLocks/>
              </p:cNvGrpSpPr>
              <p:nvPr/>
            </p:nvGrpSpPr>
            <p:grpSpPr bwMode="auto">
              <a:xfrm rot="16200000">
                <a:off x="4059" y="982"/>
                <a:ext cx="811" cy="191"/>
                <a:chOff x="1200" y="1296"/>
                <a:chExt cx="2256" cy="243"/>
              </a:xfrm>
            </p:grpSpPr>
            <p:sp>
              <p:nvSpPr>
                <p:cNvPr id="356375" name="Line 23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37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6377" name="Group 25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637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379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6380" name="Group 28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5638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382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6383" name="Group 31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5638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385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6386" name="Line 3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387" name="Line 35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6393" name="Line 41"/>
              <p:cNvSpPr>
                <a:spLocks noChangeShapeType="1"/>
              </p:cNvSpPr>
              <p:nvPr/>
            </p:nvSpPr>
            <p:spPr bwMode="auto">
              <a:xfrm flipH="1">
                <a:off x="1436" y="1483"/>
                <a:ext cx="5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394" name="Oval 42"/>
              <p:cNvSpPr>
                <a:spLocks noChangeArrowheads="1"/>
              </p:cNvSpPr>
              <p:nvPr/>
            </p:nvSpPr>
            <p:spPr bwMode="auto">
              <a:xfrm>
                <a:off x="3379" y="966"/>
                <a:ext cx="343" cy="31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396" name="Line 44"/>
              <p:cNvSpPr>
                <a:spLocks noChangeShapeType="1"/>
              </p:cNvSpPr>
              <p:nvPr/>
            </p:nvSpPr>
            <p:spPr bwMode="auto">
              <a:xfrm flipV="1">
                <a:off x="3550" y="672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397" name="Line 45"/>
              <p:cNvSpPr>
                <a:spLocks noChangeShapeType="1"/>
              </p:cNvSpPr>
              <p:nvPr/>
            </p:nvSpPr>
            <p:spPr bwMode="auto">
              <a:xfrm>
                <a:off x="3548" y="1031"/>
                <a:ext cx="0" cy="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398" name="Line 46"/>
              <p:cNvSpPr>
                <a:spLocks noChangeShapeType="1"/>
              </p:cNvSpPr>
              <p:nvPr/>
            </p:nvSpPr>
            <p:spPr bwMode="auto">
              <a:xfrm>
                <a:off x="1416" y="672"/>
                <a:ext cx="30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399" name="Text Box 47"/>
              <p:cNvSpPr txBox="1">
                <a:spLocks noChangeArrowheads="1"/>
              </p:cNvSpPr>
              <p:nvPr/>
            </p:nvSpPr>
            <p:spPr bwMode="auto">
              <a:xfrm>
                <a:off x="816" y="864"/>
                <a:ext cx="4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120 A</a:t>
                </a:r>
              </a:p>
            </p:txBody>
          </p:sp>
          <p:sp>
            <p:nvSpPr>
              <p:cNvPr id="356400" name="Text Box 48"/>
              <p:cNvSpPr txBox="1">
                <a:spLocks noChangeArrowheads="1"/>
              </p:cNvSpPr>
              <p:nvPr/>
            </p:nvSpPr>
            <p:spPr bwMode="auto">
              <a:xfrm>
                <a:off x="1824" y="960"/>
                <a:ext cx="49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1/30 </a:t>
                </a:r>
                <a:r>
                  <a:rPr lang="en-US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56401" name="Text Box 49"/>
              <p:cNvSpPr txBox="1">
                <a:spLocks noChangeArrowheads="1"/>
              </p:cNvSpPr>
              <p:nvPr/>
            </p:nvSpPr>
            <p:spPr bwMode="auto">
              <a:xfrm>
                <a:off x="3840" y="1036"/>
                <a:ext cx="49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1/15 </a:t>
                </a:r>
                <a:r>
                  <a:rPr lang="en-US" sz="16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56402" name="Text Box 50"/>
              <p:cNvSpPr txBox="1">
                <a:spLocks noChangeArrowheads="1"/>
              </p:cNvSpPr>
              <p:nvPr/>
            </p:nvSpPr>
            <p:spPr bwMode="auto">
              <a:xfrm>
                <a:off x="3024" y="864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30 A</a:t>
                </a:r>
              </a:p>
            </p:txBody>
          </p:sp>
          <p:sp>
            <p:nvSpPr>
              <p:cNvPr id="356403" name="Text Box 51"/>
              <p:cNvSpPr txBox="1">
                <a:spLocks noChangeArrowheads="1"/>
              </p:cNvSpPr>
              <p:nvPr/>
            </p:nvSpPr>
            <p:spPr bwMode="auto">
              <a:xfrm>
                <a:off x="2640" y="672"/>
                <a:ext cx="2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356404" name="Text Box 52"/>
              <p:cNvSpPr txBox="1">
                <a:spLocks noChangeArrowheads="1"/>
              </p:cNvSpPr>
              <p:nvPr/>
            </p:nvSpPr>
            <p:spPr bwMode="auto">
              <a:xfrm>
                <a:off x="2640" y="960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800" b="1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56406" name="Line 54"/>
              <p:cNvSpPr>
                <a:spLocks noChangeShapeType="1"/>
              </p:cNvSpPr>
              <p:nvPr/>
            </p:nvSpPr>
            <p:spPr bwMode="auto">
              <a:xfrm>
                <a:off x="2274" y="750"/>
                <a:ext cx="0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07" name="Text Box 55"/>
              <p:cNvSpPr txBox="1">
                <a:spLocks noChangeArrowheads="1"/>
              </p:cNvSpPr>
              <p:nvPr/>
            </p:nvSpPr>
            <p:spPr bwMode="auto">
              <a:xfrm>
                <a:off x="2083" y="777"/>
                <a:ext cx="20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i</a:t>
                </a:r>
                <a:r>
                  <a:rPr lang="en-US" sz="1800" b="1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56408" name="Line 56"/>
              <p:cNvSpPr>
                <a:spLocks noChangeShapeType="1"/>
              </p:cNvSpPr>
              <p:nvPr/>
            </p:nvSpPr>
            <p:spPr bwMode="auto">
              <a:xfrm>
                <a:off x="4293" y="750"/>
                <a:ext cx="0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09" name="Text Box 57"/>
              <p:cNvSpPr txBox="1">
                <a:spLocks noChangeArrowheads="1"/>
              </p:cNvSpPr>
              <p:nvPr/>
            </p:nvSpPr>
            <p:spPr bwMode="auto">
              <a:xfrm>
                <a:off x="4141" y="829"/>
                <a:ext cx="20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i</a:t>
                </a:r>
                <a:r>
                  <a:rPr lang="en-US" sz="1800" b="1" baseline="-25000">
                    <a:latin typeface="Arial" charset="0"/>
                  </a:rPr>
                  <a:t>2</a:t>
                </a:r>
              </a:p>
            </p:txBody>
          </p:sp>
        </p:grpSp>
      </p:grpSp>
      <p:sp>
        <p:nvSpPr>
          <p:cNvPr id="60" name="Rectangle 2"/>
          <p:cNvSpPr txBox="1">
            <a:spLocks noChangeArrowheads="1"/>
          </p:cNvSpPr>
          <p:nvPr/>
        </p:nvSpPr>
        <p:spPr bwMode="auto">
          <a:xfrm>
            <a:off x="685800" y="152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Single Node-Pair Circuit….</a:t>
            </a:r>
            <a:r>
              <a:rPr kumimoji="0" lang="en-US" sz="2800" b="1" i="0" u="sng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contd</a:t>
            </a:r>
            <a:endParaRPr kumimoji="0" lang="en-US" sz="2800" b="1" i="0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5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5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5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5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5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5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5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5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5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5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56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56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627A-D102-45C3-91D8-512B57A7896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4495800" cy="457200"/>
          </a:xfrm>
        </p:spPr>
        <p:txBody>
          <a:bodyPr/>
          <a:lstStyle/>
          <a:p>
            <a:r>
              <a:rPr lang="en-US" sz="2800" b="1" u="sng" dirty="0" smtClean="0"/>
              <a:t>Example : </a:t>
            </a:r>
            <a:r>
              <a:rPr lang="en-US" sz="2800" b="1" u="sng" dirty="0"/>
              <a:t>KCL</a:t>
            </a: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457200" y="762000"/>
            <a:ext cx="7696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Find the power absorbed by 8A source.</a:t>
            </a:r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685800" y="60198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Examples….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62573" name="Rectangle 77"/>
          <p:cNvSpPr>
            <a:spLocks noChangeArrowheads="1"/>
          </p:cNvSpPr>
          <p:nvPr/>
        </p:nvSpPr>
        <p:spPr bwMode="auto">
          <a:xfrm>
            <a:off x="685800" y="510540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So v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/4 + v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/6 + v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/12 = 8 + 7    and v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= 30 volts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Hence P</a:t>
            </a:r>
            <a:r>
              <a:rPr lang="en-US" sz="1800" b="1" baseline="-25000">
                <a:latin typeface="Arial" charset="0"/>
              </a:rPr>
              <a:t>8A</a:t>
            </a:r>
            <a:r>
              <a:rPr lang="en-US" sz="1800" b="1">
                <a:latin typeface="Arial" charset="0"/>
              </a:rPr>
              <a:t> = 240 watts (generated)</a:t>
            </a:r>
          </a:p>
        </p:txBody>
      </p:sp>
      <p:grpSp>
        <p:nvGrpSpPr>
          <p:cNvPr id="362711" name="Group 215"/>
          <p:cNvGrpSpPr>
            <a:grpSpLocks/>
          </p:cNvGrpSpPr>
          <p:nvPr/>
        </p:nvGrpSpPr>
        <p:grpSpPr bwMode="auto">
          <a:xfrm>
            <a:off x="5334000" y="669925"/>
            <a:ext cx="2971800" cy="1920875"/>
            <a:chOff x="3360" y="422"/>
            <a:chExt cx="1872" cy="1210"/>
          </a:xfrm>
        </p:grpSpPr>
        <p:grpSp>
          <p:nvGrpSpPr>
            <p:cNvPr id="362706" name="Group 210"/>
            <p:cNvGrpSpPr>
              <a:grpSpLocks/>
            </p:cNvGrpSpPr>
            <p:nvPr/>
          </p:nvGrpSpPr>
          <p:grpSpPr bwMode="auto">
            <a:xfrm>
              <a:off x="3360" y="624"/>
              <a:ext cx="1872" cy="1008"/>
              <a:chOff x="3456" y="720"/>
              <a:chExt cx="1872" cy="1008"/>
            </a:xfrm>
          </p:grpSpPr>
          <p:grpSp>
            <p:nvGrpSpPr>
              <p:cNvPr id="362576" name="Group 80"/>
              <p:cNvGrpSpPr>
                <a:grpSpLocks/>
              </p:cNvGrpSpPr>
              <p:nvPr/>
            </p:nvGrpSpPr>
            <p:grpSpPr bwMode="auto">
              <a:xfrm rot="5400000">
                <a:off x="3658" y="906"/>
                <a:ext cx="482" cy="109"/>
                <a:chOff x="1200" y="1296"/>
                <a:chExt cx="2256" cy="243"/>
              </a:xfrm>
            </p:grpSpPr>
            <p:sp>
              <p:nvSpPr>
                <p:cNvPr id="362577" name="Line 81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578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2579" name="Group 83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62580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581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2582" name="Group 86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62583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58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2585" name="Group 89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6258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587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2588" name="Line 92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589" name="Line 93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2590" name="Group 94"/>
              <p:cNvGrpSpPr>
                <a:grpSpLocks/>
              </p:cNvGrpSpPr>
              <p:nvPr/>
            </p:nvGrpSpPr>
            <p:grpSpPr bwMode="auto">
              <a:xfrm>
                <a:off x="3745" y="1168"/>
                <a:ext cx="280" cy="560"/>
                <a:chOff x="4656" y="1632"/>
                <a:chExt cx="432" cy="1200"/>
              </a:xfrm>
            </p:grpSpPr>
            <p:sp>
              <p:nvSpPr>
                <p:cNvPr id="362591" name="Oval 95"/>
                <p:cNvSpPr>
                  <a:spLocks noChangeArrowheads="1"/>
                </p:cNvSpPr>
                <p:nvPr/>
              </p:nvSpPr>
              <p:spPr bwMode="auto">
                <a:xfrm>
                  <a:off x="4656" y="2058"/>
                  <a:ext cx="432" cy="46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2592" name="Line 96"/>
                <p:cNvSpPr>
                  <a:spLocks noChangeShapeType="1"/>
                </p:cNvSpPr>
                <p:nvPr/>
              </p:nvSpPr>
              <p:spPr bwMode="auto">
                <a:xfrm>
                  <a:off x="4872" y="2522"/>
                  <a:ext cx="0" cy="3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593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4872" y="1632"/>
                  <a:ext cx="0" cy="4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594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869" y="21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2595" name="Rectangle 99"/>
              <p:cNvSpPr>
                <a:spLocks noChangeArrowheads="1"/>
              </p:cNvSpPr>
              <p:nvPr/>
            </p:nvSpPr>
            <p:spPr bwMode="auto">
              <a:xfrm>
                <a:off x="3504" y="816"/>
                <a:ext cx="31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6 </a:t>
                </a:r>
                <a:r>
                  <a:rPr lang="el-GR" sz="1600" b="1"/>
                  <a:t>Ω</a:t>
                </a:r>
              </a:p>
            </p:txBody>
          </p:sp>
          <p:grpSp>
            <p:nvGrpSpPr>
              <p:cNvPr id="362596" name="Group 100"/>
              <p:cNvGrpSpPr>
                <a:grpSpLocks/>
              </p:cNvGrpSpPr>
              <p:nvPr/>
            </p:nvGrpSpPr>
            <p:grpSpPr bwMode="auto">
              <a:xfrm rot="10800000">
                <a:off x="4518" y="720"/>
                <a:ext cx="280" cy="560"/>
                <a:chOff x="4656" y="1632"/>
                <a:chExt cx="432" cy="1200"/>
              </a:xfrm>
            </p:grpSpPr>
            <p:sp>
              <p:nvSpPr>
                <p:cNvPr id="362597" name="Oval 101"/>
                <p:cNvSpPr>
                  <a:spLocks noChangeArrowheads="1"/>
                </p:cNvSpPr>
                <p:nvPr/>
              </p:nvSpPr>
              <p:spPr bwMode="auto">
                <a:xfrm>
                  <a:off x="4656" y="2058"/>
                  <a:ext cx="432" cy="46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2598" name="Line 102"/>
                <p:cNvSpPr>
                  <a:spLocks noChangeShapeType="1"/>
                </p:cNvSpPr>
                <p:nvPr/>
              </p:nvSpPr>
              <p:spPr bwMode="auto">
                <a:xfrm>
                  <a:off x="4872" y="2522"/>
                  <a:ext cx="0" cy="3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599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4872" y="1632"/>
                  <a:ext cx="0" cy="4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600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4869" y="21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2601" name="Group 105"/>
              <p:cNvGrpSpPr>
                <a:grpSpLocks/>
              </p:cNvGrpSpPr>
              <p:nvPr/>
            </p:nvGrpSpPr>
            <p:grpSpPr bwMode="auto">
              <a:xfrm rot="10800000">
                <a:off x="4668" y="1209"/>
                <a:ext cx="660" cy="67"/>
                <a:chOff x="1200" y="1296"/>
                <a:chExt cx="2256" cy="243"/>
              </a:xfrm>
            </p:grpSpPr>
            <p:sp>
              <p:nvSpPr>
                <p:cNvPr id="362602" name="Line 106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603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2604" name="Group 108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6260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606" name="Line 1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2607" name="Group 111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62608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609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2610" name="Group 114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6261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612" name="Line 1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2613" name="Line 117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614" name="Line 118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2615" name="Group 119"/>
              <p:cNvGrpSpPr>
                <a:grpSpLocks/>
              </p:cNvGrpSpPr>
              <p:nvPr/>
            </p:nvGrpSpPr>
            <p:grpSpPr bwMode="auto">
              <a:xfrm rot="5400000">
                <a:off x="4442" y="1457"/>
                <a:ext cx="448" cy="94"/>
                <a:chOff x="1200" y="1296"/>
                <a:chExt cx="2256" cy="243"/>
              </a:xfrm>
            </p:grpSpPr>
            <p:sp>
              <p:nvSpPr>
                <p:cNvPr id="362616" name="Line 120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61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2618" name="Group 122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62619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620" name="Line 1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2621" name="Group 125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62622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623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2624" name="Group 128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62625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626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2627" name="Line 131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628" name="Line 132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2629" name="Line 133"/>
              <p:cNvSpPr>
                <a:spLocks noChangeShapeType="1"/>
              </p:cNvSpPr>
              <p:nvPr/>
            </p:nvSpPr>
            <p:spPr bwMode="auto">
              <a:xfrm>
                <a:off x="3895" y="720"/>
                <a:ext cx="14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630" name="Line 134"/>
              <p:cNvSpPr>
                <a:spLocks noChangeShapeType="1"/>
              </p:cNvSpPr>
              <p:nvPr/>
            </p:nvSpPr>
            <p:spPr bwMode="auto">
              <a:xfrm>
                <a:off x="5328" y="728"/>
                <a:ext cx="0" cy="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631" name="Line 135"/>
              <p:cNvSpPr>
                <a:spLocks noChangeShapeType="1"/>
              </p:cNvSpPr>
              <p:nvPr/>
            </p:nvSpPr>
            <p:spPr bwMode="auto">
              <a:xfrm>
                <a:off x="3895" y="1235"/>
                <a:ext cx="7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632" name="Line 136"/>
              <p:cNvSpPr>
                <a:spLocks noChangeShapeType="1"/>
              </p:cNvSpPr>
              <p:nvPr/>
            </p:nvSpPr>
            <p:spPr bwMode="auto">
              <a:xfrm>
                <a:off x="3895" y="1728"/>
                <a:ext cx="14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633" name="Rectangle 137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3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7 A</a:t>
                </a:r>
                <a:endParaRPr lang="el-GR" sz="1600" b="1"/>
              </a:p>
            </p:txBody>
          </p:sp>
          <p:sp>
            <p:nvSpPr>
              <p:cNvPr id="362634" name="Rectangle 138"/>
              <p:cNvSpPr>
                <a:spLocks noChangeArrowheads="1"/>
              </p:cNvSpPr>
              <p:nvPr/>
            </p:nvSpPr>
            <p:spPr bwMode="auto">
              <a:xfrm>
                <a:off x="4293" y="1392"/>
                <a:ext cx="31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4 </a:t>
                </a:r>
                <a:r>
                  <a:rPr lang="el-GR" sz="1600" b="1"/>
                  <a:t>Ω</a:t>
                </a:r>
              </a:p>
            </p:txBody>
          </p:sp>
          <p:sp>
            <p:nvSpPr>
              <p:cNvPr id="362635" name="Rectangle 139"/>
              <p:cNvSpPr>
                <a:spLocks noChangeArrowheads="1"/>
              </p:cNvSpPr>
              <p:nvPr/>
            </p:nvSpPr>
            <p:spPr bwMode="auto">
              <a:xfrm>
                <a:off x="4861" y="1280"/>
                <a:ext cx="37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12 </a:t>
                </a:r>
                <a:r>
                  <a:rPr lang="el-GR" sz="1600" b="1"/>
                  <a:t>Ω</a:t>
                </a:r>
              </a:p>
            </p:txBody>
          </p:sp>
          <p:sp>
            <p:nvSpPr>
              <p:cNvPr id="362636" name="Rectangle 140"/>
              <p:cNvSpPr>
                <a:spLocks noChangeArrowheads="1"/>
              </p:cNvSpPr>
              <p:nvPr/>
            </p:nvSpPr>
            <p:spPr bwMode="auto">
              <a:xfrm>
                <a:off x="3456" y="1392"/>
                <a:ext cx="3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8 A</a:t>
                </a:r>
                <a:endParaRPr lang="el-GR" sz="1600" b="1"/>
              </a:p>
            </p:txBody>
          </p:sp>
        </p:grpSp>
        <p:sp>
          <p:nvSpPr>
            <p:cNvPr id="362707" name="Text Box 211"/>
            <p:cNvSpPr txBox="1">
              <a:spLocks noChangeArrowheads="1"/>
            </p:cNvSpPr>
            <p:nvPr/>
          </p:nvSpPr>
          <p:spPr bwMode="auto">
            <a:xfrm>
              <a:off x="4454" y="422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M</a:t>
              </a:r>
            </a:p>
          </p:txBody>
        </p:sp>
        <p:sp>
          <p:nvSpPr>
            <p:cNvPr id="362708" name="Text Box 212"/>
            <p:cNvSpPr txBox="1">
              <a:spLocks noChangeArrowheads="1"/>
            </p:cNvSpPr>
            <p:nvPr/>
          </p:nvSpPr>
          <p:spPr bwMode="auto">
            <a:xfrm>
              <a:off x="3552" y="100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N</a:t>
              </a:r>
            </a:p>
          </p:txBody>
        </p:sp>
      </p:grpSp>
      <p:grpSp>
        <p:nvGrpSpPr>
          <p:cNvPr id="362712" name="Group 216"/>
          <p:cNvGrpSpPr>
            <a:grpSpLocks/>
          </p:cNvGrpSpPr>
          <p:nvPr/>
        </p:nvGrpSpPr>
        <p:grpSpPr bwMode="auto">
          <a:xfrm>
            <a:off x="3352800" y="2743200"/>
            <a:ext cx="5257800" cy="2286000"/>
            <a:chOff x="2112" y="1728"/>
            <a:chExt cx="3312" cy="1440"/>
          </a:xfrm>
        </p:grpSpPr>
        <p:grpSp>
          <p:nvGrpSpPr>
            <p:cNvPr id="362637" name="Group 141"/>
            <p:cNvGrpSpPr>
              <a:grpSpLocks/>
            </p:cNvGrpSpPr>
            <p:nvPr/>
          </p:nvGrpSpPr>
          <p:grpSpPr bwMode="auto">
            <a:xfrm>
              <a:off x="2112" y="1920"/>
              <a:ext cx="3312" cy="1152"/>
              <a:chOff x="1392" y="2160"/>
              <a:chExt cx="3312" cy="1152"/>
            </a:xfrm>
          </p:grpSpPr>
          <p:grpSp>
            <p:nvGrpSpPr>
              <p:cNvPr id="362638" name="Group 142"/>
              <p:cNvGrpSpPr>
                <a:grpSpLocks/>
              </p:cNvGrpSpPr>
              <p:nvPr/>
            </p:nvGrpSpPr>
            <p:grpSpPr bwMode="auto">
              <a:xfrm>
                <a:off x="2868" y="3214"/>
                <a:ext cx="164" cy="98"/>
                <a:chOff x="384" y="2880"/>
                <a:chExt cx="192" cy="120"/>
              </a:xfrm>
            </p:grpSpPr>
            <p:sp>
              <p:nvSpPr>
                <p:cNvPr id="362639" name="Line 143"/>
                <p:cNvSpPr>
                  <a:spLocks noChangeShapeType="1"/>
                </p:cNvSpPr>
                <p:nvPr/>
              </p:nvSpPr>
              <p:spPr bwMode="auto">
                <a:xfrm>
                  <a:off x="384" y="292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640" name="Line 144"/>
                <p:cNvSpPr>
                  <a:spLocks noChangeShapeType="1"/>
                </p:cNvSpPr>
                <p:nvPr/>
              </p:nvSpPr>
              <p:spPr bwMode="auto">
                <a:xfrm>
                  <a:off x="432" y="296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641" name="Line 145"/>
                <p:cNvSpPr>
                  <a:spLocks noChangeShapeType="1"/>
                </p:cNvSpPr>
                <p:nvPr/>
              </p:nvSpPr>
              <p:spPr bwMode="auto">
                <a:xfrm>
                  <a:off x="456" y="300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642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480" y="288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2643" name="Group 147"/>
              <p:cNvGrpSpPr>
                <a:grpSpLocks/>
              </p:cNvGrpSpPr>
              <p:nvPr/>
            </p:nvGrpSpPr>
            <p:grpSpPr bwMode="auto">
              <a:xfrm rot="16200000">
                <a:off x="1852" y="2635"/>
                <a:ext cx="1034" cy="129"/>
                <a:chOff x="1200" y="1296"/>
                <a:chExt cx="2256" cy="243"/>
              </a:xfrm>
            </p:grpSpPr>
            <p:sp>
              <p:nvSpPr>
                <p:cNvPr id="362644" name="Line 148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645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2646" name="Group 150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62647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648" name="Line 1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2649" name="Group 153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62650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651" name="Line 1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2652" name="Group 156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62653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654" name="Line 1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2655" name="Line 159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656" name="Line 160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2657" name="Group 161"/>
              <p:cNvGrpSpPr>
                <a:grpSpLocks/>
              </p:cNvGrpSpPr>
              <p:nvPr/>
            </p:nvGrpSpPr>
            <p:grpSpPr bwMode="auto">
              <a:xfrm rot="16200000">
                <a:off x="3109" y="2616"/>
                <a:ext cx="1034" cy="122"/>
                <a:chOff x="1200" y="1296"/>
                <a:chExt cx="2256" cy="243"/>
              </a:xfrm>
            </p:grpSpPr>
            <p:sp>
              <p:nvSpPr>
                <p:cNvPr id="362658" name="Line 162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659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2660" name="Group 164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62661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662" name="Line 1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2663" name="Group 167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6266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665" name="Line 1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2666" name="Group 170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62667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668" name="Line 1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2669" name="Line 173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670" name="Line 174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2671" name="Oval 175"/>
              <p:cNvSpPr>
                <a:spLocks noChangeArrowheads="1"/>
              </p:cNvSpPr>
              <p:nvPr/>
            </p:nvSpPr>
            <p:spPr bwMode="auto">
              <a:xfrm>
                <a:off x="1693" y="2537"/>
                <a:ext cx="288" cy="2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600" b="1"/>
              </a:p>
            </p:txBody>
          </p:sp>
          <p:sp>
            <p:nvSpPr>
              <p:cNvPr id="362672" name="Line 176"/>
              <p:cNvSpPr>
                <a:spLocks noChangeShapeType="1"/>
              </p:cNvSpPr>
              <p:nvPr/>
            </p:nvSpPr>
            <p:spPr bwMode="auto">
              <a:xfrm flipV="1">
                <a:off x="1843" y="2824"/>
                <a:ext cx="0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673" name="Line 177"/>
              <p:cNvSpPr>
                <a:spLocks noChangeShapeType="1"/>
              </p:cNvSpPr>
              <p:nvPr/>
            </p:nvSpPr>
            <p:spPr bwMode="auto">
              <a:xfrm flipV="1">
                <a:off x="1812" y="2177"/>
                <a:ext cx="0" cy="3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674" name="Text Box 178"/>
              <p:cNvSpPr txBox="1">
                <a:spLocks noChangeArrowheads="1"/>
              </p:cNvSpPr>
              <p:nvPr/>
            </p:nvSpPr>
            <p:spPr bwMode="auto">
              <a:xfrm>
                <a:off x="1392" y="2472"/>
                <a:ext cx="2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Arial" charset="0"/>
                  </a:rPr>
                  <a:t>8 A</a:t>
                </a:r>
              </a:p>
            </p:txBody>
          </p:sp>
          <p:grpSp>
            <p:nvGrpSpPr>
              <p:cNvPr id="362675" name="Group 179"/>
              <p:cNvGrpSpPr>
                <a:grpSpLocks/>
              </p:cNvGrpSpPr>
              <p:nvPr/>
            </p:nvGrpSpPr>
            <p:grpSpPr bwMode="auto">
              <a:xfrm>
                <a:off x="2622" y="2238"/>
                <a:ext cx="282" cy="862"/>
                <a:chOff x="1862" y="1418"/>
                <a:chExt cx="421" cy="1441"/>
              </a:xfrm>
            </p:grpSpPr>
            <p:sp>
              <p:nvSpPr>
                <p:cNvPr id="362676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1910" y="1958"/>
                  <a:ext cx="373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V</a:t>
                  </a:r>
                  <a:r>
                    <a:rPr lang="en-US" sz="1600" b="1" baseline="-250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362677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1862" y="1418"/>
                  <a:ext cx="336" cy="4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/>
                    <a:t>+</a:t>
                  </a:r>
                </a:p>
              </p:txBody>
            </p:sp>
            <p:sp>
              <p:nvSpPr>
                <p:cNvPr id="362678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1910" y="2378"/>
                  <a:ext cx="316" cy="4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/>
                    <a:t>_</a:t>
                  </a:r>
                </a:p>
              </p:txBody>
            </p:sp>
          </p:grpSp>
          <p:sp>
            <p:nvSpPr>
              <p:cNvPr id="362679" name="Text Box 183"/>
              <p:cNvSpPr txBox="1">
                <a:spLocks noChangeArrowheads="1"/>
              </p:cNvSpPr>
              <p:nvPr/>
            </p:nvSpPr>
            <p:spPr bwMode="auto">
              <a:xfrm>
                <a:off x="3168" y="2433"/>
                <a:ext cx="4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</a:t>
                </a:r>
                <a:r>
                  <a:rPr lang="en-US" sz="1400" b="1">
                    <a:latin typeface="Arial" charset="0"/>
                    <a:cs typeface="Arial" charset="0"/>
                  </a:rPr>
                  <a:t>12 </a:t>
                </a:r>
                <a:r>
                  <a:rPr lang="el-GR" sz="14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62680" name="Text Box 184"/>
              <p:cNvSpPr txBox="1">
                <a:spLocks noChangeArrowheads="1"/>
              </p:cNvSpPr>
              <p:nvPr/>
            </p:nvSpPr>
            <p:spPr bwMode="auto">
              <a:xfrm>
                <a:off x="1732" y="252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1600"/>
              </a:p>
            </p:txBody>
          </p:sp>
          <p:sp>
            <p:nvSpPr>
              <p:cNvPr id="362681" name="Line 185"/>
              <p:cNvSpPr>
                <a:spLocks noChangeShapeType="1"/>
              </p:cNvSpPr>
              <p:nvPr/>
            </p:nvSpPr>
            <p:spPr bwMode="auto">
              <a:xfrm flipV="1">
                <a:off x="1831" y="2597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682" name="Text Box 186"/>
              <p:cNvSpPr txBox="1">
                <a:spLocks noChangeArrowheads="1"/>
              </p:cNvSpPr>
              <p:nvPr/>
            </p:nvSpPr>
            <p:spPr bwMode="auto">
              <a:xfrm>
                <a:off x="2007" y="2668"/>
                <a:ext cx="41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Arial" charset="0"/>
                    <a:cs typeface="Arial" charset="0"/>
                  </a:rPr>
                  <a:t>4 </a:t>
                </a:r>
                <a:r>
                  <a:rPr lang="el-GR" sz="14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  <p:sp>
            <p:nvSpPr>
              <p:cNvPr id="362683" name="Oval 187"/>
              <p:cNvSpPr>
                <a:spLocks noChangeArrowheads="1"/>
              </p:cNvSpPr>
              <p:nvPr/>
            </p:nvSpPr>
            <p:spPr bwMode="auto">
              <a:xfrm>
                <a:off x="3934" y="2519"/>
                <a:ext cx="289" cy="2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600" b="1"/>
              </a:p>
            </p:txBody>
          </p:sp>
          <p:sp>
            <p:nvSpPr>
              <p:cNvPr id="362684" name="Line 188"/>
              <p:cNvSpPr>
                <a:spLocks noChangeShapeType="1"/>
              </p:cNvSpPr>
              <p:nvPr/>
            </p:nvSpPr>
            <p:spPr bwMode="auto">
              <a:xfrm flipV="1">
                <a:off x="4057" y="2807"/>
                <a:ext cx="0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685" name="Line 189"/>
              <p:cNvSpPr>
                <a:spLocks noChangeShapeType="1"/>
              </p:cNvSpPr>
              <p:nvPr/>
            </p:nvSpPr>
            <p:spPr bwMode="auto">
              <a:xfrm flipV="1">
                <a:off x="4068" y="2165"/>
                <a:ext cx="0" cy="3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686" name="Text Box 190"/>
              <p:cNvSpPr txBox="1">
                <a:spLocks noChangeArrowheads="1"/>
              </p:cNvSpPr>
              <p:nvPr/>
            </p:nvSpPr>
            <p:spPr bwMode="auto">
              <a:xfrm>
                <a:off x="4221" y="2668"/>
                <a:ext cx="48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latin typeface="Arial" charset="0"/>
                  </a:rPr>
                  <a:t>7 A</a:t>
                </a:r>
              </a:p>
            </p:txBody>
          </p:sp>
          <p:sp>
            <p:nvSpPr>
              <p:cNvPr id="362687" name="Text Box 191"/>
              <p:cNvSpPr txBox="1">
                <a:spLocks noChangeArrowheads="1"/>
              </p:cNvSpPr>
              <p:nvPr/>
            </p:nvSpPr>
            <p:spPr bwMode="auto">
              <a:xfrm>
                <a:off x="3973" y="2510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1600"/>
              </a:p>
            </p:txBody>
          </p:sp>
          <p:sp>
            <p:nvSpPr>
              <p:cNvPr id="362688" name="Line 192"/>
              <p:cNvSpPr>
                <a:spLocks noChangeShapeType="1"/>
              </p:cNvSpPr>
              <p:nvPr/>
            </p:nvSpPr>
            <p:spPr bwMode="auto">
              <a:xfrm flipV="1">
                <a:off x="4073" y="2579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689" name="Line 193"/>
              <p:cNvSpPr>
                <a:spLocks noChangeShapeType="1"/>
              </p:cNvSpPr>
              <p:nvPr/>
            </p:nvSpPr>
            <p:spPr bwMode="auto">
              <a:xfrm>
                <a:off x="1843" y="3214"/>
                <a:ext cx="221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690" name="Line 194"/>
              <p:cNvSpPr>
                <a:spLocks noChangeShapeType="1"/>
              </p:cNvSpPr>
              <p:nvPr/>
            </p:nvSpPr>
            <p:spPr bwMode="auto">
              <a:xfrm flipV="1">
                <a:off x="1802" y="2160"/>
                <a:ext cx="2255" cy="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2691" name="Group 195"/>
              <p:cNvGrpSpPr>
                <a:grpSpLocks/>
              </p:cNvGrpSpPr>
              <p:nvPr/>
            </p:nvGrpSpPr>
            <p:grpSpPr bwMode="auto">
              <a:xfrm rot="16200000">
                <a:off x="2576" y="2616"/>
                <a:ext cx="1034" cy="122"/>
                <a:chOff x="1200" y="1296"/>
                <a:chExt cx="2256" cy="243"/>
              </a:xfrm>
            </p:grpSpPr>
            <p:sp>
              <p:nvSpPr>
                <p:cNvPr id="362692" name="Line 196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693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2694" name="Group 198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62695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696" name="Line 2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2697" name="Group 201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62698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699" name="Line 2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2700" name="Group 204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62701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702" name="Line 2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2703" name="Line 207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704" name="Line 208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2705" name="Text Box 209"/>
              <p:cNvSpPr txBox="1">
                <a:spLocks noChangeArrowheads="1"/>
              </p:cNvSpPr>
              <p:nvPr/>
            </p:nvSpPr>
            <p:spPr bwMode="auto">
              <a:xfrm>
                <a:off x="3073" y="2707"/>
                <a:ext cx="4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Arial" charset="0"/>
                    <a:cs typeface="Arial" charset="0"/>
                  </a:rPr>
                  <a:t>  </a:t>
                </a:r>
                <a:r>
                  <a:rPr lang="en-US" sz="1400" b="1">
                    <a:latin typeface="Arial" charset="0"/>
                    <a:cs typeface="Arial" charset="0"/>
                  </a:rPr>
                  <a:t>6 </a:t>
                </a:r>
                <a:r>
                  <a:rPr lang="el-GR" sz="1400" b="1">
                    <a:latin typeface="Arial" charset="0"/>
                    <a:cs typeface="Arial" charset="0"/>
                  </a:rPr>
                  <a:t>Ω</a:t>
                </a:r>
              </a:p>
            </p:txBody>
          </p:sp>
        </p:grpSp>
        <p:sp>
          <p:nvSpPr>
            <p:cNvPr id="362709" name="Text Box 213"/>
            <p:cNvSpPr txBox="1">
              <a:spLocks noChangeArrowheads="1"/>
            </p:cNvSpPr>
            <p:nvPr/>
          </p:nvSpPr>
          <p:spPr bwMode="auto">
            <a:xfrm>
              <a:off x="3552" y="172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N</a:t>
              </a:r>
            </a:p>
          </p:txBody>
        </p:sp>
        <p:sp>
          <p:nvSpPr>
            <p:cNvPr id="362710" name="Text Box 214"/>
            <p:cNvSpPr txBox="1">
              <a:spLocks noChangeArrowheads="1"/>
            </p:cNvSpPr>
            <p:nvPr/>
          </p:nvSpPr>
          <p:spPr bwMode="auto">
            <a:xfrm>
              <a:off x="4032" y="2956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M</a:t>
              </a:r>
            </a:p>
          </p:txBody>
        </p:sp>
      </p:grp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1143000" y="259080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latin typeface="Arial" charset="0"/>
              </a:rPr>
              <a:t>How to proceed??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6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62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62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62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62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6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6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5C99-44D5-42B9-A286-80D369DD561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Example : </a:t>
            </a:r>
            <a:r>
              <a:rPr lang="en-US" sz="2800" b="1" u="sng" dirty="0"/>
              <a:t>KCL</a:t>
            </a:r>
          </a:p>
        </p:txBody>
      </p:sp>
      <p:sp>
        <p:nvSpPr>
          <p:cNvPr id="36761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533400" y="609600"/>
            <a:ext cx="7696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Find the </a:t>
            </a:r>
            <a:r>
              <a:rPr lang="en-US" sz="1800" b="1" dirty="0" err="1">
                <a:latin typeface="Arial" charset="0"/>
              </a:rPr>
              <a:t>labelled</a:t>
            </a:r>
            <a:r>
              <a:rPr lang="en-US" sz="1800" b="1" dirty="0">
                <a:latin typeface="Arial" charset="0"/>
              </a:rPr>
              <a:t> currents.</a:t>
            </a:r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685800" y="5638800"/>
            <a:ext cx="815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 smtClean="0">
                <a:latin typeface="Arial" charset="0"/>
              </a:rPr>
              <a:t>So KCL at top node:  </a:t>
            </a:r>
            <a:r>
              <a:rPr lang="en-US" sz="1600" b="1" dirty="0">
                <a:latin typeface="Arial" charset="0"/>
              </a:rPr>
              <a:t>i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+ 0.2v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+i</a:t>
            </a:r>
            <a:r>
              <a:rPr lang="en-US" sz="1600" b="1" baseline="-25000" dirty="0">
                <a:latin typeface="Arial" charset="0"/>
              </a:rPr>
              <a:t>2</a:t>
            </a:r>
            <a:r>
              <a:rPr lang="en-US" sz="1600" b="1" dirty="0">
                <a:latin typeface="Arial" charset="0"/>
              </a:rPr>
              <a:t> – i</a:t>
            </a:r>
            <a:r>
              <a:rPr lang="en-US" sz="1600" b="1" baseline="-25000" dirty="0">
                <a:latin typeface="Arial" charset="0"/>
              </a:rPr>
              <a:t>10</a:t>
            </a:r>
            <a:r>
              <a:rPr lang="en-US" sz="1600" b="1" dirty="0">
                <a:latin typeface="Arial" charset="0"/>
              </a:rPr>
              <a:t> – 2.5 = 0  and i</a:t>
            </a:r>
            <a:r>
              <a:rPr lang="en-US" sz="1600" b="1" baseline="-25000" dirty="0">
                <a:latin typeface="Arial" charset="0"/>
              </a:rPr>
              <a:t>10</a:t>
            </a:r>
            <a:r>
              <a:rPr lang="en-US" sz="1600" b="1" dirty="0">
                <a:latin typeface="Arial" charset="0"/>
              </a:rPr>
              <a:t> = v</a:t>
            </a:r>
            <a:r>
              <a:rPr lang="en-US" sz="1600" b="1" baseline="-25000" dirty="0">
                <a:latin typeface="Arial" charset="0"/>
              </a:rPr>
              <a:t>1 </a:t>
            </a:r>
            <a:r>
              <a:rPr lang="en-US" sz="1600" b="1" dirty="0">
                <a:latin typeface="Arial" charset="0"/>
              </a:rPr>
              <a:t>/10  etc </a:t>
            </a:r>
            <a:r>
              <a:rPr lang="en-US" sz="1600" b="1" dirty="0" err="1">
                <a:latin typeface="Arial" charset="0"/>
              </a:rPr>
              <a:t>etc</a:t>
            </a:r>
            <a:endParaRPr lang="en-US" sz="16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Hence v</a:t>
            </a:r>
            <a:r>
              <a:rPr lang="en-US" sz="1600" b="1" baseline="-25000" dirty="0">
                <a:latin typeface="Arial" charset="0"/>
              </a:rPr>
              <a:t>1</a:t>
            </a:r>
            <a:r>
              <a:rPr lang="en-US" sz="1600" b="1" dirty="0">
                <a:latin typeface="Arial" charset="0"/>
              </a:rPr>
              <a:t> = 50 volts and the currents can be determined and verified by KCL.</a:t>
            </a:r>
          </a:p>
        </p:txBody>
      </p:sp>
      <p:grpSp>
        <p:nvGrpSpPr>
          <p:cNvPr id="367857" name="Group 241"/>
          <p:cNvGrpSpPr>
            <a:grpSpLocks/>
          </p:cNvGrpSpPr>
          <p:nvPr/>
        </p:nvGrpSpPr>
        <p:grpSpPr bwMode="auto">
          <a:xfrm>
            <a:off x="1752600" y="990600"/>
            <a:ext cx="6629400" cy="2119313"/>
            <a:chOff x="1104" y="624"/>
            <a:chExt cx="4176" cy="1335"/>
          </a:xfrm>
        </p:grpSpPr>
        <p:sp>
          <p:nvSpPr>
            <p:cNvPr id="367755" name="Text Box 139"/>
            <p:cNvSpPr txBox="1">
              <a:spLocks noChangeArrowheads="1"/>
            </p:cNvSpPr>
            <p:nvPr/>
          </p:nvSpPr>
          <p:spPr bwMode="auto">
            <a:xfrm>
              <a:off x="1396" y="990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367756" name="Text Box 140"/>
            <p:cNvSpPr txBox="1">
              <a:spLocks noChangeArrowheads="1"/>
            </p:cNvSpPr>
            <p:nvPr/>
          </p:nvSpPr>
          <p:spPr bwMode="auto">
            <a:xfrm rot="5400000">
              <a:off x="1135" y="1039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367757" name="Text Box 141"/>
            <p:cNvSpPr txBox="1">
              <a:spLocks noChangeArrowheads="1"/>
            </p:cNvSpPr>
            <p:nvPr/>
          </p:nvSpPr>
          <p:spPr bwMode="auto">
            <a:xfrm>
              <a:off x="1776" y="9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_</a:t>
              </a:r>
            </a:p>
          </p:txBody>
        </p:sp>
        <p:sp>
          <p:nvSpPr>
            <p:cNvPr id="367758" name="Line 142"/>
            <p:cNvSpPr>
              <a:spLocks noChangeShapeType="1"/>
            </p:cNvSpPr>
            <p:nvPr/>
          </p:nvSpPr>
          <p:spPr bwMode="auto">
            <a:xfrm>
              <a:off x="1872" y="74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7759" name="Group 143"/>
            <p:cNvGrpSpPr>
              <a:grpSpLocks/>
            </p:cNvGrpSpPr>
            <p:nvPr/>
          </p:nvGrpSpPr>
          <p:grpSpPr bwMode="auto">
            <a:xfrm rot="10800000">
              <a:off x="2976" y="1248"/>
              <a:ext cx="864" cy="96"/>
              <a:chOff x="1200" y="1296"/>
              <a:chExt cx="2256" cy="243"/>
            </a:xfrm>
          </p:grpSpPr>
          <p:sp>
            <p:nvSpPr>
              <p:cNvPr id="367760" name="Line 144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761" name="Line 145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7762" name="Group 146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7763" name="Line 14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764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7765" name="Group 149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7766" name="Line 15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767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7768" name="Group 152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7769" name="Line 1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770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7771" name="Line 155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772" name="Line 156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7773" name="Text Box 157"/>
            <p:cNvSpPr txBox="1">
              <a:spLocks noChangeArrowheads="1"/>
            </p:cNvSpPr>
            <p:nvPr/>
          </p:nvSpPr>
          <p:spPr bwMode="auto">
            <a:xfrm>
              <a:off x="3216" y="789"/>
              <a:ext cx="38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10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grpSp>
          <p:nvGrpSpPr>
            <p:cNvPr id="367774" name="Group 158"/>
            <p:cNvGrpSpPr>
              <a:grpSpLocks/>
            </p:cNvGrpSpPr>
            <p:nvPr/>
          </p:nvGrpSpPr>
          <p:grpSpPr bwMode="auto">
            <a:xfrm rot="10800000">
              <a:off x="1131" y="1230"/>
              <a:ext cx="864" cy="96"/>
              <a:chOff x="1200" y="1296"/>
              <a:chExt cx="2256" cy="243"/>
            </a:xfrm>
          </p:grpSpPr>
          <p:sp>
            <p:nvSpPr>
              <p:cNvPr id="367775" name="Line 159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776" name="Line 160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7777" name="Group 161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7778" name="Line 16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779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7780" name="Group 164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7781" name="Line 16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782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7783" name="Group 167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7784" name="Line 16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785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7786" name="Line 170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787" name="Line 171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7788" name="Text Box 172"/>
            <p:cNvSpPr txBox="1">
              <a:spLocks noChangeArrowheads="1"/>
            </p:cNvSpPr>
            <p:nvPr/>
          </p:nvSpPr>
          <p:spPr bwMode="auto">
            <a:xfrm>
              <a:off x="2112" y="885"/>
              <a:ext cx="4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0.2v</a:t>
              </a:r>
              <a:r>
                <a:rPr lang="en-US" sz="16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367789" name="Line 173"/>
            <p:cNvSpPr>
              <a:spLocks noChangeShapeType="1"/>
            </p:cNvSpPr>
            <p:nvPr/>
          </p:nvSpPr>
          <p:spPr bwMode="auto">
            <a:xfrm rot="5400000" flipV="1">
              <a:off x="2427" y="1193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790" name="AutoShape 174"/>
            <p:cNvSpPr>
              <a:spLocks noChangeArrowheads="1"/>
            </p:cNvSpPr>
            <p:nvPr/>
          </p:nvSpPr>
          <p:spPr bwMode="auto">
            <a:xfrm rot="5400000">
              <a:off x="2254" y="1125"/>
              <a:ext cx="339" cy="31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791" name="Line 175"/>
            <p:cNvSpPr>
              <a:spLocks noChangeShapeType="1"/>
            </p:cNvSpPr>
            <p:nvPr/>
          </p:nvSpPr>
          <p:spPr bwMode="auto">
            <a:xfrm rot="5400000">
              <a:off x="2807" y="1063"/>
              <a:ext cx="0" cy="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792" name="Line 176"/>
            <p:cNvSpPr>
              <a:spLocks noChangeShapeType="1"/>
            </p:cNvSpPr>
            <p:nvPr/>
          </p:nvSpPr>
          <p:spPr bwMode="auto">
            <a:xfrm>
              <a:off x="1968" y="127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7793" name="Group 177"/>
            <p:cNvGrpSpPr>
              <a:grpSpLocks/>
            </p:cNvGrpSpPr>
            <p:nvPr/>
          </p:nvGrpSpPr>
          <p:grpSpPr bwMode="auto">
            <a:xfrm rot="5400000">
              <a:off x="4076" y="886"/>
              <a:ext cx="343" cy="816"/>
              <a:chOff x="3475" y="2592"/>
              <a:chExt cx="343" cy="816"/>
            </a:xfrm>
          </p:grpSpPr>
          <p:sp>
            <p:nvSpPr>
              <p:cNvPr id="367794" name="Oval 178"/>
              <p:cNvSpPr>
                <a:spLocks noChangeArrowheads="1"/>
              </p:cNvSpPr>
              <p:nvPr/>
            </p:nvSpPr>
            <p:spPr bwMode="auto">
              <a:xfrm>
                <a:off x="3475" y="2886"/>
                <a:ext cx="343" cy="31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95" name="Line 179"/>
              <p:cNvSpPr>
                <a:spLocks noChangeShapeType="1"/>
              </p:cNvSpPr>
              <p:nvPr/>
            </p:nvSpPr>
            <p:spPr bwMode="auto">
              <a:xfrm>
                <a:off x="3646" y="3197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796" name="Line 180"/>
              <p:cNvSpPr>
                <a:spLocks noChangeShapeType="1"/>
              </p:cNvSpPr>
              <p:nvPr/>
            </p:nvSpPr>
            <p:spPr bwMode="auto">
              <a:xfrm flipV="1">
                <a:off x="3646" y="2592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797" name="Line 181"/>
              <p:cNvSpPr>
                <a:spLocks noChangeShapeType="1"/>
              </p:cNvSpPr>
              <p:nvPr/>
            </p:nvSpPr>
            <p:spPr bwMode="auto">
              <a:xfrm>
                <a:off x="3644" y="2951"/>
                <a:ext cx="0" cy="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798" name="Group 182"/>
            <p:cNvGrpSpPr>
              <a:grpSpLocks/>
            </p:cNvGrpSpPr>
            <p:nvPr/>
          </p:nvGrpSpPr>
          <p:grpSpPr bwMode="auto">
            <a:xfrm rot="10800000">
              <a:off x="4626" y="1230"/>
              <a:ext cx="576" cy="135"/>
              <a:chOff x="1200" y="1296"/>
              <a:chExt cx="2256" cy="243"/>
            </a:xfrm>
          </p:grpSpPr>
          <p:sp>
            <p:nvSpPr>
              <p:cNvPr id="367799" name="Line 183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00" name="Line 184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7801" name="Group 185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7802" name="Line 18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803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7804" name="Group 188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7805" name="Line 18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806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7807" name="Group 191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7808" name="Line 19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80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7810" name="Line 194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11" name="Line 195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7812" name="Arc 196"/>
            <p:cNvSpPr>
              <a:spLocks/>
            </p:cNvSpPr>
            <p:nvPr/>
          </p:nvSpPr>
          <p:spPr bwMode="auto">
            <a:xfrm rot="37550702">
              <a:off x="3358" y="191"/>
              <a:ext cx="718" cy="1584"/>
            </a:xfrm>
            <a:custGeom>
              <a:avLst/>
              <a:gdLst>
                <a:gd name="G0" fmla="+- 5359 0 0"/>
                <a:gd name="G1" fmla="+- 21600 0 0"/>
                <a:gd name="G2" fmla="+- 21600 0 0"/>
                <a:gd name="T0" fmla="*/ 4714 w 26959"/>
                <a:gd name="T1" fmla="*/ 10 h 43200"/>
                <a:gd name="T2" fmla="*/ 0 w 26959"/>
                <a:gd name="T3" fmla="*/ 42525 h 43200"/>
                <a:gd name="T4" fmla="*/ 5359 w 2695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59" h="43200" fill="none" extrusionOk="0">
                  <a:moveTo>
                    <a:pt x="4713" y="9"/>
                  </a:moveTo>
                  <a:cubicBezTo>
                    <a:pt x="4928" y="3"/>
                    <a:pt x="5143" y="-1"/>
                    <a:pt x="5359" y="0"/>
                  </a:cubicBezTo>
                  <a:cubicBezTo>
                    <a:pt x="17288" y="0"/>
                    <a:pt x="26959" y="9670"/>
                    <a:pt x="26959" y="21600"/>
                  </a:cubicBezTo>
                  <a:cubicBezTo>
                    <a:pt x="26959" y="33529"/>
                    <a:pt x="17288" y="43200"/>
                    <a:pt x="5359" y="43200"/>
                  </a:cubicBezTo>
                  <a:cubicBezTo>
                    <a:pt x="3551" y="43200"/>
                    <a:pt x="1751" y="42973"/>
                    <a:pt x="0" y="42524"/>
                  </a:cubicBezTo>
                </a:path>
                <a:path w="26959" h="43200" stroke="0" extrusionOk="0">
                  <a:moveTo>
                    <a:pt x="4713" y="9"/>
                  </a:moveTo>
                  <a:cubicBezTo>
                    <a:pt x="4928" y="3"/>
                    <a:pt x="5143" y="-1"/>
                    <a:pt x="5359" y="0"/>
                  </a:cubicBezTo>
                  <a:cubicBezTo>
                    <a:pt x="17288" y="0"/>
                    <a:pt x="26959" y="9670"/>
                    <a:pt x="26959" y="21600"/>
                  </a:cubicBezTo>
                  <a:cubicBezTo>
                    <a:pt x="26959" y="33529"/>
                    <a:pt x="17288" y="43200"/>
                    <a:pt x="5359" y="43200"/>
                  </a:cubicBezTo>
                  <a:cubicBezTo>
                    <a:pt x="3551" y="43200"/>
                    <a:pt x="1751" y="42973"/>
                    <a:pt x="0" y="42524"/>
                  </a:cubicBezTo>
                  <a:lnTo>
                    <a:pt x="53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813" name="Arc 197"/>
            <p:cNvSpPr>
              <a:spLocks/>
            </p:cNvSpPr>
            <p:nvPr/>
          </p:nvSpPr>
          <p:spPr bwMode="auto">
            <a:xfrm rot="59149307">
              <a:off x="1588" y="176"/>
              <a:ext cx="669" cy="1633"/>
            </a:xfrm>
            <a:custGeom>
              <a:avLst/>
              <a:gdLst>
                <a:gd name="G0" fmla="+- 5359 0 0"/>
                <a:gd name="G1" fmla="+- 21600 0 0"/>
                <a:gd name="G2" fmla="+- 21600 0 0"/>
                <a:gd name="T0" fmla="*/ 4873 w 26959"/>
                <a:gd name="T1" fmla="*/ 5 h 43200"/>
                <a:gd name="T2" fmla="*/ 0 w 26959"/>
                <a:gd name="T3" fmla="*/ 42525 h 43200"/>
                <a:gd name="T4" fmla="*/ 5359 w 2695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59" h="43200" fill="none" extrusionOk="0">
                  <a:moveTo>
                    <a:pt x="4873" y="5"/>
                  </a:moveTo>
                  <a:cubicBezTo>
                    <a:pt x="5034" y="1"/>
                    <a:pt x="5196" y="-1"/>
                    <a:pt x="5359" y="0"/>
                  </a:cubicBezTo>
                  <a:cubicBezTo>
                    <a:pt x="17288" y="0"/>
                    <a:pt x="26959" y="9670"/>
                    <a:pt x="26959" y="21600"/>
                  </a:cubicBezTo>
                  <a:cubicBezTo>
                    <a:pt x="26959" y="33529"/>
                    <a:pt x="17288" y="43200"/>
                    <a:pt x="5359" y="43200"/>
                  </a:cubicBezTo>
                  <a:cubicBezTo>
                    <a:pt x="3551" y="43200"/>
                    <a:pt x="1751" y="42973"/>
                    <a:pt x="0" y="42524"/>
                  </a:cubicBezTo>
                </a:path>
                <a:path w="26959" h="43200" stroke="0" extrusionOk="0">
                  <a:moveTo>
                    <a:pt x="4873" y="5"/>
                  </a:moveTo>
                  <a:cubicBezTo>
                    <a:pt x="5034" y="1"/>
                    <a:pt x="5196" y="-1"/>
                    <a:pt x="5359" y="0"/>
                  </a:cubicBezTo>
                  <a:cubicBezTo>
                    <a:pt x="17288" y="0"/>
                    <a:pt x="26959" y="9670"/>
                    <a:pt x="26959" y="21600"/>
                  </a:cubicBezTo>
                  <a:cubicBezTo>
                    <a:pt x="26959" y="33529"/>
                    <a:pt x="17288" y="43200"/>
                    <a:pt x="5359" y="43200"/>
                  </a:cubicBezTo>
                  <a:cubicBezTo>
                    <a:pt x="3551" y="43200"/>
                    <a:pt x="1751" y="42973"/>
                    <a:pt x="0" y="42524"/>
                  </a:cubicBezTo>
                  <a:lnTo>
                    <a:pt x="53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814" name="Arc 198"/>
            <p:cNvSpPr>
              <a:spLocks/>
            </p:cNvSpPr>
            <p:nvPr/>
          </p:nvSpPr>
          <p:spPr bwMode="auto">
            <a:xfrm rot="48236646">
              <a:off x="2527" y="640"/>
              <a:ext cx="718" cy="1823"/>
            </a:xfrm>
            <a:custGeom>
              <a:avLst/>
              <a:gdLst>
                <a:gd name="G0" fmla="+- 5359 0 0"/>
                <a:gd name="G1" fmla="+- 21558 0 0"/>
                <a:gd name="G2" fmla="+- 21600 0 0"/>
                <a:gd name="T0" fmla="*/ 6712 w 26959"/>
                <a:gd name="T1" fmla="*/ 0 h 43158"/>
                <a:gd name="T2" fmla="*/ 0 w 26959"/>
                <a:gd name="T3" fmla="*/ 42483 h 43158"/>
                <a:gd name="T4" fmla="*/ 5359 w 26959"/>
                <a:gd name="T5" fmla="*/ 21558 h 43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59" h="43158" fill="none" extrusionOk="0">
                  <a:moveTo>
                    <a:pt x="6711" y="0"/>
                  </a:moveTo>
                  <a:cubicBezTo>
                    <a:pt x="18093" y="714"/>
                    <a:pt x="26959" y="10153"/>
                    <a:pt x="26959" y="21558"/>
                  </a:cubicBezTo>
                  <a:cubicBezTo>
                    <a:pt x="26959" y="33487"/>
                    <a:pt x="17288" y="43158"/>
                    <a:pt x="5359" y="43158"/>
                  </a:cubicBezTo>
                  <a:cubicBezTo>
                    <a:pt x="3551" y="43158"/>
                    <a:pt x="1751" y="42931"/>
                    <a:pt x="0" y="42482"/>
                  </a:cubicBezTo>
                </a:path>
                <a:path w="26959" h="43158" stroke="0" extrusionOk="0">
                  <a:moveTo>
                    <a:pt x="6711" y="0"/>
                  </a:moveTo>
                  <a:cubicBezTo>
                    <a:pt x="18093" y="714"/>
                    <a:pt x="26959" y="10153"/>
                    <a:pt x="26959" y="21558"/>
                  </a:cubicBezTo>
                  <a:cubicBezTo>
                    <a:pt x="26959" y="33487"/>
                    <a:pt x="17288" y="43158"/>
                    <a:pt x="5359" y="43158"/>
                  </a:cubicBezTo>
                  <a:cubicBezTo>
                    <a:pt x="3551" y="43158"/>
                    <a:pt x="1751" y="42931"/>
                    <a:pt x="0" y="42482"/>
                  </a:cubicBezTo>
                  <a:lnTo>
                    <a:pt x="5359" y="2155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815" name="Arc 199"/>
            <p:cNvSpPr>
              <a:spLocks/>
            </p:cNvSpPr>
            <p:nvPr/>
          </p:nvSpPr>
          <p:spPr bwMode="auto">
            <a:xfrm rot="48236646">
              <a:off x="4155" y="879"/>
              <a:ext cx="718" cy="1441"/>
            </a:xfrm>
            <a:custGeom>
              <a:avLst/>
              <a:gdLst>
                <a:gd name="G0" fmla="+- 5359 0 0"/>
                <a:gd name="G1" fmla="+- 21600 0 0"/>
                <a:gd name="G2" fmla="+- 21600 0 0"/>
                <a:gd name="T0" fmla="*/ 4143 w 26959"/>
                <a:gd name="T1" fmla="*/ 34 h 43200"/>
                <a:gd name="T2" fmla="*/ 0 w 26959"/>
                <a:gd name="T3" fmla="*/ 42525 h 43200"/>
                <a:gd name="T4" fmla="*/ 5359 w 2695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59" h="43200" fill="none" extrusionOk="0">
                  <a:moveTo>
                    <a:pt x="4143" y="34"/>
                  </a:moveTo>
                  <a:cubicBezTo>
                    <a:pt x="4547" y="11"/>
                    <a:pt x="4953" y="-1"/>
                    <a:pt x="5359" y="0"/>
                  </a:cubicBezTo>
                  <a:cubicBezTo>
                    <a:pt x="17288" y="0"/>
                    <a:pt x="26959" y="9670"/>
                    <a:pt x="26959" y="21600"/>
                  </a:cubicBezTo>
                  <a:cubicBezTo>
                    <a:pt x="26959" y="33529"/>
                    <a:pt x="17288" y="43200"/>
                    <a:pt x="5359" y="43200"/>
                  </a:cubicBezTo>
                  <a:cubicBezTo>
                    <a:pt x="3551" y="43200"/>
                    <a:pt x="1751" y="42973"/>
                    <a:pt x="0" y="42524"/>
                  </a:cubicBezTo>
                </a:path>
                <a:path w="26959" h="43200" stroke="0" extrusionOk="0">
                  <a:moveTo>
                    <a:pt x="4143" y="34"/>
                  </a:moveTo>
                  <a:cubicBezTo>
                    <a:pt x="4547" y="11"/>
                    <a:pt x="4953" y="-1"/>
                    <a:pt x="5359" y="0"/>
                  </a:cubicBezTo>
                  <a:cubicBezTo>
                    <a:pt x="17288" y="0"/>
                    <a:pt x="26959" y="9670"/>
                    <a:pt x="26959" y="21600"/>
                  </a:cubicBezTo>
                  <a:cubicBezTo>
                    <a:pt x="26959" y="33529"/>
                    <a:pt x="17288" y="43200"/>
                    <a:pt x="5359" y="43200"/>
                  </a:cubicBezTo>
                  <a:cubicBezTo>
                    <a:pt x="3551" y="43200"/>
                    <a:pt x="1751" y="42973"/>
                    <a:pt x="0" y="42524"/>
                  </a:cubicBezTo>
                  <a:lnTo>
                    <a:pt x="53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816" name="Text Box 200"/>
            <p:cNvSpPr txBox="1">
              <a:spLocks noChangeArrowheads="1"/>
            </p:cNvSpPr>
            <p:nvPr/>
          </p:nvSpPr>
          <p:spPr bwMode="auto">
            <a:xfrm>
              <a:off x="1200" y="1345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25 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67817" name="Text Box 201"/>
            <p:cNvSpPr txBox="1">
              <a:spLocks noChangeArrowheads="1"/>
            </p:cNvSpPr>
            <p:nvPr/>
          </p:nvSpPr>
          <p:spPr bwMode="auto">
            <a:xfrm>
              <a:off x="3888" y="93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25 A</a:t>
              </a:r>
              <a:endParaRPr lang="en-US" sz="1600" b="1" baseline="-25000">
                <a:latin typeface="Arial" charset="0"/>
              </a:endParaRPr>
            </a:p>
          </p:txBody>
        </p:sp>
        <p:sp>
          <p:nvSpPr>
            <p:cNvPr id="367818" name="Text Box 202"/>
            <p:cNvSpPr txBox="1">
              <a:spLocks noChangeArrowheads="1"/>
            </p:cNvSpPr>
            <p:nvPr/>
          </p:nvSpPr>
          <p:spPr bwMode="auto">
            <a:xfrm>
              <a:off x="4560" y="1009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100 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67821" name="Line 205"/>
            <p:cNvSpPr>
              <a:spLocks noChangeShapeType="1"/>
            </p:cNvSpPr>
            <p:nvPr/>
          </p:nvSpPr>
          <p:spPr bwMode="auto">
            <a:xfrm>
              <a:off x="4416" y="184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822" name="Text Box 206"/>
            <p:cNvSpPr txBox="1">
              <a:spLocks noChangeArrowheads="1"/>
            </p:cNvSpPr>
            <p:nvPr/>
          </p:nvSpPr>
          <p:spPr bwMode="auto">
            <a:xfrm>
              <a:off x="1824" y="741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367824" name="Text Box 208"/>
            <p:cNvSpPr txBox="1">
              <a:spLocks noChangeArrowheads="1"/>
            </p:cNvSpPr>
            <p:nvPr/>
          </p:nvSpPr>
          <p:spPr bwMode="auto">
            <a:xfrm>
              <a:off x="4272" y="1605"/>
              <a:ext cx="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367833" name="Text Box 217"/>
            <p:cNvSpPr txBox="1">
              <a:spLocks noChangeArrowheads="1"/>
            </p:cNvSpPr>
            <p:nvPr/>
          </p:nvSpPr>
          <p:spPr bwMode="auto">
            <a:xfrm>
              <a:off x="2736" y="1104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A</a:t>
              </a:r>
              <a:endParaRPr lang="el-GR" sz="1400" b="1">
                <a:latin typeface="Arial" charset="0"/>
                <a:cs typeface="Arial" charset="0"/>
              </a:endParaRPr>
            </a:p>
          </p:txBody>
        </p:sp>
        <p:sp>
          <p:nvSpPr>
            <p:cNvPr id="367834" name="Text Box 218"/>
            <p:cNvSpPr txBox="1">
              <a:spLocks noChangeArrowheads="1"/>
            </p:cNvSpPr>
            <p:nvPr/>
          </p:nvSpPr>
          <p:spPr bwMode="auto">
            <a:xfrm>
              <a:off x="4512" y="1104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B</a:t>
              </a:r>
              <a:endParaRPr lang="el-GR" sz="1400" b="1">
                <a:latin typeface="Arial" charset="0"/>
                <a:cs typeface="Arial" charset="0"/>
              </a:endParaRPr>
            </a:p>
          </p:txBody>
        </p:sp>
        <p:sp>
          <p:nvSpPr>
            <p:cNvPr id="367835" name="Text Box 219"/>
            <p:cNvSpPr txBox="1">
              <a:spLocks noChangeArrowheads="1"/>
            </p:cNvSpPr>
            <p:nvPr/>
          </p:nvSpPr>
          <p:spPr bwMode="auto">
            <a:xfrm>
              <a:off x="1776" y="124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C</a:t>
              </a:r>
              <a:endParaRPr lang="el-GR" sz="1400" b="1">
                <a:latin typeface="Arial" charset="0"/>
                <a:cs typeface="Arial" charset="0"/>
              </a:endParaRPr>
            </a:p>
          </p:txBody>
        </p:sp>
        <p:sp>
          <p:nvSpPr>
            <p:cNvPr id="367836" name="Text Box 220"/>
            <p:cNvSpPr txBox="1">
              <a:spLocks noChangeArrowheads="1"/>
            </p:cNvSpPr>
            <p:nvPr/>
          </p:nvSpPr>
          <p:spPr bwMode="auto">
            <a:xfrm>
              <a:off x="3792" y="129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D</a:t>
              </a:r>
              <a:endParaRPr lang="el-GR" sz="1400" b="1">
                <a:latin typeface="Arial" charset="0"/>
                <a:cs typeface="Arial" charset="0"/>
              </a:endParaRPr>
            </a:p>
          </p:txBody>
        </p:sp>
      </p:grpSp>
      <p:grpSp>
        <p:nvGrpSpPr>
          <p:cNvPr id="367858" name="Group 242"/>
          <p:cNvGrpSpPr>
            <a:grpSpLocks/>
          </p:cNvGrpSpPr>
          <p:nvPr/>
        </p:nvGrpSpPr>
        <p:grpSpPr bwMode="auto">
          <a:xfrm>
            <a:off x="2362200" y="3200400"/>
            <a:ext cx="5181600" cy="2286000"/>
            <a:chOff x="1488" y="2016"/>
            <a:chExt cx="3264" cy="1440"/>
          </a:xfrm>
        </p:grpSpPr>
        <p:grpSp>
          <p:nvGrpSpPr>
            <p:cNvPr id="367691" name="Group 75"/>
            <p:cNvGrpSpPr>
              <a:grpSpLocks/>
            </p:cNvGrpSpPr>
            <p:nvPr/>
          </p:nvGrpSpPr>
          <p:grpSpPr bwMode="auto">
            <a:xfrm rot="16200000">
              <a:off x="1414" y="2683"/>
              <a:ext cx="1034" cy="129"/>
              <a:chOff x="1200" y="1296"/>
              <a:chExt cx="2256" cy="243"/>
            </a:xfrm>
          </p:grpSpPr>
          <p:sp>
            <p:nvSpPr>
              <p:cNvPr id="367692" name="Line 76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693" name="Line 77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7694" name="Group 78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7695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69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7697" name="Group 81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7698" name="Line 8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699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7700" name="Group 84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7701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702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7703" name="Line 87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704" name="Line 88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705" name="Group 89"/>
            <p:cNvGrpSpPr>
              <a:grpSpLocks/>
            </p:cNvGrpSpPr>
            <p:nvPr/>
          </p:nvGrpSpPr>
          <p:grpSpPr bwMode="auto">
            <a:xfrm rot="16200000">
              <a:off x="3690" y="2682"/>
              <a:ext cx="1034" cy="122"/>
              <a:chOff x="1200" y="1296"/>
              <a:chExt cx="2256" cy="243"/>
            </a:xfrm>
          </p:grpSpPr>
          <p:sp>
            <p:nvSpPr>
              <p:cNvPr id="367706" name="Line 90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707" name="Line 91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7708" name="Group 92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7709" name="Line 9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710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7711" name="Group 95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7712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713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7714" name="Group 98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7715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716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7717" name="Line 101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718" name="Line 102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7724" name="Text Box 108"/>
            <p:cNvSpPr txBox="1">
              <a:spLocks noChangeArrowheads="1"/>
            </p:cNvSpPr>
            <p:nvPr/>
          </p:nvSpPr>
          <p:spPr bwMode="auto">
            <a:xfrm>
              <a:off x="1988" y="2627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367725" name="Text Box 109"/>
            <p:cNvSpPr txBox="1">
              <a:spLocks noChangeArrowheads="1"/>
            </p:cNvSpPr>
            <p:nvPr/>
          </p:nvSpPr>
          <p:spPr bwMode="auto">
            <a:xfrm>
              <a:off x="1920" y="2304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+</a:t>
              </a:r>
            </a:p>
          </p:txBody>
        </p:sp>
        <p:sp>
          <p:nvSpPr>
            <p:cNvPr id="367726" name="Text Box 110"/>
            <p:cNvSpPr txBox="1">
              <a:spLocks noChangeArrowheads="1"/>
            </p:cNvSpPr>
            <p:nvPr/>
          </p:nvSpPr>
          <p:spPr bwMode="auto">
            <a:xfrm>
              <a:off x="1952" y="2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_</a:t>
              </a:r>
            </a:p>
          </p:txBody>
        </p:sp>
        <p:sp>
          <p:nvSpPr>
            <p:cNvPr id="367727" name="Text Box 111"/>
            <p:cNvSpPr txBox="1">
              <a:spLocks noChangeArrowheads="1"/>
            </p:cNvSpPr>
            <p:nvPr/>
          </p:nvSpPr>
          <p:spPr bwMode="auto">
            <a:xfrm>
              <a:off x="4176" y="264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</a:t>
              </a:r>
              <a:r>
                <a:rPr lang="en-US" sz="1400" b="1">
                  <a:latin typeface="Arial" charset="0"/>
                  <a:cs typeface="Arial" charset="0"/>
                </a:rPr>
                <a:t>100 </a:t>
              </a:r>
              <a:r>
                <a:rPr lang="el-GR" sz="14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67728" name="Text Box 112"/>
            <p:cNvSpPr txBox="1">
              <a:spLocks noChangeArrowheads="1"/>
            </p:cNvSpPr>
            <p:nvPr/>
          </p:nvSpPr>
          <p:spPr bwMode="auto">
            <a:xfrm>
              <a:off x="1828" y="2576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67730" name="Text Box 114"/>
            <p:cNvSpPr txBox="1">
              <a:spLocks noChangeArrowheads="1"/>
            </p:cNvSpPr>
            <p:nvPr/>
          </p:nvSpPr>
          <p:spPr bwMode="auto">
            <a:xfrm>
              <a:off x="1536" y="2592"/>
              <a:ext cx="4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25 </a:t>
              </a:r>
              <a:r>
                <a:rPr lang="el-GR" sz="14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67731" name="Oval 115"/>
            <p:cNvSpPr>
              <a:spLocks noChangeArrowheads="1"/>
            </p:cNvSpPr>
            <p:nvPr/>
          </p:nvSpPr>
          <p:spPr bwMode="auto">
            <a:xfrm>
              <a:off x="3552" y="2567"/>
              <a:ext cx="289" cy="27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67732" name="Line 116"/>
            <p:cNvSpPr>
              <a:spLocks noChangeShapeType="1"/>
            </p:cNvSpPr>
            <p:nvPr/>
          </p:nvSpPr>
          <p:spPr bwMode="auto">
            <a:xfrm flipV="1">
              <a:off x="3675" y="2855"/>
              <a:ext cx="0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733" name="Line 117"/>
            <p:cNvSpPr>
              <a:spLocks noChangeShapeType="1"/>
            </p:cNvSpPr>
            <p:nvPr/>
          </p:nvSpPr>
          <p:spPr bwMode="auto">
            <a:xfrm flipV="1">
              <a:off x="3686" y="2213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734" name="Text Box 118"/>
            <p:cNvSpPr txBox="1">
              <a:spLocks noChangeArrowheads="1"/>
            </p:cNvSpPr>
            <p:nvPr/>
          </p:nvSpPr>
          <p:spPr bwMode="auto">
            <a:xfrm>
              <a:off x="3363" y="2409"/>
              <a:ext cx="4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25 A</a:t>
              </a:r>
            </a:p>
          </p:txBody>
        </p:sp>
        <p:sp>
          <p:nvSpPr>
            <p:cNvPr id="367735" name="Text Box 119"/>
            <p:cNvSpPr txBox="1">
              <a:spLocks noChangeArrowheads="1"/>
            </p:cNvSpPr>
            <p:nvPr/>
          </p:nvSpPr>
          <p:spPr bwMode="auto">
            <a:xfrm>
              <a:off x="3591" y="2558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67736" name="Line 120"/>
            <p:cNvSpPr>
              <a:spLocks noChangeShapeType="1"/>
            </p:cNvSpPr>
            <p:nvPr/>
          </p:nvSpPr>
          <p:spPr bwMode="auto">
            <a:xfrm>
              <a:off x="3691" y="2610"/>
              <a:ext cx="5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738" name="Line 122"/>
            <p:cNvSpPr>
              <a:spLocks noChangeShapeType="1"/>
            </p:cNvSpPr>
            <p:nvPr/>
          </p:nvSpPr>
          <p:spPr bwMode="auto">
            <a:xfrm flipV="1">
              <a:off x="1942" y="2208"/>
              <a:ext cx="2282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7739" name="Group 123"/>
            <p:cNvGrpSpPr>
              <a:grpSpLocks/>
            </p:cNvGrpSpPr>
            <p:nvPr/>
          </p:nvGrpSpPr>
          <p:grpSpPr bwMode="auto">
            <a:xfrm rot="16200000">
              <a:off x="2672" y="2664"/>
              <a:ext cx="1034" cy="122"/>
              <a:chOff x="1200" y="1296"/>
              <a:chExt cx="2256" cy="243"/>
            </a:xfrm>
          </p:grpSpPr>
          <p:sp>
            <p:nvSpPr>
              <p:cNvPr id="367740" name="Line 124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741" name="Line 125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7742" name="Group 126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7743" name="Line 12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744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7745" name="Group 129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7746" name="Line 1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747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7748" name="Group 132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7749" name="Line 13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750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7751" name="Line 135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752" name="Line 136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7753" name="Text Box 137"/>
            <p:cNvSpPr txBox="1">
              <a:spLocks noChangeArrowheads="1"/>
            </p:cNvSpPr>
            <p:nvPr/>
          </p:nvSpPr>
          <p:spPr bwMode="auto">
            <a:xfrm>
              <a:off x="3169" y="2755"/>
              <a:ext cx="4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10</a:t>
              </a:r>
              <a:r>
                <a:rPr lang="en-US" sz="1400" b="1">
                  <a:latin typeface="Arial" charset="0"/>
                  <a:cs typeface="Arial" charset="0"/>
                </a:rPr>
                <a:t> </a:t>
              </a:r>
              <a:r>
                <a:rPr lang="el-GR" sz="1400" b="1">
                  <a:latin typeface="Arial" charset="0"/>
                  <a:cs typeface="Arial" charset="0"/>
                </a:rPr>
                <a:t>Ω</a:t>
              </a:r>
            </a:p>
          </p:txBody>
        </p:sp>
        <p:grpSp>
          <p:nvGrpSpPr>
            <p:cNvPr id="367826" name="Group 210"/>
            <p:cNvGrpSpPr>
              <a:grpSpLocks/>
            </p:cNvGrpSpPr>
            <p:nvPr/>
          </p:nvGrpSpPr>
          <p:grpSpPr bwMode="auto">
            <a:xfrm>
              <a:off x="2496" y="2208"/>
              <a:ext cx="288" cy="1056"/>
              <a:chOff x="2073" y="642"/>
              <a:chExt cx="384" cy="1488"/>
            </a:xfrm>
          </p:grpSpPr>
          <p:sp>
            <p:nvSpPr>
              <p:cNvPr id="367827" name="Rectangle 211"/>
              <p:cNvSpPr>
                <a:spLocks noChangeArrowheads="1"/>
              </p:cNvSpPr>
              <p:nvPr/>
            </p:nvSpPr>
            <p:spPr bwMode="auto">
              <a:xfrm rot="-2736437">
                <a:off x="2069" y="1198"/>
                <a:ext cx="39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828" name="Line 212"/>
              <p:cNvSpPr>
                <a:spLocks noChangeShapeType="1"/>
              </p:cNvSpPr>
              <p:nvPr/>
            </p:nvSpPr>
            <p:spPr bwMode="auto">
              <a:xfrm flipV="1">
                <a:off x="2265" y="64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29" name="Line 213"/>
              <p:cNvSpPr>
                <a:spLocks noChangeShapeType="1"/>
              </p:cNvSpPr>
              <p:nvPr/>
            </p:nvSpPr>
            <p:spPr bwMode="auto">
              <a:xfrm flipV="1">
                <a:off x="2271" y="165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30" name="Line 214"/>
              <p:cNvSpPr>
                <a:spLocks noChangeShapeType="1"/>
              </p:cNvSpPr>
              <p:nvPr/>
            </p:nvSpPr>
            <p:spPr bwMode="auto">
              <a:xfrm flipV="1">
                <a:off x="2265" y="1227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7831" name="Text Box 215"/>
            <p:cNvSpPr txBox="1">
              <a:spLocks noChangeArrowheads="1"/>
            </p:cNvSpPr>
            <p:nvPr/>
          </p:nvSpPr>
          <p:spPr bwMode="auto">
            <a:xfrm>
              <a:off x="2130" y="2448"/>
              <a:ext cx="4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0.2v</a:t>
              </a:r>
              <a:r>
                <a:rPr lang="en-US" sz="16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367832" name="Line 216"/>
            <p:cNvSpPr>
              <a:spLocks noChangeShapeType="1"/>
            </p:cNvSpPr>
            <p:nvPr/>
          </p:nvSpPr>
          <p:spPr bwMode="auto">
            <a:xfrm>
              <a:off x="1920" y="326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838" name="Text Box 222"/>
            <p:cNvSpPr txBox="1">
              <a:spLocks noChangeArrowheads="1"/>
            </p:cNvSpPr>
            <p:nvPr/>
          </p:nvSpPr>
          <p:spPr bwMode="auto">
            <a:xfrm>
              <a:off x="1776" y="201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A</a:t>
              </a:r>
              <a:endParaRPr lang="el-GR" sz="1400" b="1">
                <a:latin typeface="Arial" charset="0"/>
                <a:cs typeface="Arial" charset="0"/>
              </a:endParaRPr>
            </a:p>
          </p:txBody>
        </p:sp>
        <p:sp>
          <p:nvSpPr>
            <p:cNvPr id="367841" name="Line 225"/>
            <p:cNvSpPr>
              <a:spLocks noChangeShapeType="1"/>
            </p:cNvSpPr>
            <p:nvPr/>
          </p:nvSpPr>
          <p:spPr bwMode="auto">
            <a:xfrm flipV="1">
              <a:off x="1942" y="2208"/>
              <a:ext cx="2282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842" name="Text Box 226"/>
            <p:cNvSpPr txBox="1">
              <a:spLocks noChangeArrowheads="1"/>
            </p:cNvSpPr>
            <p:nvPr/>
          </p:nvSpPr>
          <p:spPr bwMode="auto">
            <a:xfrm>
              <a:off x="1776" y="201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A</a:t>
              </a:r>
              <a:endParaRPr lang="el-GR" sz="1400" b="1">
                <a:latin typeface="Arial" charset="0"/>
                <a:cs typeface="Arial" charset="0"/>
              </a:endParaRPr>
            </a:p>
          </p:txBody>
        </p:sp>
        <p:sp>
          <p:nvSpPr>
            <p:cNvPr id="367843" name="Text Box 227"/>
            <p:cNvSpPr txBox="1">
              <a:spLocks noChangeArrowheads="1"/>
            </p:cNvSpPr>
            <p:nvPr/>
          </p:nvSpPr>
          <p:spPr bwMode="auto">
            <a:xfrm>
              <a:off x="4128" y="201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B</a:t>
              </a:r>
              <a:endParaRPr lang="el-GR" sz="1400" b="1">
                <a:latin typeface="Arial" charset="0"/>
                <a:cs typeface="Arial" charset="0"/>
              </a:endParaRPr>
            </a:p>
          </p:txBody>
        </p:sp>
        <p:sp>
          <p:nvSpPr>
            <p:cNvPr id="367844" name="Text Box 228"/>
            <p:cNvSpPr txBox="1">
              <a:spLocks noChangeArrowheads="1"/>
            </p:cNvSpPr>
            <p:nvPr/>
          </p:nvSpPr>
          <p:spPr bwMode="auto">
            <a:xfrm>
              <a:off x="4176" y="3264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D</a:t>
              </a:r>
              <a:endParaRPr lang="el-GR" sz="1400" b="1">
                <a:latin typeface="Arial" charset="0"/>
                <a:cs typeface="Arial" charset="0"/>
              </a:endParaRPr>
            </a:p>
          </p:txBody>
        </p:sp>
        <p:sp>
          <p:nvSpPr>
            <p:cNvPr id="367845" name="Text Box 229"/>
            <p:cNvSpPr txBox="1">
              <a:spLocks noChangeArrowheads="1"/>
            </p:cNvSpPr>
            <p:nvPr/>
          </p:nvSpPr>
          <p:spPr bwMode="auto">
            <a:xfrm>
              <a:off x="1728" y="321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C</a:t>
              </a:r>
              <a:endParaRPr lang="el-GR" sz="1400" b="1">
                <a:latin typeface="Arial" charset="0"/>
                <a:cs typeface="Arial" charset="0"/>
              </a:endParaRPr>
            </a:p>
          </p:txBody>
        </p:sp>
        <p:sp>
          <p:nvSpPr>
            <p:cNvPr id="367846" name="Line 230"/>
            <p:cNvSpPr>
              <a:spLocks noChangeShapeType="1"/>
            </p:cNvSpPr>
            <p:nvPr/>
          </p:nvSpPr>
          <p:spPr bwMode="auto">
            <a:xfrm flipV="1">
              <a:off x="1824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847" name="Line 231"/>
            <p:cNvSpPr>
              <a:spLocks noChangeShapeType="1"/>
            </p:cNvSpPr>
            <p:nvPr/>
          </p:nvSpPr>
          <p:spPr bwMode="auto">
            <a:xfrm flipV="1">
              <a:off x="4320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850" name="Text Box 234"/>
            <p:cNvSpPr txBox="1">
              <a:spLocks noChangeArrowheads="1"/>
            </p:cNvSpPr>
            <p:nvPr/>
          </p:nvSpPr>
          <p:spPr bwMode="auto">
            <a:xfrm>
              <a:off x="1488" y="220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367853" name="Text Box 237"/>
            <p:cNvSpPr txBox="1">
              <a:spLocks noChangeArrowheads="1"/>
            </p:cNvSpPr>
            <p:nvPr/>
          </p:nvSpPr>
          <p:spPr bwMode="auto">
            <a:xfrm>
              <a:off x="4320" y="3024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159" name="Line 120"/>
            <p:cNvSpPr>
              <a:spLocks noChangeShapeType="1"/>
            </p:cNvSpPr>
            <p:nvPr/>
          </p:nvSpPr>
          <p:spPr bwMode="auto">
            <a:xfrm>
              <a:off x="3072" y="2304"/>
              <a:ext cx="5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Text Box 234"/>
            <p:cNvSpPr txBox="1">
              <a:spLocks noChangeArrowheads="1"/>
            </p:cNvSpPr>
            <p:nvPr/>
          </p:nvSpPr>
          <p:spPr bwMode="auto">
            <a:xfrm>
              <a:off x="2784" y="23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 smtClean="0">
                  <a:latin typeface="Arial" charset="0"/>
                </a:rPr>
                <a:t>i</a:t>
              </a:r>
              <a:r>
                <a:rPr lang="en-US" sz="1600" b="1" baseline="-25000" dirty="0" smtClean="0">
                  <a:latin typeface="Arial" charset="0"/>
                </a:rPr>
                <a:t>10</a:t>
              </a:r>
              <a:endParaRPr lang="en-US" sz="1600" b="1" baseline="-25000" dirty="0">
                <a:latin typeface="Arial" charset="0"/>
              </a:endParaRPr>
            </a:p>
          </p:txBody>
        </p:sp>
      </p:grpSp>
      <p:sp>
        <p:nvSpPr>
          <p:cNvPr id="154" name="Rectangle 4"/>
          <p:cNvSpPr>
            <a:spLocks noChangeArrowheads="1"/>
          </p:cNvSpPr>
          <p:nvPr/>
        </p:nvSpPr>
        <p:spPr bwMode="auto">
          <a:xfrm>
            <a:off x="990600" y="2743200"/>
            <a:ext cx="327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Solution!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5" name="Rectangle 5"/>
          <p:cNvSpPr>
            <a:spLocks noChangeArrowheads="1"/>
          </p:cNvSpPr>
          <p:nvPr/>
        </p:nvSpPr>
        <p:spPr bwMode="auto">
          <a:xfrm>
            <a:off x="685800" y="6324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Series and Parallel Connected Independent Sources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7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7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6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67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67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67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67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61D8-3024-4836-8B94-02157A1A5D5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533400"/>
          </a:xfrm>
        </p:spPr>
        <p:txBody>
          <a:bodyPr/>
          <a:lstStyle/>
          <a:p>
            <a:r>
              <a:rPr lang="en-US" sz="2800" b="1" u="sng" dirty="0" smtClean="0"/>
              <a:t>Series </a:t>
            </a:r>
            <a:r>
              <a:rPr lang="en-US" sz="2800" b="1" u="sng" dirty="0"/>
              <a:t>&amp; </a:t>
            </a:r>
            <a:r>
              <a:rPr lang="en-US" sz="2800" b="1" u="sng" dirty="0" smtClean="0"/>
              <a:t>Parallel Connected Sources</a:t>
            </a:r>
            <a:endParaRPr lang="en-US" sz="2800" b="1" u="sng" dirty="0"/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609600" y="9906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Several voltage sources in series may be replaced by an equivalent voltage source having a voltage equal to the algebraic sum of individual sources.</a:t>
            </a:r>
          </a:p>
        </p:txBody>
      </p:sp>
      <p:grpSp>
        <p:nvGrpSpPr>
          <p:cNvPr id="357381" name="Group 5"/>
          <p:cNvGrpSpPr>
            <a:grpSpLocks/>
          </p:cNvGrpSpPr>
          <p:nvPr/>
        </p:nvGrpSpPr>
        <p:grpSpPr bwMode="auto">
          <a:xfrm>
            <a:off x="2895600" y="1676400"/>
            <a:ext cx="2062163" cy="3221038"/>
            <a:chOff x="1762" y="1536"/>
            <a:chExt cx="1299" cy="2029"/>
          </a:xfrm>
        </p:grpSpPr>
        <p:sp>
          <p:nvSpPr>
            <p:cNvPr id="357382" name="Oval 6"/>
            <p:cNvSpPr>
              <a:spLocks noChangeArrowheads="1"/>
            </p:cNvSpPr>
            <p:nvPr/>
          </p:nvSpPr>
          <p:spPr bwMode="auto">
            <a:xfrm>
              <a:off x="2012" y="1775"/>
              <a:ext cx="288" cy="2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Line 7"/>
            <p:cNvSpPr>
              <a:spLocks noChangeShapeType="1"/>
            </p:cNvSpPr>
            <p:nvPr/>
          </p:nvSpPr>
          <p:spPr bwMode="auto">
            <a:xfrm>
              <a:off x="2151" y="2025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384" name="Line 8"/>
            <p:cNvSpPr>
              <a:spLocks noChangeShapeType="1"/>
            </p:cNvSpPr>
            <p:nvPr/>
          </p:nvSpPr>
          <p:spPr bwMode="auto">
            <a:xfrm flipV="1">
              <a:off x="2156" y="1536"/>
              <a:ext cx="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048" y="1728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7386" name="Text Box 10"/>
            <p:cNvSpPr txBox="1">
              <a:spLocks noChangeArrowheads="1"/>
            </p:cNvSpPr>
            <p:nvPr/>
          </p:nvSpPr>
          <p:spPr bwMode="auto">
            <a:xfrm>
              <a:off x="2064" y="17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57387" name="Oval 11"/>
            <p:cNvSpPr>
              <a:spLocks noChangeArrowheads="1"/>
            </p:cNvSpPr>
            <p:nvPr/>
          </p:nvSpPr>
          <p:spPr bwMode="auto">
            <a:xfrm>
              <a:off x="2013" y="2460"/>
              <a:ext cx="288" cy="2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8" name="Line 12"/>
            <p:cNvSpPr>
              <a:spLocks noChangeShapeType="1"/>
            </p:cNvSpPr>
            <p:nvPr/>
          </p:nvSpPr>
          <p:spPr bwMode="auto">
            <a:xfrm>
              <a:off x="2166" y="2728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389" name="Line 13"/>
            <p:cNvSpPr>
              <a:spLocks noChangeShapeType="1"/>
            </p:cNvSpPr>
            <p:nvPr/>
          </p:nvSpPr>
          <p:spPr bwMode="auto">
            <a:xfrm flipV="1">
              <a:off x="2157" y="2212"/>
              <a:ext cx="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2049" y="241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7391" name="Text Box 15"/>
            <p:cNvSpPr txBox="1">
              <a:spLocks noChangeArrowheads="1"/>
            </p:cNvSpPr>
            <p:nvPr/>
          </p:nvSpPr>
          <p:spPr bwMode="auto">
            <a:xfrm>
              <a:off x="2061" y="24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57392" name="Oval 16"/>
            <p:cNvSpPr>
              <a:spLocks noChangeArrowheads="1"/>
            </p:cNvSpPr>
            <p:nvPr/>
          </p:nvSpPr>
          <p:spPr bwMode="auto">
            <a:xfrm>
              <a:off x="2016" y="3132"/>
              <a:ext cx="288" cy="2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93" name="Line 17"/>
            <p:cNvSpPr>
              <a:spLocks noChangeShapeType="1"/>
            </p:cNvSpPr>
            <p:nvPr/>
          </p:nvSpPr>
          <p:spPr bwMode="auto">
            <a:xfrm>
              <a:off x="2160" y="3391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394" name="Line 18"/>
            <p:cNvSpPr>
              <a:spLocks noChangeShapeType="1"/>
            </p:cNvSpPr>
            <p:nvPr/>
          </p:nvSpPr>
          <p:spPr bwMode="auto">
            <a:xfrm flipV="1">
              <a:off x="2160" y="2893"/>
              <a:ext cx="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395" name="Text Box 19"/>
            <p:cNvSpPr txBox="1">
              <a:spLocks noChangeArrowheads="1"/>
            </p:cNvSpPr>
            <p:nvPr/>
          </p:nvSpPr>
          <p:spPr bwMode="auto">
            <a:xfrm>
              <a:off x="2060" y="3168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7396" name="Text Box 20"/>
            <p:cNvSpPr txBox="1">
              <a:spLocks noChangeArrowheads="1"/>
            </p:cNvSpPr>
            <p:nvPr/>
          </p:nvSpPr>
          <p:spPr bwMode="auto">
            <a:xfrm>
              <a:off x="2060" y="29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57397" name="Text Box 21"/>
            <p:cNvSpPr txBox="1">
              <a:spLocks noChangeArrowheads="1"/>
            </p:cNvSpPr>
            <p:nvPr/>
          </p:nvSpPr>
          <p:spPr bwMode="auto">
            <a:xfrm>
              <a:off x="1762" y="1764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v</a:t>
              </a:r>
              <a:r>
                <a:rPr lang="en-US" sz="18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357398" name="Text Box 22"/>
            <p:cNvSpPr txBox="1">
              <a:spLocks noChangeArrowheads="1"/>
            </p:cNvSpPr>
            <p:nvPr/>
          </p:nvSpPr>
          <p:spPr bwMode="auto">
            <a:xfrm>
              <a:off x="1772" y="2365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v</a:t>
              </a:r>
              <a:r>
                <a:rPr lang="en-US" sz="18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357399" name="Text Box 23"/>
            <p:cNvSpPr txBox="1">
              <a:spLocks noChangeArrowheads="1"/>
            </p:cNvSpPr>
            <p:nvPr/>
          </p:nvSpPr>
          <p:spPr bwMode="auto">
            <a:xfrm>
              <a:off x="1772" y="3085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v</a:t>
              </a:r>
              <a:r>
                <a:rPr lang="en-US" sz="1800" b="1" baseline="-25000">
                  <a:latin typeface="Arial" charset="0"/>
                </a:rPr>
                <a:t>3</a:t>
              </a:r>
            </a:p>
          </p:txBody>
        </p: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2678" y="2570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OR</a:t>
              </a:r>
            </a:p>
          </p:txBody>
        </p:sp>
      </p:grp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562600" y="2057400"/>
            <a:ext cx="2438400" cy="1905000"/>
            <a:chOff x="3648" y="2112"/>
            <a:chExt cx="1536" cy="1200"/>
          </a:xfrm>
        </p:grpSpPr>
        <p:grpSp>
          <p:nvGrpSpPr>
            <p:cNvPr id="357402" name="Group 26"/>
            <p:cNvGrpSpPr>
              <a:grpSpLocks/>
            </p:cNvGrpSpPr>
            <p:nvPr/>
          </p:nvGrpSpPr>
          <p:grpSpPr bwMode="auto">
            <a:xfrm>
              <a:off x="3648" y="2112"/>
              <a:ext cx="432" cy="1200"/>
              <a:chOff x="3648" y="1152"/>
              <a:chExt cx="432" cy="1200"/>
            </a:xfrm>
          </p:grpSpPr>
          <p:sp>
            <p:nvSpPr>
              <p:cNvPr id="357403" name="Oval 27"/>
              <p:cNvSpPr>
                <a:spLocks noChangeArrowheads="1"/>
              </p:cNvSpPr>
              <p:nvPr/>
            </p:nvSpPr>
            <p:spPr bwMode="auto">
              <a:xfrm>
                <a:off x="3648" y="1578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04" name="Line 28"/>
              <p:cNvSpPr>
                <a:spLocks noChangeShapeType="1"/>
              </p:cNvSpPr>
              <p:nvPr/>
            </p:nvSpPr>
            <p:spPr bwMode="auto">
              <a:xfrm>
                <a:off x="3864" y="204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05" name="Line 29"/>
              <p:cNvSpPr>
                <a:spLocks noChangeShapeType="1"/>
              </p:cNvSpPr>
              <p:nvPr/>
            </p:nvSpPr>
            <p:spPr bwMode="auto">
              <a:xfrm flipV="1">
                <a:off x="3864" y="115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406" name="Text Box 30"/>
              <p:cNvSpPr txBox="1">
                <a:spLocks noChangeArrowheads="1"/>
              </p:cNvSpPr>
              <p:nvPr/>
            </p:nvSpPr>
            <p:spPr bwMode="auto">
              <a:xfrm>
                <a:off x="3753" y="1536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357407" name="Text Box 31"/>
              <p:cNvSpPr txBox="1">
                <a:spLocks noChangeArrowheads="1"/>
              </p:cNvSpPr>
              <p:nvPr/>
            </p:nvSpPr>
            <p:spPr bwMode="auto">
              <a:xfrm>
                <a:off x="3747" y="1722"/>
                <a:ext cx="1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  <p:sp>
            <p:nvSpPr>
              <p:cNvPr id="357408" name="Text Box 32"/>
              <p:cNvSpPr txBox="1">
                <a:spLocks noChangeArrowheads="1"/>
              </p:cNvSpPr>
              <p:nvPr/>
            </p:nvSpPr>
            <p:spPr bwMode="auto">
              <a:xfrm>
                <a:off x="3744" y="1728"/>
                <a:ext cx="1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  <p:sp>
            <p:nvSpPr>
              <p:cNvPr id="357409" name="Text Box 33"/>
              <p:cNvSpPr txBox="1">
                <a:spLocks noChangeArrowheads="1"/>
              </p:cNvSpPr>
              <p:nvPr/>
            </p:nvSpPr>
            <p:spPr bwMode="auto">
              <a:xfrm>
                <a:off x="3744" y="1728"/>
                <a:ext cx="1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</p:grp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4192" y="2640"/>
              <a:ext cx="9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V</a:t>
              </a:r>
              <a:r>
                <a:rPr lang="en-US" sz="1800" b="1" baseline="-25000">
                  <a:latin typeface="Arial" charset="0"/>
                </a:rPr>
                <a:t>1  </a:t>
              </a:r>
              <a:r>
                <a:rPr lang="en-US" sz="1800" b="1">
                  <a:latin typeface="Arial" charset="0"/>
                </a:rPr>
                <a:t>+ V</a:t>
              </a:r>
              <a:r>
                <a:rPr lang="en-US" sz="1800" b="1" baseline="-25000">
                  <a:latin typeface="Arial" charset="0"/>
                </a:rPr>
                <a:t>2 </a:t>
              </a:r>
              <a:r>
                <a:rPr lang="en-US" sz="1800" b="1">
                  <a:latin typeface="Arial" charset="0"/>
                </a:rPr>
                <a:t>– V</a:t>
              </a:r>
              <a:r>
                <a:rPr lang="en-US" sz="1800" b="1" baseline="-25000">
                  <a:latin typeface="Arial" charset="0"/>
                </a:rPr>
                <a:t>3  </a:t>
              </a:r>
            </a:p>
          </p:txBody>
        </p:sp>
      </p:grpSp>
      <p:sp>
        <p:nvSpPr>
          <p:cNvPr id="357411" name="Rectangle 35"/>
          <p:cNvSpPr>
            <a:spLocks noChangeArrowheads="1"/>
          </p:cNvSpPr>
          <p:nvPr/>
        </p:nvSpPr>
        <p:spPr bwMode="auto">
          <a:xfrm>
            <a:off x="685800" y="4876800"/>
            <a:ext cx="807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Ideal voltage sources in parallel are permissible only when each has the same terminal voltage (not for extended period of time).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In case of two sources in parallel, each will supply half the current.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And large current flows in closed loop for different voltage sources </a:t>
            </a:r>
            <a:r>
              <a:rPr lang="en-US" sz="1600" b="1" dirty="0" smtClean="0">
                <a:latin typeface="Arial" charset="0"/>
              </a:rPr>
              <a:t>(due to low 0.05 </a:t>
            </a:r>
            <a:r>
              <a:rPr lang="en-US" sz="1600" b="1" dirty="0">
                <a:latin typeface="Arial" charset="0"/>
              </a:rPr>
              <a:t>ohm resistance </a:t>
            </a:r>
            <a:r>
              <a:rPr lang="en-US" sz="1600" b="1" dirty="0" smtClean="0">
                <a:latin typeface="Arial" charset="0"/>
              </a:rPr>
              <a:t>of each</a:t>
            </a:r>
            <a:r>
              <a:rPr lang="en-US" sz="1600" b="1" dirty="0">
                <a:latin typeface="Arial" charset="0"/>
              </a:rPr>
              <a:t>) in parallel.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Current Sources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0F39-4F8F-4679-AD3E-14998599B41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914400"/>
          </a:xfrm>
        </p:spPr>
        <p:txBody>
          <a:bodyPr/>
          <a:lstStyle/>
          <a:p>
            <a:r>
              <a:rPr lang="en-US" sz="2800" b="1" u="sng" dirty="0" smtClean="0"/>
              <a:t>Series &amp; Parallel Connected Sources....</a:t>
            </a:r>
            <a:r>
              <a:rPr lang="en-US" sz="2800" b="1" u="sng" dirty="0" err="1"/>
              <a:t>contd</a:t>
            </a:r>
            <a:endParaRPr lang="en-US" sz="2800" b="1" u="sng" dirty="0"/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685800" y="12954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Several current sources in parallel may be replaced by an equivalent current source having a current equal to the algebraic sum of individual sources.</a:t>
            </a:r>
          </a:p>
        </p:txBody>
      </p:sp>
      <p:sp>
        <p:nvSpPr>
          <p:cNvPr id="316451" name="Rectangle 35"/>
          <p:cNvSpPr>
            <a:spLocks noChangeArrowheads="1"/>
          </p:cNvSpPr>
          <p:nvPr/>
        </p:nvSpPr>
        <p:spPr bwMode="auto">
          <a:xfrm>
            <a:off x="762000" y="5029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Ideal current sources in series are permissible only when each has the same current and direction.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Example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316475" name="Group 59"/>
          <p:cNvGrpSpPr>
            <a:grpSpLocks/>
          </p:cNvGrpSpPr>
          <p:nvPr/>
        </p:nvGrpSpPr>
        <p:grpSpPr bwMode="auto">
          <a:xfrm>
            <a:off x="1203325" y="2590800"/>
            <a:ext cx="7026275" cy="1905000"/>
            <a:chOff x="758" y="1488"/>
            <a:chExt cx="4426" cy="1200"/>
          </a:xfrm>
        </p:grpSpPr>
        <p:sp>
          <p:nvSpPr>
            <p:cNvPr id="316450" name="Text Box 34"/>
            <p:cNvSpPr txBox="1">
              <a:spLocks noChangeArrowheads="1"/>
            </p:cNvSpPr>
            <p:nvPr/>
          </p:nvSpPr>
          <p:spPr bwMode="auto">
            <a:xfrm>
              <a:off x="4192" y="2016"/>
              <a:ext cx="9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i</a:t>
              </a:r>
              <a:r>
                <a:rPr lang="en-US" sz="1800" b="1" baseline="-25000">
                  <a:latin typeface="Arial" charset="0"/>
                </a:rPr>
                <a:t>1  </a:t>
              </a:r>
              <a:r>
                <a:rPr lang="en-US" sz="1800" b="1">
                  <a:latin typeface="Arial" charset="0"/>
                </a:rPr>
                <a:t>-  i</a:t>
              </a:r>
              <a:r>
                <a:rPr lang="en-US" sz="1800" b="1" baseline="-25000">
                  <a:latin typeface="Arial" charset="0"/>
                </a:rPr>
                <a:t>2  </a:t>
              </a:r>
              <a:r>
                <a:rPr lang="en-US" sz="1800" b="1">
                  <a:latin typeface="Arial" charset="0"/>
                </a:rPr>
                <a:t>+ i</a:t>
              </a:r>
              <a:r>
                <a:rPr lang="en-US" sz="1800" b="1" baseline="-25000">
                  <a:latin typeface="Arial" charset="0"/>
                </a:rPr>
                <a:t>3  </a:t>
              </a:r>
            </a:p>
          </p:txBody>
        </p:sp>
        <p:sp>
          <p:nvSpPr>
            <p:cNvPr id="316452" name="Text Box 36"/>
            <p:cNvSpPr txBox="1">
              <a:spLocks noChangeArrowheads="1"/>
            </p:cNvSpPr>
            <p:nvPr/>
          </p:nvSpPr>
          <p:spPr bwMode="auto">
            <a:xfrm>
              <a:off x="2928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OR</a:t>
              </a:r>
            </a:p>
          </p:txBody>
        </p:sp>
        <p:grpSp>
          <p:nvGrpSpPr>
            <p:cNvPr id="316454" name="Group 38"/>
            <p:cNvGrpSpPr>
              <a:grpSpLocks/>
            </p:cNvGrpSpPr>
            <p:nvPr/>
          </p:nvGrpSpPr>
          <p:grpSpPr bwMode="auto">
            <a:xfrm>
              <a:off x="3648" y="1488"/>
              <a:ext cx="432" cy="1200"/>
              <a:chOff x="3648" y="1968"/>
              <a:chExt cx="432" cy="1200"/>
            </a:xfrm>
          </p:grpSpPr>
          <p:sp>
            <p:nvSpPr>
              <p:cNvPr id="316443" name="Oval 27"/>
              <p:cNvSpPr>
                <a:spLocks noChangeArrowheads="1"/>
              </p:cNvSpPr>
              <p:nvPr/>
            </p:nvSpPr>
            <p:spPr bwMode="auto">
              <a:xfrm>
                <a:off x="3648" y="2394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444" name="Line 28"/>
              <p:cNvSpPr>
                <a:spLocks noChangeShapeType="1"/>
              </p:cNvSpPr>
              <p:nvPr/>
            </p:nvSpPr>
            <p:spPr bwMode="auto">
              <a:xfrm>
                <a:off x="3864" y="2858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445" name="Line 29"/>
              <p:cNvSpPr>
                <a:spLocks noChangeShapeType="1"/>
              </p:cNvSpPr>
              <p:nvPr/>
            </p:nvSpPr>
            <p:spPr bwMode="auto">
              <a:xfrm flipV="1">
                <a:off x="3864" y="1968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453" name="Line 37"/>
              <p:cNvSpPr>
                <a:spLocks noChangeShapeType="1"/>
              </p:cNvSpPr>
              <p:nvPr/>
            </p:nvSpPr>
            <p:spPr bwMode="auto">
              <a:xfrm flipV="1">
                <a:off x="3861" y="246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6455" name="Group 39"/>
            <p:cNvGrpSpPr>
              <a:grpSpLocks/>
            </p:cNvGrpSpPr>
            <p:nvPr/>
          </p:nvGrpSpPr>
          <p:grpSpPr bwMode="auto">
            <a:xfrm>
              <a:off x="960" y="1680"/>
              <a:ext cx="384" cy="912"/>
              <a:chOff x="3648" y="1968"/>
              <a:chExt cx="432" cy="1200"/>
            </a:xfrm>
          </p:grpSpPr>
          <p:sp>
            <p:nvSpPr>
              <p:cNvPr id="316456" name="Oval 40"/>
              <p:cNvSpPr>
                <a:spLocks noChangeArrowheads="1"/>
              </p:cNvSpPr>
              <p:nvPr/>
            </p:nvSpPr>
            <p:spPr bwMode="auto">
              <a:xfrm>
                <a:off x="3648" y="2394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457" name="Line 41"/>
              <p:cNvSpPr>
                <a:spLocks noChangeShapeType="1"/>
              </p:cNvSpPr>
              <p:nvPr/>
            </p:nvSpPr>
            <p:spPr bwMode="auto">
              <a:xfrm>
                <a:off x="3864" y="2858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458" name="Line 42"/>
              <p:cNvSpPr>
                <a:spLocks noChangeShapeType="1"/>
              </p:cNvSpPr>
              <p:nvPr/>
            </p:nvSpPr>
            <p:spPr bwMode="auto">
              <a:xfrm flipV="1">
                <a:off x="3864" y="1968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459" name="Line 43"/>
              <p:cNvSpPr>
                <a:spLocks noChangeShapeType="1"/>
              </p:cNvSpPr>
              <p:nvPr/>
            </p:nvSpPr>
            <p:spPr bwMode="auto">
              <a:xfrm flipV="1">
                <a:off x="3861" y="246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6461" name="Oval 45"/>
            <p:cNvSpPr>
              <a:spLocks noChangeArrowheads="1"/>
            </p:cNvSpPr>
            <p:nvPr/>
          </p:nvSpPr>
          <p:spPr bwMode="auto">
            <a:xfrm>
              <a:off x="1584" y="2016"/>
              <a:ext cx="384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62" name="Line 46"/>
            <p:cNvSpPr>
              <a:spLocks noChangeShapeType="1"/>
            </p:cNvSpPr>
            <p:nvPr/>
          </p:nvSpPr>
          <p:spPr bwMode="auto">
            <a:xfrm>
              <a:off x="1776" y="2356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63" name="Line 47"/>
            <p:cNvSpPr>
              <a:spLocks noChangeShapeType="1"/>
            </p:cNvSpPr>
            <p:nvPr/>
          </p:nvSpPr>
          <p:spPr bwMode="auto">
            <a:xfrm flipV="1">
              <a:off x="1776" y="1680"/>
              <a:ext cx="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64" name="Line 48"/>
            <p:cNvSpPr>
              <a:spLocks noChangeShapeType="1"/>
            </p:cNvSpPr>
            <p:nvPr/>
          </p:nvSpPr>
          <p:spPr bwMode="auto">
            <a:xfrm rot="10800000" flipV="1">
              <a:off x="1773" y="2058"/>
              <a:ext cx="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6465" name="Group 49"/>
            <p:cNvGrpSpPr>
              <a:grpSpLocks/>
            </p:cNvGrpSpPr>
            <p:nvPr/>
          </p:nvGrpSpPr>
          <p:grpSpPr bwMode="auto">
            <a:xfrm>
              <a:off x="2160" y="1680"/>
              <a:ext cx="384" cy="912"/>
              <a:chOff x="3648" y="1968"/>
              <a:chExt cx="432" cy="1200"/>
            </a:xfrm>
          </p:grpSpPr>
          <p:sp>
            <p:nvSpPr>
              <p:cNvPr id="316466" name="Oval 50"/>
              <p:cNvSpPr>
                <a:spLocks noChangeArrowheads="1"/>
              </p:cNvSpPr>
              <p:nvPr/>
            </p:nvSpPr>
            <p:spPr bwMode="auto">
              <a:xfrm>
                <a:off x="3648" y="2394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467" name="Line 51"/>
              <p:cNvSpPr>
                <a:spLocks noChangeShapeType="1"/>
              </p:cNvSpPr>
              <p:nvPr/>
            </p:nvSpPr>
            <p:spPr bwMode="auto">
              <a:xfrm>
                <a:off x="3864" y="2858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468" name="Line 52"/>
              <p:cNvSpPr>
                <a:spLocks noChangeShapeType="1"/>
              </p:cNvSpPr>
              <p:nvPr/>
            </p:nvSpPr>
            <p:spPr bwMode="auto">
              <a:xfrm flipV="1">
                <a:off x="3864" y="1968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469" name="Line 53"/>
              <p:cNvSpPr>
                <a:spLocks noChangeShapeType="1"/>
              </p:cNvSpPr>
              <p:nvPr/>
            </p:nvSpPr>
            <p:spPr bwMode="auto">
              <a:xfrm flipV="1">
                <a:off x="3861" y="246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6470" name="Line 54"/>
            <p:cNvSpPr>
              <a:spLocks noChangeShapeType="1"/>
            </p:cNvSpPr>
            <p:nvPr/>
          </p:nvSpPr>
          <p:spPr bwMode="auto">
            <a:xfrm>
              <a:off x="1152" y="168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71" name="Line 55"/>
            <p:cNvSpPr>
              <a:spLocks noChangeShapeType="1"/>
            </p:cNvSpPr>
            <p:nvPr/>
          </p:nvSpPr>
          <p:spPr bwMode="auto">
            <a:xfrm>
              <a:off x="1143" y="259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72" name="Text Box 56"/>
            <p:cNvSpPr txBox="1">
              <a:spLocks noChangeArrowheads="1"/>
            </p:cNvSpPr>
            <p:nvPr/>
          </p:nvSpPr>
          <p:spPr bwMode="auto">
            <a:xfrm>
              <a:off x="758" y="2039"/>
              <a:ext cx="2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i</a:t>
              </a:r>
              <a:r>
                <a:rPr lang="en-US" sz="18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316473" name="Text Box 57"/>
            <p:cNvSpPr txBox="1">
              <a:spLocks noChangeArrowheads="1"/>
            </p:cNvSpPr>
            <p:nvPr/>
          </p:nvSpPr>
          <p:spPr bwMode="auto">
            <a:xfrm>
              <a:off x="1392" y="2064"/>
              <a:ext cx="2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i</a:t>
              </a:r>
              <a:r>
                <a:rPr lang="en-US" sz="18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316474" name="Text Box 58"/>
            <p:cNvSpPr txBox="1">
              <a:spLocks noChangeArrowheads="1"/>
            </p:cNvSpPr>
            <p:nvPr/>
          </p:nvSpPr>
          <p:spPr bwMode="auto">
            <a:xfrm>
              <a:off x="1968" y="2064"/>
              <a:ext cx="2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i</a:t>
              </a:r>
              <a:r>
                <a:rPr lang="en-US" sz="1800" b="1" baseline="-25000">
                  <a:latin typeface="Arial" charset="0"/>
                </a:rPr>
                <a:t>3</a:t>
              </a: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73CF-49B0-4E42-A2AB-0087307487E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457200"/>
          </a:xfrm>
        </p:spPr>
        <p:txBody>
          <a:bodyPr/>
          <a:lstStyle/>
          <a:p>
            <a:r>
              <a:rPr lang="en-US" sz="2400" b="1" u="sng" dirty="0" smtClean="0"/>
              <a:t>Example : Series &amp; Parallel Connected Sources</a:t>
            </a:r>
            <a:r>
              <a:rPr lang="en-US" sz="3200" b="1" dirty="0" smtClean="0"/>
              <a:t> </a:t>
            </a:r>
            <a:endParaRPr lang="en-US" sz="3200" b="1" u="sng" dirty="0"/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09600" y="10668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Find v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?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762000" y="60198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Solution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317572" name="Group 132"/>
          <p:cNvGrpSpPr>
            <a:grpSpLocks/>
          </p:cNvGrpSpPr>
          <p:nvPr/>
        </p:nvGrpSpPr>
        <p:grpSpPr bwMode="auto">
          <a:xfrm>
            <a:off x="855663" y="2590800"/>
            <a:ext cx="7681912" cy="2084388"/>
            <a:chOff x="539" y="1632"/>
            <a:chExt cx="4839" cy="1313"/>
          </a:xfrm>
        </p:grpSpPr>
        <p:grpSp>
          <p:nvGrpSpPr>
            <p:cNvPr id="317474" name="Group 34"/>
            <p:cNvGrpSpPr>
              <a:grpSpLocks/>
            </p:cNvGrpSpPr>
            <p:nvPr/>
          </p:nvGrpSpPr>
          <p:grpSpPr bwMode="auto">
            <a:xfrm rot="16200000">
              <a:off x="1900" y="2220"/>
              <a:ext cx="1271" cy="151"/>
              <a:chOff x="1200" y="1296"/>
              <a:chExt cx="2256" cy="243"/>
            </a:xfrm>
          </p:grpSpPr>
          <p:sp>
            <p:nvSpPr>
              <p:cNvPr id="317475" name="Line 35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476" name="Line 36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477" name="Group 37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17478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47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7480" name="Group 40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17481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48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7483" name="Group 43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17484" name="Line 4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48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486" name="Line 46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487" name="Line 47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489" name="Group 49"/>
            <p:cNvGrpSpPr>
              <a:grpSpLocks/>
            </p:cNvGrpSpPr>
            <p:nvPr/>
          </p:nvGrpSpPr>
          <p:grpSpPr bwMode="auto">
            <a:xfrm rot="16200000">
              <a:off x="3381" y="2228"/>
              <a:ext cx="1271" cy="143"/>
              <a:chOff x="1200" y="1296"/>
              <a:chExt cx="2256" cy="243"/>
            </a:xfrm>
          </p:grpSpPr>
          <p:sp>
            <p:nvSpPr>
              <p:cNvPr id="317490" name="Line 50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491" name="Line 51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492" name="Group 52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17493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494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7495" name="Group 55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17496" name="Line 5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49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7498" name="Group 58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17499" name="Line 5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50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501" name="Line 61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02" name="Line 62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04" name="Oval 64"/>
            <p:cNvSpPr>
              <a:spLocks noChangeArrowheads="1"/>
            </p:cNvSpPr>
            <p:nvPr/>
          </p:nvSpPr>
          <p:spPr bwMode="auto">
            <a:xfrm>
              <a:off x="990" y="2095"/>
              <a:ext cx="338" cy="3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17505" name="Line 65"/>
            <p:cNvSpPr>
              <a:spLocks noChangeShapeType="1"/>
            </p:cNvSpPr>
            <p:nvPr/>
          </p:nvSpPr>
          <p:spPr bwMode="auto">
            <a:xfrm flipV="1">
              <a:off x="1154" y="2443"/>
              <a:ext cx="0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06" name="Line 66"/>
            <p:cNvSpPr>
              <a:spLocks noChangeShapeType="1"/>
            </p:cNvSpPr>
            <p:nvPr/>
          </p:nvSpPr>
          <p:spPr bwMode="auto">
            <a:xfrm flipV="1">
              <a:off x="1147" y="1660"/>
              <a:ext cx="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07" name="Text Box 67"/>
            <p:cNvSpPr txBox="1">
              <a:spLocks noChangeArrowheads="1"/>
            </p:cNvSpPr>
            <p:nvPr/>
          </p:nvSpPr>
          <p:spPr bwMode="auto">
            <a:xfrm>
              <a:off x="539" y="2025"/>
              <a:ext cx="5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12 mA</a:t>
              </a:r>
            </a:p>
          </p:txBody>
        </p:sp>
        <p:grpSp>
          <p:nvGrpSpPr>
            <p:cNvPr id="317508" name="Group 68"/>
            <p:cNvGrpSpPr>
              <a:grpSpLocks/>
            </p:cNvGrpSpPr>
            <p:nvPr/>
          </p:nvGrpSpPr>
          <p:grpSpPr bwMode="auto">
            <a:xfrm>
              <a:off x="2544" y="1785"/>
              <a:ext cx="288" cy="993"/>
              <a:chOff x="1862" y="1418"/>
              <a:chExt cx="368" cy="1351"/>
            </a:xfrm>
          </p:grpSpPr>
          <p:sp>
            <p:nvSpPr>
              <p:cNvPr id="317509" name="Text Box 69"/>
              <p:cNvSpPr txBox="1">
                <a:spLocks noChangeArrowheads="1"/>
              </p:cNvSpPr>
              <p:nvPr/>
            </p:nvSpPr>
            <p:spPr bwMode="auto">
              <a:xfrm>
                <a:off x="1911" y="1958"/>
                <a:ext cx="319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17510" name="Text Box 70"/>
              <p:cNvSpPr txBox="1">
                <a:spLocks noChangeArrowheads="1"/>
              </p:cNvSpPr>
              <p:nvPr/>
            </p:nvSpPr>
            <p:spPr bwMode="auto">
              <a:xfrm>
                <a:off x="1862" y="1418"/>
                <a:ext cx="287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+</a:t>
                </a:r>
              </a:p>
            </p:txBody>
          </p:sp>
          <p:sp>
            <p:nvSpPr>
              <p:cNvPr id="317511" name="Text Box 71"/>
              <p:cNvSpPr txBox="1">
                <a:spLocks noChangeArrowheads="1"/>
              </p:cNvSpPr>
              <p:nvPr/>
            </p:nvSpPr>
            <p:spPr bwMode="auto">
              <a:xfrm>
                <a:off x="1910" y="2378"/>
                <a:ext cx="271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_</a:t>
                </a:r>
              </a:p>
            </p:txBody>
          </p:sp>
        </p:grpSp>
        <p:sp>
          <p:nvSpPr>
            <p:cNvPr id="317512" name="Text Box 72"/>
            <p:cNvSpPr txBox="1">
              <a:spLocks noChangeArrowheads="1"/>
            </p:cNvSpPr>
            <p:nvPr/>
          </p:nvSpPr>
          <p:spPr bwMode="auto">
            <a:xfrm>
              <a:off x="1248" y="2389"/>
              <a:ext cx="5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.03 V</a:t>
              </a:r>
              <a:r>
                <a:rPr lang="en-US" sz="1600" b="1" baseline="-25000">
                  <a:latin typeface="Arial" charset="0"/>
                </a:rPr>
                <a:t>x </a:t>
              </a:r>
              <a:r>
                <a:rPr lang="en-US" sz="1600" b="1">
                  <a:latin typeface="Arial" charset="0"/>
                </a:rPr>
                <a:t>A</a:t>
              </a:r>
            </a:p>
          </p:txBody>
        </p:sp>
        <p:grpSp>
          <p:nvGrpSpPr>
            <p:cNvPr id="317546" name="Group 106"/>
            <p:cNvGrpSpPr>
              <a:grpSpLocks/>
            </p:cNvGrpSpPr>
            <p:nvPr/>
          </p:nvGrpSpPr>
          <p:grpSpPr bwMode="auto">
            <a:xfrm>
              <a:off x="1680" y="1660"/>
              <a:ext cx="339" cy="1271"/>
              <a:chOff x="3042" y="1363"/>
              <a:chExt cx="339" cy="1271"/>
            </a:xfrm>
          </p:grpSpPr>
          <p:sp>
            <p:nvSpPr>
              <p:cNvPr id="317527" name="Line 87"/>
              <p:cNvSpPr>
                <a:spLocks noChangeShapeType="1"/>
              </p:cNvSpPr>
              <p:nvPr/>
            </p:nvSpPr>
            <p:spPr bwMode="auto">
              <a:xfrm flipV="1">
                <a:off x="3209" y="1892"/>
                <a:ext cx="0" cy="1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28" name="AutoShape 88"/>
              <p:cNvSpPr>
                <a:spLocks noChangeArrowheads="1"/>
              </p:cNvSpPr>
              <p:nvPr/>
            </p:nvSpPr>
            <p:spPr bwMode="auto">
              <a:xfrm>
                <a:off x="3042" y="1824"/>
                <a:ext cx="339" cy="318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29" name="Line 89"/>
              <p:cNvSpPr>
                <a:spLocks noChangeShapeType="1"/>
              </p:cNvSpPr>
              <p:nvPr/>
            </p:nvSpPr>
            <p:spPr bwMode="auto">
              <a:xfrm>
                <a:off x="3223" y="2140"/>
                <a:ext cx="0" cy="4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30" name="Line 90"/>
              <p:cNvSpPr>
                <a:spLocks noChangeShapeType="1"/>
              </p:cNvSpPr>
              <p:nvPr/>
            </p:nvSpPr>
            <p:spPr bwMode="auto">
              <a:xfrm>
                <a:off x="3216" y="1363"/>
                <a:ext cx="0" cy="4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32" name="Text Box 92"/>
            <p:cNvSpPr txBox="1">
              <a:spLocks noChangeArrowheads="1"/>
            </p:cNvSpPr>
            <p:nvPr/>
          </p:nvSpPr>
          <p:spPr bwMode="auto">
            <a:xfrm>
              <a:off x="3456" y="2005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   1 k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grpSp>
          <p:nvGrpSpPr>
            <p:cNvPr id="317533" name="Group 93"/>
            <p:cNvGrpSpPr>
              <a:grpSpLocks/>
            </p:cNvGrpSpPr>
            <p:nvPr/>
          </p:nvGrpSpPr>
          <p:grpSpPr bwMode="auto">
            <a:xfrm>
              <a:off x="4058" y="1766"/>
              <a:ext cx="288" cy="993"/>
              <a:chOff x="1862" y="1418"/>
              <a:chExt cx="367" cy="1351"/>
            </a:xfrm>
          </p:grpSpPr>
          <p:sp>
            <p:nvSpPr>
              <p:cNvPr id="317534" name="Text Box 94"/>
              <p:cNvSpPr txBox="1">
                <a:spLocks noChangeArrowheads="1"/>
              </p:cNvSpPr>
              <p:nvPr/>
            </p:nvSpPr>
            <p:spPr bwMode="auto">
              <a:xfrm>
                <a:off x="1910" y="1958"/>
                <a:ext cx="319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x</a:t>
                </a:r>
              </a:p>
            </p:txBody>
          </p:sp>
          <p:sp>
            <p:nvSpPr>
              <p:cNvPr id="317535" name="Text Box 95"/>
              <p:cNvSpPr txBox="1">
                <a:spLocks noChangeArrowheads="1"/>
              </p:cNvSpPr>
              <p:nvPr/>
            </p:nvSpPr>
            <p:spPr bwMode="auto">
              <a:xfrm>
                <a:off x="1862" y="1418"/>
                <a:ext cx="287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+</a:t>
                </a:r>
              </a:p>
            </p:txBody>
          </p:sp>
          <p:sp>
            <p:nvSpPr>
              <p:cNvPr id="317536" name="Text Box 96"/>
              <p:cNvSpPr txBox="1">
                <a:spLocks noChangeArrowheads="1"/>
              </p:cNvSpPr>
              <p:nvPr/>
            </p:nvSpPr>
            <p:spPr bwMode="auto">
              <a:xfrm>
                <a:off x="1910" y="2378"/>
                <a:ext cx="271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_</a:t>
                </a:r>
              </a:p>
            </p:txBody>
          </p:sp>
        </p:grpSp>
        <p:sp>
          <p:nvSpPr>
            <p:cNvPr id="317544" name="Text Box 104"/>
            <p:cNvSpPr txBox="1">
              <a:spLocks noChangeArrowheads="1"/>
            </p:cNvSpPr>
            <p:nvPr/>
          </p:nvSpPr>
          <p:spPr bwMode="auto">
            <a:xfrm>
              <a:off x="1046" y="2084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17545" name="Line 105"/>
            <p:cNvSpPr>
              <a:spLocks noChangeShapeType="1"/>
            </p:cNvSpPr>
            <p:nvPr/>
          </p:nvSpPr>
          <p:spPr bwMode="auto">
            <a:xfrm flipV="1">
              <a:off x="1152" y="216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47" name="Text Box 107"/>
            <p:cNvSpPr txBox="1">
              <a:spLocks noChangeArrowheads="1"/>
            </p:cNvSpPr>
            <p:nvPr/>
          </p:nvSpPr>
          <p:spPr bwMode="auto">
            <a:xfrm>
              <a:off x="2016" y="2121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10 k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17548" name="Oval 108"/>
            <p:cNvSpPr>
              <a:spLocks noChangeArrowheads="1"/>
            </p:cNvSpPr>
            <p:nvPr/>
          </p:nvSpPr>
          <p:spPr bwMode="auto">
            <a:xfrm>
              <a:off x="2928" y="2073"/>
              <a:ext cx="338" cy="3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17549" name="Line 109"/>
            <p:cNvSpPr>
              <a:spLocks noChangeShapeType="1"/>
            </p:cNvSpPr>
            <p:nvPr/>
          </p:nvSpPr>
          <p:spPr bwMode="auto">
            <a:xfrm flipV="1">
              <a:off x="3092" y="2430"/>
              <a:ext cx="0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50" name="Line 110"/>
            <p:cNvSpPr>
              <a:spLocks noChangeShapeType="1"/>
            </p:cNvSpPr>
            <p:nvPr/>
          </p:nvSpPr>
          <p:spPr bwMode="auto">
            <a:xfrm flipV="1">
              <a:off x="3085" y="1638"/>
              <a:ext cx="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51" name="Text Box 111"/>
            <p:cNvSpPr txBox="1">
              <a:spLocks noChangeArrowheads="1"/>
            </p:cNvSpPr>
            <p:nvPr/>
          </p:nvSpPr>
          <p:spPr bwMode="auto">
            <a:xfrm>
              <a:off x="2984" y="2062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17553" name="Line 113"/>
            <p:cNvSpPr>
              <a:spLocks noChangeShapeType="1"/>
            </p:cNvSpPr>
            <p:nvPr/>
          </p:nvSpPr>
          <p:spPr bwMode="auto">
            <a:xfrm>
              <a:off x="1152" y="1653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54" name="Line 114"/>
            <p:cNvSpPr>
              <a:spLocks noChangeShapeType="1"/>
            </p:cNvSpPr>
            <p:nvPr/>
          </p:nvSpPr>
          <p:spPr bwMode="auto">
            <a:xfrm>
              <a:off x="3099" y="216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55" name="Text Box 115"/>
            <p:cNvSpPr txBox="1">
              <a:spLocks noChangeArrowheads="1"/>
            </p:cNvSpPr>
            <p:nvPr/>
          </p:nvSpPr>
          <p:spPr bwMode="auto">
            <a:xfrm>
              <a:off x="3227" y="2313"/>
              <a:ext cx="5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3.5 mA</a:t>
              </a:r>
            </a:p>
          </p:txBody>
        </p:sp>
        <p:sp>
          <p:nvSpPr>
            <p:cNvPr id="317556" name="Oval 116"/>
            <p:cNvSpPr>
              <a:spLocks noChangeArrowheads="1"/>
            </p:cNvSpPr>
            <p:nvPr/>
          </p:nvSpPr>
          <p:spPr bwMode="auto">
            <a:xfrm>
              <a:off x="5040" y="2073"/>
              <a:ext cx="338" cy="3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17557" name="Line 117"/>
            <p:cNvSpPr>
              <a:spLocks noChangeShapeType="1"/>
            </p:cNvSpPr>
            <p:nvPr/>
          </p:nvSpPr>
          <p:spPr bwMode="auto">
            <a:xfrm flipV="1">
              <a:off x="5184" y="2427"/>
              <a:ext cx="0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58" name="Line 118"/>
            <p:cNvSpPr>
              <a:spLocks noChangeShapeType="1"/>
            </p:cNvSpPr>
            <p:nvPr/>
          </p:nvSpPr>
          <p:spPr bwMode="auto">
            <a:xfrm flipV="1">
              <a:off x="5197" y="1638"/>
              <a:ext cx="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59" name="Text Box 119"/>
            <p:cNvSpPr txBox="1">
              <a:spLocks noChangeArrowheads="1"/>
            </p:cNvSpPr>
            <p:nvPr/>
          </p:nvSpPr>
          <p:spPr bwMode="auto">
            <a:xfrm>
              <a:off x="4704" y="1833"/>
              <a:ext cx="5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1 mA</a:t>
              </a:r>
            </a:p>
          </p:txBody>
        </p:sp>
        <p:sp>
          <p:nvSpPr>
            <p:cNvPr id="317560" name="Text Box 120"/>
            <p:cNvSpPr txBox="1">
              <a:spLocks noChangeArrowheads="1"/>
            </p:cNvSpPr>
            <p:nvPr/>
          </p:nvSpPr>
          <p:spPr bwMode="auto">
            <a:xfrm>
              <a:off x="5096" y="2062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17561" name="Line 121"/>
            <p:cNvSpPr>
              <a:spLocks noChangeShapeType="1"/>
            </p:cNvSpPr>
            <p:nvPr/>
          </p:nvSpPr>
          <p:spPr bwMode="auto">
            <a:xfrm flipV="1">
              <a:off x="5202" y="214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62" name="Line 122"/>
            <p:cNvSpPr>
              <a:spLocks noChangeShapeType="1"/>
            </p:cNvSpPr>
            <p:nvPr/>
          </p:nvSpPr>
          <p:spPr bwMode="auto">
            <a:xfrm>
              <a:off x="1152" y="2937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63" name="Oval 123"/>
            <p:cNvSpPr>
              <a:spLocks noChangeArrowheads="1"/>
            </p:cNvSpPr>
            <p:nvPr/>
          </p:nvSpPr>
          <p:spPr bwMode="auto">
            <a:xfrm>
              <a:off x="4332" y="2106"/>
              <a:ext cx="338" cy="3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1"/>
            </a:p>
          </p:txBody>
        </p:sp>
        <p:sp>
          <p:nvSpPr>
            <p:cNvPr id="317564" name="Line 124"/>
            <p:cNvSpPr>
              <a:spLocks noChangeShapeType="1"/>
            </p:cNvSpPr>
            <p:nvPr/>
          </p:nvSpPr>
          <p:spPr bwMode="auto">
            <a:xfrm flipV="1">
              <a:off x="4476" y="2451"/>
              <a:ext cx="0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66" name="Text Box 126"/>
            <p:cNvSpPr txBox="1">
              <a:spLocks noChangeArrowheads="1"/>
            </p:cNvSpPr>
            <p:nvPr/>
          </p:nvSpPr>
          <p:spPr bwMode="auto">
            <a:xfrm>
              <a:off x="4388" y="2095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17567" name="Line 127"/>
            <p:cNvSpPr>
              <a:spLocks noChangeShapeType="1"/>
            </p:cNvSpPr>
            <p:nvPr/>
          </p:nvSpPr>
          <p:spPr bwMode="auto">
            <a:xfrm flipV="1">
              <a:off x="4494" y="21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68" name="Text Box 128"/>
            <p:cNvSpPr txBox="1">
              <a:spLocks noChangeArrowheads="1"/>
            </p:cNvSpPr>
            <p:nvPr/>
          </p:nvSpPr>
          <p:spPr bwMode="auto">
            <a:xfrm>
              <a:off x="4464" y="2409"/>
              <a:ext cx="5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 - 3 mA</a:t>
              </a:r>
            </a:p>
          </p:txBody>
        </p:sp>
        <p:sp>
          <p:nvSpPr>
            <p:cNvPr id="317569" name="Line 129"/>
            <p:cNvSpPr>
              <a:spLocks noChangeShapeType="1"/>
            </p:cNvSpPr>
            <p:nvPr/>
          </p:nvSpPr>
          <p:spPr bwMode="auto">
            <a:xfrm>
              <a:off x="4014" y="1641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70" name="Line 130"/>
            <p:cNvSpPr>
              <a:spLocks noChangeShapeType="1"/>
            </p:cNvSpPr>
            <p:nvPr/>
          </p:nvSpPr>
          <p:spPr bwMode="auto">
            <a:xfrm flipV="1">
              <a:off x="4500" y="16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1413</Words>
  <Application>Microsoft Office PowerPoint</Application>
  <PresentationFormat>On-screen Show (4:3)</PresentationFormat>
  <Paragraphs>435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Slide 1</vt:lpstr>
      <vt:lpstr>The Single Node - Pair Circuit</vt:lpstr>
      <vt:lpstr>The Single Node-Pair Circuit….contd</vt:lpstr>
      <vt:lpstr>Slide 4</vt:lpstr>
      <vt:lpstr>Example : KCL</vt:lpstr>
      <vt:lpstr>Example : KCL</vt:lpstr>
      <vt:lpstr>Series &amp; Parallel Connected Sources</vt:lpstr>
      <vt:lpstr>Series &amp; Parallel Connected Sources....contd</vt:lpstr>
      <vt:lpstr>Example : Series &amp; Parallel Connected Sources </vt:lpstr>
      <vt:lpstr>Example : …contd </vt:lpstr>
      <vt:lpstr>Example : ….contd </vt:lpstr>
      <vt:lpstr>Resistors In Series &amp; Parallel</vt:lpstr>
      <vt:lpstr>Resistors In Series</vt:lpstr>
      <vt:lpstr>Resistors in Parallel</vt:lpstr>
      <vt:lpstr>Examples : Series &amp; Parallel Resistances</vt:lpstr>
      <vt:lpstr>Examples : Series &amp; Parallel Resistances</vt:lpstr>
      <vt:lpstr>Voltage Division</vt:lpstr>
      <vt:lpstr>Voltage Division : Derivation</vt:lpstr>
      <vt:lpstr>Current Division</vt:lpstr>
      <vt:lpstr>Slide 20</vt:lpstr>
    </vt:vector>
  </TitlesOfParts>
  <Company>LASER WORDS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LW1</dc:creator>
  <cp:lastModifiedBy>Mansoor</cp:lastModifiedBy>
  <cp:revision>732</cp:revision>
  <dcterms:created xsi:type="dcterms:W3CDTF">2001-08-27T04:48:27Z</dcterms:created>
  <dcterms:modified xsi:type="dcterms:W3CDTF">2014-02-13T06:13:58Z</dcterms:modified>
</cp:coreProperties>
</file>