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03" r:id="rId2"/>
    <p:sldId id="471" r:id="rId3"/>
    <p:sldId id="472" r:id="rId4"/>
    <p:sldId id="473" r:id="rId5"/>
    <p:sldId id="481" r:id="rId6"/>
    <p:sldId id="474" r:id="rId7"/>
    <p:sldId id="475" r:id="rId8"/>
    <p:sldId id="476" r:id="rId9"/>
    <p:sldId id="477" r:id="rId10"/>
    <p:sldId id="478" r:id="rId11"/>
    <p:sldId id="479" r:id="rId12"/>
    <p:sldId id="482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EAEAEA"/>
    <a:srgbClr val="F8F8F8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831" autoAdjust="0"/>
  </p:normalViewPr>
  <p:slideViewPr>
    <p:cSldViewPr>
      <p:cViewPr>
        <p:scale>
          <a:sx n="66" d="100"/>
          <a:sy n="66" d="100"/>
        </p:scale>
        <p:origin x="-1134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defTabSz="966621">
              <a:defRPr sz="13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617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621">
              <a:defRPr sz="13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defTabSz="966621">
              <a:defRPr sz="13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7" y="9119173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621">
              <a:defRPr sz="1300"/>
            </a:lvl1pPr>
          </a:lstStyle>
          <a:p>
            <a:fld id="{090DF0E4-541C-441B-878D-B16B35D6588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defTabSz="966621">
              <a:defRPr sz="1300"/>
            </a:lvl1pPr>
          </a:lstStyle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7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621">
              <a:defRPr sz="1300"/>
            </a:lvl1pPr>
          </a:lstStyle>
          <a:p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defTabSz="966621">
              <a:defRPr sz="1300"/>
            </a:lvl1pPr>
          </a:lstStyle>
          <a:p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7" y="9119173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621">
              <a:defRPr sz="1300"/>
            </a:lvl1pPr>
          </a:lstStyle>
          <a:p>
            <a:fld id="{4DB06E5B-9550-491F-8E94-EE9D7A41A79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A9192-A7D8-4301-8ED9-BC7E3CC4032F}" type="slidenum">
              <a:rPr lang="en-US"/>
              <a:pPr/>
              <a:t>1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61226"/>
            <a:ext cx="5367130" cy="43202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9A07C-06DC-4BA8-8FDB-73BA3C655D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AE8E88-2EBA-4114-9CEF-201397DC46F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D9C33C-F8E2-4D02-8FA2-1557A58DF23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76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B9BF7A9-CF52-4B6D-9C91-0CC67DD514D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76A882-AF47-407A-9B25-D6953B8F41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7A48A-8C87-4F87-85AF-4DBB8F0EDCD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07DD0-F945-4A39-8D16-B573E308B7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D7E53C-1D79-4372-8FE4-B11DF3BD7A0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C7FD8-466A-4E33-B5EF-9134476145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4B82F-6585-443F-B2C5-C4DCA3D544D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F01A27-E562-47EB-AA2F-C36911038FA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82C1EC-7D02-49B6-B86C-8C6D02C1392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>
                <a:latin typeface="Arial" charset="0"/>
              </a:defRPr>
            </a:lvl1pPr>
          </a:lstStyle>
          <a:p>
            <a:fld id="{F186548C-00F7-4F60-BBB6-43400894C9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 rot="16200000">
            <a:off x="-2762250" y="3371850"/>
            <a:ext cx="60737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err="1">
                <a:solidFill>
                  <a:schemeClr val="bg1">
                    <a:lumMod val="85000"/>
                  </a:schemeClr>
                </a:solidFill>
              </a:rPr>
              <a:t>Mansoor</a:t>
            </a:r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bg1">
                    <a:lumMod val="85000"/>
                  </a:schemeClr>
                </a:solidFill>
              </a:rPr>
              <a:t>Shaukat</a:t>
            </a:r>
            <a:endParaRPr lang="en-US" sz="6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618" name="Group 2"/>
          <p:cNvGrpSpPr>
            <a:grpSpLocks/>
          </p:cNvGrpSpPr>
          <p:nvPr/>
        </p:nvGrpSpPr>
        <p:grpSpPr bwMode="auto">
          <a:xfrm>
            <a:off x="676275" y="2276475"/>
            <a:ext cx="8013700" cy="2166938"/>
            <a:chOff x="426" y="1434"/>
            <a:chExt cx="5048" cy="1365"/>
          </a:xfrm>
        </p:grpSpPr>
        <p:pic>
          <p:nvPicPr>
            <p:cNvPr id="239619" name="Picture 3" descr="bismillah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6" y="1434"/>
              <a:ext cx="5048" cy="1365"/>
            </a:xfrm>
            <a:prstGeom prst="rect">
              <a:avLst/>
            </a:prstGeom>
            <a:noFill/>
          </p:spPr>
        </p:pic>
        <p:sp>
          <p:nvSpPr>
            <p:cNvPr id="239620" name="Rectangle 4"/>
            <p:cNvSpPr>
              <a:spLocks noChangeArrowheads="1"/>
            </p:cNvSpPr>
            <p:nvPr/>
          </p:nvSpPr>
          <p:spPr bwMode="auto">
            <a:xfrm>
              <a:off x="1944" y="2308"/>
              <a:ext cx="47" cy="7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8AAD-B0C8-4193-84B2-EC2F3E3E43B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457200"/>
          </a:xfrm>
        </p:spPr>
        <p:txBody>
          <a:bodyPr/>
          <a:lstStyle/>
          <a:p>
            <a:r>
              <a:rPr lang="en-US" sz="2400" b="1" u="sng" dirty="0" err="1" smtClean="0"/>
              <a:t>Supernode</a:t>
            </a:r>
            <a:r>
              <a:rPr lang="en-US" sz="2400" b="1" u="sng" dirty="0" smtClean="0"/>
              <a:t> </a:t>
            </a:r>
            <a:r>
              <a:rPr lang="en-US" sz="2400" b="1" u="sng" dirty="0"/>
              <a:t>: </a:t>
            </a:r>
            <a:r>
              <a:rPr lang="en-US" sz="2400" b="1" u="sng" dirty="0" smtClean="0"/>
              <a:t>Solution</a:t>
            </a:r>
            <a:endParaRPr lang="en-US" sz="2400" b="1" u="sng" dirty="0"/>
          </a:p>
        </p:txBody>
      </p:sp>
      <p:sp>
        <p:nvSpPr>
          <p:cNvPr id="350211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609600" y="4572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We have two equations and three un- knowns. 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The constraint equation is  v</a:t>
            </a:r>
            <a:r>
              <a:rPr lang="en-US" sz="1600" b="1" baseline="-25000">
                <a:latin typeface="Arial" charset="0"/>
              </a:rPr>
              <a:t>2</a:t>
            </a:r>
            <a:r>
              <a:rPr lang="en-US" sz="1600" b="1">
                <a:latin typeface="Arial" charset="0"/>
              </a:rPr>
              <a:t> – v</a:t>
            </a:r>
            <a:r>
              <a:rPr lang="en-US" sz="1600" b="1" baseline="-25000">
                <a:latin typeface="Arial" charset="0"/>
              </a:rPr>
              <a:t>3</a:t>
            </a:r>
            <a:r>
              <a:rPr lang="en-US" sz="1600" b="1">
                <a:latin typeface="Arial" charset="0"/>
              </a:rPr>
              <a:t> = – 22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Now three equations and three unknowns :  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we can solve for  v</a:t>
            </a:r>
            <a:r>
              <a:rPr lang="en-US" sz="1600" b="1" baseline="-250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 = 1.071 volts</a:t>
            </a:r>
            <a:r>
              <a:rPr lang="en-US" sz="1800" b="1">
                <a:latin typeface="Arial" charset="0"/>
              </a:rPr>
              <a:t>      </a:t>
            </a:r>
          </a:p>
        </p:txBody>
      </p:sp>
      <p:sp>
        <p:nvSpPr>
          <p:cNvPr id="350213" name="Rectangle 5"/>
          <p:cNvSpPr>
            <a:spLocks noChangeArrowheads="1"/>
          </p:cNvSpPr>
          <p:nvPr/>
        </p:nvSpPr>
        <p:spPr bwMode="auto">
          <a:xfrm>
            <a:off x="762000" y="64008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 dirty="0" smtClean="0">
                <a:solidFill>
                  <a:srgbClr val="FF0000"/>
                </a:solidFill>
                <a:latin typeface="Arial" charset="0"/>
              </a:rPr>
              <a:t>Nodal Equation for any Circuit </a:t>
            </a:r>
            <a:r>
              <a:rPr lang="en-US" sz="16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  <p:grpSp>
        <p:nvGrpSpPr>
          <p:cNvPr id="350351" name="Group 143"/>
          <p:cNvGrpSpPr>
            <a:grpSpLocks/>
          </p:cNvGrpSpPr>
          <p:nvPr/>
        </p:nvGrpSpPr>
        <p:grpSpPr bwMode="auto">
          <a:xfrm>
            <a:off x="3810000" y="1524000"/>
            <a:ext cx="4953000" cy="3257550"/>
            <a:chOff x="288" y="912"/>
            <a:chExt cx="3120" cy="2052"/>
          </a:xfrm>
        </p:grpSpPr>
        <p:sp>
          <p:nvSpPr>
            <p:cNvPr id="350296" name="Line 88"/>
            <p:cNvSpPr>
              <a:spLocks noChangeShapeType="1"/>
            </p:cNvSpPr>
            <p:nvPr/>
          </p:nvSpPr>
          <p:spPr bwMode="auto">
            <a:xfrm rot="10800000">
              <a:off x="1732" y="966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0350" name="Group 142"/>
            <p:cNvGrpSpPr>
              <a:grpSpLocks/>
            </p:cNvGrpSpPr>
            <p:nvPr/>
          </p:nvGrpSpPr>
          <p:grpSpPr bwMode="auto">
            <a:xfrm>
              <a:off x="288" y="912"/>
              <a:ext cx="3120" cy="2052"/>
              <a:chOff x="288" y="912"/>
              <a:chExt cx="3120" cy="2052"/>
            </a:xfrm>
          </p:grpSpPr>
          <p:sp>
            <p:nvSpPr>
              <p:cNvPr id="350299" name="Rectangle 91"/>
              <p:cNvSpPr>
                <a:spLocks noChangeArrowheads="1"/>
              </p:cNvSpPr>
              <p:nvPr/>
            </p:nvSpPr>
            <p:spPr bwMode="auto">
              <a:xfrm>
                <a:off x="592" y="1526"/>
                <a:ext cx="2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Arial" charset="0"/>
                  </a:rPr>
                  <a:t>v</a:t>
                </a:r>
                <a:r>
                  <a:rPr lang="en-US" sz="1800" b="1" baseline="-25000">
                    <a:latin typeface="Arial" charset="0"/>
                  </a:rPr>
                  <a:t>1</a:t>
                </a:r>
              </a:p>
            </p:txBody>
          </p:sp>
          <p:grpSp>
            <p:nvGrpSpPr>
              <p:cNvPr id="350349" name="Group 141"/>
              <p:cNvGrpSpPr>
                <a:grpSpLocks/>
              </p:cNvGrpSpPr>
              <p:nvPr/>
            </p:nvGrpSpPr>
            <p:grpSpPr bwMode="auto">
              <a:xfrm>
                <a:off x="288" y="912"/>
                <a:ext cx="3120" cy="2052"/>
                <a:chOff x="288" y="912"/>
                <a:chExt cx="3120" cy="2052"/>
              </a:xfrm>
            </p:grpSpPr>
            <p:sp>
              <p:nvSpPr>
                <p:cNvPr id="350256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817" y="975"/>
                  <a:ext cx="4" cy="7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0348" name="Group 140"/>
                <p:cNvGrpSpPr>
                  <a:grpSpLocks/>
                </p:cNvGrpSpPr>
                <p:nvPr/>
              </p:nvGrpSpPr>
              <p:grpSpPr bwMode="auto">
                <a:xfrm>
                  <a:off x="288" y="912"/>
                  <a:ext cx="3120" cy="2052"/>
                  <a:chOff x="288" y="912"/>
                  <a:chExt cx="3120" cy="2052"/>
                </a:xfrm>
              </p:grpSpPr>
              <p:sp>
                <p:nvSpPr>
                  <p:cNvPr id="350214" name="Line 6"/>
                  <p:cNvSpPr>
                    <a:spLocks noChangeShapeType="1"/>
                  </p:cNvSpPr>
                  <p:nvPr/>
                </p:nvSpPr>
                <p:spPr bwMode="auto">
                  <a:xfrm rot="5400000" flipH="1">
                    <a:off x="1548" y="2535"/>
                    <a:ext cx="357" cy="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215" name="Line 7"/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1667" y="2298"/>
                    <a:ext cx="51" cy="6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50216" name="Group 8"/>
                  <p:cNvGrpSpPr>
                    <a:grpSpLocks/>
                  </p:cNvGrpSpPr>
                  <p:nvPr/>
                </p:nvGrpSpPr>
                <p:grpSpPr bwMode="auto">
                  <a:xfrm rot="16200000">
                    <a:off x="1663" y="2199"/>
                    <a:ext cx="103" cy="111"/>
                    <a:chOff x="1920" y="1296"/>
                    <a:chExt cx="288" cy="240"/>
                  </a:xfrm>
                </p:grpSpPr>
                <p:sp>
                  <p:nvSpPr>
                    <p:cNvPr id="350217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218" name="Line 1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50219" name="Group 11"/>
                  <p:cNvGrpSpPr>
                    <a:grpSpLocks/>
                  </p:cNvGrpSpPr>
                  <p:nvPr/>
                </p:nvGrpSpPr>
                <p:grpSpPr bwMode="auto">
                  <a:xfrm rot="16200000">
                    <a:off x="1665" y="2092"/>
                    <a:ext cx="102" cy="112"/>
                    <a:chOff x="1920" y="1296"/>
                    <a:chExt cx="288" cy="240"/>
                  </a:xfrm>
                </p:grpSpPr>
                <p:sp>
                  <p:nvSpPr>
                    <p:cNvPr id="350220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221" name="Line 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50222" name="Group 14"/>
                  <p:cNvGrpSpPr>
                    <a:grpSpLocks/>
                  </p:cNvGrpSpPr>
                  <p:nvPr/>
                </p:nvGrpSpPr>
                <p:grpSpPr bwMode="auto">
                  <a:xfrm rot="16200000">
                    <a:off x="1663" y="1989"/>
                    <a:ext cx="103" cy="111"/>
                    <a:chOff x="1920" y="1296"/>
                    <a:chExt cx="288" cy="240"/>
                  </a:xfrm>
                </p:grpSpPr>
                <p:sp>
                  <p:nvSpPr>
                    <p:cNvPr id="350223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224" name="Line 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0225" name="Line 17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624" y="1861"/>
                    <a:ext cx="20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226" name="Line 18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676" y="1943"/>
                    <a:ext cx="33" cy="6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227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3" y="2089"/>
                    <a:ext cx="393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600" b="1">
                        <a:latin typeface="Arial" charset="0"/>
                        <a:cs typeface="Arial" charset="0"/>
                      </a:rPr>
                      <a:t>   </a:t>
                    </a:r>
                    <a:r>
                      <a:rPr lang="en-US" sz="1000" b="1">
                        <a:latin typeface="Arial" charset="0"/>
                        <a:cs typeface="Arial" charset="0"/>
                      </a:rPr>
                      <a:t>1 </a:t>
                    </a:r>
                    <a:r>
                      <a:rPr lang="el-GR" sz="1000" b="1">
                        <a:latin typeface="Arial" charset="0"/>
                        <a:cs typeface="Arial" charset="0"/>
                      </a:rPr>
                      <a:t>Ω</a:t>
                    </a:r>
                  </a:p>
                </p:txBody>
              </p:sp>
              <p:sp>
                <p:nvSpPr>
                  <p:cNvPr id="350228" name="Line 20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313" y="2535"/>
                    <a:ext cx="357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229" name="Line 21"/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2437" y="2303"/>
                    <a:ext cx="51" cy="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50230" name="Group 22"/>
                  <p:cNvGrpSpPr>
                    <a:grpSpLocks/>
                  </p:cNvGrpSpPr>
                  <p:nvPr/>
                </p:nvGrpSpPr>
                <p:grpSpPr bwMode="auto">
                  <a:xfrm rot="16200000">
                    <a:off x="2431" y="2206"/>
                    <a:ext cx="103" cy="97"/>
                    <a:chOff x="1920" y="1296"/>
                    <a:chExt cx="288" cy="240"/>
                  </a:xfrm>
                </p:grpSpPr>
                <p:sp>
                  <p:nvSpPr>
                    <p:cNvPr id="350231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232" name="Line 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50233" name="Group 25"/>
                  <p:cNvGrpSpPr>
                    <a:grpSpLocks/>
                  </p:cNvGrpSpPr>
                  <p:nvPr/>
                </p:nvGrpSpPr>
                <p:grpSpPr bwMode="auto">
                  <a:xfrm rot="16200000">
                    <a:off x="2434" y="2099"/>
                    <a:ext cx="102" cy="97"/>
                    <a:chOff x="1920" y="1296"/>
                    <a:chExt cx="288" cy="240"/>
                  </a:xfrm>
                </p:grpSpPr>
                <p:sp>
                  <p:nvSpPr>
                    <p:cNvPr id="350234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235" name="Line 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50236" name="Group 28"/>
                  <p:cNvGrpSpPr>
                    <a:grpSpLocks/>
                  </p:cNvGrpSpPr>
                  <p:nvPr/>
                </p:nvGrpSpPr>
                <p:grpSpPr bwMode="auto">
                  <a:xfrm rot="16200000">
                    <a:off x="2431" y="1996"/>
                    <a:ext cx="103" cy="97"/>
                    <a:chOff x="1920" y="1296"/>
                    <a:chExt cx="288" cy="240"/>
                  </a:xfrm>
                </p:grpSpPr>
                <p:sp>
                  <p:nvSpPr>
                    <p:cNvPr id="350237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238" name="Line 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0239" name="Line 31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446" y="1948"/>
                    <a:ext cx="33" cy="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240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15" y="2079"/>
                    <a:ext cx="414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600" b="1">
                        <a:latin typeface="Arial" charset="0"/>
                        <a:cs typeface="Arial" charset="0"/>
                      </a:rPr>
                      <a:t>   </a:t>
                    </a:r>
                    <a:r>
                      <a:rPr lang="en-US" sz="1000" b="1">
                        <a:latin typeface="Arial" charset="0"/>
                        <a:cs typeface="Arial" charset="0"/>
                      </a:rPr>
                      <a:t>5 </a:t>
                    </a:r>
                    <a:r>
                      <a:rPr lang="el-GR" sz="1000" b="1">
                        <a:latin typeface="Arial" charset="0"/>
                        <a:cs typeface="Arial" charset="0"/>
                      </a:rPr>
                      <a:t>Ω</a:t>
                    </a:r>
                  </a:p>
                </p:txBody>
              </p:sp>
              <p:grpSp>
                <p:nvGrpSpPr>
                  <p:cNvPr id="350241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821" y="1690"/>
                    <a:ext cx="608" cy="101"/>
                    <a:chOff x="480" y="2208"/>
                    <a:chExt cx="835" cy="93"/>
                  </a:xfrm>
                </p:grpSpPr>
                <p:sp>
                  <p:nvSpPr>
                    <p:cNvPr id="350242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04" y="2256"/>
                      <a:ext cx="21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50243" name="Group 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" y="2208"/>
                      <a:ext cx="620" cy="93"/>
                      <a:chOff x="1771" y="2160"/>
                      <a:chExt cx="620" cy="93"/>
                    </a:xfrm>
                  </p:grpSpPr>
                  <p:sp>
                    <p:nvSpPr>
                      <p:cNvPr id="350244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71" y="2216"/>
                        <a:ext cx="211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50245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982" y="2160"/>
                        <a:ext cx="53" cy="5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50246" name="Group 3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35" y="2160"/>
                        <a:ext cx="106" cy="93"/>
                        <a:chOff x="1920" y="1296"/>
                        <a:chExt cx="288" cy="240"/>
                      </a:xfrm>
                    </p:grpSpPr>
                    <p:sp>
                      <p:nvSpPr>
                        <p:cNvPr id="350247" name="Line 3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920" y="1296"/>
                          <a:ext cx="144" cy="2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50248" name="Line 4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064" y="1296"/>
                          <a:ext cx="144" cy="2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350249" name="Group 4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43" y="2160"/>
                        <a:ext cx="106" cy="93"/>
                        <a:chOff x="1920" y="1296"/>
                        <a:chExt cx="288" cy="240"/>
                      </a:xfrm>
                    </p:grpSpPr>
                    <p:sp>
                      <p:nvSpPr>
                        <p:cNvPr id="350250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920" y="1296"/>
                          <a:ext cx="144" cy="2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50251" name="Line 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064" y="1296"/>
                          <a:ext cx="144" cy="2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350252" name="Group 4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51" y="2160"/>
                        <a:ext cx="106" cy="93"/>
                        <a:chOff x="1920" y="1296"/>
                        <a:chExt cx="288" cy="240"/>
                      </a:xfrm>
                    </p:grpSpPr>
                    <p:sp>
                      <p:nvSpPr>
                        <p:cNvPr id="350253" name="Line 4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920" y="1296"/>
                          <a:ext cx="144" cy="2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50254" name="Line 4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064" y="1296"/>
                          <a:ext cx="144" cy="2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350255" name="Line 4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56" y="2160"/>
                        <a:ext cx="35" cy="5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350257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6" y="1435"/>
                    <a:ext cx="321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600" b="1">
                        <a:latin typeface="Arial" charset="0"/>
                        <a:cs typeface="Arial" charset="0"/>
                      </a:rPr>
                      <a:t>  </a:t>
                    </a:r>
                    <a:r>
                      <a:rPr lang="en-US" sz="1000" b="1">
                        <a:latin typeface="Arial" charset="0"/>
                        <a:cs typeface="Arial" charset="0"/>
                      </a:rPr>
                      <a:t>3 </a:t>
                    </a:r>
                    <a:r>
                      <a:rPr lang="el-GR" sz="1000" b="1">
                        <a:latin typeface="Arial" charset="0"/>
                        <a:cs typeface="Arial" charset="0"/>
                      </a:rPr>
                      <a:t>Ω</a:t>
                    </a:r>
                  </a:p>
                </p:txBody>
              </p:sp>
              <p:sp>
                <p:nvSpPr>
                  <p:cNvPr id="350258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10" y="1003"/>
                    <a:ext cx="321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600" b="1">
                        <a:latin typeface="Arial" charset="0"/>
                        <a:cs typeface="Arial" charset="0"/>
                      </a:rPr>
                      <a:t>  </a:t>
                    </a:r>
                    <a:r>
                      <a:rPr lang="en-US" sz="1000" b="1">
                        <a:latin typeface="Arial" charset="0"/>
                        <a:cs typeface="Arial" charset="0"/>
                      </a:rPr>
                      <a:t>4 </a:t>
                    </a:r>
                    <a:r>
                      <a:rPr lang="el-GR" sz="1000" b="1">
                        <a:latin typeface="Arial" charset="0"/>
                        <a:cs typeface="Arial" charset="0"/>
                      </a:rPr>
                      <a:t>Ω</a:t>
                    </a:r>
                  </a:p>
                </p:txBody>
              </p:sp>
              <p:sp>
                <p:nvSpPr>
                  <p:cNvPr id="350259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683" y="2107"/>
                    <a:ext cx="266" cy="37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0260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78"/>
                    <a:ext cx="0" cy="25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261" name="Line 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16" y="1758"/>
                    <a:ext cx="0" cy="3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262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14" y="2185"/>
                    <a:ext cx="0" cy="19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263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" y="2051"/>
                    <a:ext cx="415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600" b="1">
                        <a:latin typeface="Arial" charset="0"/>
                        <a:cs typeface="Arial" charset="0"/>
                      </a:rPr>
                      <a:t>   </a:t>
                    </a:r>
                    <a:r>
                      <a:rPr lang="en-US" sz="1000" b="1">
                        <a:latin typeface="Arial" charset="0"/>
                        <a:cs typeface="Arial" charset="0"/>
                      </a:rPr>
                      <a:t>- 8 A</a:t>
                    </a:r>
                    <a:endParaRPr lang="el-GR" sz="1000" b="1">
                      <a:latin typeface="Arial" charset="0"/>
                      <a:cs typeface="Arial" charset="0"/>
                    </a:endParaRPr>
                  </a:p>
                </p:txBody>
              </p:sp>
              <p:grpSp>
                <p:nvGrpSpPr>
                  <p:cNvPr id="350264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1696" y="912"/>
                    <a:ext cx="608" cy="100"/>
                    <a:chOff x="480" y="2208"/>
                    <a:chExt cx="835" cy="93"/>
                  </a:xfrm>
                </p:grpSpPr>
                <p:sp>
                  <p:nvSpPr>
                    <p:cNvPr id="350265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04" y="2256"/>
                      <a:ext cx="21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50266" name="Group 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" y="2208"/>
                      <a:ext cx="620" cy="93"/>
                      <a:chOff x="1771" y="2160"/>
                      <a:chExt cx="620" cy="93"/>
                    </a:xfrm>
                  </p:grpSpPr>
                  <p:sp>
                    <p:nvSpPr>
                      <p:cNvPr id="350267" name="Line 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71" y="2216"/>
                        <a:ext cx="211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50268" name="Line 6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982" y="2160"/>
                        <a:ext cx="53" cy="5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50269" name="Group 6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35" y="2160"/>
                        <a:ext cx="106" cy="93"/>
                        <a:chOff x="1920" y="1296"/>
                        <a:chExt cx="288" cy="240"/>
                      </a:xfrm>
                    </p:grpSpPr>
                    <p:sp>
                      <p:nvSpPr>
                        <p:cNvPr id="350270" name="Line 6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920" y="1296"/>
                          <a:ext cx="144" cy="2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50271" name="Line 6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064" y="1296"/>
                          <a:ext cx="144" cy="2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350272" name="Group 6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43" y="2160"/>
                        <a:ext cx="106" cy="93"/>
                        <a:chOff x="1920" y="1296"/>
                        <a:chExt cx="288" cy="240"/>
                      </a:xfrm>
                    </p:grpSpPr>
                    <p:sp>
                      <p:nvSpPr>
                        <p:cNvPr id="350273" name="Line 6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920" y="1296"/>
                          <a:ext cx="144" cy="2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50274" name="Line 6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064" y="1296"/>
                          <a:ext cx="144" cy="2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350275" name="Group 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51" y="2160"/>
                        <a:ext cx="106" cy="93"/>
                        <a:chOff x="1920" y="1296"/>
                        <a:chExt cx="288" cy="240"/>
                      </a:xfrm>
                    </p:grpSpPr>
                    <p:sp>
                      <p:nvSpPr>
                        <p:cNvPr id="350276" name="Line 6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920" y="1296"/>
                          <a:ext cx="144" cy="2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50277" name="Line 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064" y="1296"/>
                          <a:ext cx="144" cy="2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350278" name="Line 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56" y="2160"/>
                        <a:ext cx="35" cy="5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350279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815" y="969"/>
                    <a:ext cx="9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280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1995" y="1623"/>
                    <a:ext cx="237" cy="285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en-US" sz="1600" b="1"/>
                  </a:p>
                </p:txBody>
              </p:sp>
              <p:sp>
                <p:nvSpPr>
                  <p:cNvPr id="350281" name="Text Box 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6" y="1415"/>
                    <a:ext cx="305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000" b="1">
                        <a:latin typeface="Arial" charset="0"/>
                      </a:rPr>
                      <a:t>22 V</a:t>
                    </a:r>
                  </a:p>
                </p:txBody>
              </p:sp>
              <p:sp>
                <p:nvSpPr>
                  <p:cNvPr id="350282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79" y="1585"/>
                    <a:ext cx="180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/>
                      <a:t>_</a:t>
                    </a:r>
                  </a:p>
                </p:txBody>
              </p:sp>
              <p:sp>
                <p:nvSpPr>
                  <p:cNvPr id="350283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94" y="1643"/>
                    <a:ext cx="188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/>
                      <a:t>+</a:t>
                    </a:r>
                  </a:p>
                </p:txBody>
              </p:sp>
              <p:sp>
                <p:nvSpPr>
                  <p:cNvPr id="350284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1429" y="1740"/>
                    <a:ext cx="57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50285" name="Group 77"/>
                  <p:cNvGrpSpPr>
                    <a:grpSpLocks/>
                  </p:cNvGrpSpPr>
                  <p:nvPr/>
                </p:nvGrpSpPr>
                <p:grpSpPr bwMode="auto">
                  <a:xfrm rot="10800000">
                    <a:off x="2761" y="1736"/>
                    <a:ext cx="266" cy="978"/>
                    <a:chOff x="4656" y="1632"/>
                    <a:chExt cx="432" cy="1200"/>
                  </a:xfrm>
                </p:grpSpPr>
                <p:sp>
                  <p:nvSpPr>
                    <p:cNvPr id="350286" name="Oval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6" y="2058"/>
                      <a:ext cx="432" cy="464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287" name="Line 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72" y="2522"/>
                      <a:ext cx="0" cy="31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288" name="Line 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72" y="1632"/>
                      <a:ext cx="0" cy="4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289" name="Line 8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69" y="2160"/>
                      <a:ext cx="0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0290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814" y="2725"/>
                    <a:ext cx="20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291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2245" y="1736"/>
                    <a:ext cx="64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292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2319" y="972"/>
                    <a:ext cx="57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293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2892" y="953"/>
                    <a:ext cx="0" cy="7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294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13" y="2127"/>
                    <a:ext cx="495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600" b="1">
                        <a:latin typeface="Arial" charset="0"/>
                        <a:cs typeface="Arial" charset="0"/>
                      </a:rPr>
                      <a:t>   </a:t>
                    </a:r>
                    <a:r>
                      <a:rPr lang="en-US" sz="1200" b="1">
                        <a:latin typeface="Arial" charset="0"/>
                        <a:cs typeface="Arial" charset="0"/>
                      </a:rPr>
                      <a:t>- 25 A</a:t>
                    </a:r>
                    <a:endParaRPr lang="el-GR" sz="1200" b="1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50295" name="Oval 87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598" y="1182"/>
                    <a:ext cx="267" cy="32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0297" name="Line 89"/>
                  <p:cNvSpPr>
                    <a:spLocks noChangeShapeType="1"/>
                  </p:cNvSpPr>
                  <p:nvPr/>
                </p:nvSpPr>
                <p:spPr bwMode="auto">
                  <a:xfrm rot="10800000" flipV="1">
                    <a:off x="1732" y="1507"/>
                    <a:ext cx="0" cy="29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298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1" y="1163"/>
                    <a:ext cx="495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600" b="1">
                        <a:latin typeface="Arial" charset="0"/>
                        <a:cs typeface="Arial" charset="0"/>
                      </a:rPr>
                      <a:t>   </a:t>
                    </a:r>
                    <a:r>
                      <a:rPr lang="en-US" sz="1200" b="1">
                        <a:latin typeface="Arial" charset="0"/>
                        <a:cs typeface="Arial" charset="0"/>
                      </a:rPr>
                      <a:t>- 3 A</a:t>
                    </a:r>
                    <a:endParaRPr lang="el-GR" sz="1200" b="1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50300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1719" y="1504"/>
                    <a:ext cx="24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 b="1">
                        <a:latin typeface="Arial" charset="0"/>
                      </a:rPr>
                      <a:t>v</a:t>
                    </a:r>
                    <a:r>
                      <a:rPr lang="en-US" sz="1800" b="1" baseline="-25000">
                        <a:latin typeface="Arial" charset="0"/>
                      </a:rPr>
                      <a:t>2</a:t>
                    </a:r>
                  </a:p>
                </p:txBody>
              </p:sp>
              <p:sp>
                <p:nvSpPr>
                  <p:cNvPr id="350301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685" y="1475"/>
                    <a:ext cx="24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 b="1">
                        <a:latin typeface="Arial" charset="0"/>
                      </a:rPr>
                      <a:t>v</a:t>
                    </a:r>
                    <a:r>
                      <a:rPr lang="en-US" sz="1800" b="1" baseline="-25000">
                        <a:latin typeface="Arial" charset="0"/>
                      </a:rPr>
                      <a:t>3</a:t>
                    </a:r>
                  </a:p>
                </p:txBody>
              </p:sp>
              <p:sp>
                <p:nvSpPr>
                  <p:cNvPr id="350302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1696" y="2733"/>
                    <a:ext cx="35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 b="1">
                        <a:latin typeface="Arial" charset="0"/>
                      </a:rPr>
                      <a:t>v</a:t>
                    </a:r>
                    <a:r>
                      <a:rPr lang="en-US" sz="1800" b="1" baseline="-25000">
                        <a:latin typeface="Arial" charset="0"/>
                      </a:rPr>
                      <a:t>Ref</a:t>
                    </a:r>
                  </a:p>
                </p:txBody>
              </p:sp>
              <p:sp>
                <p:nvSpPr>
                  <p:cNvPr id="350303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1712" y="2701"/>
                    <a:ext cx="39" cy="51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0304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2869" y="1717"/>
                    <a:ext cx="37" cy="51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0305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1710" y="1717"/>
                    <a:ext cx="38" cy="51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0306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799" y="1727"/>
                    <a:ext cx="39" cy="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0307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2500" y="1724"/>
                    <a:ext cx="0" cy="2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308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1571" y="1595"/>
                    <a:ext cx="1421" cy="2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0318" name="Line 1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25" y="1237"/>
                    <a:ext cx="0" cy="19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50320" name="Group 112"/>
          <p:cNvGrpSpPr>
            <a:grpSpLocks/>
          </p:cNvGrpSpPr>
          <p:nvPr/>
        </p:nvGrpSpPr>
        <p:grpSpPr bwMode="auto">
          <a:xfrm>
            <a:off x="990600" y="4343400"/>
            <a:ext cx="3200400" cy="785813"/>
            <a:chOff x="1536" y="3336"/>
            <a:chExt cx="2016" cy="495"/>
          </a:xfrm>
        </p:grpSpPr>
        <p:sp>
          <p:nvSpPr>
            <p:cNvPr id="350321" name="Text Box 113"/>
            <p:cNvSpPr txBox="1">
              <a:spLocks noChangeArrowheads="1"/>
            </p:cNvSpPr>
            <p:nvPr/>
          </p:nvSpPr>
          <p:spPr bwMode="auto">
            <a:xfrm>
              <a:off x="1536" y="3380"/>
              <a:ext cx="4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-</a:t>
              </a:r>
              <a:r>
                <a:rPr lang="en-US" sz="1800" b="1"/>
                <a:t> 8 </a:t>
              </a:r>
              <a:r>
                <a:rPr lang="en-US" b="1"/>
                <a:t>-</a:t>
              </a:r>
              <a:r>
                <a:rPr lang="en-US" sz="1800" b="1"/>
                <a:t> 3</a:t>
              </a:r>
            </a:p>
          </p:txBody>
        </p:sp>
        <p:sp>
          <p:nvSpPr>
            <p:cNvPr id="350322" name="Text Box 114"/>
            <p:cNvSpPr txBox="1">
              <a:spLocks noChangeArrowheads="1"/>
            </p:cNvSpPr>
            <p:nvPr/>
          </p:nvSpPr>
          <p:spPr bwMode="auto">
            <a:xfrm>
              <a:off x="2028" y="3457"/>
              <a:ext cx="1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=</a:t>
              </a:r>
            </a:p>
          </p:txBody>
        </p:sp>
        <p:sp>
          <p:nvSpPr>
            <p:cNvPr id="350323" name="Text Box 115"/>
            <p:cNvSpPr txBox="1">
              <a:spLocks noChangeArrowheads="1"/>
            </p:cNvSpPr>
            <p:nvPr/>
          </p:nvSpPr>
          <p:spPr bwMode="auto">
            <a:xfrm>
              <a:off x="2726" y="3456"/>
              <a:ext cx="1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+</a:t>
              </a:r>
            </a:p>
          </p:txBody>
        </p:sp>
        <p:sp>
          <p:nvSpPr>
            <p:cNvPr id="350324" name="Text Box 116"/>
            <p:cNvSpPr txBox="1">
              <a:spLocks noChangeArrowheads="1"/>
            </p:cNvSpPr>
            <p:nvPr/>
          </p:nvSpPr>
          <p:spPr bwMode="auto">
            <a:xfrm>
              <a:off x="3014" y="3338"/>
              <a:ext cx="5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v</a:t>
              </a:r>
              <a:r>
                <a:rPr lang="en-US" sz="1800" b="1" baseline="-25000"/>
                <a:t>1</a:t>
              </a:r>
              <a:r>
                <a:rPr lang="en-US" sz="1800" b="1"/>
                <a:t> – v</a:t>
              </a:r>
              <a:r>
                <a:rPr lang="en-US" sz="1800" b="1" baseline="-25000"/>
                <a:t>3</a:t>
              </a:r>
              <a:r>
                <a:rPr lang="en-US" sz="1800" b="1"/>
                <a:t> </a:t>
              </a:r>
            </a:p>
          </p:txBody>
        </p:sp>
        <p:sp>
          <p:nvSpPr>
            <p:cNvPr id="350325" name="Line 117"/>
            <p:cNvSpPr>
              <a:spLocks noChangeShapeType="1"/>
            </p:cNvSpPr>
            <p:nvPr/>
          </p:nvSpPr>
          <p:spPr bwMode="auto">
            <a:xfrm>
              <a:off x="3024" y="360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0326" name="Text Box 118"/>
            <p:cNvSpPr txBox="1">
              <a:spLocks noChangeArrowheads="1"/>
            </p:cNvSpPr>
            <p:nvPr/>
          </p:nvSpPr>
          <p:spPr bwMode="auto">
            <a:xfrm>
              <a:off x="3216" y="360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4</a:t>
              </a:r>
            </a:p>
          </p:txBody>
        </p:sp>
        <p:sp>
          <p:nvSpPr>
            <p:cNvPr id="350327" name="Text Box 119"/>
            <p:cNvSpPr txBox="1">
              <a:spLocks noChangeArrowheads="1"/>
            </p:cNvSpPr>
            <p:nvPr/>
          </p:nvSpPr>
          <p:spPr bwMode="auto">
            <a:xfrm>
              <a:off x="2256" y="3336"/>
              <a:ext cx="5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v</a:t>
              </a:r>
              <a:r>
                <a:rPr lang="en-US" sz="1800" b="1" baseline="-25000"/>
                <a:t>1</a:t>
              </a:r>
              <a:r>
                <a:rPr lang="en-US" sz="1800" b="1"/>
                <a:t> – v</a:t>
              </a:r>
              <a:r>
                <a:rPr lang="en-US" sz="1800" b="1" baseline="-25000"/>
                <a:t>2</a:t>
              </a:r>
              <a:r>
                <a:rPr lang="en-US" sz="1800" b="1"/>
                <a:t> </a:t>
              </a:r>
            </a:p>
          </p:txBody>
        </p:sp>
        <p:sp>
          <p:nvSpPr>
            <p:cNvPr id="350328" name="Line 120"/>
            <p:cNvSpPr>
              <a:spLocks noChangeShapeType="1"/>
            </p:cNvSpPr>
            <p:nvPr/>
          </p:nvSpPr>
          <p:spPr bwMode="auto">
            <a:xfrm rot="190020" flipV="1">
              <a:off x="2266" y="3576"/>
              <a:ext cx="470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0329" name="Text Box 121"/>
            <p:cNvSpPr txBox="1">
              <a:spLocks noChangeArrowheads="1"/>
            </p:cNvSpPr>
            <p:nvPr/>
          </p:nvSpPr>
          <p:spPr bwMode="auto">
            <a:xfrm>
              <a:off x="2458" y="359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3</a:t>
              </a:r>
            </a:p>
          </p:txBody>
        </p:sp>
      </p:grpSp>
      <p:grpSp>
        <p:nvGrpSpPr>
          <p:cNvPr id="350330" name="Group 122"/>
          <p:cNvGrpSpPr>
            <a:grpSpLocks/>
          </p:cNvGrpSpPr>
          <p:nvPr/>
        </p:nvGrpSpPr>
        <p:grpSpPr bwMode="auto">
          <a:xfrm>
            <a:off x="990600" y="5410200"/>
            <a:ext cx="5029200" cy="820738"/>
            <a:chOff x="1872" y="3707"/>
            <a:chExt cx="3168" cy="517"/>
          </a:xfrm>
        </p:grpSpPr>
        <p:sp>
          <p:nvSpPr>
            <p:cNvPr id="350331" name="Text Box 123"/>
            <p:cNvSpPr txBox="1">
              <a:spLocks noChangeArrowheads="1"/>
            </p:cNvSpPr>
            <p:nvPr/>
          </p:nvSpPr>
          <p:spPr bwMode="auto">
            <a:xfrm>
              <a:off x="3940" y="399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5</a:t>
              </a:r>
            </a:p>
          </p:txBody>
        </p:sp>
        <p:sp>
          <p:nvSpPr>
            <p:cNvPr id="350332" name="Text Box 124"/>
            <p:cNvSpPr txBox="1">
              <a:spLocks noChangeArrowheads="1"/>
            </p:cNvSpPr>
            <p:nvPr/>
          </p:nvSpPr>
          <p:spPr bwMode="auto">
            <a:xfrm>
              <a:off x="1872" y="3821"/>
              <a:ext cx="4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3 + 25</a:t>
              </a:r>
            </a:p>
          </p:txBody>
        </p:sp>
        <p:sp>
          <p:nvSpPr>
            <p:cNvPr id="350333" name="Text Box 125"/>
            <p:cNvSpPr txBox="1">
              <a:spLocks noChangeArrowheads="1"/>
            </p:cNvSpPr>
            <p:nvPr/>
          </p:nvSpPr>
          <p:spPr bwMode="auto">
            <a:xfrm>
              <a:off x="2364" y="3852"/>
              <a:ext cx="1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=</a:t>
              </a:r>
            </a:p>
          </p:txBody>
        </p:sp>
        <p:sp>
          <p:nvSpPr>
            <p:cNvPr id="350334" name="Text Box 126"/>
            <p:cNvSpPr txBox="1">
              <a:spLocks noChangeArrowheads="1"/>
            </p:cNvSpPr>
            <p:nvPr/>
          </p:nvSpPr>
          <p:spPr bwMode="auto">
            <a:xfrm>
              <a:off x="3292" y="3715"/>
              <a:ext cx="3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v</a:t>
              </a:r>
              <a:r>
                <a:rPr lang="en-US" sz="1800" b="1" baseline="-25000"/>
                <a:t>2</a:t>
              </a:r>
            </a:p>
          </p:txBody>
        </p:sp>
        <p:sp>
          <p:nvSpPr>
            <p:cNvPr id="350335" name="Line 127"/>
            <p:cNvSpPr>
              <a:spLocks noChangeShapeType="1"/>
            </p:cNvSpPr>
            <p:nvPr/>
          </p:nvSpPr>
          <p:spPr bwMode="auto">
            <a:xfrm>
              <a:off x="3274" y="399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0336" name="Text Box 128"/>
            <p:cNvSpPr txBox="1">
              <a:spLocks noChangeArrowheads="1"/>
            </p:cNvSpPr>
            <p:nvPr/>
          </p:nvSpPr>
          <p:spPr bwMode="auto">
            <a:xfrm>
              <a:off x="3330" y="398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1</a:t>
              </a:r>
            </a:p>
          </p:txBody>
        </p:sp>
        <p:sp>
          <p:nvSpPr>
            <p:cNvPr id="350337" name="Text Box 129"/>
            <p:cNvSpPr txBox="1">
              <a:spLocks noChangeArrowheads="1"/>
            </p:cNvSpPr>
            <p:nvPr/>
          </p:nvSpPr>
          <p:spPr bwMode="auto">
            <a:xfrm>
              <a:off x="3062" y="3851"/>
              <a:ext cx="1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+</a:t>
              </a:r>
            </a:p>
          </p:txBody>
        </p:sp>
        <p:sp>
          <p:nvSpPr>
            <p:cNvPr id="350338" name="Text Box 130"/>
            <p:cNvSpPr txBox="1">
              <a:spLocks noChangeArrowheads="1"/>
            </p:cNvSpPr>
            <p:nvPr/>
          </p:nvSpPr>
          <p:spPr bwMode="auto">
            <a:xfrm>
              <a:off x="4502" y="3707"/>
              <a:ext cx="5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v</a:t>
              </a:r>
              <a:r>
                <a:rPr lang="en-US" sz="1800" b="1" baseline="-25000"/>
                <a:t>3</a:t>
              </a:r>
              <a:r>
                <a:rPr lang="en-US" sz="1800" b="1"/>
                <a:t> – v</a:t>
              </a:r>
              <a:r>
                <a:rPr lang="en-US" sz="1800" b="1" baseline="-25000"/>
                <a:t>1</a:t>
              </a:r>
              <a:r>
                <a:rPr lang="en-US" sz="1800" b="1"/>
                <a:t> </a:t>
              </a:r>
            </a:p>
          </p:txBody>
        </p:sp>
        <p:sp>
          <p:nvSpPr>
            <p:cNvPr id="350339" name="Line 131"/>
            <p:cNvSpPr>
              <a:spLocks noChangeShapeType="1"/>
            </p:cNvSpPr>
            <p:nvPr/>
          </p:nvSpPr>
          <p:spPr bwMode="auto">
            <a:xfrm>
              <a:off x="4512" y="398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0340" name="Text Box 132"/>
            <p:cNvSpPr txBox="1">
              <a:spLocks noChangeArrowheads="1"/>
            </p:cNvSpPr>
            <p:nvPr/>
          </p:nvSpPr>
          <p:spPr bwMode="auto">
            <a:xfrm>
              <a:off x="4704" y="396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4</a:t>
              </a:r>
            </a:p>
          </p:txBody>
        </p:sp>
        <p:sp>
          <p:nvSpPr>
            <p:cNvPr id="350341" name="Text Box 133"/>
            <p:cNvSpPr txBox="1">
              <a:spLocks noChangeArrowheads="1"/>
            </p:cNvSpPr>
            <p:nvPr/>
          </p:nvSpPr>
          <p:spPr bwMode="auto">
            <a:xfrm>
              <a:off x="2592" y="3731"/>
              <a:ext cx="5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v</a:t>
              </a:r>
              <a:r>
                <a:rPr lang="en-US" sz="1800" b="1" baseline="-25000"/>
                <a:t>2</a:t>
              </a:r>
              <a:r>
                <a:rPr lang="en-US" sz="1800" b="1"/>
                <a:t> – v</a:t>
              </a:r>
              <a:r>
                <a:rPr lang="en-US" sz="1800" b="1" baseline="-25000"/>
                <a:t>1</a:t>
              </a:r>
              <a:r>
                <a:rPr lang="en-US" sz="1800" b="1"/>
                <a:t> </a:t>
              </a:r>
            </a:p>
          </p:txBody>
        </p:sp>
        <p:sp>
          <p:nvSpPr>
            <p:cNvPr id="350342" name="Line 134"/>
            <p:cNvSpPr>
              <a:spLocks noChangeShapeType="1"/>
            </p:cNvSpPr>
            <p:nvPr/>
          </p:nvSpPr>
          <p:spPr bwMode="auto">
            <a:xfrm rot="190020" flipV="1">
              <a:off x="2602" y="3971"/>
              <a:ext cx="470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0343" name="Text Box 135"/>
            <p:cNvSpPr txBox="1">
              <a:spLocks noChangeArrowheads="1"/>
            </p:cNvSpPr>
            <p:nvPr/>
          </p:nvSpPr>
          <p:spPr bwMode="auto">
            <a:xfrm>
              <a:off x="2794" y="399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3</a:t>
              </a:r>
            </a:p>
          </p:txBody>
        </p:sp>
        <p:sp>
          <p:nvSpPr>
            <p:cNvPr id="350344" name="Text Box 136"/>
            <p:cNvSpPr txBox="1">
              <a:spLocks noChangeArrowheads="1"/>
            </p:cNvSpPr>
            <p:nvPr/>
          </p:nvSpPr>
          <p:spPr bwMode="auto">
            <a:xfrm>
              <a:off x="3888" y="3717"/>
              <a:ext cx="3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v</a:t>
              </a:r>
              <a:r>
                <a:rPr lang="en-US" sz="1800" b="1" baseline="-25000"/>
                <a:t>3</a:t>
              </a:r>
            </a:p>
          </p:txBody>
        </p:sp>
        <p:sp>
          <p:nvSpPr>
            <p:cNvPr id="350345" name="Line 137"/>
            <p:cNvSpPr>
              <a:spLocks noChangeShapeType="1"/>
            </p:cNvSpPr>
            <p:nvPr/>
          </p:nvSpPr>
          <p:spPr bwMode="auto">
            <a:xfrm>
              <a:off x="3888" y="401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0346" name="Text Box 138"/>
            <p:cNvSpPr txBox="1">
              <a:spLocks noChangeArrowheads="1"/>
            </p:cNvSpPr>
            <p:nvPr/>
          </p:nvSpPr>
          <p:spPr bwMode="auto">
            <a:xfrm>
              <a:off x="3691" y="3884"/>
              <a:ext cx="1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+</a:t>
              </a:r>
            </a:p>
          </p:txBody>
        </p:sp>
        <p:sp>
          <p:nvSpPr>
            <p:cNvPr id="350347" name="Text Box 139"/>
            <p:cNvSpPr txBox="1">
              <a:spLocks noChangeArrowheads="1"/>
            </p:cNvSpPr>
            <p:nvPr/>
          </p:nvSpPr>
          <p:spPr bwMode="auto">
            <a:xfrm>
              <a:off x="4272" y="3875"/>
              <a:ext cx="1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+</a:t>
              </a:r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0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5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5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5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50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50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50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50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F477-82B0-477E-B77B-82947E05AC6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001000" cy="457200"/>
          </a:xfrm>
        </p:spPr>
        <p:txBody>
          <a:bodyPr/>
          <a:lstStyle/>
          <a:p>
            <a:r>
              <a:rPr lang="en-US" sz="2800" b="1" u="sng" dirty="0" smtClean="0"/>
              <a:t>Nodal Equations </a:t>
            </a:r>
            <a:r>
              <a:rPr lang="en-US" sz="2800" b="1" u="sng" dirty="0"/>
              <a:t>: </a:t>
            </a:r>
            <a:r>
              <a:rPr lang="en-US" sz="2800" b="1" u="sng" dirty="0" smtClean="0"/>
              <a:t>Any Circuit</a:t>
            </a:r>
            <a:endParaRPr lang="en-US" sz="2800" b="1" u="sng" dirty="0"/>
          </a:p>
        </p:txBody>
      </p:sp>
      <p:sp>
        <p:nvSpPr>
          <p:cNvPr id="351235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1447800" y="1752600"/>
            <a:ext cx="6781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000" b="1" dirty="0">
                <a:latin typeface="Arial" charset="0"/>
              </a:rPr>
              <a:t>The procedure :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Arial" charset="0"/>
              </a:rPr>
              <a:t>Make a simple circuit diagram and indicate all element and source values with reference symbols.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Arial" charset="0"/>
              </a:rPr>
              <a:t>Choose a reference </a:t>
            </a:r>
            <a:r>
              <a:rPr lang="en-US" sz="2000" b="1" dirty="0" smtClean="0">
                <a:latin typeface="Arial" charset="0"/>
              </a:rPr>
              <a:t>node and label all nodes.</a:t>
            </a:r>
            <a:endParaRPr lang="en-US" sz="2000" b="1" dirty="0">
              <a:latin typeface="Arial" charset="0"/>
            </a:endParaRP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2000" b="1" dirty="0" smtClean="0">
                <a:latin typeface="Arial" charset="0"/>
              </a:rPr>
              <a:t>If the circuit contains voltage sources, form a </a:t>
            </a:r>
            <a:r>
              <a:rPr lang="en-US" sz="2000" b="1" dirty="0" err="1" smtClean="0">
                <a:latin typeface="Arial" charset="0"/>
              </a:rPr>
              <a:t>supernode</a:t>
            </a:r>
            <a:r>
              <a:rPr lang="en-US" sz="2000" b="1" dirty="0" smtClean="0">
                <a:latin typeface="Arial" charset="0"/>
              </a:rPr>
              <a:t>.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2000" b="1" dirty="0" smtClean="0">
                <a:latin typeface="Arial" charset="0"/>
              </a:rPr>
              <a:t>Apply </a:t>
            </a:r>
            <a:r>
              <a:rPr lang="en-US" sz="2000" b="1" dirty="0">
                <a:latin typeface="Arial" charset="0"/>
              </a:rPr>
              <a:t>KCL at each node.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2000" b="1" dirty="0" smtClean="0">
                <a:latin typeface="Arial" charset="0"/>
              </a:rPr>
              <a:t>Write </a:t>
            </a:r>
            <a:r>
              <a:rPr lang="en-US" sz="2000" b="1" dirty="0">
                <a:latin typeface="Arial" charset="0"/>
              </a:rPr>
              <a:t>down the nodal equations and solve them.</a:t>
            </a:r>
          </a:p>
        </p:txBody>
      </p:sp>
      <p:sp>
        <p:nvSpPr>
          <p:cNvPr id="351237" name="Rectangle 5"/>
          <p:cNvSpPr>
            <a:spLocks noChangeArrowheads="1"/>
          </p:cNvSpPr>
          <p:nvPr/>
        </p:nvSpPr>
        <p:spPr bwMode="auto">
          <a:xfrm>
            <a:off x="762000" y="61722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smtClean="0">
                <a:solidFill>
                  <a:srgbClr val="FF0000"/>
                </a:solidFill>
                <a:latin typeface="Arial" charset="0"/>
              </a:rPr>
              <a:t>Mesh Analysis 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!</a:t>
            </a:r>
            <a:endParaRPr lang="en-US" sz="1800" b="1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51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51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51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51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51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51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51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51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51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51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51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51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14600"/>
            <a:ext cx="7772400" cy="1143000"/>
          </a:xfrm>
        </p:spPr>
        <p:txBody>
          <a:bodyPr/>
          <a:lstStyle/>
          <a:p>
            <a:r>
              <a:rPr lang="en-US" b="1" dirty="0" smtClean="0"/>
              <a:t>We learn from history that we don’t learn from history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7FD8-466A-4E33-B5EF-9134476145F9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791200" y="3810000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Anonymous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57F-EA02-415B-B0AC-9BF050D853C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457200"/>
          </a:xfrm>
        </p:spPr>
        <p:txBody>
          <a:bodyPr/>
          <a:lstStyle/>
          <a:p>
            <a:r>
              <a:rPr lang="en-US" sz="2800" b="1" u="sng" dirty="0" smtClean="0"/>
              <a:t>Nodal Analysis</a:t>
            </a:r>
            <a:endParaRPr lang="en-US" sz="2800" b="1" u="sng" dirty="0"/>
          </a:p>
        </p:txBody>
      </p:sp>
      <p:sp>
        <p:nvSpPr>
          <p:cNvPr id="343043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762000" y="609600"/>
            <a:ext cx="7696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Node voltages are used as the circuit variables.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Following are the steps if there are n nodes and no voltage sources.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Steps : </a:t>
            </a:r>
          </a:p>
          <a:p>
            <a:pPr marL="914400" lvl="1" indent="-457200">
              <a:spcBef>
                <a:spcPct val="20000"/>
              </a:spcBef>
              <a:buFontTx/>
              <a:buAutoNum type="arabicPeriod"/>
            </a:pPr>
            <a:r>
              <a:rPr lang="en-US" sz="1400" b="1" dirty="0">
                <a:latin typeface="Arial" charset="0"/>
              </a:rPr>
              <a:t>Select a node as the reference node. Assign voltages  v</a:t>
            </a:r>
            <a:r>
              <a:rPr lang="en-US" sz="1400" b="1" baseline="-25000" dirty="0">
                <a:latin typeface="Arial" charset="0"/>
              </a:rPr>
              <a:t>1</a:t>
            </a:r>
            <a:r>
              <a:rPr lang="en-US" sz="1400" b="1" dirty="0">
                <a:latin typeface="Arial" charset="0"/>
              </a:rPr>
              <a:t> , v</a:t>
            </a:r>
            <a:r>
              <a:rPr lang="en-US" sz="1400" b="1" baseline="-25000" dirty="0">
                <a:latin typeface="Arial" charset="0"/>
              </a:rPr>
              <a:t>2</a:t>
            </a:r>
            <a:r>
              <a:rPr lang="en-US" sz="1400" b="1" dirty="0">
                <a:latin typeface="Arial" charset="0"/>
              </a:rPr>
              <a:t> , …. v</a:t>
            </a:r>
            <a:r>
              <a:rPr lang="en-US" sz="1400" b="1" baseline="-25000" dirty="0">
                <a:latin typeface="Arial" charset="0"/>
              </a:rPr>
              <a:t>n-1 </a:t>
            </a:r>
            <a:r>
              <a:rPr lang="en-US" sz="1400" b="1" dirty="0">
                <a:latin typeface="Arial" charset="0"/>
              </a:rPr>
              <a:t> to the remaining </a:t>
            </a:r>
            <a:r>
              <a:rPr lang="en-US" sz="1400" b="1" dirty="0" smtClean="0">
                <a:latin typeface="Arial" charset="0"/>
              </a:rPr>
              <a:t>(n </a:t>
            </a:r>
            <a:r>
              <a:rPr lang="en-US" sz="1400" b="1" dirty="0">
                <a:latin typeface="Arial" charset="0"/>
              </a:rPr>
              <a:t>– </a:t>
            </a:r>
            <a:r>
              <a:rPr lang="en-US" sz="1400" b="1" dirty="0" smtClean="0">
                <a:latin typeface="Arial" charset="0"/>
              </a:rPr>
              <a:t>1) </a:t>
            </a:r>
            <a:r>
              <a:rPr lang="en-US" sz="1400" b="1" dirty="0">
                <a:latin typeface="Arial" charset="0"/>
              </a:rPr>
              <a:t>nodes.  The voltages are referenced with respect to the reference node.</a:t>
            </a:r>
          </a:p>
          <a:p>
            <a:pPr marL="914400" lvl="1" indent="-457200">
              <a:spcBef>
                <a:spcPct val="20000"/>
              </a:spcBef>
              <a:buFontTx/>
              <a:buAutoNum type="arabicPeriod"/>
            </a:pPr>
            <a:r>
              <a:rPr lang="en-US" sz="1400" b="1" dirty="0">
                <a:latin typeface="Arial" charset="0"/>
              </a:rPr>
              <a:t>Apply KCL to each of the </a:t>
            </a:r>
            <a:r>
              <a:rPr lang="en-US" sz="1400" b="1" dirty="0" smtClean="0">
                <a:latin typeface="Arial" charset="0"/>
              </a:rPr>
              <a:t>(n </a:t>
            </a:r>
            <a:r>
              <a:rPr lang="en-US" sz="1400" b="1" dirty="0">
                <a:latin typeface="Arial" charset="0"/>
              </a:rPr>
              <a:t>– </a:t>
            </a:r>
            <a:r>
              <a:rPr lang="en-US" sz="1400" b="1" dirty="0" smtClean="0">
                <a:latin typeface="Arial" charset="0"/>
              </a:rPr>
              <a:t>1) </a:t>
            </a:r>
            <a:r>
              <a:rPr lang="en-US" sz="1400" b="1" dirty="0">
                <a:latin typeface="Arial" charset="0"/>
              </a:rPr>
              <a:t>non-reference nodes. Use Ohm’s Law to express the branch currents in terms of the node voltages.</a:t>
            </a:r>
          </a:p>
          <a:p>
            <a:pPr marL="914400" lvl="1" indent="-457200">
              <a:spcBef>
                <a:spcPct val="20000"/>
              </a:spcBef>
              <a:buFontTx/>
              <a:buAutoNum type="arabicPeriod"/>
            </a:pPr>
            <a:r>
              <a:rPr lang="en-US" sz="1400" b="1" dirty="0">
                <a:latin typeface="Arial" charset="0"/>
              </a:rPr>
              <a:t>Solve the resulting simultaneous equations to obtain the unknown node voltages.</a:t>
            </a:r>
          </a:p>
          <a:p>
            <a:pPr marL="914400" lvl="1" indent="-457200">
              <a:spcBef>
                <a:spcPct val="20000"/>
              </a:spcBef>
            </a:pPr>
            <a:r>
              <a:rPr lang="en-US" sz="1400" b="1" dirty="0">
                <a:latin typeface="Arial" charset="0"/>
              </a:rPr>
              <a:t>Note : An n- node circuit will have </a:t>
            </a:r>
            <a:r>
              <a:rPr lang="en-US" sz="1400" b="1" dirty="0" smtClean="0">
                <a:latin typeface="Arial" charset="0"/>
              </a:rPr>
              <a:t>(n </a:t>
            </a:r>
            <a:r>
              <a:rPr lang="en-US" sz="1400" b="1" dirty="0">
                <a:latin typeface="Arial" charset="0"/>
              </a:rPr>
              <a:t>– </a:t>
            </a:r>
            <a:r>
              <a:rPr lang="en-US" sz="1400" b="1" dirty="0" smtClean="0">
                <a:latin typeface="Arial" charset="0"/>
              </a:rPr>
              <a:t>1) </a:t>
            </a:r>
            <a:r>
              <a:rPr lang="en-US" sz="1400" b="1" dirty="0">
                <a:latin typeface="Arial" charset="0"/>
              </a:rPr>
              <a:t>voltages and </a:t>
            </a:r>
            <a:r>
              <a:rPr lang="en-US" sz="1400" b="1" dirty="0" smtClean="0">
                <a:latin typeface="Arial" charset="0"/>
              </a:rPr>
              <a:t>(n </a:t>
            </a:r>
            <a:r>
              <a:rPr lang="en-US" sz="1400" b="1" dirty="0">
                <a:latin typeface="Arial" charset="0"/>
              </a:rPr>
              <a:t>– </a:t>
            </a:r>
            <a:r>
              <a:rPr lang="en-US" sz="1400" b="1" dirty="0" smtClean="0">
                <a:latin typeface="Arial" charset="0"/>
              </a:rPr>
              <a:t>1) </a:t>
            </a:r>
            <a:r>
              <a:rPr lang="en-US" sz="1400" b="1" dirty="0">
                <a:latin typeface="Arial" charset="0"/>
              </a:rPr>
              <a:t>equations to solve.</a:t>
            </a:r>
          </a:p>
        </p:txBody>
      </p:sp>
      <p:sp>
        <p:nvSpPr>
          <p:cNvPr id="343045" name="Rectangle 5"/>
          <p:cNvSpPr>
            <a:spLocks noChangeArrowheads="1"/>
          </p:cNvSpPr>
          <p:nvPr/>
        </p:nvSpPr>
        <p:spPr bwMode="auto">
          <a:xfrm>
            <a:off x="762000" y="6096000"/>
            <a:ext cx="800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Example !</a:t>
            </a:r>
            <a:endParaRPr lang="en-US" sz="1800" b="1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343140" name="Group 100"/>
          <p:cNvGrpSpPr>
            <a:grpSpLocks/>
          </p:cNvGrpSpPr>
          <p:nvPr/>
        </p:nvGrpSpPr>
        <p:grpSpPr bwMode="auto">
          <a:xfrm>
            <a:off x="1371600" y="3429000"/>
            <a:ext cx="6324600" cy="2808288"/>
            <a:chOff x="864" y="2160"/>
            <a:chExt cx="3984" cy="1769"/>
          </a:xfrm>
        </p:grpSpPr>
        <p:sp>
          <p:nvSpPr>
            <p:cNvPr id="343099" name="Text Box 59"/>
            <p:cNvSpPr txBox="1">
              <a:spLocks noChangeArrowheads="1"/>
            </p:cNvSpPr>
            <p:nvPr/>
          </p:nvSpPr>
          <p:spPr bwMode="auto">
            <a:xfrm>
              <a:off x="2400" y="3737"/>
              <a:ext cx="1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Arial" charset="0"/>
                </a:rPr>
                <a:t>Ref node or datum node</a:t>
              </a:r>
            </a:p>
          </p:txBody>
        </p:sp>
        <p:grpSp>
          <p:nvGrpSpPr>
            <p:cNvPr id="343139" name="Group 99"/>
            <p:cNvGrpSpPr>
              <a:grpSpLocks/>
            </p:cNvGrpSpPr>
            <p:nvPr/>
          </p:nvGrpSpPr>
          <p:grpSpPr bwMode="auto">
            <a:xfrm>
              <a:off x="864" y="2160"/>
              <a:ext cx="3984" cy="1557"/>
              <a:chOff x="864" y="2160"/>
              <a:chExt cx="3984" cy="1557"/>
            </a:xfrm>
          </p:grpSpPr>
          <p:sp>
            <p:nvSpPr>
              <p:cNvPr id="343047" name="Line 7"/>
              <p:cNvSpPr>
                <a:spLocks noChangeShapeType="1"/>
              </p:cNvSpPr>
              <p:nvPr/>
            </p:nvSpPr>
            <p:spPr bwMode="auto">
              <a:xfrm>
                <a:off x="2055" y="3640"/>
                <a:ext cx="27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3048" name="Group 8"/>
              <p:cNvGrpSpPr>
                <a:grpSpLocks/>
              </p:cNvGrpSpPr>
              <p:nvPr/>
            </p:nvGrpSpPr>
            <p:grpSpPr bwMode="auto">
              <a:xfrm rot="5400000">
                <a:off x="1908" y="2917"/>
                <a:ext cx="1240" cy="205"/>
                <a:chOff x="1200" y="1296"/>
                <a:chExt cx="2256" cy="243"/>
              </a:xfrm>
            </p:grpSpPr>
            <p:sp>
              <p:nvSpPr>
                <p:cNvPr id="343049" name="Line 9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05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43051" name="Group 11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43052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3053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3054" name="Group 14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343055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3056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3057" name="Group 17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4305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3059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3060" name="Line 20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061" name="Line 21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43062" name="Group 22"/>
              <p:cNvGrpSpPr>
                <a:grpSpLocks/>
              </p:cNvGrpSpPr>
              <p:nvPr/>
            </p:nvGrpSpPr>
            <p:grpSpPr bwMode="auto">
              <a:xfrm rot="16200000">
                <a:off x="4126" y="2917"/>
                <a:ext cx="1240" cy="205"/>
                <a:chOff x="1200" y="1296"/>
                <a:chExt cx="2256" cy="243"/>
              </a:xfrm>
            </p:grpSpPr>
            <p:sp>
              <p:nvSpPr>
                <p:cNvPr id="343063" name="Line 23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064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43065" name="Group 25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43066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3067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3068" name="Group 28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34306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3070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3071" name="Group 31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4307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3073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3074" name="Line 34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075" name="Line 35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43076" name="Group 36"/>
              <p:cNvGrpSpPr>
                <a:grpSpLocks/>
              </p:cNvGrpSpPr>
              <p:nvPr/>
            </p:nvGrpSpPr>
            <p:grpSpPr bwMode="auto">
              <a:xfrm>
                <a:off x="1275" y="2400"/>
                <a:ext cx="369" cy="1248"/>
                <a:chOff x="4656" y="1632"/>
                <a:chExt cx="432" cy="1200"/>
              </a:xfrm>
            </p:grpSpPr>
            <p:sp>
              <p:nvSpPr>
                <p:cNvPr id="343077" name="Oval 37"/>
                <p:cNvSpPr>
                  <a:spLocks noChangeArrowheads="1"/>
                </p:cNvSpPr>
                <p:nvPr/>
              </p:nvSpPr>
              <p:spPr bwMode="auto">
                <a:xfrm>
                  <a:off x="4656" y="2064"/>
                  <a:ext cx="432" cy="46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078" name="Line 38"/>
                <p:cNvSpPr>
                  <a:spLocks noChangeShapeType="1"/>
                </p:cNvSpPr>
                <p:nvPr/>
              </p:nvSpPr>
              <p:spPr bwMode="auto">
                <a:xfrm>
                  <a:off x="4872" y="2522"/>
                  <a:ext cx="0" cy="3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079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872" y="1632"/>
                  <a:ext cx="0" cy="4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08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869" y="21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3081" name="Line 41"/>
              <p:cNvSpPr>
                <a:spLocks noChangeShapeType="1"/>
              </p:cNvSpPr>
              <p:nvPr/>
            </p:nvSpPr>
            <p:spPr bwMode="auto">
              <a:xfrm flipH="1">
                <a:off x="1480" y="3640"/>
                <a:ext cx="5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82" name="Oval 42"/>
              <p:cNvSpPr>
                <a:spLocks noChangeArrowheads="1"/>
              </p:cNvSpPr>
              <p:nvPr/>
            </p:nvSpPr>
            <p:spPr bwMode="auto">
              <a:xfrm>
                <a:off x="3575" y="2849"/>
                <a:ext cx="369" cy="48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083" name="Line 43"/>
              <p:cNvSpPr>
                <a:spLocks noChangeShapeType="1"/>
              </p:cNvSpPr>
              <p:nvPr/>
            </p:nvSpPr>
            <p:spPr bwMode="auto">
              <a:xfrm>
                <a:off x="3760" y="3325"/>
                <a:ext cx="0" cy="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84" name="Line 44"/>
              <p:cNvSpPr>
                <a:spLocks noChangeShapeType="1"/>
              </p:cNvSpPr>
              <p:nvPr/>
            </p:nvSpPr>
            <p:spPr bwMode="auto">
              <a:xfrm flipV="1">
                <a:off x="3760" y="2400"/>
                <a:ext cx="0" cy="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85" name="Line 45"/>
              <p:cNvSpPr>
                <a:spLocks noChangeShapeType="1"/>
              </p:cNvSpPr>
              <p:nvPr/>
            </p:nvSpPr>
            <p:spPr bwMode="auto">
              <a:xfrm>
                <a:off x="3757" y="2949"/>
                <a:ext cx="0" cy="2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87" name="Text Box 47"/>
              <p:cNvSpPr txBox="1">
                <a:spLocks noChangeArrowheads="1"/>
              </p:cNvSpPr>
              <p:nvPr/>
            </p:nvSpPr>
            <p:spPr bwMode="auto">
              <a:xfrm>
                <a:off x="864" y="2801"/>
                <a:ext cx="4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Arial" charset="0"/>
                  </a:rPr>
                  <a:t>3.1 A</a:t>
                </a:r>
              </a:p>
            </p:txBody>
          </p:sp>
          <p:sp>
            <p:nvSpPr>
              <p:cNvPr id="343088" name="Text Box 48"/>
              <p:cNvSpPr txBox="1">
                <a:spLocks noChangeArrowheads="1"/>
              </p:cNvSpPr>
              <p:nvPr/>
            </p:nvSpPr>
            <p:spPr bwMode="auto">
              <a:xfrm>
                <a:off x="2064" y="2880"/>
                <a:ext cx="3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Arial" charset="0"/>
                  </a:rPr>
                  <a:t>2 </a:t>
                </a:r>
                <a:r>
                  <a:rPr lang="en-US" sz="1800" b="1">
                    <a:latin typeface="Arial" charset="0"/>
                    <a:cs typeface="Arial" charset="0"/>
                  </a:rPr>
                  <a:t>Ω</a:t>
                </a:r>
              </a:p>
            </p:txBody>
          </p:sp>
          <p:sp>
            <p:nvSpPr>
              <p:cNvPr id="343089" name="Text Box 49"/>
              <p:cNvSpPr txBox="1">
                <a:spLocks noChangeArrowheads="1"/>
              </p:cNvSpPr>
              <p:nvPr/>
            </p:nvSpPr>
            <p:spPr bwMode="auto">
              <a:xfrm>
                <a:off x="4309" y="2920"/>
                <a:ext cx="3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Arial" charset="0"/>
                  </a:rPr>
                  <a:t>1 </a:t>
                </a:r>
                <a:r>
                  <a:rPr lang="en-US" sz="1800" b="1">
                    <a:latin typeface="Arial" charset="0"/>
                    <a:cs typeface="Arial" charset="0"/>
                  </a:rPr>
                  <a:t>Ω</a:t>
                </a:r>
              </a:p>
            </p:txBody>
          </p:sp>
          <p:sp>
            <p:nvSpPr>
              <p:cNvPr id="343090" name="Text Box 50"/>
              <p:cNvSpPr txBox="1">
                <a:spLocks noChangeArrowheads="1"/>
              </p:cNvSpPr>
              <p:nvPr/>
            </p:nvSpPr>
            <p:spPr bwMode="auto">
              <a:xfrm>
                <a:off x="3072" y="2880"/>
                <a:ext cx="54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Arial" charset="0"/>
                  </a:rPr>
                  <a:t>- 1.4 A</a:t>
                </a:r>
              </a:p>
            </p:txBody>
          </p:sp>
          <p:sp>
            <p:nvSpPr>
              <p:cNvPr id="343098" name="Oval 58"/>
              <p:cNvSpPr>
                <a:spLocks noChangeArrowheads="1"/>
              </p:cNvSpPr>
              <p:nvPr/>
            </p:nvSpPr>
            <p:spPr bwMode="auto">
              <a:xfrm>
                <a:off x="1401" y="3573"/>
                <a:ext cx="3408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100" name="Text Box 60"/>
              <p:cNvSpPr txBox="1">
                <a:spLocks noChangeArrowheads="1"/>
              </p:cNvSpPr>
              <p:nvPr/>
            </p:nvSpPr>
            <p:spPr bwMode="auto">
              <a:xfrm>
                <a:off x="2352" y="2160"/>
                <a:ext cx="2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latin typeface="Arial" charset="0"/>
                  </a:rPr>
                  <a:t>v</a:t>
                </a:r>
                <a:r>
                  <a:rPr lang="en-US" sz="1600" b="1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343106" name="Text Box 66"/>
              <p:cNvSpPr txBox="1">
                <a:spLocks noChangeArrowheads="1"/>
              </p:cNvSpPr>
              <p:nvPr/>
            </p:nvSpPr>
            <p:spPr bwMode="auto">
              <a:xfrm>
                <a:off x="3744" y="2160"/>
                <a:ext cx="2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latin typeface="Arial" charset="0"/>
                  </a:rPr>
                  <a:t>v</a:t>
                </a:r>
                <a:r>
                  <a:rPr lang="en-US" sz="1600" b="1" baseline="-25000">
                    <a:latin typeface="Arial" charset="0"/>
                  </a:rPr>
                  <a:t>2</a:t>
                </a:r>
              </a:p>
            </p:txBody>
          </p:sp>
          <p:grpSp>
            <p:nvGrpSpPr>
              <p:cNvPr id="343107" name="Group 67"/>
              <p:cNvGrpSpPr>
                <a:grpSpLocks/>
              </p:cNvGrpSpPr>
              <p:nvPr/>
            </p:nvGrpSpPr>
            <p:grpSpPr bwMode="auto">
              <a:xfrm>
                <a:off x="2514" y="2268"/>
                <a:ext cx="1240" cy="205"/>
                <a:chOff x="1200" y="1296"/>
                <a:chExt cx="2256" cy="243"/>
              </a:xfrm>
            </p:grpSpPr>
            <p:sp>
              <p:nvSpPr>
                <p:cNvPr id="343108" name="Line 68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109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43110" name="Group 70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43111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3112" name="Line 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3113" name="Group 73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343114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3115" name="Line 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3116" name="Group 76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43117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3118" name="Line 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3119" name="Line 79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120" name="Line 80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3121" name="Line 81"/>
              <p:cNvSpPr>
                <a:spLocks noChangeShapeType="1"/>
              </p:cNvSpPr>
              <p:nvPr/>
            </p:nvSpPr>
            <p:spPr bwMode="auto">
              <a:xfrm>
                <a:off x="1440" y="2391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22" name="Line 82"/>
              <p:cNvSpPr>
                <a:spLocks noChangeShapeType="1"/>
              </p:cNvSpPr>
              <p:nvPr/>
            </p:nvSpPr>
            <p:spPr bwMode="auto">
              <a:xfrm>
                <a:off x="3717" y="2388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23" name="Text Box 83"/>
              <p:cNvSpPr txBox="1">
                <a:spLocks noChangeArrowheads="1"/>
              </p:cNvSpPr>
              <p:nvPr/>
            </p:nvSpPr>
            <p:spPr bwMode="auto">
              <a:xfrm>
                <a:off x="3013" y="2448"/>
                <a:ext cx="3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Arial" charset="0"/>
                  </a:rPr>
                  <a:t>5 </a:t>
                </a:r>
                <a:r>
                  <a:rPr lang="en-US" sz="1800" b="1">
                    <a:latin typeface="Arial" charset="0"/>
                    <a:cs typeface="Arial" charset="0"/>
                  </a:rPr>
                  <a:t>Ω</a:t>
                </a:r>
              </a:p>
            </p:txBody>
          </p:sp>
        </p:grp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3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3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4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43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43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43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3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43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43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43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43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43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43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43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3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43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43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9E15-113E-4EDA-AC51-3A198EBE522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457200"/>
          </a:xfrm>
        </p:spPr>
        <p:txBody>
          <a:bodyPr/>
          <a:lstStyle/>
          <a:p>
            <a:r>
              <a:rPr lang="en-US" sz="2800" b="1" u="sng" dirty="0" smtClean="0"/>
              <a:t>Nodal Analysis </a:t>
            </a:r>
            <a:r>
              <a:rPr lang="en-US" sz="2800" b="1" u="sng" dirty="0"/>
              <a:t>: </a:t>
            </a:r>
            <a:r>
              <a:rPr lang="en-US" sz="2800" b="1" u="sng" dirty="0" err="1"/>
              <a:t>contd</a:t>
            </a:r>
            <a:endParaRPr lang="en-US" sz="2800" b="1" u="sng" dirty="0"/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762000" y="6858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Consider the following circuit :</a:t>
            </a:r>
          </a:p>
        </p:txBody>
      </p:sp>
      <p:sp>
        <p:nvSpPr>
          <p:cNvPr id="344069" name="Rectangle 5"/>
          <p:cNvSpPr>
            <a:spLocks noChangeArrowheads="1"/>
          </p:cNvSpPr>
          <p:nvPr/>
        </p:nvSpPr>
        <p:spPr bwMode="auto">
          <a:xfrm>
            <a:off x="762000" y="6096000"/>
            <a:ext cx="800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…</a:t>
            </a:r>
            <a:r>
              <a:rPr lang="en-US" sz="1800" b="1" dirty="0" err="1" smtClean="0">
                <a:solidFill>
                  <a:srgbClr val="FF0000"/>
                </a:solidFill>
                <a:latin typeface="Arial" charset="0"/>
              </a:rPr>
              <a:t>contd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  <p:sp>
        <p:nvSpPr>
          <p:cNvPr id="344135" name="Rectangle 71"/>
          <p:cNvSpPr>
            <a:spLocks noChangeArrowheads="1"/>
          </p:cNvSpPr>
          <p:nvPr/>
        </p:nvSpPr>
        <p:spPr bwMode="auto">
          <a:xfrm>
            <a:off x="609600" y="3657600"/>
            <a:ext cx="800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At node 1 :</a:t>
            </a:r>
          </a:p>
        </p:txBody>
      </p:sp>
      <p:grpSp>
        <p:nvGrpSpPr>
          <p:cNvPr id="344167" name="Group 103"/>
          <p:cNvGrpSpPr>
            <a:grpSpLocks/>
          </p:cNvGrpSpPr>
          <p:nvPr/>
        </p:nvGrpSpPr>
        <p:grpSpPr bwMode="auto">
          <a:xfrm>
            <a:off x="2755900" y="3622675"/>
            <a:ext cx="3187700" cy="873125"/>
            <a:chOff x="1736" y="2282"/>
            <a:chExt cx="2008" cy="550"/>
          </a:xfrm>
        </p:grpSpPr>
        <p:sp>
          <p:nvSpPr>
            <p:cNvPr id="344139" name="Text Box 75"/>
            <p:cNvSpPr txBox="1">
              <a:spLocks noChangeArrowheads="1"/>
            </p:cNvSpPr>
            <p:nvPr/>
          </p:nvSpPr>
          <p:spPr bwMode="auto">
            <a:xfrm>
              <a:off x="1736" y="2396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3.1</a:t>
              </a:r>
            </a:p>
          </p:txBody>
        </p:sp>
        <p:sp>
          <p:nvSpPr>
            <p:cNvPr id="344141" name="Text Box 77"/>
            <p:cNvSpPr txBox="1">
              <a:spLocks noChangeArrowheads="1"/>
            </p:cNvSpPr>
            <p:nvPr/>
          </p:nvSpPr>
          <p:spPr bwMode="auto">
            <a:xfrm>
              <a:off x="2064" y="2400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=</a:t>
              </a:r>
            </a:p>
          </p:txBody>
        </p:sp>
        <p:sp>
          <p:nvSpPr>
            <p:cNvPr id="344142" name="Text Box 78"/>
            <p:cNvSpPr txBox="1">
              <a:spLocks noChangeArrowheads="1"/>
            </p:cNvSpPr>
            <p:nvPr/>
          </p:nvSpPr>
          <p:spPr bwMode="auto">
            <a:xfrm>
              <a:off x="2352" y="2304"/>
              <a:ext cx="3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v</a:t>
              </a:r>
              <a:r>
                <a:rPr lang="en-US" baseline="-25000"/>
                <a:t>1</a:t>
              </a:r>
            </a:p>
          </p:txBody>
        </p:sp>
        <p:sp>
          <p:nvSpPr>
            <p:cNvPr id="344143" name="Line 79"/>
            <p:cNvSpPr>
              <a:spLocks noChangeShapeType="1"/>
            </p:cNvSpPr>
            <p:nvPr/>
          </p:nvSpPr>
          <p:spPr bwMode="auto">
            <a:xfrm>
              <a:off x="2334" y="258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4144" name="Text Box 80"/>
            <p:cNvSpPr txBox="1">
              <a:spLocks noChangeArrowheads="1"/>
            </p:cNvSpPr>
            <p:nvPr/>
          </p:nvSpPr>
          <p:spPr bwMode="auto">
            <a:xfrm>
              <a:off x="2390" y="252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344145" name="Text Box 81"/>
            <p:cNvSpPr txBox="1">
              <a:spLocks noChangeArrowheads="1"/>
            </p:cNvSpPr>
            <p:nvPr/>
          </p:nvSpPr>
          <p:spPr bwMode="auto">
            <a:xfrm>
              <a:off x="2726" y="2426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4146" name="Text Box 82"/>
            <p:cNvSpPr txBox="1">
              <a:spLocks noChangeArrowheads="1"/>
            </p:cNvSpPr>
            <p:nvPr/>
          </p:nvSpPr>
          <p:spPr bwMode="auto">
            <a:xfrm>
              <a:off x="3014" y="2282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1</a:t>
              </a:r>
              <a:r>
                <a:rPr lang="en-US"/>
                <a:t> – v</a:t>
              </a:r>
              <a:r>
                <a:rPr lang="en-US" baseline="-25000"/>
                <a:t>2</a:t>
              </a:r>
              <a:r>
                <a:rPr lang="en-US"/>
                <a:t> </a:t>
              </a:r>
            </a:p>
          </p:txBody>
        </p:sp>
        <p:sp>
          <p:nvSpPr>
            <p:cNvPr id="344147" name="Line 83"/>
            <p:cNvSpPr>
              <a:spLocks noChangeShapeType="1"/>
            </p:cNvSpPr>
            <p:nvPr/>
          </p:nvSpPr>
          <p:spPr bwMode="auto">
            <a:xfrm>
              <a:off x="3024" y="259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4148" name="Text Box 84"/>
            <p:cNvSpPr txBox="1">
              <a:spLocks noChangeArrowheads="1"/>
            </p:cNvSpPr>
            <p:nvPr/>
          </p:nvSpPr>
          <p:spPr bwMode="auto">
            <a:xfrm>
              <a:off x="3216" y="25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</p:grpSp>
      <p:sp>
        <p:nvSpPr>
          <p:cNvPr id="344149" name="Rectangle 85"/>
          <p:cNvSpPr>
            <a:spLocks noChangeArrowheads="1"/>
          </p:cNvSpPr>
          <p:nvPr/>
        </p:nvSpPr>
        <p:spPr bwMode="auto">
          <a:xfrm>
            <a:off x="609600" y="4648200"/>
            <a:ext cx="800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At node 2 : </a:t>
            </a:r>
          </a:p>
        </p:txBody>
      </p:sp>
      <p:grpSp>
        <p:nvGrpSpPr>
          <p:cNvPr id="344168" name="Group 104"/>
          <p:cNvGrpSpPr>
            <a:grpSpLocks/>
          </p:cNvGrpSpPr>
          <p:nvPr/>
        </p:nvGrpSpPr>
        <p:grpSpPr bwMode="auto">
          <a:xfrm>
            <a:off x="2603500" y="4994275"/>
            <a:ext cx="4956175" cy="873125"/>
            <a:chOff x="1640" y="3146"/>
            <a:chExt cx="3122" cy="550"/>
          </a:xfrm>
        </p:grpSpPr>
        <p:sp>
          <p:nvSpPr>
            <p:cNvPr id="344150" name="Text Box 86"/>
            <p:cNvSpPr txBox="1">
              <a:spLocks noChangeArrowheads="1"/>
            </p:cNvSpPr>
            <p:nvPr/>
          </p:nvSpPr>
          <p:spPr bwMode="auto">
            <a:xfrm>
              <a:off x="1640" y="326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44151" name="Text Box 87"/>
            <p:cNvSpPr txBox="1">
              <a:spLocks noChangeArrowheads="1"/>
            </p:cNvSpPr>
            <p:nvPr/>
          </p:nvSpPr>
          <p:spPr bwMode="auto">
            <a:xfrm>
              <a:off x="1968" y="3264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=</a:t>
              </a:r>
            </a:p>
          </p:txBody>
        </p:sp>
        <p:sp>
          <p:nvSpPr>
            <p:cNvPr id="344152" name="Text Box 88"/>
            <p:cNvSpPr txBox="1">
              <a:spLocks noChangeArrowheads="1"/>
            </p:cNvSpPr>
            <p:nvPr/>
          </p:nvSpPr>
          <p:spPr bwMode="auto">
            <a:xfrm>
              <a:off x="2256" y="3168"/>
              <a:ext cx="3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v</a:t>
              </a:r>
              <a:r>
                <a:rPr lang="en-US" baseline="-25000"/>
                <a:t>2</a:t>
              </a:r>
            </a:p>
          </p:txBody>
        </p:sp>
        <p:sp>
          <p:nvSpPr>
            <p:cNvPr id="344153" name="Line 89"/>
            <p:cNvSpPr>
              <a:spLocks noChangeShapeType="1"/>
            </p:cNvSpPr>
            <p:nvPr/>
          </p:nvSpPr>
          <p:spPr bwMode="auto">
            <a:xfrm>
              <a:off x="2238" y="344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4154" name="Text Box 90"/>
            <p:cNvSpPr txBox="1">
              <a:spLocks noChangeArrowheads="1"/>
            </p:cNvSpPr>
            <p:nvPr/>
          </p:nvSpPr>
          <p:spPr bwMode="auto">
            <a:xfrm>
              <a:off x="2294" y="339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44155" name="Text Box 91"/>
            <p:cNvSpPr txBox="1">
              <a:spLocks noChangeArrowheads="1"/>
            </p:cNvSpPr>
            <p:nvPr/>
          </p:nvSpPr>
          <p:spPr bwMode="auto">
            <a:xfrm>
              <a:off x="2630" y="3290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4156" name="Text Box 92"/>
            <p:cNvSpPr txBox="1">
              <a:spLocks noChangeArrowheads="1"/>
            </p:cNvSpPr>
            <p:nvPr/>
          </p:nvSpPr>
          <p:spPr bwMode="auto">
            <a:xfrm>
              <a:off x="2918" y="3146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2</a:t>
              </a:r>
              <a:r>
                <a:rPr lang="en-US"/>
                <a:t> – v</a:t>
              </a:r>
              <a:r>
                <a:rPr lang="en-US" baseline="-25000"/>
                <a:t>1</a:t>
              </a:r>
              <a:r>
                <a:rPr lang="en-US"/>
                <a:t> </a:t>
              </a:r>
            </a:p>
          </p:txBody>
        </p:sp>
        <p:sp>
          <p:nvSpPr>
            <p:cNvPr id="344157" name="Line 93"/>
            <p:cNvSpPr>
              <a:spLocks noChangeShapeType="1"/>
            </p:cNvSpPr>
            <p:nvPr/>
          </p:nvSpPr>
          <p:spPr bwMode="auto">
            <a:xfrm>
              <a:off x="2928" y="34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4158" name="Text Box 94"/>
            <p:cNvSpPr txBox="1">
              <a:spLocks noChangeArrowheads="1"/>
            </p:cNvSpPr>
            <p:nvPr/>
          </p:nvSpPr>
          <p:spPr bwMode="auto">
            <a:xfrm>
              <a:off x="3120" y="34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344159" name="Text Box 95"/>
            <p:cNvSpPr txBox="1">
              <a:spLocks noChangeArrowheads="1"/>
            </p:cNvSpPr>
            <p:nvPr/>
          </p:nvSpPr>
          <p:spPr bwMode="auto">
            <a:xfrm>
              <a:off x="3696" y="3312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4160" name="Text Box 96"/>
            <p:cNvSpPr txBox="1">
              <a:spLocks noChangeArrowheads="1"/>
            </p:cNvSpPr>
            <p:nvPr/>
          </p:nvSpPr>
          <p:spPr bwMode="auto">
            <a:xfrm>
              <a:off x="3974" y="3290"/>
              <a:ext cx="7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 -  1.4 ) </a:t>
              </a:r>
            </a:p>
          </p:txBody>
        </p:sp>
      </p:grpSp>
      <p:grpSp>
        <p:nvGrpSpPr>
          <p:cNvPr id="344166" name="Group 102"/>
          <p:cNvGrpSpPr>
            <a:grpSpLocks/>
          </p:cNvGrpSpPr>
          <p:nvPr/>
        </p:nvGrpSpPr>
        <p:grpSpPr bwMode="auto">
          <a:xfrm>
            <a:off x="1371600" y="1143000"/>
            <a:ext cx="6324600" cy="2743200"/>
            <a:chOff x="864" y="720"/>
            <a:chExt cx="3984" cy="1728"/>
          </a:xfrm>
        </p:grpSpPr>
        <p:grpSp>
          <p:nvGrpSpPr>
            <p:cNvPr id="344134" name="Group 70"/>
            <p:cNvGrpSpPr>
              <a:grpSpLocks/>
            </p:cNvGrpSpPr>
            <p:nvPr/>
          </p:nvGrpSpPr>
          <p:grpSpPr bwMode="auto">
            <a:xfrm>
              <a:off x="864" y="720"/>
              <a:ext cx="3984" cy="1488"/>
              <a:chOff x="864" y="2160"/>
              <a:chExt cx="3984" cy="1488"/>
            </a:xfrm>
          </p:grpSpPr>
          <p:sp>
            <p:nvSpPr>
              <p:cNvPr id="344070" name="Line 6"/>
              <p:cNvSpPr>
                <a:spLocks noChangeShapeType="1"/>
              </p:cNvSpPr>
              <p:nvPr/>
            </p:nvSpPr>
            <p:spPr bwMode="auto">
              <a:xfrm>
                <a:off x="2055" y="3640"/>
                <a:ext cx="27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4071" name="Group 7"/>
              <p:cNvGrpSpPr>
                <a:grpSpLocks/>
              </p:cNvGrpSpPr>
              <p:nvPr/>
            </p:nvGrpSpPr>
            <p:grpSpPr bwMode="auto">
              <a:xfrm rot="5400000">
                <a:off x="1908" y="2917"/>
                <a:ext cx="1240" cy="205"/>
                <a:chOff x="1200" y="1296"/>
                <a:chExt cx="2256" cy="243"/>
              </a:xfrm>
            </p:grpSpPr>
            <p:sp>
              <p:nvSpPr>
                <p:cNvPr id="344072" name="Line 8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073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44074" name="Group 10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44075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4076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4077" name="Group 13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34407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4079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4080" name="Group 16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4408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4082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4083" name="Line 19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084" name="Line 20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44085" name="Group 21"/>
              <p:cNvGrpSpPr>
                <a:grpSpLocks/>
              </p:cNvGrpSpPr>
              <p:nvPr/>
            </p:nvGrpSpPr>
            <p:grpSpPr bwMode="auto">
              <a:xfrm rot="16200000">
                <a:off x="4126" y="2917"/>
                <a:ext cx="1240" cy="205"/>
                <a:chOff x="1200" y="1296"/>
                <a:chExt cx="2256" cy="243"/>
              </a:xfrm>
            </p:grpSpPr>
            <p:sp>
              <p:nvSpPr>
                <p:cNvPr id="344086" name="Line 22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08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44088" name="Group 24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44089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4090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4091" name="Group 27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344092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4093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4094" name="Group 30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4409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4096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4097" name="Line 33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098" name="Line 34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44099" name="Group 35"/>
              <p:cNvGrpSpPr>
                <a:grpSpLocks/>
              </p:cNvGrpSpPr>
              <p:nvPr/>
            </p:nvGrpSpPr>
            <p:grpSpPr bwMode="auto">
              <a:xfrm>
                <a:off x="1275" y="2400"/>
                <a:ext cx="369" cy="1248"/>
                <a:chOff x="4656" y="1632"/>
                <a:chExt cx="432" cy="1200"/>
              </a:xfrm>
            </p:grpSpPr>
            <p:sp>
              <p:nvSpPr>
                <p:cNvPr id="344100" name="Oval 36"/>
                <p:cNvSpPr>
                  <a:spLocks noChangeArrowheads="1"/>
                </p:cNvSpPr>
                <p:nvPr/>
              </p:nvSpPr>
              <p:spPr bwMode="auto">
                <a:xfrm>
                  <a:off x="4656" y="2064"/>
                  <a:ext cx="432" cy="46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4101" name="Line 37"/>
                <p:cNvSpPr>
                  <a:spLocks noChangeShapeType="1"/>
                </p:cNvSpPr>
                <p:nvPr/>
              </p:nvSpPr>
              <p:spPr bwMode="auto">
                <a:xfrm>
                  <a:off x="4872" y="2522"/>
                  <a:ext cx="0" cy="3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102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872" y="1632"/>
                  <a:ext cx="0" cy="4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103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869" y="21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4104" name="Line 40"/>
              <p:cNvSpPr>
                <a:spLocks noChangeShapeType="1"/>
              </p:cNvSpPr>
              <p:nvPr/>
            </p:nvSpPr>
            <p:spPr bwMode="auto">
              <a:xfrm flipH="1">
                <a:off x="1480" y="3640"/>
                <a:ext cx="5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05" name="Oval 41"/>
              <p:cNvSpPr>
                <a:spLocks noChangeArrowheads="1"/>
              </p:cNvSpPr>
              <p:nvPr/>
            </p:nvSpPr>
            <p:spPr bwMode="auto">
              <a:xfrm>
                <a:off x="3575" y="2849"/>
                <a:ext cx="369" cy="48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106" name="Line 42"/>
              <p:cNvSpPr>
                <a:spLocks noChangeShapeType="1"/>
              </p:cNvSpPr>
              <p:nvPr/>
            </p:nvSpPr>
            <p:spPr bwMode="auto">
              <a:xfrm>
                <a:off x="3760" y="3325"/>
                <a:ext cx="0" cy="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07" name="Line 43"/>
              <p:cNvSpPr>
                <a:spLocks noChangeShapeType="1"/>
              </p:cNvSpPr>
              <p:nvPr/>
            </p:nvSpPr>
            <p:spPr bwMode="auto">
              <a:xfrm flipV="1">
                <a:off x="3760" y="2400"/>
                <a:ext cx="0" cy="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08" name="Line 44"/>
              <p:cNvSpPr>
                <a:spLocks noChangeShapeType="1"/>
              </p:cNvSpPr>
              <p:nvPr/>
            </p:nvSpPr>
            <p:spPr bwMode="auto">
              <a:xfrm>
                <a:off x="3757" y="2949"/>
                <a:ext cx="0" cy="2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09" name="Text Box 45"/>
              <p:cNvSpPr txBox="1">
                <a:spLocks noChangeArrowheads="1"/>
              </p:cNvSpPr>
              <p:nvPr/>
            </p:nvSpPr>
            <p:spPr bwMode="auto">
              <a:xfrm>
                <a:off x="864" y="2801"/>
                <a:ext cx="4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Arial" charset="0"/>
                  </a:rPr>
                  <a:t>3.1 A</a:t>
                </a:r>
              </a:p>
            </p:txBody>
          </p:sp>
          <p:sp>
            <p:nvSpPr>
              <p:cNvPr id="344110" name="Text Box 46"/>
              <p:cNvSpPr txBox="1">
                <a:spLocks noChangeArrowheads="1"/>
              </p:cNvSpPr>
              <p:nvPr/>
            </p:nvSpPr>
            <p:spPr bwMode="auto">
              <a:xfrm>
                <a:off x="2064" y="2880"/>
                <a:ext cx="3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Arial" charset="0"/>
                  </a:rPr>
                  <a:t>2 </a:t>
                </a:r>
                <a:r>
                  <a:rPr lang="en-US" sz="1800" b="1">
                    <a:latin typeface="Arial" charset="0"/>
                    <a:cs typeface="Arial" charset="0"/>
                  </a:rPr>
                  <a:t>Ω</a:t>
                </a:r>
              </a:p>
            </p:txBody>
          </p:sp>
          <p:sp>
            <p:nvSpPr>
              <p:cNvPr id="344111" name="Text Box 47"/>
              <p:cNvSpPr txBox="1">
                <a:spLocks noChangeArrowheads="1"/>
              </p:cNvSpPr>
              <p:nvPr/>
            </p:nvSpPr>
            <p:spPr bwMode="auto">
              <a:xfrm>
                <a:off x="4309" y="2920"/>
                <a:ext cx="3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Arial" charset="0"/>
                  </a:rPr>
                  <a:t>1 </a:t>
                </a:r>
                <a:r>
                  <a:rPr lang="en-US" sz="1800" b="1">
                    <a:latin typeface="Arial" charset="0"/>
                    <a:cs typeface="Arial" charset="0"/>
                  </a:rPr>
                  <a:t>Ω</a:t>
                </a:r>
              </a:p>
            </p:txBody>
          </p:sp>
          <p:sp>
            <p:nvSpPr>
              <p:cNvPr id="344112" name="Text Box 48"/>
              <p:cNvSpPr txBox="1">
                <a:spLocks noChangeArrowheads="1"/>
              </p:cNvSpPr>
              <p:nvPr/>
            </p:nvSpPr>
            <p:spPr bwMode="auto">
              <a:xfrm>
                <a:off x="3072" y="2880"/>
                <a:ext cx="54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Arial" charset="0"/>
                  </a:rPr>
                  <a:t>- 1.4 A</a:t>
                </a:r>
              </a:p>
            </p:txBody>
          </p:sp>
          <p:sp>
            <p:nvSpPr>
              <p:cNvPr id="344115" name="Text Box 51"/>
              <p:cNvSpPr txBox="1">
                <a:spLocks noChangeArrowheads="1"/>
              </p:cNvSpPr>
              <p:nvPr/>
            </p:nvSpPr>
            <p:spPr bwMode="auto">
              <a:xfrm>
                <a:off x="2352" y="2160"/>
                <a:ext cx="2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latin typeface="Arial" charset="0"/>
                  </a:rPr>
                  <a:t>v</a:t>
                </a:r>
                <a:r>
                  <a:rPr lang="en-US" sz="1600" b="1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344116" name="Text Box 52"/>
              <p:cNvSpPr txBox="1">
                <a:spLocks noChangeArrowheads="1"/>
              </p:cNvSpPr>
              <p:nvPr/>
            </p:nvSpPr>
            <p:spPr bwMode="auto">
              <a:xfrm>
                <a:off x="3744" y="2160"/>
                <a:ext cx="2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latin typeface="Arial" charset="0"/>
                  </a:rPr>
                  <a:t>v</a:t>
                </a:r>
                <a:r>
                  <a:rPr lang="en-US" sz="1600" b="1" baseline="-25000">
                    <a:latin typeface="Arial" charset="0"/>
                  </a:rPr>
                  <a:t>2</a:t>
                </a:r>
              </a:p>
            </p:txBody>
          </p:sp>
          <p:grpSp>
            <p:nvGrpSpPr>
              <p:cNvPr id="344117" name="Group 53"/>
              <p:cNvGrpSpPr>
                <a:grpSpLocks/>
              </p:cNvGrpSpPr>
              <p:nvPr/>
            </p:nvGrpSpPr>
            <p:grpSpPr bwMode="auto">
              <a:xfrm>
                <a:off x="2514" y="2268"/>
                <a:ext cx="1240" cy="205"/>
                <a:chOff x="1200" y="1296"/>
                <a:chExt cx="2256" cy="243"/>
              </a:xfrm>
            </p:grpSpPr>
            <p:sp>
              <p:nvSpPr>
                <p:cNvPr id="344118" name="Line 54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119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44120" name="Group 56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44121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4122" name="Line 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4123" name="Group 59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344124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4125" name="Line 6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4126" name="Group 62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44127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4128" name="Line 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4129" name="Line 65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130" name="Line 66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4131" name="Line 67"/>
              <p:cNvSpPr>
                <a:spLocks noChangeShapeType="1"/>
              </p:cNvSpPr>
              <p:nvPr/>
            </p:nvSpPr>
            <p:spPr bwMode="auto">
              <a:xfrm>
                <a:off x="1440" y="2391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32" name="Line 68"/>
              <p:cNvSpPr>
                <a:spLocks noChangeShapeType="1"/>
              </p:cNvSpPr>
              <p:nvPr/>
            </p:nvSpPr>
            <p:spPr bwMode="auto">
              <a:xfrm>
                <a:off x="3717" y="2388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33" name="Text Box 69"/>
              <p:cNvSpPr txBox="1">
                <a:spLocks noChangeArrowheads="1"/>
              </p:cNvSpPr>
              <p:nvPr/>
            </p:nvSpPr>
            <p:spPr bwMode="auto">
              <a:xfrm>
                <a:off x="3013" y="2448"/>
                <a:ext cx="3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Arial" charset="0"/>
                  </a:rPr>
                  <a:t>5 </a:t>
                </a:r>
                <a:r>
                  <a:rPr lang="en-US" sz="1800" b="1">
                    <a:latin typeface="Arial" charset="0"/>
                    <a:cs typeface="Arial" charset="0"/>
                  </a:rPr>
                  <a:t>Ω</a:t>
                </a:r>
              </a:p>
            </p:txBody>
          </p:sp>
        </p:grpSp>
        <p:grpSp>
          <p:nvGrpSpPr>
            <p:cNvPr id="344161" name="Group 97"/>
            <p:cNvGrpSpPr>
              <a:grpSpLocks/>
            </p:cNvGrpSpPr>
            <p:nvPr/>
          </p:nvGrpSpPr>
          <p:grpSpPr bwMode="auto">
            <a:xfrm>
              <a:off x="4224" y="2208"/>
              <a:ext cx="240" cy="240"/>
              <a:chOff x="576" y="2688"/>
              <a:chExt cx="240" cy="240"/>
            </a:xfrm>
          </p:grpSpPr>
          <p:sp>
            <p:nvSpPr>
              <p:cNvPr id="344162" name="Line 98"/>
              <p:cNvSpPr>
                <a:spLocks noChangeShapeType="1"/>
              </p:cNvSpPr>
              <p:nvPr/>
            </p:nvSpPr>
            <p:spPr bwMode="auto">
              <a:xfrm>
                <a:off x="576" y="28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63" name="Line 99"/>
              <p:cNvSpPr>
                <a:spLocks noChangeShapeType="1"/>
              </p:cNvSpPr>
              <p:nvPr/>
            </p:nvSpPr>
            <p:spPr bwMode="auto">
              <a:xfrm>
                <a:off x="624" y="288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64" name="Line 100"/>
              <p:cNvSpPr>
                <a:spLocks noChangeShapeType="1"/>
              </p:cNvSpPr>
              <p:nvPr/>
            </p:nvSpPr>
            <p:spPr bwMode="auto">
              <a:xfrm>
                <a:off x="672" y="292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65" name="Line 101"/>
              <p:cNvSpPr>
                <a:spLocks noChangeShapeType="1"/>
              </p:cNvSpPr>
              <p:nvPr/>
            </p:nvSpPr>
            <p:spPr bwMode="auto">
              <a:xfrm flipV="1">
                <a:off x="699" y="268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4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44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44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4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4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4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4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44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44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/>
      <p:bldP spid="3440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374E-8C31-4D3A-878B-D16C9432B11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457200"/>
          </a:xfrm>
        </p:spPr>
        <p:txBody>
          <a:bodyPr/>
          <a:lstStyle/>
          <a:p>
            <a:r>
              <a:rPr lang="en-US" sz="2800" b="1" u="sng" dirty="0" smtClean="0"/>
              <a:t>Nodal Analysis </a:t>
            </a:r>
            <a:r>
              <a:rPr lang="en-US" sz="2800" b="1" u="sng" dirty="0"/>
              <a:t>: </a:t>
            </a:r>
            <a:r>
              <a:rPr lang="en-US" sz="2800" b="1" u="sng" dirty="0" err="1"/>
              <a:t>contd</a:t>
            </a:r>
            <a:endParaRPr lang="en-US" sz="2800" b="1" u="sng" dirty="0"/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762000" y="6096000"/>
            <a:ext cx="800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Another Example !</a:t>
            </a:r>
            <a:endParaRPr lang="en-US" sz="18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45157" name="Rectangle 69"/>
          <p:cNvSpPr>
            <a:spLocks noChangeArrowheads="1"/>
          </p:cNvSpPr>
          <p:nvPr/>
        </p:nvSpPr>
        <p:spPr bwMode="auto">
          <a:xfrm>
            <a:off x="609600" y="762000"/>
            <a:ext cx="800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At node 1 :</a:t>
            </a:r>
          </a:p>
        </p:txBody>
      </p:sp>
      <p:grpSp>
        <p:nvGrpSpPr>
          <p:cNvPr id="345213" name="Group 125"/>
          <p:cNvGrpSpPr>
            <a:grpSpLocks/>
          </p:cNvGrpSpPr>
          <p:nvPr/>
        </p:nvGrpSpPr>
        <p:grpSpPr bwMode="auto">
          <a:xfrm>
            <a:off x="2755900" y="838200"/>
            <a:ext cx="3187700" cy="873125"/>
            <a:chOff x="1736" y="528"/>
            <a:chExt cx="2008" cy="550"/>
          </a:xfrm>
        </p:grpSpPr>
        <p:sp>
          <p:nvSpPr>
            <p:cNvPr id="345158" name="Text Box 70"/>
            <p:cNvSpPr txBox="1">
              <a:spLocks noChangeArrowheads="1"/>
            </p:cNvSpPr>
            <p:nvPr/>
          </p:nvSpPr>
          <p:spPr bwMode="auto">
            <a:xfrm>
              <a:off x="1736" y="642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3.1</a:t>
              </a:r>
            </a:p>
          </p:txBody>
        </p:sp>
        <p:sp>
          <p:nvSpPr>
            <p:cNvPr id="345159" name="Text Box 71"/>
            <p:cNvSpPr txBox="1">
              <a:spLocks noChangeArrowheads="1"/>
            </p:cNvSpPr>
            <p:nvPr/>
          </p:nvSpPr>
          <p:spPr bwMode="auto">
            <a:xfrm>
              <a:off x="2064" y="646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=</a:t>
              </a:r>
            </a:p>
          </p:txBody>
        </p:sp>
        <p:sp>
          <p:nvSpPr>
            <p:cNvPr id="345160" name="Text Box 72"/>
            <p:cNvSpPr txBox="1">
              <a:spLocks noChangeArrowheads="1"/>
            </p:cNvSpPr>
            <p:nvPr/>
          </p:nvSpPr>
          <p:spPr bwMode="auto">
            <a:xfrm>
              <a:off x="2352" y="550"/>
              <a:ext cx="3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v</a:t>
              </a:r>
              <a:r>
                <a:rPr lang="en-US" baseline="-25000"/>
                <a:t>1</a:t>
              </a:r>
            </a:p>
          </p:txBody>
        </p:sp>
        <p:sp>
          <p:nvSpPr>
            <p:cNvPr id="345161" name="Line 73"/>
            <p:cNvSpPr>
              <a:spLocks noChangeShapeType="1"/>
            </p:cNvSpPr>
            <p:nvPr/>
          </p:nvSpPr>
          <p:spPr bwMode="auto">
            <a:xfrm>
              <a:off x="2334" y="82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5162" name="Text Box 74"/>
            <p:cNvSpPr txBox="1">
              <a:spLocks noChangeArrowheads="1"/>
            </p:cNvSpPr>
            <p:nvPr/>
          </p:nvSpPr>
          <p:spPr bwMode="auto">
            <a:xfrm>
              <a:off x="2390" y="7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345163" name="Text Box 75"/>
            <p:cNvSpPr txBox="1">
              <a:spLocks noChangeArrowheads="1"/>
            </p:cNvSpPr>
            <p:nvPr/>
          </p:nvSpPr>
          <p:spPr bwMode="auto">
            <a:xfrm>
              <a:off x="2726" y="672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5164" name="Text Box 76"/>
            <p:cNvSpPr txBox="1">
              <a:spLocks noChangeArrowheads="1"/>
            </p:cNvSpPr>
            <p:nvPr/>
          </p:nvSpPr>
          <p:spPr bwMode="auto">
            <a:xfrm>
              <a:off x="3014" y="528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1</a:t>
              </a:r>
              <a:r>
                <a:rPr lang="en-US"/>
                <a:t> – v</a:t>
              </a:r>
              <a:r>
                <a:rPr lang="en-US" baseline="-25000"/>
                <a:t>2</a:t>
              </a:r>
              <a:r>
                <a:rPr lang="en-US"/>
                <a:t> </a:t>
              </a:r>
            </a:p>
          </p:txBody>
        </p:sp>
        <p:sp>
          <p:nvSpPr>
            <p:cNvPr id="345165" name="Line 77"/>
            <p:cNvSpPr>
              <a:spLocks noChangeShapeType="1"/>
            </p:cNvSpPr>
            <p:nvPr/>
          </p:nvSpPr>
          <p:spPr bwMode="auto">
            <a:xfrm>
              <a:off x="3024" y="83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5166" name="Text Box 78"/>
            <p:cNvSpPr txBox="1">
              <a:spLocks noChangeArrowheads="1"/>
            </p:cNvSpPr>
            <p:nvPr/>
          </p:nvSpPr>
          <p:spPr bwMode="auto">
            <a:xfrm>
              <a:off x="3216" y="79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</p:grpSp>
      <p:sp>
        <p:nvSpPr>
          <p:cNvPr id="345167" name="Rectangle 79"/>
          <p:cNvSpPr>
            <a:spLocks noChangeArrowheads="1"/>
          </p:cNvSpPr>
          <p:nvPr/>
        </p:nvSpPr>
        <p:spPr bwMode="auto">
          <a:xfrm>
            <a:off x="609600" y="1676400"/>
            <a:ext cx="800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At node 2 : </a:t>
            </a:r>
          </a:p>
        </p:txBody>
      </p:sp>
      <p:grpSp>
        <p:nvGrpSpPr>
          <p:cNvPr id="345214" name="Group 126"/>
          <p:cNvGrpSpPr>
            <a:grpSpLocks/>
          </p:cNvGrpSpPr>
          <p:nvPr/>
        </p:nvGrpSpPr>
        <p:grpSpPr bwMode="auto">
          <a:xfrm>
            <a:off x="2466975" y="1981200"/>
            <a:ext cx="4956175" cy="873125"/>
            <a:chOff x="1554" y="1248"/>
            <a:chExt cx="3122" cy="550"/>
          </a:xfrm>
        </p:grpSpPr>
        <p:sp>
          <p:nvSpPr>
            <p:cNvPr id="345168" name="Text Box 80"/>
            <p:cNvSpPr txBox="1">
              <a:spLocks noChangeArrowheads="1"/>
            </p:cNvSpPr>
            <p:nvPr/>
          </p:nvSpPr>
          <p:spPr bwMode="auto">
            <a:xfrm>
              <a:off x="1554" y="13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45169" name="Text Box 81"/>
            <p:cNvSpPr txBox="1">
              <a:spLocks noChangeArrowheads="1"/>
            </p:cNvSpPr>
            <p:nvPr/>
          </p:nvSpPr>
          <p:spPr bwMode="auto">
            <a:xfrm>
              <a:off x="1882" y="1366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=</a:t>
              </a:r>
            </a:p>
          </p:txBody>
        </p:sp>
        <p:sp>
          <p:nvSpPr>
            <p:cNvPr id="345170" name="Text Box 82"/>
            <p:cNvSpPr txBox="1">
              <a:spLocks noChangeArrowheads="1"/>
            </p:cNvSpPr>
            <p:nvPr/>
          </p:nvSpPr>
          <p:spPr bwMode="auto">
            <a:xfrm>
              <a:off x="2170" y="1270"/>
              <a:ext cx="3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v</a:t>
              </a:r>
              <a:r>
                <a:rPr lang="en-US" baseline="-25000"/>
                <a:t>2</a:t>
              </a:r>
            </a:p>
          </p:txBody>
        </p:sp>
        <p:sp>
          <p:nvSpPr>
            <p:cNvPr id="345171" name="Line 83"/>
            <p:cNvSpPr>
              <a:spLocks noChangeShapeType="1"/>
            </p:cNvSpPr>
            <p:nvPr/>
          </p:nvSpPr>
          <p:spPr bwMode="auto">
            <a:xfrm>
              <a:off x="2152" y="154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5172" name="Text Box 84"/>
            <p:cNvSpPr txBox="1">
              <a:spLocks noChangeArrowheads="1"/>
            </p:cNvSpPr>
            <p:nvPr/>
          </p:nvSpPr>
          <p:spPr bwMode="auto">
            <a:xfrm>
              <a:off x="2208" y="14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45173" name="Text Box 85"/>
            <p:cNvSpPr txBox="1">
              <a:spLocks noChangeArrowheads="1"/>
            </p:cNvSpPr>
            <p:nvPr/>
          </p:nvSpPr>
          <p:spPr bwMode="auto">
            <a:xfrm>
              <a:off x="2544" y="1392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5174" name="Text Box 86"/>
            <p:cNvSpPr txBox="1">
              <a:spLocks noChangeArrowheads="1"/>
            </p:cNvSpPr>
            <p:nvPr/>
          </p:nvSpPr>
          <p:spPr bwMode="auto">
            <a:xfrm>
              <a:off x="2832" y="1248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2</a:t>
              </a:r>
              <a:r>
                <a:rPr lang="en-US"/>
                <a:t> – v</a:t>
              </a:r>
              <a:r>
                <a:rPr lang="en-US" baseline="-25000"/>
                <a:t>1</a:t>
              </a:r>
              <a:r>
                <a:rPr lang="en-US"/>
                <a:t> </a:t>
              </a:r>
            </a:p>
          </p:txBody>
        </p:sp>
        <p:sp>
          <p:nvSpPr>
            <p:cNvPr id="345175" name="Line 87"/>
            <p:cNvSpPr>
              <a:spLocks noChangeShapeType="1"/>
            </p:cNvSpPr>
            <p:nvPr/>
          </p:nvSpPr>
          <p:spPr bwMode="auto">
            <a:xfrm>
              <a:off x="2842" y="155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5176" name="Text Box 88"/>
            <p:cNvSpPr txBox="1">
              <a:spLocks noChangeArrowheads="1"/>
            </p:cNvSpPr>
            <p:nvPr/>
          </p:nvSpPr>
          <p:spPr bwMode="auto">
            <a:xfrm>
              <a:off x="3034" y="151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345177" name="Text Box 89"/>
            <p:cNvSpPr txBox="1">
              <a:spLocks noChangeArrowheads="1"/>
            </p:cNvSpPr>
            <p:nvPr/>
          </p:nvSpPr>
          <p:spPr bwMode="auto">
            <a:xfrm>
              <a:off x="3610" y="1414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5178" name="Text Box 90"/>
            <p:cNvSpPr txBox="1">
              <a:spLocks noChangeArrowheads="1"/>
            </p:cNvSpPr>
            <p:nvPr/>
          </p:nvSpPr>
          <p:spPr bwMode="auto">
            <a:xfrm>
              <a:off x="3888" y="1392"/>
              <a:ext cx="7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 -  1.4 ) </a:t>
              </a:r>
            </a:p>
          </p:txBody>
        </p:sp>
      </p:grpSp>
      <p:sp>
        <p:nvSpPr>
          <p:cNvPr id="345179" name="Rectangle 91"/>
          <p:cNvSpPr>
            <a:spLocks noChangeArrowheads="1"/>
          </p:cNvSpPr>
          <p:nvPr/>
        </p:nvSpPr>
        <p:spPr bwMode="auto">
          <a:xfrm>
            <a:off x="609600" y="2971800"/>
            <a:ext cx="800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Rearranging :</a:t>
            </a:r>
          </a:p>
        </p:txBody>
      </p:sp>
      <p:grpSp>
        <p:nvGrpSpPr>
          <p:cNvPr id="345215" name="Group 127"/>
          <p:cNvGrpSpPr>
            <a:grpSpLocks/>
          </p:cNvGrpSpPr>
          <p:nvPr/>
        </p:nvGrpSpPr>
        <p:grpSpPr bwMode="auto">
          <a:xfrm>
            <a:off x="2755900" y="3094038"/>
            <a:ext cx="2714625" cy="487362"/>
            <a:chOff x="1736" y="1949"/>
            <a:chExt cx="1710" cy="307"/>
          </a:xfrm>
        </p:grpSpPr>
        <p:sp>
          <p:nvSpPr>
            <p:cNvPr id="345180" name="Text Box 92"/>
            <p:cNvSpPr txBox="1">
              <a:spLocks noChangeArrowheads="1"/>
            </p:cNvSpPr>
            <p:nvPr/>
          </p:nvSpPr>
          <p:spPr bwMode="auto">
            <a:xfrm>
              <a:off x="1736" y="196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31</a:t>
              </a:r>
            </a:p>
          </p:txBody>
        </p:sp>
        <p:sp>
          <p:nvSpPr>
            <p:cNvPr id="345181" name="Text Box 93"/>
            <p:cNvSpPr txBox="1">
              <a:spLocks noChangeArrowheads="1"/>
            </p:cNvSpPr>
            <p:nvPr/>
          </p:nvSpPr>
          <p:spPr bwMode="auto">
            <a:xfrm>
              <a:off x="2064" y="1968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=</a:t>
              </a:r>
            </a:p>
          </p:txBody>
        </p:sp>
        <p:sp>
          <p:nvSpPr>
            <p:cNvPr id="345182" name="Text Box 94"/>
            <p:cNvSpPr txBox="1">
              <a:spLocks noChangeArrowheads="1"/>
            </p:cNvSpPr>
            <p:nvPr/>
          </p:nvSpPr>
          <p:spPr bwMode="auto">
            <a:xfrm>
              <a:off x="2352" y="196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7 v</a:t>
              </a:r>
              <a:r>
                <a:rPr lang="en-US" baseline="-25000"/>
                <a:t>1</a:t>
              </a:r>
            </a:p>
          </p:txBody>
        </p:sp>
        <p:sp>
          <p:nvSpPr>
            <p:cNvPr id="345186" name="Text Box 98"/>
            <p:cNvSpPr txBox="1">
              <a:spLocks noChangeArrowheads="1"/>
            </p:cNvSpPr>
            <p:nvPr/>
          </p:nvSpPr>
          <p:spPr bwMode="auto">
            <a:xfrm>
              <a:off x="2978" y="1949"/>
              <a:ext cx="4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 v</a:t>
              </a:r>
              <a:r>
                <a:rPr lang="en-US" baseline="-25000"/>
                <a:t>2</a:t>
              </a:r>
              <a:r>
                <a:rPr lang="en-US"/>
                <a:t> </a:t>
              </a:r>
            </a:p>
          </p:txBody>
        </p:sp>
        <p:sp>
          <p:nvSpPr>
            <p:cNvPr id="345189" name="Text Box 101"/>
            <p:cNvSpPr txBox="1">
              <a:spLocks noChangeArrowheads="1"/>
            </p:cNvSpPr>
            <p:nvPr/>
          </p:nvSpPr>
          <p:spPr bwMode="auto">
            <a:xfrm>
              <a:off x="2688" y="196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– </a:t>
              </a:r>
            </a:p>
          </p:txBody>
        </p:sp>
      </p:grpSp>
      <p:grpSp>
        <p:nvGrpSpPr>
          <p:cNvPr id="345216" name="Group 128"/>
          <p:cNvGrpSpPr>
            <a:grpSpLocks/>
          </p:cNvGrpSpPr>
          <p:nvPr/>
        </p:nvGrpSpPr>
        <p:grpSpPr bwMode="auto">
          <a:xfrm>
            <a:off x="2438400" y="3856038"/>
            <a:ext cx="3032125" cy="487362"/>
            <a:chOff x="1536" y="2429"/>
            <a:chExt cx="1910" cy="307"/>
          </a:xfrm>
        </p:grpSpPr>
        <p:sp>
          <p:nvSpPr>
            <p:cNvPr id="345190" name="Text Box 102"/>
            <p:cNvSpPr txBox="1">
              <a:spLocks noChangeArrowheads="1"/>
            </p:cNvSpPr>
            <p:nvPr/>
          </p:nvSpPr>
          <p:spPr bwMode="auto">
            <a:xfrm>
              <a:off x="1736" y="244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7</a:t>
              </a:r>
            </a:p>
          </p:txBody>
        </p:sp>
        <p:sp>
          <p:nvSpPr>
            <p:cNvPr id="345191" name="Text Box 103"/>
            <p:cNvSpPr txBox="1">
              <a:spLocks noChangeArrowheads="1"/>
            </p:cNvSpPr>
            <p:nvPr/>
          </p:nvSpPr>
          <p:spPr bwMode="auto">
            <a:xfrm>
              <a:off x="2064" y="2448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=</a:t>
              </a:r>
            </a:p>
          </p:txBody>
        </p:sp>
        <p:sp>
          <p:nvSpPr>
            <p:cNvPr id="345192" name="Text Box 104"/>
            <p:cNvSpPr txBox="1">
              <a:spLocks noChangeArrowheads="1"/>
            </p:cNvSpPr>
            <p:nvPr/>
          </p:nvSpPr>
          <p:spPr bwMode="auto">
            <a:xfrm>
              <a:off x="2352" y="244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   v</a:t>
              </a:r>
              <a:r>
                <a:rPr lang="en-US" baseline="-25000"/>
                <a:t>1</a:t>
              </a:r>
            </a:p>
          </p:txBody>
        </p:sp>
        <p:sp>
          <p:nvSpPr>
            <p:cNvPr id="345193" name="Text Box 105"/>
            <p:cNvSpPr txBox="1">
              <a:spLocks noChangeArrowheads="1"/>
            </p:cNvSpPr>
            <p:nvPr/>
          </p:nvSpPr>
          <p:spPr bwMode="auto">
            <a:xfrm>
              <a:off x="2978" y="2429"/>
              <a:ext cx="4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6 v</a:t>
              </a:r>
              <a:r>
                <a:rPr lang="en-US" baseline="-25000"/>
                <a:t>2</a:t>
              </a:r>
              <a:r>
                <a:rPr lang="en-US"/>
                <a:t> </a:t>
              </a:r>
            </a:p>
          </p:txBody>
        </p:sp>
        <p:sp>
          <p:nvSpPr>
            <p:cNvPr id="345194" name="Text Box 106"/>
            <p:cNvSpPr txBox="1">
              <a:spLocks noChangeArrowheads="1"/>
            </p:cNvSpPr>
            <p:nvPr/>
          </p:nvSpPr>
          <p:spPr bwMode="auto">
            <a:xfrm>
              <a:off x="2688" y="244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– </a:t>
              </a:r>
            </a:p>
          </p:txBody>
        </p:sp>
        <p:sp>
          <p:nvSpPr>
            <p:cNvPr id="345195" name="Text Box 107"/>
            <p:cNvSpPr txBox="1">
              <a:spLocks noChangeArrowheads="1"/>
            </p:cNvSpPr>
            <p:nvPr/>
          </p:nvSpPr>
          <p:spPr bwMode="auto">
            <a:xfrm>
              <a:off x="1536" y="244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– </a:t>
              </a:r>
            </a:p>
          </p:txBody>
        </p:sp>
      </p:grpSp>
      <p:sp>
        <p:nvSpPr>
          <p:cNvPr id="345196" name="Rectangle 108"/>
          <p:cNvSpPr>
            <a:spLocks noChangeArrowheads="1"/>
          </p:cNvSpPr>
          <p:nvPr/>
        </p:nvSpPr>
        <p:spPr bwMode="auto">
          <a:xfrm>
            <a:off x="609600" y="4724400"/>
            <a:ext cx="800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Through Cramer’s rule / elimination etc :</a:t>
            </a:r>
          </a:p>
        </p:txBody>
      </p:sp>
      <p:grpSp>
        <p:nvGrpSpPr>
          <p:cNvPr id="345225" name="Group 137"/>
          <p:cNvGrpSpPr>
            <a:grpSpLocks/>
          </p:cNvGrpSpPr>
          <p:nvPr/>
        </p:nvGrpSpPr>
        <p:grpSpPr bwMode="auto">
          <a:xfrm>
            <a:off x="2114550" y="5200650"/>
            <a:ext cx="3295650" cy="514350"/>
            <a:chOff x="1332" y="3276"/>
            <a:chExt cx="2076" cy="324"/>
          </a:xfrm>
        </p:grpSpPr>
        <p:grpSp>
          <p:nvGrpSpPr>
            <p:cNvPr id="345217" name="Group 129"/>
            <p:cNvGrpSpPr>
              <a:grpSpLocks/>
            </p:cNvGrpSpPr>
            <p:nvPr/>
          </p:nvGrpSpPr>
          <p:grpSpPr bwMode="auto">
            <a:xfrm>
              <a:off x="1332" y="3276"/>
              <a:ext cx="1532" cy="324"/>
              <a:chOff x="1332" y="3276"/>
              <a:chExt cx="1532" cy="324"/>
            </a:xfrm>
          </p:grpSpPr>
          <p:sp>
            <p:nvSpPr>
              <p:cNvPr id="345207" name="Text Box 119"/>
              <p:cNvSpPr txBox="1">
                <a:spLocks noChangeArrowheads="1"/>
              </p:cNvSpPr>
              <p:nvPr/>
            </p:nvSpPr>
            <p:spPr bwMode="auto">
              <a:xfrm>
                <a:off x="1332" y="3276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v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345208" name="Text Box 120"/>
              <p:cNvSpPr txBox="1">
                <a:spLocks noChangeArrowheads="1"/>
              </p:cNvSpPr>
              <p:nvPr/>
            </p:nvSpPr>
            <p:spPr bwMode="auto">
              <a:xfrm>
                <a:off x="1584" y="3312"/>
                <a:ext cx="2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=</a:t>
                </a:r>
              </a:p>
            </p:txBody>
          </p:sp>
          <p:sp>
            <p:nvSpPr>
              <p:cNvPr id="345209" name="Text Box 121"/>
              <p:cNvSpPr txBox="1">
                <a:spLocks noChangeArrowheads="1"/>
              </p:cNvSpPr>
              <p:nvPr/>
            </p:nvSpPr>
            <p:spPr bwMode="auto">
              <a:xfrm>
                <a:off x="1776" y="3312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5 V</a:t>
                </a:r>
                <a:endParaRPr lang="en-US" baseline="-25000"/>
              </a:p>
            </p:txBody>
          </p:sp>
          <p:sp>
            <p:nvSpPr>
              <p:cNvPr id="345210" name="Text Box 122"/>
              <p:cNvSpPr txBox="1">
                <a:spLocks noChangeArrowheads="1"/>
              </p:cNvSpPr>
              <p:nvPr/>
            </p:nvSpPr>
            <p:spPr bwMode="auto">
              <a:xfrm>
                <a:off x="2388" y="3276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v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345211" name="Text Box 123"/>
              <p:cNvSpPr txBox="1">
                <a:spLocks noChangeArrowheads="1"/>
              </p:cNvSpPr>
              <p:nvPr/>
            </p:nvSpPr>
            <p:spPr bwMode="auto">
              <a:xfrm>
                <a:off x="2640" y="3312"/>
                <a:ext cx="2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=</a:t>
                </a:r>
              </a:p>
            </p:txBody>
          </p:sp>
        </p:grpSp>
        <p:sp>
          <p:nvSpPr>
            <p:cNvPr id="345212" name="Text Box 124"/>
            <p:cNvSpPr txBox="1">
              <a:spLocks noChangeArrowheads="1"/>
            </p:cNvSpPr>
            <p:nvPr/>
          </p:nvSpPr>
          <p:spPr bwMode="auto">
            <a:xfrm>
              <a:off x="2832" y="331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 V</a:t>
              </a:r>
              <a:endParaRPr lang="en-US" baseline="-25000"/>
            </a:p>
          </p:txBody>
        </p:sp>
      </p:grpSp>
      <p:grpSp>
        <p:nvGrpSpPr>
          <p:cNvPr id="345299" name="Group 211"/>
          <p:cNvGrpSpPr>
            <a:grpSpLocks/>
          </p:cNvGrpSpPr>
          <p:nvPr/>
        </p:nvGrpSpPr>
        <p:grpSpPr bwMode="auto">
          <a:xfrm>
            <a:off x="5943600" y="4191000"/>
            <a:ext cx="2911475" cy="1828800"/>
            <a:chOff x="3744" y="2640"/>
            <a:chExt cx="1834" cy="1152"/>
          </a:xfrm>
        </p:grpSpPr>
        <p:sp>
          <p:nvSpPr>
            <p:cNvPr id="345228" name="Line 140"/>
            <p:cNvSpPr>
              <a:spLocks noChangeShapeType="1"/>
            </p:cNvSpPr>
            <p:nvPr/>
          </p:nvSpPr>
          <p:spPr bwMode="auto">
            <a:xfrm>
              <a:off x="4367" y="3654"/>
              <a:ext cx="1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229" name="Group 141"/>
            <p:cNvGrpSpPr>
              <a:grpSpLocks/>
            </p:cNvGrpSpPr>
            <p:nvPr/>
          </p:nvGrpSpPr>
          <p:grpSpPr bwMode="auto">
            <a:xfrm rot="5400000">
              <a:off x="4210" y="3258"/>
              <a:ext cx="706" cy="85"/>
              <a:chOff x="1200" y="1296"/>
              <a:chExt cx="2256" cy="243"/>
            </a:xfrm>
          </p:grpSpPr>
          <p:sp>
            <p:nvSpPr>
              <p:cNvPr id="345230" name="Line 142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231" name="Line 143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5232" name="Group 144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45233" name="Line 14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5234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45235" name="Group 147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45236" name="Line 14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5237" name="Line 149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45238" name="Group 150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45239" name="Line 15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5240" name="Line 152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5241" name="Line 153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242" name="Line 154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5243" name="Group 155"/>
            <p:cNvGrpSpPr>
              <a:grpSpLocks/>
            </p:cNvGrpSpPr>
            <p:nvPr/>
          </p:nvGrpSpPr>
          <p:grpSpPr bwMode="auto">
            <a:xfrm rot="16200000">
              <a:off x="5132" y="3258"/>
              <a:ext cx="706" cy="85"/>
              <a:chOff x="1200" y="1296"/>
              <a:chExt cx="2256" cy="243"/>
            </a:xfrm>
          </p:grpSpPr>
          <p:sp>
            <p:nvSpPr>
              <p:cNvPr id="345244" name="Line 156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245" name="Line 157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5246" name="Group 158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45247" name="Line 15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5248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45249" name="Group 161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45250" name="Line 16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5251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45252" name="Group 164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45253" name="Line 16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5254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5255" name="Line 167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256" name="Line 168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5257" name="Group 169"/>
            <p:cNvGrpSpPr>
              <a:grpSpLocks/>
            </p:cNvGrpSpPr>
            <p:nvPr/>
          </p:nvGrpSpPr>
          <p:grpSpPr bwMode="auto">
            <a:xfrm>
              <a:off x="4042" y="2948"/>
              <a:ext cx="154" cy="710"/>
              <a:chOff x="4656" y="1632"/>
              <a:chExt cx="432" cy="1200"/>
            </a:xfrm>
          </p:grpSpPr>
          <p:sp>
            <p:nvSpPr>
              <p:cNvPr id="345258" name="Oval 170"/>
              <p:cNvSpPr>
                <a:spLocks noChangeArrowheads="1"/>
              </p:cNvSpPr>
              <p:nvPr/>
            </p:nvSpPr>
            <p:spPr bwMode="auto">
              <a:xfrm>
                <a:off x="4656" y="2064"/>
                <a:ext cx="432" cy="4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5259" name="Line 171"/>
              <p:cNvSpPr>
                <a:spLocks noChangeShapeType="1"/>
              </p:cNvSpPr>
              <p:nvPr/>
            </p:nvSpPr>
            <p:spPr bwMode="auto">
              <a:xfrm>
                <a:off x="4872" y="2522"/>
                <a:ext cx="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260" name="Line 172"/>
              <p:cNvSpPr>
                <a:spLocks noChangeShapeType="1"/>
              </p:cNvSpPr>
              <p:nvPr/>
            </p:nvSpPr>
            <p:spPr bwMode="auto">
              <a:xfrm flipV="1">
                <a:off x="4872" y="1632"/>
                <a:ext cx="0" cy="4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261" name="Line 173"/>
              <p:cNvSpPr>
                <a:spLocks noChangeShapeType="1"/>
              </p:cNvSpPr>
              <p:nvPr/>
            </p:nvSpPr>
            <p:spPr bwMode="auto">
              <a:xfrm flipV="1">
                <a:off x="4869" y="21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262" name="Line 174"/>
            <p:cNvSpPr>
              <a:spLocks noChangeShapeType="1"/>
            </p:cNvSpPr>
            <p:nvPr/>
          </p:nvSpPr>
          <p:spPr bwMode="auto">
            <a:xfrm flipH="1">
              <a:off x="4127" y="365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5263" name="Oval 175"/>
            <p:cNvSpPr>
              <a:spLocks noChangeArrowheads="1"/>
            </p:cNvSpPr>
            <p:nvPr/>
          </p:nvSpPr>
          <p:spPr bwMode="auto">
            <a:xfrm>
              <a:off x="4998" y="3203"/>
              <a:ext cx="153" cy="2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264" name="Line 176"/>
            <p:cNvSpPr>
              <a:spLocks noChangeShapeType="1"/>
            </p:cNvSpPr>
            <p:nvPr/>
          </p:nvSpPr>
          <p:spPr bwMode="auto">
            <a:xfrm>
              <a:off x="5075" y="3475"/>
              <a:ext cx="0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5265" name="Line 177"/>
            <p:cNvSpPr>
              <a:spLocks noChangeShapeType="1"/>
            </p:cNvSpPr>
            <p:nvPr/>
          </p:nvSpPr>
          <p:spPr bwMode="auto">
            <a:xfrm flipV="1">
              <a:off x="5075" y="2948"/>
              <a:ext cx="0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5266" name="Line 178"/>
            <p:cNvSpPr>
              <a:spLocks noChangeShapeType="1"/>
            </p:cNvSpPr>
            <p:nvPr/>
          </p:nvSpPr>
          <p:spPr bwMode="auto">
            <a:xfrm>
              <a:off x="5073" y="3260"/>
              <a:ext cx="0" cy="1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5267" name="Text Box 179"/>
            <p:cNvSpPr txBox="1">
              <a:spLocks noChangeArrowheads="1"/>
            </p:cNvSpPr>
            <p:nvPr/>
          </p:nvSpPr>
          <p:spPr bwMode="auto">
            <a:xfrm>
              <a:off x="3744" y="3111"/>
              <a:ext cx="34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>
                  <a:latin typeface="Arial" charset="0"/>
                </a:rPr>
                <a:t>3.1 A</a:t>
              </a:r>
            </a:p>
          </p:txBody>
        </p:sp>
        <p:sp>
          <p:nvSpPr>
            <p:cNvPr id="345268" name="Text Box 180"/>
            <p:cNvSpPr txBox="1">
              <a:spLocks noChangeArrowheads="1"/>
            </p:cNvSpPr>
            <p:nvPr/>
          </p:nvSpPr>
          <p:spPr bwMode="auto">
            <a:xfrm>
              <a:off x="4296" y="3262"/>
              <a:ext cx="27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>
                  <a:latin typeface="Arial" charset="0"/>
                </a:rPr>
                <a:t>2 </a:t>
              </a:r>
              <a:r>
                <a:rPr lang="en-US" sz="1200" b="1">
                  <a:latin typeface="Arial" charset="0"/>
                  <a:cs typeface="Arial" charset="0"/>
                </a:rPr>
                <a:t>Ω</a:t>
              </a:r>
            </a:p>
          </p:txBody>
        </p:sp>
        <p:sp>
          <p:nvSpPr>
            <p:cNvPr id="345269" name="Text Box 181"/>
            <p:cNvSpPr txBox="1">
              <a:spLocks noChangeArrowheads="1"/>
            </p:cNvSpPr>
            <p:nvPr/>
          </p:nvSpPr>
          <p:spPr bwMode="auto">
            <a:xfrm>
              <a:off x="5230" y="3284"/>
              <a:ext cx="27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>
                  <a:latin typeface="Arial" charset="0"/>
                </a:rPr>
                <a:t>1 </a:t>
              </a:r>
              <a:r>
                <a:rPr lang="en-US" sz="1200" b="1">
                  <a:latin typeface="Arial" charset="0"/>
                  <a:cs typeface="Arial" charset="0"/>
                </a:rPr>
                <a:t>Ω</a:t>
              </a:r>
            </a:p>
          </p:txBody>
        </p:sp>
        <p:sp>
          <p:nvSpPr>
            <p:cNvPr id="345270" name="Text Box 182"/>
            <p:cNvSpPr txBox="1">
              <a:spLocks noChangeArrowheads="1"/>
            </p:cNvSpPr>
            <p:nvPr/>
          </p:nvSpPr>
          <p:spPr bwMode="auto">
            <a:xfrm>
              <a:off x="4636" y="3453"/>
              <a:ext cx="4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>
                  <a:latin typeface="Arial" charset="0"/>
                </a:rPr>
                <a:t>- 1.4 A</a:t>
              </a:r>
            </a:p>
          </p:txBody>
        </p:sp>
        <p:grpSp>
          <p:nvGrpSpPr>
            <p:cNvPr id="345273" name="Group 185"/>
            <p:cNvGrpSpPr>
              <a:grpSpLocks/>
            </p:cNvGrpSpPr>
            <p:nvPr/>
          </p:nvGrpSpPr>
          <p:grpSpPr bwMode="auto">
            <a:xfrm>
              <a:off x="4557" y="2873"/>
              <a:ext cx="515" cy="117"/>
              <a:chOff x="1200" y="1296"/>
              <a:chExt cx="2256" cy="243"/>
            </a:xfrm>
          </p:grpSpPr>
          <p:sp>
            <p:nvSpPr>
              <p:cNvPr id="345274" name="Line 186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275" name="Line 187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5276" name="Group 188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45277" name="Line 18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5278" name="Line 190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45279" name="Group 191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45280" name="Line 19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5281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45282" name="Group 194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45283" name="Line 19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5284" name="Line 196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5285" name="Line 197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286" name="Line 198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287" name="Line 199"/>
            <p:cNvSpPr>
              <a:spLocks noChangeShapeType="1"/>
            </p:cNvSpPr>
            <p:nvPr/>
          </p:nvSpPr>
          <p:spPr bwMode="auto">
            <a:xfrm>
              <a:off x="4111" y="2943"/>
              <a:ext cx="4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5288" name="Line 200"/>
            <p:cNvSpPr>
              <a:spLocks noChangeShapeType="1"/>
            </p:cNvSpPr>
            <p:nvPr/>
          </p:nvSpPr>
          <p:spPr bwMode="auto">
            <a:xfrm>
              <a:off x="5057" y="2942"/>
              <a:ext cx="4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5289" name="Text Box 201"/>
            <p:cNvSpPr txBox="1">
              <a:spLocks noChangeArrowheads="1"/>
            </p:cNvSpPr>
            <p:nvPr/>
          </p:nvSpPr>
          <p:spPr bwMode="auto">
            <a:xfrm>
              <a:off x="4720" y="2726"/>
              <a:ext cx="27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>
                  <a:latin typeface="Arial" charset="0"/>
                </a:rPr>
                <a:t>5 </a:t>
              </a:r>
              <a:r>
                <a:rPr lang="en-US" sz="1200" b="1">
                  <a:latin typeface="Arial" charset="0"/>
                  <a:cs typeface="Arial" charset="0"/>
                </a:rPr>
                <a:t>Ω</a:t>
              </a:r>
            </a:p>
          </p:txBody>
        </p:sp>
        <p:grpSp>
          <p:nvGrpSpPr>
            <p:cNvPr id="345290" name="Group 202"/>
            <p:cNvGrpSpPr>
              <a:grpSpLocks/>
            </p:cNvGrpSpPr>
            <p:nvPr/>
          </p:nvGrpSpPr>
          <p:grpSpPr bwMode="auto">
            <a:xfrm>
              <a:off x="5268" y="3656"/>
              <a:ext cx="100" cy="136"/>
              <a:chOff x="576" y="2688"/>
              <a:chExt cx="240" cy="240"/>
            </a:xfrm>
          </p:grpSpPr>
          <p:sp>
            <p:nvSpPr>
              <p:cNvPr id="345291" name="Line 203"/>
              <p:cNvSpPr>
                <a:spLocks noChangeShapeType="1"/>
              </p:cNvSpPr>
              <p:nvPr/>
            </p:nvSpPr>
            <p:spPr bwMode="auto">
              <a:xfrm>
                <a:off x="576" y="28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292" name="Line 204"/>
              <p:cNvSpPr>
                <a:spLocks noChangeShapeType="1"/>
              </p:cNvSpPr>
              <p:nvPr/>
            </p:nvSpPr>
            <p:spPr bwMode="auto">
              <a:xfrm>
                <a:off x="624" y="288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293" name="Line 205"/>
              <p:cNvSpPr>
                <a:spLocks noChangeShapeType="1"/>
              </p:cNvSpPr>
              <p:nvPr/>
            </p:nvSpPr>
            <p:spPr bwMode="auto">
              <a:xfrm>
                <a:off x="672" y="292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294" name="Line 206"/>
              <p:cNvSpPr>
                <a:spLocks noChangeShapeType="1"/>
              </p:cNvSpPr>
              <p:nvPr/>
            </p:nvSpPr>
            <p:spPr bwMode="auto">
              <a:xfrm flipV="1">
                <a:off x="699" y="268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296" name="Rectangle 208"/>
            <p:cNvSpPr>
              <a:spLocks noChangeArrowheads="1"/>
            </p:cNvSpPr>
            <p:nvPr/>
          </p:nvSpPr>
          <p:spPr bwMode="auto">
            <a:xfrm>
              <a:off x="4041" y="2640"/>
              <a:ext cx="3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v</a:t>
              </a:r>
              <a:r>
                <a:rPr lang="en-US" b="1" baseline="-25000"/>
                <a:t>1</a:t>
              </a:r>
            </a:p>
          </p:txBody>
        </p:sp>
        <p:sp>
          <p:nvSpPr>
            <p:cNvPr id="345297" name="Rectangle 209"/>
            <p:cNvSpPr>
              <a:spLocks noChangeArrowheads="1"/>
            </p:cNvSpPr>
            <p:nvPr/>
          </p:nvSpPr>
          <p:spPr bwMode="auto">
            <a:xfrm>
              <a:off x="5230" y="2640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v</a:t>
              </a:r>
              <a:r>
                <a:rPr lang="en-US" b="1" baseline="-25000"/>
                <a:t>2</a:t>
              </a:r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4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45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45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45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45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34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4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5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45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4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45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45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C6DB-771D-4242-8344-F58F23FF622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001000" cy="457200"/>
          </a:xfrm>
        </p:spPr>
        <p:txBody>
          <a:bodyPr/>
          <a:lstStyle/>
          <a:p>
            <a:r>
              <a:rPr lang="en-US" sz="2400" b="1" u="sng" dirty="0" smtClean="0"/>
              <a:t>Nodal Analysis : Another Example</a:t>
            </a:r>
            <a:endParaRPr lang="en-US" sz="2400" b="1" u="sng" dirty="0"/>
          </a:p>
        </p:txBody>
      </p:sp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533400" y="5334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Consider the following circuit :</a:t>
            </a:r>
          </a:p>
        </p:txBody>
      </p:sp>
      <p:sp>
        <p:nvSpPr>
          <p:cNvPr id="402437" name="Rectangle 5"/>
          <p:cNvSpPr>
            <a:spLocks noChangeArrowheads="1"/>
          </p:cNvSpPr>
          <p:nvPr/>
        </p:nvSpPr>
        <p:spPr bwMode="auto">
          <a:xfrm>
            <a:off x="609600" y="6096000"/>
            <a:ext cx="800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err="1" smtClean="0">
                <a:solidFill>
                  <a:srgbClr val="FF0000"/>
                </a:solidFill>
                <a:latin typeface="Arial" charset="0"/>
              </a:rPr>
              <a:t>Supernode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 !</a:t>
            </a:r>
            <a:endParaRPr lang="en-US" sz="18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02438" name="Rectangle 6"/>
          <p:cNvSpPr>
            <a:spLocks noChangeArrowheads="1"/>
          </p:cNvSpPr>
          <p:nvPr/>
        </p:nvSpPr>
        <p:spPr bwMode="auto">
          <a:xfrm>
            <a:off x="609600" y="4267200"/>
            <a:ext cx="800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At node 1 :</a:t>
            </a:r>
          </a:p>
        </p:txBody>
      </p:sp>
      <p:grpSp>
        <p:nvGrpSpPr>
          <p:cNvPr id="402574" name="Group 142"/>
          <p:cNvGrpSpPr>
            <a:grpSpLocks/>
          </p:cNvGrpSpPr>
          <p:nvPr/>
        </p:nvGrpSpPr>
        <p:grpSpPr bwMode="auto">
          <a:xfrm>
            <a:off x="2755900" y="4308475"/>
            <a:ext cx="3187700" cy="873125"/>
            <a:chOff x="1736" y="2714"/>
            <a:chExt cx="2008" cy="550"/>
          </a:xfrm>
        </p:grpSpPr>
        <p:sp>
          <p:nvSpPr>
            <p:cNvPr id="402442" name="Text Box 10"/>
            <p:cNvSpPr txBox="1">
              <a:spLocks noChangeArrowheads="1"/>
            </p:cNvSpPr>
            <p:nvPr/>
          </p:nvSpPr>
          <p:spPr bwMode="auto">
            <a:xfrm>
              <a:off x="2352" y="2736"/>
              <a:ext cx="3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v</a:t>
              </a:r>
              <a:r>
                <a:rPr lang="en-US" baseline="-25000"/>
                <a:t>1</a:t>
              </a:r>
            </a:p>
          </p:txBody>
        </p:sp>
        <p:grpSp>
          <p:nvGrpSpPr>
            <p:cNvPr id="402573" name="Group 141"/>
            <p:cNvGrpSpPr>
              <a:grpSpLocks/>
            </p:cNvGrpSpPr>
            <p:nvPr/>
          </p:nvGrpSpPr>
          <p:grpSpPr bwMode="auto">
            <a:xfrm>
              <a:off x="1736" y="2714"/>
              <a:ext cx="2008" cy="550"/>
              <a:chOff x="1736" y="2714"/>
              <a:chExt cx="2008" cy="550"/>
            </a:xfrm>
          </p:grpSpPr>
          <p:sp>
            <p:nvSpPr>
              <p:cNvPr id="402440" name="Text Box 8"/>
              <p:cNvSpPr txBox="1">
                <a:spLocks noChangeArrowheads="1"/>
              </p:cNvSpPr>
              <p:nvPr/>
            </p:nvSpPr>
            <p:spPr bwMode="auto">
              <a:xfrm>
                <a:off x="1736" y="2828"/>
                <a:ext cx="3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3.1</a:t>
                </a:r>
              </a:p>
            </p:txBody>
          </p:sp>
          <p:sp>
            <p:nvSpPr>
              <p:cNvPr id="402441" name="Text Box 9"/>
              <p:cNvSpPr txBox="1">
                <a:spLocks noChangeArrowheads="1"/>
              </p:cNvSpPr>
              <p:nvPr/>
            </p:nvSpPr>
            <p:spPr bwMode="auto">
              <a:xfrm>
                <a:off x="2064" y="2832"/>
                <a:ext cx="2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=</a:t>
                </a:r>
              </a:p>
            </p:txBody>
          </p:sp>
          <p:sp>
            <p:nvSpPr>
              <p:cNvPr id="402443" name="Line 11"/>
              <p:cNvSpPr>
                <a:spLocks noChangeShapeType="1"/>
              </p:cNvSpPr>
              <p:nvPr/>
            </p:nvSpPr>
            <p:spPr bwMode="auto">
              <a:xfrm>
                <a:off x="2334" y="3015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444" name="Text Box 12"/>
              <p:cNvSpPr txBox="1">
                <a:spLocks noChangeArrowheads="1"/>
              </p:cNvSpPr>
              <p:nvPr/>
            </p:nvSpPr>
            <p:spPr bwMode="auto">
              <a:xfrm>
                <a:off x="2390" y="295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402445" name="Text Box 13"/>
              <p:cNvSpPr txBox="1">
                <a:spLocks noChangeArrowheads="1"/>
              </p:cNvSpPr>
              <p:nvPr/>
            </p:nvSpPr>
            <p:spPr bwMode="auto">
              <a:xfrm>
                <a:off x="2726" y="2858"/>
                <a:ext cx="2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402446" name="Text Box 14"/>
              <p:cNvSpPr txBox="1">
                <a:spLocks noChangeArrowheads="1"/>
              </p:cNvSpPr>
              <p:nvPr/>
            </p:nvSpPr>
            <p:spPr bwMode="auto">
              <a:xfrm>
                <a:off x="3014" y="2714"/>
                <a:ext cx="6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v</a:t>
                </a:r>
                <a:r>
                  <a:rPr lang="en-US" baseline="-25000"/>
                  <a:t>1</a:t>
                </a:r>
                <a:r>
                  <a:rPr lang="en-US"/>
                  <a:t> – v</a:t>
                </a:r>
                <a:r>
                  <a:rPr lang="en-US" baseline="-25000"/>
                  <a:t>2</a:t>
                </a:r>
                <a:r>
                  <a:rPr lang="en-US"/>
                  <a:t> </a:t>
                </a:r>
              </a:p>
            </p:txBody>
          </p:sp>
          <p:sp>
            <p:nvSpPr>
              <p:cNvPr id="402447" name="Line 15"/>
              <p:cNvSpPr>
                <a:spLocks noChangeShapeType="1"/>
              </p:cNvSpPr>
              <p:nvPr/>
            </p:nvSpPr>
            <p:spPr bwMode="auto">
              <a:xfrm>
                <a:off x="3024" y="3024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448" name="Text Box 16"/>
              <p:cNvSpPr txBox="1">
                <a:spLocks noChangeArrowheads="1"/>
              </p:cNvSpPr>
              <p:nvPr/>
            </p:nvSpPr>
            <p:spPr bwMode="auto">
              <a:xfrm>
                <a:off x="3216" y="297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5</a:t>
                </a:r>
              </a:p>
            </p:txBody>
          </p:sp>
        </p:grpSp>
      </p:grpSp>
      <p:sp>
        <p:nvSpPr>
          <p:cNvPr id="402449" name="Rectangle 17"/>
          <p:cNvSpPr>
            <a:spLocks noChangeArrowheads="1"/>
          </p:cNvSpPr>
          <p:nvPr/>
        </p:nvSpPr>
        <p:spPr bwMode="auto">
          <a:xfrm>
            <a:off x="609600" y="5029200"/>
            <a:ext cx="800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At node 2 : </a:t>
            </a:r>
          </a:p>
        </p:txBody>
      </p:sp>
      <p:grpSp>
        <p:nvGrpSpPr>
          <p:cNvPr id="402562" name="Group 130"/>
          <p:cNvGrpSpPr>
            <a:grpSpLocks/>
          </p:cNvGrpSpPr>
          <p:nvPr/>
        </p:nvGrpSpPr>
        <p:grpSpPr bwMode="auto">
          <a:xfrm>
            <a:off x="2209800" y="609600"/>
            <a:ext cx="4964113" cy="3581400"/>
            <a:chOff x="1289" y="384"/>
            <a:chExt cx="3127" cy="2256"/>
          </a:xfrm>
        </p:grpSpPr>
        <p:sp>
          <p:nvSpPr>
            <p:cNvPr id="402464" name="Line 32"/>
            <p:cNvSpPr>
              <a:spLocks noChangeShapeType="1"/>
            </p:cNvSpPr>
            <p:nvPr/>
          </p:nvSpPr>
          <p:spPr bwMode="auto">
            <a:xfrm>
              <a:off x="2471" y="2439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2465" name="Group 33"/>
            <p:cNvGrpSpPr>
              <a:grpSpLocks/>
            </p:cNvGrpSpPr>
            <p:nvPr/>
          </p:nvGrpSpPr>
          <p:grpSpPr bwMode="auto">
            <a:xfrm rot="5400000">
              <a:off x="2333" y="1717"/>
              <a:ext cx="1240" cy="205"/>
              <a:chOff x="1200" y="1296"/>
              <a:chExt cx="2256" cy="243"/>
            </a:xfrm>
          </p:grpSpPr>
          <p:sp>
            <p:nvSpPr>
              <p:cNvPr id="402466" name="Line 34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467" name="Line 35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2468" name="Group 36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402469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470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2471" name="Group 39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402472" name="Line 4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473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2474" name="Group 42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402475" name="Line 4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47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2477" name="Line 45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478" name="Line 46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2479" name="Group 47"/>
            <p:cNvGrpSpPr>
              <a:grpSpLocks/>
            </p:cNvGrpSpPr>
            <p:nvPr/>
          </p:nvGrpSpPr>
          <p:grpSpPr bwMode="auto">
            <a:xfrm>
              <a:off x="2960" y="602"/>
              <a:ext cx="1240" cy="205"/>
              <a:chOff x="1200" y="1296"/>
              <a:chExt cx="2256" cy="243"/>
            </a:xfrm>
          </p:grpSpPr>
          <p:sp>
            <p:nvSpPr>
              <p:cNvPr id="402480" name="Line 48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481" name="Line 49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2482" name="Group 50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402483" name="Line 5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484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2485" name="Group 53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402486" name="Line 5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48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2488" name="Group 56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402489" name="Line 5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49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2491" name="Line 59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492" name="Line 60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2493" name="Group 61"/>
            <p:cNvGrpSpPr>
              <a:grpSpLocks/>
            </p:cNvGrpSpPr>
            <p:nvPr/>
          </p:nvGrpSpPr>
          <p:grpSpPr bwMode="auto">
            <a:xfrm>
              <a:off x="1700" y="1200"/>
              <a:ext cx="369" cy="1248"/>
              <a:chOff x="4656" y="1632"/>
              <a:chExt cx="432" cy="1200"/>
            </a:xfrm>
          </p:grpSpPr>
          <p:sp>
            <p:nvSpPr>
              <p:cNvPr id="402494" name="Oval 62"/>
              <p:cNvSpPr>
                <a:spLocks noChangeArrowheads="1"/>
              </p:cNvSpPr>
              <p:nvPr/>
            </p:nvSpPr>
            <p:spPr bwMode="auto">
              <a:xfrm>
                <a:off x="4656" y="2064"/>
                <a:ext cx="432" cy="4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2495" name="Line 63"/>
              <p:cNvSpPr>
                <a:spLocks noChangeShapeType="1"/>
              </p:cNvSpPr>
              <p:nvPr/>
            </p:nvSpPr>
            <p:spPr bwMode="auto">
              <a:xfrm>
                <a:off x="4872" y="2522"/>
                <a:ext cx="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496" name="Line 64"/>
              <p:cNvSpPr>
                <a:spLocks noChangeShapeType="1"/>
              </p:cNvSpPr>
              <p:nvPr/>
            </p:nvSpPr>
            <p:spPr bwMode="auto">
              <a:xfrm flipV="1">
                <a:off x="4872" y="1632"/>
                <a:ext cx="0" cy="4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497" name="Line 65"/>
              <p:cNvSpPr>
                <a:spLocks noChangeShapeType="1"/>
              </p:cNvSpPr>
              <p:nvPr/>
            </p:nvSpPr>
            <p:spPr bwMode="auto">
              <a:xfrm flipV="1">
                <a:off x="4869" y="21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2498" name="Line 66"/>
            <p:cNvSpPr>
              <a:spLocks noChangeShapeType="1"/>
            </p:cNvSpPr>
            <p:nvPr/>
          </p:nvSpPr>
          <p:spPr bwMode="auto">
            <a:xfrm flipH="1">
              <a:off x="1905" y="2440"/>
              <a:ext cx="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499" name="Oval 67"/>
            <p:cNvSpPr>
              <a:spLocks noChangeArrowheads="1"/>
            </p:cNvSpPr>
            <p:nvPr/>
          </p:nvSpPr>
          <p:spPr bwMode="auto">
            <a:xfrm>
              <a:off x="4000" y="1649"/>
              <a:ext cx="369" cy="4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500" name="Line 68"/>
            <p:cNvSpPr>
              <a:spLocks noChangeShapeType="1"/>
            </p:cNvSpPr>
            <p:nvPr/>
          </p:nvSpPr>
          <p:spPr bwMode="auto">
            <a:xfrm>
              <a:off x="4185" y="2125"/>
              <a:ext cx="0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501" name="Line 69"/>
            <p:cNvSpPr>
              <a:spLocks noChangeShapeType="1"/>
            </p:cNvSpPr>
            <p:nvPr/>
          </p:nvSpPr>
          <p:spPr bwMode="auto">
            <a:xfrm flipV="1">
              <a:off x="4185" y="1200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502" name="Line 70"/>
            <p:cNvSpPr>
              <a:spLocks noChangeShapeType="1"/>
            </p:cNvSpPr>
            <p:nvPr/>
          </p:nvSpPr>
          <p:spPr bwMode="auto">
            <a:xfrm>
              <a:off x="4182" y="1749"/>
              <a:ext cx="0" cy="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503" name="Text Box 71"/>
            <p:cNvSpPr txBox="1">
              <a:spLocks noChangeArrowheads="1"/>
            </p:cNvSpPr>
            <p:nvPr/>
          </p:nvSpPr>
          <p:spPr bwMode="auto">
            <a:xfrm>
              <a:off x="1289" y="1601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3.1 A</a:t>
              </a:r>
            </a:p>
          </p:txBody>
        </p:sp>
        <p:sp>
          <p:nvSpPr>
            <p:cNvPr id="402504" name="Text Box 72"/>
            <p:cNvSpPr txBox="1">
              <a:spLocks noChangeArrowheads="1"/>
            </p:cNvSpPr>
            <p:nvPr/>
          </p:nvSpPr>
          <p:spPr bwMode="auto">
            <a:xfrm>
              <a:off x="2489" y="1680"/>
              <a:ext cx="3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2 </a:t>
              </a:r>
              <a:r>
                <a:rPr lang="en-US" sz="1800" b="1">
                  <a:latin typeface="Arial" charset="0"/>
                  <a:cs typeface="Arial" charset="0"/>
                </a:rPr>
                <a:t>Ω</a:t>
              </a:r>
            </a:p>
          </p:txBody>
        </p:sp>
        <p:sp>
          <p:nvSpPr>
            <p:cNvPr id="402505" name="Text Box 73"/>
            <p:cNvSpPr txBox="1">
              <a:spLocks noChangeArrowheads="1"/>
            </p:cNvSpPr>
            <p:nvPr/>
          </p:nvSpPr>
          <p:spPr bwMode="auto">
            <a:xfrm>
              <a:off x="3449" y="384"/>
              <a:ext cx="3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1 </a:t>
              </a:r>
              <a:r>
                <a:rPr lang="en-US" sz="1800" b="1">
                  <a:latin typeface="Arial" charset="0"/>
                  <a:cs typeface="Arial" charset="0"/>
                </a:rPr>
                <a:t>Ω</a:t>
              </a:r>
            </a:p>
          </p:txBody>
        </p:sp>
        <p:sp>
          <p:nvSpPr>
            <p:cNvPr id="402506" name="Text Box 74"/>
            <p:cNvSpPr txBox="1">
              <a:spLocks noChangeArrowheads="1"/>
            </p:cNvSpPr>
            <p:nvPr/>
          </p:nvSpPr>
          <p:spPr bwMode="auto">
            <a:xfrm>
              <a:off x="3497" y="1680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- 1.4 A</a:t>
              </a:r>
            </a:p>
          </p:txBody>
        </p:sp>
        <p:sp>
          <p:nvSpPr>
            <p:cNvPr id="402507" name="Text Box 75"/>
            <p:cNvSpPr txBox="1">
              <a:spLocks noChangeArrowheads="1"/>
            </p:cNvSpPr>
            <p:nvPr/>
          </p:nvSpPr>
          <p:spPr bwMode="auto">
            <a:xfrm>
              <a:off x="2681" y="960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v</a:t>
              </a:r>
              <a:r>
                <a:rPr lang="en-US" sz="1600" b="1" baseline="-25000">
                  <a:latin typeface="Arial" charset="0"/>
                </a:rPr>
                <a:t>1</a:t>
              </a:r>
            </a:p>
          </p:txBody>
        </p:sp>
        <p:sp>
          <p:nvSpPr>
            <p:cNvPr id="402508" name="Text Box 76"/>
            <p:cNvSpPr txBox="1">
              <a:spLocks noChangeArrowheads="1"/>
            </p:cNvSpPr>
            <p:nvPr/>
          </p:nvSpPr>
          <p:spPr bwMode="auto">
            <a:xfrm>
              <a:off x="4169" y="960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v</a:t>
              </a:r>
              <a:r>
                <a:rPr lang="en-US" sz="1600" b="1" baseline="-25000">
                  <a:latin typeface="Arial" charset="0"/>
                </a:rPr>
                <a:t>2</a:t>
              </a:r>
            </a:p>
          </p:txBody>
        </p:sp>
        <p:grpSp>
          <p:nvGrpSpPr>
            <p:cNvPr id="402509" name="Group 77"/>
            <p:cNvGrpSpPr>
              <a:grpSpLocks/>
            </p:cNvGrpSpPr>
            <p:nvPr/>
          </p:nvGrpSpPr>
          <p:grpSpPr bwMode="auto">
            <a:xfrm>
              <a:off x="2939" y="1068"/>
              <a:ext cx="1240" cy="205"/>
              <a:chOff x="1200" y="1296"/>
              <a:chExt cx="2256" cy="243"/>
            </a:xfrm>
          </p:grpSpPr>
          <p:sp>
            <p:nvSpPr>
              <p:cNvPr id="402510" name="Line 78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511" name="Line 79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2512" name="Group 80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402513" name="Line 8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514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2515" name="Group 83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402516" name="Line 8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51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2518" name="Group 86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402519" name="Line 8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52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2521" name="Line 89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522" name="Line 90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2525" name="Text Box 93"/>
            <p:cNvSpPr txBox="1">
              <a:spLocks noChangeArrowheads="1"/>
            </p:cNvSpPr>
            <p:nvPr/>
          </p:nvSpPr>
          <p:spPr bwMode="auto">
            <a:xfrm>
              <a:off x="3438" y="1248"/>
              <a:ext cx="3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5 </a:t>
              </a:r>
              <a:r>
                <a:rPr lang="en-US" sz="1800" b="1">
                  <a:latin typeface="Arial" charset="0"/>
                  <a:cs typeface="Arial" charset="0"/>
                </a:rPr>
                <a:t>Ω</a:t>
              </a:r>
            </a:p>
          </p:txBody>
        </p:sp>
        <p:grpSp>
          <p:nvGrpSpPr>
            <p:cNvPr id="402526" name="Group 94"/>
            <p:cNvGrpSpPr>
              <a:grpSpLocks/>
            </p:cNvGrpSpPr>
            <p:nvPr/>
          </p:nvGrpSpPr>
          <p:grpSpPr bwMode="auto">
            <a:xfrm>
              <a:off x="4064" y="2400"/>
              <a:ext cx="240" cy="240"/>
              <a:chOff x="576" y="2688"/>
              <a:chExt cx="240" cy="240"/>
            </a:xfrm>
          </p:grpSpPr>
          <p:sp>
            <p:nvSpPr>
              <p:cNvPr id="402527" name="Line 95"/>
              <p:cNvSpPr>
                <a:spLocks noChangeShapeType="1"/>
              </p:cNvSpPr>
              <p:nvPr/>
            </p:nvSpPr>
            <p:spPr bwMode="auto">
              <a:xfrm>
                <a:off x="576" y="28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528" name="Line 96"/>
              <p:cNvSpPr>
                <a:spLocks noChangeShapeType="1"/>
              </p:cNvSpPr>
              <p:nvPr/>
            </p:nvSpPr>
            <p:spPr bwMode="auto">
              <a:xfrm>
                <a:off x="624" y="288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529" name="Line 97"/>
              <p:cNvSpPr>
                <a:spLocks noChangeShapeType="1"/>
              </p:cNvSpPr>
              <p:nvPr/>
            </p:nvSpPr>
            <p:spPr bwMode="auto">
              <a:xfrm>
                <a:off x="672" y="292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530" name="Line 98"/>
              <p:cNvSpPr>
                <a:spLocks noChangeShapeType="1"/>
              </p:cNvSpPr>
              <p:nvPr/>
            </p:nvSpPr>
            <p:spPr bwMode="auto">
              <a:xfrm flipV="1">
                <a:off x="699" y="268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2531" name="Line 99"/>
            <p:cNvSpPr>
              <a:spLocks noChangeShapeType="1"/>
            </p:cNvSpPr>
            <p:nvPr/>
          </p:nvSpPr>
          <p:spPr bwMode="auto">
            <a:xfrm flipV="1">
              <a:off x="4187" y="7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532" name="Line 100"/>
            <p:cNvSpPr>
              <a:spLocks noChangeShapeType="1"/>
            </p:cNvSpPr>
            <p:nvPr/>
          </p:nvSpPr>
          <p:spPr bwMode="auto">
            <a:xfrm>
              <a:off x="2942" y="7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2533" name="Group 101"/>
            <p:cNvGrpSpPr>
              <a:grpSpLocks/>
            </p:cNvGrpSpPr>
            <p:nvPr/>
          </p:nvGrpSpPr>
          <p:grpSpPr bwMode="auto">
            <a:xfrm>
              <a:off x="1874" y="1095"/>
              <a:ext cx="1096" cy="162"/>
              <a:chOff x="1200" y="1296"/>
              <a:chExt cx="2256" cy="243"/>
            </a:xfrm>
          </p:grpSpPr>
          <p:sp>
            <p:nvSpPr>
              <p:cNvPr id="402534" name="Line 102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535" name="Line 103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2536" name="Group 104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402537" name="Line 10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538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2539" name="Group 107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402540" name="Line 10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541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2542" name="Group 110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402543" name="Line 11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544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2545" name="Line 113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546" name="Line 114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2561" name="Text Box 129"/>
            <p:cNvSpPr txBox="1">
              <a:spLocks noChangeArrowheads="1"/>
            </p:cNvSpPr>
            <p:nvPr/>
          </p:nvSpPr>
          <p:spPr bwMode="auto">
            <a:xfrm>
              <a:off x="2249" y="873"/>
              <a:ext cx="3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1 </a:t>
              </a:r>
              <a:r>
                <a:rPr lang="en-US" sz="1800" b="1">
                  <a:latin typeface="Arial" charset="0"/>
                  <a:cs typeface="Arial" charset="0"/>
                </a:rPr>
                <a:t>Ω</a:t>
              </a:r>
            </a:p>
          </p:txBody>
        </p:sp>
      </p:grpSp>
      <p:grpSp>
        <p:nvGrpSpPr>
          <p:cNvPr id="402571" name="Group 139"/>
          <p:cNvGrpSpPr>
            <a:grpSpLocks/>
          </p:cNvGrpSpPr>
          <p:nvPr/>
        </p:nvGrpSpPr>
        <p:grpSpPr bwMode="auto">
          <a:xfrm>
            <a:off x="6003925" y="4343400"/>
            <a:ext cx="1616075" cy="862013"/>
            <a:chOff x="3782" y="2736"/>
            <a:chExt cx="1018" cy="543"/>
          </a:xfrm>
        </p:grpSpPr>
        <p:sp>
          <p:nvSpPr>
            <p:cNvPr id="402563" name="Text Box 131"/>
            <p:cNvSpPr txBox="1">
              <a:spLocks noChangeArrowheads="1"/>
            </p:cNvSpPr>
            <p:nvPr/>
          </p:nvSpPr>
          <p:spPr bwMode="auto">
            <a:xfrm>
              <a:off x="3782" y="2880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402564" name="Text Box 132"/>
            <p:cNvSpPr txBox="1">
              <a:spLocks noChangeArrowheads="1"/>
            </p:cNvSpPr>
            <p:nvPr/>
          </p:nvSpPr>
          <p:spPr bwMode="auto">
            <a:xfrm>
              <a:off x="4070" y="2736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v</a:t>
              </a:r>
              <a:r>
                <a:rPr lang="en-US" baseline="-25000">
                  <a:solidFill>
                    <a:srgbClr val="FF0000"/>
                  </a:solidFill>
                </a:rPr>
                <a:t>1</a:t>
              </a:r>
              <a:r>
                <a:rPr lang="en-US">
                  <a:solidFill>
                    <a:srgbClr val="FF0000"/>
                  </a:solidFill>
                </a:rPr>
                <a:t> – v</a:t>
              </a:r>
              <a:r>
                <a:rPr lang="en-US" baseline="-25000">
                  <a:solidFill>
                    <a:srgbClr val="FF0000"/>
                  </a:solidFill>
                </a:rPr>
                <a:t>2</a:t>
              </a:r>
              <a:r>
                <a:rPr lang="en-US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402565" name="Line 133"/>
            <p:cNvSpPr>
              <a:spLocks noChangeShapeType="1"/>
            </p:cNvSpPr>
            <p:nvPr/>
          </p:nvSpPr>
          <p:spPr bwMode="auto">
            <a:xfrm>
              <a:off x="4080" y="3046"/>
              <a:ext cx="72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566" name="Text Box 134"/>
            <p:cNvSpPr txBox="1">
              <a:spLocks noChangeArrowheads="1"/>
            </p:cNvSpPr>
            <p:nvPr/>
          </p:nvSpPr>
          <p:spPr bwMode="auto">
            <a:xfrm>
              <a:off x="4272" y="302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286000" y="5257800"/>
            <a:ext cx="5518150" cy="896937"/>
            <a:chOff x="2362200" y="5257800"/>
            <a:chExt cx="5518150" cy="896937"/>
          </a:xfrm>
        </p:grpSpPr>
        <p:sp>
          <p:nvSpPr>
            <p:cNvPr id="402452" name="Text Box 20"/>
            <p:cNvSpPr txBox="1">
              <a:spLocks noChangeArrowheads="1"/>
            </p:cNvSpPr>
            <p:nvPr/>
          </p:nvSpPr>
          <p:spPr bwMode="auto">
            <a:xfrm>
              <a:off x="2806700" y="5486400"/>
              <a:ext cx="35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grpSp>
          <p:nvGrpSpPr>
            <p:cNvPr id="402575" name="Group 143"/>
            <p:cNvGrpSpPr>
              <a:grpSpLocks/>
            </p:cNvGrpSpPr>
            <p:nvPr/>
          </p:nvGrpSpPr>
          <p:grpSpPr bwMode="auto">
            <a:xfrm>
              <a:off x="3416300" y="5257800"/>
              <a:ext cx="4464050" cy="896937"/>
              <a:chOff x="2718" y="3338"/>
              <a:chExt cx="2812" cy="565"/>
            </a:xfrm>
          </p:grpSpPr>
          <p:sp>
            <p:nvSpPr>
              <p:cNvPr id="402457" name="Text Box 25"/>
              <p:cNvSpPr txBox="1">
                <a:spLocks noChangeArrowheads="1"/>
              </p:cNvSpPr>
              <p:nvPr/>
            </p:nvSpPr>
            <p:spPr bwMode="auto">
              <a:xfrm>
                <a:off x="2718" y="3338"/>
                <a:ext cx="6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v</a:t>
                </a:r>
                <a:r>
                  <a:rPr lang="en-US" baseline="-25000"/>
                  <a:t>2</a:t>
                </a:r>
                <a:r>
                  <a:rPr lang="en-US"/>
                  <a:t> – v</a:t>
                </a:r>
                <a:r>
                  <a:rPr lang="en-US" baseline="-25000"/>
                  <a:t>1</a:t>
                </a:r>
                <a:r>
                  <a:rPr lang="en-US"/>
                  <a:t> </a:t>
                </a:r>
              </a:p>
            </p:txBody>
          </p:sp>
          <p:sp>
            <p:nvSpPr>
              <p:cNvPr id="402458" name="Line 26"/>
              <p:cNvSpPr>
                <a:spLocks noChangeShapeType="1"/>
              </p:cNvSpPr>
              <p:nvPr/>
            </p:nvSpPr>
            <p:spPr bwMode="auto">
              <a:xfrm>
                <a:off x="2728" y="364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459" name="Text Box 27"/>
              <p:cNvSpPr txBox="1">
                <a:spLocks noChangeArrowheads="1"/>
              </p:cNvSpPr>
              <p:nvPr/>
            </p:nvSpPr>
            <p:spPr bwMode="auto">
              <a:xfrm>
                <a:off x="2920" y="360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402460" name="Text Box 28"/>
              <p:cNvSpPr txBox="1">
                <a:spLocks noChangeArrowheads="1"/>
              </p:cNvSpPr>
              <p:nvPr/>
            </p:nvSpPr>
            <p:spPr bwMode="auto">
              <a:xfrm>
                <a:off x="3496" y="3504"/>
                <a:ext cx="2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02461" name="Text Box 29"/>
              <p:cNvSpPr txBox="1">
                <a:spLocks noChangeArrowheads="1"/>
              </p:cNvSpPr>
              <p:nvPr/>
            </p:nvSpPr>
            <p:spPr bwMode="auto">
              <a:xfrm>
                <a:off x="3774" y="3482"/>
                <a:ext cx="7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( -  1.4 ) </a:t>
                </a:r>
              </a:p>
            </p:txBody>
          </p:sp>
          <p:grpSp>
            <p:nvGrpSpPr>
              <p:cNvPr id="402572" name="Group 140"/>
              <p:cNvGrpSpPr>
                <a:grpSpLocks/>
              </p:cNvGrpSpPr>
              <p:nvPr/>
            </p:nvGrpSpPr>
            <p:grpSpPr bwMode="auto">
              <a:xfrm>
                <a:off x="4512" y="3360"/>
                <a:ext cx="1018" cy="543"/>
                <a:chOff x="4512" y="3360"/>
                <a:chExt cx="1018" cy="543"/>
              </a:xfrm>
            </p:grpSpPr>
            <p:sp>
              <p:nvSpPr>
                <p:cNvPr id="402567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4512" y="3504"/>
                  <a:ext cx="22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402568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4800" y="3360"/>
                  <a:ext cx="67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0000"/>
                      </a:solidFill>
                    </a:rPr>
                    <a:t>v</a:t>
                  </a:r>
                  <a:r>
                    <a:rPr lang="en-US" baseline="-25000">
                      <a:solidFill>
                        <a:srgbClr val="FF0000"/>
                      </a:solidFill>
                    </a:rPr>
                    <a:t>2</a:t>
                  </a:r>
                  <a:r>
                    <a:rPr lang="en-US">
                      <a:solidFill>
                        <a:srgbClr val="FF0000"/>
                      </a:solidFill>
                    </a:rPr>
                    <a:t> – v</a:t>
                  </a:r>
                  <a:r>
                    <a:rPr lang="en-US" baseline="-25000">
                      <a:solidFill>
                        <a:srgbClr val="FF0000"/>
                      </a:solidFill>
                    </a:rPr>
                    <a:t>1</a:t>
                  </a:r>
                  <a:r>
                    <a:rPr lang="en-US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  <p:sp>
              <p:nvSpPr>
                <p:cNvPr id="402569" name="Line 137"/>
                <p:cNvSpPr>
                  <a:spLocks noChangeShapeType="1"/>
                </p:cNvSpPr>
                <p:nvPr/>
              </p:nvSpPr>
              <p:spPr bwMode="auto">
                <a:xfrm>
                  <a:off x="4810" y="3670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570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5002" y="365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p:grpSp>
        </p:grpSp>
        <p:sp>
          <p:nvSpPr>
            <p:cNvPr id="402576" name="Text Box 144"/>
            <p:cNvSpPr txBox="1">
              <a:spLocks noChangeArrowheads="1"/>
            </p:cNvSpPr>
            <p:nvPr/>
          </p:nvSpPr>
          <p:spPr bwMode="auto">
            <a:xfrm>
              <a:off x="2362200" y="5481637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40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02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02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0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2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2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02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02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2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2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/>
      <p:bldP spid="4024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2E22-BD96-43DF-9015-6F64043C782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457200"/>
          </a:xfrm>
        </p:spPr>
        <p:txBody>
          <a:bodyPr/>
          <a:lstStyle/>
          <a:p>
            <a:r>
              <a:rPr lang="en-US" sz="2800" b="1" u="sng" dirty="0" err="1" smtClean="0"/>
              <a:t>Supernode</a:t>
            </a:r>
            <a:endParaRPr lang="en-US" sz="2800" b="1" u="sng" dirty="0"/>
          </a:p>
        </p:txBody>
      </p:sp>
      <p:sp>
        <p:nvSpPr>
          <p:cNvPr id="346115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609600" y="6858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If two nodes have a voltage source as a branch element, KCL cannot be applied as voltage is independent of current.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Consider the following circuit :</a:t>
            </a:r>
            <a:endParaRPr lang="en-US" sz="1600" b="1">
              <a:latin typeface="Arial" charset="0"/>
            </a:endParaRPr>
          </a:p>
        </p:txBody>
      </p:sp>
      <p:sp>
        <p:nvSpPr>
          <p:cNvPr id="346117" name="Rectangle 5"/>
          <p:cNvSpPr>
            <a:spLocks noChangeArrowheads="1"/>
          </p:cNvSpPr>
          <p:nvPr/>
        </p:nvSpPr>
        <p:spPr bwMode="auto">
          <a:xfrm>
            <a:off x="609600" y="6096000"/>
            <a:ext cx="800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…</a:t>
            </a:r>
            <a:r>
              <a:rPr lang="en-US" sz="1800" b="1" dirty="0" err="1" smtClean="0">
                <a:solidFill>
                  <a:srgbClr val="FF0000"/>
                </a:solidFill>
                <a:latin typeface="Arial" charset="0"/>
              </a:rPr>
              <a:t>contd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  <p:grpSp>
        <p:nvGrpSpPr>
          <p:cNvPr id="346273" name="Group 161"/>
          <p:cNvGrpSpPr>
            <a:grpSpLocks/>
          </p:cNvGrpSpPr>
          <p:nvPr/>
        </p:nvGrpSpPr>
        <p:grpSpPr bwMode="auto">
          <a:xfrm>
            <a:off x="1752600" y="2498725"/>
            <a:ext cx="6248400" cy="2759075"/>
            <a:chOff x="1104" y="1574"/>
            <a:chExt cx="3936" cy="1738"/>
          </a:xfrm>
        </p:grpSpPr>
        <p:sp>
          <p:nvSpPr>
            <p:cNvPr id="346183" name="Line 71"/>
            <p:cNvSpPr>
              <a:spLocks noChangeShapeType="1"/>
            </p:cNvSpPr>
            <p:nvPr/>
          </p:nvSpPr>
          <p:spPr bwMode="auto">
            <a:xfrm rot="5400000" flipH="1">
              <a:off x="2749" y="3122"/>
              <a:ext cx="341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184" name="Line 72"/>
            <p:cNvSpPr>
              <a:spLocks noChangeShapeType="1"/>
            </p:cNvSpPr>
            <p:nvPr/>
          </p:nvSpPr>
          <p:spPr bwMode="auto">
            <a:xfrm rot="16200000" flipV="1">
              <a:off x="2851" y="2886"/>
              <a:ext cx="49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6185" name="Group 73"/>
            <p:cNvGrpSpPr>
              <a:grpSpLocks/>
            </p:cNvGrpSpPr>
            <p:nvPr/>
          </p:nvGrpSpPr>
          <p:grpSpPr bwMode="auto">
            <a:xfrm rot="16200000">
              <a:off x="2855" y="2784"/>
              <a:ext cx="98" cy="141"/>
              <a:chOff x="1920" y="1296"/>
              <a:chExt cx="288" cy="240"/>
            </a:xfrm>
          </p:grpSpPr>
          <p:sp>
            <p:nvSpPr>
              <p:cNvPr id="346186" name="Line 74"/>
              <p:cNvSpPr>
                <a:spLocks noChangeShapeType="1"/>
              </p:cNvSpPr>
              <p:nvPr/>
            </p:nvSpPr>
            <p:spPr bwMode="auto">
              <a:xfrm>
                <a:off x="1920" y="1296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187" name="Line 75"/>
              <p:cNvSpPr>
                <a:spLocks noChangeShapeType="1"/>
              </p:cNvSpPr>
              <p:nvPr/>
            </p:nvSpPr>
            <p:spPr bwMode="auto">
              <a:xfrm flipV="1">
                <a:off x="2064" y="1296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6188" name="Group 76"/>
            <p:cNvGrpSpPr>
              <a:grpSpLocks/>
            </p:cNvGrpSpPr>
            <p:nvPr/>
          </p:nvGrpSpPr>
          <p:grpSpPr bwMode="auto">
            <a:xfrm rot="16200000">
              <a:off x="2857" y="2683"/>
              <a:ext cx="98" cy="141"/>
              <a:chOff x="1920" y="1296"/>
              <a:chExt cx="288" cy="240"/>
            </a:xfrm>
          </p:grpSpPr>
          <p:sp>
            <p:nvSpPr>
              <p:cNvPr id="346189" name="Line 77"/>
              <p:cNvSpPr>
                <a:spLocks noChangeShapeType="1"/>
              </p:cNvSpPr>
              <p:nvPr/>
            </p:nvSpPr>
            <p:spPr bwMode="auto">
              <a:xfrm>
                <a:off x="1920" y="1296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190" name="Line 78"/>
              <p:cNvSpPr>
                <a:spLocks noChangeShapeType="1"/>
              </p:cNvSpPr>
              <p:nvPr/>
            </p:nvSpPr>
            <p:spPr bwMode="auto">
              <a:xfrm flipV="1">
                <a:off x="2064" y="1296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6191" name="Group 79"/>
            <p:cNvGrpSpPr>
              <a:grpSpLocks/>
            </p:cNvGrpSpPr>
            <p:nvPr/>
          </p:nvGrpSpPr>
          <p:grpSpPr bwMode="auto">
            <a:xfrm rot="16200000">
              <a:off x="2855" y="2584"/>
              <a:ext cx="98" cy="141"/>
              <a:chOff x="1920" y="1296"/>
              <a:chExt cx="288" cy="240"/>
            </a:xfrm>
          </p:grpSpPr>
          <p:sp>
            <p:nvSpPr>
              <p:cNvPr id="346192" name="Line 80"/>
              <p:cNvSpPr>
                <a:spLocks noChangeShapeType="1"/>
              </p:cNvSpPr>
              <p:nvPr/>
            </p:nvSpPr>
            <p:spPr bwMode="auto">
              <a:xfrm>
                <a:off x="1920" y="1296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193" name="Line 81"/>
              <p:cNvSpPr>
                <a:spLocks noChangeShapeType="1"/>
              </p:cNvSpPr>
              <p:nvPr/>
            </p:nvSpPr>
            <p:spPr bwMode="auto">
              <a:xfrm flipV="1">
                <a:off x="2064" y="1296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194" name="Line 82"/>
            <p:cNvSpPr>
              <a:spLocks noChangeShapeType="1"/>
            </p:cNvSpPr>
            <p:nvPr/>
          </p:nvSpPr>
          <p:spPr bwMode="auto">
            <a:xfrm rot="16200000">
              <a:off x="2820" y="2480"/>
              <a:ext cx="1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195" name="Line 83"/>
            <p:cNvSpPr>
              <a:spLocks noChangeShapeType="1"/>
            </p:cNvSpPr>
            <p:nvPr/>
          </p:nvSpPr>
          <p:spPr bwMode="auto">
            <a:xfrm rot="16200000">
              <a:off x="2860" y="2547"/>
              <a:ext cx="32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196" name="Text Box 84"/>
            <p:cNvSpPr txBox="1">
              <a:spLocks noChangeArrowheads="1"/>
            </p:cNvSpPr>
            <p:nvPr/>
          </p:nvSpPr>
          <p:spPr bwMode="auto">
            <a:xfrm>
              <a:off x="2384" y="2697"/>
              <a:ext cx="4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  <a:cs typeface="Arial" charset="0"/>
                </a:rPr>
                <a:t>   1 </a:t>
              </a:r>
              <a:r>
                <a:rPr lang="el-GR" sz="1600" b="1">
                  <a:latin typeface="Arial" charset="0"/>
                  <a:cs typeface="Arial" charset="0"/>
                </a:rPr>
                <a:t>Ω</a:t>
              </a:r>
            </a:p>
          </p:txBody>
        </p:sp>
        <p:sp>
          <p:nvSpPr>
            <p:cNvPr id="346197" name="Line 85"/>
            <p:cNvSpPr>
              <a:spLocks noChangeShapeType="1"/>
            </p:cNvSpPr>
            <p:nvPr/>
          </p:nvSpPr>
          <p:spPr bwMode="auto">
            <a:xfrm rot="16200000">
              <a:off x="3713" y="3123"/>
              <a:ext cx="341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198" name="Line 86"/>
            <p:cNvSpPr>
              <a:spLocks noChangeShapeType="1"/>
            </p:cNvSpPr>
            <p:nvPr/>
          </p:nvSpPr>
          <p:spPr bwMode="auto">
            <a:xfrm rot="16200000" flipV="1">
              <a:off x="3824" y="2892"/>
              <a:ext cx="49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6199" name="Group 87"/>
            <p:cNvGrpSpPr>
              <a:grpSpLocks/>
            </p:cNvGrpSpPr>
            <p:nvPr/>
          </p:nvGrpSpPr>
          <p:grpSpPr bwMode="auto">
            <a:xfrm rot="16200000">
              <a:off x="3824" y="2794"/>
              <a:ext cx="98" cy="122"/>
              <a:chOff x="1920" y="1296"/>
              <a:chExt cx="288" cy="240"/>
            </a:xfrm>
          </p:grpSpPr>
          <p:sp>
            <p:nvSpPr>
              <p:cNvPr id="346200" name="Line 88"/>
              <p:cNvSpPr>
                <a:spLocks noChangeShapeType="1"/>
              </p:cNvSpPr>
              <p:nvPr/>
            </p:nvSpPr>
            <p:spPr bwMode="auto">
              <a:xfrm>
                <a:off x="1920" y="1296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01" name="Line 89"/>
              <p:cNvSpPr>
                <a:spLocks noChangeShapeType="1"/>
              </p:cNvSpPr>
              <p:nvPr/>
            </p:nvSpPr>
            <p:spPr bwMode="auto">
              <a:xfrm flipV="1">
                <a:off x="2064" y="1296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6202" name="Group 90"/>
            <p:cNvGrpSpPr>
              <a:grpSpLocks/>
            </p:cNvGrpSpPr>
            <p:nvPr/>
          </p:nvGrpSpPr>
          <p:grpSpPr bwMode="auto">
            <a:xfrm rot="16200000">
              <a:off x="3826" y="2693"/>
              <a:ext cx="98" cy="122"/>
              <a:chOff x="1920" y="1296"/>
              <a:chExt cx="288" cy="240"/>
            </a:xfrm>
          </p:grpSpPr>
          <p:sp>
            <p:nvSpPr>
              <p:cNvPr id="346203" name="Line 91"/>
              <p:cNvSpPr>
                <a:spLocks noChangeShapeType="1"/>
              </p:cNvSpPr>
              <p:nvPr/>
            </p:nvSpPr>
            <p:spPr bwMode="auto">
              <a:xfrm>
                <a:off x="1920" y="1296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04" name="Line 92"/>
              <p:cNvSpPr>
                <a:spLocks noChangeShapeType="1"/>
              </p:cNvSpPr>
              <p:nvPr/>
            </p:nvSpPr>
            <p:spPr bwMode="auto">
              <a:xfrm flipV="1">
                <a:off x="2064" y="1296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6205" name="Group 93"/>
            <p:cNvGrpSpPr>
              <a:grpSpLocks/>
            </p:cNvGrpSpPr>
            <p:nvPr/>
          </p:nvGrpSpPr>
          <p:grpSpPr bwMode="auto">
            <a:xfrm rot="16200000">
              <a:off x="3824" y="2594"/>
              <a:ext cx="98" cy="122"/>
              <a:chOff x="1920" y="1296"/>
              <a:chExt cx="288" cy="240"/>
            </a:xfrm>
          </p:grpSpPr>
          <p:sp>
            <p:nvSpPr>
              <p:cNvPr id="346206" name="Line 94"/>
              <p:cNvSpPr>
                <a:spLocks noChangeShapeType="1"/>
              </p:cNvSpPr>
              <p:nvPr/>
            </p:nvSpPr>
            <p:spPr bwMode="auto">
              <a:xfrm>
                <a:off x="1920" y="1296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07" name="Line 95"/>
              <p:cNvSpPr>
                <a:spLocks noChangeShapeType="1"/>
              </p:cNvSpPr>
              <p:nvPr/>
            </p:nvSpPr>
            <p:spPr bwMode="auto">
              <a:xfrm flipV="1">
                <a:off x="2064" y="1296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208" name="Line 96"/>
            <p:cNvSpPr>
              <a:spLocks noChangeShapeType="1"/>
            </p:cNvSpPr>
            <p:nvPr/>
          </p:nvSpPr>
          <p:spPr bwMode="auto">
            <a:xfrm rot="16200000">
              <a:off x="3786" y="2480"/>
              <a:ext cx="1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209" name="Line 97"/>
            <p:cNvSpPr>
              <a:spLocks noChangeShapeType="1"/>
            </p:cNvSpPr>
            <p:nvPr/>
          </p:nvSpPr>
          <p:spPr bwMode="auto">
            <a:xfrm rot="16200000">
              <a:off x="3833" y="2553"/>
              <a:ext cx="32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210" name="Text Box 98"/>
            <p:cNvSpPr txBox="1">
              <a:spLocks noChangeArrowheads="1"/>
            </p:cNvSpPr>
            <p:nvPr/>
          </p:nvSpPr>
          <p:spPr bwMode="auto">
            <a:xfrm>
              <a:off x="3408" y="2688"/>
              <a:ext cx="52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  <a:cs typeface="Arial" charset="0"/>
                </a:rPr>
                <a:t>   5 </a:t>
              </a:r>
              <a:r>
                <a:rPr lang="el-GR" sz="1600" b="1">
                  <a:latin typeface="Arial" charset="0"/>
                  <a:cs typeface="Arial" charset="0"/>
                </a:rPr>
                <a:t>Ω</a:t>
              </a:r>
            </a:p>
          </p:txBody>
        </p:sp>
        <p:grpSp>
          <p:nvGrpSpPr>
            <p:cNvPr id="346211" name="Group 99"/>
            <p:cNvGrpSpPr>
              <a:grpSpLocks/>
            </p:cNvGrpSpPr>
            <p:nvPr/>
          </p:nvGrpSpPr>
          <p:grpSpPr bwMode="auto">
            <a:xfrm>
              <a:off x="1776" y="2317"/>
              <a:ext cx="768" cy="96"/>
              <a:chOff x="480" y="2208"/>
              <a:chExt cx="835" cy="93"/>
            </a:xfrm>
          </p:grpSpPr>
          <p:sp>
            <p:nvSpPr>
              <p:cNvPr id="346212" name="Line 100"/>
              <p:cNvSpPr>
                <a:spLocks noChangeShapeType="1"/>
              </p:cNvSpPr>
              <p:nvPr/>
            </p:nvSpPr>
            <p:spPr bwMode="auto">
              <a:xfrm>
                <a:off x="1104" y="2256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6213" name="Group 101"/>
              <p:cNvGrpSpPr>
                <a:grpSpLocks/>
              </p:cNvGrpSpPr>
              <p:nvPr/>
            </p:nvGrpSpPr>
            <p:grpSpPr bwMode="auto">
              <a:xfrm>
                <a:off x="480" y="2208"/>
                <a:ext cx="620" cy="93"/>
                <a:chOff x="1771" y="2160"/>
                <a:chExt cx="620" cy="93"/>
              </a:xfrm>
            </p:grpSpPr>
            <p:sp>
              <p:nvSpPr>
                <p:cNvPr id="346214" name="Line 102"/>
                <p:cNvSpPr>
                  <a:spLocks noChangeShapeType="1"/>
                </p:cNvSpPr>
                <p:nvPr/>
              </p:nvSpPr>
              <p:spPr bwMode="auto">
                <a:xfrm>
                  <a:off x="1771" y="2216"/>
                  <a:ext cx="2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6215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1982" y="2160"/>
                  <a:ext cx="53" cy="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46216" name="Group 104"/>
                <p:cNvGrpSpPr>
                  <a:grpSpLocks/>
                </p:cNvGrpSpPr>
                <p:nvPr/>
              </p:nvGrpSpPr>
              <p:grpSpPr bwMode="auto">
                <a:xfrm>
                  <a:off x="2035" y="2160"/>
                  <a:ext cx="106" cy="93"/>
                  <a:chOff x="1920" y="1296"/>
                  <a:chExt cx="288" cy="240"/>
                </a:xfrm>
              </p:grpSpPr>
              <p:sp>
                <p:nvSpPr>
                  <p:cNvPr id="346217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6218" name="Line 1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6219" name="Group 107"/>
                <p:cNvGrpSpPr>
                  <a:grpSpLocks/>
                </p:cNvGrpSpPr>
                <p:nvPr/>
              </p:nvGrpSpPr>
              <p:grpSpPr bwMode="auto">
                <a:xfrm>
                  <a:off x="2143" y="2160"/>
                  <a:ext cx="106" cy="93"/>
                  <a:chOff x="1920" y="1296"/>
                  <a:chExt cx="288" cy="240"/>
                </a:xfrm>
              </p:grpSpPr>
              <p:sp>
                <p:nvSpPr>
                  <p:cNvPr id="346220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6221" name="Line 10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6222" name="Group 110"/>
                <p:cNvGrpSpPr>
                  <a:grpSpLocks/>
                </p:cNvGrpSpPr>
                <p:nvPr/>
              </p:nvGrpSpPr>
              <p:grpSpPr bwMode="auto">
                <a:xfrm>
                  <a:off x="2251" y="2160"/>
                  <a:ext cx="106" cy="93"/>
                  <a:chOff x="1920" y="1296"/>
                  <a:chExt cx="288" cy="240"/>
                </a:xfrm>
              </p:grpSpPr>
              <p:sp>
                <p:nvSpPr>
                  <p:cNvPr id="346223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6224" name="Line 1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6225" name="Line 113"/>
                <p:cNvSpPr>
                  <a:spLocks noChangeShapeType="1"/>
                </p:cNvSpPr>
                <p:nvPr/>
              </p:nvSpPr>
              <p:spPr bwMode="auto">
                <a:xfrm>
                  <a:off x="2356" y="2160"/>
                  <a:ext cx="35" cy="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6226" name="Line 114"/>
            <p:cNvSpPr>
              <a:spLocks noChangeShapeType="1"/>
            </p:cNvSpPr>
            <p:nvPr/>
          </p:nvSpPr>
          <p:spPr bwMode="auto">
            <a:xfrm flipV="1">
              <a:off x="1771" y="1634"/>
              <a:ext cx="5" cy="7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227" name="Text Box 115"/>
            <p:cNvSpPr txBox="1">
              <a:spLocks noChangeArrowheads="1"/>
            </p:cNvSpPr>
            <p:nvPr/>
          </p:nvSpPr>
          <p:spPr bwMode="auto">
            <a:xfrm>
              <a:off x="1947" y="2073"/>
              <a:ext cx="4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  <a:cs typeface="Arial" charset="0"/>
                </a:rPr>
                <a:t>  3 </a:t>
              </a:r>
              <a:r>
                <a:rPr lang="el-GR" sz="1600" b="1">
                  <a:latin typeface="Arial" charset="0"/>
                  <a:cs typeface="Arial" charset="0"/>
                </a:rPr>
                <a:t>Ω</a:t>
              </a:r>
            </a:p>
          </p:txBody>
        </p:sp>
        <p:sp>
          <p:nvSpPr>
            <p:cNvPr id="346228" name="Text Box 116"/>
            <p:cNvSpPr txBox="1">
              <a:spLocks noChangeArrowheads="1"/>
            </p:cNvSpPr>
            <p:nvPr/>
          </p:nvSpPr>
          <p:spPr bwMode="auto">
            <a:xfrm>
              <a:off x="3024" y="1660"/>
              <a:ext cx="4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  <a:cs typeface="Arial" charset="0"/>
                </a:rPr>
                <a:t>  4 </a:t>
              </a:r>
              <a:r>
                <a:rPr lang="el-GR" sz="1600" b="1">
                  <a:latin typeface="Arial" charset="0"/>
                  <a:cs typeface="Arial" charset="0"/>
                </a:rPr>
                <a:t>Ω</a:t>
              </a:r>
            </a:p>
          </p:txBody>
        </p:sp>
        <p:grpSp>
          <p:nvGrpSpPr>
            <p:cNvPr id="346229" name="Group 117"/>
            <p:cNvGrpSpPr>
              <a:grpSpLocks/>
            </p:cNvGrpSpPr>
            <p:nvPr/>
          </p:nvGrpSpPr>
          <p:grpSpPr bwMode="auto">
            <a:xfrm>
              <a:off x="1602" y="2381"/>
              <a:ext cx="336" cy="927"/>
              <a:chOff x="4656" y="1632"/>
              <a:chExt cx="432" cy="1200"/>
            </a:xfrm>
          </p:grpSpPr>
          <p:sp>
            <p:nvSpPr>
              <p:cNvPr id="346230" name="Oval 118"/>
              <p:cNvSpPr>
                <a:spLocks noChangeArrowheads="1"/>
              </p:cNvSpPr>
              <p:nvPr/>
            </p:nvSpPr>
            <p:spPr bwMode="auto">
              <a:xfrm>
                <a:off x="4656" y="2064"/>
                <a:ext cx="432" cy="4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231" name="Line 119"/>
              <p:cNvSpPr>
                <a:spLocks noChangeShapeType="1"/>
              </p:cNvSpPr>
              <p:nvPr/>
            </p:nvSpPr>
            <p:spPr bwMode="auto">
              <a:xfrm>
                <a:off x="4872" y="2522"/>
                <a:ext cx="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32" name="Line 120"/>
              <p:cNvSpPr>
                <a:spLocks noChangeShapeType="1"/>
              </p:cNvSpPr>
              <p:nvPr/>
            </p:nvSpPr>
            <p:spPr bwMode="auto">
              <a:xfrm flipV="1">
                <a:off x="4872" y="1632"/>
                <a:ext cx="0" cy="4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33" name="Line 121"/>
              <p:cNvSpPr>
                <a:spLocks noChangeShapeType="1"/>
              </p:cNvSpPr>
              <p:nvPr/>
            </p:nvSpPr>
            <p:spPr bwMode="auto">
              <a:xfrm flipV="1">
                <a:off x="4869" y="21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234" name="Text Box 122"/>
            <p:cNvSpPr txBox="1">
              <a:spLocks noChangeArrowheads="1"/>
            </p:cNvSpPr>
            <p:nvPr/>
          </p:nvSpPr>
          <p:spPr bwMode="auto">
            <a:xfrm>
              <a:off x="1104" y="2661"/>
              <a:ext cx="52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  <a:cs typeface="Arial" charset="0"/>
                </a:rPr>
                <a:t>   - 8 A</a:t>
              </a:r>
              <a:endParaRPr lang="el-GR" sz="1600" b="1">
                <a:latin typeface="Arial" charset="0"/>
                <a:cs typeface="Arial" charset="0"/>
              </a:endParaRPr>
            </a:p>
          </p:txBody>
        </p:sp>
        <p:grpSp>
          <p:nvGrpSpPr>
            <p:cNvPr id="346235" name="Group 123"/>
            <p:cNvGrpSpPr>
              <a:grpSpLocks/>
            </p:cNvGrpSpPr>
            <p:nvPr/>
          </p:nvGrpSpPr>
          <p:grpSpPr bwMode="auto">
            <a:xfrm>
              <a:off x="2880" y="1574"/>
              <a:ext cx="768" cy="95"/>
              <a:chOff x="480" y="2208"/>
              <a:chExt cx="835" cy="93"/>
            </a:xfrm>
          </p:grpSpPr>
          <p:sp>
            <p:nvSpPr>
              <p:cNvPr id="346236" name="Line 124"/>
              <p:cNvSpPr>
                <a:spLocks noChangeShapeType="1"/>
              </p:cNvSpPr>
              <p:nvPr/>
            </p:nvSpPr>
            <p:spPr bwMode="auto">
              <a:xfrm>
                <a:off x="1104" y="2256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6237" name="Group 125"/>
              <p:cNvGrpSpPr>
                <a:grpSpLocks/>
              </p:cNvGrpSpPr>
              <p:nvPr/>
            </p:nvGrpSpPr>
            <p:grpSpPr bwMode="auto">
              <a:xfrm>
                <a:off x="480" y="2208"/>
                <a:ext cx="620" cy="93"/>
                <a:chOff x="1771" y="2160"/>
                <a:chExt cx="620" cy="93"/>
              </a:xfrm>
            </p:grpSpPr>
            <p:sp>
              <p:nvSpPr>
                <p:cNvPr id="346238" name="Line 126"/>
                <p:cNvSpPr>
                  <a:spLocks noChangeShapeType="1"/>
                </p:cNvSpPr>
                <p:nvPr/>
              </p:nvSpPr>
              <p:spPr bwMode="auto">
                <a:xfrm>
                  <a:off x="1771" y="2216"/>
                  <a:ext cx="2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6239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1982" y="2160"/>
                  <a:ext cx="53" cy="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46240" name="Group 128"/>
                <p:cNvGrpSpPr>
                  <a:grpSpLocks/>
                </p:cNvGrpSpPr>
                <p:nvPr/>
              </p:nvGrpSpPr>
              <p:grpSpPr bwMode="auto">
                <a:xfrm>
                  <a:off x="2035" y="2160"/>
                  <a:ext cx="106" cy="93"/>
                  <a:chOff x="1920" y="1296"/>
                  <a:chExt cx="288" cy="240"/>
                </a:xfrm>
              </p:grpSpPr>
              <p:sp>
                <p:nvSpPr>
                  <p:cNvPr id="346241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6242" name="Line 1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6243" name="Group 131"/>
                <p:cNvGrpSpPr>
                  <a:grpSpLocks/>
                </p:cNvGrpSpPr>
                <p:nvPr/>
              </p:nvGrpSpPr>
              <p:grpSpPr bwMode="auto">
                <a:xfrm>
                  <a:off x="2143" y="2160"/>
                  <a:ext cx="106" cy="93"/>
                  <a:chOff x="1920" y="1296"/>
                  <a:chExt cx="288" cy="240"/>
                </a:xfrm>
              </p:grpSpPr>
              <p:sp>
                <p:nvSpPr>
                  <p:cNvPr id="346244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6245" name="Line 1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6246" name="Group 134"/>
                <p:cNvGrpSpPr>
                  <a:grpSpLocks/>
                </p:cNvGrpSpPr>
                <p:nvPr/>
              </p:nvGrpSpPr>
              <p:grpSpPr bwMode="auto">
                <a:xfrm>
                  <a:off x="2251" y="2160"/>
                  <a:ext cx="106" cy="93"/>
                  <a:chOff x="1920" y="1296"/>
                  <a:chExt cx="288" cy="240"/>
                </a:xfrm>
              </p:grpSpPr>
              <p:sp>
                <p:nvSpPr>
                  <p:cNvPr id="346247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6248" name="Line 1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6249" name="Line 137"/>
                <p:cNvSpPr>
                  <a:spLocks noChangeShapeType="1"/>
                </p:cNvSpPr>
                <p:nvPr/>
              </p:nvSpPr>
              <p:spPr bwMode="auto">
                <a:xfrm>
                  <a:off x="2356" y="2160"/>
                  <a:ext cx="35" cy="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6250" name="Line 138"/>
            <p:cNvSpPr>
              <a:spLocks noChangeShapeType="1"/>
            </p:cNvSpPr>
            <p:nvPr/>
          </p:nvSpPr>
          <p:spPr bwMode="auto">
            <a:xfrm>
              <a:off x="1768" y="16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251" name="Oval 139"/>
            <p:cNvSpPr>
              <a:spLocks noChangeArrowheads="1"/>
            </p:cNvSpPr>
            <p:nvPr/>
          </p:nvSpPr>
          <p:spPr bwMode="auto">
            <a:xfrm>
              <a:off x="3257" y="2253"/>
              <a:ext cx="300" cy="27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1"/>
            </a:p>
          </p:txBody>
        </p:sp>
        <p:sp>
          <p:nvSpPr>
            <p:cNvPr id="346252" name="Text Box 140"/>
            <p:cNvSpPr txBox="1">
              <a:spLocks noChangeArrowheads="1"/>
            </p:cNvSpPr>
            <p:nvPr/>
          </p:nvSpPr>
          <p:spPr bwMode="auto">
            <a:xfrm>
              <a:off x="3360" y="205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22 V</a:t>
              </a:r>
            </a:p>
          </p:txBody>
        </p:sp>
        <p:sp>
          <p:nvSpPr>
            <p:cNvPr id="346253" name="Text Box 141"/>
            <p:cNvSpPr txBox="1">
              <a:spLocks noChangeArrowheads="1"/>
            </p:cNvSpPr>
            <p:nvPr/>
          </p:nvSpPr>
          <p:spPr bwMode="auto">
            <a:xfrm>
              <a:off x="3238" y="218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_</a:t>
              </a:r>
            </a:p>
          </p:txBody>
        </p:sp>
        <p:sp>
          <p:nvSpPr>
            <p:cNvPr id="346254" name="Text Box 142"/>
            <p:cNvSpPr txBox="1">
              <a:spLocks noChangeArrowheads="1"/>
            </p:cNvSpPr>
            <p:nvPr/>
          </p:nvSpPr>
          <p:spPr bwMode="auto">
            <a:xfrm>
              <a:off x="3383" y="2247"/>
              <a:ext cx="1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+</a:t>
              </a:r>
            </a:p>
          </p:txBody>
        </p:sp>
        <p:sp>
          <p:nvSpPr>
            <p:cNvPr id="346255" name="Line 143"/>
            <p:cNvSpPr>
              <a:spLocks noChangeShapeType="1"/>
            </p:cNvSpPr>
            <p:nvPr/>
          </p:nvSpPr>
          <p:spPr bwMode="auto">
            <a:xfrm>
              <a:off x="2544" y="2364"/>
              <a:ext cx="7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6256" name="Group 144"/>
            <p:cNvGrpSpPr>
              <a:grpSpLocks/>
            </p:cNvGrpSpPr>
            <p:nvPr/>
          </p:nvGrpSpPr>
          <p:grpSpPr bwMode="auto">
            <a:xfrm rot="10800000">
              <a:off x="4224" y="2360"/>
              <a:ext cx="336" cy="934"/>
              <a:chOff x="4656" y="1632"/>
              <a:chExt cx="432" cy="1200"/>
            </a:xfrm>
          </p:grpSpPr>
          <p:sp>
            <p:nvSpPr>
              <p:cNvPr id="346257" name="Oval 145"/>
              <p:cNvSpPr>
                <a:spLocks noChangeArrowheads="1"/>
              </p:cNvSpPr>
              <p:nvPr/>
            </p:nvSpPr>
            <p:spPr bwMode="auto">
              <a:xfrm>
                <a:off x="4656" y="2058"/>
                <a:ext cx="432" cy="4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258" name="Line 146"/>
              <p:cNvSpPr>
                <a:spLocks noChangeShapeType="1"/>
              </p:cNvSpPr>
              <p:nvPr/>
            </p:nvSpPr>
            <p:spPr bwMode="auto">
              <a:xfrm>
                <a:off x="4872" y="2522"/>
                <a:ext cx="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59" name="Line 147"/>
              <p:cNvSpPr>
                <a:spLocks noChangeShapeType="1"/>
              </p:cNvSpPr>
              <p:nvPr/>
            </p:nvSpPr>
            <p:spPr bwMode="auto">
              <a:xfrm flipV="1">
                <a:off x="4872" y="1632"/>
                <a:ext cx="0" cy="4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60" name="Line 148"/>
              <p:cNvSpPr>
                <a:spLocks noChangeShapeType="1"/>
              </p:cNvSpPr>
              <p:nvPr/>
            </p:nvSpPr>
            <p:spPr bwMode="auto">
              <a:xfrm flipV="1">
                <a:off x="4869" y="21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261" name="Line 149"/>
            <p:cNvSpPr>
              <a:spLocks noChangeShapeType="1"/>
            </p:cNvSpPr>
            <p:nvPr/>
          </p:nvSpPr>
          <p:spPr bwMode="auto">
            <a:xfrm>
              <a:off x="1767" y="331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262" name="Line 150"/>
            <p:cNvSpPr>
              <a:spLocks noChangeShapeType="1"/>
            </p:cNvSpPr>
            <p:nvPr/>
          </p:nvSpPr>
          <p:spPr bwMode="auto">
            <a:xfrm>
              <a:off x="3573" y="23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263" name="Line 151"/>
            <p:cNvSpPr>
              <a:spLocks noChangeShapeType="1"/>
            </p:cNvSpPr>
            <p:nvPr/>
          </p:nvSpPr>
          <p:spPr bwMode="auto">
            <a:xfrm>
              <a:off x="3666" y="1631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264" name="Line 152"/>
            <p:cNvSpPr>
              <a:spLocks noChangeShapeType="1"/>
            </p:cNvSpPr>
            <p:nvPr/>
          </p:nvSpPr>
          <p:spPr bwMode="auto">
            <a:xfrm>
              <a:off x="4389" y="1613"/>
              <a:ext cx="0" cy="7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265" name="Text Box 153"/>
            <p:cNvSpPr txBox="1">
              <a:spLocks noChangeArrowheads="1"/>
            </p:cNvSpPr>
            <p:nvPr/>
          </p:nvSpPr>
          <p:spPr bwMode="auto">
            <a:xfrm>
              <a:off x="4416" y="2734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  <a:cs typeface="Arial" charset="0"/>
                </a:rPr>
                <a:t>   - 25 A</a:t>
              </a:r>
              <a:endParaRPr lang="el-GR" sz="1600" b="1">
                <a:latin typeface="Arial" charset="0"/>
                <a:cs typeface="Arial" charset="0"/>
              </a:endParaRPr>
            </a:p>
          </p:txBody>
        </p:sp>
        <p:sp>
          <p:nvSpPr>
            <p:cNvPr id="346267" name="Oval 155"/>
            <p:cNvSpPr>
              <a:spLocks noChangeArrowheads="1"/>
            </p:cNvSpPr>
            <p:nvPr/>
          </p:nvSpPr>
          <p:spPr bwMode="auto">
            <a:xfrm rot="10800000">
              <a:off x="2756" y="1831"/>
              <a:ext cx="336" cy="3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268" name="Line 156"/>
            <p:cNvSpPr>
              <a:spLocks noChangeShapeType="1"/>
            </p:cNvSpPr>
            <p:nvPr/>
          </p:nvSpPr>
          <p:spPr bwMode="auto">
            <a:xfrm rot="10800000">
              <a:off x="2924" y="1624"/>
              <a:ext cx="0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269" name="Line 157"/>
            <p:cNvSpPr>
              <a:spLocks noChangeShapeType="1"/>
            </p:cNvSpPr>
            <p:nvPr/>
          </p:nvSpPr>
          <p:spPr bwMode="auto">
            <a:xfrm rot="10800000" flipV="1">
              <a:off x="2925" y="2141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270" name="Line 158"/>
            <p:cNvSpPr>
              <a:spLocks noChangeShapeType="1"/>
            </p:cNvSpPr>
            <p:nvPr/>
          </p:nvSpPr>
          <p:spPr bwMode="auto">
            <a:xfrm rot="-10800000">
              <a:off x="2926" y="1899"/>
              <a:ext cx="2" cy="1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271" name="Text Box 159"/>
            <p:cNvSpPr txBox="1">
              <a:spLocks noChangeArrowheads="1"/>
            </p:cNvSpPr>
            <p:nvPr/>
          </p:nvSpPr>
          <p:spPr bwMode="auto">
            <a:xfrm>
              <a:off x="2256" y="1814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  <a:cs typeface="Arial" charset="0"/>
                </a:rPr>
                <a:t>   - 3 A</a:t>
              </a:r>
              <a:endParaRPr lang="el-GR" sz="1600" b="1">
                <a:latin typeface="Arial" charset="0"/>
                <a:cs typeface="Arial" charset="0"/>
              </a:endParaRPr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6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6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46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46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46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6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90B6-E991-4D13-AA07-D511B2EBEBC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457200"/>
          </a:xfrm>
        </p:spPr>
        <p:txBody>
          <a:bodyPr/>
          <a:lstStyle/>
          <a:p>
            <a:r>
              <a:rPr lang="en-US" sz="2800" b="1" u="sng" dirty="0" err="1" smtClean="0"/>
              <a:t>Supernode</a:t>
            </a:r>
            <a:r>
              <a:rPr lang="en-US" sz="2800" b="1" u="sng" dirty="0" smtClean="0"/>
              <a:t> </a:t>
            </a:r>
            <a:r>
              <a:rPr lang="en-US" sz="2800" b="1" u="sng" dirty="0"/>
              <a:t>: </a:t>
            </a:r>
            <a:r>
              <a:rPr lang="en-US" sz="2800" b="1" u="sng" dirty="0" smtClean="0"/>
              <a:t>Solution</a:t>
            </a:r>
            <a:endParaRPr lang="en-US" sz="2800" b="1" u="sng" dirty="0"/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762000" y="8382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The nodes are v</a:t>
            </a:r>
            <a:r>
              <a:rPr lang="en-US" sz="1800" b="1" baseline="-25000" dirty="0">
                <a:latin typeface="Arial" charset="0"/>
              </a:rPr>
              <a:t>1</a:t>
            </a:r>
            <a:r>
              <a:rPr lang="en-US" sz="1800" b="1" dirty="0">
                <a:latin typeface="Arial" charset="0"/>
              </a:rPr>
              <a:t>, v</a:t>
            </a:r>
            <a:r>
              <a:rPr lang="en-US" sz="1800" b="1" baseline="-25000" dirty="0">
                <a:latin typeface="Arial" charset="0"/>
              </a:rPr>
              <a:t>2</a:t>
            </a:r>
            <a:r>
              <a:rPr lang="en-US" sz="1800" b="1" dirty="0">
                <a:latin typeface="Arial" charset="0"/>
              </a:rPr>
              <a:t>, v</a:t>
            </a:r>
            <a:r>
              <a:rPr lang="en-US" sz="1800" b="1" baseline="-25000" dirty="0">
                <a:latin typeface="Arial" charset="0"/>
              </a:rPr>
              <a:t>3</a:t>
            </a:r>
            <a:r>
              <a:rPr lang="en-US" sz="1800" b="1" dirty="0">
                <a:latin typeface="Arial" charset="0"/>
              </a:rPr>
              <a:t> and ref node.</a:t>
            </a:r>
          </a:p>
        </p:txBody>
      </p:sp>
      <p:sp>
        <p:nvSpPr>
          <p:cNvPr id="347141" name="Rectangle 5"/>
          <p:cNvSpPr>
            <a:spLocks noChangeArrowheads="1"/>
          </p:cNvSpPr>
          <p:nvPr/>
        </p:nvSpPr>
        <p:spPr bwMode="auto">
          <a:xfrm>
            <a:off x="762000" y="6096000"/>
            <a:ext cx="800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….</a:t>
            </a:r>
            <a:r>
              <a:rPr lang="en-US" sz="1800" b="1" dirty="0" err="1" smtClean="0">
                <a:solidFill>
                  <a:srgbClr val="FF0000"/>
                </a:solidFill>
                <a:latin typeface="Arial" charset="0"/>
              </a:rPr>
              <a:t>contd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  <p:grpSp>
        <p:nvGrpSpPr>
          <p:cNvPr id="347248" name="Group 112"/>
          <p:cNvGrpSpPr>
            <a:grpSpLocks/>
          </p:cNvGrpSpPr>
          <p:nvPr/>
        </p:nvGrpSpPr>
        <p:grpSpPr bwMode="auto">
          <a:xfrm>
            <a:off x="1447800" y="1752600"/>
            <a:ext cx="6858000" cy="3783013"/>
            <a:chOff x="912" y="1104"/>
            <a:chExt cx="4320" cy="2383"/>
          </a:xfrm>
        </p:grpSpPr>
        <p:sp>
          <p:nvSpPr>
            <p:cNvPr id="347143" name="Line 7"/>
            <p:cNvSpPr>
              <a:spLocks noChangeShapeType="1"/>
            </p:cNvSpPr>
            <p:nvPr/>
          </p:nvSpPr>
          <p:spPr bwMode="auto">
            <a:xfrm rot="5400000" flipH="1">
              <a:off x="2693" y="3022"/>
              <a:ext cx="423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44" name="Line 8"/>
            <p:cNvSpPr>
              <a:spLocks noChangeShapeType="1"/>
            </p:cNvSpPr>
            <p:nvPr/>
          </p:nvSpPr>
          <p:spPr bwMode="auto">
            <a:xfrm rot="16200000" flipV="1">
              <a:off x="2827" y="2735"/>
              <a:ext cx="6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7145" name="Group 9"/>
            <p:cNvGrpSpPr>
              <a:grpSpLocks/>
            </p:cNvGrpSpPr>
            <p:nvPr/>
          </p:nvGrpSpPr>
          <p:grpSpPr bwMode="auto">
            <a:xfrm rot="16200000">
              <a:off x="2826" y="2614"/>
              <a:ext cx="122" cy="154"/>
              <a:chOff x="1920" y="1296"/>
              <a:chExt cx="288" cy="240"/>
            </a:xfrm>
          </p:grpSpPr>
          <p:sp>
            <p:nvSpPr>
              <p:cNvPr id="347146" name="Line 10"/>
              <p:cNvSpPr>
                <a:spLocks noChangeShapeType="1"/>
              </p:cNvSpPr>
              <p:nvPr/>
            </p:nvSpPr>
            <p:spPr bwMode="auto">
              <a:xfrm>
                <a:off x="1920" y="1296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47" name="Line 11"/>
              <p:cNvSpPr>
                <a:spLocks noChangeShapeType="1"/>
              </p:cNvSpPr>
              <p:nvPr/>
            </p:nvSpPr>
            <p:spPr bwMode="auto">
              <a:xfrm flipV="1">
                <a:off x="2064" y="1296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7148" name="Group 12"/>
            <p:cNvGrpSpPr>
              <a:grpSpLocks/>
            </p:cNvGrpSpPr>
            <p:nvPr/>
          </p:nvGrpSpPr>
          <p:grpSpPr bwMode="auto">
            <a:xfrm rot="16200000">
              <a:off x="2829" y="2488"/>
              <a:ext cx="121" cy="155"/>
              <a:chOff x="1920" y="1296"/>
              <a:chExt cx="288" cy="240"/>
            </a:xfrm>
          </p:grpSpPr>
          <p:sp>
            <p:nvSpPr>
              <p:cNvPr id="347149" name="Line 13"/>
              <p:cNvSpPr>
                <a:spLocks noChangeShapeType="1"/>
              </p:cNvSpPr>
              <p:nvPr/>
            </p:nvSpPr>
            <p:spPr bwMode="auto">
              <a:xfrm>
                <a:off x="1920" y="1296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50" name="Line 14"/>
              <p:cNvSpPr>
                <a:spLocks noChangeShapeType="1"/>
              </p:cNvSpPr>
              <p:nvPr/>
            </p:nvSpPr>
            <p:spPr bwMode="auto">
              <a:xfrm flipV="1">
                <a:off x="2064" y="1296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7151" name="Group 15"/>
            <p:cNvGrpSpPr>
              <a:grpSpLocks/>
            </p:cNvGrpSpPr>
            <p:nvPr/>
          </p:nvGrpSpPr>
          <p:grpSpPr bwMode="auto">
            <a:xfrm rot="16200000">
              <a:off x="2826" y="2366"/>
              <a:ext cx="122" cy="154"/>
              <a:chOff x="1920" y="1296"/>
              <a:chExt cx="288" cy="240"/>
            </a:xfrm>
          </p:grpSpPr>
          <p:sp>
            <p:nvSpPr>
              <p:cNvPr id="347152" name="Line 16"/>
              <p:cNvSpPr>
                <a:spLocks noChangeShapeType="1"/>
              </p:cNvSpPr>
              <p:nvPr/>
            </p:nvSpPr>
            <p:spPr bwMode="auto">
              <a:xfrm>
                <a:off x="1920" y="1296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53" name="Line 17"/>
              <p:cNvSpPr>
                <a:spLocks noChangeShapeType="1"/>
              </p:cNvSpPr>
              <p:nvPr/>
            </p:nvSpPr>
            <p:spPr bwMode="auto">
              <a:xfrm flipV="1">
                <a:off x="2064" y="1296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7154" name="Line 18"/>
            <p:cNvSpPr>
              <a:spLocks noChangeShapeType="1"/>
            </p:cNvSpPr>
            <p:nvPr/>
          </p:nvSpPr>
          <p:spPr bwMode="auto">
            <a:xfrm rot="16200000">
              <a:off x="2782" y="2226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55" name="Line 19"/>
            <p:cNvSpPr>
              <a:spLocks noChangeShapeType="1"/>
            </p:cNvSpPr>
            <p:nvPr/>
          </p:nvSpPr>
          <p:spPr bwMode="auto">
            <a:xfrm rot="16200000">
              <a:off x="2837" y="2316"/>
              <a:ext cx="39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56" name="Text Box 20"/>
            <p:cNvSpPr txBox="1">
              <a:spLocks noChangeArrowheads="1"/>
            </p:cNvSpPr>
            <p:nvPr/>
          </p:nvSpPr>
          <p:spPr bwMode="auto">
            <a:xfrm>
              <a:off x="2317" y="2495"/>
              <a:ext cx="54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  <a:cs typeface="Arial" charset="0"/>
                </a:rPr>
                <a:t>   1 </a:t>
              </a:r>
              <a:r>
                <a:rPr lang="el-GR" sz="1600" b="1">
                  <a:latin typeface="Arial" charset="0"/>
                  <a:cs typeface="Arial" charset="0"/>
                </a:rPr>
                <a:t>Ω</a:t>
              </a:r>
            </a:p>
          </p:txBody>
        </p:sp>
        <p:sp>
          <p:nvSpPr>
            <p:cNvPr id="347158" name="Line 22"/>
            <p:cNvSpPr>
              <a:spLocks noChangeShapeType="1"/>
            </p:cNvSpPr>
            <p:nvPr/>
          </p:nvSpPr>
          <p:spPr bwMode="auto">
            <a:xfrm rot="16200000" flipV="1">
              <a:off x="3894" y="2742"/>
              <a:ext cx="6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7159" name="Group 23"/>
            <p:cNvGrpSpPr>
              <a:grpSpLocks/>
            </p:cNvGrpSpPr>
            <p:nvPr/>
          </p:nvGrpSpPr>
          <p:grpSpPr bwMode="auto">
            <a:xfrm rot="16200000">
              <a:off x="3890" y="2624"/>
              <a:ext cx="122" cy="134"/>
              <a:chOff x="1920" y="1296"/>
              <a:chExt cx="288" cy="240"/>
            </a:xfrm>
          </p:grpSpPr>
          <p:sp>
            <p:nvSpPr>
              <p:cNvPr id="347160" name="Line 24"/>
              <p:cNvSpPr>
                <a:spLocks noChangeShapeType="1"/>
              </p:cNvSpPr>
              <p:nvPr/>
            </p:nvSpPr>
            <p:spPr bwMode="auto">
              <a:xfrm>
                <a:off x="1920" y="1296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61" name="Line 25"/>
              <p:cNvSpPr>
                <a:spLocks noChangeShapeType="1"/>
              </p:cNvSpPr>
              <p:nvPr/>
            </p:nvSpPr>
            <p:spPr bwMode="auto">
              <a:xfrm flipV="1">
                <a:off x="2064" y="1296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7162" name="Group 26"/>
            <p:cNvGrpSpPr>
              <a:grpSpLocks/>
            </p:cNvGrpSpPr>
            <p:nvPr/>
          </p:nvGrpSpPr>
          <p:grpSpPr bwMode="auto">
            <a:xfrm rot="16200000">
              <a:off x="3892" y="2499"/>
              <a:ext cx="121" cy="134"/>
              <a:chOff x="1920" y="1296"/>
              <a:chExt cx="288" cy="240"/>
            </a:xfrm>
          </p:grpSpPr>
          <p:sp>
            <p:nvSpPr>
              <p:cNvPr id="347163" name="Line 27"/>
              <p:cNvSpPr>
                <a:spLocks noChangeShapeType="1"/>
              </p:cNvSpPr>
              <p:nvPr/>
            </p:nvSpPr>
            <p:spPr bwMode="auto">
              <a:xfrm>
                <a:off x="1920" y="1296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64" name="Line 28"/>
              <p:cNvSpPr>
                <a:spLocks noChangeShapeType="1"/>
              </p:cNvSpPr>
              <p:nvPr/>
            </p:nvSpPr>
            <p:spPr bwMode="auto">
              <a:xfrm flipV="1">
                <a:off x="2064" y="1296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7165" name="Group 29"/>
            <p:cNvGrpSpPr>
              <a:grpSpLocks/>
            </p:cNvGrpSpPr>
            <p:nvPr/>
          </p:nvGrpSpPr>
          <p:grpSpPr bwMode="auto">
            <a:xfrm rot="16200000">
              <a:off x="3890" y="2376"/>
              <a:ext cx="122" cy="134"/>
              <a:chOff x="1920" y="1296"/>
              <a:chExt cx="288" cy="240"/>
            </a:xfrm>
          </p:grpSpPr>
          <p:sp>
            <p:nvSpPr>
              <p:cNvPr id="347166" name="Line 30"/>
              <p:cNvSpPr>
                <a:spLocks noChangeShapeType="1"/>
              </p:cNvSpPr>
              <p:nvPr/>
            </p:nvSpPr>
            <p:spPr bwMode="auto">
              <a:xfrm>
                <a:off x="1920" y="1296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67" name="Line 31"/>
              <p:cNvSpPr>
                <a:spLocks noChangeShapeType="1"/>
              </p:cNvSpPr>
              <p:nvPr/>
            </p:nvSpPr>
            <p:spPr bwMode="auto">
              <a:xfrm flipV="1">
                <a:off x="2064" y="1296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7169" name="Line 33"/>
            <p:cNvSpPr>
              <a:spLocks noChangeShapeType="1"/>
            </p:cNvSpPr>
            <p:nvPr/>
          </p:nvSpPr>
          <p:spPr bwMode="auto">
            <a:xfrm rot="16200000">
              <a:off x="3904" y="2323"/>
              <a:ext cx="39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70" name="Text Box 34"/>
            <p:cNvSpPr txBox="1">
              <a:spLocks noChangeArrowheads="1"/>
            </p:cNvSpPr>
            <p:nvPr/>
          </p:nvSpPr>
          <p:spPr bwMode="auto">
            <a:xfrm>
              <a:off x="3441" y="2484"/>
              <a:ext cx="5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  <a:cs typeface="Arial" charset="0"/>
                </a:rPr>
                <a:t>   5 </a:t>
              </a:r>
              <a:r>
                <a:rPr lang="el-GR" sz="1600" b="1">
                  <a:latin typeface="Arial" charset="0"/>
                  <a:cs typeface="Arial" charset="0"/>
                </a:rPr>
                <a:t>Ω</a:t>
              </a:r>
            </a:p>
          </p:txBody>
        </p:sp>
        <p:grpSp>
          <p:nvGrpSpPr>
            <p:cNvPr id="347171" name="Group 35"/>
            <p:cNvGrpSpPr>
              <a:grpSpLocks/>
            </p:cNvGrpSpPr>
            <p:nvPr/>
          </p:nvGrpSpPr>
          <p:grpSpPr bwMode="auto">
            <a:xfrm>
              <a:off x="1650" y="2024"/>
              <a:ext cx="842" cy="119"/>
              <a:chOff x="480" y="2208"/>
              <a:chExt cx="835" cy="93"/>
            </a:xfrm>
          </p:grpSpPr>
          <p:sp>
            <p:nvSpPr>
              <p:cNvPr id="347172" name="Line 36"/>
              <p:cNvSpPr>
                <a:spLocks noChangeShapeType="1"/>
              </p:cNvSpPr>
              <p:nvPr/>
            </p:nvSpPr>
            <p:spPr bwMode="auto">
              <a:xfrm>
                <a:off x="1104" y="2256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7173" name="Group 37"/>
              <p:cNvGrpSpPr>
                <a:grpSpLocks/>
              </p:cNvGrpSpPr>
              <p:nvPr/>
            </p:nvGrpSpPr>
            <p:grpSpPr bwMode="auto">
              <a:xfrm>
                <a:off x="480" y="2208"/>
                <a:ext cx="620" cy="93"/>
                <a:chOff x="1771" y="2160"/>
                <a:chExt cx="620" cy="93"/>
              </a:xfrm>
            </p:grpSpPr>
            <p:sp>
              <p:nvSpPr>
                <p:cNvPr id="347174" name="Line 38"/>
                <p:cNvSpPr>
                  <a:spLocks noChangeShapeType="1"/>
                </p:cNvSpPr>
                <p:nvPr/>
              </p:nvSpPr>
              <p:spPr bwMode="auto">
                <a:xfrm>
                  <a:off x="1771" y="2216"/>
                  <a:ext cx="2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7175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982" y="2160"/>
                  <a:ext cx="53" cy="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47176" name="Group 40"/>
                <p:cNvGrpSpPr>
                  <a:grpSpLocks/>
                </p:cNvGrpSpPr>
                <p:nvPr/>
              </p:nvGrpSpPr>
              <p:grpSpPr bwMode="auto">
                <a:xfrm>
                  <a:off x="2035" y="2160"/>
                  <a:ext cx="106" cy="93"/>
                  <a:chOff x="1920" y="1296"/>
                  <a:chExt cx="288" cy="240"/>
                </a:xfrm>
              </p:grpSpPr>
              <p:sp>
                <p:nvSpPr>
                  <p:cNvPr id="347177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7178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7179" name="Group 43"/>
                <p:cNvGrpSpPr>
                  <a:grpSpLocks/>
                </p:cNvGrpSpPr>
                <p:nvPr/>
              </p:nvGrpSpPr>
              <p:grpSpPr bwMode="auto">
                <a:xfrm>
                  <a:off x="2143" y="2160"/>
                  <a:ext cx="106" cy="93"/>
                  <a:chOff x="1920" y="1296"/>
                  <a:chExt cx="288" cy="240"/>
                </a:xfrm>
              </p:grpSpPr>
              <p:sp>
                <p:nvSpPr>
                  <p:cNvPr id="34718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7181" name="Lin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7182" name="Group 46"/>
                <p:cNvGrpSpPr>
                  <a:grpSpLocks/>
                </p:cNvGrpSpPr>
                <p:nvPr/>
              </p:nvGrpSpPr>
              <p:grpSpPr bwMode="auto">
                <a:xfrm>
                  <a:off x="2251" y="2160"/>
                  <a:ext cx="106" cy="93"/>
                  <a:chOff x="1920" y="1296"/>
                  <a:chExt cx="288" cy="240"/>
                </a:xfrm>
              </p:grpSpPr>
              <p:sp>
                <p:nvSpPr>
                  <p:cNvPr id="347183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7184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7185" name="Line 49"/>
                <p:cNvSpPr>
                  <a:spLocks noChangeShapeType="1"/>
                </p:cNvSpPr>
                <p:nvPr/>
              </p:nvSpPr>
              <p:spPr bwMode="auto">
                <a:xfrm>
                  <a:off x="2356" y="2160"/>
                  <a:ext cx="35" cy="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7186" name="Line 50"/>
            <p:cNvSpPr>
              <a:spLocks noChangeShapeType="1"/>
            </p:cNvSpPr>
            <p:nvPr/>
          </p:nvSpPr>
          <p:spPr bwMode="auto">
            <a:xfrm flipV="1">
              <a:off x="1644" y="1178"/>
              <a:ext cx="6" cy="9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87" name="Text Box 51"/>
            <p:cNvSpPr txBox="1">
              <a:spLocks noChangeArrowheads="1"/>
            </p:cNvSpPr>
            <p:nvPr/>
          </p:nvSpPr>
          <p:spPr bwMode="auto">
            <a:xfrm>
              <a:off x="1837" y="1722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  <a:cs typeface="Arial" charset="0"/>
                </a:rPr>
                <a:t>  3 </a:t>
              </a:r>
              <a:r>
                <a:rPr lang="el-GR" sz="1600" b="1">
                  <a:latin typeface="Arial" charset="0"/>
                  <a:cs typeface="Arial" charset="0"/>
                </a:rPr>
                <a:t>Ω</a:t>
              </a:r>
            </a:p>
          </p:txBody>
        </p:sp>
        <p:sp>
          <p:nvSpPr>
            <p:cNvPr id="347188" name="Text Box 52"/>
            <p:cNvSpPr txBox="1">
              <a:spLocks noChangeArrowheads="1"/>
            </p:cNvSpPr>
            <p:nvPr/>
          </p:nvSpPr>
          <p:spPr bwMode="auto">
            <a:xfrm>
              <a:off x="3019" y="1211"/>
              <a:ext cx="44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  <a:cs typeface="Arial" charset="0"/>
                </a:rPr>
                <a:t>  4 </a:t>
              </a:r>
              <a:r>
                <a:rPr lang="el-GR" sz="1600" b="1">
                  <a:latin typeface="Arial" charset="0"/>
                  <a:cs typeface="Arial" charset="0"/>
                </a:rPr>
                <a:t>Ω</a:t>
              </a:r>
            </a:p>
          </p:txBody>
        </p:sp>
        <p:grpSp>
          <p:nvGrpSpPr>
            <p:cNvPr id="347189" name="Group 53"/>
            <p:cNvGrpSpPr>
              <a:grpSpLocks/>
            </p:cNvGrpSpPr>
            <p:nvPr/>
          </p:nvGrpSpPr>
          <p:grpSpPr bwMode="auto">
            <a:xfrm>
              <a:off x="1459" y="2104"/>
              <a:ext cx="368" cy="1148"/>
              <a:chOff x="4656" y="1632"/>
              <a:chExt cx="432" cy="1200"/>
            </a:xfrm>
          </p:grpSpPr>
          <p:sp>
            <p:nvSpPr>
              <p:cNvPr id="347190" name="Oval 54"/>
              <p:cNvSpPr>
                <a:spLocks noChangeArrowheads="1"/>
              </p:cNvSpPr>
              <p:nvPr/>
            </p:nvSpPr>
            <p:spPr bwMode="auto">
              <a:xfrm>
                <a:off x="4656" y="2064"/>
                <a:ext cx="432" cy="4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191" name="Line 55"/>
              <p:cNvSpPr>
                <a:spLocks noChangeShapeType="1"/>
              </p:cNvSpPr>
              <p:nvPr/>
            </p:nvSpPr>
            <p:spPr bwMode="auto">
              <a:xfrm>
                <a:off x="4872" y="2522"/>
                <a:ext cx="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92" name="Line 56"/>
              <p:cNvSpPr>
                <a:spLocks noChangeShapeType="1"/>
              </p:cNvSpPr>
              <p:nvPr/>
            </p:nvSpPr>
            <p:spPr bwMode="auto">
              <a:xfrm flipV="1">
                <a:off x="4872" y="1632"/>
                <a:ext cx="0" cy="4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93" name="Line 57"/>
              <p:cNvSpPr>
                <a:spLocks noChangeShapeType="1"/>
              </p:cNvSpPr>
              <p:nvPr/>
            </p:nvSpPr>
            <p:spPr bwMode="auto">
              <a:xfrm flipV="1">
                <a:off x="4869" y="21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7194" name="Text Box 58"/>
            <p:cNvSpPr txBox="1">
              <a:spLocks noChangeArrowheads="1"/>
            </p:cNvSpPr>
            <p:nvPr/>
          </p:nvSpPr>
          <p:spPr bwMode="auto">
            <a:xfrm>
              <a:off x="912" y="2451"/>
              <a:ext cx="57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  <a:cs typeface="Arial" charset="0"/>
                </a:rPr>
                <a:t>   - 8 A</a:t>
              </a:r>
              <a:endParaRPr lang="el-GR" sz="1600" b="1">
                <a:latin typeface="Arial" charset="0"/>
                <a:cs typeface="Arial" charset="0"/>
              </a:endParaRPr>
            </a:p>
          </p:txBody>
        </p:sp>
        <p:grpSp>
          <p:nvGrpSpPr>
            <p:cNvPr id="347195" name="Group 59"/>
            <p:cNvGrpSpPr>
              <a:grpSpLocks/>
            </p:cNvGrpSpPr>
            <p:nvPr/>
          </p:nvGrpSpPr>
          <p:grpSpPr bwMode="auto">
            <a:xfrm>
              <a:off x="2861" y="1104"/>
              <a:ext cx="843" cy="118"/>
              <a:chOff x="480" y="2208"/>
              <a:chExt cx="835" cy="93"/>
            </a:xfrm>
          </p:grpSpPr>
          <p:sp>
            <p:nvSpPr>
              <p:cNvPr id="347196" name="Line 60"/>
              <p:cNvSpPr>
                <a:spLocks noChangeShapeType="1"/>
              </p:cNvSpPr>
              <p:nvPr/>
            </p:nvSpPr>
            <p:spPr bwMode="auto">
              <a:xfrm>
                <a:off x="1104" y="2256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7197" name="Group 61"/>
              <p:cNvGrpSpPr>
                <a:grpSpLocks/>
              </p:cNvGrpSpPr>
              <p:nvPr/>
            </p:nvGrpSpPr>
            <p:grpSpPr bwMode="auto">
              <a:xfrm>
                <a:off x="480" y="2208"/>
                <a:ext cx="620" cy="93"/>
                <a:chOff x="1771" y="2160"/>
                <a:chExt cx="620" cy="93"/>
              </a:xfrm>
            </p:grpSpPr>
            <p:sp>
              <p:nvSpPr>
                <p:cNvPr id="347198" name="Line 62"/>
                <p:cNvSpPr>
                  <a:spLocks noChangeShapeType="1"/>
                </p:cNvSpPr>
                <p:nvPr/>
              </p:nvSpPr>
              <p:spPr bwMode="auto">
                <a:xfrm>
                  <a:off x="1771" y="2216"/>
                  <a:ext cx="2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719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982" y="2160"/>
                  <a:ext cx="53" cy="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47200" name="Group 64"/>
                <p:cNvGrpSpPr>
                  <a:grpSpLocks/>
                </p:cNvGrpSpPr>
                <p:nvPr/>
              </p:nvGrpSpPr>
              <p:grpSpPr bwMode="auto">
                <a:xfrm>
                  <a:off x="2035" y="2160"/>
                  <a:ext cx="106" cy="93"/>
                  <a:chOff x="1920" y="1296"/>
                  <a:chExt cx="288" cy="240"/>
                </a:xfrm>
              </p:grpSpPr>
              <p:sp>
                <p:nvSpPr>
                  <p:cNvPr id="347201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7202" name="Lin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7203" name="Group 67"/>
                <p:cNvGrpSpPr>
                  <a:grpSpLocks/>
                </p:cNvGrpSpPr>
                <p:nvPr/>
              </p:nvGrpSpPr>
              <p:grpSpPr bwMode="auto">
                <a:xfrm>
                  <a:off x="2143" y="2160"/>
                  <a:ext cx="106" cy="93"/>
                  <a:chOff x="1920" y="1296"/>
                  <a:chExt cx="288" cy="240"/>
                </a:xfrm>
              </p:grpSpPr>
              <p:sp>
                <p:nvSpPr>
                  <p:cNvPr id="347204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7205" name="Line 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7206" name="Group 70"/>
                <p:cNvGrpSpPr>
                  <a:grpSpLocks/>
                </p:cNvGrpSpPr>
                <p:nvPr/>
              </p:nvGrpSpPr>
              <p:grpSpPr bwMode="auto">
                <a:xfrm>
                  <a:off x="2251" y="2160"/>
                  <a:ext cx="106" cy="93"/>
                  <a:chOff x="1920" y="1296"/>
                  <a:chExt cx="288" cy="240"/>
                </a:xfrm>
              </p:grpSpPr>
              <p:sp>
                <p:nvSpPr>
                  <p:cNvPr id="347207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7208" name="Line 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7209" name="Line 73"/>
                <p:cNvSpPr>
                  <a:spLocks noChangeShapeType="1"/>
                </p:cNvSpPr>
                <p:nvPr/>
              </p:nvSpPr>
              <p:spPr bwMode="auto">
                <a:xfrm>
                  <a:off x="2356" y="2160"/>
                  <a:ext cx="35" cy="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7210" name="Line 74"/>
            <p:cNvSpPr>
              <a:spLocks noChangeShapeType="1"/>
            </p:cNvSpPr>
            <p:nvPr/>
          </p:nvSpPr>
          <p:spPr bwMode="auto">
            <a:xfrm>
              <a:off x="1641" y="1171"/>
              <a:ext cx="1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211" name="Oval 75"/>
            <p:cNvSpPr>
              <a:spLocks noChangeArrowheads="1"/>
            </p:cNvSpPr>
            <p:nvPr/>
          </p:nvSpPr>
          <p:spPr bwMode="auto">
            <a:xfrm>
              <a:off x="3275" y="1945"/>
              <a:ext cx="329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1"/>
            </a:p>
          </p:txBody>
        </p:sp>
        <p:sp>
          <p:nvSpPr>
            <p:cNvPr id="347212" name="Text Box 76"/>
            <p:cNvSpPr txBox="1">
              <a:spLocks noChangeArrowheads="1"/>
            </p:cNvSpPr>
            <p:nvPr/>
          </p:nvSpPr>
          <p:spPr bwMode="auto">
            <a:xfrm>
              <a:off x="3388" y="1699"/>
              <a:ext cx="42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22 V</a:t>
              </a:r>
            </a:p>
          </p:txBody>
        </p:sp>
        <p:sp>
          <p:nvSpPr>
            <p:cNvPr id="347213" name="Text Box 77"/>
            <p:cNvSpPr txBox="1">
              <a:spLocks noChangeArrowheads="1"/>
            </p:cNvSpPr>
            <p:nvPr/>
          </p:nvSpPr>
          <p:spPr bwMode="auto">
            <a:xfrm>
              <a:off x="3254" y="190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_</a:t>
              </a:r>
            </a:p>
          </p:txBody>
        </p:sp>
        <p:sp>
          <p:nvSpPr>
            <p:cNvPr id="347214" name="Text Box 78"/>
            <p:cNvSpPr txBox="1">
              <a:spLocks noChangeArrowheads="1"/>
            </p:cNvSpPr>
            <p:nvPr/>
          </p:nvSpPr>
          <p:spPr bwMode="auto">
            <a:xfrm>
              <a:off x="3413" y="1968"/>
              <a:ext cx="1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+</a:t>
              </a:r>
            </a:p>
          </p:txBody>
        </p:sp>
        <p:sp>
          <p:nvSpPr>
            <p:cNvPr id="347215" name="Line 79"/>
            <p:cNvSpPr>
              <a:spLocks noChangeShapeType="1"/>
            </p:cNvSpPr>
            <p:nvPr/>
          </p:nvSpPr>
          <p:spPr bwMode="auto">
            <a:xfrm>
              <a:off x="2492" y="2083"/>
              <a:ext cx="7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7216" name="Group 80"/>
            <p:cNvGrpSpPr>
              <a:grpSpLocks/>
            </p:cNvGrpSpPr>
            <p:nvPr/>
          </p:nvGrpSpPr>
          <p:grpSpPr bwMode="auto">
            <a:xfrm rot="10800000">
              <a:off x="4338" y="2091"/>
              <a:ext cx="369" cy="1157"/>
              <a:chOff x="4656" y="1632"/>
              <a:chExt cx="432" cy="1200"/>
            </a:xfrm>
          </p:grpSpPr>
          <p:sp>
            <p:nvSpPr>
              <p:cNvPr id="347217" name="Oval 81"/>
              <p:cNvSpPr>
                <a:spLocks noChangeArrowheads="1"/>
              </p:cNvSpPr>
              <p:nvPr/>
            </p:nvSpPr>
            <p:spPr bwMode="auto">
              <a:xfrm>
                <a:off x="4656" y="2058"/>
                <a:ext cx="432" cy="4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218" name="Line 82"/>
              <p:cNvSpPr>
                <a:spLocks noChangeShapeType="1"/>
              </p:cNvSpPr>
              <p:nvPr/>
            </p:nvSpPr>
            <p:spPr bwMode="auto">
              <a:xfrm>
                <a:off x="4872" y="2522"/>
                <a:ext cx="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219" name="Line 83"/>
              <p:cNvSpPr>
                <a:spLocks noChangeShapeType="1"/>
              </p:cNvSpPr>
              <p:nvPr/>
            </p:nvSpPr>
            <p:spPr bwMode="auto">
              <a:xfrm flipV="1">
                <a:off x="4872" y="1632"/>
                <a:ext cx="0" cy="4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220" name="Line 84"/>
              <p:cNvSpPr>
                <a:spLocks noChangeShapeType="1"/>
              </p:cNvSpPr>
              <p:nvPr/>
            </p:nvSpPr>
            <p:spPr bwMode="auto">
              <a:xfrm flipV="1">
                <a:off x="4869" y="21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7221" name="Line 85"/>
            <p:cNvSpPr>
              <a:spLocks noChangeShapeType="1"/>
            </p:cNvSpPr>
            <p:nvPr/>
          </p:nvSpPr>
          <p:spPr bwMode="auto">
            <a:xfrm>
              <a:off x="1640" y="3257"/>
              <a:ext cx="28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222" name="Line 86"/>
            <p:cNvSpPr>
              <a:spLocks noChangeShapeType="1"/>
            </p:cNvSpPr>
            <p:nvPr/>
          </p:nvSpPr>
          <p:spPr bwMode="auto">
            <a:xfrm>
              <a:off x="3622" y="2078"/>
              <a:ext cx="8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223" name="Line 87"/>
            <p:cNvSpPr>
              <a:spLocks noChangeShapeType="1"/>
            </p:cNvSpPr>
            <p:nvPr/>
          </p:nvSpPr>
          <p:spPr bwMode="auto">
            <a:xfrm>
              <a:off x="3724" y="1175"/>
              <a:ext cx="7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224" name="Line 88"/>
            <p:cNvSpPr>
              <a:spLocks noChangeShapeType="1"/>
            </p:cNvSpPr>
            <p:nvPr/>
          </p:nvSpPr>
          <p:spPr bwMode="auto">
            <a:xfrm>
              <a:off x="4517" y="1152"/>
              <a:ext cx="0" cy="9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225" name="Text Box 89"/>
            <p:cNvSpPr txBox="1">
              <a:spLocks noChangeArrowheads="1"/>
            </p:cNvSpPr>
            <p:nvPr/>
          </p:nvSpPr>
          <p:spPr bwMode="auto">
            <a:xfrm>
              <a:off x="4547" y="2541"/>
              <a:ext cx="68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  <a:cs typeface="Arial" charset="0"/>
                </a:rPr>
                <a:t>   - 25 A</a:t>
              </a:r>
              <a:endParaRPr lang="el-GR" sz="1600" b="1">
                <a:latin typeface="Arial" charset="0"/>
                <a:cs typeface="Arial" charset="0"/>
              </a:endParaRPr>
            </a:p>
          </p:txBody>
        </p:sp>
        <p:sp>
          <p:nvSpPr>
            <p:cNvPr id="347227" name="Oval 91"/>
            <p:cNvSpPr>
              <a:spLocks noChangeArrowheads="1"/>
            </p:cNvSpPr>
            <p:nvPr/>
          </p:nvSpPr>
          <p:spPr bwMode="auto">
            <a:xfrm rot="10800000">
              <a:off x="2726" y="1423"/>
              <a:ext cx="369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228" name="Line 92"/>
            <p:cNvSpPr>
              <a:spLocks noChangeShapeType="1"/>
            </p:cNvSpPr>
            <p:nvPr/>
          </p:nvSpPr>
          <p:spPr bwMode="auto">
            <a:xfrm rot="10800000">
              <a:off x="2910" y="116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229" name="Line 93"/>
            <p:cNvSpPr>
              <a:spLocks noChangeShapeType="1"/>
            </p:cNvSpPr>
            <p:nvPr/>
          </p:nvSpPr>
          <p:spPr bwMode="auto">
            <a:xfrm rot="10800000" flipV="1">
              <a:off x="2911" y="1807"/>
              <a:ext cx="0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231" name="Text Box 95"/>
            <p:cNvSpPr txBox="1">
              <a:spLocks noChangeArrowheads="1"/>
            </p:cNvSpPr>
            <p:nvPr/>
          </p:nvSpPr>
          <p:spPr bwMode="auto">
            <a:xfrm>
              <a:off x="2176" y="1401"/>
              <a:ext cx="68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  <a:cs typeface="Arial" charset="0"/>
                </a:rPr>
                <a:t>   - 3 A</a:t>
              </a:r>
              <a:endParaRPr lang="el-GR" sz="1600" b="1">
                <a:latin typeface="Arial" charset="0"/>
                <a:cs typeface="Arial" charset="0"/>
              </a:endParaRPr>
            </a:p>
          </p:txBody>
        </p:sp>
        <p:sp>
          <p:nvSpPr>
            <p:cNvPr id="347233" name="Rectangle 97"/>
            <p:cNvSpPr>
              <a:spLocks noChangeArrowheads="1"/>
            </p:cNvSpPr>
            <p:nvPr/>
          </p:nvSpPr>
          <p:spPr bwMode="auto">
            <a:xfrm>
              <a:off x="1333" y="1830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v</a:t>
              </a:r>
              <a:r>
                <a:rPr lang="en-US" sz="1800" b="1" baseline="-25000">
                  <a:latin typeface="Arial" charset="0"/>
                </a:rPr>
                <a:t>1</a:t>
              </a:r>
            </a:p>
          </p:txBody>
        </p:sp>
        <p:sp>
          <p:nvSpPr>
            <p:cNvPr id="347234" name="Rectangle 98"/>
            <p:cNvSpPr>
              <a:spLocks noChangeArrowheads="1"/>
            </p:cNvSpPr>
            <p:nvPr/>
          </p:nvSpPr>
          <p:spPr bwMode="auto">
            <a:xfrm>
              <a:off x="2894" y="1804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v</a:t>
              </a:r>
              <a:r>
                <a:rPr lang="en-US" sz="1800" b="1" baseline="-25000">
                  <a:latin typeface="Arial" charset="0"/>
                </a:rPr>
                <a:t>2</a:t>
              </a:r>
            </a:p>
          </p:txBody>
        </p:sp>
        <p:sp>
          <p:nvSpPr>
            <p:cNvPr id="347235" name="Rectangle 99"/>
            <p:cNvSpPr>
              <a:spLocks noChangeArrowheads="1"/>
            </p:cNvSpPr>
            <p:nvPr/>
          </p:nvSpPr>
          <p:spPr bwMode="auto">
            <a:xfrm>
              <a:off x="4231" y="1770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v</a:t>
              </a:r>
              <a:r>
                <a:rPr lang="en-US" sz="1800" b="1" baseline="-25000">
                  <a:latin typeface="Arial" charset="0"/>
                </a:rPr>
                <a:t>3</a:t>
              </a:r>
            </a:p>
          </p:txBody>
        </p:sp>
        <p:sp>
          <p:nvSpPr>
            <p:cNvPr id="347236" name="Rectangle 100"/>
            <p:cNvSpPr>
              <a:spLocks noChangeArrowheads="1"/>
            </p:cNvSpPr>
            <p:nvPr/>
          </p:nvSpPr>
          <p:spPr bwMode="auto">
            <a:xfrm>
              <a:off x="2861" y="3257"/>
              <a:ext cx="35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v</a:t>
              </a:r>
              <a:r>
                <a:rPr lang="en-US" sz="1800" b="1" baseline="-25000">
                  <a:latin typeface="Arial" charset="0"/>
                </a:rPr>
                <a:t>Ref</a:t>
              </a:r>
            </a:p>
          </p:txBody>
        </p:sp>
        <p:sp>
          <p:nvSpPr>
            <p:cNvPr id="347237" name="Oval 101"/>
            <p:cNvSpPr>
              <a:spLocks noChangeArrowheads="1"/>
            </p:cNvSpPr>
            <p:nvPr/>
          </p:nvSpPr>
          <p:spPr bwMode="auto">
            <a:xfrm>
              <a:off x="2884" y="3219"/>
              <a:ext cx="53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238" name="Oval 102"/>
            <p:cNvSpPr>
              <a:spLocks noChangeArrowheads="1"/>
            </p:cNvSpPr>
            <p:nvPr/>
          </p:nvSpPr>
          <p:spPr bwMode="auto">
            <a:xfrm>
              <a:off x="4485" y="2056"/>
              <a:ext cx="52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239" name="Oval 103"/>
            <p:cNvSpPr>
              <a:spLocks noChangeArrowheads="1"/>
            </p:cNvSpPr>
            <p:nvPr/>
          </p:nvSpPr>
          <p:spPr bwMode="auto">
            <a:xfrm>
              <a:off x="2881" y="2056"/>
              <a:ext cx="53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240" name="Oval 104"/>
            <p:cNvSpPr>
              <a:spLocks noChangeArrowheads="1"/>
            </p:cNvSpPr>
            <p:nvPr/>
          </p:nvSpPr>
          <p:spPr bwMode="auto">
            <a:xfrm>
              <a:off x="1620" y="2068"/>
              <a:ext cx="53" cy="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245" name="Line 109"/>
            <p:cNvSpPr>
              <a:spLocks noChangeShapeType="1"/>
            </p:cNvSpPr>
            <p:nvPr/>
          </p:nvSpPr>
          <p:spPr bwMode="auto">
            <a:xfrm>
              <a:off x="3975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246" name="Line 110"/>
            <p:cNvSpPr>
              <a:spLocks noChangeShapeType="1"/>
            </p:cNvSpPr>
            <p:nvPr/>
          </p:nvSpPr>
          <p:spPr bwMode="auto">
            <a:xfrm flipV="1">
              <a:off x="2928" y="148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247" name="Line 111"/>
            <p:cNvSpPr>
              <a:spLocks noChangeShapeType="1"/>
            </p:cNvSpPr>
            <p:nvPr/>
          </p:nvSpPr>
          <p:spPr bwMode="auto">
            <a:xfrm>
              <a:off x="3975" y="2823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7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7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4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47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47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E087-5A51-4A0D-ACEF-BEC07FE7272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4038600" cy="457200"/>
          </a:xfrm>
        </p:spPr>
        <p:txBody>
          <a:bodyPr/>
          <a:lstStyle/>
          <a:p>
            <a:r>
              <a:rPr lang="en-US" sz="2400" b="1" u="sng" dirty="0" err="1" smtClean="0"/>
              <a:t>Supernode</a:t>
            </a:r>
            <a:r>
              <a:rPr lang="en-US" sz="2400" b="1" u="sng" dirty="0" smtClean="0"/>
              <a:t> </a:t>
            </a:r>
            <a:r>
              <a:rPr lang="en-US" sz="2400" b="1" u="sng" dirty="0"/>
              <a:t>: </a:t>
            </a:r>
            <a:r>
              <a:rPr lang="en-US" sz="2400" b="1" u="sng" dirty="0" smtClean="0"/>
              <a:t>Solution</a:t>
            </a:r>
            <a:endParaRPr lang="en-US" sz="2400" b="1" u="sng" dirty="0"/>
          </a:p>
        </p:txBody>
      </p:sp>
      <p:sp>
        <p:nvSpPr>
          <p:cNvPr id="348163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685800" y="609600"/>
            <a:ext cx="8153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Here nodes 2 and 3 are treated at the same time for KCL (boundary). This is called supernode.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1600" b="1">
                <a:latin typeface="Arial" charset="0"/>
              </a:rPr>
              <a:t>A supernode is formed by enclosing a voltage source (dependent or independent) connected between two non - reference nodes and any element connected in parallel with it.</a:t>
            </a:r>
          </a:p>
        </p:txBody>
      </p:sp>
      <p:sp>
        <p:nvSpPr>
          <p:cNvPr id="348165" name="Rectangle 5"/>
          <p:cNvSpPr>
            <a:spLocks noChangeArrowheads="1"/>
          </p:cNvSpPr>
          <p:nvPr/>
        </p:nvSpPr>
        <p:spPr bwMode="auto">
          <a:xfrm>
            <a:off x="762000" y="6400800"/>
            <a:ext cx="800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…</a:t>
            </a:r>
            <a:r>
              <a:rPr lang="en-US" sz="1800" b="1" dirty="0" err="1" smtClean="0">
                <a:solidFill>
                  <a:srgbClr val="FF0000"/>
                </a:solidFill>
                <a:latin typeface="Arial" charset="0"/>
              </a:rPr>
              <a:t>contd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  <p:sp>
        <p:nvSpPr>
          <p:cNvPr id="348264" name="Rectangle 104"/>
          <p:cNvSpPr>
            <a:spLocks noChangeArrowheads="1"/>
          </p:cNvSpPr>
          <p:nvPr/>
        </p:nvSpPr>
        <p:spPr bwMode="auto">
          <a:xfrm>
            <a:off x="685800" y="5562600"/>
            <a:ext cx="800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Node equation for supernode :</a:t>
            </a:r>
          </a:p>
        </p:txBody>
      </p:sp>
      <p:grpSp>
        <p:nvGrpSpPr>
          <p:cNvPr id="348290" name="Group 130"/>
          <p:cNvGrpSpPr>
            <a:grpSpLocks/>
          </p:cNvGrpSpPr>
          <p:nvPr/>
        </p:nvGrpSpPr>
        <p:grpSpPr bwMode="auto">
          <a:xfrm>
            <a:off x="3048000" y="5867400"/>
            <a:ext cx="5029200" cy="820738"/>
            <a:chOff x="1872" y="3707"/>
            <a:chExt cx="3168" cy="517"/>
          </a:xfrm>
        </p:grpSpPr>
        <p:sp>
          <p:nvSpPr>
            <p:cNvPr id="348280" name="Text Box 120"/>
            <p:cNvSpPr txBox="1">
              <a:spLocks noChangeArrowheads="1"/>
            </p:cNvSpPr>
            <p:nvPr/>
          </p:nvSpPr>
          <p:spPr bwMode="auto">
            <a:xfrm>
              <a:off x="3940" y="399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5</a:t>
              </a:r>
            </a:p>
          </p:txBody>
        </p:sp>
        <p:sp>
          <p:nvSpPr>
            <p:cNvPr id="348266" name="Text Box 106"/>
            <p:cNvSpPr txBox="1">
              <a:spLocks noChangeArrowheads="1"/>
            </p:cNvSpPr>
            <p:nvPr/>
          </p:nvSpPr>
          <p:spPr bwMode="auto">
            <a:xfrm>
              <a:off x="1872" y="3821"/>
              <a:ext cx="4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3 + 25</a:t>
              </a:r>
            </a:p>
          </p:txBody>
        </p:sp>
        <p:sp>
          <p:nvSpPr>
            <p:cNvPr id="348267" name="Text Box 107"/>
            <p:cNvSpPr txBox="1">
              <a:spLocks noChangeArrowheads="1"/>
            </p:cNvSpPr>
            <p:nvPr/>
          </p:nvSpPr>
          <p:spPr bwMode="auto">
            <a:xfrm>
              <a:off x="2364" y="3852"/>
              <a:ext cx="1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=</a:t>
              </a:r>
            </a:p>
          </p:txBody>
        </p:sp>
        <p:sp>
          <p:nvSpPr>
            <p:cNvPr id="348268" name="Text Box 108"/>
            <p:cNvSpPr txBox="1">
              <a:spLocks noChangeArrowheads="1"/>
            </p:cNvSpPr>
            <p:nvPr/>
          </p:nvSpPr>
          <p:spPr bwMode="auto">
            <a:xfrm>
              <a:off x="3292" y="3715"/>
              <a:ext cx="3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v</a:t>
              </a:r>
              <a:r>
                <a:rPr lang="en-US" sz="1800" b="1" baseline="-25000"/>
                <a:t>2</a:t>
              </a:r>
            </a:p>
          </p:txBody>
        </p:sp>
        <p:sp>
          <p:nvSpPr>
            <p:cNvPr id="348269" name="Line 109"/>
            <p:cNvSpPr>
              <a:spLocks noChangeShapeType="1"/>
            </p:cNvSpPr>
            <p:nvPr/>
          </p:nvSpPr>
          <p:spPr bwMode="auto">
            <a:xfrm>
              <a:off x="3274" y="399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270" name="Text Box 110"/>
            <p:cNvSpPr txBox="1">
              <a:spLocks noChangeArrowheads="1"/>
            </p:cNvSpPr>
            <p:nvPr/>
          </p:nvSpPr>
          <p:spPr bwMode="auto">
            <a:xfrm>
              <a:off x="3330" y="398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1</a:t>
              </a:r>
            </a:p>
          </p:txBody>
        </p:sp>
        <p:sp>
          <p:nvSpPr>
            <p:cNvPr id="348271" name="Text Box 111"/>
            <p:cNvSpPr txBox="1">
              <a:spLocks noChangeArrowheads="1"/>
            </p:cNvSpPr>
            <p:nvPr/>
          </p:nvSpPr>
          <p:spPr bwMode="auto">
            <a:xfrm>
              <a:off x="3062" y="3851"/>
              <a:ext cx="1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+</a:t>
              </a:r>
            </a:p>
          </p:txBody>
        </p:sp>
        <p:sp>
          <p:nvSpPr>
            <p:cNvPr id="348272" name="Text Box 112"/>
            <p:cNvSpPr txBox="1">
              <a:spLocks noChangeArrowheads="1"/>
            </p:cNvSpPr>
            <p:nvPr/>
          </p:nvSpPr>
          <p:spPr bwMode="auto">
            <a:xfrm>
              <a:off x="4502" y="3707"/>
              <a:ext cx="5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v</a:t>
              </a:r>
              <a:r>
                <a:rPr lang="en-US" sz="1800" b="1" baseline="-25000"/>
                <a:t>3</a:t>
              </a:r>
              <a:r>
                <a:rPr lang="en-US" sz="1800" b="1"/>
                <a:t> – v</a:t>
              </a:r>
              <a:r>
                <a:rPr lang="en-US" sz="1800" b="1" baseline="-25000"/>
                <a:t>1</a:t>
              </a:r>
              <a:r>
                <a:rPr lang="en-US" sz="1800" b="1"/>
                <a:t> </a:t>
              </a:r>
            </a:p>
          </p:txBody>
        </p:sp>
        <p:sp>
          <p:nvSpPr>
            <p:cNvPr id="348273" name="Line 113"/>
            <p:cNvSpPr>
              <a:spLocks noChangeShapeType="1"/>
            </p:cNvSpPr>
            <p:nvPr/>
          </p:nvSpPr>
          <p:spPr bwMode="auto">
            <a:xfrm>
              <a:off x="4512" y="398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274" name="Text Box 114"/>
            <p:cNvSpPr txBox="1">
              <a:spLocks noChangeArrowheads="1"/>
            </p:cNvSpPr>
            <p:nvPr/>
          </p:nvSpPr>
          <p:spPr bwMode="auto">
            <a:xfrm>
              <a:off x="4704" y="396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4</a:t>
              </a:r>
            </a:p>
          </p:txBody>
        </p:sp>
        <p:sp>
          <p:nvSpPr>
            <p:cNvPr id="348275" name="Text Box 115"/>
            <p:cNvSpPr txBox="1">
              <a:spLocks noChangeArrowheads="1"/>
            </p:cNvSpPr>
            <p:nvPr/>
          </p:nvSpPr>
          <p:spPr bwMode="auto">
            <a:xfrm>
              <a:off x="2592" y="3731"/>
              <a:ext cx="5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v</a:t>
              </a:r>
              <a:r>
                <a:rPr lang="en-US" sz="1800" b="1" baseline="-25000"/>
                <a:t>2</a:t>
              </a:r>
              <a:r>
                <a:rPr lang="en-US" sz="1800" b="1"/>
                <a:t> – v</a:t>
              </a:r>
              <a:r>
                <a:rPr lang="en-US" sz="1800" b="1" baseline="-25000"/>
                <a:t>1</a:t>
              </a:r>
              <a:r>
                <a:rPr lang="en-US" sz="1800" b="1"/>
                <a:t> </a:t>
              </a:r>
            </a:p>
          </p:txBody>
        </p:sp>
        <p:sp>
          <p:nvSpPr>
            <p:cNvPr id="348276" name="Line 116"/>
            <p:cNvSpPr>
              <a:spLocks noChangeShapeType="1"/>
            </p:cNvSpPr>
            <p:nvPr/>
          </p:nvSpPr>
          <p:spPr bwMode="auto">
            <a:xfrm rot="190020" flipV="1">
              <a:off x="2602" y="3971"/>
              <a:ext cx="470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277" name="Text Box 117"/>
            <p:cNvSpPr txBox="1">
              <a:spLocks noChangeArrowheads="1"/>
            </p:cNvSpPr>
            <p:nvPr/>
          </p:nvSpPr>
          <p:spPr bwMode="auto">
            <a:xfrm>
              <a:off x="2794" y="399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3</a:t>
              </a:r>
            </a:p>
          </p:txBody>
        </p:sp>
        <p:sp>
          <p:nvSpPr>
            <p:cNvPr id="348278" name="Text Box 118"/>
            <p:cNvSpPr txBox="1">
              <a:spLocks noChangeArrowheads="1"/>
            </p:cNvSpPr>
            <p:nvPr/>
          </p:nvSpPr>
          <p:spPr bwMode="auto">
            <a:xfrm>
              <a:off x="3888" y="3717"/>
              <a:ext cx="3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v</a:t>
              </a:r>
              <a:r>
                <a:rPr lang="en-US" sz="1800" b="1" baseline="-25000"/>
                <a:t>3</a:t>
              </a:r>
            </a:p>
          </p:txBody>
        </p:sp>
        <p:sp>
          <p:nvSpPr>
            <p:cNvPr id="348279" name="Line 119"/>
            <p:cNvSpPr>
              <a:spLocks noChangeShapeType="1"/>
            </p:cNvSpPr>
            <p:nvPr/>
          </p:nvSpPr>
          <p:spPr bwMode="auto">
            <a:xfrm>
              <a:off x="3888" y="401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284" name="Text Box 124"/>
            <p:cNvSpPr txBox="1">
              <a:spLocks noChangeArrowheads="1"/>
            </p:cNvSpPr>
            <p:nvPr/>
          </p:nvSpPr>
          <p:spPr bwMode="auto">
            <a:xfrm>
              <a:off x="3691" y="3884"/>
              <a:ext cx="1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+</a:t>
              </a:r>
            </a:p>
          </p:txBody>
        </p:sp>
        <p:sp>
          <p:nvSpPr>
            <p:cNvPr id="348286" name="Text Box 126"/>
            <p:cNvSpPr txBox="1">
              <a:spLocks noChangeArrowheads="1"/>
            </p:cNvSpPr>
            <p:nvPr/>
          </p:nvSpPr>
          <p:spPr bwMode="auto">
            <a:xfrm>
              <a:off x="4272" y="3875"/>
              <a:ext cx="1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+</a:t>
              </a:r>
            </a:p>
          </p:txBody>
        </p:sp>
      </p:grpSp>
      <p:grpSp>
        <p:nvGrpSpPr>
          <p:cNvPr id="348292" name="Group 132"/>
          <p:cNvGrpSpPr>
            <a:grpSpLocks/>
          </p:cNvGrpSpPr>
          <p:nvPr/>
        </p:nvGrpSpPr>
        <p:grpSpPr bwMode="auto">
          <a:xfrm>
            <a:off x="1447800" y="2084388"/>
            <a:ext cx="6858000" cy="3783012"/>
            <a:chOff x="912" y="1313"/>
            <a:chExt cx="4320" cy="2383"/>
          </a:xfrm>
        </p:grpSpPr>
        <p:sp>
          <p:nvSpPr>
            <p:cNvPr id="348257" name="Rectangle 97"/>
            <p:cNvSpPr>
              <a:spLocks noChangeArrowheads="1"/>
            </p:cNvSpPr>
            <p:nvPr/>
          </p:nvSpPr>
          <p:spPr bwMode="auto">
            <a:xfrm>
              <a:off x="2861" y="3466"/>
              <a:ext cx="35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v</a:t>
              </a:r>
              <a:r>
                <a:rPr lang="en-US" sz="1800" b="1" baseline="-25000">
                  <a:latin typeface="Arial" charset="0"/>
                </a:rPr>
                <a:t>Ref</a:t>
              </a:r>
            </a:p>
          </p:txBody>
        </p:sp>
        <p:grpSp>
          <p:nvGrpSpPr>
            <p:cNvPr id="348291" name="Group 131"/>
            <p:cNvGrpSpPr>
              <a:grpSpLocks/>
            </p:cNvGrpSpPr>
            <p:nvPr/>
          </p:nvGrpSpPr>
          <p:grpSpPr bwMode="auto">
            <a:xfrm>
              <a:off x="912" y="1313"/>
              <a:ext cx="4320" cy="2175"/>
              <a:chOff x="912" y="1313"/>
              <a:chExt cx="4320" cy="2175"/>
            </a:xfrm>
          </p:grpSpPr>
          <p:sp>
            <p:nvSpPr>
              <p:cNvPr id="348166" name="Line 6"/>
              <p:cNvSpPr>
                <a:spLocks noChangeShapeType="1"/>
              </p:cNvSpPr>
              <p:nvPr/>
            </p:nvSpPr>
            <p:spPr bwMode="auto">
              <a:xfrm rot="5400000" flipH="1">
                <a:off x="2693" y="3231"/>
                <a:ext cx="423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67" name="Line 7"/>
              <p:cNvSpPr>
                <a:spLocks noChangeShapeType="1"/>
              </p:cNvSpPr>
              <p:nvPr/>
            </p:nvSpPr>
            <p:spPr bwMode="auto">
              <a:xfrm rot="16200000" flipV="1">
                <a:off x="2827" y="2944"/>
                <a:ext cx="60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8168" name="Group 8"/>
              <p:cNvGrpSpPr>
                <a:grpSpLocks/>
              </p:cNvGrpSpPr>
              <p:nvPr/>
            </p:nvGrpSpPr>
            <p:grpSpPr bwMode="auto">
              <a:xfrm rot="16200000">
                <a:off x="2826" y="2823"/>
                <a:ext cx="122" cy="154"/>
                <a:chOff x="1920" y="1296"/>
                <a:chExt cx="288" cy="240"/>
              </a:xfrm>
            </p:grpSpPr>
            <p:sp>
              <p:nvSpPr>
                <p:cNvPr id="348169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17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48171" name="Group 11"/>
              <p:cNvGrpSpPr>
                <a:grpSpLocks/>
              </p:cNvGrpSpPr>
              <p:nvPr/>
            </p:nvGrpSpPr>
            <p:grpSpPr bwMode="auto">
              <a:xfrm rot="16200000">
                <a:off x="2829" y="2697"/>
                <a:ext cx="121" cy="155"/>
                <a:chOff x="1920" y="1296"/>
                <a:chExt cx="288" cy="240"/>
              </a:xfrm>
            </p:grpSpPr>
            <p:sp>
              <p:nvSpPr>
                <p:cNvPr id="348172" name="Line 1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173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48174" name="Group 14"/>
              <p:cNvGrpSpPr>
                <a:grpSpLocks/>
              </p:cNvGrpSpPr>
              <p:nvPr/>
            </p:nvGrpSpPr>
            <p:grpSpPr bwMode="auto">
              <a:xfrm rot="16200000">
                <a:off x="2826" y="2575"/>
                <a:ext cx="122" cy="154"/>
                <a:chOff x="1920" y="1296"/>
                <a:chExt cx="288" cy="240"/>
              </a:xfrm>
            </p:grpSpPr>
            <p:sp>
              <p:nvSpPr>
                <p:cNvPr id="348175" name="Line 1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17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8177" name="Line 17"/>
              <p:cNvSpPr>
                <a:spLocks noChangeShapeType="1"/>
              </p:cNvSpPr>
              <p:nvPr/>
            </p:nvSpPr>
            <p:spPr bwMode="auto">
              <a:xfrm rot="16200000">
                <a:off x="2782" y="2435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78" name="Line 18"/>
              <p:cNvSpPr>
                <a:spLocks noChangeShapeType="1"/>
              </p:cNvSpPr>
              <p:nvPr/>
            </p:nvSpPr>
            <p:spPr bwMode="auto">
              <a:xfrm rot="16200000">
                <a:off x="2837" y="2525"/>
                <a:ext cx="3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79" name="Text Box 19"/>
              <p:cNvSpPr txBox="1">
                <a:spLocks noChangeArrowheads="1"/>
              </p:cNvSpPr>
              <p:nvPr/>
            </p:nvSpPr>
            <p:spPr bwMode="auto">
              <a:xfrm>
                <a:off x="2317" y="2704"/>
                <a:ext cx="544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  <a:cs typeface="Arial" charset="0"/>
                  </a:rPr>
                  <a:t>   1 </a:t>
                </a:r>
                <a:r>
                  <a:rPr lang="el-GR" sz="1600" b="1">
                    <a:latin typeface="Arial" charset="0"/>
                    <a:cs typeface="Arial" charset="0"/>
                  </a:rPr>
                  <a:t>Ω</a:t>
                </a:r>
              </a:p>
            </p:txBody>
          </p:sp>
          <p:sp>
            <p:nvSpPr>
              <p:cNvPr id="348180" name="Line 20"/>
              <p:cNvSpPr>
                <a:spLocks noChangeShapeType="1"/>
              </p:cNvSpPr>
              <p:nvPr/>
            </p:nvSpPr>
            <p:spPr bwMode="auto">
              <a:xfrm rot="16200000">
                <a:off x="3751" y="3232"/>
                <a:ext cx="423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81" name="Line 21"/>
              <p:cNvSpPr>
                <a:spLocks noChangeShapeType="1"/>
              </p:cNvSpPr>
              <p:nvPr/>
            </p:nvSpPr>
            <p:spPr bwMode="auto">
              <a:xfrm rot="16200000" flipV="1">
                <a:off x="3894" y="2951"/>
                <a:ext cx="6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8182" name="Group 22"/>
              <p:cNvGrpSpPr>
                <a:grpSpLocks/>
              </p:cNvGrpSpPr>
              <p:nvPr/>
            </p:nvGrpSpPr>
            <p:grpSpPr bwMode="auto">
              <a:xfrm rot="16200000">
                <a:off x="3890" y="2833"/>
                <a:ext cx="122" cy="134"/>
                <a:chOff x="1920" y="1296"/>
                <a:chExt cx="288" cy="240"/>
              </a:xfrm>
            </p:grpSpPr>
            <p:sp>
              <p:nvSpPr>
                <p:cNvPr id="348183" name="Line 2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184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48185" name="Group 25"/>
              <p:cNvGrpSpPr>
                <a:grpSpLocks/>
              </p:cNvGrpSpPr>
              <p:nvPr/>
            </p:nvGrpSpPr>
            <p:grpSpPr bwMode="auto">
              <a:xfrm rot="16200000">
                <a:off x="3892" y="2708"/>
                <a:ext cx="121" cy="134"/>
                <a:chOff x="1920" y="1296"/>
                <a:chExt cx="288" cy="240"/>
              </a:xfrm>
            </p:grpSpPr>
            <p:sp>
              <p:nvSpPr>
                <p:cNvPr id="348186" name="Line 2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187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48188" name="Group 28"/>
              <p:cNvGrpSpPr>
                <a:grpSpLocks/>
              </p:cNvGrpSpPr>
              <p:nvPr/>
            </p:nvGrpSpPr>
            <p:grpSpPr bwMode="auto">
              <a:xfrm rot="16200000">
                <a:off x="3890" y="2585"/>
                <a:ext cx="122" cy="134"/>
                <a:chOff x="1920" y="1296"/>
                <a:chExt cx="288" cy="240"/>
              </a:xfrm>
            </p:grpSpPr>
            <p:sp>
              <p:nvSpPr>
                <p:cNvPr id="348189" name="Line 2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190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8191" name="Line 31"/>
              <p:cNvSpPr>
                <a:spLocks noChangeShapeType="1"/>
              </p:cNvSpPr>
              <p:nvPr/>
            </p:nvSpPr>
            <p:spPr bwMode="auto">
              <a:xfrm rot="16200000">
                <a:off x="3904" y="2532"/>
                <a:ext cx="39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92" name="Text Box 32"/>
              <p:cNvSpPr txBox="1">
                <a:spLocks noChangeArrowheads="1"/>
              </p:cNvSpPr>
              <p:nvPr/>
            </p:nvSpPr>
            <p:spPr bwMode="auto">
              <a:xfrm>
                <a:off x="3441" y="2693"/>
                <a:ext cx="57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  <a:cs typeface="Arial" charset="0"/>
                  </a:rPr>
                  <a:t>   5 </a:t>
                </a:r>
                <a:r>
                  <a:rPr lang="el-GR" sz="1600" b="1">
                    <a:latin typeface="Arial" charset="0"/>
                    <a:cs typeface="Arial" charset="0"/>
                  </a:rPr>
                  <a:t>Ω</a:t>
                </a:r>
              </a:p>
            </p:txBody>
          </p:sp>
          <p:grpSp>
            <p:nvGrpSpPr>
              <p:cNvPr id="348193" name="Group 33"/>
              <p:cNvGrpSpPr>
                <a:grpSpLocks/>
              </p:cNvGrpSpPr>
              <p:nvPr/>
            </p:nvGrpSpPr>
            <p:grpSpPr bwMode="auto">
              <a:xfrm>
                <a:off x="1650" y="2233"/>
                <a:ext cx="842" cy="119"/>
                <a:chOff x="480" y="2208"/>
                <a:chExt cx="835" cy="93"/>
              </a:xfrm>
            </p:grpSpPr>
            <p:sp>
              <p:nvSpPr>
                <p:cNvPr id="348194" name="Line 34"/>
                <p:cNvSpPr>
                  <a:spLocks noChangeShapeType="1"/>
                </p:cNvSpPr>
                <p:nvPr/>
              </p:nvSpPr>
              <p:spPr bwMode="auto">
                <a:xfrm>
                  <a:off x="1104" y="2256"/>
                  <a:ext cx="2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48195" name="Group 35"/>
                <p:cNvGrpSpPr>
                  <a:grpSpLocks/>
                </p:cNvGrpSpPr>
                <p:nvPr/>
              </p:nvGrpSpPr>
              <p:grpSpPr bwMode="auto">
                <a:xfrm>
                  <a:off x="480" y="2208"/>
                  <a:ext cx="620" cy="93"/>
                  <a:chOff x="1771" y="2160"/>
                  <a:chExt cx="620" cy="93"/>
                </a:xfrm>
              </p:grpSpPr>
              <p:sp>
                <p:nvSpPr>
                  <p:cNvPr id="348196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771" y="2216"/>
                    <a:ext cx="21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8197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82" y="2160"/>
                    <a:ext cx="53" cy="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48198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2035" y="2160"/>
                    <a:ext cx="106" cy="93"/>
                    <a:chOff x="1920" y="1296"/>
                    <a:chExt cx="288" cy="240"/>
                  </a:xfrm>
                </p:grpSpPr>
                <p:sp>
                  <p:nvSpPr>
                    <p:cNvPr id="348199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200" name="Line 4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8201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2143" y="2160"/>
                    <a:ext cx="106" cy="93"/>
                    <a:chOff x="1920" y="1296"/>
                    <a:chExt cx="288" cy="240"/>
                  </a:xfrm>
                </p:grpSpPr>
                <p:sp>
                  <p:nvSpPr>
                    <p:cNvPr id="348202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203" name="Line 4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8204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2251" y="2160"/>
                    <a:ext cx="106" cy="93"/>
                    <a:chOff x="1920" y="1296"/>
                    <a:chExt cx="288" cy="240"/>
                  </a:xfrm>
                </p:grpSpPr>
                <p:sp>
                  <p:nvSpPr>
                    <p:cNvPr id="348205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206" name="Line 4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48207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356" y="2160"/>
                    <a:ext cx="35" cy="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48208" name="Line 48"/>
              <p:cNvSpPr>
                <a:spLocks noChangeShapeType="1"/>
              </p:cNvSpPr>
              <p:nvPr/>
            </p:nvSpPr>
            <p:spPr bwMode="auto">
              <a:xfrm flipV="1">
                <a:off x="1644" y="1387"/>
                <a:ext cx="6" cy="9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09" name="Text Box 49"/>
              <p:cNvSpPr txBox="1">
                <a:spLocks noChangeArrowheads="1"/>
              </p:cNvSpPr>
              <p:nvPr/>
            </p:nvSpPr>
            <p:spPr bwMode="auto">
              <a:xfrm>
                <a:off x="1837" y="1931"/>
                <a:ext cx="44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  <a:cs typeface="Arial" charset="0"/>
                  </a:rPr>
                  <a:t>  3 </a:t>
                </a:r>
                <a:r>
                  <a:rPr lang="el-GR" sz="1600" b="1">
                    <a:latin typeface="Arial" charset="0"/>
                    <a:cs typeface="Arial" charset="0"/>
                  </a:rPr>
                  <a:t>Ω</a:t>
                </a:r>
              </a:p>
            </p:txBody>
          </p:sp>
          <p:sp>
            <p:nvSpPr>
              <p:cNvPr id="348210" name="Text Box 50"/>
              <p:cNvSpPr txBox="1">
                <a:spLocks noChangeArrowheads="1"/>
              </p:cNvSpPr>
              <p:nvPr/>
            </p:nvSpPr>
            <p:spPr bwMode="auto">
              <a:xfrm>
                <a:off x="3019" y="1420"/>
                <a:ext cx="445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  <a:cs typeface="Arial" charset="0"/>
                  </a:rPr>
                  <a:t>  4 </a:t>
                </a:r>
                <a:r>
                  <a:rPr lang="el-GR" sz="1600" b="1">
                    <a:latin typeface="Arial" charset="0"/>
                    <a:cs typeface="Arial" charset="0"/>
                  </a:rPr>
                  <a:t>Ω</a:t>
                </a:r>
              </a:p>
            </p:txBody>
          </p:sp>
          <p:sp>
            <p:nvSpPr>
              <p:cNvPr id="348212" name="Oval 52"/>
              <p:cNvSpPr>
                <a:spLocks noChangeArrowheads="1"/>
              </p:cNvSpPr>
              <p:nvPr/>
            </p:nvSpPr>
            <p:spPr bwMode="auto">
              <a:xfrm>
                <a:off x="1459" y="2726"/>
                <a:ext cx="368" cy="4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13" name="Line 53"/>
              <p:cNvSpPr>
                <a:spLocks noChangeShapeType="1"/>
              </p:cNvSpPr>
              <p:nvPr/>
            </p:nvSpPr>
            <p:spPr bwMode="auto">
              <a:xfrm>
                <a:off x="1643" y="3164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14" name="Line 54"/>
              <p:cNvSpPr>
                <a:spLocks noChangeShapeType="1"/>
              </p:cNvSpPr>
              <p:nvPr/>
            </p:nvSpPr>
            <p:spPr bwMode="auto">
              <a:xfrm flipV="1">
                <a:off x="1643" y="2313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15" name="Line 55"/>
              <p:cNvSpPr>
                <a:spLocks noChangeShapeType="1"/>
              </p:cNvSpPr>
              <p:nvPr/>
            </p:nvSpPr>
            <p:spPr bwMode="auto">
              <a:xfrm flipV="1">
                <a:off x="1640" y="2818"/>
                <a:ext cx="0" cy="2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16" name="Text Box 56"/>
              <p:cNvSpPr txBox="1">
                <a:spLocks noChangeArrowheads="1"/>
              </p:cNvSpPr>
              <p:nvPr/>
            </p:nvSpPr>
            <p:spPr bwMode="auto">
              <a:xfrm>
                <a:off x="912" y="2660"/>
                <a:ext cx="57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  <a:cs typeface="Arial" charset="0"/>
                  </a:rPr>
                  <a:t>   - 8 A</a:t>
                </a:r>
                <a:endParaRPr lang="el-GR" sz="1600" b="1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348217" name="Group 57"/>
              <p:cNvGrpSpPr>
                <a:grpSpLocks/>
              </p:cNvGrpSpPr>
              <p:nvPr/>
            </p:nvGrpSpPr>
            <p:grpSpPr bwMode="auto">
              <a:xfrm>
                <a:off x="2879" y="1313"/>
                <a:ext cx="843" cy="118"/>
                <a:chOff x="480" y="2208"/>
                <a:chExt cx="835" cy="93"/>
              </a:xfrm>
            </p:grpSpPr>
            <p:sp>
              <p:nvSpPr>
                <p:cNvPr id="348218" name="Line 58"/>
                <p:cNvSpPr>
                  <a:spLocks noChangeShapeType="1"/>
                </p:cNvSpPr>
                <p:nvPr/>
              </p:nvSpPr>
              <p:spPr bwMode="auto">
                <a:xfrm>
                  <a:off x="1104" y="2256"/>
                  <a:ext cx="2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48219" name="Group 59"/>
                <p:cNvGrpSpPr>
                  <a:grpSpLocks/>
                </p:cNvGrpSpPr>
                <p:nvPr/>
              </p:nvGrpSpPr>
              <p:grpSpPr bwMode="auto">
                <a:xfrm>
                  <a:off x="480" y="2208"/>
                  <a:ext cx="620" cy="93"/>
                  <a:chOff x="1771" y="2160"/>
                  <a:chExt cx="620" cy="93"/>
                </a:xfrm>
              </p:grpSpPr>
              <p:sp>
                <p:nvSpPr>
                  <p:cNvPr id="348220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1771" y="2216"/>
                    <a:ext cx="21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8221" name="Line 6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82" y="2160"/>
                    <a:ext cx="53" cy="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48222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2035" y="2160"/>
                    <a:ext cx="106" cy="93"/>
                    <a:chOff x="1920" y="1296"/>
                    <a:chExt cx="288" cy="240"/>
                  </a:xfrm>
                </p:grpSpPr>
                <p:sp>
                  <p:nvSpPr>
                    <p:cNvPr id="348223" name="Line 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224" name="Line 6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8225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2143" y="2160"/>
                    <a:ext cx="106" cy="93"/>
                    <a:chOff x="1920" y="1296"/>
                    <a:chExt cx="288" cy="240"/>
                  </a:xfrm>
                </p:grpSpPr>
                <p:sp>
                  <p:nvSpPr>
                    <p:cNvPr id="348226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227" name="Line 6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8228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2251" y="2160"/>
                    <a:ext cx="106" cy="93"/>
                    <a:chOff x="1920" y="1296"/>
                    <a:chExt cx="288" cy="240"/>
                  </a:xfrm>
                </p:grpSpPr>
                <p:sp>
                  <p:nvSpPr>
                    <p:cNvPr id="348229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230" name="Line 7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48231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356" y="2160"/>
                    <a:ext cx="35" cy="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48232" name="Line 72"/>
              <p:cNvSpPr>
                <a:spLocks noChangeShapeType="1"/>
              </p:cNvSpPr>
              <p:nvPr/>
            </p:nvSpPr>
            <p:spPr bwMode="auto">
              <a:xfrm>
                <a:off x="1641" y="1380"/>
                <a:ext cx="1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33" name="Oval 73"/>
              <p:cNvSpPr>
                <a:spLocks noChangeArrowheads="1"/>
              </p:cNvSpPr>
              <p:nvPr/>
            </p:nvSpPr>
            <p:spPr bwMode="auto">
              <a:xfrm>
                <a:off x="3275" y="2154"/>
                <a:ext cx="329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1600" b="1"/>
              </a:p>
            </p:txBody>
          </p:sp>
          <p:sp>
            <p:nvSpPr>
              <p:cNvPr id="348234" name="Text Box 74"/>
              <p:cNvSpPr txBox="1">
                <a:spLocks noChangeArrowheads="1"/>
              </p:cNvSpPr>
              <p:nvPr/>
            </p:nvSpPr>
            <p:spPr bwMode="auto">
              <a:xfrm>
                <a:off x="3388" y="1908"/>
                <a:ext cx="422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</a:rPr>
                  <a:t>22 V</a:t>
                </a:r>
              </a:p>
            </p:txBody>
          </p:sp>
          <p:sp>
            <p:nvSpPr>
              <p:cNvPr id="348235" name="Text Box 75"/>
              <p:cNvSpPr txBox="1">
                <a:spLocks noChangeArrowheads="1"/>
              </p:cNvSpPr>
              <p:nvPr/>
            </p:nvSpPr>
            <p:spPr bwMode="auto">
              <a:xfrm>
                <a:off x="3254" y="2109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_</a:t>
                </a:r>
              </a:p>
            </p:txBody>
          </p:sp>
          <p:sp>
            <p:nvSpPr>
              <p:cNvPr id="348236" name="Text Box 76"/>
              <p:cNvSpPr txBox="1">
                <a:spLocks noChangeArrowheads="1"/>
              </p:cNvSpPr>
              <p:nvPr/>
            </p:nvSpPr>
            <p:spPr bwMode="auto">
              <a:xfrm>
                <a:off x="3413" y="2177"/>
                <a:ext cx="1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+</a:t>
                </a:r>
              </a:p>
            </p:txBody>
          </p:sp>
          <p:sp>
            <p:nvSpPr>
              <p:cNvPr id="348237" name="Line 77"/>
              <p:cNvSpPr>
                <a:spLocks noChangeShapeType="1"/>
              </p:cNvSpPr>
              <p:nvPr/>
            </p:nvSpPr>
            <p:spPr bwMode="auto">
              <a:xfrm>
                <a:off x="2492" y="2292"/>
                <a:ext cx="7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8238" name="Group 78"/>
              <p:cNvGrpSpPr>
                <a:grpSpLocks/>
              </p:cNvGrpSpPr>
              <p:nvPr/>
            </p:nvGrpSpPr>
            <p:grpSpPr bwMode="auto">
              <a:xfrm rot="10800000">
                <a:off x="4336" y="2287"/>
                <a:ext cx="369" cy="1157"/>
                <a:chOff x="4656" y="1632"/>
                <a:chExt cx="432" cy="1200"/>
              </a:xfrm>
            </p:grpSpPr>
            <p:sp>
              <p:nvSpPr>
                <p:cNvPr id="348239" name="Oval 79"/>
                <p:cNvSpPr>
                  <a:spLocks noChangeArrowheads="1"/>
                </p:cNvSpPr>
                <p:nvPr/>
              </p:nvSpPr>
              <p:spPr bwMode="auto">
                <a:xfrm>
                  <a:off x="4656" y="2058"/>
                  <a:ext cx="432" cy="46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240" name="Line 80"/>
                <p:cNvSpPr>
                  <a:spLocks noChangeShapeType="1"/>
                </p:cNvSpPr>
                <p:nvPr/>
              </p:nvSpPr>
              <p:spPr bwMode="auto">
                <a:xfrm>
                  <a:off x="4872" y="2522"/>
                  <a:ext cx="0" cy="3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241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4872" y="1632"/>
                  <a:ext cx="0" cy="4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242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4869" y="21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8243" name="Line 83"/>
              <p:cNvSpPr>
                <a:spLocks noChangeShapeType="1"/>
              </p:cNvSpPr>
              <p:nvPr/>
            </p:nvSpPr>
            <p:spPr bwMode="auto">
              <a:xfrm>
                <a:off x="1640" y="3457"/>
                <a:ext cx="28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44" name="Line 84"/>
              <p:cNvSpPr>
                <a:spLocks noChangeShapeType="1"/>
              </p:cNvSpPr>
              <p:nvPr/>
            </p:nvSpPr>
            <p:spPr bwMode="auto">
              <a:xfrm>
                <a:off x="3622" y="2287"/>
                <a:ext cx="8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45" name="Line 85"/>
              <p:cNvSpPr>
                <a:spLocks noChangeShapeType="1"/>
              </p:cNvSpPr>
              <p:nvPr/>
            </p:nvSpPr>
            <p:spPr bwMode="auto">
              <a:xfrm>
                <a:off x="3724" y="1384"/>
                <a:ext cx="7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46" name="Line 86"/>
              <p:cNvSpPr>
                <a:spLocks noChangeShapeType="1"/>
              </p:cNvSpPr>
              <p:nvPr/>
            </p:nvSpPr>
            <p:spPr bwMode="auto">
              <a:xfrm>
                <a:off x="4517" y="1361"/>
                <a:ext cx="0" cy="9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47" name="Text Box 87"/>
              <p:cNvSpPr txBox="1">
                <a:spLocks noChangeArrowheads="1"/>
              </p:cNvSpPr>
              <p:nvPr/>
            </p:nvSpPr>
            <p:spPr bwMode="auto">
              <a:xfrm>
                <a:off x="4547" y="2750"/>
                <a:ext cx="68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  <a:cs typeface="Arial" charset="0"/>
                  </a:rPr>
                  <a:t>   - 25 A</a:t>
                </a:r>
                <a:endParaRPr lang="el-GR" sz="16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348249" name="Oval 89"/>
              <p:cNvSpPr>
                <a:spLocks noChangeArrowheads="1"/>
              </p:cNvSpPr>
              <p:nvPr/>
            </p:nvSpPr>
            <p:spPr bwMode="auto">
              <a:xfrm rot="10800000">
                <a:off x="2726" y="1632"/>
                <a:ext cx="369" cy="38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50" name="Line 90"/>
              <p:cNvSpPr>
                <a:spLocks noChangeShapeType="1"/>
              </p:cNvSpPr>
              <p:nvPr/>
            </p:nvSpPr>
            <p:spPr bwMode="auto">
              <a:xfrm rot="10800000">
                <a:off x="2911" y="1377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51" name="Line 91"/>
              <p:cNvSpPr>
                <a:spLocks noChangeShapeType="1"/>
              </p:cNvSpPr>
              <p:nvPr/>
            </p:nvSpPr>
            <p:spPr bwMode="auto">
              <a:xfrm rot="10800000" flipV="1">
                <a:off x="2911" y="2016"/>
                <a:ext cx="0" cy="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53" name="Text Box 93"/>
              <p:cNvSpPr txBox="1">
                <a:spLocks noChangeArrowheads="1"/>
              </p:cNvSpPr>
              <p:nvPr/>
            </p:nvSpPr>
            <p:spPr bwMode="auto">
              <a:xfrm>
                <a:off x="2176" y="1610"/>
                <a:ext cx="68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  <a:cs typeface="Arial" charset="0"/>
                  </a:rPr>
                  <a:t>   - 3 A</a:t>
                </a:r>
                <a:endParaRPr lang="el-GR" sz="16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348254" name="Rectangle 94"/>
              <p:cNvSpPr>
                <a:spLocks noChangeArrowheads="1"/>
              </p:cNvSpPr>
              <p:nvPr/>
            </p:nvSpPr>
            <p:spPr bwMode="auto">
              <a:xfrm>
                <a:off x="1333" y="2039"/>
                <a:ext cx="2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Arial" charset="0"/>
                  </a:rPr>
                  <a:t>v</a:t>
                </a:r>
                <a:r>
                  <a:rPr lang="en-US" sz="1800" b="1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348255" name="Rectangle 95"/>
              <p:cNvSpPr>
                <a:spLocks noChangeArrowheads="1"/>
              </p:cNvSpPr>
              <p:nvPr/>
            </p:nvSpPr>
            <p:spPr bwMode="auto">
              <a:xfrm>
                <a:off x="2894" y="2013"/>
                <a:ext cx="2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Arial" charset="0"/>
                  </a:rPr>
                  <a:t>v</a:t>
                </a:r>
                <a:r>
                  <a:rPr lang="en-US" sz="1800" b="1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348256" name="Rectangle 96"/>
              <p:cNvSpPr>
                <a:spLocks noChangeArrowheads="1"/>
              </p:cNvSpPr>
              <p:nvPr/>
            </p:nvSpPr>
            <p:spPr bwMode="auto">
              <a:xfrm>
                <a:off x="4231" y="1979"/>
                <a:ext cx="2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Arial" charset="0"/>
                  </a:rPr>
                  <a:t>v</a:t>
                </a:r>
                <a:r>
                  <a:rPr lang="en-US" sz="1800" b="1" baseline="-25000">
                    <a:latin typeface="Arial" charset="0"/>
                  </a:rPr>
                  <a:t>3</a:t>
                </a:r>
              </a:p>
            </p:txBody>
          </p:sp>
          <p:sp>
            <p:nvSpPr>
              <p:cNvPr id="348258" name="Oval 98"/>
              <p:cNvSpPr>
                <a:spLocks noChangeArrowheads="1"/>
              </p:cNvSpPr>
              <p:nvPr/>
            </p:nvSpPr>
            <p:spPr bwMode="auto">
              <a:xfrm>
                <a:off x="2884" y="3428"/>
                <a:ext cx="53" cy="6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59" name="Oval 99"/>
              <p:cNvSpPr>
                <a:spLocks noChangeArrowheads="1"/>
              </p:cNvSpPr>
              <p:nvPr/>
            </p:nvSpPr>
            <p:spPr bwMode="auto">
              <a:xfrm>
                <a:off x="4485" y="2265"/>
                <a:ext cx="52" cy="6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60" name="Oval 100"/>
              <p:cNvSpPr>
                <a:spLocks noChangeArrowheads="1"/>
              </p:cNvSpPr>
              <p:nvPr/>
            </p:nvSpPr>
            <p:spPr bwMode="auto">
              <a:xfrm>
                <a:off x="2881" y="2265"/>
                <a:ext cx="53" cy="6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61" name="Oval 101"/>
              <p:cNvSpPr>
                <a:spLocks noChangeArrowheads="1"/>
              </p:cNvSpPr>
              <p:nvPr/>
            </p:nvSpPr>
            <p:spPr bwMode="auto">
              <a:xfrm>
                <a:off x="1620" y="2277"/>
                <a:ext cx="53" cy="5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62" name="Line 102"/>
              <p:cNvSpPr>
                <a:spLocks noChangeShapeType="1"/>
              </p:cNvSpPr>
              <p:nvPr/>
            </p:nvSpPr>
            <p:spPr bwMode="auto">
              <a:xfrm>
                <a:off x="3975" y="2273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63" name="Oval 103"/>
              <p:cNvSpPr>
                <a:spLocks noChangeArrowheads="1"/>
              </p:cNvSpPr>
              <p:nvPr/>
            </p:nvSpPr>
            <p:spPr bwMode="auto">
              <a:xfrm>
                <a:off x="2688" y="2120"/>
                <a:ext cx="196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87" name="Line 127"/>
              <p:cNvSpPr>
                <a:spLocks noChangeShapeType="1"/>
              </p:cNvSpPr>
              <p:nvPr/>
            </p:nvSpPr>
            <p:spPr bwMode="auto">
              <a:xfrm flipV="1">
                <a:off x="2901" y="1697"/>
                <a:ext cx="0" cy="2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4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48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48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48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8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48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48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6DF8-9E5D-48EC-8830-3D93F345710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457200"/>
          </a:xfrm>
        </p:spPr>
        <p:txBody>
          <a:bodyPr/>
          <a:lstStyle/>
          <a:p>
            <a:r>
              <a:rPr lang="en-US" sz="2800" b="1" u="sng" dirty="0" err="1" smtClean="0"/>
              <a:t>Supernode</a:t>
            </a:r>
            <a:r>
              <a:rPr lang="en-US" sz="2800" b="1" u="sng" dirty="0" smtClean="0"/>
              <a:t> </a:t>
            </a:r>
            <a:r>
              <a:rPr lang="en-US" sz="2800" b="1" u="sng" dirty="0"/>
              <a:t>: </a:t>
            </a:r>
            <a:r>
              <a:rPr lang="en-US" sz="2800" b="1" u="sng" dirty="0" smtClean="0"/>
              <a:t>Solution</a:t>
            </a:r>
            <a:endParaRPr lang="en-US" sz="2800" b="1" u="sng" dirty="0"/>
          </a:p>
        </p:txBody>
      </p:sp>
      <p:sp>
        <p:nvSpPr>
          <p:cNvPr id="349187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685800" y="6858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KCL at node 1 yields :</a:t>
            </a:r>
          </a:p>
        </p:txBody>
      </p:sp>
      <p:sp>
        <p:nvSpPr>
          <p:cNvPr id="349189" name="Rectangle 5"/>
          <p:cNvSpPr>
            <a:spLocks noChangeArrowheads="1"/>
          </p:cNvSpPr>
          <p:nvPr/>
        </p:nvSpPr>
        <p:spPr bwMode="auto">
          <a:xfrm>
            <a:off x="762000" y="6096000"/>
            <a:ext cx="800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….</a:t>
            </a:r>
            <a:r>
              <a:rPr lang="en-US" sz="1800" b="1" dirty="0" err="1" smtClean="0">
                <a:solidFill>
                  <a:srgbClr val="FF0000"/>
                </a:solidFill>
                <a:latin typeface="Arial" charset="0"/>
              </a:rPr>
              <a:t>contd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 !</a:t>
            </a:r>
            <a:endParaRPr lang="en-US" sz="1800" b="1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349305" name="Group 121"/>
          <p:cNvGrpSpPr>
            <a:grpSpLocks/>
          </p:cNvGrpSpPr>
          <p:nvPr/>
        </p:nvGrpSpPr>
        <p:grpSpPr bwMode="auto">
          <a:xfrm>
            <a:off x="2895600" y="5257800"/>
            <a:ext cx="3200400" cy="785813"/>
            <a:chOff x="1536" y="3336"/>
            <a:chExt cx="2016" cy="495"/>
          </a:xfrm>
        </p:grpSpPr>
        <p:sp>
          <p:nvSpPr>
            <p:cNvPr id="349286" name="Text Box 102"/>
            <p:cNvSpPr txBox="1">
              <a:spLocks noChangeArrowheads="1"/>
            </p:cNvSpPr>
            <p:nvPr/>
          </p:nvSpPr>
          <p:spPr bwMode="auto">
            <a:xfrm>
              <a:off x="1536" y="3380"/>
              <a:ext cx="4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-</a:t>
              </a:r>
              <a:r>
                <a:rPr lang="en-US" sz="1800" b="1"/>
                <a:t> 8 </a:t>
              </a:r>
              <a:r>
                <a:rPr lang="en-US" b="1"/>
                <a:t>-</a:t>
              </a:r>
              <a:r>
                <a:rPr lang="en-US" sz="1800" b="1"/>
                <a:t> 3</a:t>
              </a:r>
            </a:p>
          </p:txBody>
        </p:sp>
        <p:sp>
          <p:nvSpPr>
            <p:cNvPr id="349287" name="Text Box 103"/>
            <p:cNvSpPr txBox="1">
              <a:spLocks noChangeArrowheads="1"/>
            </p:cNvSpPr>
            <p:nvPr/>
          </p:nvSpPr>
          <p:spPr bwMode="auto">
            <a:xfrm>
              <a:off x="2028" y="3457"/>
              <a:ext cx="1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=</a:t>
              </a:r>
            </a:p>
          </p:txBody>
        </p:sp>
        <p:sp>
          <p:nvSpPr>
            <p:cNvPr id="349291" name="Text Box 107"/>
            <p:cNvSpPr txBox="1">
              <a:spLocks noChangeArrowheads="1"/>
            </p:cNvSpPr>
            <p:nvPr/>
          </p:nvSpPr>
          <p:spPr bwMode="auto">
            <a:xfrm>
              <a:off x="2726" y="3456"/>
              <a:ext cx="1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+</a:t>
              </a:r>
            </a:p>
          </p:txBody>
        </p:sp>
        <p:sp>
          <p:nvSpPr>
            <p:cNvPr id="349292" name="Text Box 108"/>
            <p:cNvSpPr txBox="1">
              <a:spLocks noChangeArrowheads="1"/>
            </p:cNvSpPr>
            <p:nvPr/>
          </p:nvSpPr>
          <p:spPr bwMode="auto">
            <a:xfrm>
              <a:off x="3014" y="3338"/>
              <a:ext cx="5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v</a:t>
              </a:r>
              <a:r>
                <a:rPr lang="en-US" sz="1800" b="1" baseline="-25000"/>
                <a:t>1</a:t>
              </a:r>
              <a:r>
                <a:rPr lang="en-US" sz="1800" b="1"/>
                <a:t> – v</a:t>
              </a:r>
              <a:r>
                <a:rPr lang="en-US" sz="1800" b="1" baseline="-25000"/>
                <a:t>3</a:t>
              </a:r>
              <a:r>
                <a:rPr lang="en-US" sz="1800" b="1"/>
                <a:t> </a:t>
              </a:r>
            </a:p>
          </p:txBody>
        </p:sp>
        <p:sp>
          <p:nvSpPr>
            <p:cNvPr id="349293" name="Line 109"/>
            <p:cNvSpPr>
              <a:spLocks noChangeShapeType="1"/>
            </p:cNvSpPr>
            <p:nvPr/>
          </p:nvSpPr>
          <p:spPr bwMode="auto">
            <a:xfrm>
              <a:off x="3024" y="360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9294" name="Text Box 110"/>
            <p:cNvSpPr txBox="1">
              <a:spLocks noChangeArrowheads="1"/>
            </p:cNvSpPr>
            <p:nvPr/>
          </p:nvSpPr>
          <p:spPr bwMode="auto">
            <a:xfrm>
              <a:off x="3216" y="360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4</a:t>
              </a:r>
            </a:p>
          </p:txBody>
        </p:sp>
        <p:sp>
          <p:nvSpPr>
            <p:cNvPr id="349295" name="Text Box 111"/>
            <p:cNvSpPr txBox="1">
              <a:spLocks noChangeArrowheads="1"/>
            </p:cNvSpPr>
            <p:nvPr/>
          </p:nvSpPr>
          <p:spPr bwMode="auto">
            <a:xfrm>
              <a:off x="2256" y="3336"/>
              <a:ext cx="5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v</a:t>
              </a:r>
              <a:r>
                <a:rPr lang="en-US" sz="1800" b="1" baseline="-25000"/>
                <a:t>1</a:t>
              </a:r>
              <a:r>
                <a:rPr lang="en-US" sz="1800" b="1"/>
                <a:t> – v</a:t>
              </a:r>
              <a:r>
                <a:rPr lang="en-US" sz="1800" b="1" baseline="-25000"/>
                <a:t>2</a:t>
              </a:r>
              <a:r>
                <a:rPr lang="en-US" sz="1800" b="1"/>
                <a:t> </a:t>
              </a:r>
            </a:p>
          </p:txBody>
        </p:sp>
        <p:sp>
          <p:nvSpPr>
            <p:cNvPr id="349296" name="Line 112"/>
            <p:cNvSpPr>
              <a:spLocks noChangeShapeType="1"/>
            </p:cNvSpPr>
            <p:nvPr/>
          </p:nvSpPr>
          <p:spPr bwMode="auto">
            <a:xfrm rot="190020" flipV="1">
              <a:off x="2266" y="3576"/>
              <a:ext cx="470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9297" name="Text Box 113"/>
            <p:cNvSpPr txBox="1">
              <a:spLocks noChangeArrowheads="1"/>
            </p:cNvSpPr>
            <p:nvPr/>
          </p:nvSpPr>
          <p:spPr bwMode="auto">
            <a:xfrm>
              <a:off x="2458" y="359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3</a:t>
              </a:r>
            </a:p>
          </p:txBody>
        </p:sp>
      </p:grpSp>
      <p:grpSp>
        <p:nvGrpSpPr>
          <p:cNvPr id="349306" name="Group 122"/>
          <p:cNvGrpSpPr>
            <a:grpSpLocks/>
          </p:cNvGrpSpPr>
          <p:nvPr/>
        </p:nvGrpSpPr>
        <p:grpSpPr bwMode="auto">
          <a:xfrm>
            <a:off x="1447800" y="1371600"/>
            <a:ext cx="6858000" cy="3783013"/>
            <a:chOff x="912" y="864"/>
            <a:chExt cx="4320" cy="2383"/>
          </a:xfrm>
        </p:grpSpPr>
        <p:sp>
          <p:nvSpPr>
            <p:cNvPr id="349270" name="Text Box 86"/>
            <p:cNvSpPr txBox="1">
              <a:spLocks noChangeArrowheads="1"/>
            </p:cNvSpPr>
            <p:nvPr/>
          </p:nvSpPr>
          <p:spPr bwMode="auto">
            <a:xfrm>
              <a:off x="4547" y="2301"/>
              <a:ext cx="68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  <a:cs typeface="Arial" charset="0"/>
                </a:rPr>
                <a:t>   - 25 A</a:t>
              </a:r>
              <a:endParaRPr lang="el-GR" sz="1600" b="1">
                <a:latin typeface="Arial" charset="0"/>
                <a:cs typeface="Arial" charset="0"/>
              </a:endParaRPr>
            </a:p>
          </p:txBody>
        </p:sp>
        <p:grpSp>
          <p:nvGrpSpPr>
            <p:cNvPr id="349304" name="Group 120"/>
            <p:cNvGrpSpPr>
              <a:grpSpLocks/>
            </p:cNvGrpSpPr>
            <p:nvPr/>
          </p:nvGrpSpPr>
          <p:grpSpPr bwMode="auto">
            <a:xfrm>
              <a:off x="912" y="864"/>
              <a:ext cx="3793" cy="2383"/>
              <a:chOff x="912" y="864"/>
              <a:chExt cx="3793" cy="2383"/>
            </a:xfrm>
          </p:grpSpPr>
          <p:sp>
            <p:nvSpPr>
              <p:cNvPr id="349190" name="Line 6"/>
              <p:cNvSpPr>
                <a:spLocks noChangeShapeType="1"/>
              </p:cNvSpPr>
              <p:nvPr/>
            </p:nvSpPr>
            <p:spPr bwMode="auto">
              <a:xfrm rot="5400000" flipH="1">
                <a:off x="2693" y="2782"/>
                <a:ext cx="423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91" name="Line 7"/>
              <p:cNvSpPr>
                <a:spLocks noChangeShapeType="1"/>
              </p:cNvSpPr>
              <p:nvPr/>
            </p:nvSpPr>
            <p:spPr bwMode="auto">
              <a:xfrm rot="16200000" flipV="1">
                <a:off x="2827" y="2495"/>
                <a:ext cx="60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9192" name="Group 8"/>
              <p:cNvGrpSpPr>
                <a:grpSpLocks/>
              </p:cNvGrpSpPr>
              <p:nvPr/>
            </p:nvGrpSpPr>
            <p:grpSpPr bwMode="auto">
              <a:xfrm rot="16200000">
                <a:off x="2826" y="2374"/>
                <a:ext cx="122" cy="154"/>
                <a:chOff x="1920" y="1296"/>
                <a:chExt cx="288" cy="240"/>
              </a:xfrm>
            </p:grpSpPr>
            <p:sp>
              <p:nvSpPr>
                <p:cNvPr id="349193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194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49195" name="Group 11"/>
              <p:cNvGrpSpPr>
                <a:grpSpLocks/>
              </p:cNvGrpSpPr>
              <p:nvPr/>
            </p:nvGrpSpPr>
            <p:grpSpPr bwMode="auto">
              <a:xfrm rot="16200000">
                <a:off x="2829" y="2248"/>
                <a:ext cx="121" cy="155"/>
                <a:chOff x="1920" y="1296"/>
                <a:chExt cx="288" cy="240"/>
              </a:xfrm>
            </p:grpSpPr>
            <p:sp>
              <p:nvSpPr>
                <p:cNvPr id="349196" name="Line 1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19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49198" name="Group 14"/>
              <p:cNvGrpSpPr>
                <a:grpSpLocks/>
              </p:cNvGrpSpPr>
              <p:nvPr/>
            </p:nvGrpSpPr>
            <p:grpSpPr bwMode="auto">
              <a:xfrm rot="16200000">
                <a:off x="2826" y="2126"/>
                <a:ext cx="122" cy="154"/>
                <a:chOff x="1920" y="1296"/>
                <a:chExt cx="288" cy="240"/>
              </a:xfrm>
            </p:grpSpPr>
            <p:sp>
              <p:nvSpPr>
                <p:cNvPr id="349199" name="Line 1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20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9201" name="Line 17"/>
              <p:cNvSpPr>
                <a:spLocks noChangeShapeType="1"/>
              </p:cNvSpPr>
              <p:nvPr/>
            </p:nvSpPr>
            <p:spPr bwMode="auto">
              <a:xfrm rot="16200000">
                <a:off x="2782" y="1986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02" name="Line 18"/>
              <p:cNvSpPr>
                <a:spLocks noChangeShapeType="1"/>
              </p:cNvSpPr>
              <p:nvPr/>
            </p:nvSpPr>
            <p:spPr bwMode="auto">
              <a:xfrm rot="16200000">
                <a:off x="2837" y="2076"/>
                <a:ext cx="3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03" name="Text Box 19"/>
              <p:cNvSpPr txBox="1">
                <a:spLocks noChangeArrowheads="1"/>
              </p:cNvSpPr>
              <p:nvPr/>
            </p:nvSpPr>
            <p:spPr bwMode="auto">
              <a:xfrm>
                <a:off x="2317" y="2255"/>
                <a:ext cx="544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  <a:cs typeface="Arial" charset="0"/>
                  </a:rPr>
                  <a:t>   1 </a:t>
                </a:r>
                <a:r>
                  <a:rPr lang="el-GR" sz="1600" b="1">
                    <a:latin typeface="Arial" charset="0"/>
                    <a:cs typeface="Arial" charset="0"/>
                  </a:rPr>
                  <a:t>Ω</a:t>
                </a:r>
              </a:p>
            </p:txBody>
          </p:sp>
          <p:sp>
            <p:nvSpPr>
              <p:cNvPr id="349204" name="Line 20"/>
              <p:cNvSpPr>
                <a:spLocks noChangeShapeType="1"/>
              </p:cNvSpPr>
              <p:nvPr/>
            </p:nvSpPr>
            <p:spPr bwMode="auto">
              <a:xfrm rot="16200000">
                <a:off x="3751" y="2783"/>
                <a:ext cx="423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05" name="Line 21"/>
              <p:cNvSpPr>
                <a:spLocks noChangeShapeType="1"/>
              </p:cNvSpPr>
              <p:nvPr/>
            </p:nvSpPr>
            <p:spPr bwMode="auto">
              <a:xfrm rot="16200000" flipV="1">
                <a:off x="3894" y="2502"/>
                <a:ext cx="6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9206" name="Group 22"/>
              <p:cNvGrpSpPr>
                <a:grpSpLocks/>
              </p:cNvGrpSpPr>
              <p:nvPr/>
            </p:nvGrpSpPr>
            <p:grpSpPr bwMode="auto">
              <a:xfrm rot="16200000">
                <a:off x="3890" y="2384"/>
                <a:ext cx="122" cy="134"/>
                <a:chOff x="1920" y="1296"/>
                <a:chExt cx="288" cy="240"/>
              </a:xfrm>
            </p:grpSpPr>
            <p:sp>
              <p:nvSpPr>
                <p:cNvPr id="349207" name="Line 2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208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49209" name="Group 25"/>
              <p:cNvGrpSpPr>
                <a:grpSpLocks/>
              </p:cNvGrpSpPr>
              <p:nvPr/>
            </p:nvGrpSpPr>
            <p:grpSpPr bwMode="auto">
              <a:xfrm rot="16200000">
                <a:off x="3892" y="2259"/>
                <a:ext cx="121" cy="134"/>
                <a:chOff x="1920" y="1296"/>
                <a:chExt cx="288" cy="240"/>
              </a:xfrm>
            </p:grpSpPr>
            <p:sp>
              <p:nvSpPr>
                <p:cNvPr id="349210" name="Line 2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211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49212" name="Group 28"/>
              <p:cNvGrpSpPr>
                <a:grpSpLocks/>
              </p:cNvGrpSpPr>
              <p:nvPr/>
            </p:nvGrpSpPr>
            <p:grpSpPr bwMode="auto">
              <a:xfrm rot="16200000">
                <a:off x="3890" y="2136"/>
                <a:ext cx="122" cy="134"/>
                <a:chOff x="1920" y="1296"/>
                <a:chExt cx="288" cy="240"/>
              </a:xfrm>
            </p:grpSpPr>
            <p:sp>
              <p:nvSpPr>
                <p:cNvPr id="349213" name="Line 2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214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9215" name="Line 31"/>
              <p:cNvSpPr>
                <a:spLocks noChangeShapeType="1"/>
              </p:cNvSpPr>
              <p:nvPr/>
            </p:nvSpPr>
            <p:spPr bwMode="auto">
              <a:xfrm rot="16200000">
                <a:off x="3904" y="2083"/>
                <a:ext cx="39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16" name="Text Box 32"/>
              <p:cNvSpPr txBox="1">
                <a:spLocks noChangeArrowheads="1"/>
              </p:cNvSpPr>
              <p:nvPr/>
            </p:nvSpPr>
            <p:spPr bwMode="auto">
              <a:xfrm>
                <a:off x="3441" y="2244"/>
                <a:ext cx="57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  <a:cs typeface="Arial" charset="0"/>
                  </a:rPr>
                  <a:t>   5 </a:t>
                </a:r>
                <a:r>
                  <a:rPr lang="el-GR" sz="1600" b="1">
                    <a:latin typeface="Arial" charset="0"/>
                    <a:cs typeface="Arial" charset="0"/>
                  </a:rPr>
                  <a:t>Ω</a:t>
                </a:r>
              </a:p>
            </p:txBody>
          </p:sp>
          <p:grpSp>
            <p:nvGrpSpPr>
              <p:cNvPr id="349217" name="Group 33"/>
              <p:cNvGrpSpPr>
                <a:grpSpLocks/>
              </p:cNvGrpSpPr>
              <p:nvPr/>
            </p:nvGrpSpPr>
            <p:grpSpPr bwMode="auto">
              <a:xfrm>
                <a:off x="1650" y="1784"/>
                <a:ext cx="842" cy="119"/>
                <a:chOff x="480" y="2208"/>
                <a:chExt cx="835" cy="93"/>
              </a:xfrm>
            </p:grpSpPr>
            <p:sp>
              <p:nvSpPr>
                <p:cNvPr id="349218" name="Line 34"/>
                <p:cNvSpPr>
                  <a:spLocks noChangeShapeType="1"/>
                </p:cNvSpPr>
                <p:nvPr/>
              </p:nvSpPr>
              <p:spPr bwMode="auto">
                <a:xfrm>
                  <a:off x="1104" y="2256"/>
                  <a:ext cx="2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49219" name="Group 35"/>
                <p:cNvGrpSpPr>
                  <a:grpSpLocks/>
                </p:cNvGrpSpPr>
                <p:nvPr/>
              </p:nvGrpSpPr>
              <p:grpSpPr bwMode="auto">
                <a:xfrm>
                  <a:off x="480" y="2208"/>
                  <a:ext cx="620" cy="93"/>
                  <a:chOff x="1771" y="2160"/>
                  <a:chExt cx="620" cy="93"/>
                </a:xfrm>
              </p:grpSpPr>
              <p:sp>
                <p:nvSpPr>
                  <p:cNvPr id="349220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771" y="2216"/>
                    <a:ext cx="21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9221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82" y="2160"/>
                    <a:ext cx="53" cy="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49222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2035" y="2160"/>
                    <a:ext cx="106" cy="93"/>
                    <a:chOff x="1920" y="1296"/>
                    <a:chExt cx="288" cy="240"/>
                  </a:xfrm>
                </p:grpSpPr>
                <p:sp>
                  <p:nvSpPr>
                    <p:cNvPr id="349223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9224" name="Line 4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9225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2143" y="2160"/>
                    <a:ext cx="106" cy="93"/>
                    <a:chOff x="1920" y="1296"/>
                    <a:chExt cx="288" cy="240"/>
                  </a:xfrm>
                </p:grpSpPr>
                <p:sp>
                  <p:nvSpPr>
                    <p:cNvPr id="349226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9227" name="Line 4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9228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2251" y="2160"/>
                    <a:ext cx="106" cy="93"/>
                    <a:chOff x="1920" y="1296"/>
                    <a:chExt cx="288" cy="240"/>
                  </a:xfrm>
                </p:grpSpPr>
                <p:sp>
                  <p:nvSpPr>
                    <p:cNvPr id="349229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9230" name="Line 4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49231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356" y="2160"/>
                    <a:ext cx="35" cy="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49232" name="Line 48"/>
              <p:cNvSpPr>
                <a:spLocks noChangeShapeType="1"/>
              </p:cNvSpPr>
              <p:nvPr/>
            </p:nvSpPr>
            <p:spPr bwMode="auto">
              <a:xfrm flipV="1">
                <a:off x="1644" y="938"/>
                <a:ext cx="6" cy="9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33" name="Text Box 49"/>
              <p:cNvSpPr txBox="1">
                <a:spLocks noChangeArrowheads="1"/>
              </p:cNvSpPr>
              <p:nvPr/>
            </p:nvSpPr>
            <p:spPr bwMode="auto">
              <a:xfrm>
                <a:off x="1837" y="1482"/>
                <a:ext cx="44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  <a:cs typeface="Arial" charset="0"/>
                  </a:rPr>
                  <a:t>  3 </a:t>
                </a:r>
                <a:r>
                  <a:rPr lang="el-GR" sz="1600" b="1">
                    <a:latin typeface="Arial" charset="0"/>
                    <a:cs typeface="Arial" charset="0"/>
                  </a:rPr>
                  <a:t>Ω</a:t>
                </a:r>
              </a:p>
            </p:txBody>
          </p:sp>
          <p:sp>
            <p:nvSpPr>
              <p:cNvPr id="349234" name="Text Box 50"/>
              <p:cNvSpPr txBox="1">
                <a:spLocks noChangeArrowheads="1"/>
              </p:cNvSpPr>
              <p:nvPr/>
            </p:nvSpPr>
            <p:spPr bwMode="auto">
              <a:xfrm>
                <a:off x="3019" y="971"/>
                <a:ext cx="445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  <a:cs typeface="Arial" charset="0"/>
                  </a:rPr>
                  <a:t>  4 </a:t>
                </a:r>
                <a:r>
                  <a:rPr lang="el-GR" sz="1600" b="1">
                    <a:latin typeface="Arial" charset="0"/>
                    <a:cs typeface="Arial" charset="0"/>
                  </a:rPr>
                  <a:t>Ω</a:t>
                </a:r>
              </a:p>
            </p:txBody>
          </p:sp>
          <p:sp>
            <p:nvSpPr>
              <p:cNvPr id="349235" name="Oval 51"/>
              <p:cNvSpPr>
                <a:spLocks noChangeArrowheads="1"/>
              </p:cNvSpPr>
              <p:nvPr/>
            </p:nvSpPr>
            <p:spPr bwMode="auto">
              <a:xfrm>
                <a:off x="1459" y="2277"/>
                <a:ext cx="368" cy="4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236" name="Line 52"/>
              <p:cNvSpPr>
                <a:spLocks noChangeShapeType="1"/>
              </p:cNvSpPr>
              <p:nvPr/>
            </p:nvSpPr>
            <p:spPr bwMode="auto">
              <a:xfrm>
                <a:off x="1643" y="2715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37" name="Line 53"/>
              <p:cNvSpPr>
                <a:spLocks noChangeShapeType="1"/>
              </p:cNvSpPr>
              <p:nvPr/>
            </p:nvSpPr>
            <p:spPr bwMode="auto">
              <a:xfrm flipV="1">
                <a:off x="1643" y="1864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38" name="Line 54"/>
              <p:cNvSpPr>
                <a:spLocks noChangeShapeType="1"/>
              </p:cNvSpPr>
              <p:nvPr/>
            </p:nvSpPr>
            <p:spPr bwMode="auto">
              <a:xfrm flipV="1">
                <a:off x="1640" y="2369"/>
                <a:ext cx="0" cy="2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39" name="Text Box 55"/>
              <p:cNvSpPr txBox="1">
                <a:spLocks noChangeArrowheads="1"/>
              </p:cNvSpPr>
              <p:nvPr/>
            </p:nvSpPr>
            <p:spPr bwMode="auto">
              <a:xfrm>
                <a:off x="912" y="2211"/>
                <a:ext cx="57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  <a:cs typeface="Arial" charset="0"/>
                  </a:rPr>
                  <a:t>   - 8 A</a:t>
                </a:r>
                <a:endParaRPr lang="el-GR" sz="1600" b="1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349240" name="Group 56"/>
              <p:cNvGrpSpPr>
                <a:grpSpLocks/>
              </p:cNvGrpSpPr>
              <p:nvPr/>
            </p:nvGrpSpPr>
            <p:grpSpPr bwMode="auto">
              <a:xfrm>
                <a:off x="2861" y="864"/>
                <a:ext cx="843" cy="118"/>
                <a:chOff x="480" y="2208"/>
                <a:chExt cx="835" cy="93"/>
              </a:xfrm>
            </p:grpSpPr>
            <p:sp>
              <p:nvSpPr>
                <p:cNvPr id="349241" name="Line 57"/>
                <p:cNvSpPr>
                  <a:spLocks noChangeShapeType="1"/>
                </p:cNvSpPr>
                <p:nvPr/>
              </p:nvSpPr>
              <p:spPr bwMode="auto">
                <a:xfrm>
                  <a:off x="1104" y="2256"/>
                  <a:ext cx="2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49242" name="Group 58"/>
                <p:cNvGrpSpPr>
                  <a:grpSpLocks/>
                </p:cNvGrpSpPr>
                <p:nvPr/>
              </p:nvGrpSpPr>
              <p:grpSpPr bwMode="auto">
                <a:xfrm>
                  <a:off x="480" y="2208"/>
                  <a:ext cx="620" cy="93"/>
                  <a:chOff x="1771" y="2160"/>
                  <a:chExt cx="620" cy="93"/>
                </a:xfrm>
              </p:grpSpPr>
              <p:sp>
                <p:nvSpPr>
                  <p:cNvPr id="349243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1771" y="2216"/>
                    <a:ext cx="21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9244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82" y="2160"/>
                    <a:ext cx="53" cy="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49245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2035" y="2160"/>
                    <a:ext cx="106" cy="93"/>
                    <a:chOff x="1920" y="1296"/>
                    <a:chExt cx="288" cy="240"/>
                  </a:xfrm>
                </p:grpSpPr>
                <p:sp>
                  <p:nvSpPr>
                    <p:cNvPr id="349246" name="Line 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9247" name="Line 6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9248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2143" y="2160"/>
                    <a:ext cx="106" cy="93"/>
                    <a:chOff x="1920" y="1296"/>
                    <a:chExt cx="288" cy="240"/>
                  </a:xfrm>
                </p:grpSpPr>
                <p:sp>
                  <p:nvSpPr>
                    <p:cNvPr id="349249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9250" name="Line 6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9251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2251" y="2160"/>
                    <a:ext cx="106" cy="93"/>
                    <a:chOff x="1920" y="1296"/>
                    <a:chExt cx="288" cy="240"/>
                  </a:xfrm>
                </p:grpSpPr>
                <p:sp>
                  <p:nvSpPr>
                    <p:cNvPr id="349252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9253" name="Line 6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49254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2356" y="2160"/>
                    <a:ext cx="35" cy="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49255" name="Line 71"/>
              <p:cNvSpPr>
                <a:spLocks noChangeShapeType="1"/>
              </p:cNvSpPr>
              <p:nvPr/>
            </p:nvSpPr>
            <p:spPr bwMode="auto">
              <a:xfrm>
                <a:off x="1641" y="931"/>
                <a:ext cx="1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56" name="Oval 72"/>
              <p:cNvSpPr>
                <a:spLocks noChangeArrowheads="1"/>
              </p:cNvSpPr>
              <p:nvPr/>
            </p:nvSpPr>
            <p:spPr bwMode="auto">
              <a:xfrm>
                <a:off x="3275" y="1705"/>
                <a:ext cx="329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1600" b="1"/>
              </a:p>
            </p:txBody>
          </p:sp>
          <p:sp>
            <p:nvSpPr>
              <p:cNvPr id="349257" name="Text Box 73"/>
              <p:cNvSpPr txBox="1">
                <a:spLocks noChangeArrowheads="1"/>
              </p:cNvSpPr>
              <p:nvPr/>
            </p:nvSpPr>
            <p:spPr bwMode="auto">
              <a:xfrm>
                <a:off x="3388" y="1459"/>
                <a:ext cx="422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</a:rPr>
                  <a:t>22 V</a:t>
                </a:r>
              </a:p>
            </p:txBody>
          </p:sp>
          <p:sp>
            <p:nvSpPr>
              <p:cNvPr id="349258" name="Text Box 74"/>
              <p:cNvSpPr txBox="1">
                <a:spLocks noChangeArrowheads="1"/>
              </p:cNvSpPr>
              <p:nvPr/>
            </p:nvSpPr>
            <p:spPr bwMode="auto">
              <a:xfrm>
                <a:off x="3254" y="1660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_</a:t>
                </a:r>
              </a:p>
            </p:txBody>
          </p:sp>
          <p:sp>
            <p:nvSpPr>
              <p:cNvPr id="349259" name="Text Box 75"/>
              <p:cNvSpPr txBox="1">
                <a:spLocks noChangeArrowheads="1"/>
              </p:cNvSpPr>
              <p:nvPr/>
            </p:nvSpPr>
            <p:spPr bwMode="auto">
              <a:xfrm>
                <a:off x="3413" y="1728"/>
                <a:ext cx="1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+</a:t>
                </a:r>
              </a:p>
            </p:txBody>
          </p:sp>
          <p:sp>
            <p:nvSpPr>
              <p:cNvPr id="349260" name="Line 76"/>
              <p:cNvSpPr>
                <a:spLocks noChangeShapeType="1"/>
              </p:cNvSpPr>
              <p:nvPr/>
            </p:nvSpPr>
            <p:spPr bwMode="auto">
              <a:xfrm>
                <a:off x="2492" y="1843"/>
                <a:ext cx="7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9261" name="Group 77"/>
              <p:cNvGrpSpPr>
                <a:grpSpLocks/>
              </p:cNvGrpSpPr>
              <p:nvPr/>
            </p:nvGrpSpPr>
            <p:grpSpPr bwMode="auto">
              <a:xfrm rot="10800000">
                <a:off x="4336" y="1838"/>
                <a:ext cx="369" cy="1157"/>
                <a:chOff x="4656" y="1632"/>
                <a:chExt cx="432" cy="1200"/>
              </a:xfrm>
            </p:grpSpPr>
            <p:sp>
              <p:nvSpPr>
                <p:cNvPr id="349262" name="Oval 78"/>
                <p:cNvSpPr>
                  <a:spLocks noChangeArrowheads="1"/>
                </p:cNvSpPr>
                <p:nvPr/>
              </p:nvSpPr>
              <p:spPr bwMode="auto">
                <a:xfrm>
                  <a:off x="4656" y="2058"/>
                  <a:ext cx="432" cy="46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63" name="Line 79"/>
                <p:cNvSpPr>
                  <a:spLocks noChangeShapeType="1"/>
                </p:cNvSpPr>
                <p:nvPr/>
              </p:nvSpPr>
              <p:spPr bwMode="auto">
                <a:xfrm>
                  <a:off x="4872" y="2522"/>
                  <a:ext cx="0" cy="3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264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4872" y="1632"/>
                  <a:ext cx="0" cy="4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265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4869" y="21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9266" name="Line 82"/>
              <p:cNvSpPr>
                <a:spLocks noChangeShapeType="1"/>
              </p:cNvSpPr>
              <p:nvPr/>
            </p:nvSpPr>
            <p:spPr bwMode="auto">
              <a:xfrm>
                <a:off x="1640" y="3008"/>
                <a:ext cx="28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67" name="Line 83"/>
              <p:cNvSpPr>
                <a:spLocks noChangeShapeType="1"/>
              </p:cNvSpPr>
              <p:nvPr/>
            </p:nvSpPr>
            <p:spPr bwMode="auto">
              <a:xfrm>
                <a:off x="3622" y="1838"/>
                <a:ext cx="8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68" name="Line 84"/>
              <p:cNvSpPr>
                <a:spLocks noChangeShapeType="1"/>
              </p:cNvSpPr>
              <p:nvPr/>
            </p:nvSpPr>
            <p:spPr bwMode="auto">
              <a:xfrm>
                <a:off x="3724" y="935"/>
                <a:ext cx="7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69" name="Line 85"/>
              <p:cNvSpPr>
                <a:spLocks noChangeShapeType="1"/>
              </p:cNvSpPr>
              <p:nvPr/>
            </p:nvSpPr>
            <p:spPr bwMode="auto">
              <a:xfrm>
                <a:off x="4517" y="912"/>
                <a:ext cx="0" cy="9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71" name="Oval 87"/>
              <p:cNvSpPr>
                <a:spLocks noChangeArrowheads="1"/>
              </p:cNvSpPr>
              <p:nvPr/>
            </p:nvSpPr>
            <p:spPr bwMode="auto">
              <a:xfrm rot="10800000">
                <a:off x="2726" y="1183"/>
                <a:ext cx="369" cy="38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272" name="Line 88"/>
              <p:cNvSpPr>
                <a:spLocks noChangeShapeType="1"/>
              </p:cNvSpPr>
              <p:nvPr/>
            </p:nvSpPr>
            <p:spPr bwMode="auto">
              <a:xfrm rot="10800000">
                <a:off x="2911" y="928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73" name="Line 89"/>
              <p:cNvSpPr>
                <a:spLocks noChangeShapeType="1"/>
              </p:cNvSpPr>
              <p:nvPr/>
            </p:nvSpPr>
            <p:spPr bwMode="auto">
              <a:xfrm rot="10800000" flipV="1">
                <a:off x="2911" y="1567"/>
                <a:ext cx="0" cy="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74" name="Text Box 90"/>
              <p:cNvSpPr txBox="1">
                <a:spLocks noChangeArrowheads="1"/>
              </p:cNvSpPr>
              <p:nvPr/>
            </p:nvSpPr>
            <p:spPr bwMode="auto">
              <a:xfrm>
                <a:off x="2176" y="1161"/>
                <a:ext cx="68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  <a:cs typeface="Arial" charset="0"/>
                  </a:rPr>
                  <a:t>   - 3 A</a:t>
                </a:r>
                <a:endParaRPr lang="el-GR" sz="16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349275" name="Rectangle 91"/>
              <p:cNvSpPr>
                <a:spLocks noChangeArrowheads="1"/>
              </p:cNvSpPr>
              <p:nvPr/>
            </p:nvSpPr>
            <p:spPr bwMode="auto">
              <a:xfrm>
                <a:off x="1333" y="1590"/>
                <a:ext cx="2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Arial" charset="0"/>
                  </a:rPr>
                  <a:t>v</a:t>
                </a:r>
                <a:r>
                  <a:rPr lang="en-US" sz="1800" b="1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349276" name="Rectangle 92"/>
              <p:cNvSpPr>
                <a:spLocks noChangeArrowheads="1"/>
              </p:cNvSpPr>
              <p:nvPr/>
            </p:nvSpPr>
            <p:spPr bwMode="auto">
              <a:xfrm>
                <a:off x="2894" y="1564"/>
                <a:ext cx="2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Arial" charset="0"/>
                  </a:rPr>
                  <a:t>v</a:t>
                </a:r>
                <a:r>
                  <a:rPr lang="en-US" sz="1800" b="1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349277" name="Rectangle 93"/>
              <p:cNvSpPr>
                <a:spLocks noChangeArrowheads="1"/>
              </p:cNvSpPr>
              <p:nvPr/>
            </p:nvSpPr>
            <p:spPr bwMode="auto">
              <a:xfrm>
                <a:off x="4231" y="1530"/>
                <a:ext cx="2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Arial" charset="0"/>
                  </a:rPr>
                  <a:t>v</a:t>
                </a:r>
                <a:r>
                  <a:rPr lang="en-US" sz="1800" b="1" baseline="-25000">
                    <a:latin typeface="Arial" charset="0"/>
                  </a:rPr>
                  <a:t>3</a:t>
                </a:r>
              </a:p>
            </p:txBody>
          </p:sp>
          <p:sp>
            <p:nvSpPr>
              <p:cNvPr id="349278" name="Rectangle 94"/>
              <p:cNvSpPr>
                <a:spLocks noChangeArrowheads="1"/>
              </p:cNvSpPr>
              <p:nvPr/>
            </p:nvSpPr>
            <p:spPr bwMode="auto">
              <a:xfrm>
                <a:off x="2861" y="3017"/>
                <a:ext cx="350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Arial" charset="0"/>
                  </a:rPr>
                  <a:t>v</a:t>
                </a:r>
                <a:r>
                  <a:rPr lang="en-US" sz="1800" b="1" baseline="-25000">
                    <a:latin typeface="Arial" charset="0"/>
                  </a:rPr>
                  <a:t>Ref</a:t>
                </a:r>
              </a:p>
            </p:txBody>
          </p:sp>
          <p:sp>
            <p:nvSpPr>
              <p:cNvPr id="349279" name="Oval 95"/>
              <p:cNvSpPr>
                <a:spLocks noChangeArrowheads="1"/>
              </p:cNvSpPr>
              <p:nvPr/>
            </p:nvSpPr>
            <p:spPr bwMode="auto">
              <a:xfrm>
                <a:off x="2884" y="2979"/>
                <a:ext cx="53" cy="6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280" name="Oval 96"/>
              <p:cNvSpPr>
                <a:spLocks noChangeArrowheads="1"/>
              </p:cNvSpPr>
              <p:nvPr/>
            </p:nvSpPr>
            <p:spPr bwMode="auto">
              <a:xfrm>
                <a:off x="4485" y="1816"/>
                <a:ext cx="52" cy="6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281" name="Oval 97"/>
              <p:cNvSpPr>
                <a:spLocks noChangeArrowheads="1"/>
              </p:cNvSpPr>
              <p:nvPr/>
            </p:nvSpPr>
            <p:spPr bwMode="auto">
              <a:xfrm>
                <a:off x="2881" y="1816"/>
                <a:ext cx="53" cy="6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282" name="Oval 98"/>
              <p:cNvSpPr>
                <a:spLocks noChangeArrowheads="1"/>
              </p:cNvSpPr>
              <p:nvPr/>
            </p:nvSpPr>
            <p:spPr bwMode="auto">
              <a:xfrm>
                <a:off x="1620" y="1828"/>
                <a:ext cx="53" cy="5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283" name="Line 99"/>
              <p:cNvSpPr>
                <a:spLocks noChangeShapeType="1"/>
              </p:cNvSpPr>
              <p:nvPr/>
            </p:nvSpPr>
            <p:spPr bwMode="auto">
              <a:xfrm>
                <a:off x="3975" y="18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84" name="Oval 100"/>
              <p:cNvSpPr>
                <a:spLocks noChangeArrowheads="1"/>
              </p:cNvSpPr>
              <p:nvPr/>
            </p:nvSpPr>
            <p:spPr bwMode="auto">
              <a:xfrm>
                <a:off x="2688" y="1671"/>
                <a:ext cx="196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303" name="Line 119"/>
              <p:cNvSpPr>
                <a:spLocks noChangeShapeType="1"/>
              </p:cNvSpPr>
              <p:nvPr/>
            </p:nvSpPr>
            <p:spPr bwMode="auto">
              <a:xfrm flipV="1">
                <a:off x="2901" y="1248"/>
                <a:ext cx="0" cy="2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9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9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49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49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49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E31F8F18A7E043905E1667C20D9A5E" ma:contentTypeVersion="2" ma:contentTypeDescription="Create a new document." ma:contentTypeScope="" ma:versionID="207c11564c016c14dfafc1e2cf1a8fd3">
  <xsd:schema xmlns:xsd="http://www.w3.org/2001/XMLSchema" xmlns:xs="http://www.w3.org/2001/XMLSchema" xmlns:p="http://schemas.microsoft.com/office/2006/metadata/properties" xmlns:ns2="24669104-2fd6-4102-bae9-6b0db27ef0c0" targetNamespace="http://schemas.microsoft.com/office/2006/metadata/properties" ma:root="true" ma:fieldsID="44ded453f7bb196ed30f0278f5efab8a" ns2:_="">
    <xsd:import namespace="24669104-2fd6-4102-bae9-6b0db27ef0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669104-2fd6-4102-bae9-6b0db27ef0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11388B-5CC6-4E29-9FB8-2042D319DEED}"/>
</file>

<file path=customXml/itemProps2.xml><?xml version="1.0" encoding="utf-8"?>
<ds:datastoreItem xmlns:ds="http://schemas.openxmlformats.org/officeDocument/2006/customXml" ds:itemID="{99CD4DB0-DACB-43C0-88DB-9D33637E2225}"/>
</file>

<file path=customXml/itemProps3.xml><?xml version="1.0" encoding="utf-8"?>
<ds:datastoreItem xmlns:ds="http://schemas.openxmlformats.org/officeDocument/2006/customXml" ds:itemID="{17387157-A7D7-4366-9F18-F24B728FFBF1}"/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843</Words>
  <Application>Microsoft Office PowerPoint</Application>
  <PresentationFormat>On-screen Show (4:3)</PresentationFormat>
  <Paragraphs>281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Slide 1</vt:lpstr>
      <vt:lpstr>Nodal Analysis</vt:lpstr>
      <vt:lpstr>Nodal Analysis : contd</vt:lpstr>
      <vt:lpstr>Nodal Analysis : contd</vt:lpstr>
      <vt:lpstr>Nodal Analysis : Another Example</vt:lpstr>
      <vt:lpstr>Supernode</vt:lpstr>
      <vt:lpstr>Supernode : Solution</vt:lpstr>
      <vt:lpstr>Supernode : Solution</vt:lpstr>
      <vt:lpstr>Supernode : Solution</vt:lpstr>
      <vt:lpstr>Supernode : Solution</vt:lpstr>
      <vt:lpstr>Nodal Equations : Any Circuit</vt:lpstr>
      <vt:lpstr>We learn from history that we don’t learn from history</vt:lpstr>
    </vt:vector>
  </TitlesOfParts>
  <Company>LASER WORDS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LW1</dc:creator>
  <cp:lastModifiedBy>Mansoor</cp:lastModifiedBy>
  <cp:revision>726</cp:revision>
  <dcterms:created xsi:type="dcterms:W3CDTF">2001-08-27T04:48:27Z</dcterms:created>
  <dcterms:modified xsi:type="dcterms:W3CDTF">2014-02-06T04:49:40Z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0x0101009CE31F8F18A7E043905E1667C20D9A5E</vt:lpwstr>
  </property>
</Properties>
</file>