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03" r:id="rId2"/>
    <p:sldId id="512" r:id="rId3"/>
    <p:sldId id="481" r:id="rId4"/>
    <p:sldId id="482" r:id="rId5"/>
    <p:sldId id="483" r:id="rId6"/>
    <p:sldId id="484" r:id="rId7"/>
    <p:sldId id="485" r:id="rId8"/>
    <p:sldId id="513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EAEAEA"/>
    <a:srgbClr val="F8F8F8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831" autoAdjust="0"/>
  </p:normalViewPr>
  <p:slideViewPr>
    <p:cSldViewPr>
      <p:cViewPr>
        <p:scale>
          <a:sx n="66" d="100"/>
          <a:sy n="66" d="100"/>
        </p:scale>
        <p:origin x="-113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648">
              <a:defRPr sz="13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220" y="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55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648">
              <a:defRPr sz="13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220" y="911955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/>
            </a:lvl1pPr>
          </a:lstStyle>
          <a:p>
            <a:fld id="{23EA3A0B-34CC-4F53-8097-4B48481C18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648">
              <a:defRPr sz="1300"/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220" y="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5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648">
              <a:defRPr sz="1300"/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220" y="911955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/>
            </a:lvl1pPr>
          </a:lstStyle>
          <a:p>
            <a:fld id="{8322A0CF-4EB6-48E1-BD5A-E8906AF462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9937D1-E8E9-45FA-873D-BA7811E31FD6}" type="slidenum">
              <a:rPr lang="en-US"/>
              <a:pPr/>
              <a:t>1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831" y="4560571"/>
            <a:ext cx="536554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39A1E-E441-4FF8-B94F-6515052346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D219F-6C6D-449F-B37A-9E3C35FAF7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C6CF6D-2F7A-4510-8AA7-BF54AC38A9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76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0FB1FBA-BD09-425C-8D59-6AFF1C83A9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2079D-698B-4DDD-BC5D-21E693B935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D2DB0-C051-48C8-A7DF-C0A2C1F2DF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6C690-5B8D-4AE5-8381-3CB810DCE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55142-9CD9-493C-97DF-29046CB10D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EBEFE-6374-4B5C-932C-F7F9BB69F0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5D2E1-865A-43E7-9426-B6DD0F2C93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62F8B-224D-4A26-B774-6B81B86338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B1DE9-4B80-48C0-84C2-436B3EC4EA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latin typeface="Arial" charset="0"/>
              </a:defRPr>
            </a:lvl1pPr>
          </a:lstStyle>
          <a:p>
            <a:fld id="{C63A578A-FC99-4351-ADE3-49A94736B74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 rot="16200000">
            <a:off x="-2762250" y="3371850"/>
            <a:ext cx="6073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Mansoor</a:t>
            </a:r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Shaukat</a:t>
            </a:r>
            <a:endParaRPr lang="en-US" sz="6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676275" y="2276475"/>
            <a:ext cx="8013700" cy="2166938"/>
            <a:chOff x="426" y="1434"/>
            <a:chExt cx="5048" cy="1365"/>
          </a:xfrm>
        </p:grpSpPr>
        <p:pic>
          <p:nvPicPr>
            <p:cNvPr id="239619" name="Picture 3" descr="bismillah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6" y="1434"/>
              <a:ext cx="5048" cy="1365"/>
            </a:xfrm>
            <a:prstGeom prst="rect">
              <a:avLst/>
            </a:prstGeom>
            <a:noFill/>
          </p:spPr>
        </p:pic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1944" y="2308"/>
              <a:ext cx="47" cy="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0515-15CA-49F4-A05F-67509E9CB7D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Mesh Analysis</a:t>
            </a:r>
            <a:endParaRPr lang="en-US" sz="2800" b="1" u="sng" dirty="0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609600" y="7620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latin typeface="Arial" charset="0"/>
              </a:rPr>
              <a:t>An alternative method : </a:t>
            </a:r>
            <a:r>
              <a:rPr lang="en-US" sz="1800" b="1" dirty="0">
                <a:latin typeface="Arial" charset="0"/>
              </a:rPr>
              <a:t>M</a:t>
            </a:r>
            <a:r>
              <a:rPr lang="en-US" sz="1800" b="1" dirty="0" smtClean="0">
                <a:latin typeface="Arial" charset="0"/>
              </a:rPr>
              <a:t>esh Analysis</a:t>
            </a:r>
            <a:endParaRPr lang="en-US" sz="1800" b="1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Loop </a:t>
            </a:r>
            <a:r>
              <a:rPr lang="en-US" sz="1800" b="1" dirty="0" smtClean="0">
                <a:latin typeface="Arial" charset="0"/>
              </a:rPr>
              <a:t>: A closed path</a:t>
            </a:r>
            <a:endParaRPr lang="en-US" sz="1800" b="1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Mesh </a:t>
            </a:r>
            <a:r>
              <a:rPr lang="en-US" sz="1800" b="1" dirty="0" smtClean="0">
                <a:latin typeface="Arial" charset="0"/>
              </a:rPr>
              <a:t>: A loop </a:t>
            </a:r>
            <a:r>
              <a:rPr lang="en-US" sz="1800" b="1" dirty="0">
                <a:latin typeface="Arial" charset="0"/>
              </a:rPr>
              <a:t>that does not contain any other loops within it. 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Consider the following circuit :</a:t>
            </a:r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762000" y="5181600"/>
            <a:ext cx="784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Arial" charset="0"/>
              </a:rPr>
              <a:t>The circuit has two meshes (and three loops).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Arial" charset="0"/>
              </a:rPr>
              <a:t>Mesh current </a:t>
            </a:r>
            <a:r>
              <a:rPr lang="en-US" sz="2000" b="1" dirty="0" smtClean="0">
                <a:latin typeface="Arial" charset="0"/>
              </a:rPr>
              <a:t> :  Current </a:t>
            </a:r>
            <a:r>
              <a:rPr lang="en-US" sz="2000" b="1" dirty="0">
                <a:latin typeface="Arial" charset="0"/>
              </a:rPr>
              <a:t>that flows around the perimeter of a mesh.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 !</a:t>
            </a:r>
            <a:endParaRPr lang="en-US" sz="2000" b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95270" name="Group 6"/>
          <p:cNvGrpSpPr>
            <a:grpSpLocks/>
          </p:cNvGrpSpPr>
          <p:nvPr/>
        </p:nvGrpSpPr>
        <p:grpSpPr bwMode="auto">
          <a:xfrm>
            <a:off x="1752600" y="2349500"/>
            <a:ext cx="6400800" cy="2679700"/>
            <a:chOff x="528" y="1144"/>
            <a:chExt cx="3936" cy="1674"/>
          </a:xfrm>
        </p:grpSpPr>
        <p:grpSp>
          <p:nvGrpSpPr>
            <p:cNvPr id="395271" name="Group 7"/>
            <p:cNvGrpSpPr>
              <a:grpSpLocks/>
            </p:cNvGrpSpPr>
            <p:nvPr/>
          </p:nvGrpSpPr>
          <p:grpSpPr bwMode="auto">
            <a:xfrm rot="5354377" flipH="1">
              <a:off x="1488" y="972"/>
              <a:ext cx="192" cy="1056"/>
              <a:chOff x="3422" y="1295"/>
              <a:chExt cx="127" cy="1082"/>
            </a:xfrm>
          </p:grpSpPr>
          <p:sp>
            <p:nvSpPr>
              <p:cNvPr id="395272" name="Line 8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73" name="Line 9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74" name="Line 10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75" name="Line 11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76" name="Line 12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77" name="Line 13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78" name="Line 14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79" name="Line 15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80" name="Line 16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81" name="Line 17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282" name="Oval 18"/>
            <p:cNvSpPr>
              <a:spLocks noChangeArrowheads="1"/>
            </p:cNvSpPr>
            <p:nvPr/>
          </p:nvSpPr>
          <p:spPr bwMode="auto">
            <a:xfrm>
              <a:off x="864" y="1964"/>
              <a:ext cx="371" cy="5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83" name="Line 19"/>
            <p:cNvSpPr>
              <a:spLocks noChangeShapeType="1"/>
            </p:cNvSpPr>
            <p:nvPr/>
          </p:nvSpPr>
          <p:spPr bwMode="auto">
            <a:xfrm>
              <a:off x="1050" y="2473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5284" name="Line 20"/>
            <p:cNvSpPr>
              <a:spLocks noChangeShapeType="1"/>
            </p:cNvSpPr>
            <p:nvPr/>
          </p:nvSpPr>
          <p:spPr bwMode="auto">
            <a:xfrm flipV="1">
              <a:off x="1050" y="1484"/>
              <a:ext cx="0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5285" name="Group 21"/>
            <p:cNvGrpSpPr>
              <a:grpSpLocks/>
            </p:cNvGrpSpPr>
            <p:nvPr/>
          </p:nvGrpSpPr>
          <p:grpSpPr bwMode="auto">
            <a:xfrm>
              <a:off x="2324" y="1480"/>
              <a:ext cx="124" cy="1334"/>
              <a:chOff x="3422" y="1295"/>
              <a:chExt cx="127" cy="1082"/>
            </a:xfrm>
          </p:grpSpPr>
          <p:sp>
            <p:nvSpPr>
              <p:cNvPr id="395286" name="Line 22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87" name="Line 23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88" name="Line 24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89" name="Line 25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90" name="Line 26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91" name="Line 27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92" name="Line 28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93" name="Line 29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94" name="Line 30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95" name="Line 31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296" name="Line 32"/>
            <p:cNvSpPr>
              <a:spLocks noChangeShapeType="1"/>
            </p:cNvSpPr>
            <p:nvPr/>
          </p:nvSpPr>
          <p:spPr bwMode="auto">
            <a:xfrm flipH="1">
              <a:off x="1056" y="2804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5297" name="Text Box 33"/>
            <p:cNvSpPr txBox="1">
              <a:spLocks noChangeArrowheads="1"/>
            </p:cNvSpPr>
            <p:nvPr/>
          </p:nvSpPr>
          <p:spPr bwMode="auto">
            <a:xfrm>
              <a:off x="2065" y="2016"/>
              <a:ext cx="41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3 </a:t>
              </a:r>
              <a:r>
                <a:rPr lang="en-US" sz="1600" b="1">
                  <a:latin typeface="Arial" charset="0"/>
                  <a:cs typeface="Arial" charset="0"/>
                </a:rPr>
                <a:t>Ω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95298" name="Text Box 34"/>
            <p:cNvSpPr txBox="1">
              <a:spLocks noChangeArrowheads="1"/>
            </p:cNvSpPr>
            <p:nvPr/>
          </p:nvSpPr>
          <p:spPr bwMode="auto">
            <a:xfrm>
              <a:off x="1440" y="1172"/>
              <a:ext cx="32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6 </a:t>
              </a:r>
              <a:r>
                <a:rPr lang="en-US" sz="1600" b="1">
                  <a:latin typeface="Arial" charset="0"/>
                  <a:cs typeface="Arial" charset="0"/>
                </a:rPr>
                <a:t>Ω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95299" name="Text Box 35"/>
            <p:cNvSpPr txBox="1">
              <a:spLocks noChangeArrowheads="1"/>
            </p:cNvSpPr>
            <p:nvPr/>
          </p:nvSpPr>
          <p:spPr bwMode="auto">
            <a:xfrm>
              <a:off x="944" y="1940"/>
              <a:ext cx="219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5300" name="Text Box 36"/>
            <p:cNvSpPr txBox="1">
              <a:spLocks noChangeArrowheads="1"/>
            </p:cNvSpPr>
            <p:nvPr/>
          </p:nvSpPr>
          <p:spPr bwMode="auto">
            <a:xfrm>
              <a:off x="960" y="2167"/>
              <a:ext cx="197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-</a:t>
              </a:r>
            </a:p>
          </p:txBody>
        </p:sp>
        <p:sp>
          <p:nvSpPr>
            <p:cNvPr id="395301" name="Text Box 37"/>
            <p:cNvSpPr txBox="1">
              <a:spLocks noChangeArrowheads="1"/>
            </p:cNvSpPr>
            <p:nvPr/>
          </p:nvSpPr>
          <p:spPr bwMode="auto">
            <a:xfrm>
              <a:off x="528" y="2036"/>
              <a:ext cx="38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42 V</a:t>
              </a:r>
            </a:p>
          </p:txBody>
        </p:sp>
        <p:grpSp>
          <p:nvGrpSpPr>
            <p:cNvPr id="395302" name="Group 38"/>
            <p:cNvGrpSpPr>
              <a:grpSpLocks/>
            </p:cNvGrpSpPr>
            <p:nvPr/>
          </p:nvGrpSpPr>
          <p:grpSpPr bwMode="auto">
            <a:xfrm>
              <a:off x="2928" y="1968"/>
              <a:ext cx="384" cy="371"/>
              <a:chOff x="1291" y="3277"/>
              <a:chExt cx="385" cy="363"/>
            </a:xfrm>
          </p:grpSpPr>
          <p:sp>
            <p:nvSpPr>
              <p:cNvPr id="395303" name="Freeform 39"/>
              <p:cNvSpPr>
                <a:spLocks/>
              </p:cNvSpPr>
              <p:nvPr/>
            </p:nvSpPr>
            <p:spPr bwMode="auto">
              <a:xfrm rot="10395335">
                <a:off x="1300" y="3352"/>
                <a:ext cx="50" cy="233"/>
              </a:xfrm>
              <a:custGeom>
                <a:avLst/>
                <a:gdLst/>
                <a:ahLst/>
                <a:cxnLst>
                  <a:cxn ang="0">
                    <a:pos x="0" y="502"/>
                  </a:cxn>
                  <a:cxn ang="0">
                    <a:pos x="42" y="448"/>
                  </a:cxn>
                  <a:cxn ang="0">
                    <a:pos x="78" y="388"/>
                  </a:cxn>
                  <a:cxn ang="0">
                    <a:pos x="96" y="323"/>
                  </a:cxn>
                  <a:cxn ang="0">
                    <a:pos x="108" y="257"/>
                  </a:cxn>
                  <a:cxn ang="0">
                    <a:pos x="102" y="191"/>
                  </a:cxn>
                  <a:cxn ang="0">
                    <a:pos x="90" y="120"/>
                  </a:cxn>
                  <a:cxn ang="0">
                    <a:pos x="66" y="6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66" y="60"/>
                  </a:cxn>
                  <a:cxn ang="0">
                    <a:pos x="90" y="120"/>
                  </a:cxn>
                  <a:cxn ang="0">
                    <a:pos x="102" y="191"/>
                  </a:cxn>
                  <a:cxn ang="0">
                    <a:pos x="108" y="257"/>
                  </a:cxn>
                  <a:cxn ang="0">
                    <a:pos x="96" y="323"/>
                  </a:cxn>
                  <a:cxn ang="0">
                    <a:pos x="78" y="388"/>
                  </a:cxn>
                  <a:cxn ang="0">
                    <a:pos x="42" y="448"/>
                  </a:cxn>
                  <a:cxn ang="0">
                    <a:pos x="0" y="502"/>
                  </a:cxn>
                  <a:cxn ang="0">
                    <a:pos x="0" y="502"/>
                  </a:cxn>
                </a:cxnLst>
                <a:rect l="0" t="0" r="r" b="b"/>
                <a:pathLst>
                  <a:path w="108" h="502">
                    <a:moveTo>
                      <a:pt x="0" y="502"/>
                    </a:moveTo>
                    <a:lnTo>
                      <a:pt x="42" y="448"/>
                    </a:lnTo>
                    <a:lnTo>
                      <a:pt x="78" y="388"/>
                    </a:lnTo>
                    <a:lnTo>
                      <a:pt x="96" y="323"/>
                    </a:lnTo>
                    <a:lnTo>
                      <a:pt x="108" y="257"/>
                    </a:lnTo>
                    <a:lnTo>
                      <a:pt x="102" y="191"/>
                    </a:lnTo>
                    <a:lnTo>
                      <a:pt x="90" y="120"/>
                    </a:lnTo>
                    <a:lnTo>
                      <a:pt x="66" y="6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66" y="60"/>
                    </a:lnTo>
                    <a:lnTo>
                      <a:pt x="90" y="120"/>
                    </a:lnTo>
                    <a:lnTo>
                      <a:pt x="102" y="191"/>
                    </a:lnTo>
                    <a:lnTo>
                      <a:pt x="108" y="257"/>
                    </a:lnTo>
                    <a:lnTo>
                      <a:pt x="96" y="323"/>
                    </a:lnTo>
                    <a:lnTo>
                      <a:pt x="78" y="388"/>
                    </a:lnTo>
                    <a:lnTo>
                      <a:pt x="42" y="448"/>
                    </a:lnTo>
                    <a:lnTo>
                      <a:pt x="0" y="502"/>
                    </a:lnTo>
                    <a:lnTo>
                      <a:pt x="0" y="502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04" name="Freeform 40"/>
              <p:cNvSpPr>
                <a:spLocks noEditPoints="1"/>
              </p:cNvSpPr>
              <p:nvPr/>
            </p:nvSpPr>
            <p:spPr bwMode="auto">
              <a:xfrm rot="10395335">
                <a:off x="1355" y="3568"/>
                <a:ext cx="261" cy="72"/>
              </a:xfrm>
              <a:custGeom>
                <a:avLst/>
                <a:gdLst/>
                <a:ahLst/>
                <a:cxnLst>
                  <a:cxn ang="0">
                    <a:pos x="556" y="155"/>
                  </a:cxn>
                  <a:cxn ang="0">
                    <a:pos x="503" y="95"/>
                  </a:cxn>
                  <a:cxn ang="0">
                    <a:pos x="437" y="54"/>
                  </a:cxn>
                  <a:cxn ang="0">
                    <a:pos x="371" y="18"/>
                  </a:cxn>
                  <a:cxn ang="0">
                    <a:pos x="293" y="0"/>
                  </a:cxn>
                  <a:cxn ang="0">
                    <a:pos x="215" y="0"/>
                  </a:cxn>
                  <a:cxn ang="0">
                    <a:pos x="144" y="12"/>
                  </a:cxn>
                  <a:cxn ang="0">
                    <a:pos x="66" y="36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66" y="36"/>
                  </a:cxn>
                  <a:cxn ang="0">
                    <a:pos x="144" y="12"/>
                  </a:cxn>
                  <a:cxn ang="0">
                    <a:pos x="215" y="0"/>
                  </a:cxn>
                  <a:cxn ang="0">
                    <a:pos x="293" y="0"/>
                  </a:cxn>
                  <a:cxn ang="0">
                    <a:pos x="371" y="18"/>
                  </a:cxn>
                  <a:cxn ang="0">
                    <a:pos x="437" y="54"/>
                  </a:cxn>
                  <a:cxn ang="0">
                    <a:pos x="503" y="9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</a:cxnLst>
                <a:rect l="0" t="0" r="r" b="b"/>
                <a:pathLst>
                  <a:path w="556" h="155">
                    <a:moveTo>
                      <a:pt x="556" y="155"/>
                    </a:moveTo>
                    <a:lnTo>
                      <a:pt x="503" y="95"/>
                    </a:lnTo>
                    <a:lnTo>
                      <a:pt x="437" y="54"/>
                    </a:lnTo>
                    <a:lnTo>
                      <a:pt x="371" y="18"/>
                    </a:lnTo>
                    <a:lnTo>
                      <a:pt x="293" y="0"/>
                    </a:lnTo>
                    <a:lnTo>
                      <a:pt x="215" y="0"/>
                    </a:lnTo>
                    <a:lnTo>
                      <a:pt x="144" y="12"/>
                    </a:lnTo>
                    <a:lnTo>
                      <a:pt x="66" y="3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6" y="36"/>
                    </a:lnTo>
                    <a:lnTo>
                      <a:pt x="144" y="12"/>
                    </a:lnTo>
                    <a:lnTo>
                      <a:pt x="215" y="0"/>
                    </a:lnTo>
                    <a:lnTo>
                      <a:pt x="293" y="0"/>
                    </a:lnTo>
                    <a:lnTo>
                      <a:pt x="371" y="18"/>
                    </a:lnTo>
                    <a:lnTo>
                      <a:pt x="437" y="54"/>
                    </a:lnTo>
                    <a:lnTo>
                      <a:pt x="503" y="95"/>
                    </a:lnTo>
                    <a:lnTo>
                      <a:pt x="556" y="155"/>
                    </a:lnTo>
                    <a:lnTo>
                      <a:pt x="556" y="155"/>
                    </a:lnTo>
                    <a:close/>
                    <a:moveTo>
                      <a:pt x="556" y="155"/>
                    </a:moveTo>
                    <a:lnTo>
                      <a:pt x="556" y="155"/>
                    </a:lnTo>
                    <a:lnTo>
                      <a:pt x="556" y="155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05" name="Freeform 41"/>
              <p:cNvSpPr>
                <a:spLocks noEditPoints="1"/>
              </p:cNvSpPr>
              <p:nvPr/>
            </p:nvSpPr>
            <p:spPr bwMode="auto">
              <a:xfrm rot="10395335">
                <a:off x="1603" y="3388"/>
                <a:ext cx="73" cy="197"/>
              </a:xfrm>
              <a:custGeom>
                <a:avLst/>
                <a:gdLst/>
                <a:ahLst/>
                <a:cxnLst>
                  <a:cxn ang="0">
                    <a:pos x="155" y="0"/>
                  </a:cxn>
                  <a:cxn ang="0">
                    <a:pos x="107" y="41"/>
                  </a:cxn>
                  <a:cxn ang="0">
                    <a:pos x="71" y="89"/>
                  </a:cxn>
                  <a:cxn ang="0">
                    <a:pos x="36" y="137"/>
                  </a:cxn>
                  <a:cxn ang="0">
                    <a:pos x="18" y="197"/>
                  </a:cxn>
                  <a:cxn ang="0">
                    <a:pos x="0" y="250"/>
                  </a:cxn>
                  <a:cxn ang="0">
                    <a:pos x="0" y="310"/>
                  </a:cxn>
                  <a:cxn ang="0">
                    <a:pos x="0" y="370"/>
                  </a:cxn>
                  <a:cxn ang="0">
                    <a:pos x="12" y="424"/>
                  </a:cxn>
                  <a:cxn ang="0">
                    <a:pos x="12" y="424"/>
                  </a:cxn>
                  <a:cxn ang="0">
                    <a:pos x="0" y="370"/>
                  </a:cxn>
                  <a:cxn ang="0">
                    <a:pos x="0" y="310"/>
                  </a:cxn>
                  <a:cxn ang="0">
                    <a:pos x="0" y="250"/>
                  </a:cxn>
                  <a:cxn ang="0">
                    <a:pos x="18" y="197"/>
                  </a:cxn>
                  <a:cxn ang="0">
                    <a:pos x="36" y="137"/>
                  </a:cxn>
                  <a:cxn ang="0">
                    <a:pos x="71" y="89"/>
                  </a:cxn>
                  <a:cxn ang="0">
                    <a:pos x="107" y="41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</a:cxnLst>
                <a:rect l="0" t="0" r="r" b="b"/>
                <a:pathLst>
                  <a:path w="155" h="424">
                    <a:moveTo>
                      <a:pt x="155" y="0"/>
                    </a:moveTo>
                    <a:lnTo>
                      <a:pt x="107" y="41"/>
                    </a:lnTo>
                    <a:lnTo>
                      <a:pt x="71" y="89"/>
                    </a:lnTo>
                    <a:lnTo>
                      <a:pt x="36" y="137"/>
                    </a:lnTo>
                    <a:lnTo>
                      <a:pt x="18" y="197"/>
                    </a:lnTo>
                    <a:lnTo>
                      <a:pt x="0" y="250"/>
                    </a:lnTo>
                    <a:lnTo>
                      <a:pt x="0" y="310"/>
                    </a:lnTo>
                    <a:lnTo>
                      <a:pt x="0" y="370"/>
                    </a:lnTo>
                    <a:lnTo>
                      <a:pt x="12" y="424"/>
                    </a:lnTo>
                    <a:lnTo>
                      <a:pt x="12" y="424"/>
                    </a:lnTo>
                    <a:lnTo>
                      <a:pt x="0" y="370"/>
                    </a:lnTo>
                    <a:lnTo>
                      <a:pt x="0" y="310"/>
                    </a:lnTo>
                    <a:lnTo>
                      <a:pt x="0" y="250"/>
                    </a:lnTo>
                    <a:lnTo>
                      <a:pt x="18" y="197"/>
                    </a:lnTo>
                    <a:lnTo>
                      <a:pt x="36" y="137"/>
                    </a:lnTo>
                    <a:lnTo>
                      <a:pt x="71" y="89"/>
                    </a:lnTo>
                    <a:lnTo>
                      <a:pt x="107" y="41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  <a:moveTo>
                      <a:pt x="155" y="0"/>
                    </a:move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06" name="Freeform 42"/>
              <p:cNvSpPr>
                <a:spLocks/>
              </p:cNvSpPr>
              <p:nvPr/>
            </p:nvSpPr>
            <p:spPr bwMode="auto">
              <a:xfrm rot="10395335">
                <a:off x="1291" y="3277"/>
                <a:ext cx="109" cy="11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239"/>
                  </a:cxn>
                  <a:cxn ang="0">
                    <a:pos x="233" y="96"/>
                  </a:cxn>
                  <a:cxn ang="0">
                    <a:pos x="126" y="0"/>
                  </a:cxn>
                  <a:cxn ang="0">
                    <a:pos x="126" y="0"/>
                  </a:cxn>
                </a:cxnLst>
                <a:rect l="0" t="0" r="r" b="b"/>
                <a:pathLst>
                  <a:path w="233" h="239">
                    <a:moveTo>
                      <a:pt x="126" y="0"/>
                    </a:moveTo>
                    <a:lnTo>
                      <a:pt x="0" y="239"/>
                    </a:lnTo>
                    <a:lnTo>
                      <a:pt x="233" y="96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5307" name="Group 43"/>
            <p:cNvGrpSpPr>
              <a:grpSpLocks/>
            </p:cNvGrpSpPr>
            <p:nvPr/>
          </p:nvGrpSpPr>
          <p:grpSpPr bwMode="auto">
            <a:xfrm rot="5354377" flipH="1">
              <a:off x="3248" y="964"/>
              <a:ext cx="192" cy="1056"/>
              <a:chOff x="3422" y="1295"/>
              <a:chExt cx="127" cy="1082"/>
            </a:xfrm>
          </p:grpSpPr>
          <p:sp>
            <p:nvSpPr>
              <p:cNvPr id="395308" name="Line 44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09" name="Line 45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10" name="Line 46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11" name="Line 47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12" name="Line 48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13" name="Line 49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14" name="Line 50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15" name="Line 51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16" name="Line 52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17" name="Line 53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318" name="Line 54"/>
            <p:cNvSpPr>
              <a:spLocks noChangeShapeType="1"/>
            </p:cNvSpPr>
            <p:nvPr/>
          </p:nvSpPr>
          <p:spPr bwMode="auto">
            <a:xfrm>
              <a:off x="2088" y="14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5319" name="Text Box 55"/>
            <p:cNvSpPr txBox="1">
              <a:spLocks noChangeArrowheads="1"/>
            </p:cNvSpPr>
            <p:nvPr/>
          </p:nvSpPr>
          <p:spPr bwMode="auto">
            <a:xfrm>
              <a:off x="3168" y="1144"/>
              <a:ext cx="41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4 </a:t>
              </a:r>
              <a:r>
                <a:rPr lang="en-US" sz="1600" b="1">
                  <a:latin typeface="Arial" charset="0"/>
                  <a:cs typeface="Arial" charset="0"/>
                </a:rPr>
                <a:t>Ω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95320" name="Oval 56"/>
            <p:cNvSpPr>
              <a:spLocks noChangeArrowheads="1"/>
            </p:cNvSpPr>
            <p:nvPr/>
          </p:nvSpPr>
          <p:spPr bwMode="auto">
            <a:xfrm>
              <a:off x="3704" y="1949"/>
              <a:ext cx="371" cy="5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21" name="Line 57"/>
            <p:cNvSpPr>
              <a:spLocks noChangeShapeType="1"/>
            </p:cNvSpPr>
            <p:nvPr/>
          </p:nvSpPr>
          <p:spPr bwMode="auto">
            <a:xfrm>
              <a:off x="3890" y="2458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5322" name="Line 58"/>
            <p:cNvSpPr>
              <a:spLocks noChangeShapeType="1"/>
            </p:cNvSpPr>
            <p:nvPr/>
          </p:nvSpPr>
          <p:spPr bwMode="auto">
            <a:xfrm flipV="1">
              <a:off x="3890" y="1469"/>
              <a:ext cx="0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5323" name="Text Box 59"/>
            <p:cNvSpPr txBox="1">
              <a:spLocks noChangeArrowheads="1"/>
            </p:cNvSpPr>
            <p:nvPr/>
          </p:nvSpPr>
          <p:spPr bwMode="auto">
            <a:xfrm>
              <a:off x="3784" y="2208"/>
              <a:ext cx="218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5324" name="Text Box 60"/>
            <p:cNvSpPr txBox="1">
              <a:spLocks noChangeArrowheads="1"/>
            </p:cNvSpPr>
            <p:nvPr/>
          </p:nvSpPr>
          <p:spPr bwMode="auto">
            <a:xfrm>
              <a:off x="3792" y="1843"/>
              <a:ext cx="197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-</a:t>
              </a:r>
            </a:p>
          </p:txBody>
        </p:sp>
        <p:sp>
          <p:nvSpPr>
            <p:cNvPr id="395325" name="Text Box 61"/>
            <p:cNvSpPr txBox="1">
              <a:spLocks noChangeArrowheads="1"/>
            </p:cNvSpPr>
            <p:nvPr/>
          </p:nvSpPr>
          <p:spPr bwMode="auto">
            <a:xfrm>
              <a:off x="4079" y="2064"/>
              <a:ext cx="38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10 V</a:t>
              </a:r>
            </a:p>
          </p:txBody>
        </p:sp>
        <p:grpSp>
          <p:nvGrpSpPr>
            <p:cNvPr id="395326" name="Group 62"/>
            <p:cNvGrpSpPr>
              <a:grpSpLocks/>
            </p:cNvGrpSpPr>
            <p:nvPr/>
          </p:nvGrpSpPr>
          <p:grpSpPr bwMode="auto">
            <a:xfrm>
              <a:off x="1488" y="1968"/>
              <a:ext cx="384" cy="371"/>
              <a:chOff x="1291" y="3277"/>
              <a:chExt cx="385" cy="363"/>
            </a:xfrm>
          </p:grpSpPr>
          <p:sp>
            <p:nvSpPr>
              <p:cNvPr id="395327" name="Freeform 63"/>
              <p:cNvSpPr>
                <a:spLocks/>
              </p:cNvSpPr>
              <p:nvPr/>
            </p:nvSpPr>
            <p:spPr bwMode="auto">
              <a:xfrm rot="10395335">
                <a:off x="1300" y="3352"/>
                <a:ext cx="50" cy="233"/>
              </a:xfrm>
              <a:custGeom>
                <a:avLst/>
                <a:gdLst/>
                <a:ahLst/>
                <a:cxnLst>
                  <a:cxn ang="0">
                    <a:pos x="0" y="502"/>
                  </a:cxn>
                  <a:cxn ang="0">
                    <a:pos x="42" y="448"/>
                  </a:cxn>
                  <a:cxn ang="0">
                    <a:pos x="78" y="388"/>
                  </a:cxn>
                  <a:cxn ang="0">
                    <a:pos x="96" y="323"/>
                  </a:cxn>
                  <a:cxn ang="0">
                    <a:pos x="108" y="257"/>
                  </a:cxn>
                  <a:cxn ang="0">
                    <a:pos x="102" y="191"/>
                  </a:cxn>
                  <a:cxn ang="0">
                    <a:pos x="90" y="120"/>
                  </a:cxn>
                  <a:cxn ang="0">
                    <a:pos x="66" y="6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66" y="60"/>
                  </a:cxn>
                  <a:cxn ang="0">
                    <a:pos x="90" y="120"/>
                  </a:cxn>
                  <a:cxn ang="0">
                    <a:pos x="102" y="191"/>
                  </a:cxn>
                  <a:cxn ang="0">
                    <a:pos x="108" y="257"/>
                  </a:cxn>
                  <a:cxn ang="0">
                    <a:pos x="96" y="323"/>
                  </a:cxn>
                  <a:cxn ang="0">
                    <a:pos x="78" y="388"/>
                  </a:cxn>
                  <a:cxn ang="0">
                    <a:pos x="42" y="448"/>
                  </a:cxn>
                  <a:cxn ang="0">
                    <a:pos x="0" y="502"/>
                  </a:cxn>
                  <a:cxn ang="0">
                    <a:pos x="0" y="502"/>
                  </a:cxn>
                </a:cxnLst>
                <a:rect l="0" t="0" r="r" b="b"/>
                <a:pathLst>
                  <a:path w="108" h="502">
                    <a:moveTo>
                      <a:pt x="0" y="502"/>
                    </a:moveTo>
                    <a:lnTo>
                      <a:pt x="42" y="448"/>
                    </a:lnTo>
                    <a:lnTo>
                      <a:pt x="78" y="388"/>
                    </a:lnTo>
                    <a:lnTo>
                      <a:pt x="96" y="323"/>
                    </a:lnTo>
                    <a:lnTo>
                      <a:pt x="108" y="257"/>
                    </a:lnTo>
                    <a:lnTo>
                      <a:pt x="102" y="191"/>
                    </a:lnTo>
                    <a:lnTo>
                      <a:pt x="90" y="120"/>
                    </a:lnTo>
                    <a:lnTo>
                      <a:pt x="66" y="6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66" y="60"/>
                    </a:lnTo>
                    <a:lnTo>
                      <a:pt x="90" y="120"/>
                    </a:lnTo>
                    <a:lnTo>
                      <a:pt x="102" y="191"/>
                    </a:lnTo>
                    <a:lnTo>
                      <a:pt x="108" y="257"/>
                    </a:lnTo>
                    <a:lnTo>
                      <a:pt x="96" y="323"/>
                    </a:lnTo>
                    <a:lnTo>
                      <a:pt x="78" y="388"/>
                    </a:lnTo>
                    <a:lnTo>
                      <a:pt x="42" y="448"/>
                    </a:lnTo>
                    <a:lnTo>
                      <a:pt x="0" y="502"/>
                    </a:lnTo>
                    <a:lnTo>
                      <a:pt x="0" y="502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28" name="Freeform 64"/>
              <p:cNvSpPr>
                <a:spLocks noEditPoints="1"/>
              </p:cNvSpPr>
              <p:nvPr/>
            </p:nvSpPr>
            <p:spPr bwMode="auto">
              <a:xfrm rot="10395335">
                <a:off x="1355" y="3568"/>
                <a:ext cx="261" cy="72"/>
              </a:xfrm>
              <a:custGeom>
                <a:avLst/>
                <a:gdLst/>
                <a:ahLst/>
                <a:cxnLst>
                  <a:cxn ang="0">
                    <a:pos x="556" y="155"/>
                  </a:cxn>
                  <a:cxn ang="0">
                    <a:pos x="503" y="95"/>
                  </a:cxn>
                  <a:cxn ang="0">
                    <a:pos x="437" y="54"/>
                  </a:cxn>
                  <a:cxn ang="0">
                    <a:pos x="371" y="18"/>
                  </a:cxn>
                  <a:cxn ang="0">
                    <a:pos x="293" y="0"/>
                  </a:cxn>
                  <a:cxn ang="0">
                    <a:pos x="215" y="0"/>
                  </a:cxn>
                  <a:cxn ang="0">
                    <a:pos x="144" y="12"/>
                  </a:cxn>
                  <a:cxn ang="0">
                    <a:pos x="66" y="36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66" y="36"/>
                  </a:cxn>
                  <a:cxn ang="0">
                    <a:pos x="144" y="12"/>
                  </a:cxn>
                  <a:cxn ang="0">
                    <a:pos x="215" y="0"/>
                  </a:cxn>
                  <a:cxn ang="0">
                    <a:pos x="293" y="0"/>
                  </a:cxn>
                  <a:cxn ang="0">
                    <a:pos x="371" y="18"/>
                  </a:cxn>
                  <a:cxn ang="0">
                    <a:pos x="437" y="54"/>
                  </a:cxn>
                  <a:cxn ang="0">
                    <a:pos x="503" y="9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</a:cxnLst>
                <a:rect l="0" t="0" r="r" b="b"/>
                <a:pathLst>
                  <a:path w="556" h="155">
                    <a:moveTo>
                      <a:pt x="556" y="155"/>
                    </a:moveTo>
                    <a:lnTo>
                      <a:pt x="503" y="95"/>
                    </a:lnTo>
                    <a:lnTo>
                      <a:pt x="437" y="54"/>
                    </a:lnTo>
                    <a:lnTo>
                      <a:pt x="371" y="18"/>
                    </a:lnTo>
                    <a:lnTo>
                      <a:pt x="293" y="0"/>
                    </a:lnTo>
                    <a:lnTo>
                      <a:pt x="215" y="0"/>
                    </a:lnTo>
                    <a:lnTo>
                      <a:pt x="144" y="12"/>
                    </a:lnTo>
                    <a:lnTo>
                      <a:pt x="66" y="3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6" y="36"/>
                    </a:lnTo>
                    <a:lnTo>
                      <a:pt x="144" y="12"/>
                    </a:lnTo>
                    <a:lnTo>
                      <a:pt x="215" y="0"/>
                    </a:lnTo>
                    <a:lnTo>
                      <a:pt x="293" y="0"/>
                    </a:lnTo>
                    <a:lnTo>
                      <a:pt x="371" y="18"/>
                    </a:lnTo>
                    <a:lnTo>
                      <a:pt x="437" y="54"/>
                    </a:lnTo>
                    <a:lnTo>
                      <a:pt x="503" y="95"/>
                    </a:lnTo>
                    <a:lnTo>
                      <a:pt x="556" y="155"/>
                    </a:lnTo>
                    <a:lnTo>
                      <a:pt x="556" y="155"/>
                    </a:lnTo>
                    <a:close/>
                    <a:moveTo>
                      <a:pt x="556" y="155"/>
                    </a:moveTo>
                    <a:lnTo>
                      <a:pt x="556" y="155"/>
                    </a:lnTo>
                    <a:lnTo>
                      <a:pt x="556" y="155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29" name="Freeform 65"/>
              <p:cNvSpPr>
                <a:spLocks noEditPoints="1"/>
              </p:cNvSpPr>
              <p:nvPr/>
            </p:nvSpPr>
            <p:spPr bwMode="auto">
              <a:xfrm rot="10395335">
                <a:off x="1603" y="3388"/>
                <a:ext cx="73" cy="197"/>
              </a:xfrm>
              <a:custGeom>
                <a:avLst/>
                <a:gdLst/>
                <a:ahLst/>
                <a:cxnLst>
                  <a:cxn ang="0">
                    <a:pos x="155" y="0"/>
                  </a:cxn>
                  <a:cxn ang="0">
                    <a:pos x="107" y="41"/>
                  </a:cxn>
                  <a:cxn ang="0">
                    <a:pos x="71" y="89"/>
                  </a:cxn>
                  <a:cxn ang="0">
                    <a:pos x="36" y="137"/>
                  </a:cxn>
                  <a:cxn ang="0">
                    <a:pos x="18" y="197"/>
                  </a:cxn>
                  <a:cxn ang="0">
                    <a:pos x="0" y="250"/>
                  </a:cxn>
                  <a:cxn ang="0">
                    <a:pos x="0" y="310"/>
                  </a:cxn>
                  <a:cxn ang="0">
                    <a:pos x="0" y="370"/>
                  </a:cxn>
                  <a:cxn ang="0">
                    <a:pos x="12" y="424"/>
                  </a:cxn>
                  <a:cxn ang="0">
                    <a:pos x="12" y="424"/>
                  </a:cxn>
                  <a:cxn ang="0">
                    <a:pos x="0" y="370"/>
                  </a:cxn>
                  <a:cxn ang="0">
                    <a:pos x="0" y="310"/>
                  </a:cxn>
                  <a:cxn ang="0">
                    <a:pos x="0" y="250"/>
                  </a:cxn>
                  <a:cxn ang="0">
                    <a:pos x="18" y="197"/>
                  </a:cxn>
                  <a:cxn ang="0">
                    <a:pos x="36" y="137"/>
                  </a:cxn>
                  <a:cxn ang="0">
                    <a:pos x="71" y="89"/>
                  </a:cxn>
                  <a:cxn ang="0">
                    <a:pos x="107" y="41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</a:cxnLst>
                <a:rect l="0" t="0" r="r" b="b"/>
                <a:pathLst>
                  <a:path w="155" h="424">
                    <a:moveTo>
                      <a:pt x="155" y="0"/>
                    </a:moveTo>
                    <a:lnTo>
                      <a:pt x="107" y="41"/>
                    </a:lnTo>
                    <a:lnTo>
                      <a:pt x="71" y="89"/>
                    </a:lnTo>
                    <a:lnTo>
                      <a:pt x="36" y="137"/>
                    </a:lnTo>
                    <a:lnTo>
                      <a:pt x="18" y="197"/>
                    </a:lnTo>
                    <a:lnTo>
                      <a:pt x="0" y="250"/>
                    </a:lnTo>
                    <a:lnTo>
                      <a:pt x="0" y="310"/>
                    </a:lnTo>
                    <a:lnTo>
                      <a:pt x="0" y="370"/>
                    </a:lnTo>
                    <a:lnTo>
                      <a:pt x="12" y="424"/>
                    </a:lnTo>
                    <a:lnTo>
                      <a:pt x="12" y="424"/>
                    </a:lnTo>
                    <a:lnTo>
                      <a:pt x="0" y="370"/>
                    </a:lnTo>
                    <a:lnTo>
                      <a:pt x="0" y="310"/>
                    </a:lnTo>
                    <a:lnTo>
                      <a:pt x="0" y="250"/>
                    </a:lnTo>
                    <a:lnTo>
                      <a:pt x="18" y="197"/>
                    </a:lnTo>
                    <a:lnTo>
                      <a:pt x="36" y="137"/>
                    </a:lnTo>
                    <a:lnTo>
                      <a:pt x="71" y="89"/>
                    </a:lnTo>
                    <a:lnTo>
                      <a:pt x="107" y="41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  <a:moveTo>
                      <a:pt x="155" y="0"/>
                    </a:move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30" name="Freeform 66"/>
              <p:cNvSpPr>
                <a:spLocks/>
              </p:cNvSpPr>
              <p:nvPr/>
            </p:nvSpPr>
            <p:spPr bwMode="auto">
              <a:xfrm rot="10395335">
                <a:off x="1291" y="3277"/>
                <a:ext cx="109" cy="11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239"/>
                  </a:cxn>
                  <a:cxn ang="0">
                    <a:pos x="233" y="96"/>
                  </a:cxn>
                  <a:cxn ang="0">
                    <a:pos x="126" y="0"/>
                  </a:cxn>
                  <a:cxn ang="0">
                    <a:pos x="126" y="0"/>
                  </a:cxn>
                </a:cxnLst>
                <a:rect l="0" t="0" r="r" b="b"/>
                <a:pathLst>
                  <a:path w="233" h="239">
                    <a:moveTo>
                      <a:pt x="126" y="0"/>
                    </a:moveTo>
                    <a:lnTo>
                      <a:pt x="0" y="239"/>
                    </a:lnTo>
                    <a:lnTo>
                      <a:pt x="233" y="96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331" name="Text Box 67"/>
            <p:cNvSpPr txBox="1">
              <a:spLocks noChangeArrowheads="1"/>
            </p:cNvSpPr>
            <p:nvPr/>
          </p:nvSpPr>
          <p:spPr bwMode="auto">
            <a:xfrm>
              <a:off x="3057" y="2064"/>
              <a:ext cx="32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395332" name="Text Box 68"/>
            <p:cNvSpPr txBox="1">
              <a:spLocks noChangeArrowheads="1"/>
            </p:cNvSpPr>
            <p:nvPr/>
          </p:nvSpPr>
          <p:spPr bwMode="auto">
            <a:xfrm>
              <a:off x="1624" y="2064"/>
              <a:ext cx="32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1</a:t>
              </a: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9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95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95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95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95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95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95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E6C2-7A87-46F2-8FB9-59FE2C97C15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724400" cy="457200"/>
          </a:xfrm>
        </p:spPr>
        <p:txBody>
          <a:bodyPr/>
          <a:lstStyle/>
          <a:p>
            <a:r>
              <a:rPr lang="en-US" sz="2400" b="1" u="sng" dirty="0" smtClean="0"/>
              <a:t>Mesh Analysis…</a:t>
            </a:r>
            <a:r>
              <a:rPr lang="en-US" sz="2400" b="1" u="sng" dirty="0" err="1" smtClean="0"/>
              <a:t>contd</a:t>
            </a:r>
            <a:endParaRPr lang="en-US" sz="2400" b="1" u="sng" dirty="0"/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609600" y="685800"/>
            <a:ext cx="784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Applying KVL to mesh 1:</a:t>
            </a:r>
          </a:p>
          <a:p>
            <a:pPr marL="1295400" lvl="2" indent="-381000">
              <a:spcBef>
                <a:spcPct val="20000"/>
              </a:spcBef>
            </a:pPr>
            <a:r>
              <a:rPr lang="en-US" sz="1200" b="1">
                <a:latin typeface="Arial" charset="0"/>
              </a:rPr>
              <a:t> </a:t>
            </a:r>
            <a:r>
              <a:rPr lang="en-US" sz="1600" b="1">
                <a:latin typeface="Arial" charset="0"/>
              </a:rPr>
              <a:t>- 42 + 6 i</a:t>
            </a:r>
            <a:r>
              <a:rPr lang="en-US" sz="1600" b="1" baseline="-25000">
                <a:latin typeface="Arial" charset="0"/>
              </a:rPr>
              <a:t>1</a:t>
            </a:r>
            <a:r>
              <a:rPr lang="en-US" sz="1600" b="1">
                <a:latin typeface="Arial" charset="0"/>
              </a:rPr>
              <a:t> + 3 ( i</a:t>
            </a:r>
            <a:r>
              <a:rPr lang="en-US" sz="1600" b="1" baseline="-25000">
                <a:latin typeface="Arial" charset="0"/>
              </a:rPr>
              <a:t>1</a:t>
            </a:r>
            <a:r>
              <a:rPr lang="en-US" sz="1600" b="1">
                <a:latin typeface="Arial" charset="0"/>
              </a:rPr>
              <a:t> – i</a:t>
            </a:r>
            <a:r>
              <a:rPr lang="en-US" sz="1600" b="1" baseline="-25000">
                <a:latin typeface="Arial" charset="0"/>
              </a:rPr>
              <a:t>2</a:t>
            </a:r>
            <a:r>
              <a:rPr lang="en-US" sz="1600" b="1">
                <a:latin typeface="Arial" charset="0"/>
              </a:rPr>
              <a:t> ) = 0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And KVL to mesh 2 yields :</a:t>
            </a:r>
          </a:p>
          <a:p>
            <a:pPr marL="533400" indent="-533400">
              <a:spcBef>
                <a:spcPct val="20000"/>
              </a:spcBef>
            </a:pPr>
            <a:r>
              <a:rPr lang="en-US" sz="1600" b="1">
                <a:latin typeface="Arial" charset="0"/>
              </a:rPr>
              <a:t>	  	    3 ( i</a:t>
            </a:r>
            <a:r>
              <a:rPr lang="en-US" sz="1600" b="1" baseline="-25000">
                <a:latin typeface="Arial" charset="0"/>
              </a:rPr>
              <a:t>2</a:t>
            </a:r>
            <a:r>
              <a:rPr lang="en-US" sz="1600" b="1">
                <a:latin typeface="Arial" charset="0"/>
              </a:rPr>
              <a:t> – i</a:t>
            </a:r>
            <a:r>
              <a:rPr lang="en-US" sz="1600" b="1" baseline="-25000">
                <a:latin typeface="Arial" charset="0"/>
              </a:rPr>
              <a:t>1</a:t>
            </a:r>
            <a:r>
              <a:rPr lang="en-US" sz="1600" b="1">
                <a:latin typeface="Arial" charset="0"/>
              </a:rPr>
              <a:t> ) + 4 i</a:t>
            </a:r>
            <a:r>
              <a:rPr lang="en-US" sz="1600" b="1" baseline="-25000">
                <a:latin typeface="Arial" charset="0"/>
              </a:rPr>
              <a:t>2</a:t>
            </a:r>
            <a:r>
              <a:rPr lang="en-US" sz="1600" b="1">
                <a:latin typeface="Arial" charset="0"/>
              </a:rPr>
              <a:t> - 10 = 0</a:t>
            </a: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762000" y="4800600"/>
            <a:ext cx="8001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The two equations can be simplified as follows  :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Arial" charset="0"/>
              </a:rPr>
              <a:t>			</a:t>
            </a:r>
            <a:r>
              <a:rPr lang="en-US" sz="1800" b="1" dirty="0">
                <a:latin typeface="Arial" charset="0"/>
              </a:rPr>
              <a:t>-  3 i</a:t>
            </a:r>
            <a:r>
              <a:rPr lang="en-US" sz="1800" b="1" baseline="-25000" dirty="0">
                <a:latin typeface="Arial" charset="0"/>
              </a:rPr>
              <a:t>1 </a:t>
            </a:r>
            <a:r>
              <a:rPr lang="en-US" sz="1800" b="1" dirty="0">
                <a:latin typeface="Arial" charset="0"/>
              </a:rPr>
              <a:t>+   7 i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 = 10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Arial" charset="0"/>
              </a:rPr>
              <a:t>			   9 i</a:t>
            </a:r>
            <a:r>
              <a:rPr lang="en-US" sz="1800" b="1" baseline="-25000" dirty="0">
                <a:latin typeface="Arial" charset="0"/>
              </a:rPr>
              <a:t>1  </a:t>
            </a:r>
            <a:r>
              <a:rPr lang="en-US" sz="1800" b="1" dirty="0">
                <a:latin typeface="Arial" charset="0"/>
              </a:rPr>
              <a:t>-   3 i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 =  42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So  i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 = 6 A   and  i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 = 4 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Supermesh</a:t>
            </a:r>
            <a:r>
              <a:rPr lang="en-US" sz="16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grpSp>
        <p:nvGrpSpPr>
          <p:cNvPr id="353350" name="Group 70"/>
          <p:cNvGrpSpPr>
            <a:grpSpLocks/>
          </p:cNvGrpSpPr>
          <p:nvPr/>
        </p:nvGrpSpPr>
        <p:grpSpPr bwMode="auto">
          <a:xfrm>
            <a:off x="1752600" y="1905000"/>
            <a:ext cx="6400800" cy="2679700"/>
            <a:chOff x="1104" y="1200"/>
            <a:chExt cx="4032" cy="1688"/>
          </a:xfrm>
        </p:grpSpPr>
        <p:grpSp>
          <p:nvGrpSpPr>
            <p:cNvPr id="353287" name="Group 7"/>
            <p:cNvGrpSpPr>
              <a:grpSpLocks/>
            </p:cNvGrpSpPr>
            <p:nvPr/>
          </p:nvGrpSpPr>
          <p:grpSpPr bwMode="auto">
            <a:xfrm rot="5354377" flipH="1">
              <a:off x="2089" y="1018"/>
              <a:ext cx="194" cy="1082"/>
              <a:chOff x="3422" y="1295"/>
              <a:chExt cx="127" cy="1082"/>
            </a:xfrm>
          </p:grpSpPr>
          <p:sp>
            <p:nvSpPr>
              <p:cNvPr id="353288" name="Line 8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89" name="Line 9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90" name="Line 10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91" name="Line 11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92" name="Line 12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93" name="Line 13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94" name="Line 14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95" name="Line 15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96" name="Line 16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97" name="Line 17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3298" name="Oval 18"/>
            <p:cNvSpPr>
              <a:spLocks noChangeArrowheads="1"/>
            </p:cNvSpPr>
            <p:nvPr/>
          </p:nvSpPr>
          <p:spPr bwMode="auto">
            <a:xfrm>
              <a:off x="1448" y="2027"/>
              <a:ext cx="380" cy="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9" name="Line 19"/>
            <p:cNvSpPr>
              <a:spLocks noChangeShapeType="1"/>
            </p:cNvSpPr>
            <p:nvPr/>
          </p:nvSpPr>
          <p:spPr bwMode="auto">
            <a:xfrm>
              <a:off x="1639" y="2540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3300" name="Line 20"/>
            <p:cNvSpPr>
              <a:spLocks noChangeShapeType="1"/>
            </p:cNvSpPr>
            <p:nvPr/>
          </p:nvSpPr>
          <p:spPr bwMode="auto">
            <a:xfrm flipV="1">
              <a:off x="1639" y="1543"/>
              <a:ext cx="0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3301" name="Group 21"/>
            <p:cNvGrpSpPr>
              <a:grpSpLocks/>
            </p:cNvGrpSpPr>
            <p:nvPr/>
          </p:nvGrpSpPr>
          <p:grpSpPr bwMode="auto">
            <a:xfrm>
              <a:off x="2944" y="1539"/>
              <a:ext cx="127" cy="1345"/>
              <a:chOff x="3422" y="1295"/>
              <a:chExt cx="127" cy="1082"/>
            </a:xfrm>
          </p:grpSpPr>
          <p:sp>
            <p:nvSpPr>
              <p:cNvPr id="353302" name="Line 22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03" name="Line 23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04" name="Line 24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05" name="Line 25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06" name="Line 26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07" name="Line 27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08" name="Line 28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09" name="Line 29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10" name="Line 30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11" name="Line 31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3312" name="Line 32"/>
            <p:cNvSpPr>
              <a:spLocks noChangeShapeType="1"/>
            </p:cNvSpPr>
            <p:nvPr/>
          </p:nvSpPr>
          <p:spPr bwMode="auto">
            <a:xfrm flipH="1">
              <a:off x="1645" y="2874"/>
              <a:ext cx="29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3313" name="Text Box 33"/>
            <p:cNvSpPr txBox="1">
              <a:spLocks noChangeArrowheads="1"/>
            </p:cNvSpPr>
            <p:nvPr/>
          </p:nvSpPr>
          <p:spPr bwMode="auto">
            <a:xfrm>
              <a:off x="2678" y="2079"/>
              <a:ext cx="4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3 </a:t>
              </a:r>
              <a:r>
                <a:rPr lang="en-US" sz="1600" b="1">
                  <a:latin typeface="Arial" charset="0"/>
                  <a:cs typeface="Arial" charset="0"/>
                </a:rPr>
                <a:t>Ω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53314" name="Text Box 34"/>
            <p:cNvSpPr txBox="1">
              <a:spLocks noChangeArrowheads="1"/>
            </p:cNvSpPr>
            <p:nvPr/>
          </p:nvSpPr>
          <p:spPr bwMode="auto">
            <a:xfrm>
              <a:off x="2038" y="12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6 </a:t>
              </a:r>
              <a:r>
                <a:rPr lang="en-US" sz="1600" b="1">
                  <a:latin typeface="Arial" charset="0"/>
                  <a:cs typeface="Arial" charset="0"/>
                </a:rPr>
                <a:t>Ω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53315" name="Text Box 35"/>
            <p:cNvSpPr txBox="1">
              <a:spLocks noChangeArrowheads="1"/>
            </p:cNvSpPr>
            <p:nvPr/>
          </p:nvSpPr>
          <p:spPr bwMode="auto">
            <a:xfrm>
              <a:off x="1530" y="200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3316" name="Text Box 36"/>
            <p:cNvSpPr txBox="1">
              <a:spLocks noChangeArrowheads="1"/>
            </p:cNvSpPr>
            <p:nvPr/>
          </p:nvSpPr>
          <p:spPr bwMode="auto">
            <a:xfrm>
              <a:off x="1547" y="2232"/>
              <a:ext cx="2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-</a:t>
              </a:r>
            </a:p>
          </p:txBody>
        </p:sp>
        <p:sp>
          <p:nvSpPr>
            <p:cNvPr id="353317" name="Text Box 37"/>
            <p:cNvSpPr txBox="1">
              <a:spLocks noChangeArrowheads="1"/>
            </p:cNvSpPr>
            <p:nvPr/>
          </p:nvSpPr>
          <p:spPr bwMode="auto">
            <a:xfrm>
              <a:off x="1104" y="2099"/>
              <a:ext cx="3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42 V</a:t>
              </a:r>
            </a:p>
          </p:txBody>
        </p:sp>
        <p:grpSp>
          <p:nvGrpSpPr>
            <p:cNvPr id="353318" name="Group 38"/>
            <p:cNvGrpSpPr>
              <a:grpSpLocks/>
            </p:cNvGrpSpPr>
            <p:nvPr/>
          </p:nvGrpSpPr>
          <p:grpSpPr bwMode="auto">
            <a:xfrm>
              <a:off x="3563" y="2031"/>
              <a:ext cx="393" cy="374"/>
              <a:chOff x="1291" y="3277"/>
              <a:chExt cx="385" cy="363"/>
            </a:xfrm>
          </p:grpSpPr>
          <p:sp>
            <p:nvSpPr>
              <p:cNvPr id="353319" name="Freeform 39"/>
              <p:cNvSpPr>
                <a:spLocks/>
              </p:cNvSpPr>
              <p:nvPr/>
            </p:nvSpPr>
            <p:spPr bwMode="auto">
              <a:xfrm rot="10395335">
                <a:off x="1300" y="3352"/>
                <a:ext cx="50" cy="233"/>
              </a:xfrm>
              <a:custGeom>
                <a:avLst/>
                <a:gdLst/>
                <a:ahLst/>
                <a:cxnLst>
                  <a:cxn ang="0">
                    <a:pos x="0" y="502"/>
                  </a:cxn>
                  <a:cxn ang="0">
                    <a:pos x="42" y="448"/>
                  </a:cxn>
                  <a:cxn ang="0">
                    <a:pos x="78" y="388"/>
                  </a:cxn>
                  <a:cxn ang="0">
                    <a:pos x="96" y="323"/>
                  </a:cxn>
                  <a:cxn ang="0">
                    <a:pos x="108" y="257"/>
                  </a:cxn>
                  <a:cxn ang="0">
                    <a:pos x="102" y="191"/>
                  </a:cxn>
                  <a:cxn ang="0">
                    <a:pos x="90" y="120"/>
                  </a:cxn>
                  <a:cxn ang="0">
                    <a:pos x="66" y="6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66" y="60"/>
                  </a:cxn>
                  <a:cxn ang="0">
                    <a:pos x="90" y="120"/>
                  </a:cxn>
                  <a:cxn ang="0">
                    <a:pos x="102" y="191"/>
                  </a:cxn>
                  <a:cxn ang="0">
                    <a:pos x="108" y="257"/>
                  </a:cxn>
                  <a:cxn ang="0">
                    <a:pos x="96" y="323"/>
                  </a:cxn>
                  <a:cxn ang="0">
                    <a:pos x="78" y="388"/>
                  </a:cxn>
                  <a:cxn ang="0">
                    <a:pos x="42" y="448"/>
                  </a:cxn>
                  <a:cxn ang="0">
                    <a:pos x="0" y="502"/>
                  </a:cxn>
                  <a:cxn ang="0">
                    <a:pos x="0" y="502"/>
                  </a:cxn>
                </a:cxnLst>
                <a:rect l="0" t="0" r="r" b="b"/>
                <a:pathLst>
                  <a:path w="108" h="502">
                    <a:moveTo>
                      <a:pt x="0" y="502"/>
                    </a:moveTo>
                    <a:lnTo>
                      <a:pt x="42" y="448"/>
                    </a:lnTo>
                    <a:lnTo>
                      <a:pt x="78" y="388"/>
                    </a:lnTo>
                    <a:lnTo>
                      <a:pt x="96" y="323"/>
                    </a:lnTo>
                    <a:lnTo>
                      <a:pt x="108" y="257"/>
                    </a:lnTo>
                    <a:lnTo>
                      <a:pt x="102" y="191"/>
                    </a:lnTo>
                    <a:lnTo>
                      <a:pt x="90" y="120"/>
                    </a:lnTo>
                    <a:lnTo>
                      <a:pt x="66" y="6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66" y="60"/>
                    </a:lnTo>
                    <a:lnTo>
                      <a:pt x="90" y="120"/>
                    </a:lnTo>
                    <a:lnTo>
                      <a:pt x="102" y="191"/>
                    </a:lnTo>
                    <a:lnTo>
                      <a:pt x="108" y="257"/>
                    </a:lnTo>
                    <a:lnTo>
                      <a:pt x="96" y="323"/>
                    </a:lnTo>
                    <a:lnTo>
                      <a:pt x="78" y="388"/>
                    </a:lnTo>
                    <a:lnTo>
                      <a:pt x="42" y="448"/>
                    </a:lnTo>
                    <a:lnTo>
                      <a:pt x="0" y="502"/>
                    </a:lnTo>
                    <a:lnTo>
                      <a:pt x="0" y="502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20" name="Freeform 40"/>
              <p:cNvSpPr>
                <a:spLocks noEditPoints="1"/>
              </p:cNvSpPr>
              <p:nvPr/>
            </p:nvSpPr>
            <p:spPr bwMode="auto">
              <a:xfrm rot="10395335">
                <a:off x="1355" y="3568"/>
                <a:ext cx="261" cy="72"/>
              </a:xfrm>
              <a:custGeom>
                <a:avLst/>
                <a:gdLst/>
                <a:ahLst/>
                <a:cxnLst>
                  <a:cxn ang="0">
                    <a:pos x="556" y="155"/>
                  </a:cxn>
                  <a:cxn ang="0">
                    <a:pos x="503" y="95"/>
                  </a:cxn>
                  <a:cxn ang="0">
                    <a:pos x="437" y="54"/>
                  </a:cxn>
                  <a:cxn ang="0">
                    <a:pos x="371" y="18"/>
                  </a:cxn>
                  <a:cxn ang="0">
                    <a:pos x="293" y="0"/>
                  </a:cxn>
                  <a:cxn ang="0">
                    <a:pos x="215" y="0"/>
                  </a:cxn>
                  <a:cxn ang="0">
                    <a:pos x="144" y="12"/>
                  </a:cxn>
                  <a:cxn ang="0">
                    <a:pos x="66" y="36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66" y="36"/>
                  </a:cxn>
                  <a:cxn ang="0">
                    <a:pos x="144" y="12"/>
                  </a:cxn>
                  <a:cxn ang="0">
                    <a:pos x="215" y="0"/>
                  </a:cxn>
                  <a:cxn ang="0">
                    <a:pos x="293" y="0"/>
                  </a:cxn>
                  <a:cxn ang="0">
                    <a:pos x="371" y="18"/>
                  </a:cxn>
                  <a:cxn ang="0">
                    <a:pos x="437" y="54"/>
                  </a:cxn>
                  <a:cxn ang="0">
                    <a:pos x="503" y="9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</a:cxnLst>
                <a:rect l="0" t="0" r="r" b="b"/>
                <a:pathLst>
                  <a:path w="556" h="155">
                    <a:moveTo>
                      <a:pt x="556" y="155"/>
                    </a:moveTo>
                    <a:lnTo>
                      <a:pt x="503" y="95"/>
                    </a:lnTo>
                    <a:lnTo>
                      <a:pt x="437" y="54"/>
                    </a:lnTo>
                    <a:lnTo>
                      <a:pt x="371" y="18"/>
                    </a:lnTo>
                    <a:lnTo>
                      <a:pt x="293" y="0"/>
                    </a:lnTo>
                    <a:lnTo>
                      <a:pt x="215" y="0"/>
                    </a:lnTo>
                    <a:lnTo>
                      <a:pt x="144" y="12"/>
                    </a:lnTo>
                    <a:lnTo>
                      <a:pt x="66" y="3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6" y="36"/>
                    </a:lnTo>
                    <a:lnTo>
                      <a:pt x="144" y="12"/>
                    </a:lnTo>
                    <a:lnTo>
                      <a:pt x="215" y="0"/>
                    </a:lnTo>
                    <a:lnTo>
                      <a:pt x="293" y="0"/>
                    </a:lnTo>
                    <a:lnTo>
                      <a:pt x="371" y="18"/>
                    </a:lnTo>
                    <a:lnTo>
                      <a:pt x="437" y="54"/>
                    </a:lnTo>
                    <a:lnTo>
                      <a:pt x="503" y="95"/>
                    </a:lnTo>
                    <a:lnTo>
                      <a:pt x="556" y="155"/>
                    </a:lnTo>
                    <a:lnTo>
                      <a:pt x="556" y="155"/>
                    </a:lnTo>
                    <a:close/>
                    <a:moveTo>
                      <a:pt x="556" y="155"/>
                    </a:moveTo>
                    <a:lnTo>
                      <a:pt x="556" y="155"/>
                    </a:lnTo>
                    <a:lnTo>
                      <a:pt x="556" y="155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21" name="Freeform 41"/>
              <p:cNvSpPr>
                <a:spLocks noEditPoints="1"/>
              </p:cNvSpPr>
              <p:nvPr/>
            </p:nvSpPr>
            <p:spPr bwMode="auto">
              <a:xfrm rot="10395335">
                <a:off x="1603" y="3388"/>
                <a:ext cx="73" cy="197"/>
              </a:xfrm>
              <a:custGeom>
                <a:avLst/>
                <a:gdLst/>
                <a:ahLst/>
                <a:cxnLst>
                  <a:cxn ang="0">
                    <a:pos x="155" y="0"/>
                  </a:cxn>
                  <a:cxn ang="0">
                    <a:pos x="107" y="41"/>
                  </a:cxn>
                  <a:cxn ang="0">
                    <a:pos x="71" y="89"/>
                  </a:cxn>
                  <a:cxn ang="0">
                    <a:pos x="36" y="137"/>
                  </a:cxn>
                  <a:cxn ang="0">
                    <a:pos x="18" y="197"/>
                  </a:cxn>
                  <a:cxn ang="0">
                    <a:pos x="0" y="250"/>
                  </a:cxn>
                  <a:cxn ang="0">
                    <a:pos x="0" y="310"/>
                  </a:cxn>
                  <a:cxn ang="0">
                    <a:pos x="0" y="370"/>
                  </a:cxn>
                  <a:cxn ang="0">
                    <a:pos x="12" y="424"/>
                  </a:cxn>
                  <a:cxn ang="0">
                    <a:pos x="12" y="424"/>
                  </a:cxn>
                  <a:cxn ang="0">
                    <a:pos x="0" y="370"/>
                  </a:cxn>
                  <a:cxn ang="0">
                    <a:pos x="0" y="310"/>
                  </a:cxn>
                  <a:cxn ang="0">
                    <a:pos x="0" y="250"/>
                  </a:cxn>
                  <a:cxn ang="0">
                    <a:pos x="18" y="197"/>
                  </a:cxn>
                  <a:cxn ang="0">
                    <a:pos x="36" y="137"/>
                  </a:cxn>
                  <a:cxn ang="0">
                    <a:pos x="71" y="89"/>
                  </a:cxn>
                  <a:cxn ang="0">
                    <a:pos x="107" y="41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</a:cxnLst>
                <a:rect l="0" t="0" r="r" b="b"/>
                <a:pathLst>
                  <a:path w="155" h="424">
                    <a:moveTo>
                      <a:pt x="155" y="0"/>
                    </a:moveTo>
                    <a:lnTo>
                      <a:pt x="107" y="41"/>
                    </a:lnTo>
                    <a:lnTo>
                      <a:pt x="71" y="89"/>
                    </a:lnTo>
                    <a:lnTo>
                      <a:pt x="36" y="137"/>
                    </a:lnTo>
                    <a:lnTo>
                      <a:pt x="18" y="197"/>
                    </a:lnTo>
                    <a:lnTo>
                      <a:pt x="0" y="250"/>
                    </a:lnTo>
                    <a:lnTo>
                      <a:pt x="0" y="310"/>
                    </a:lnTo>
                    <a:lnTo>
                      <a:pt x="0" y="370"/>
                    </a:lnTo>
                    <a:lnTo>
                      <a:pt x="12" y="424"/>
                    </a:lnTo>
                    <a:lnTo>
                      <a:pt x="12" y="424"/>
                    </a:lnTo>
                    <a:lnTo>
                      <a:pt x="0" y="370"/>
                    </a:lnTo>
                    <a:lnTo>
                      <a:pt x="0" y="310"/>
                    </a:lnTo>
                    <a:lnTo>
                      <a:pt x="0" y="250"/>
                    </a:lnTo>
                    <a:lnTo>
                      <a:pt x="18" y="197"/>
                    </a:lnTo>
                    <a:lnTo>
                      <a:pt x="36" y="137"/>
                    </a:lnTo>
                    <a:lnTo>
                      <a:pt x="71" y="89"/>
                    </a:lnTo>
                    <a:lnTo>
                      <a:pt x="107" y="41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  <a:moveTo>
                      <a:pt x="155" y="0"/>
                    </a:move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22" name="Freeform 42"/>
              <p:cNvSpPr>
                <a:spLocks/>
              </p:cNvSpPr>
              <p:nvPr/>
            </p:nvSpPr>
            <p:spPr bwMode="auto">
              <a:xfrm rot="10395335">
                <a:off x="1291" y="3277"/>
                <a:ext cx="109" cy="11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239"/>
                  </a:cxn>
                  <a:cxn ang="0">
                    <a:pos x="233" y="96"/>
                  </a:cxn>
                  <a:cxn ang="0">
                    <a:pos x="126" y="0"/>
                  </a:cxn>
                  <a:cxn ang="0">
                    <a:pos x="126" y="0"/>
                  </a:cxn>
                </a:cxnLst>
                <a:rect l="0" t="0" r="r" b="b"/>
                <a:pathLst>
                  <a:path w="233" h="239">
                    <a:moveTo>
                      <a:pt x="126" y="0"/>
                    </a:moveTo>
                    <a:lnTo>
                      <a:pt x="0" y="239"/>
                    </a:lnTo>
                    <a:lnTo>
                      <a:pt x="233" y="96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3323" name="Group 43"/>
            <p:cNvGrpSpPr>
              <a:grpSpLocks/>
            </p:cNvGrpSpPr>
            <p:nvPr/>
          </p:nvGrpSpPr>
          <p:grpSpPr bwMode="auto">
            <a:xfrm rot="5354377" flipH="1">
              <a:off x="3892" y="1010"/>
              <a:ext cx="194" cy="1082"/>
              <a:chOff x="3422" y="1295"/>
              <a:chExt cx="127" cy="1082"/>
            </a:xfrm>
          </p:grpSpPr>
          <p:sp>
            <p:nvSpPr>
              <p:cNvPr id="353324" name="Line 44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25" name="Line 45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26" name="Line 46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27" name="Line 47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28" name="Line 48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29" name="Line 49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30" name="Line 50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31" name="Line 51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32" name="Line 52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33" name="Line 53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3334" name="Line 54"/>
            <p:cNvSpPr>
              <a:spLocks noChangeShapeType="1"/>
            </p:cNvSpPr>
            <p:nvPr/>
          </p:nvSpPr>
          <p:spPr bwMode="auto">
            <a:xfrm>
              <a:off x="2702" y="1539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3335" name="Text Box 55"/>
            <p:cNvSpPr txBox="1">
              <a:spLocks noChangeArrowheads="1"/>
            </p:cNvSpPr>
            <p:nvPr/>
          </p:nvSpPr>
          <p:spPr bwMode="auto">
            <a:xfrm>
              <a:off x="3808" y="1200"/>
              <a:ext cx="4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4 </a:t>
              </a:r>
              <a:r>
                <a:rPr lang="en-US" sz="1600" b="1">
                  <a:latin typeface="Arial" charset="0"/>
                  <a:cs typeface="Arial" charset="0"/>
                </a:rPr>
                <a:t>Ω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53336" name="Oval 56"/>
            <p:cNvSpPr>
              <a:spLocks noChangeArrowheads="1"/>
            </p:cNvSpPr>
            <p:nvPr/>
          </p:nvSpPr>
          <p:spPr bwMode="auto">
            <a:xfrm>
              <a:off x="4357" y="2012"/>
              <a:ext cx="381" cy="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37" name="Line 57"/>
            <p:cNvSpPr>
              <a:spLocks noChangeShapeType="1"/>
            </p:cNvSpPr>
            <p:nvPr/>
          </p:nvSpPr>
          <p:spPr bwMode="auto">
            <a:xfrm>
              <a:off x="4548" y="2525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3338" name="Line 58"/>
            <p:cNvSpPr>
              <a:spLocks noChangeShapeType="1"/>
            </p:cNvSpPr>
            <p:nvPr/>
          </p:nvSpPr>
          <p:spPr bwMode="auto">
            <a:xfrm flipV="1">
              <a:off x="4548" y="1528"/>
              <a:ext cx="0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3339" name="Text Box 59"/>
            <p:cNvSpPr txBox="1">
              <a:spLocks noChangeArrowheads="1"/>
            </p:cNvSpPr>
            <p:nvPr/>
          </p:nvSpPr>
          <p:spPr bwMode="auto">
            <a:xfrm>
              <a:off x="4439" y="227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3340" name="Text Box 60"/>
            <p:cNvSpPr txBox="1">
              <a:spLocks noChangeArrowheads="1"/>
            </p:cNvSpPr>
            <p:nvPr/>
          </p:nvSpPr>
          <p:spPr bwMode="auto">
            <a:xfrm>
              <a:off x="4448" y="1905"/>
              <a:ext cx="2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-</a:t>
              </a:r>
            </a:p>
          </p:txBody>
        </p:sp>
        <p:sp>
          <p:nvSpPr>
            <p:cNvPr id="353341" name="Text Box 61"/>
            <p:cNvSpPr txBox="1">
              <a:spLocks noChangeArrowheads="1"/>
            </p:cNvSpPr>
            <p:nvPr/>
          </p:nvSpPr>
          <p:spPr bwMode="auto">
            <a:xfrm>
              <a:off x="4742" y="2128"/>
              <a:ext cx="3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10 V</a:t>
              </a:r>
            </a:p>
          </p:txBody>
        </p:sp>
        <p:grpSp>
          <p:nvGrpSpPr>
            <p:cNvPr id="353342" name="Group 62"/>
            <p:cNvGrpSpPr>
              <a:grpSpLocks/>
            </p:cNvGrpSpPr>
            <p:nvPr/>
          </p:nvGrpSpPr>
          <p:grpSpPr bwMode="auto">
            <a:xfrm>
              <a:off x="2087" y="2031"/>
              <a:ext cx="394" cy="374"/>
              <a:chOff x="1291" y="3277"/>
              <a:chExt cx="385" cy="363"/>
            </a:xfrm>
          </p:grpSpPr>
          <p:sp>
            <p:nvSpPr>
              <p:cNvPr id="353343" name="Freeform 63"/>
              <p:cNvSpPr>
                <a:spLocks/>
              </p:cNvSpPr>
              <p:nvPr/>
            </p:nvSpPr>
            <p:spPr bwMode="auto">
              <a:xfrm rot="10395335">
                <a:off x="1300" y="3352"/>
                <a:ext cx="50" cy="233"/>
              </a:xfrm>
              <a:custGeom>
                <a:avLst/>
                <a:gdLst/>
                <a:ahLst/>
                <a:cxnLst>
                  <a:cxn ang="0">
                    <a:pos x="0" y="502"/>
                  </a:cxn>
                  <a:cxn ang="0">
                    <a:pos x="42" y="448"/>
                  </a:cxn>
                  <a:cxn ang="0">
                    <a:pos x="78" y="388"/>
                  </a:cxn>
                  <a:cxn ang="0">
                    <a:pos x="96" y="323"/>
                  </a:cxn>
                  <a:cxn ang="0">
                    <a:pos x="108" y="257"/>
                  </a:cxn>
                  <a:cxn ang="0">
                    <a:pos x="102" y="191"/>
                  </a:cxn>
                  <a:cxn ang="0">
                    <a:pos x="90" y="120"/>
                  </a:cxn>
                  <a:cxn ang="0">
                    <a:pos x="66" y="6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66" y="60"/>
                  </a:cxn>
                  <a:cxn ang="0">
                    <a:pos x="90" y="120"/>
                  </a:cxn>
                  <a:cxn ang="0">
                    <a:pos x="102" y="191"/>
                  </a:cxn>
                  <a:cxn ang="0">
                    <a:pos x="108" y="257"/>
                  </a:cxn>
                  <a:cxn ang="0">
                    <a:pos x="96" y="323"/>
                  </a:cxn>
                  <a:cxn ang="0">
                    <a:pos x="78" y="388"/>
                  </a:cxn>
                  <a:cxn ang="0">
                    <a:pos x="42" y="448"/>
                  </a:cxn>
                  <a:cxn ang="0">
                    <a:pos x="0" y="502"/>
                  </a:cxn>
                  <a:cxn ang="0">
                    <a:pos x="0" y="502"/>
                  </a:cxn>
                </a:cxnLst>
                <a:rect l="0" t="0" r="r" b="b"/>
                <a:pathLst>
                  <a:path w="108" h="502">
                    <a:moveTo>
                      <a:pt x="0" y="502"/>
                    </a:moveTo>
                    <a:lnTo>
                      <a:pt x="42" y="448"/>
                    </a:lnTo>
                    <a:lnTo>
                      <a:pt x="78" y="388"/>
                    </a:lnTo>
                    <a:lnTo>
                      <a:pt x="96" y="323"/>
                    </a:lnTo>
                    <a:lnTo>
                      <a:pt x="108" y="257"/>
                    </a:lnTo>
                    <a:lnTo>
                      <a:pt x="102" y="191"/>
                    </a:lnTo>
                    <a:lnTo>
                      <a:pt x="90" y="120"/>
                    </a:lnTo>
                    <a:lnTo>
                      <a:pt x="66" y="6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66" y="60"/>
                    </a:lnTo>
                    <a:lnTo>
                      <a:pt x="90" y="120"/>
                    </a:lnTo>
                    <a:lnTo>
                      <a:pt x="102" y="191"/>
                    </a:lnTo>
                    <a:lnTo>
                      <a:pt x="108" y="257"/>
                    </a:lnTo>
                    <a:lnTo>
                      <a:pt x="96" y="323"/>
                    </a:lnTo>
                    <a:lnTo>
                      <a:pt x="78" y="388"/>
                    </a:lnTo>
                    <a:lnTo>
                      <a:pt x="42" y="448"/>
                    </a:lnTo>
                    <a:lnTo>
                      <a:pt x="0" y="502"/>
                    </a:lnTo>
                    <a:lnTo>
                      <a:pt x="0" y="502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44" name="Freeform 64"/>
              <p:cNvSpPr>
                <a:spLocks noEditPoints="1"/>
              </p:cNvSpPr>
              <p:nvPr/>
            </p:nvSpPr>
            <p:spPr bwMode="auto">
              <a:xfrm rot="10395335">
                <a:off x="1355" y="3568"/>
                <a:ext cx="261" cy="72"/>
              </a:xfrm>
              <a:custGeom>
                <a:avLst/>
                <a:gdLst/>
                <a:ahLst/>
                <a:cxnLst>
                  <a:cxn ang="0">
                    <a:pos x="556" y="155"/>
                  </a:cxn>
                  <a:cxn ang="0">
                    <a:pos x="503" y="95"/>
                  </a:cxn>
                  <a:cxn ang="0">
                    <a:pos x="437" y="54"/>
                  </a:cxn>
                  <a:cxn ang="0">
                    <a:pos x="371" y="18"/>
                  </a:cxn>
                  <a:cxn ang="0">
                    <a:pos x="293" y="0"/>
                  </a:cxn>
                  <a:cxn ang="0">
                    <a:pos x="215" y="0"/>
                  </a:cxn>
                  <a:cxn ang="0">
                    <a:pos x="144" y="12"/>
                  </a:cxn>
                  <a:cxn ang="0">
                    <a:pos x="66" y="36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66" y="36"/>
                  </a:cxn>
                  <a:cxn ang="0">
                    <a:pos x="144" y="12"/>
                  </a:cxn>
                  <a:cxn ang="0">
                    <a:pos x="215" y="0"/>
                  </a:cxn>
                  <a:cxn ang="0">
                    <a:pos x="293" y="0"/>
                  </a:cxn>
                  <a:cxn ang="0">
                    <a:pos x="371" y="18"/>
                  </a:cxn>
                  <a:cxn ang="0">
                    <a:pos x="437" y="54"/>
                  </a:cxn>
                  <a:cxn ang="0">
                    <a:pos x="503" y="9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</a:cxnLst>
                <a:rect l="0" t="0" r="r" b="b"/>
                <a:pathLst>
                  <a:path w="556" h="155">
                    <a:moveTo>
                      <a:pt x="556" y="155"/>
                    </a:moveTo>
                    <a:lnTo>
                      <a:pt x="503" y="95"/>
                    </a:lnTo>
                    <a:lnTo>
                      <a:pt x="437" y="54"/>
                    </a:lnTo>
                    <a:lnTo>
                      <a:pt x="371" y="18"/>
                    </a:lnTo>
                    <a:lnTo>
                      <a:pt x="293" y="0"/>
                    </a:lnTo>
                    <a:lnTo>
                      <a:pt x="215" y="0"/>
                    </a:lnTo>
                    <a:lnTo>
                      <a:pt x="144" y="12"/>
                    </a:lnTo>
                    <a:lnTo>
                      <a:pt x="66" y="3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6" y="36"/>
                    </a:lnTo>
                    <a:lnTo>
                      <a:pt x="144" y="12"/>
                    </a:lnTo>
                    <a:lnTo>
                      <a:pt x="215" y="0"/>
                    </a:lnTo>
                    <a:lnTo>
                      <a:pt x="293" y="0"/>
                    </a:lnTo>
                    <a:lnTo>
                      <a:pt x="371" y="18"/>
                    </a:lnTo>
                    <a:lnTo>
                      <a:pt x="437" y="54"/>
                    </a:lnTo>
                    <a:lnTo>
                      <a:pt x="503" y="95"/>
                    </a:lnTo>
                    <a:lnTo>
                      <a:pt x="556" y="155"/>
                    </a:lnTo>
                    <a:lnTo>
                      <a:pt x="556" y="155"/>
                    </a:lnTo>
                    <a:close/>
                    <a:moveTo>
                      <a:pt x="556" y="155"/>
                    </a:moveTo>
                    <a:lnTo>
                      <a:pt x="556" y="155"/>
                    </a:lnTo>
                    <a:lnTo>
                      <a:pt x="556" y="155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45" name="Freeform 65"/>
              <p:cNvSpPr>
                <a:spLocks noEditPoints="1"/>
              </p:cNvSpPr>
              <p:nvPr/>
            </p:nvSpPr>
            <p:spPr bwMode="auto">
              <a:xfrm rot="10395335">
                <a:off x="1603" y="3388"/>
                <a:ext cx="73" cy="197"/>
              </a:xfrm>
              <a:custGeom>
                <a:avLst/>
                <a:gdLst/>
                <a:ahLst/>
                <a:cxnLst>
                  <a:cxn ang="0">
                    <a:pos x="155" y="0"/>
                  </a:cxn>
                  <a:cxn ang="0">
                    <a:pos x="107" y="41"/>
                  </a:cxn>
                  <a:cxn ang="0">
                    <a:pos x="71" y="89"/>
                  </a:cxn>
                  <a:cxn ang="0">
                    <a:pos x="36" y="137"/>
                  </a:cxn>
                  <a:cxn ang="0">
                    <a:pos x="18" y="197"/>
                  </a:cxn>
                  <a:cxn ang="0">
                    <a:pos x="0" y="250"/>
                  </a:cxn>
                  <a:cxn ang="0">
                    <a:pos x="0" y="310"/>
                  </a:cxn>
                  <a:cxn ang="0">
                    <a:pos x="0" y="370"/>
                  </a:cxn>
                  <a:cxn ang="0">
                    <a:pos x="12" y="424"/>
                  </a:cxn>
                  <a:cxn ang="0">
                    <a:pos x="12" y="424"/>
                  </a:cxn>
                  <a:cxn ang="0">
                    <a:pos x="0" y="370"/>
                  </a:cxn>
                  <a:cxn ang="0">
                    <a:pos x="0" y="310"/>
                  </a:cxn>
                  <a:cxn ang="0">
                    <a:pos x="0" y="250"/>
                  </a:cxn>
                  <a:cxn ang="0">
                    <a:pos x="18" y="197"/>
                  </a:cxn>
                  <a:cxn ang="0">
                    <a:pos x="36" y="137"/>
                  </a:cxn>
                  <a:cxn ang="0">
                    <a:pos x="71" y="89"/>
                  </a:cxn>
                  <a:cxn ang="0">
                    <a:pos x="107" y="41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</a:cxnLst>
                <a:rect l="0" t="0" r="r" b="b"/>
                <a:pathLst>
                  <a:path w="155" h="424">
                    <a:moveTo>
                      <a:pt x="155" y="0"/>
                    </a:moveTo>
                    <a:lnTo>
                      <a:pt x="107" y="41"/>
                    </a:lnTo>
                    <a:lnTo>
                      <a:pt x="71" y="89"/>
                    </a:lnTo>
                    <a:lnTo>
                      <a:pt x="36" y="137"/>
                    </a:lnTo>
                    <a:lnTo>
                      <a:pt x="18" y="197"/>
                    </a:lnTo>
                    <a:lnTo>
                      <a:pt x="0" y="250"/>
                    </a:lnTo>
                    <a:lnTo>
                      <a:pt x="0" y="310"/>
                    </a:lnTo>
                    <a:lnTo>
                      <a:pt x="0" y="370"/>
                    </a:lnTo>
                    <a:lnTo>
                      <a:pt x="12" y="424"/>
                    </a:lnTo>
                    <a:lnTo>
                      <a:pt x="12" y="424"/>
                    </a:lnTo>
                    <a:lnTo>
                      <a:pt x="0" y="370"/>
                    </a:lnTo>
                    <a:lnTo>
                      <a:pt x="0" y="310"/>
                    </a:lnTo>
                    <a:lnTo>
                      <a:pt x="0" y="250"/>
                    </a:lnTo>
                    <a:lnTo>
                      <a:pt x="18" y="197"/>
                    </a:lnTo>
                    <a:lnTo>
                      <a:pt x="36" y="137"/>
                    </a:lnTo>
                    <a:lnTo>
                      <a:pt x="71" y="89"/>
                    </a:lnTo>
                    <a:lnTo>
                      <a:pt x="107" y="41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  <a:moveTo>
                      <a:pt x="155" y="0"/>
                    </a:move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46" name="Freeform 66"/>
              <p:cNvSpPr>
                <a:spLocks/>
              </p:cNvSpPr>
              <p:nvPr/>
            </p:nvSpPr>
            <p:spPr bwMode="auto">
              <a:xfrm rot="10395335">
                <a:off x="1291" y="3277"/>
                <a:ext cx="109" cy="11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239"/>
                  </a:cxn>
                  <a:cxn ang="0">
                    <a:pos x="233" y="96"/>
                  </a:cxn>
                  <a:cxn ang="0">
                    <a:pos x="126" y="0"/>
                  </a:cxn>
                  <a:cxn ang="0">
                    <a:pos x="126" y="0"/>
                  </a:cxn>
                </a:cxnLst>
                <a:rect l="0" t="0" r="r" b="b"/>
                <a:pathLst>
                  <a:path w="233" h="239">
                    <a:moveTo>
                      <a:pt x="126" y="0"/>
                    </a:moveTo>
                    <a:lnTo>
                      <a:pt x="0" y="239"/>
                    </a:lnTo>
                    <a:lnTo>
                      <a:pt x="233" y="96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3347" name="Text Box 67"/>
            <p:cNvSpPr txBox="1">
              <a:spLocks noChangeArrowheads="1"/>
            </p:cNvSpPr>
            <p:nvPr/>
          </p:nvSpPr>
          <p:spPr bwMode="auto">
            <a:xfrm>
              <a:off x="3695" y="21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353348" name="Text Box 68"/>
            <p:cNvSpPr txBox="1">
              <a:spLocks noChangeArrowheads="1"/>
            </p:cNvSpPr>
            <p:nvPr/>
          </p:nvSpPr>
          <p:spPr bwMode="auto">
            <a:xfrm>
              <a:off x="2227" y="21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1</a:t>
              </a: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3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3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5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3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3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53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53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3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53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53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53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53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53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53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53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53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53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62E7-3062-4F0C-9B83-F7E4870ABAB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3886200" cy="457200"/>
          </a:xfrm>
        </p:spPr>
        <p:txBody>
          <a:bodyPr/>
          <a:lstStyle/>
          <a:p>
            <a:r>
              <a:rPr lang="en-US" sz="2400" b="1" u="sng" dirty="0" smtClean="0"/>
              <a:t>The </a:t>
            </a:r>
            <a:r>
              <a:rPr lang="en-US" sz="2400" b="1" u="sng" dirty="0" err="1" smtClean="0"/>
              <a:t>Supermesh</a:t>
            </a:r>
            <a:endParaRPr lang="en-US" sz="2400" b="1" u="sng" dirty="0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609600" y="6858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What happens when a current source is present in the network? To apply KVL, voltage across current source is not known. 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Consider the following circuit :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685800" y="4419600"/>
            <a:ext cx="8077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Here we create a “ </a:t>
            </a:r>
            <a:r>
              <a:rPr lang="en-US" sz="1600" b="1" dirty="0" err="1">
                <a:latin typeface="Arial" charset="0"/>
              </a:rPr>
              <a:t>supermesh</a:t>
            </a:r>
            <a:r>
              <a:rPr lang="en-US" sz="1600" b="1" dirty="0">
                <a:latin typeface="Arial" charset="0"/>
              </a:rPr>
              <a:t> “ from two meshes that have a current source as a common element : the current source is in the interior of the </a:t>
            </a:r>
            <a:r>
              <a:rPr lang="en-US" sz="1600" b="1" dirty="0" err="1">
                <a:latin typeface="Arial" charset="0"/>
              </a:rPr>
              <a:t>supermesh</a:t>
            </a:r>
            <a:r>
              <a:rPr lang="en-US" sz="1600" b="1" dirty="0" smtClean="0">
                <a:latin typeface="Arial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 smtClean="0">
                <a:latin typeface="Arial" charset="0"/>
              </a:rPr>
              <a:t>If a current source lies on the periphery of a mesh, no KVL equation is needed and the mesh current is determined by inspection. This is similar to the voltage sources connected to the reference terminal.</a:t>
            </a:r>
            <a:endParaRPr lang="en-US" sz="1600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Note that a </a:t>
            </a:r>
            <a:r>
              <a:rPr lang="en-US" sz="1600" b="1" dirty="0" err="1">
                <a:latin typeface="Arial" charset="0"/>
              </a:rPr>
              <a:t>supermesh</a:t>
            </a:r>
            <a:r>
              <a:rPr lang="en-US" sz="1600" b="1" dirty="0">
                <a:latin typeface="Arial" charset="0"/>
              </a:rPr>
              <a:t> results when two meshes have a current source (dependent or independent) in common.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 smtClean="0">
                <a:solidFill>
                  <a:srgbClr val="FF0000"/>
                </a:solidFill>
                <a:latin typeface="Arial" charset="0"/>
              </a:rPr>
              <a:t>…</a:t>
            </a:r>
            <a:r>
              <a:rPr lang="en-US" sz="16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600" b="1" dirty="0" smtClean="0">
                <a:solidFill>
                  <a:srgbClr val="FF0000"/>
                </a:solidFill>
                <a:latin typeface="Arial" charset="0"/>
              </a:rPr>
              <a:t> !</a:t>
            </a:r>
            <a:endParaRPr lang="en-US" sz="1600" b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54498" name="Group 194"/>
          <p:cNvGrpSpPr>
            <a:grpSpLocks/>
          </p:cNvGrpSpPr>
          <p:nvPr/>
        </p:nvGrpSpPr>
        <p:grpSpPr bwMode="auto">
          <a:xfrm>
            <a:off x="2365375" y="1629228"/>
            <a:ext cx="4187825" cy="2682875"/>
            <a:chOff x="1490" y="1190"/>
            <a:chExt cx="2638" cy="1690"/>
          </a:xfrm>
        </p:grpSpPr>
        <p:grpSp>
          <p:nvGrpSpPr>
            <p:cNvPr id="354478" name="Group 174"/>
            <p:cNvGrpSpPr>
              <a:grpSpLocks/>
            </p:cNvGrpSpPr>
            <p:nvPr/>
          </p:nvGrpSpPr>
          <p:grpSpPr bwMode="auto">
            <a:xfrm>
              <a:off x="1490" y="1190"/>
              <a:ext cx="2638" cy="1690"/>
              <a:chOff x="1442" y="1145"/>
              <a:chExt cx="2638" cy="1690"/>
            </a:xfrm>
          </p:grpSpPr>
          <p:grpSp>
            <p:nvGrpSpPr>
              <p:cNvPr id="354375" name="Group 71"/>
              <p:cNvGrpSpPr>
                <a:grpSpLocks/>
              </p:cNvGrpSpPr>
              <p:nvPr/>
            </p:nvGrpSpPr>
            <p:grpSpPr bwMode="auto">
              <a:xfrm rot="16200000">
                <a:off x="3119" y="2339"/>
                <a:ext cx="864" cy="122"/>
                <a:chOff x="1200" y="1296"/>
                <a:chExt cx="2256" cy="243"/>
              </a:xfrm>
            </p:grpSpPr>
            <p:sp>
              <p:nvSpPr>
                <p:cNvPr id="354376" name="Line 72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377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4378" name="Group 74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4379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380" name="Line 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381" name="Group 77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54382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383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384" name="Group 80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4385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386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4387" name="Line 83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388" name="Line 84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4389" name="Oval 85"/>
              <p:cNvSpPr>
                <a:spLocks noChangeArrowheads="1"/>
              </p:cNvSpPr>
              <p:nvPr/>
            </p:nvSpPr>
            <p:spPr bwMode="auto">
              <a:xfrm>
                <a:off x="1735" y="1491"/>
                <a:ext cx="299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_</a:t>
                </a:r>
              </a:p>
            </p:txBody>
          </p:sp>
          <p:sp>
            <p:nvSpPr>
              <p:cNvPr id="354390" name="Line 86"/>
              <p:cNvSpPr>
                <a:spLocks noChangeShapeType="1"/>
              </p:cNvSpPr>
              <p:nvPr/>
            </p:nvSpPr>
            <p:spPr bwMode="auto">
              <a:xfrm flipV="1">
                <a:off x="1872" y="1768"/>
                <a:ext cx="0" cy="10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91" name="Line 87"/>
              <p:cNvSpPr>
                <a:spLocks noChangeShapeType="1"/>
              </p:cNvSpPr>
              <p:nvPr/>
            </p:nvSpPr>
            <p:spPr bwMode="auto">
              <a:xfrm flipV="1">
                <a:off x="1878" y="1145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92" name="Text Box 88"/>
              <p:cNvSpPr txBox="1">
                <a:spLocks noChangeArrowheads="1"/>
              </p:cNvSpPr>
              <p:nvPr/>
            </p:nvSpPr>
            <p:spPr bwMode="auto">
              <a:xfrm>
                <a:off x="1442" y="1660"/>
                <a:ext cx="38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</a:rPr>
                  <a:t>7 V</a:t>
                </a:r>
              </a:p>
            </p:txBody>
          </p:sp>
          <p:grpSp>
            <p:nvGrpSpPr>
              <p:cNvPr id="354393" name="Group 89"/>
              <p:cNvGrpSpPr>
                <a:grpSpLocks/>
              </p:cNvGrpSpPr>
              <p:nvPr/>
            </p:nvGrpSpPr>
            <p:grpSpPr bwMode="auto">
              <a:xfrm rot="10800000">
                <a:off x="2872" y="1794"/>
                <a:ext cx="697" cy="134"/>
                <a:chOff x="1200" y="1296"/>
                <a:chExt cx="2256" cy="243"/>
              </a:xfrm>
            </p:grpSpPr>
            <p:sp>
              <p:nvSpPr>
                <p:cNvPr id="354394" name="Line 90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395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4396" name="Group 92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4397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398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399" name="Group 95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54400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401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402" name="Group 98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4403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404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4405" name="Line 101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406" name="Line 102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4407" name="Text Box 103"/>
              <p:cNvSpPr txBox="1">
                <a:spLocks noChangeArrowheads="1"/>
              </p:cNvSpPr>
              <p:nvPr/>
            </p:nvSpPr>
            <p:spPr bwMode="auto">
              <a:xfrm>
                <a:off x="3501" y="1468"/>
                <a:ext cx="48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2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54408" name="Text Box 104"/>
              <p:cNvSpPr txBox="1">
                <a:spLocks noChangeArrowheads="1"/>
              </p:cNvSpPr>
              <p:nvPr/>
            </p:nvSpPr>
            <p:spPr bwMode="auto">
              <a:xfrm>
                <a:off x="2916" y="1564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3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grpSp>
            <p:nvGrpSpPr>
              <p:cNvPr id="354409" name="Group 105"/>
              <p:cNvGrpSpPr>
                <a:grpSpLocks/>
              </p:cNvGrpSpPr>
              <p:nvPr/>
            </p:nvGrpSpPr>
            <p:grpSpPr bwMode="auto">
              <a:xfrm rot="10800000">
                <a:off x="2754" y="1776"/>
                <a:ext cx="240" cy="624"/>
                <a:chOff x="4656" y="1632"/>
                <a:chExt cx="432" cy="1200"/>
              </a:xfrm>
            </p:grpSpPr>
            <p:sp>
              <p:nvSpPr>
                <p:cNvPr id="354410" name="Oval 106"/>
                <p:cNvSpPr>
                  <a:spLocks noChangeArrowheads="1"/>
                </p:cNvSpPr>
                <p:nvPr/>
              </p:nvSpPr>
              <p:spPr bwMode="auto">
                <a:xfrm>
                  <a:off x="4656" y="2058"/>
                  <a:ext cx="432" cy="46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411" name="Line 107"/>
                <p:cNvSpPr>
                  <a:spLocks noChangeShapeType="1"/>
                </p:cNvSpPr>
                <p:nvPr/>
              </p:nvSpPr>
              <p:spPr bwMode="auto">
                <a:xfrm>
                  <a:off x="4872" y="2522"/>
                  <a:ext cx="0" cy="3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412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4872" y="1632"/>
                  <a:ext cx="0" cy="4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413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4869" y="21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4414" name="Text Box 110"/>
              <p:cNvSpPr txBox="1">
                <a:spLocks noChangeArrowheads="1"/>
              </p:cNvSpPr>
              <p:nvPr/>
            </p:nvSpPr>
            <p:spPr bwMode="auto">
              <a:xfrm>
                <a:off x="2448" y="2016"/>
                <a:ext cx="3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</a:rPr>
                  <a:t>7 A</a:t>
                </a:r>
              </a:p>
            </p:txBody>
          </p:sp>
          <p:sp>
            <p:nvSpPr>
              <p:cNvPr id="354415" name="Text Box 111"/>
              <p:cNvSpPr txBox="1">
                <a:spLocks noChangeArrowheads="1"/>
              </p:cNvSpPr>
              <p:nvPr/>
            </p:nvSpPr>
            <p:spPr bwMode="auto">
              <a:xfrm>
                <a:off x="1785" y="1482"/>
                <a:ext cx="1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grpSp>
            <p:nvGrpSpPr>
              <p:cNvPr id="354416" name="Group 112"/>
              <p:cNvGrpSpPr>
                <a:grpSpLocks/>
              </p:cNvGrpSpPr>
              <p:nvPr/>
            </p:nvGrpSpPr>
            <p:grpSpPr bwMode="auto">
              <a:xfrm rot="16200000">
                <a:off x="2614" y="2519"/>
                <a:ext cx="504" cy="127"/>
                <a:chOff x="1200" y="1296"/>
                <a:chExt cx="2256" cy="243"/>
              </a:xfrm>
            </p:grpSpPr>
            <p:sp>
              <p:nvSpPr>
                <p:cNvPr id="354417" name="Line 113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418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4419" name="Group 115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4420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421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422" name="Group 118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54423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424" name="Line 1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425" name="Group 121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4426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427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4428" name="Line 12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429" name="Line 125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4430" name="Line 126"/>
              <p:cNvSpPr>
                <a:spLocks noChangeShapeType="1"/>
              </p:cNvSpPr>
              <p:nvPr/>
            </p:nvSpPr>
            <p:spPr bwMode="auto">
              <a:xfrm flipV="1">
                <a:off x="1872" y="2826"/>
                <a:ext cx="1685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4446" name="Group 142"/>
              <p:cNvGrpSpPr>
                <a:grpSpLocks/>
              </p:cNvGrpSpPr>
              <p:nvPr/>
            </p:nvGrpSpPr>
            <p:grpSpPr bwMode="auto">
              <a:xfrm rot="16200000">
                <a:off x="2547" y="1395"/>
                <a:ext cx="631" cy="131"/>
                <a:chOff x="1200" y="1296"/>
                <a:chExt cx="2256" cy="243"/>
              </a:xfrm>
            </p:grpSpPr>
            <p:sp>
              <p:nvSpPr>
                <p:cNvPr id="354447" name="Line 143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448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4449" name="Group 145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4450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451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452" name="Group 148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54453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454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455" name="Group 151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4456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457" name="Line 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4458" name="Line 15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459" name="Line 155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60" name="Group 156"/>
              <p:cNvGrpSpPr>
                <a:grpSpLocks/>
              </p:cNvGrpSpPr>
              <p:nvPr/>
            </p:nvGrpSpPr>
            <p:grpSpPr bwMode="auto">
              <a:xfrm rot="16200000">
                <a:off x="3144" y="1512"/>
                <a:ext cx="816" cy="96"/>
                <a:chOff x="1200" y="1296"/>
                <a:chExt cx="2256" cy="243"/>
              </a:xfrm>
            </p:grpSpPr>
            <p:sp>
              <p:nvSpPr>
                <p:cNvPr id="354461" name="Line 157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462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4463" name="Group 159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4464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465" name="Line 1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466" name="Group 162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54467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468" name="Line 1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469" name="Group 165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4470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471" name="Line 1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4472" name="Line 168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473" name="Line 169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4474" name="Line 170"/>
              <p:cNvSpPr>
                <a:spLocks noChangeShapeType="1"/>
              </p:cNvSpPr>
              <p:nvPr/>
            </p:nvSpPr>
            <p:spPr bwMode="auto">
              <a:xfrm>
                <a:off x="1864" y="1145"/>
                <a:ext cx="1688" cy="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475" name="Text Box 171"/>
              <p:cNvSpPr txBox="1">
                <a:spLocks noChangeArrowheads="1"/>
              </p:cNvSpPr>
              <p:nvPr/>
            </p:nvSpPr>
            <p:spPr bwMode="auto">
              <a:xfrm>
                <a:off x="2322" y="1324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1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54476" name="Text Box 172"/>
              <p:cNvSpPr txBox="1">
                <a:spLocks noChangeArrowheads="1"/>
              </p:cNvSpPr>
              <p:nvPr/>
            </p:nvSpPr>
            <p:spPr bwMode="auto">
              <a:xfrm>
                <a:off x="2352" y="24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2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54477" name="Text Box 173"/>
              <p:cNvSpPr txBox="1">
                <a:spLocks noChangeArrowheads="1"/>
              </p:cNvSpPr>
              <p:nvPr/>
            </p:nvSpPr>
            <p:spPr bwMode="auto">
              <a:xfrm>
                <a:off x="3504" y="220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1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</p:grpSp>
        <p:grpSp>
          <p:nvGrpSpPr>
            <p:cNvPr id="354497" name="Group 193"/>
            <p:cNvGrpSpPr>
              <a:grpSpLocks/>
            </p:cNvGrpSpPr>
            <p:nvPr/>
          </p:nvGrpSpPr>
          <p:grpSpPr bwMode="auto">
            <a:xfrm>
              <a:off x="2112" y="1776"/>
              <a:ext cx="476" cy="374"/>
              <a:chOff x="2183" y="2160"/>
              <a:chExt cx="476" cy="374"/>
            </a:xfrm>
          </p:grpSpPr>
          <p:grpSp>
            <p:nvGrpSpPr>
              <p:cNvPr id="354479" name="Group 175"/>
              <p:cNvGrpSpPr>
                <a:grpSpLocks/>
              </p:cNvGrpSpPr>
              <p:nvPr/>
            </p:nvGrpSpPr>
            <p:grpSpPr bwMode="auto">
              <a:xfrm>
                <a:off x="2183" y="2160"/>
                <a:ext cx="394" cy="374"/>
                <a:chOff x="1291" y="3277"/>
                <a:chExt cx="385" cy="363"/>
              </a:xfrm>
            </p:grpSpPr>
            <p:sp>
              <p:nvSpPr>
                <p:cNvPr id="354480" name="Freeform 176"/>
                <p:cNvSpPr>
                  <a:spLocks/>
                </p:cNvSpPr>
                <p:nvPr/>
              </p:nvSpPr>
              <p:spPr bwMode="auto">
                <a:xfrm rot="10395335">
                  <a:off x="1300" y="3352"/>
                  <a:ext cx="50" cy="233"/>
                </a:xfrm>
                <a:custGeom>
                  <a:avLst/>
                  <a:gdLst/>
                  <a:ahLst/>
                  <a:cxnLst>
                    <a:cxn ang="0">
                      <a:pos x="0" y="502"/>
                    </a:cxn>
                    <a:cxn ang="0">
                      <a:pos x="42" y="448"/>
                    </a:cxn>
                    <a:cxn ang="0">
                      <a:pos x="78" y="388"/>
                    </a:cxn>
                    <a:cxn ang="0">
                      <a:pos x="96" y="323"/>
                    </a:cxn>
                    <a:cxn ang="0">
                      <a:pos x="108" y="257"/>
                    </a:cxn>
                    <a:cxn ang="0">
                      <a:pos x="102" y="191"/>
                    </a:cxn>
                    <a:cxn ang="0">
                      <a:pos x="90" y="120"/>
                    </a:cxn>
                    <a:cxn ang="0">
                      <a:pos x="66" y="60"/>
                    </a:cxn>
                    <a:cxn ang="0">
                      <a:pos x="24" y="0"/>
                    </a:cxn>
                    <a:cxn ang="0">
                      <a:pos x="24" y="0"/>
                    </a:cxn>
                    <a:cxn ang="0">
                      <a:pos x="66" y="60"/>
                    </a:cxn>
                    <a:cxn ang="0">
                      <a:pos x="90" y="120"/>
                    </a:cxn>
                    <a:cxn ang="0">
                      <a:pos x="102" y="191"/>
                    </a:cxn>
                    <a:cxn ang="0">
                      <a:pos x="108" y="257"/>
                    </a:cxn>
                    <a:cxn ang="0">
                      <a:pos x="96" y="323"/>
                    </a:cxn>
                    <a:cxn ang="0">
                      <a:pos x="78" y="388"/>
                    </a:cxn>
                    <a:cxn ang="0">
                      <a:pos x="42" y="448"/>
                    </a:cxn>
                    <a:cxn ang="0">
                      <a:pos x="0" y="502"/>
                    </a:cxn>
                    <a:cxn ang="0">
                      <a:pos x="0" y="502"/>
                    </a:cxn>
                  </a:cxnLst>
                  <a:rect l="0" t="0" r="r" b="b"/>
                  <a:pathLst>
                    <a:path w="108" h="502">
                      <a:moveTo>
                        <a:pt x="0" y="502"/>
                      </a:moveTo>
                      <a:lnTo>
                        <a:pt x="42" y="448"/>
                      </a:lnTo>
                      <a:lnTo>
                        <a:pt x="78" y="388"/>
                      </a:lnTo>
                      <a:lnTo>
                        <a:pt x="96" y="323"/>
                      </a:lnTo>
                      <a:lnTo>
                        <a:pt x="108" y="257"/>
                      </a:lnTo>
                      <a:lnTo>
                        <a:pt x="102" y="191"/>
                      </a:lnTo>
                      <a:lnTo>
                        <a:pt x="90" y="120"/>
                      </a:lnTo>
                      <a:lnTo>
                        <a:pt x="66" y="60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66" y="60"/>
                      </a:lnTo>
                      <a:lnTo>
                        <a:pt x="90" y="120"/>
                      </a:lnTo>
                      <a:lnTo>
                        <a:pt x="102" y="191"/>
                      </a:lnTo>
                      <a:lnTo>
                        <a:pt x="108" y="257"/>
                      </a:lnTo>
                      <a:lnTo>
                        <a:pt x="96" y="323"/>
                      </a:lnTo>
                      <a:lnTo>
                        <a:pt x="78" y="388"/>
                      </a:lnTo>
                      <a:lnTo>
                        <a:pt x="42" y="448"/>
                      </a:lnTo>
                      <a:lnTo>
                        <a:pt x="0" y="502"/>
                      </a:lnTo>
                      <a:lnTo>
                        <a:pt x="0" y="502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481" name="Freeform 177"/>
                <p:cNvSpPr>
                  <a:spLocks noEditPoints="1"/>
                </p:cNvSpPr>
                <p:nvPr/>
              </p:nvSpPr>
              <p:spPr bwMode="auto">
                <a:xfrm rot="10395335">
                  <a:off x="1355" y="3568"/>
                  <a:ext cx="261" cy="72"/>
                </a:xfrm>
                <a:custGeom>
                  <a:avLst/>
                  <a:gdLst/>
                  <a:ahLst/>
                  <a:cxnLst>
                    <a:cxn ang="0">
                      <a:pos x="556" y="155"/>
                    </a:cxn>
                    <a:cxn ang="0">
                      <a:pos x="503" y="95"/>
                    </a:cxn>
                    <a:cxn ang="0">
                      <a:pos x="437" y="54"/>
                    </a:cxn>
                    <a:cxn ang="0">
                      <a:pos x="371" y="18"/>
                    </a:cxn>
                    <a:cxn ang="0">
                      <a:pos x="293" y="0"/>
                    </a:cxn>
                    <a:cxn ang="0">
                      <a:pos x="215" y="0"/>
                    </a:cxn>
                    <a:cxn ang="0">
                      <a:pos x="144" y="12"/>
                    </a:cxn>
                    <a:cxn ang="0">
                      <a:pos x="66" y="36"/>
                    </a:cxn>
                    <a:cxn ang="0">
                      <a:pos x="0" y="78"/>
                    </a:cxn>
                    <a:cxn ang="0">
                      <a:pos x="0" y="78"/>
                    </a:cxn>
                    <a:cxn ang="0">
                      <a:pos x="66" y="36"/>
                    </a:cxn>
                    <a:cxn ang="0">
                      <a:pos x="144" y="12"/>
                    </a:cxn>
                    <a:cxn ang="0">
                      <a:pos x="215" y="0"/>
                    </a:cxn>
                    <a:cxn ang="0">
                      <a:pos x="293" y="0"/>
                    </a:cxn>
                    <a:cxn ang="0">
                      <a:pos x="371" y="18"/>
                    </a:cxn>
                    <a:cxn ang="0">
                      <a:pos x="437" y="54"/>
                    </a:cxn>
                    <a:cxn ang="0">
                      <a:pos x="503" y="95"/>
                    </a:cxn>
                    <a:cxn ang="0">
                      <a:pos x="556" y="155"/>
                    </a:cxn>
                    <a:cxn ang="0">
                      <a:pos x="556" y="155"/>
                    </a:cxn>
                    <a:cxn ang="0">
                      <a:pos x="556" y="155"/>
                    </a:cxn>
                    <a:cxn ang="0">
                      <a:pos x="556" y="155"/>
                    </a:cxn>
                    <a:cxn ang="0">
                      <a:pos x="556" y="155"/>
                    </a:cxn>
                  </a:cxnLst>
                  <a:rect l="0" t="0" r="r" b="b"/>
                  <a:pathLst>
                    <a:path w="556" h="155">
                      <a:moveTo>
                        <a:pt x="556" y="155"/>
                      </a:moveTo>
                      <a:lnTo>
                        <a:pt x="503" y="95"/>
                      </a:lnTo>
                      <a:lnTo>
                        <a:pt x="437" y="54"/>
                      </a:lnTo>
                      <a:lnTo>
                        <a:pt x="371" y="18"/>
                      </a:lnTo>
                      <a:lnTo>
                        <a:pt x="293" y="0"/>
                      </a:lnTo>
                      <a:lnTo>
                        <a:pt x="215" y="0"/>
                      </a:lnTo>
                      <a:lnTo>
                        <a:pt x="144" y="12"/>
                      </a:lnTo>
                      <a:lnTo>
                        <a:pt x="66" y="36"/>
                      </a:lnTo>
                      <a:lnTo>
                        <a:pt x="0" y="78"/>
                      </a:lnTo>
                      <a:lnTo>
                        <a:pt x="0" y="78"/>
                      </a:lnTo>
                      <a:lnTo>
                        <a:pt x="66" y="36"/>
                      </a:lnTo>
                      <a:lnTo>
                        <a:pt x="144" y="12"/>
                      </a:lnTo>
                      <a:lnTo>
                        <a:pt x="215" y="0"/>
                      </a:lnTo>
                      <a:lnTo>
                        <a:pt x="293" y="0"/>
                      </a:lnTo>
                      <a:lnTo>
                        <a:pt x="371" y="18"/>
                      </a:lnTo>
                      <a:lnTo>
                        <a:pt x="437" y="54"/>
                      </a:lnTo>
                      <a:lnTo>
                        <a:pt x="503" y="95"/>
                      </a:lnTo>
                      <a:lnTo>
                        <a:pt x="556" y="155"/>
                      </a:lnTo>
                      <a:lnTo>
                        <a:pt x="556" y="155"/>
                      </a:lnTo>
                      <a:close/>
                      <a:moveTo>
                        <a:pt x="556" y="155"/>
                      </a:moveTo>
                      <a:lnTo>
                        <a:pt x="556" y="155"/>
                      </a:lnTo>
                      <a:lnTo>
                        <a:pt x="556" y="155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482" name="Freeform 178"/>
                <p:cNvSpPr>
                  <a:spLocks noEditPoints="1"/>
                </p:cNvSpPr>
                <p:nvPr/>
              </p:nvSpPr>
              <p:spPr bwMode="auto">
                <a:xfrm rot="10395335">
                  <a:off x="1603" y="3388"/>
                  <a:ext cx="73" cy="197"/>
                </a:xfrm>
                <a:custGeom>
                  <a:avLst/>
                  <a:gdLst/>
                  <a:ahLst/>
                  <a:cxnLst>
                    <a:cxn ang="0">
                      <a:pos x="155" y="0"/>
                    </a:cxn>
                    <a:cxn ang="0">
                      <a:pos x="107" y="41"/>
                    </a:cxn>
                    <a:cxn ang="0">
                      <a:pos x="71" y="89"/>
                    </a:cxn>
                    <a:cxn ang="0">
                      <a:pos x="36" y="137"/>
                    </a:cxn>
                    <a:cxn ang="0">
                      <a:pos x="18" y="197"/>
                    </a:cxn>
                    <a:cxn ang="0">
                      <a:pos x="0" y="250"/>
                    </a:cxn>
                    <a:cxn ang="0">
                      <a:pos x="0" y="310"/>
                    </a:cxn>
                    <a:cxn ang="0">
                      <a:pos x="0" y="370"/>
                    </a:cxn>
                    <a:cxn ang="0">
                      <a:pos x="12" y="424"/>
                    </a:cxn>
                    <a:cxn ang="0">
                      <a:pos x="12" y="424"/>
                    </a:cxn>
                    <a:cxn ang="0">
                      <a:pos x="0" y="370"/>
                    </a:cxn>
                    <a:cxn ang="0">
                      <a:pos x="0" y="310"/>
                    </a:cxn>
                    <a:cxn ang="0">
                      <a:pos x="0" y="250"/>
                    </a:cxn>
                    <a:cxn ang="0">
                      <a:pos x="18" y="197"/>
                    </a:cxn>
                    <a:cxn ang="0">
                      <a:pos x="36" y="137"/>
                    </a:cxn>
                    <a:cxn ang="0">
                      <a:pos x="71" y="89"/>
                    </a:cxn>
                    <a:cxn ang="0">
                      <a:pos x="107" y="41"/>
                    </a:cxn>
                    <a:cxn ang="0">
                      <a:pos x="155" y="0"/>
                    </a:cxn>
                    <a:cxn ang="0">
                      <a:pos x="155" y="0"/>
                    </a:cxn>
                    <a:cxn ang="0">
                      <a:pos x="155" y="0"/>
                    </a:cxn>
                    <a:cxn ang="0">
                      <a:pos x="155" y="0"/>
                    </a:cxn>
                    <a:cxn ang="0">
                      <a:pos x="155" y="0"/>
                    </a:cxn>
                  </a:cxnLst>
                  <a:rect l="0" t="0" r="r" b="b"/>
                  <a:pathLst>
                    <a:path w="155" h="424">
                      <a:moveTo>
                        <a:pt x="155" y="0"/>
                      </a:moveTo>
                      <a:lnTo>
                        <a:pt x="107" y="41"/>
                      </a:lnTo>
                      <a:lnTo>
                        <a:pt x="71" y="89"/>
                      </a:lnTo>
                      <a:lnTo>
                        <a:pt x="36" y="137"/>
                      </a:lnTo>
                      <a:lnTo>
                        <a:pt x="18" y="197"/>
                      </a:lnTo>
                      <a:lnTo>
                        <a:pt x="0" y="250"/>
                      </a:lnTo>
                      <a:lnTo>
                        <a:pt x="0" y="310"/>
                      </a:lnTo>
                      <a:lnTo>
                        <a:pt x="0" y="370"/>
                      </a:lnTo>
                      <a:lnTo>
                        <a:pt x="12" y="424"/>
                      </a:lnTo>
                      <a:lnTo>
                        <a:pt x="12" y="424"/>
                      </a:lnTo>
                      <a:lnTo>
                        <a:pt x="0" y="370"/>
                      </a:lnTo>
                      <a:lnTo>
                        <a:pt x="0" y="310"/>
                      </a:lnTo>
                      <a:lnTo>
                        <a:pt x="0" y="250"/>
                      </a:lnTo>
                      <a:lnTo>
                        <a:pt x="18" y="197"/>
                      </a:lnTo>
                      <a:lnTo>
                        <a:pt x="36" y="137"/>
                      </a:lnTo>
                      <a:lnTo>
                        <a:pt x="71" y="89"/>
                      </a:lnTo>
                      <a:lnTo>
                        <a:pt x="107" y="41"/>
                      </a:lnTo>
                      <a:lnTo>
                        <a:pt x="155" y="0"/>
                      </a:lnTo>
                      <a:lnTo>
                        <a:pt x="155" y="0"/>
                      </a:lnTo>
                      <a:close/>
                      <a:moveTo>
                        <a:pt x="155" y="0"/>
                      </a:moveTo>
                      <a:lnTo>
                        <a:pt x="155" y="0"/>
                      </a:ln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483" name="Freeform 179"/>
                <p:cNvSpPr>
                  <a:spLocks/>
                </p:cNvSpPr>
                <p:nvPr/>
              </p:nvSpPr>
              <p:spPr bwMode="auto">
                <a:xfrm rot="10395335">
                  <a:off x="1291" y="3277"/>
                  <a:ext cx="109" cy="111"/>
                </a:xfrm>
                <a:custGeom>
                  <a:avLst/>
                  <a:gdLst/>
                  <a:ahLst/>
                  <a:cxnLst>
                    <a:cxn ang="0">
                      <a:pos x="126" y="0"/>
                    </a:cxn>
                    <a:cxn ang="0">
                      <a:pos x="0" y="239"/>
                    </a:cxn>
                    <a:cxn ang="0">
                      <a:pos x="233" y="96"/>
                    </a:cxn>
                    <a:cxn ang="0">
                      <a:pos x="126" y="0"/>
                    </a:cxn>
                    <a:cxn ang="0">
                      <a:pos x="126" y="0"/>
                    </a:cxn>
                  </a:cxnLst>
                  <a:rect l="0" t="0" r="r" b="b"/>
                  <a:pathLst>
                    <a:path w="233" h="239">
                      <a:moveTo>
                        <a:pt x="126" y="0"/>
                      </a:moveTo>
                      <a:lnTo>
                        <a:pt x="0" y="239"/>
                      </a:lnTo>
                      <a:lnTo>
                        <a:pt x="233" y="96"/>
                      </a:lnTo>
                      <a:lnTo>
                        <a:pt x="126" y="0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4484" name="Text Box 180"/>
              <p:cNvSpPr txBox="1">
                <a:spLocks noChangeArrowheads="1"/>
              </p:cNvSpPr>
              <p:nvPr/>
            </p:nvSpPr>
            <p:spPr bwMode="auto">
              <a:xfrm>
                <a:off x="2323" y="2224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</a:rPr>
                  <a:t>i</a:t>
                </a:r>
                <a:r>
                  <a:rPr lang="en-US" sz="1600" b="1" baseline="-2500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354485" name="Group 181"/>
            <p:cNvGrpSpPr>
              <a:grpSpLocks/>
            </p:cNvGrpSpPr>
            <p:nvPr/>
          </p:nvGrpSpPr>
          <p:grpSpPr bwMode="auto">
            <a:xfrm>
              <a:off x="3120" y="1296"/>
              <a:ext cx="288" cy="240"/>
              <a:chOff x="1291" y="3277"/>
              <a:chExt cx="385" cy="363"/>
            </a:xfrm>
          </p:grpSpPr>
          <p:sp>
            <p:nvSpPr>
              <p:cNvPr id="354486" name="Freeform 182"/>
              <p:cNvSpPr>
                <a:spLocks/>
              </p:cNvSpPr>
              <p:nvPr/>
            </p:nvSpPr>
            <p:spPr bwMode="auto">
              <a:xfrm rot="10395335">
                <a:off x="1300" y="3352"/>
                <a:ext cx="50" cy="233"/>
              </a:xfrm>
              <a:custGeom>
                <a:avLst/>
                <a:gdLst/>
                <a:ahLst/>
                <a:cxnLst>
                  <a:cxn ang="0">
                    <a:pos x="0" y="502"/>
                  </a:cxn>
                  <a:cxn ang="0">
                    <a:pos x="42" y="448"/>
                  </a:cxn>
                  <a:cxn ang="0">
                    <a:pos x="78" y="388"/>
                  </a:cxn>
                  <a:cxn ang="0">
                    <a:pos x="96" y="323"/>
                  </a:cxn>
                  <a:cxn ang="0">
                    <a:pos x="108" y="257"/>
                  </a:cxn>
                  <a:cxn ang="0">
                    <a:pos x="102" y="191"/>
                  </a:cxn>
                  <a:cxn ang="0">
                    <a:pos x="90" y="120"/>
                  </a:cxn>
                  <a:cxn ang="0">
                    <a:pos x="66" y="6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66" y="60"/>
                  </a:cxn>
                  <a:cxn ang="0">
                    <a:pos x="90" y="120"/>
                  </a:cxn>
                  <a:cxn ang="0">
                    <a:pos x="102" y="191"/>
                  </a:cxn>
                  <a:cxn ang="0">
                    <a:pos x="108" y="257"/>
                  </a:cxn>
                  <a:cxn ang="0">
                    <a:pos x="96" y="323"/>
                  </a:cxn>
                  <a:cxn ang="0">
                    <a:pos x="78" y="388"/>
                  </a:cxn>
                  <a:cxn ang="0">
                    <a:pos x="42" y="448"/>
                  </a:cxn>
                  <a:cxn ang="0">
                    <a:pos x="0" y="502"/>
                  </a:cxn>
                  <a:cxn ang="0">
                    <a:pos x="0" y="502"/>
                  </a:cxn>
                </a:cxnLst>
                <a:rect l="0" t="0" r="r" b="b"/>
                <a:pathLst>
                  <a:path w="108" h="502">
                    <a:moveTo>
                      <a:pt x="0" y="502"/>
                    </a:moveTo>
                    <a:lnTo>
                      <a:pt x="42" y="448"/>
                    </a:lnTo>
                    <a:lnTo>
                      <a:pt x="78" y="388"/>
                    </a:lnTo>
                    <a:lnTo>
                      <a:pt x="96" y="323"/>
                    </a:lnTo>
                    <a:lnTo>
                      <a:pt x="108" y="257"/>
                    </a:lnTo>
                    <a:lnTo>
                      <a:pt x="102" y="191"/>
                    </a:lnTo>
                    <a:lnTo>
                      <a:pt x="90" y="120"/>
                    </a:lnTo>
                    <a:lnTo>
                      <a:pt x="66" y="6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66" y="60"/>
                    </a:lnTo>
                    <a:lnTo>
                      <a:pt x="90" y="120"/>
                    </a:lnTo>
                    <a:lnTo>
                      <a:pt x="102" y="191"/>
                    </a:lnTo>
                    <a:lnTo>
                      <a:pt x="108" y="257"/>
                    </a:lnTo>
                    <a:lnTo>
                      <a:pt x="96" y="323"/>
                    </a:lnTo>
                    <a:lnTo>
                      <a:pt x="78" y="388"/>
                    </a:lnTo>
                    <a:lnTo>
                      <a:pt x="42" y="448"/>
                    </a:lnTo>
                    <a:lnTo>
                      <a:pt x="0" y="502"/>
                    </a:lnTo>
                    <a:lnTo>
                      <a:pt x="0" y="502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487" name="Freeform 183"/>
              <p:cNvSpPr>
                <a:spLocks noEditPoints="1"/>
              </p:cNvSpPr>
              <p:nvPr/>
            </p:nvSpPr>
            <p:spPr bwMode="auto">
              <a:xfrm rot="10395335">
                <a:off x="1355" y="3568"/>
                <a:ext cx="261" cy="72"/>
              </a:xfrm>
              <a:custGeom>
                <a:avLst/>
                <a:gdLst/>
                <a:ahLst/>
                <a:cxnLst>
                  <a:cxn ang="0">
                    <a:pos x="556" y="155"/>
                  </a:cxn>
                  <a:cxn ang="0">
                    <a:pos x="503" y="95"/>
                  </a:cxn>
                  <a:cxn ang="0">
                    <a:pos x="437" y="54"/>
                  </a:cxn>
                  <a:cxn ang="0">
                    <a:pos x="371" y="18"/>
                  </a:cxn>
                  <a:cxn ang="0">
                    <a:pos x="293" y="0"/>
                  </a:cxn>
                  <a:cxn ang="0">
                    <a:pos x="215" y="0"/>
                  </a:cxn>
                  <a:cxn ang="0">
                    <a:pos x="144" y="12"/>
                  </a:cxn>
                  <a:cxn ang="0">
                    <a:pos x="66" y="36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66" y="36"/>
                  </a:cxn>
                  <a:cxn ang="0">
                    <a:pos x="144" y="12"/>
                  </a:cxn>
                  <a:cxn ang="0">
                    <a:pos x="215" y="0"/>
                  </a:cxn>
                  <a:cxn ang="0">
                    <a:pos x="293" y="0"/>
                  </a:cxn>
                  <a:cxn ang="0">
                    <a:pos x="371" y="18"/>
                  </a:cxn>
                  <a:cxn ang="0">
                    <a:pos x="437" y="54"/>
                  </a:cxn>
                  <a:cxn ang="0">
                    <a:pos x="503" y="9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</a:cxnLst>
                <a:rect l="0" t="0" r="r" b="b"/>
                <a:pathLst>
                  <a:path w="556" h="155">
                    <a:moveTo>
                      <a:pt x="556" y="155"/>
                    </a:moveTo>
                    <a:lnTo>
                      <a:pt x="503" y="95"/>
                    </a:lnTo>
                    <a:lnTo>
                      <a:pt x="437" y="54"/>
                    </a:lnTo>
                    <a:lnTo>
                      <a:pt x="371" y="18"/>
                    </a:lnTo>
                    <a:lnTo>
                      <a:pt x="293" y="0"/>
                    </a:lnTo>
                    <a:lnTo>
                      <a:pt x="215" y="0"/>
                    </a:lnTo>
                    <a:lnTo>
                      <a:pt x="144" y="12"/>
                    </a:lnTo>
                    <a:lnTo>
                      <a:pt x="66" y="3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6" y="36"/>
                    </a:lnTo>
                    <a:lnTo>
                      <a:pt x="144" y="12"/>
                    </a:lnTo>
                    <a:lnTo>
                      <a:pt x="215" y="0"/>
                    </a:lnTo>
                    <a:lnTo>
                      <a:pt x="293" y="0"/>
                    </a:lnTo>
                    <a:lnTo>
                      <a:pt x="371" y="18"/>
                    </a:lnTo>
                    <a:lnTo>
                      <a:pt x="437" y="54"/>
                    </a:lnTo>
                    <a:lnTo>
                      <a:pt x="503" y="95"/>
                    </a:lnTo>
                    <a:lnTo>
                      <a:pt x="556" y="155"/>
                    </a:lnTo>
                    <a:lnTo>
                      <a:pt x="556" y="155"/>
                    </a:lnTo>
                    <a:close/>
                    <a:moveTo>
                      <a:pt x="556" y="155"/>
                    </a:moveTo>
                    <a:lnTo>
                      <a:pt x="556" y="155"/>
                    </a:lnTo>
                    <a:lnTo>
                      <a:pt x="556" y="155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488" name="Freeform 184"/>
              <p:cNvSpPr>
                <a:spLocks noEditPoints="1"/>
              </p:cNvSpPr>
              <p:nvPr/>
            </p:nvSpPr>
            <p:spPr bwMode="auto">
              <a:xfrm rot="10395335">
                <a:off x="1603" y="3388"/>
                <a:ext cx="73" cy="197"/>
              </a:xfrm>
              <a:custGeom>
                <a:avLst/>
                <a:gdLst/>
                <a:ahLst/>
                <a:cxnLst>
                  <a:cxn ang="0">
                    <a:pos x="155" y="0"/>
                  </a:cxn>
                  <a:cxn ang="0">
                    <a:pos x="107" y="41"/>
                  </a:cxn>
                  <a:cxn ang="0">
                    <a:pos x="71" y="89"/>
                  </a:cxn>
                  <a:cxn ang="0">
                    <a:pos x="36" y="137"/>
                  </a:cxn>
                  <a:cxn ang="0">
                    <a:pos x="18" y="197"/>
                  </a:cxn>
                  <a:cxn ang="0">
                    <a:pos x="0" y="250"/>
                  </a:cxn>
                  <a:cxn ang="0">
                    <a:pos x="0" y="310"/>
                  </a:cxn>
                  <a:cxn ang="0">
                    <a:pos x="0" y="370"/>
                  </a:cxn>
                  <a:cxn ang="0">
                    <a:pos x="12" y="424"/>
                  </a:cxn>
                  <a:cxn ang="0">
                    <a:pos x="12" y="424"/>
                  </a:cxn>
                  <a:cxn ang="0">
                    <a:pos x="0" y="370"/>
                  </a:cxn>
                  <a:cxn ang="0">
                    <a:pos x="0" y="310"/>
                  </a:cxn>
                  <a:cxn ang="0">
                    <a:pos x="0" y="250"/>
                  </a:cxn>
                  <a:cxn ang="0">
                    <a:pos x="18" y="197"/>
                  </a:cxn>
                  <a:cxn ang="0">
                    <a:pos x="36" y="137"/>
                  </a:cxn>
                  <a:cxn ang="0">
                    <a:pos x="71" y="89"/>
                  </a:cxn>
                  <a:cxn ang="0">
                    <a:pos x="107" y="41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</a:cxnLst>
                <a:rect l="0" t="0" r="r" b="b"/>
                <a:pathLst>
                  <a:path w="155" h="424">
                    <a:moveTo>
                      <a:pt x="155" y="0"/>
                    </a:moveTo>
                    <a:lnTo>
                      <a:pt x="107" y="41"/>
                    </a:lnTo>
                    <a:lnTo>
                      <a:pt x="71" y="89"/>
                    </a:lnTo>
                    <a:lnTo>
                      <a:pt x="36" y="137"/>
                    </a:lnTo>
                    <a:lnTo>
                      <a:pt x="18" y="197"/>
                    </a:lnTo>
                    <a:lnTo>
                      <a:pt x="0" y="250"/>
                    </a:lnTo>
                    <a:lnTo>
                      <a:pt x="0" y="310"/>
                    </a:lnTo>
                    <a:lnTo>
                      <a:pt x="0" y="370"/>
                    </a:lnTo>
                    <a:lnTo>
                      <a:pt x="12" y="424"/>
                    </a:lnTo>
                    <a:lnTo>
                      <a:pt x="12" y="424"/>
                    </a:lnTo>
                    <a:lnTo>
                      <a:pt x="0" y="370"/>
                    </a:lnTo>
                    <a:lnTo>
                      <a:pt x="0" y="310"/>
                    </a:lnTo>
                    <a:lnTo>
                      <a:pt x="0" y="250"/>
                    </a:lnTo>
                    <a:lnTo>
                      <a:pt x="18" y="197"/>
                    </a:lnTo>
                    <a:lnTo>
                      <a:pt x="36" y="137"/>
                    </a:lnTo>
                    <a:lnTo>
                      <a:pt x="71" y="89"/>
                    </a:lnTo>
                    <a:lnTo>
                      <a:pt x="107" y="41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  <a:moveTo>
                      <a:pt x="155" y="0"/>
                    </a:move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489" name="Freeform 185"/>
              <p:cNvSpPr>
                <a:spLocks/>
              </p:cNvSpPr>
              <p:nvPr/>
            </p:nvSpPr>
            <p:spPr bwMode="auto">
              <a:xfrm rot="10395335">
                <a:off x="1291" y="3277"/>
                <a:ext cx="109" cy="11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239"/>
                  </a:cxn>
                  <a:cxn ang="0">
                    <a:pos x="233" y="96"/>
                  </a:cxn>
                  <a:cxn ang="0">
                    <a:pos x="126" y="0"/>
                  </a:cxn>
                  <a:cxn ang="0">
                    <a:pos x="126" y="0"/>
                  </a:cxn>
                </a:cxnLst>
                <a:rect l="0" t="0" r="r" b="b"/>
                <a:pathLst>
                  <a:path w="233" h="239">
                    <a:moveTo>
                      <a:pt x="126" y="0"/>
                    </a:moveTo>
                    <a:lnTo>
                      <a:pt x="0" y="239"/>
                    </a:lnTo>
                    <a:lnTo>
                      <a:pt x="233" y="96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490" name="Text Box 186"/>
            <p:cNvSpPr txBox="1">
              <a:spLocks noChangeArrowheads="1"/>
            </p:cNvSpPr>
            <p:nvPr/>
          </p:nvSpPr>
          <p:spPr bwMode="auto">
            <a:xfrm>
              <a:off x="3168" y="1296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2</a:t>
              </a:r>
            </a:p>
          </p:txBody>
        </p:sp>
        <p:grpSp>
          <p:nvGrpSpPr>
            <p:cNvPr id="354491" name="Group 187"/>
            <p:cNvGrpSpPr>
              <a:grpSpLocks/>
            </p:cNvGrpSpPr>
            <p:nvPr/>
          </p:nvGrpSpPr>
          <p:grpSpPr bwMode="auto">
            <a:xfrm>
              <a:off x="3076" y="2127"/>
              <a:ext cx="394" cy="374"/>
              <a:chOff x="1291" y="3277"/>
              <a:chExt cx="385" cy="363"/>
            </a:xfrm>
          </p:grpSpPr>
          <p:sp>
            <p:nvSpPr>
              <p:cNvPr id="354492" name="Freeform 188"/>
              <p:cNvSpPr>
                <a:spLocks/>
              </p:cNvSpPr>
              <p:nvPr/>
            </p:nvSpPr>
            <p:spPr bwMode="auto">
              <a:xfrm rot="10395335">
                <a:off x="1300" y="3352"/>
                <a:ext cx="50" cy="233"/>
              </a:xfrm>
              <a:custGeom>
                <a:avLst/>
                <a:gdLst/>
                <a:ahLst/>
                <a:cxnLst>
                  <a:cxn ang="0">
                    <a:pos x="0" y="502"/>
                  </a:cxn>
                  <a:cxn ang="0">
                    <a:pos x="42" y="448"/>
                  </a:cxn>
                  <a:cxn ang="0">
                    <a:pos x="78" y="388"/>
                  </a:cxn>
                  <a:cxn ang="0">
                    <a:pos x="96" y="323"/>
                  </a:cxn>
                  <a:cxn ang="0">
                    <a:pos x="108" y="257"/>
                  </a:cxn>
                  <a:cxn ang="0">
                    <a:pos x="102" y="191"/>
                  </a:cxn>
                  <a:cxn ang="0">
                    <a:pos x="90" y="120"/>
                  </a:cxn>
                  <a:cxn ang="0">
                    <a:pos x="66" y="6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66" y="60"/>
                  </a:cxn>
                  <a:cxn ang="0">
                    <a:pos x="90" y="120"/>
                  </a:cxn>
                  <a:cxn ang="0">
                    <a:pos x="102" y="191"/>
                  </a:cxn>
                  <a:cxn ang="0">
                    <a:pos x="108" y="257"/>
                  </a:cxn>
                  <a:cxn ang="0">
                    <a:pos x="96" y="323"/>
                  </a:cxn>
                  <a:cxn ang="0">
                    <a:pos x="78" y="388"/>
                  </a:cxn>
                  <a:cxn ang="0">
                    <a:pos x="42" y="448"/>
                  </a:cxn>
                  <a:cxn ang="0">
                    <a:pos x="0" y="502"/>
                  </a:cxn>
                  <a:cxn ang="0">
                    <a:pos x="0" y="502"/>
                  </a:cxn>
                </a:cxnLst>
                <a:rect l="0" t="0" r="r" b="b"/>
                <a:pathLst>
                  <a:path w="108" h="502">
                    <a:moveTo>
                      <a:pt x="0" y="502"/>
                    </a:moveTo>
                    <a:lnTo>
                      <a:pt x="42" y="448"/>
                    </a:lnTo>
                    <a:lnTo>
                      <a:pt x="78" y="388"/>
                    </a:lnTo>
                    <a:lnTo>
                      <a:pt x="96" y="323"/>
                    </a:lnTo>
                    <a:lnTo>
                      <a:pt x="108" y="257"/>
                    </a:lnTo>
                    <a:lnTo>
                      <a:pt x="102" y="191"/>
                    </a:lnTo>
                    <a:lnTo>
                      <a:pt x="90" y="120"/>
                    </a:lnTo>
                    <a:lnTo>
                      <a:pt x="66" y="6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66" y="60"/>
                    </a:lnTo>
                    <a:lnTo>
                      <a:pt x="90" y="120"/>
                    </a:lnTo>
                    <a:lnTo>
                      <a:pt x="102" y="191"/>
                    </a:lnTo>
                    <a:lnTo>
                      <a:pt x="108" y="257"/>
                    </a:lnTo>
                    <a:lnTo>
                      <a:pt x="96" y="323"/>
                    </a:lnTo>
                    <a:lnTo>
                      <a:pt x="78" y="388"/>
                    </a:lnTo>
                    <a:lnTo>
                      <a:pt x="42" y="448"/>
                    </a:lnTo>
                    <a:lnTo>
                      <a:pt x="0" y="502"/>
                    </a:lnTo>
                    <a:lnTo>
                      <a:pt x="0" y="502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493" name="Freeform 189"/>
              <p:cNvSpPr>
                <a:spLocks noEditPoints="1"/>
              </p:cNvSpPr>
              <p:nvPr/>
            </p:nvSpPr>
            <p:spPr bwMode="auto">
              <a:xfrm rot="10395335">
                <a:off x="1355" y="3568"/>
                <a:ext cx="261" cy="72"/>
              </a:xfrm>
              <a:custGeom>
                <a:avLst/>
                <a:gdLst/>
                <a:ahLst/>
                <a:cxnLst>
                  <a:cxn ang="0">
                    <a:pos x="556" y="155"/>
                  </a:cxn>
                  <a:cxn ang="0">
                    <a:pos x="503" y="95"/>
                  </a:cxn>
                  <a:cxn ang="0">
                    <a:pos x="437" y="54"/>
                  </a:cxn>
                  <a:cxn ang="0">
                    <a:pos x="371" y="18"/>
                  </a:cxn>
                  <a:cxn ang="0">
                    <a:pos x="293" y="0"/>
                  </a:cxn>
                  <a:cxn ang="0">
                    <a:pos x="215" y="0"/>
                  </a:cxn>
                  <a:cxn ang="0">
                    <a:pos x="144" y="12"/>
                  </a:cxn>
                  <a:cxn ang="0">
                    <a:pos x="66" y="36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66" y="36"/>
                  </a:cxn>
                  <a:cxn ang="0">
                    <a:pos x="144" y="12"/>
                  </a:cxn>
                  <a:cxn ang="0">
                    <a:pos x="215" y="0"/>
                  </a:cxn>
                  <a:cxn ang="0">
                    <a:pos x="293" y="0"/>
                  </a:cxn>
                  <a:cxn ang="0">
                    <a:pos x="371" y="18"/>
                  </a:cxn>
                  <a:cxn ang="0">
                    <a:pos x="437" y="54"/>
                  </a:cxn>
                  <a:cxn ang="0">
                    <a:pos x="503" y="9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</a:cxnLst>
                <a:rect l="0" t="0" r="r" b="b"/>
                <a:pathLst>
                  <a:path w="556" h="155">
                    <a:moveTo>
                      <a:pt x="556" y="155"/>
                    </a:moveTo>
                    <a:lnTo>
                      <a:pt x="503" y="95"/>
                    </a:lnTo>
                    <a:lnTo>
                      <a:pt x="437" y="54"/>
                    </a:lnTo>
                    <a:lnTo>
                      <a:pt x="371" y="18"/>
                    </a:lnTo>
                    <a:lnTo>
                      <a:pt x="293" y="0"/>
                    </a:lnTo>
                    <a:lnTo>
                      <a:pt x="215" y="0"/>
                    </a:lnTo>
                    <a:lnTo>
                      <a:pt x="144" y="12"/>
                    </a:lnTo>
                    <a:lnTo>
                      <a:pt x="66" y="3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6" y="36"/>
                    </a:lnTo>
                    <a:lnTo>
                      <a:pt x="144" y="12"/>
                    </a:lnTo>
                    <a:lnTo>
                      <a:pt x="215" y="0"/>
                    </a:lnTo>
                    <a:lnTo>
                      <a:pt x="293" y="0"/>
                    </a:lnTo>
                    <a:lnTo>
                      <a:pt x="371" y="18"/>
                    </a:lnTo>
                    <a:lnTo>
                      <a:pt x="437" y="54"/>
                    </a:lnTo>
                    <a:lnTo>
                      <a:pt x="503" y="95"/>
                    </a:lnTo>
                    <a:lnTo>
                      <a:pt x="556" y="155"/>
                    </a:lnTo>
                    <a:lnTo>
                      <a:pt x="556" y="155"/>
                    </a:lnTo>
                    <a:close/>
                    <a:moveTo>
                      <a:pt x="556" y="155"/>
                    </a:moveTo>
                    <a:lnTo>
                      <a:pt x="556" y="155"/>
                    </a:lnTo>
                    <a:lnTo>
                      <a:pt x="556" y="155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494" name="Freeform 190"/>
              <p:cNvSpPr>
                <a:spLocks noEditPoints="1"/>
              </p:cNvSpPr>
              <p:nvPr/>
            </p:nvSpPr>
            <p:spPr bwMode="auto">
              <a:xfrm rot="10395335">
                <a:off x="1603" y="3388"/>
                <a:ext cx="73" cy="197"/>
              </a:xfrm>
              <a:custGeom>
                <a:avLst/>
                <a:gdLst/>
                <a:ahLst/>
                <a:cxnLst>
                  <a:cxn ang="0">
                    <a:pos x="155" y="0"/>
                  </a:cxn>
                  <a:cxn ang="0">
                    <a:pos x="107" y="41"/>
                  </a:cxn>
                  <a:cxn ang="0">
                    <a:pos x="71" y="89"/>
                  </a:cxn>
                  <a:cxn ang="0">
                    <a:pos x="36" y="137"/>
                  </a:cxn>
                  <a:cxn ang="0">
                    <a:pos x="18" y="197"/>
                  </a:cxn>
                  <a:cxn ang="0">
                    <a:pos x="0" y="250"/>
                  </a:cxn>
                  <a:cxn ang="0">
                    <a:pos x="0" y="310"/>
                  </a:cxn>
                  <a:cxn ang="0">
                    <a:pos x="0" y="370"/>
                  </a:cxn>
                  <a:cxn ang="0">
                    <a:pos x="12" y="424"/>
                  </a:cxn>
                  <a:cxn ang="0">
                    <a:pos x="12" y="424"/>
                  </a:cxn>
                  <a:cxn ang="0">
                    <a:pos x="0" y="370"/>
                  </a:cxn>
                  <a:cxn ang="0">
                    <a:pos x="0" y="310"/>
                  </a:cxn>
                  <a:cxn ang="0">
                    <a:pos x="0" y="250"/>
                  </a:cxn>
                  <a:cxn ang="0">
                    <a:pos x="18" y="197"/>
                  </a:cxn>
                  <a:cxn ang="0">
                    <a:pos x="36" y="137"/>
                  </a:cxn>
                  <a:cxn ang="0">
                    <a:pos x="71" y="89"/>
                  </a:cxn>
                  <a:cxn ang="0">
                    <a:pos x="107" y="41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</a:cxnLst>
                <a:rect l="0" t="0" r="r" b="b"/>
                <a:pathLst>
                  <a:path w="155" h="424">
                    <a:moveTo>
                      <a:pt x="155" y="0"/>
                    </a:moveTo>
                    <a:lnTo>
                      <a:pt x="107" y="41"/>
                    </a:lnTo>
                    <a:lnTo>
                      <a:pt x="71" y="89"/>
                    </a:lnTo>
                    <a:lnTo>
                      <a:pt x="36" y="137"/>
                    </a:lnTo>
                    <a:lnTo>
                      <a:pt x="18" y="197"/>
                    </a:lnTo>
                    <a:lnTo>
                      <a:pt x="0" y="250"/>
                    </a:lnTo>
                    <a:lnTo>
                      <a:pt x="0" y="310"/>
                    </a:lnTo>
                    <a:lnTo>
                      <a:pt x="0" y="370"/>
                    </a:lnTo>
                    <a:lnTo>
                      <a:pt x="12" y="424"/>
                    </a:lnTo>
                    <a:lnTo>
                      <a:pt x="12" y="424"/>
                    </a:lnTo>
                    <a:lnTo>
                      <a:pt x="0" y="370"/>
                    </a:lnTo>
                    <a:lnTo>
                      <a:pt x="0" y="310"/>
                    </a:lnTo>
                    <a:lnTo>
                      <a:pt x="0" y="250"/>
                    </a:lnTo>
                    <a:lnTo>
                      <a:pt x="18" y="197"/>
                    </a:lnTo>
                    <a:lnTo>
                      <a:pt x="36" y="137"/>
                    </a:lnTo>
                    <a:lnTo>
                      <a:pt x="71" y="89"/>
                    </a:lnTo>
                    <a:lnTo>
                      <a:pt x="107" y="41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  <a:moveTo>
                      <a:pt x="155" y="0"/>
                    </a:move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495" name="Freeform 191"/>
              <p:cNvSpPr>
                <a:spLocks/>
              </p:cNvSpPr>
              <p:nvPr/>
            </p:nvSpPr>
            <p:spPr bwMode="auto">
              <a:xfrm rot="10395335">
                <a:off x="1291" y="3277"/>
                <a:ext cx="109" cy="11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239"/>
                  </a:cxn>
                  <a:cxn ang="0">
                    <a:pos x="233" y="96"/>
                  </a:cxn>
                  <a:cxn ang="0">
                    <a:pos x="126" y="0"/>
                  </a:cxn>
                  <a:cxn ang="0">
                    <a:pos x="126" y="0"/>
                  </a:cxn>
                </a:cxnLst>
                <a:rect l="0" t="0" r="r" b="b"/>
                <a:pathLst>
                  <a:path w="233" h="239">
                    <a:moveTo>
                      <a:pt x="126" y="0"/>
                    </a:moveTo>
                    <a:lnTo>
                      <a:pt x="0" y="239"/>
                    </a:lnTo>
                    <a:lnTo>
                      <a:pt x="233" y="96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496" name="Text Box 192"/>
            <p:cNvSpPr txBox="1">
              <a:spLocks noChangeArrowheads="1"/>
            </p:cNvSpPr>
            <p:nvPr/>
          </p:nvSpPr>
          <p:spPr bwMode="auto">
            <a:xfrm>
              <a:off x="3216" y="2224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3</a:t>
              </a: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4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4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4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54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54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54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54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54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89A8-3525-45C8-B725-BEAE0A01980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The </a:t>
            </a:r>
            <a:r>
              <a:rPr lang="en-US" sz="2800" b="1" u="sng" dirty="0" err="1" smtClean="0"/>
              <a:t>Supermesh</a:t>
            </a:r>
            <a:r>
              <a:rPr lang="en-US" sz="2800" b="1" u="sng" dirty="0" smtClean="0"/>
              <a:t>…</a:t>
            </a:r>
            <a:r>
              <a:rPr lang="en-US" sz="2800" b="1" u="sng" dirty="0" err="1" smtClean="0"/>
              <a:t>contd</a:t>
            </a:r>
            <a:endParaRPr lang="en-US" sz="2800" b="1" u="sng" dirty="0"/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09600" y="6858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A supermesh has no current of its own.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The current source in the supermesh provides the constraint equation necessary to solve for mesh currents.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A supermesh requires application of both KVL and KCL.</a:t>
            </a: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762000" y="4724400"/>
            <a:ext cx="800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Applying KVL meshes 1 and 3 (as a supermesh)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Arial" charset="0"/>
              </a:rPr>
              <a:t>			- 7 + 1 (i</a:t>
            </a:r>
            <a:r>
              <a:rPr lang="en-US" sz="1600" b="1" baseline="-25000">
                <a:latin typeface="Arial" charset="0"/>
              </a:rPr>
              <a:t>1</a:t>
            </a:r>
            <a:r>
              <a:rPr lang="en-US" sz="1600" b="1">
                <a:latin typeface="Arial" charset="0"/>
              </a:rPr>
              <a:t> – i</a:t>
            </a:r>
            <a:r>
              <a:rPr lang="en-US" sz="1600" b="1" baseline="-25000">
                <a:latin typeface="Arial" charset="0"/>
              </a:rPr>
              <a:t>2</a:t>
            </a:r>
            <a:r>
              <a:rPr lang="en-US" sz="1600" b="1">
                <a:latin typeface="Arial" charset="0"/>
              </a:rPr>
              <a:t>) + 3 (i</a:t>
            </a:r>
            <a:r>
              <a:rPr lang="en-US" sz="1600" b="1" baseline="-25000">
                <a:latin typeface="Arial" charset="0"/>
              </a:rPr>
              <a:t>3</a:t>
            </a:r>
            <a:r>
              <a:rPr lang="en-US" sz="1600" b="1">
                <a:latin typeface="Arial" charset="0"/>
              </a:rPr>
              <a:t> – i</a:t>
            </a:r>
            <a:r>
              <a:rPr lang="en-US" sz="1600" b="1" baseline="-25000">
                <a:latin typeface="Arial" charset="0"/>
              </a:rPr>
              <a:t>2</a:t>
            </a:r>
            <a:r>
              <a:rPr lang="en-US" sz="1600" b="1">
                <a:latin typeface="Arial" charset="0"/>
              </a:rPr>
              <a:t>) + 1 (i</a:t>
            </a:r>
            <a:r>
              <a:rPr lang="en-US" sz="1600" b="1" baseline="-25000">
                <a:latin typeface="Arial" charset="0"/>
              </a:rPr>
              <a:t>3 </a:t>
            </a:r>
            <a:r>
              <a:rPr lang="en-US" sz="1600" b="1">
                <a:latin typeface="Arial" charset="0"/>
              </a:rPr>
              <a:t>)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And mesh 2	1 (i</a:t>
            </a:r>
            <a:r>
              <a:rPr lang="en-US" sz="1600" b="1" baseline="-25000">
                <a:latin typeface="Arial" charset="0"/>
              </a:rPr>
              <a:t>2</a:t>
            </a:r>
            <a:r>
              <a:rPr lang="en-US" sz="1600" b="1">
                <a:latin typeface="Arial" charset="0"/>
              </a:rPr>
              <a:t> – i</a:t>
            </a:r>
            <a:r>
              <a:rPr lang="en-US" sz="1600" b="1" baseline="-25000">
                <a:latin typeface="Arial" charset="0"/>
              </a:rPr>
              <a:t>1</a:t>
            </a:r>
            <a:r>
              <a:rPr lang="en-US" sz="1600" b="1">
                <a:latin typeface="Arial" charset="0"/>
              </a:rPr>
              <a:t>) + 2 i</a:t>
            </a:r>
            <a:r>
              <a:rPr lang="en-US" sz="1600" b="1" baseline="-25000">
                <a:latin typeface="Arial" charset="0"/>
              </a:rPr>
              <a:t>2  </a:t>
            </a:r>
            <a:r>
              <a:rPr lang="en-US" sz="1600" b="1">
                <a:latin typeface="Arial" charset="0"/>
              </a:rPr>
              <a:t>+  3 (i</a:t>
            </a:r>
            <a:r>
              <a:rPr lang="en-US" sz="1600" b="1" baseline="-25000">
                <a:latin typeface="Arial" charset="0"/>
              </a:rPr>
              <a:t>2 </a:t>
            </a:r>
            <a:r>
              <a:rPr lang="en-US" sz="1600" b="1">
                <a:latin typeface="Arial" charset="0"/>
              </a:rPr>
              <a:t>– i</a:t>
            </a:r>
            <a:r>
              <a:rPr lang="en-US" sz="1600" b="1" baseline="-25000">
                <a:latin typeface="Arial" charset="0"/>
              </a:rPr>
              <a:t>3</a:t>
            </a:r>
            <a:r>
              <a:rPr lang="en-US" sz="1600" b="1">
                <a:latin typeface="Arial" charset="0"/>
              </a:rPr>
              <a:t>)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Applying KCL to branch containing current source provides us i</a:t>
            </a:r>
            <a:r>
              <a:rPr lang="en-US" sz="1600" b="1" baseline="-25000">
                <a:latin typeface="Arial" charset="0"/>
              </a:rPr>
              <a:t>1 </a:t>
            </a:r>
            <a:r>
              <a:rPr lang="en-US" sz="1600" b="1">
                <a:latin typeface="Arial" charset="0"/>
              </a:rPr>
              <a:t>– i</a:t>
            </a:r>
            <a:r>
              <a:rPr lang="en-US" sz="1600" b="1" baseline="-25000">
                <a:latin typeface="Arial" charset="0"/>
              </a:rPr>
              <a:t>3</a:t>
            </a:r>
            <a:r>
              <a:rPr lang="en-US" sz="1600" b="1">
                <a:latin typeface="Arial" charset="0"/>
              </a:rPr>
              <a:t> = 7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>
                <a:solidFill>
                  <a:srgbClr val="CC00CC"/>
                </a:solidFill>
                <a:latin typeface="Arial" charset="0"/>
              </a:rPr>
              <a:t>SOLUTION i</a:t>
            </a:r>
            <a:r>
              <a:rPr lang="en-US" sz="1600" b="1" baseline="-25000">
                <a:solidFill>
                  <a:srgbClr val="CC00CC"/>
                </a:solidFill>
                <a:latin typeface="Arial" charset="0"/>
              </a:rPr>
              <a:t>1 </a:t>
            </a:r>
            <a:r>
              <a:rPr lang="en-US" sz="1600" b="1">
                <a:solidFill>
                  <a:srgbClr val="CC00CC"/>
                </a:solidFill>
                <a:latin typeface="Arial" charset="0"/>
              </a:rPr>
              <a:t>= 9 A   i</a:t>
            </a:r>
            <a:r>
              <a:rPr lang="en-US" sz="1600" b="1" baseline="-25000">
                <a:solidFill>
                  <a:srgbClr val="CC00CC"/>
                </a:solidFill>
                <a:latin typeface="Arial" charset="0"/>
              </a:rPr>
              <a:t>2</a:t>
            </a:r>
            <a:r>
              <a:rPr lang="en-US" sz="1600" b="1">
                <a:solidFill>
                  <a:srgbClr val="CC00CC"/>
                </a:solidFill>
                <a:latin typeface="Arial" charset="0"/>
              </a:rPr>
              <a:t> = 2.5 A   i</a:t>
            </a:r>
            <a:r>
              <a:rPr lang="en-US" sz="1600" b="1" baseline="-25000">
                <a:solidFill>
                  <a:srgbClr val="CC00CC"/>
                </a:solidFill>
                <a:latin typeface="Arial" charset="0"/>
              </a:rPr>
              <a:t>3</a:t>
            </a:r>
            <a:r>
              <a:rPr lang="en-US" sz="1600" b="1">
                <a:solidFill>
                  <a:srgbClr val="CC00CC"/>
                </a:solidFill>
                <a:latin typeface="Arial" charset="0"/>
              </a:rPr>
              <a:t> = 2 A</a:t>
            </a:r>
          </a:p>
        </p:txBody>
      </p:sp>
      <p:grpSp>
        <p:nvGrpSpPr>
          <p:cNvPr id="355423" name="Group 95"/>
          <p:cNvGrpSpPr>
            <a:grpSpLocks/>
          </p:cNvGrpSpPr>
          <p:nvPr/>
        </p:nvGrpSpPr>
        <p:grpSpPr bwMode="auto">
          <a:xfrm>
            <a:off x="2590800" y="1981200"/>
            <a:ext cx="4187825" cy="2682875"/>
            <a:chOff x="1490" y="1190"/>
            <a:chExt cx="2638" cy="1690"/>
          </a:xfrm>
        </p:grpSpPr>
        <p:grpSp>
          <p:nvGrpSpPr>
            <p:cNvPr id="355424" name="Group 96"/>
            <p:cNvGrpSpPr>
              <a:grpSpLocks/>
            </p:cNvGrpSpPr>
            <p:nvPr/>
          </p:nvGrpSpPr>
          <p:grpSpPr bwMode="auto">
            <a:xfrm>
              <a:off x="1490" y="1190"/>
              <a:ext cx="2638" cy="1690"/>
              <a:chOff x="1442" y="1145"/>
              <a:chExt cx="2638" cy="1690"/>
            </a:xfrm>
          </p:grpSpPr>
          <p:grpSp>
            <p:nvGrpSpPr>
              <p:cNvPr id="355425" name="Group 97"/>
              <p:cNvGrpSpPr>
                <a:grpSpLocks/>
              </p:cNvGrpSpPr>
              <p:nvPr/>
            </p:nvGrpSpPr>
            <p:grpSpPr bwMode="auto">
              <a:xfrm rot="16200000">
                <a:off x="3119" y="2339"/>
                <a:ext cx="864" cy="122"/>
                <a:chOff x="1200" y="1296"/>
                <a:chExt cx="2256" cy="243"/>
              </a:xfrm>
            </p:grpSpPr>
            <p:sp>
              <p:nvSpPr>
                <p:cNvPr id="355426" name="Line 98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427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5428" name="Group 100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5429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30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5431" name="Group 103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55432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33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5434" name="Group 106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5435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36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5437" name="Line 109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438" name="Line 110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5439" name="Oval 111"/>
              <p:cNvSpPr>
                <a:spLocks noChangeArrowheads="1"/>
              </p:cNvSpPr>
              <p:nvPr/>
            </p:nvSpPr>
            <p:spPr bwMode="auto">
              <a:xfrm>
                <a:off x="1735" y="1491"/>
                <a:ext cx="299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_</a:t>
                </a:r>
              </a:p>
            </p:txBody>
          </p:sp>
          <p:sp>
            <p:nvSpPr>
              <p:cNvPr id="355440" name="Line 112"/>
              <p:cNvSpPr>
                <a:spLocks noChangeShapeType="1"/>
              </p:cNvSpPr>
              <p:nvPr/>
            </p:nvSpPr>
            <p:spPr bwMode="auto">
              <a:xfrm flipV="1">
                <a:off x="1872" y="1768"/>
                <a:ext cx="0" cy="10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41" name="Line 113"/>
              <p:cNvSpPr>
                <a:spLocks noChangeShapeType="1"/>
              </p:cNvSpPr>
              <p:nvPr/>
            </p:nvSpPr>
            <p:spPr bwMode="auto">
              <a:xfrm flipV="1">
                <a:off x="1878" y="1145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42" name="Text Box 114"/>
              <p:cNvSpPr txBox="1">
                <a:spLocks noChangeArrowheads="1"/>
              </p:cNvSpPr>
              <p:nvPr/>
            </p:nvSpPr>
            <p:spPr bwMode="auto">
              <a:xfrm>
                <a:off x="1442" y="1660"/>
                <a:ext cx="38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</a:rPr>
                  <a:t>7 V</a:t>
                </a:r>
              </a:p>
            </p:txBody>
          </p:sp>
          <p:grpSp>
            <p:nvGrpSpPr>
              <p:cNvPr id="355443" name="Group 115"/>
              <p:cNvGrpSpPr>
                <a:grpSpLocks/>
              </p:cNvGrpSpPr>
              <p:nvPr/>
            </p:nvGrpSpPr>
            <p:grpSpPr bwMode="auto">
              <a:xfrm rot="10800000">
                <a:off x="2872" y="1794"/>
                <a:ext cx="697" cy="134"/>
                <a:chOff x="1200" y="1296"/>
                <a:chExt cx="2256" cy="243"/>
              </a:xfrm>
            </p:grpSpPr>
            <p:sp>
              <p:nvSpPr>
                <p:cNvPr id="355444" name="Line 116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445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5446" name="Group 118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5447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48" name="Line 1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5449" name="Group 121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55450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51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5452" name="Group 124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5453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54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5455" name="Line 127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456" name="Line 128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5457" name="Text Box 129"/>
              <p:cNvSpPr txBox="1">
                <a:spLocks noChangeArrowheads="1"/>
              </p:cNvSpPr>
              <p:nvPr/>
            </p:nvSpPr>
            <p:spPr bwMode="auto">
              <a:xfrm>
                <a:off x="3501" y="1468"/>
                <a:ext cx="48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2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55458" name="Text Box 130"/>
              <p:cNvSpPr txBox="1">
                <a:spLocks noChangeArrowheads="1"/>
              </p:cNvSpPr>
              <p:nvPr/>
            </p:nvSpPr>
            <p:spPr bwMode="auto">
              <a:xfrm>
                <a:off x="2916" y="1564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3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grpSp>
            <p:nvGrpSpPr>
              <p:cNvPr id="355459" name="Group 131"/>
              <p:cNvGrpSpPr>
                <a:grpSpLocks/>
              </p:cNvGrpSpPr>
              <p:nvPr/>
            </p:nvGrpSpPr>
            <p:grpSpPr bwMode="auto">
              <a:xfrm rot="10800000">
                <a:off x="2754" y="1776"/>
                <a:ext cx="240" cy="624"/>
                <a:chOff x="4656" y="1632"/>
                <a:chExt cx="432" cy="1200"/>
              </a:xfrm>
            </p:grpSpPr>
            <p:sp>
              <p:nvSpPr>
                <p:cNvPr id="355460" name="Oval 132"/>
                <p:cNvSpPr>
                  <a:spLocks noChangeArrowheads="1"/>
                </p:cNvSpPr>
                <p:nvPr/>
              </p:nvSpPr>
              <p:spPr bwMode="auto">
                <a:xfrm>
                  <a:off x="4656" y="2058"/>
                  <a:ext cx="432" cy="46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461" name="Line 133"/>
                <p:cNvSpPr>
                  <a:spLocks noChangeShapeType="1"/>
                </p:cNvSpPr>
                <p:nvPr/>
              </p:nvSpPr>
              <p:spPr bwMode="auto">
                <a:xfrm>
                  <a:off x="4872" y="2522"/>
                  <a:ext cx="0" cy="3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462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4872" y="1632"/>
                  <a:ext cx="0" cy="4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463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4869" y="21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5464" name="Text Box 136"/>
              <p:cNvSpPr txBox="1">
                <a:spLocks noChangeArrowheads="1"/>
              </p:cNvSpPr>
              <p:nvPr/>
            </p:nvSpPr>
            <p:spPr bwMode="auto">
              <a:xfrm>
                <a:off x="2448" y="2016"/>
                <a:ext cx="3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</a:rPr>
                  <a:t>7 A</a:t>
                </a:r>
              </a:p>
            </p:txBody>
          </p:sp>
          <p:sp>
            <p:nvSpPr>
              <p:cNvPr id="355465" name="Text Box 137"/>
              <p:cNvSpPr txBox="1">
                <a:spLocks noChangeArrowheads="1"/>
              </p:cNvSpPr>
              <p:nvPr/>
            </p:nvSpPr>
            <p:spPr bwMode="auto">
              <a:xfrm>
                <a:off x="1785" y="1482"/>
                <a:ext cx="1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grpSp>
            <p:nvGrpSpPr>
              <p:cNvPr id="355466" name="Group 138"/>
              <p:cNvGrpSpPr>
                <a:grpSpLocks/>
              </p:cNvGrpSpPr>
              <p:nvPr/>
            </p:nvGrpSpPr>
            <p:grpSpPr bwMode="auto">
              <a:xfrm rot="16200000">
                <a:off x="2614" y="2519"/>
                <a:ext cx="504" cy="127"/>
                <a:chOff x="1200" y="1296"/>
                <a:chExt cx="2256" cy="243"/>
              </a:xfrm>
            </p:grpSpPr>
            <p:sp>
              <p:nvSpPr>
                <p:cNvPr id="355467" name="Line 139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468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5469" name="Group 141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5470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71" name="Line 1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5472" name="Group 144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55473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74" name="Line 1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5475" name="Group 147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5476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77" name="Line 1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5478" name="Line 150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479" name="Line 151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5480" name="Line 152"/>
              <p:cNvSpPr>
                <a:spLocks noChangeShapeType="1"/>
              </p:cNvSpPr>
              <p:nvPr/>
            </p:nvSpPr>
            <p:spPr bwMode="auto">
              <a:xfrm flipV="1">
                <a:off x="1872" y="2826"/>
                <a:ext cx="1685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5481" name="Group 153"/>
              <p:cNvGrpSpPr>
                <a:grpSpLocks/>
              </p:cNvGrpSpPr>
              <p:nvPr/>
            </p:nvGrpSpPr>
            <p:grpSpPr bwMode="auto">
              <a:xfrm rot="16200000">
                <a:off x="2547" y="1395"/>
                <a:ext cx="631" cy="131"/>
                <a:chOff x="1200" y="1296"/>
                <a:chExt cx="2256" cy="243"/>
              </a:xfrm>
            </p:grpSpPr>
            <p:sp>
              <p:nvSpPr>
                <p:cNvPr id="355482" name="Line 154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483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5484" name="Group 156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5485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86" name="Line 1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5487" name="Group 159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55488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89" name="Line 1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5490" name="Group 162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5491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92" name="Line 1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5493" name="Line 165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494" name="Line 166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5495" name="Group 167"/>
              <p:cNvGrpSpPr>
                <a:grpSpLocks/>
              </p:cNvGrpSpPr>
              <p:nvPr/>
            </p:nvGrpSpPr>
            <p:grpSpPr bwMode="auto">
              <a:xfrm rot="16200000">
                <a:off x="3144" y="1512"/>
                <a:ext cx="816" cy="96"/>
                <a:chOff x="1200" y="1296"/>
                <a:chExt cx="2256" cy="243"/>
              </a:xfrm>
            </p:grpSpPr>
            <p:sp>
              <p:nvSpPr>
                <p:cNvPr id="355496" name="Line 168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497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5498" name="Group 170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5499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00" name="Line 1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5501" name="Group 173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55502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03" name="Line 1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5504" name="Group 176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5505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06" name="Line 1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5507" name="Line 179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508" name="Line 180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5509" name="Line 181"/>
              <p:cNvSpPr>
                <a:spLocks noChangeShapeType="1"/>
              </p:cNvSpPr>
              <p:nvPr/>
            </p:nvSpPr>
            <p:spPr bwMode="auto">
              <a:xfrm>
                <a:off x="1864" y="1145"/>
                <a:ext cx="1688" cy="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510" name="Text Box 182"/>
              <p:cNvSpPr txBox="1">
                <a:spLocks noChangeArrowheads="1"/>
              </p:cNvSpPr>
              <p:nvPr/>
            </p:nvSpPr>
            <p:spPr bwMode="auto">
              <a:xfrm>
                <a:off x="2322" y="1324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1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55511" name="Text Box 183"/>
              <p:cNvSpPr txBox="1">
                <a:spLocks noChangeArrowheads="1"/>
              </p:cNvSpPr>
              <p:nvPr/>
            </p:nvSpPr>
            <p:spPr bwMode="auto">
              <a:xfrm>
                <a:off x="2352" y="24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2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55512" name="Text Box 184"/>
              <p:cNvSpPr txBox="1">
                <a:spLocks noChangeArrowheads="1"/>
              </p:cNvSpPr>
              <p:nvPr/>
            </p:nvSpPr>
            <p:spPr bwMode="auto">
              <a:xfrm>
                <a:off x="3504" y="220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 1 </a:t>
                </a:r>
                <a:r>
                  <a:rPr lang="el-GR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</p:grpSp>
        <p:grpSp>
          <p:nvGrpSpPr>
            <p:cNvPr id="355513" name="Group 185"/>
            <p:cNvGrpSpPr>
              <a:grpSpLocks/>
            </p:cNvGrpSpPr>
            <p:nvPr/>
          </p:nvGrpSpPr>
          <p:grpSpPr bwMode="auto">
            <a:xfrm>
              <a:off x="2112" y="1776"/>
              <a:ext cx="476" cy="374"/>
              <a:chOff x="2183" y="2160"/>
              <a:chExt cx="476" cy="374"/>
            </a:xfrm>
          </p:grpSpPr>
          <p:grpSp>
            <p:nvGrpSpPr>
              <p:cNvPr id="355514" name="Group 186"/>
              <p:cNvGrpSpPr>
                <a:grpSpLocks/>
              </p:cNvGrpSpPr>
              <p:nvPr/>
            </p:nvGrpSpPr>
            <p:grpSpPr bwMode="auto">
              <a:xfrm>
                <a:off x="2183" y="2160"/>
                <a:ext cx="394" cy="374"/>
                <a:chOff x="1291" y="3277"/>
                <a:chExt cx="385" cy="363"/>
              </a:xfrm>
            </p:grpSpPr>
            <p:sp>
              <p:nvSpPr>
                <p:cNvPr id="355515" name="Freeform 187"/>
                <p:cNvSpPr>
                  <a:spLocks/>
                </p:cNvSpPr>
                <p:nvPr/>
              </p:nvSpPr>
              <p:spPr bwMode="auto">
                <a:xfrm rot="10395335">
                  <a:off x="1300" y="3352"/>
                  <a:ext cx="50" cy="233"/>
                </a:xfrm>
                <a:custGeom>
                  <a:avLst/>
                  <a:gdLst/>
                  <a:ahLst/>
                  <a:cxnLst>
                    <a:cxn ang="0">
                      <a:pos x="0" y="502"/>
                    </a:cxn>
                    <a:cxn ang="0">
                      <a:pos x="42" y="448"/>
                    </a:cxn>
                    <a:cxn ang="0">
                      <a:pos x="78" y="388"/>
                    </a:cxn>
                    <a:cxn ang="0">
                      <a:pos x="96" y="323"/>
                    </a:cxn>
                    <a:cxn ang="0">
                      <a:pos x="108" y="257"/>
                    </a:cxn>
                    <a:cxn ang="0">
                      <a:pos x="102" y="191"/>
                    </a:cxn>
                    <a:cxn ang="0">
                      <a:pos x="90" y="120"/>
                    </a:cxn>
                    <a:cxn ang="0">
                      <a:pos x="66" y="60"/>
                    </a:cxn>
                    <a:cxn ang="0">
                      <a:pos x="24" y="0"/>
                    </a:cxn>
                    <a:cxn ang="0">
                      <a:pos x="24" y="0"/>
                    </a:cxn>
                    <a:cxn ang="0">
                      <a:pos x="66" y="60"/>
                    </a:cxn>
                    <a:cxn ang="0">
                      <a:pos x="90" y="120"/>
                    </a:cxn>
                    <a:cxn ang="0">
                      <a:pos x="102" y="191"/>
                    </a:cxn>
                    <a:cxn ang="0">
                      <a:pos x="108" y="257"/>
                    </a:cxn>
                    <a:cxn ang="0">
                      <a:pos x="96" y="323"/>
                    </a:cxn>
                    <a:cxn ang="0">
                      <a:pos x="78" y="388"/>
                    </a:cxn>
                    <a:cxn ang="0">
                      <a:pos x="42" y="448"/>
                    </a:cxn>
                    <a:cxn ang="0">
                      <a:pos x="0" y="502"/>
                    </a:cxn>
                    <a:cxn ang="0">
                      <a:pos x="0" y="502"/>
                    </a:cxn>
                  </a:cxnLst>
                  <a:rect l="0" t="0" r="r" b="b"/>
                  <a:pathLst>
                    <a:path w="108" h="502">
                      <a:moveTo>
                        <a:pt x="0" y="502"/>
                      </a:moveTo>
                      <a:lnTo>
                        <a:pt x="42" y="448"/>
                      </a:lnTo>
                      <a:lnTo>
                        <a:pt x="78" y="388"/>
                      </a:lnTo>
                      <a:lnTo>
                        <a:pt x="96" y="323"/>
                      </a:lnTo>
                      <a:lnTo>
                        <a:pt x="108" y="257"/>
                      </a:lnTo>
                      <a:lnTo>
                        <a:pt x="102" y="191"/>
                      </a:lnTo>
                      <a:lnTo>
                        <a:pt x="90" y="120"/>
                      </a:lnTo>
                      <a:lnTo>
                        <a:pt x="66" y="60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66" y="60"/>
                      </a:lnTo>
                      <a:lnTo>
                        <a:pt x="90" y="120"/>
                      </a:lnTo>
                      <a:lnTo>
                        <a:pt x="102" y="191"/>
                      </a:lnTo>
                      <a:lnTo>
                        <a:pt x="108" y="257"/>
                      </a:lnTo>
                      <a:lnTo>
                        <a:pt x="96" y="323"/>
                      </a:lnTo>
                      <a:lnTo>
                        <a:pt x="78" y="388"/>
                      </a:lnTo>
                      <a:lnTo>
                        <a:pt x="42" y="448"/>
                      </a:lnTo>
                      <a:lnTo>
                        <a:pt x="0" y="502"/>
                      </a:lnTo>
                      <a:lnTo>
                        <a:pt x="0" y="502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516" name="Freeform 188"/>
                <p:cNvSpPr>
                  <a:spLocks noEditPoints="1"/>
                </p:cNvSpPr>
                <p:nvPr/>
              </p:nvSpPr>
              <p:spPr bwMode="auto">
                <a:xfrm rot="10395335">
                  <a:off x="1355" y="3568"/>
                  <a:ext cx="261" cy="72"/>
                </a:xfrm>
                <a:custGeom>
                  <a:avLst/>
                  <a:gdLst/>
                  <a:ahLst/>
                  <a:cxnLst>
                    <a:cxn ang="0">
                      <a:pos x="556" y="155"/>
                    </a:cxn>
                    <a:cxn ang="0">
                      <a:pos x="503" y="95"/>
                    </a:cxn>
                    <a:cxn ang="0">
                      <a:pos x="437" y="54"/>
                    </a:cxn>
                    <a:cxn ang="0">
                      <a:pos x="371" y="18"/>
                    </a:cxn>
                    <a:cxn ang="0">
                      <a:pos x="293" y="0"/>
                    </a:cxn>
                    <a:cxn ang="0">
                      <a:pos x="215" y="0"/>
                    </a:cxn>
                    <a:cxn ang="0">
                      <a:pos x="144" y="12"/>
                    </a:cxn>
                    <a:cxn ang="0">
                      <a:pos x="66" y="36"/>
                    </a:cxn>
                    <a:cxn ang="0">
                      <a:pos x="0" y="78"/>
                    </a:cxn>
                    <a:cxn ang="0">
                      <a:pos x="0" y="78"/>
                    </a:cxn>
                    <a:cxn ang="0">
                      <a:pos x="66" y="36"/>
                    </a:cxn>
                    <a:cxn ang="0">
                      <a:pos x="144" y="12"/>
                    </a:cxn>
                    <a:cxn ang="0">
                      <a:pos x="215" y="0"/>
                    </a:cxn>
                    <a:cxn ang="0">
                      <a:pos x="293" y="0"/>
                    </a:cxn>
                    <a:cxn ang="0">
                      <a:pos x="371" y="18"/>
                    </a:cxn>
                    <a:cxn ang="0">
                      <a:pos x="437" y="54"/>
                    </a:cxn>
                    <a:cxn ang="0">
                      <a:pos x="503" y="95"/>
                    </a:cxn>
                    <a:cxn ang="0">
                      <a:pos x="556" y="155"/>
                    </a:cxn>
                    <a:cxn ang="0">
                      <a:pos x="556" y="155"/>
                    </a:cxn>
                    <a:cxn ang="0">
                      <a:pos x="556" y="155"/>
                    </a:cxn>
                    <a:cxn ang="0">
                      <a:pos x="556" y="155"/>
                    </a:cxn>
                    <a:cxn ang="0">
                      <a:pos x="556" y="155"/>
                    </a:cxn>
                  </a:cxnLst>
                  <a:rect l="0" t="0" r="r" b="b"/>
                  <a:pathLst>
                    <a:path w="556" h="155">
                      <a:moveTo>
                        <a:pt x="556" y="155"/>
                      </a:moveTo>
                      <a:lnTo>
                        <a:pt x="503" y="95"/>
                      </a:lnTo>
                      <a:lnTo>
                        <a:pt x="437" y="54"/>
                      </a:lnTo>
                      <a:lnTo>
                        <a:pt x="371" y="18"/>
                      </a:lnTo>
                      <a:lnTo>
                        <a:pt x="293" y="0"/>
                      </a:lnTo>
                      <a:lnTo>
                        <a:pt x="215" y="0"/>
                      </a:lnTo>
                      <a:lnTo>
                        <a:pt x="144" y="12"/>
                      </a:lnTo>
                      <a:lnTo>
                        <a:pt x="66" y="36"/>
                      </a:lnTo>
                      <a:lnTo>
                        <a:pt x="0" y="78"/>
                      </a:lnTo>
                      <a:lnTo>
                        <a:pt x="0" y="78"/>
                      </a:lnTo>
                      <a:lnTo>
                        <a:pt x="66" y="36"/>
                      </a:lnTo>
                      <a:lnTo>
                        <a:pt x="144" y="12"/>
                      </a:lnTo>
                      <a:lnTo>
                        <a:pt x="215" y="0"/>
                      </a:lnTo>
                      <a:lnTo>
                        <a:pt x="293" y="0"/>
                      </a:lnTo>
                      <a:lnTo>
                        <a:pt x="371" y="18"/>
                      </a:lnTo>
                      <a:lnTo>
                        <a:pt x="437" y="54"/>
                      </a:lnTo>
                      <a:lnTo>
                        <a:pt x="503" y="95"/>
                      </a:lnTo>
                      <a:lnTo>
                        <a:pt x="556" y="155"/>
                      </a:lnTo>
                      <a:lnTo>
                        <a:pt x="556" y="155"/>
                      </a:lnTo>
                      <a:close/>
                      <a:moveTo>
                        <a:pt x="556" y="155"/>
                      </a:moveTo>
                      <a:lnTo>
                        <a:pt x="556" y="155"/>
                      </a:lnTo>
                      <a:lnTo>
                        <a:pt x="556" y="155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517" name="Freeform 189"/>
                <p:cNvSpPr>
                  <a:spLocks noEditPoints="1"/>
                </p:cNvSpPr>
                <p:nvPr/>
              </p:nvSpPr>
              <p:spPr bwMode="auto">
                <a:xfrm rot="10395335">
                  <a:off x="1603" y="3388"/>
                  <a:ext cx="73" cy="197"/>
                </a:xfrm>
                <a:custGeom>
                  <a:avLst/>
                  <a:gdLst/>
                  <a:ahLst/>
                  <a:cxnLst>
                    <a:cxn ang="0">
                      <a:pos x="155" y="0"/>
                    </a:cxn>
                    <a:cxn ang="0">
                      <a:pos x="107" y="41"/>
                    </a:cxn>
                    <a:cxn ang="0">
                      <a:pos x="71" y="89"/>
                    </a:cxn>
                    <a:cxn ang="0">
                      <a:pos x="36" y="137"/>
                    </a:cxn>
                    <a:cxn ang="0">
                      <a:pos x="18" y="197"/>
                    </a:cxn>
                    <a:cxn ang="0">
                      <a:pos x="0" y="250"/>
                    </a:cxn>
                    <a:cxn ang="0">
                      <a:pos x="0" y="310"/>
                    </a:cxn>
                    <a:cxn ang="0">
                      <a:pos x="0" y="370"/>
                    </a:cxn>
                    <a:cxn ang="0">
                      <a:pos x="12" y="424"/>
                    </a:cxn>
                    <a:cxn ang="0">
                      <a:pos x="12" y="424"/>
                    </a:cxn>
                    <a:cxn ang="0">
                      <a:pos x="0" y="370"/>
                    </a:cxn>
                    <a:cxn ang="0">
                      <a:pos x="0" y="310"/>
                    </a:cxn>
                    <a:cxn ang="0">
                      <a:pos x="0" y="250"/>
                    </a:cxn>
                    <a:cxn ang="0">
                      <a:pos x="18" y="197"/>
                    </a:cxn>
                    <a:cxn ang="0">
                      <a:pos x="36" y="137"/>
                    </a:cxn>
                    <a:cxn ang="0">
                      <a:pos x="71" y="89"/>
                    </a:cxn>
                    <a:cxn ang="0">
                      <a:pos x="107" y="41"/>
                    </a:cxn>
                    <a:cxn ang="0">
                      <a:pos x="155" y="0"/>
                    </a:cxn>
                    <a:cxn ang="0">
                      <a:pos x="155" y="0"/>
                    </a:cxn>
                    <a:cxn ang="0">
                      <a:pos x="155" y="0"/>
                    </a:cxn>
                    <a:cxn ang="0">
                      <a:pos x="155" y="0"/>
                    </a:cxn>
                    <a:cxn ang="0">
                      <a:pos x="155" y="0"/>
                    </a:cxn>
                  </a:cxnLst>
                  <a:rect l="0" t="0" r="r" b="b"/>
                  <a:pathLst>
                    <a:path w="155" h="424">
                      <a:moveTo>
                        <a:pt x="155" y="0"/>
                      </a:moveTo>
                      <a:lnTo>
                        <a:pt x="107" y="41"/>
                      </a:lnTo>
                      <a:lnTo>
                        <a:pt x="71" y="89"/>
                      </a:lnTo>
                      <a:lnTo>
                        <a:pt x="36" y="137"/>
                      </a:lnTo>
                      <a:lnTo>
                        <a:pt x="18" y="197"/>
                      </a:lnTo>
                      <a:lnTo>
                        <a:pt x="0" y="250"/>
                      </a:lnTo>
                      <a:lnTo>
                        <a:pt x="0" y="310"/>
                      </a:lnTo>
                      <a:lnTo>
                        <a:pt x="0" y="370"/>
                      </a:lnTo>
                      <a:lnTo>
                        <a:pt x="12" y="424"/>
                      </a:lnTo>
                      <a:lnTo>
                        <a:pt x="12" y="424"/>
                      </a:lnTo>
                      <a:lnTo>
                        <a:pt x="0" y="370"/>
                      </a:lnTo>
                      <a:lnTo>
                        <a:pt x="0" y="310"/>
                      </a:lnTo>
                      <a:lnTo>
                        <a:pt x="0" y="250"/>
                      </a:lnTo>
                      <a:lnTo>
                        <a:pt x="18" y="197"/>
                      </a:lnTo>
                      <a:lnTo>
                        <a:pt x="36" y="137"/>
                      </a:lnTo>
                      <a:lnTo>
                        <a:pt x="71" y="89"/>
                      </a:lnTo>
                      <a:lnTo>
                        <a:pt x="107" y="41"/>
                      </a:lnTo>
                      <a:lnTo>
                        <a:pt x="155" y="0"/>
                      </a:lnTo>
                      <a:lnTo>
                        <a:pt x="155" y="0"/>
                      </a:lnTo>
                      <a:close/>
                      <a:moveTo>
                        <a:pt x="155" y="0"/>
                      </a:moveTo>
                      <a:lnTo>
                        <a:pt x="155" y="0"/>
                      </a:ln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518" name="Freeform 190"/>
                <p:cNvSpPr>
                  <a:spLocks/>
                </p:cNvSpPr>
                <p:nvPr/>
              </p:nvSpPr>
              <p:spPr bwMode="auto">
                <a:xfrm rot="10395335">
                  <a:off x="1291" y="3277"/>
                  <a:ext cx="109" cy="111"/>
                </a:xfrm>
                <a:custGeom>
                  <a:avLst/>
                  <a:gdLst/>
                  <a:ahLst/>
                  <a:cxnLst>
                    <a:cxn ang="0">
                      <a:pos x="126" y="0"/>
                    </a:cxn>
                    <a:cxn ang="0">
                      <a:pos x="0" y="239"/>
                    </a:cxn>
                    <a:cxn ang="0">
                      <a:pos x="233" y="96"/>
                    </a:cxn>
                    <a:cxn ang="0">
                      <a:pos x="126" y="0"/>
                    </a:cxn>
                    <a:cxn ang="0">
                      <a:pos x="126" y="0"/>
                    </a:cxn>
                  </a:cxnLst>
                  <a:rect l="0" t="0" r="r" b="b"/>
                  <a:pathLst>
                    <a:path w="233" h="239">
                      <a:moveTo>
                        <a:pt x="126" y="0"/>
                      </a:moveTo>
                      <a:lnTo>
                        <a:pt x="0" y="239"/>
                      </a:lnTo>
                      <a:lnTo>
                        <a:pt x="233" y="96"/>
                      </a:lnTo>
                      <a:lnTo>
                        <a:pt x="126" y="0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5519" name="Text Box 191"/>
              <p:cNvSpPr txBox="1">
                <a:spLocks noChangeArrowheads="1"/>
              </p:cNvSpPr>
              <p:nvPr/>
            </p:nvSpPr>
            <p:spPr bwMode="auto">
              <a:xfrm>
                <a:off x="2323" y="2224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</a:rPr>
                  <a:t>i</a:t>
                </a:r>
                <a:r>
                  <a:rPr lang="en-US" sz="1600" b="1" baseline="-2500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355520" name="Group 192"/>
            <p:cNvGrpSpPr>
              <a:grpSpLocks/>
            </p:cNvGrpSpPr>
            <p:nvPr/>
          </p:nvGrpSpPr>
          <p:grpSpPr bwMode="auto">
            <a:xfrm>
              <a:off x="3120" y="1296"/>
              <a:ext cx="288" cy="240"/>
              <a:chOff x="1291" y="3277"/>
              <a:chExt cx="385" cy="363"/>
            </a:xfrm>
          </p:grpSpPr>
          <p:sp>
            <p:nvSpPr>
              <p:cNvPr id="355521" name="Freeform 193"/>
              <p:cNvSpPr>
                <a:spLocks/>
              </p:cNvSpPr>
              <p:nvPr/>
            </p:nvSpPr>
            <p:spPr bwMode="auto">
              <a:xfrm rot="10395335">
                <a:off x="1300" y="3352"/>
                <a:ext cx="50" cy="233"/>
              </a:xfrm>
              <a:custGeom>
                <a:avLst/>
                <a:gdLst/>
                <a:ahLst/>
                <a:cxnLst>
                  <a:cxn ang="0">
                    <a:pos x="0" y="502"/>
                  </a:cxn>
                  <a:cxn ang="0">
                    <a:pos x="42" y="448"/>
                  </a:cxn>
                  <a:cxn ang="0">
                    <a:pos x="78" y="388"/>
                  </a:cxn>
                  <a:cxn ang="0">
                    <a:pos x="96" y="323"/>
                  </a:cxn>
                  <a:cxn ang="0">
                    <a:pos x="108" y="257"/>
                  </a:cxn>
                  <a:cxn ang="0">
                    <a:pos x="102" y="191"/>
                  </a:cxn>
                  <a:cxn ang="0">
                    <a:pos x="90" y="120"/>
                  </a:cxn>
                  <a:cxn ang="0">
                    <a:pos x="66" y="6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66" y="60"/>
                  </a:cxn>
                  <a:cxn ang="0">
                    <a:pos x="90" y="120"/>
                  </a:cxn>
                  <a:cxn ang="0">
                    <a:pos x="102" y="191"/>
                  </a:cxn>
                  <a:cxn ang="0">
                    <a:pos x="108" y="257"/>
                  </a:cxn>
                  <a:cxn ang="0">
                    <a:pos x="96" y="323"/>
                  </a:cxn>
                  <a:cxn ang="0">
                    <a:pos x="78" y="388"/>
                  </a:cxn>
                  <a:cxn ang="0">
                    <a:pos x="42" y="448"/>
                  </a:cxn>
                  <a:cxn ang="0">
                    <a:pos x="0" y="502"/>
                  </a:cxn>
                  <a:cxn ang="0">
                    <a:pos x="0" y="502"/>
                  </a:cxn>
                </a:cxnLst>
                <a:rect l="0" t="0" r="r" b="b"/>
                <a:pathLst>
                  <a:path w="108" h="502">
                    <a:moveTo>
                      <a:pt x="0" y="502"/>
                    </a:moveTo>
                    <a:lnTo>
                      <a:pt x="42" y="448"/>
                    </a:lnTo>
                    <a:lnTo>
                      <a:pt x="78" y="388"/>
                    </a:lnTo>
                    <a:lnTo>
                      <a:pt x="96" y="323"/>
                    </a:lnTo>
                    <a:lnTo>
                      <a:pt x="108" y="257"/>
                    </a:lnTo>
                    <a:lnTo>
                      <a:pt x="102" y="191"/>
                    </a:lnTo>
                    <a:lnTo>
                      <a:pt x="90" y="120"/>
                    </a:lnTo>
                    <a:lnTo>
                      <a:pt x="66" y="6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66" y="60"/>
                    </a:lnTo>
                    <a:lnTo>
                      <a:pt x="90" y="120"/>
                    </a:lnTo>
                    <a:lnTo>
                      <a:pt x="102" y="191"/>
                    </a:lnTo>
                    <a:lnTo>
                      <a:pt x="108" y="257"/>
                    </a:lnTo>
                    <a:lnTo>
                      <a:pt x="96" y="323"/>
                    </a:lnTo>
                    <a:lnTo>
                      <a:pt x="78" y="388"/>
                    </a:lnTo>
                    <a:lnTo>
                      <a:pt x="42" y="448"/>
                    </a:lnTo>
                    <a:lnTo>
                      <a:pt x="0" y="502"/>
                    </a:lnTo>
                    <a:lnTo>
                      <a:pt x="0" y="502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522" name="Freeform 194"/>
              <p:cNvSpPr>
                <a:spLocks noEditPoints="1"/>
              </p:cNvSpPr>
              <p:nvPr/>
            </p:nvSpPr>
            <p:spPr bwMode="auto">
              <a:xfrm rot="10395335">
                <a:off x="1355" y="3568"/>
                <a:ext cx="261" cy="72"/>
              </a:xfrm>
              <a:custGeom>
                <a:avLst/>
                <a:gdLst/>
                <a:ahLst/>
                <a:cxnLst>
                  <a:cxn ang="0">
                    <a:pos x="556" y="155"/>
                  </a:cxn>
                  <a:cxn ang="0">
                    <a:pos x="503" y="95"/>
                  </a:cxn>
                  <a:cxn ang="0">
                    <a:pos x="437" y="54"/>
                  </a:cxn>
                  <a:cxn ang="0">
                    <a:pos x="371" y="18"/>
                  </a:cxn>
                  <a:cxn ang="0">
                    <a:pos x="293" y="0"/>
                  </a:cxn>
                  <a:cxn ang="0">
                    <a:pos x="215" y="0"/>
                  </a:cxn>
                  <a:cxn ang="0">
                    <a:pos x="144" y="12"/>
                  </a:cxn>
                  <a:cxn ang="0">
                    <a:pos x="66" y="36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66" y="36"/>
                  </a:cxn>
                  <a:cxn ang="0">
                    <a:pos x="144" y="12"/>
                  </a:cxn>
                  <a:cxn ang="0">
                    <a:pos x="215" y="0"/>
                  </a:cxn>
                  <a:cxn ang="0">
                    <a:pos x="293" y="0"/>
                  </a:cxn>
                  <a:cxn ang="0">
                    <a:pos x="371" y="18"/>
                  </a:cxn>
                  <a:cxn ang="0">
                    <a:pos x="437" y="54"/>
                  </a:cxn>
                  <a:cxn ang="0">
                    <a:pos x="503" y="9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</a:cxnLst>
                <a:rect l="0" t="0" r="r" b="b"/>
                <a:pathLst>
                  <a:path w="556" h="155">
                    <a:moveTo>
                      <a:pt x="556" y="155"/>
                    </a:moveTo>
                    <a:lnTo>
                      <a:pt x="503" y="95"/>
                    </a:lnTo>
                    <a:lnTo>
                      <a:pt x="437" y="54"/>
                    </a:lnTo>
                    <a:lnTo>
                      <a:pt x="371" y="18"/>
                    </a:lnTo>
                    <a:lnTo>
                      <a:pt x="293" y="0"/>
                    </a:lnTo>
                    <a:lnTo>
                      <a:pt x="215" y="0"/>
                    </a:lnTo>
                    <a:lnTo>
                      <a:pt x="144" y="12"/>
                    </a:lnTo>
                    <a:lnTo>
                      <a:pt x="66" y="3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6" y="36"/>
                    </a:lnTo>
                    <a:lnTo>
                      <a:pt x="144" y="12"/>
                    </a:lnTo>
                    <a:lnTo>
                      <a:pt x="215" y="0"/>
                    </a:lnTo>
                    <a:lnTo>
                      <a:pt x="293" y="0"/>
                    </a:lnTo>
                    <a:lnTo>
                      <a:pt x="371" y="18"/>
                    </a:lnTo>
                    <a:lnTo>
                      <a:pt x="437" y="54"/>
                    </a:lnTo>
                    <a:lnTo>
                      <a:pt x="503" y="95"/>
                    </a:lnTo>
                    <a:lnTo>
                      <a:pt x="556" y="155"/>
                    </a:lnTo>
                    <a:lnTo>
                      <a:pt x="556" y="155"/>
                    </a:lnTo>
                    <a:close/>
                    <a:moveTo>
                      <a:pt x="556" y="155"/>
                    </a:moveTo>
                    <a:lnTo>
                      <a:pt x="556" y="155"/>
                    </a:lnTo>
                    <a:lnTo>
                      <a:pt x="556" y="155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523" name="Freeform 195"/>
              <p:cNvSpPr>
                <a:spLocks noEditPoints="1"/>
              </p:cNvSpPr>
              <p:nvPr/>
            </p:nvSpPr>
            <p:spPr bwMode="auto">
              <a:xfrm rot="10395335">
                <a:off x="1603" y="3388"/>
                <a:ext cx="73" cy="197"/>
              </a:xfrm>
              <a:custGeom>
                <a:avLst/>
                <a:gdLst/>
                <a:ahLst/>
                <a:cxnLst>
                  <a:cxn ang="0">
                    <a:pos x="155" y="0"/>
                  </a:cxn>
                  <a:cxn ang="0">
                    <a:pos x="107" y="41"/>
                  </a:cxn>
                  <a:cxn ang="0">
                    <a:pos x="71" y="89"/>
                  </a:cxn>
                  <a:cxn ang="0">
                    <a:pos x="36" y="137"/>
                  </a:cxn>
                  <a:cxn ang="0">
                    <a:pos x="18" y="197"/>
                  </a:cxn>
                  <a:cxn ang="0">
                    <a:pos x="0" y="250"/>
                  </a:cxn>
                  <a:cxn ang="0">
                    <a:pos x="0" y="310"/>
                  </a:cxn>
                  <a:cxn ang="0">
                    <a:pos x="0" y="370"/>
                  </a:cxn>
                  <a:cxn ang="0">
                    <a:pos x="12" y="424"/>
                  </a:cxn>
                  <a:cxn ang="0">
                    <a:pos x="12" y="424"/>
                  </a:cxn>
                  <a:cxn ang="0">
                    <a:pos x="0" y="370"/>
                  </a:cxn>
                  <a:cxn ang="0">
                    <a:pos x="0" y="310"/>
                  </a:cxn>
                  <a:cxn ang="0">
                    <a:pos x="0" y="250"/>
                  </a:cxn>
                  <a:cxn ang="0">
                    <a:pos x="18" y="197"/>
                  </a:cxn>
                  <a:cxn ang="0">
                    <a:pos x="36" y="137"/>
                  </a:cxn>
                  <a:cxn ang="0">
                    <a:pos x="71" y="89"/>
                  </a:cxn>
                  <a:cxn ang="0">
                    <a:pos x="107" y="41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</a:cxnLst>
                <a:rect l="0" t="0" r="r" b="b"/>
                <a:pathLst>
                  <a:path w="155" h="424">
                    <a:moveTo>
                      <a:pt x="155" y="0"/>
                    </a:moveTo>
                    <a:lnTo>
                      <a:pt x="107" y="41"/>
                    </a:lnTo>
                    <a:lnTo>
                      <a:pt x="71" y="89"/>
                    </a:lnTo>
                    <a:lnTo>
                      <a:pt x="36" y="137"/>
                    </a:lnTo>
                    <a:lnTo>
                      <a:pt x="18" y="197"/>
                    </a:lnTo>
                    <a:lnTo>
                      <a:pt x="0" y="250"/>
                    </a:lnTo>
                    <a:lnTo>
                      <a:pt x="0" y="310"/>
                    </a:lnTo>
                    <a:lnTo>
                      <a:pt x="0" y="370"/>
                    </a:lnTo>
                    <a:lnTo>
                      <a:pt x="12" y="424"/>
                    </a:lnTo>
                    <a:lnTo>
                      <a:pt x="12" y="424"/>
                    </a:lnTo>
                    <a:lnTo>
                      <a:pt x="0" y="370"/>
                    </a:lnTo>
                    <a:lnTo>
                      <a:pt x="0" y="310"/>
                    </a:lnTo>
                    <a:lnTo>
                      <a:pt x="0" y="250"/>
                    </a:lnTo>
                    <a:lnTo>
                      <a:pt x="18" y="197"/>
                    </a:lnTo>
                    <a:lnTo>
                      <a:pt x="36" y="137"/>
                    </a:lnTo>
                    <a:lnTo>
                      <a:pt x="71" y="89"/>
                    </a:lnTo>
                    <a:lnTo>
                      <a:pt x="107" y="41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  <a:moveTo>
                      <a:pt x="155" y="0"/>
                    </a:move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524" name="Freeform 196"/>
              <p:cNvSpPr>
                <a:spLocks/>
              </p:cNvSpPr>
              <p:nvPr/>
            </p:nvSpPr>
            <p:spPr bwMode="auto">
              <a:xfrm rot="10395335">
                <a:off x="1291" y="3277"/>
                <a:ext cx="109" cy="11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239"/>
                  </a:cxn>
                  <a:cxn ang="0">
                    <a:pos x="233" y="96"/>
                  </a:cxn>
                  <a:cxn ang="0">
                    <a:pos x="126" y="0"/>
                  </a:cxn>
                  <a:cxn ang="0">
                    <a:pos x="126" y="0"/>
                  </a:cxn>
                </a:cxnLst>
                <a:rect l="0" t="0" r="r" b="b"/>
                <a:pathLst>
                  <a:path w="233" h="239">
                    <a:moveTo>
                      <a:pt x="126" y="0"/>
                    </a:moveTo>
                    <a:lnTo>
                      <a:pt x="0" y="239"/>
                    </a:lnTo>
                    <a:lnTo>
                      <a:pt x="233" y="96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5525" name="Text Box 197"/>
            <p:cNvSpPr txBox="1">
              <a:spLocks noChangeArrowheads="1"/>
            </p:cNvSpPr>
            <p:nvPr/>
          </p:nvSpPr>
          <p:spPr bwMode="auto">
            <a:xfrm>
              <a:off x="3168" y="1296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2</a:t>
              </a:r>
            </a:p>
          </p:txBody>
        </p:sp>
        <p:grpSp>
          <p:nvGrpSpPr>
            <p:cNvPr id="355526" name="Group 198"/>
            <p:cNvGrpSpPr>
              <a:grpSpLocks/>
            </p:cNvGrpSpPr>
            <p:nvPr/>
          </p:nvGrpSpPr>
          <p:grpSpPr bwMode="auto">
            <a:xfrm>
              <a:off x="3076" y="2127"/>
              <a:ext cx="394" cy="374"/>
              <a:chOff x="1291" y="3277"/>
              <a:chExt cx="385" cy="363"/>
            </a:xfrm>
          </p:grpSpPr>
          <p:sp>
            <p:nvSpPr>
              <p:cNvPr id="355527" name="Freeform 199"/>
              <p:cNvSpPr>
                <a:spLocks/>
              </p:cNvSpPr>
              <p:nvPr/>
            </p:nvSpPr>
            <p:spPr bwMode="auto">
              <a:xfrm rot="10395335">
                <a:off x="1300" y="3352"/>
                <a:ext cx="50" cy="233"/>
              </a:xfrm>
              <a:custGeom>
                <a:avLst/>
                <a:gdLst/>
                <a:ahLst/>
                <a:cxnLst>
                  <a:cxn ang="0">
                    <a:pos x="0" y="502"/>
                  </a:cxn>
                  <a:cxn ang="0">
                    <a:pos x="42" y="448"/>
                  </a:cxn>
                  <a:cxn ang="0">
                    <a:pos x="78" y="388"/>
                  </a:cxn>
                  <a:cxn ang="0">
                    <a:pos x="96" y="323"/>
                  </a:cxn>
                  <a:cxn ang="0">
                    <a:pos x="108" y="257"/>
                  </a:cxn>
                  <a:cxn ang="0">
                    <a:pos x="102" y="191"/>
                  </a:cxn>
                  <a:cxn ang="0">
                    <a:pos x="90" y="120"/>
                  </a:cxn>
                  <a:cxn ang="0">
                    <a:pos x="66" y="6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66" y="60"/>
                  </a:cxn>
                  <a:cxn ang="0">
                    <a:pos x="90" y="120"/>
                  </a:cxn>
                  <a:cxn ang="0">
                    <a:pos x="102" y="191"/>
                  </a:cxn>
                  <a:cxn ang="0">
                    <a:pos x="108" y="257"/>
                  </a:cxn>
                  <a:cxn ang="0">
                    <a:pos x="96" y="323"/>
                  </a:cxn>
                  <a:cxn ang="0">
                    <a:pos x="78" y="388"/>
                  </a:cxn>
                  <a:cxn ang="0">
                    <a:pos x="42" y="448"/>
                  </a:cxn>
                  <a:cxn ang="0">
                    <a:pos x="0" y="502"/>
                  </a:cxn>
                  <a:cxn ang="0">
                    <a:pos x="0" y="502"/>
                  </a:cxn>
                </a:cxnLst>
                <a:rect l="0" t="0" r="r" b="b"/>
                <a:pathLst>
                  <a:path w="108" h="502">
                    <a:moveTo>
                      <a:pt x="0" y="502"/>
                    </a:moveTo>
                    <a:lnTo>
                      <a:pt x="42" y="448"/>
                    </a:lnTo>
                    <a:lnTo>
                      <a:pt x="78" y="388"/>
                    </a:lnTo>
                    <a:lnTo>
                      <a:pt x="96" y="323"/>
                    </a:lnTo>
                    <a:lnTo>
                      <a:pt x="108" y="257"/>
                    </a:lnTo>
                    <a:lnTo>
                      <a:pt x="102" y="191"/>
                    </a:lnTo>
                    <a:lnTo>
                      <a:pt x="90" y="120"/>
                    </a:lnTo>
                    <a:lnTo>
                      <a:pt x="66" y="6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66" y="60"/>
                    </a:lnTo>
                    <a:lnTo>
                      <a:pt x="90" y="120"/>
                    </a:lnTo>
                    <a:lnTo>
                      <a:pt x="102" y="191"/>
                    </a:lnTo>
                    <a:lnTo>
                      <a:pt x="108" y="257"/>
                    </a:lnTo>
                    <a:lnTo>
                      <a:pt x="96" y="323"/>
                    </a:lnTo>
                    <a:lnTo>
                      <a:pt x="78" y="388"/>
                    </a:lnTo>
                    <a:lnTo>
                      <a:pt x="42" y="448"/>
                    </a:lnTo>
                    <a:lnTo>
                      <a:pt x="0" y="502"/>
                    </a:lnTo>
                    <a:lnTo>
                      <a:pt x="0" y="502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528" name="Freeform 200"/>
              <p:cNvSpPr>
                <a:spLocks noEditPoints="1"/>
              </p:cNvSpPr>
              <p:nvPr/>
            </p:nvSpPr>
            <p:spPr bwMode="auto">
              <a:xfrm rot="10395335">
                <a:off x="1355" y="3568"/>
                <a:ext cx="261" cy="72"/>
              </a:xfrm>
              <a:custGeom>
                <a:avLst/>
                <a:gdLst/>
                <a:ahLst/>
                <a:cxnLst>
                  <a:cxn ang="0">
                    <a:pos x="556" y="155"/>
                  </a:cxn>
                  <a:cxn ang="0">
                    <a:pos x="503" y="95"/>
                  </a:cxn>
                  <a:cxn ang="0">
                    <a:pos x="437" y="54"/>
                  </a:cxn>
                  <a:cxn ang="0">
                    <a:pos x="371" y="18"/>
                  </a:cxn>
                  <a:cxn ang="0">
                    <a:pos x="293" y="0"/>
                  </a:cxn>
                  <a:cxn ang="0">
                    <a:pos x="215" y="0"/>
                  </a:cxn>
                  <a:cxn ang="0">
                    <a:pos x="144" y="12"/>
                  </a:cxn>
                  <a:cxn ang="0">
                    <a:pos x="66" y="36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66" y="36"/>
                  </a:cxn>
                  <a:cxn ang="0">
                    <a:pos x="144" y="12"/>
                  </a:cxn>
                  <a:cxn ang="0">
                    <a:pos x="215" y="0"/>
                  </a:cxn>
                  <a:cxn ang="0">
                    <a:pos x="293" y="0"/>
                  </a:cxn>
                  <a:cxn ang="0">
                    <a:pos x="371" y="18"/>
                  </a:cxn>
                  <a:cxn ang="0">
                    <a:pos x="437" y="54"/>
                  </a:cxn>
                  <a:cxn ang="0">
                    <a:pos x="503" y="9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  <a:cxn ang="0">
                    <a:pos x="556" y="155"/>
                  </a:cxn>
                </a:cxnLst>
                <a:rect l="0" t="0" r="r" b="b"/>
                <a:pathLst>
                  <a:path w="556" h="155">
                    <a:moveTo>
                      <a:pt x="556" y="155"/>
                    </a:moveTo>
                    <a:lnTo>
                      <a:pt x="503" y="95"/>
                    </a:lnTo>
                    <a:lnTo>
                      <a:pt x="437" y="54"/>
                    </a:lnTo>
                    <a:lnTo>
                      <a:pt x="371" y="18"/>
                    </a:lnTo>
                    <a:lnTo>
                      <a:pt x="293" y="0"/>
                    </a:lnTo>
                    <a:lnTo>
                      <a:pt x="215" y="0"/>
                    </a:lnTo>
                    <a:lnTo>
                      <a:pt x="144" y="12"/>
                    </a:lnTo>
                    <a:lnTo>
                      <a:pt x="66" y="3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6" y="36"/>
                    </a:lnTo>
                    <a:lnTo>
                      <a:pt x="144" y="12"/>
                    </a:lnTo>
                    <a:lnTo>
                      <a:pt x="215" y="0"/>
                    </a:lnTo>
                    <a:lnTo>
                      <a:pt x="293" y="0"/>
                    </a:lnTo>
                    <a:lnTo>
                      <a:pt x="371" y="18"/>
                    </a:lnTo>
                    <a:lnTo>
                      <a:pt x="437" y="54"/>
                    </a:lnTo>
                    <a:lnTo>
                      <a:pt x="503" y="95"/>
                    </a:lnTo>
                    <a:lnTo>
                      <a:pt x="556" y="155"/>
                    </a:lnTo>
                    <a:lnTo>
                      <a:pt x="556" y="155"/>
                    </a:lnTo>
                    <a:close/>
                    <a:moveTo>
                      <a:pt x="556" y="155"/>
                    </a:moveTo>
                    <a:lnTo>
                      <a:pt x="556" y="155"/>
                    </a:lnTo>
                    <a:lnTo>
                      <a:pt x="556" y="155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529" name="Freeform 201"/>
              <p:cNvSpPr>
                <a:spLocks noEditPoints="1"/>
              </p:cNvSpPr>
              <p:nvPr/>
            </p:nvSpPr>
            <p:spPr bwMode="auto">
              <a:xfrm rot="10395335">
                <a:off x="1603" y="3388"/>
                <a:ext cx="73" cy="197"/>
              </a:xfrm>
              <a:custGeom>
                <a:avLst/>
                <a:gdLst/>
                <a:ahLst/>
                <a:cxnLst>
                  <a:cxn ang="0">
                    <a:pos x="155" y="0"/>
                  </a:cxn>
                  <a:cxn ang="0">
                    <a:pos x="107" y="41"/>
                  </a:cxn>
                  <a:cxn ang="0">
                    <a:pos x="71" y="89"/>
                  </a:cxn>
                  <a:cxn ang="0">
                    <a:pos x="36" y="137"/>
                  </a:cxn>
                  <a:cxn ang="0">
                    <a:pos x="18" y="197"/>
                  </a:cxn>
                  <a:cxn ang="0">
                    <a:pos x="0" y="250"/>
                  </a:cxn>
                  <a:cxn ang="0">
                    <a:pos x="0" y="310"/>
                  </a:cxn>
                  <a:cxn ang="0">
                    <a:pos x="0" y="370"/>
                  </a:cxn>
                  <a:cxn ang="0">
                    <a:pos x="12" y="424"/>
                  </a:cxn>
                  <a:cxn ang="0">
                    <a:pos x="12" y="424"/>
                  </a:cxn>
                  <a:cxn ang="0">
                    <a:pos x="0" y="370"/>
                  </a:cxn>
                  <a:cxn ang="0">
                    <a:pos x="0" y="310"/>
                  </a:cxn>
                  <a:cxn ang="0">
                    <a:pos x="0" y="250"/>
                  </a:cxn>
                  <a:cxn ang="0">
                    <a:pos x="18" y="197"/>
                  </a:cxn>
                  <a:cxn ang="0">
                    <a:pos x="36" y="137"/>
                  </a:cxn>
                  <a:cxn ang="0">
                    <a:pos x="71" y="89"/>
                  </a:cxn>
                  <a:cxn ang="0">
                    <a:pos x="107" y="41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  <a:cxn ang="0">
                    <a:pos x="155" y="0"/>
                  </a:cxn>
                </a:cxnLst>
                <a:rect l="0" t="0" r="r" b="b"/>
                <a:pathLst>
                  <a:path w="155" h="424">
                    <a:moveTo>
                      <a:pt x="155" y="0"/>
                    </a:moveTo>
                    <a:lnTo>
                      <a:pt x="107" y="41"/>
                    </a:lnTo>
                    <a:lnTo>
                      <a:pt x="71" y="89"/>
                    </a:lnTo>
                    <a:lnTo>
                      <a:pt x="36" y="137"/>
                    </a:lnTo>
                    <a:lnTo>
                      <a:pt x="18" y="197"/>
                    </a:lnTo>
                    <a:lnTo>
                      <a:pt x="0" y="250"/>
                    </a:lnTo>
                    <a:lnTo>
                      <a:pt x="0" y="310"/>
                    </a:lnTo>
                    <a:lnTo>
                      <a:pt x="0" y="370"/>
                    </a:lnTo>
                    <a:lnTo>
                      <a:pt x="12" y="424"/>
                    </a:lnTo>
                    <a:lnTo>
                      <a:pt x="12" y="424"/>
                    </a:lnTo>
                    <a:lnTo>
                      <a:pt x="0" y="370"/>
                    </a:lnTo>
                    <a:lnTo>
                      <a:pt x="0" y="310"/>
                    </a:lnTo>
                    <a:lnTo>
                      <a:pt x="0" y="250"/>
                    </a:lnTo>
                    <a:lnTo>
                      <a:pt x="18" y="197"/>
                    </a:lnTo>
                    <a:lnTo>
                      <a:pt x="36" y="137"/>
                    </a:lnTo>
                    <a:lnTo>
                      <a:pt x="71" y="89"/>
                    </a:lnTo>
                    <a:lnTo>
                      <a:pt x="107" y="41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  <a:moveTo>
                      <a:pt x="155" y="0"/>
                    </a:move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530" name="Freeform 202"/>
              <p:cNvSpPr>
                <a:spLocks/>
              </p:cNvSpPr>
              <p:nvPr/>
            </p:nvSpPr>
            <p:spPr bwMode="auto">
              <a:xfrm rot="10395335">
                <a:off x="1291" y="3277"/>
                <a:ext cx="109" cy="11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239"/>
                  </a:cxn>
                  <a:cxn ang="0">
                    <a:pos x="233" y="96"/>
                  </a:cxn>
                  <a:cxn ang="0">
                    <a:pos x="126" y="0"/>
                  </a:cxn>
                  <a:cxn ang="0">
                    <a:pos x="126" y="0"/>
                  </a:cxn>
                </a:cxnLst>
                <a:rect l="0" t="0" r="r" b="b"/>
                <a:pathLst>
                  <a:path w="233" h="239">
                    <a:moveTo>
                      <a:pt x="126" y="0"/>
                    </a:moveTo>
                    <a:lnTo>
                      <a:pt x="0" y="239"/>
                    </a:lnTo>
                    <a:lnTo>
                      <a:pt x="233" y="96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5531" name="Text Box 203"/>
            <p:cNvSpPr txBox="1">
              <a:spLocks noChangeArrowheads="1"/>
            </p:cNvSpPr>
            <p:nvPr/>
          </p:nvSpPr>
          <p:spPr bwMode="auto">
            <a:xfrm>
              <a:off x="3216" y="2224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3</a:t>
              </a:r>
            </a:p>
          </p:txBody>
        </p:sp>
      </p:grpSp>
      <p:sp>
        <p:nvSpPr>
          <p:cNvPr id="355537" name="Freeform 209"/>
          <p:cNvSpPr>
            <a:spLocks/>
          </p:cNvSpPr>
          <p:nvPr/>
        </p:nvSpPr>
        <p:spPr bwMode="auto">
          <a:xfrm>
            <a:off x="3200400" y="1981200"/>
            <a:ext cx="2768600" cy="2857500"/>
          </a:xfrm>
          <a:custGeom>
            <a:avLst/>
            <a:gdLst/>
            <a:ahLst/>
            <a:cxnLst>
              <a:cxn ang="0">
                <a:pos x="128" y="72"/>
              </a:cxn>
              <a:cxn ang="0">
                <a:pos x="896" y="120"/>
              </a:cxn>
              <a:cxn ang="0">
                <a:pos x="896" y="792"/>
              </a:cxn>
              <a:cxn ang="0">
                <a:pos x="1568" y="888"/>
              </a:cxn>
              <a:cxn ang="0">
                <a:pos x="1520" y="1560"/>
              </a:cxn>
              <a:cxn ang="0">
                <a:pos x="224" y="1560"/>
              </a:cxn>
              <a:cxn ang="0">
                <a:pos x="176" y="120"/>
              </a:cxn>
            </a:cxnLst>
            <a:rect l="0" t="0" r="r" b="b"/>
            <a:pathLst>
              <a:path w="1744" h="1800">
                <a:moveTo>
                  <a:pt x="128" y="72"/>
                </a:moveTo>
                <a:cubicBezTo>
                  <a:pt x="448" y="36"/>
                  <a:pt x="768" y="0"/>
                  <a:pt x="896" y="120"/>
                </a:cubicBezTo>
                <a:cubicBezTo>
                  <a:pt x="1024" y="240"/>
                  <a:pt x="784" y="664"/>
                  <a:pt x="896" y="792"/>
                </a:cubicBezTo>
                <a:cubicBezTo>
                  <a:pt x="1008" y="920"/>
                  <a:pt x="1464" y="760"/>
                  <a:pt x="1568" y="888"/>
                </a:cubicBezTo>
                <a:cubicBezTo>
                  <a:pt x="1672" y="1016"/>
                  <a:pt x="1744" y="1448"/>
                  <a:pt x="1520" y="1560"/>
                </a:cubicBezTo>
                <a:cubicBezTo>
                  <a:pt x="1296" y="1672"/>
                  <a:pt x="448" y="1800"/>
                  <a:pt x="224" y="1560"/>
                </a:cubicBezTo>
                <a:cubicBezTo>
                  <a:pt x="0" y="1320"/>
                  <a:pt x="184" y="352"/>
                  <a:pt x="176" y="12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5538" name="Rectangle 210"/>
          <p:cNvSpPr>
            <a:spLocks noChangeArrowheads="1"/>
          </p:cNvSpPr>
          <p:nvPr/>
        </p:nvSpPr>
        <p:spPr bwMode="auto">
          <a:xfrm>
            <a:off x="762000" y="63246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 smtClean="0">
                <a:solidFill>
                  <a:srgbClr val="FF0000"/>
                </a:solidFill>
                <a:latin typeface="Arial" charset="0"/>
              </a:rPr>
              <a:t>Mesh Equations : Any Circuit !</a:t>
            </a:r>
            <a:endParaRPr lang="en-US" sz="1600" b="1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5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55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55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5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55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5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35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/>
      <p:bldP spid="3555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0D0C-147B-4E2B-B418-407A2594D5C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Mesh Equations </a:t>
            </a:r>
            <a:r>
              <a:rPr lang="en-US" sz="2800" b="1" u="sng" dirty="0"/>
              <a:t>: </a:t>
            </a:r>
            <a:r>
              <a:rPr lang="en-US" sz="2800" b="1" u="sng" dirty="0" smtClean="0"/>
              <a:t>Any Circuit</a:t>
            </a:r>
            <a:endParaRPr lang="en-US" sz="2800" b="1" u="sng" dirty="0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1371600" y="1295400"/>
            <a:ext cx="6781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000" b="1">
                <a:latin typeface="Arial" charset="0"/>
              </a:rPr>
              <a:t>The procedure :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000" b="1">
                <a:latin typeface="Arial" charset="0"/>
              </a:rPr>
              <a:t>Ensure network is a planar network.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000" b="1">
                <a:latin typeface="Arial" charset="0"/>
              </a:rPr>
              <a:t>Indicate all element and source values with reference symbols.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000" b="1">
                <a:latin typeface="Arial" charset="0"/>
              </a:rPr>
              <a:t>With M meshes, assign a clockwise mesh current in each mesh : i</a:t>
            </a:r>
            <a:r>
              <a:rPr lang="en-US" sz="2000" b="1" baseline="-25000">
                <a:latin typeface="Arial" charset="0"/>
              </a:rPr>
              <a:t>1</a:t>
            </a:r>
            <a:r>
              <a:rPr lang="en-US" sz="2000" b="1">
                <a:latin typeface="Arial" charset="0"/>
              </a:rPr>
              <a:t>, i</a:t>
            </a:r>
            <a:r>
              <a:rPr lang="en-US" sz="2000" b="1" baseline="-25000">
                <a:latin typeface="Arial" charset="0"/>
              </a:rPr>
              <a:t>2 </a:t>
            </a:r>
            <a:r>
              <a:rPr lang="en-US" sz="2000" b="1">
                <a:latin typeface="Arial" charset="0"/>
              </a:rPr>
              <a:t>……i</a:t>
            </a:r>
            <a:r>
              <a:rPr lang="en-US" sz="2000" b="1" baseline="-25000">
                <a:latin typeface="Arial" charset="0"/>
              </a:rPr>
              <a:t>M</a:t>
            </a:r>
            <a:r>
              <a:rPr lang="en-US" sz="2000" b="1">
                <a:latin typeface="Arial" charset="0"/>
              </a:rPr>
              <a:t>.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000" b="1">
                <a:latin typeface="Arial" charset="0"/>
              </a:rPr>
              <a:t>Apply KVL around each mesh.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000" b="1">
                <a:latin typeface="Arial" charset="0"/>
              </a:rPr>
              <a:t>For current sources, create a supermesh. Assigned mesh currents should not be changed.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000" b="1">
                <a:latin typeface="Arial" charset="0"/>
              </a:rPr>
              <a:t>Write down the mesh equations and solve them.</a:t>
            </a: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685800" y="55626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…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5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5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5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5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627-9964-4049-B626-A92BAE747B0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Mesh Equations </a:t>
            </a:r>
            <a:r>
              <a:rPr lang="en-US" sz="2800" b="1" u="sng" dirty="0"/>
              <a:t>: </a:t>
            </a:r>
            <a:r>
              <a:rPr lang="en-US" sz="2800" b="1" u="sng" dirty="0" smtClean="0"/>
              <a:t>Any Circuit</a:t>
            </a:r>
            <a:endParaRPr lang="en-US" sz="2800" b="1" u="sng" dirty="0"/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838200" y="10668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Mesh analysis is not applicable to non – planar networks.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Non – planar networks are those that cannot be drawn on a plane surface without a branch passing over or under any other branch.</a:t>
            </a:r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685800" y="58674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The End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57540" name="Group 164"/>
          <p:cNvGrpSpPr>
            <a:grpSpLocks/>
          </p:cNvGrpSpPr>
          <p:nvPr/>
        </p:nvGrpSpPr>
        <p:grpSpPr bwMode="auto">
          <a:xfrm>
            <a:off x="2887663" y="2324100"/>
            <a:ext cx="4165600" cy="3162300"/>
            <a:chOff x="1819" y="1368"/>
            <a:chExt cx="2624" cy="1992"/>
          </a:xfrm>
        </p:grpSpPr>
        <p:grpSp>
          <p:nvGrpSpPr>
            <p:cNvPr id="357383" name="Group 7"/>
            <p:cNvGrpSpPr>
              <a:grpSpLocks/>
            </p:cNvGrpSpPr>
            <p:nvPr/>
          </p:nvGrpSpPr>
          <p:grpSpPr bwMode="auto">
            <a:xfrm rot="21563758" flipH="1">
              <a:off x="3598" y="1753"/>
              <a:ext cx="242" cy="1367"/>
              <a:chOff x="3422" y="1295"/>
              <a:chExt cx="127" cy="1082"/>
            </a:xfrm>
          </p:grpSpPr>
          <p:sp>
            <p:nvSpPr>
              <p:cNvPr id="357384" name="Line 8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385" name="Line 9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386" name="Line 10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387" name="Line 11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388" name="Line 12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389" name="Line 13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390" name="Line 14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391" name="Line 15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392" name="Line 16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393" name="Line 17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7397" name="Group 21"/>
            <p:cNvGrpSpPr>
              <a:grpSpLocks/>
            </p:cNvGrpSpPr>
            <p:nvPr/>
          </p:nvGrpSpPr>
          <p:grpSpPr bwMode="auto">
            <a:xfrm>
              <a:off x="2091" y="1760"/>
              <a:ext cx="127" cy="1345"/>
              <a:chOff x="3422" y="1295"/>
              <a:chExt cx="127" cy="1082"/>
            </a:xfrm>
          </p:grpSpPr>
          <p:sp>
            <p:nvSpPr>
              <p:cNvPr id="357398" name="Line 22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399" name="Line 23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00" name="Line 24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01" name="Line 25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02" name="Line 26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03" name="Line 27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04" name="Line 28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05" name="Line 29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06" name="Line 30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07" name="Line 31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7419" name="Group 43"/>
            <p:cNvGrpSpPr>
              <a:grpSpLocks/>
            </p:cNvGrpSpPr>
            <p:nvPr/>
          </p:nvGrpSpPr>
          <p:grpSpPr bwMode="auto">
            <a:xfrm rot="5354377" flipH="1">
              <a:off x="2830" y="1017"/>
              <a:ext cx="186" cy="1506"/>
              <a:chOff x="3422" y="1295"/>
              <a:chExt cx="127" cy="1082"/>
            </a:xfrm>
          </p:grpSpPr>
          <p:sp>
            <p:nvSpPr>
              <p:cNvPr id="357420" name="Line 44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21" name="Line 45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22" name="Line 46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23" name="Line 47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24" name="Line 48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25" name="Line 49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26" name="Line 50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27" name="Line 51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28" name="Line 52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29" name="Line 53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7445" name="Group 69"/>
            <p:cNvGrpSpPr>
              <a:grpSpLocks/>
            </p:cNvGrpSpPr>
            <p:nvPr/>
          </p:nvGrpSpPr>
          <p:grpSpPr bwMode="auto">
            <a:xfrm rot="16207822" flipH="1">
              <a:off x="2810" y="2333"/>
              <a:ext cx="242" cy="1529"/>
              <a:chOff x="3422" y="1295"/>
              <a:chExt cx="127" cy="1082"/>
            </a:xfrm>
          </p:grpSpPr>
          <p:sp>
            <p:nvSpPr>
              <p:cNvPr id="357446" name="Line 70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47" name="Line 71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48" name="Line 72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49" name="Line 73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50" name="Line 74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51" name="Line 75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52" name="Line 76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53" name="Line 77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54" name="Line 78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55" name="Line 79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7467" name="Group 91"/>
            <p:cNvGrpSpPr>
              <a:grpSpLocks/>
            </p:cNvGrpSpPr>
            <p:nvPr/>
          </p:nvGrpSpPr>
          <p:grpSpPr bwMode="auto">
            <a:xfrm rot="18966855" flipH="1">
              <a:off x="2415" y="1632"/>
              <a:ext cx="270" cy="999"/>
              <a:chOff x="3422" y="1295"/>
              <a:chExt cx="127" cy="1082"/>
            </a:xfrm>
          </p:grpSpPr>
          <p:sp>
            <p:nvSpPr>
              <p:cNvPr id="357468" name="Line 92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69" name="Line 93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70" name="Line 94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71" name="Line 95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72" name="Line 96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73" name="Line 97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74" name="Line 98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75" name="Line 99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76" name="Line 100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77" name="Line 101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7500" name="Group 124"/>
            <p:cNvGrpSpPr>
              <a:grpSpLocks/>
            </p:cNvGrpSpPr>
            <p:nvPr/>
          </p:nvGrpSpPr>
          <p:grpSpPr bwMode="auto">
            <a:xfrm rot="18749114" flipH="1">
              <a:off x="3207" y="2254"/>
              <a:ext cx="261" cy="1007"/>
              <a:chOff x="3422" y="1295"/>
              <a:chExt cx="127" cy="1082"/>
            </a:xfrm>
          </p:grpSpPr>
          <p:sp>
            <p:nvSpPr>
              <p:cNvPr id="357501" name="Line 125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02" name="Line 126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03" name="Line 127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04" name="Line 128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05" name="Line 129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06" name="Line 130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07" name="Line 131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08" name="Line 132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09" name="Line 133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10" name="Line 134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7511" name="Group 135"/>
            <p:cNvGrpSpPr>
              <a:grpSpLocks/>
            </p:cNvGrpSpPr>
            <p:nvPr/>
          </p:nvGrpSpPr>
          <p:grpSpPr bwMode="auto">
            <a:xfrm rot="13892626" flipH="1">
              <a:off x="2441" y="2170"/>
              <a:ext cx="241" cy="1056"/>
              <a:chOff x="3422" y="1295"/>
              <a:chExt cx="127" cy="1082"/>
            </a:xfrm>
          </p:grpSpPr>
          <p:sp>
            <p:nvSpPr>
              <p:cNvPr id="357512" name="Line 136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13" name="Line 137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14" name="Line 138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15" name="Line 139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16" name="Line 140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17" name="Line 141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18" name="Line 142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19" name="Line 143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20" name="Line 144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21" name="Line 145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7522" name="Group 146"/>
            <p:cNvGrpSpPr>
              <a:grpSpLocks/>
            </p:cNvGrpSpPr>
            <p:nvPr/>
          </p:nvGrpSpPr>
          <p:grpSpPr bwMode="auto">
            <a:xfrm rot="13543731" flipH="1">
              <a:off x="3253" y="1580"/>
              <a:ext cx="96" cy="960"/>
              <a:chOff x="3422" y="1295"/>
              <a:chExt cx="127" cy="1082"/>
            </a:xfrm>
          </p:grpSpPr>
          <p:sp>
            <p:nvSpPr>
              <p:cNvPr id="357523" name="Line 147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24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25" name="Line 149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26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27" name="Line 151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28" name="Line 152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29" name="Line 153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30" name="Line 154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31" name="Line 155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532" name="Line 156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7533" name="Text Box 157"/>
            <p:cNvSpPr txBox="1">
              <a:spLocks noChangeArrowheads="1"/>
            </p:cNvSpPr>
            <p:nvPr/>
          </p:nvSpPr>
          <p:spPr bwMode="auto">
            <a:xfrm>
              <a:off x="1910" y="295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57534" name="Text Box 158"/>
            <p:cNvSpPr txBox="1">
              <a:spLocks noChangeArrowheads="1"/>
            </p:cNvSpPr>
            <p:nvPr/>
          </p:nvSpPr>
          <p:spPr bwMode="auto">
            <a:xfrm>
              <a:off x="1920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357535" name="Text Box 159"/>
            <p:cNvSpPr txBox="1">
              <a:spLocks noChangeArrowheads="1"/>
            </p:cNvSpPr>
            <p:nvPr/>
          </p:nvSpPr>
          <p:spPr bwMode="auto">
            <a:xfrm>
              <a:off x="3792" y="148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357536" name="Text Box 160"/>
            <p:cNvSpPr txBox="1">
              <a:spLocks noChangeArrowheads="1"/>
            </p:cNvSpPr>
            <p:nvPr/>
          </p:nvSpPr>
          <p:spPr bwMode="auto">
            <a:xfrm>
              <a:off x="3744" y="30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357538" name="Freeform 162"/>
            <p:cNvSpPr>
              <a:spLocks/>
            </p:cNvSpPr>
            <p:nvPr/>
          </p:nvSpPr>
          <p:spPr bwMode="auto">
            <a:xfrm>
              <a:off x="1819" y="1368"/>
              <a:ext cx="1893" cy="1741"/>
            </a:xfrm>
            <a:custGeom>
              <a:avLst/>
              <a:gdLst/>
              <a:ahLst/>
              <a:cxnLst>
                <a:cxn ang="0">
                  <a:pos x="330" y="1741"/>
                </a:cxn>
                <a:cxn ang="0">
                  <a:pos x="256" y="1613"/>
                </a:cxn>
                <a:cxn ang="0">
                  <a:pos x="183" y="1485"/>
                </a:cxn>
                <a:cxn ang="0">
                  <a:pos x="92" y="1329"/>
                </a:cxn>
                <a:cxn ang="0">
                  <a:pos x="74" y="1274"/>
                </a:cxn>
                <a:cxn ang="0">
                  <a:pos x="55" y="1247"/>
                </a:cxn>
                <a:cxn ang="0">
                  <a:pos x="0" y="826"/>
                </a:cxn>
                <a:cxn ang="0">
                  <a:pos x="10" y="442"/>
                </a:cxn>
                <a:cxn ang="0">
                  <a:pos x="19" y="406"/>
                </a:cxn>
                <a:cxn ang="0">
                  <a:pos x="74" y="214"/>
                </a:cxn>
                <a:cxn ang="0">
                  <a:pos x="183" y="195"/>
                </a:cxn>
                <a:cxn ang="0">
                  <a:pos x="330" y="168"/>
                </a:cxn>
                <a:cxn ang="0">
                  <a:pos x="586" y="95"/>
                </a:cxn>
                <a:cxn ang="0">
                  <a:pos x="988" y="31"/>
                </a:cxn>
                <a:cxn ang="0">
                  <a:pos x="1719" y="77"/>
                </a:cxn>
                <a:cxn ang="0">
                  <a:pos x="1811" y="159"/>
                </a:cxn>
                <a:cxn ang="0">
                  <a:pos x="1866" y="232"/>
                </a:cxn>
                <a:cxn ang="0">
                  <a:pos x="1884" y="287"/>
                </a:cxn>
                <a:cxn ang="0">
                  <a:pos x="1893" y="314"/>
                </a:cxn>
                <a:cxn ang="0">
                  <a:pos x="1884" y="351"/>
                </a:cxn>
                <a:cxn ang="0">
                  <a:pos x="1866" y="387"/>
                </a:cxn>
              </a:cxnLst>
              <a:rect l="0" t="0" r="r" b="b"/>
              <a:pathLst>
                <a:path w="1893" h="1741">
                  <a:moveTo>
                    <a:pt x="330" y="1741"/>
                  </a:moveTo>
                  <a:cubicBezTo>
                    <a:pt x="308" y="1679"/>
                    <a:pt x="295" y="1670"/>
                    <a:pt x="256" y="1613"/>
                  </a:cubicBezTo>
                  <a:cubicBezTo>
                    <a:pt x="226" y="1569"/>
                    <a:pt x="221" y="1521"/>
                    <a:pt x="183" y="1485"/>
                  </a:cubicBezTo>
                  <a:cubicBezTo>
                    <a:pt x="164" y="1425"/>
                    <a:pt x="127" y="1382"/>
                    <a:pt x="92" y="1329"/>
                  </a:cubicBezTo>
                  <a:cubicBezTo>
                    <a:pt x="81" y="1313"/>
                    <a:pt x="85" y="1290"/>
                    <a:pt x="74" y="1274"/>
                  </a:cubicBezTo>
                  <a:cubicBezTo>
                    <a:pt x="68" y="1265"/>
                    <a:pt x="61" y="1256"/>
                    <a:pt x="55" y="1247"/>
                  </a:cubicBezTo>
                  <a:cubicBezTo>
                    <a:pt x="21" y="1109"/>
                    <a:pt x="15" y="967"/>
                    <a:pt x="0" y="826"/>
                  </a:cubicBezTo>
                  <a:cubicBezTo>
                    <a:pt x="3" y="698"/>
                    <a:pt x="4" y="570"/>
                    <a:pt x="10" y="442"/>
                  </a:cubicBezTo>
                  <a:cubicBezTo>
                    <a:pt x="11" y="430"/>
                    <a:pt x="17" y="418"/>
                    <a:pt x="19" y="406"/>
                  </a:cubicBezTo>
                  <a:cubicBezTo>
                    <a:pt x="29" y="357"/>
                    <a:pt x="25" y="243"/>
                    <a:pt x="74" y="214"/>
                  </a:cubicBezTo>
                  <a:cubicBezTo>
                    <a:pt x="98" y="200"/>
                    <a:pt x="176" y="196"/>
                    <a:pt x="183" y="195"/>
                  </a:cubicBezTo>
                  <a:cubicBezTo>
                    <a:pt x="232" y="179"/>
                    <a:pt x="279" y="174"/>
                    <a:pt x="330" y="168"/>
                  </a:cubicBezTo>
                  <a:cubicBezTo>
                    <a:pt x="408" y="116"/>
                    <a:pt x="495" y="102"/>
                    <a:pt x="586" y="95"/>
                  </a:cubicBezTo>
                  <a:cubicBezTo>
                    <a:pt x="719" y="62"/>
                    <a:pt x="854" y="57"/>
                    <a:pt x="988" y="31"/>
                  </a:cubicBezTo>
                  <a:cubicBezTo>
                    <a:pt x="1128" y="33"/>
                    <a:pt x="1510" y="0"/>
                    <a:pt x="1719" y="77"/>
                  </a:cubicBezTo>
                  <a:cubicBezTo>
                    <a:pt x="1741" y="99"/>
                    <a:pt x="1791" y="133"/>
                    <a:pt x="1811" y="159"/>
                  </a:cubicBezTo>
                  <a:cubicBezTo>
                    <a:pt x="1873" y="242"/>
                    <a:pt x="1823" y="191"/>
                    <a:pt x="1866" y="232"/>
                  </a:cubicBezTo>
                  <a:cubicBezTo>
                    <a:pt x="1872" y="250"/>
                    <a:pt x="1878" y="269"/>
                    <a:pt x="1884" y="287"/>
                  </a:cubicBezTo>
                  <a:cubicBezTo>
                    <a:pt x="1887" y="296"/>
                    <a:pt x="1893" y="314"/>
                    <a:pt x="1893" y="314"/>
                  </a:cubicBezTo>
                  <a:cubicBezTo>
                    <a:pt x="1890" y="326"/>
                    <a:pt x="1889" y="339"/>
                    <a:pt x="1884" y="351"/>
                  </a:cubicBezTo>
                  <a:cubicBezTo>
                    <a:pt x="1864" y="398"/>
                    <a:pt x="1866" y="362"/>
                    <a:pt x="1866" y="38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539" name="Freeform 163"/>
            <p:cNvSpPr>
              <a:spLocks/>
            </p:cNvSpPr>
            <p:nvPr/>
          </p:nvSpPr>
          <p:spPr bwMode="auto">
            <a:xfrm>
              <a:off x="2108" y="1472"/>
              <a:ext cx="2335" cy="1639"/>
            </a:xfrm>
            <a:custGeom>
              <a:avLst/>
              <a:gdLst/>
              <a:ahLst/>
              <a:cxnLst>
                <a:cxn ang="0">
                  <a:pos x="41" y="302"/>
                </a:cxn>
                <a:cxn ang="0">
                  <a:pos x="105" y="274"/>
                </a:cxn>
                <a:cxn ang="0">
                  <a:pos x="260" y="174"/>
                </a:cxn>
                <a:cxn ang="0">
                  <a:pos x="507" y="91"/>
                </a:cxn>
                <a:cxn ang="0">
                  <a:pos x="863" y="55"/>
                </a:cxn>
                <a:cxn ang="0">
                  <a:pos x="1430" y="46"/>
                </a:cxn>
                <a:cxn ang="0">
                  <a:pos x="1522" y="101"/>
                </a:cxn>
                <a:cxn ang="0">
                  <a:pos x="1577" y="91"/>
                </a:cxn>
                <a:cxn ang="0">
                  <a:pos x="1567" y="46"/>
                </a:cxn>
                <a:cxn ang="0">
                  <a:pos x="1558" y="18"/>
                </a:cxn>
                <a:cxn ang="0">
                  <a:pos x="1531" y="9"/>
                </a:cxn>
                <a:cxn ang="0">
                  <a:pos x="1988" y="37"/>
                </a:cxn>
                <a:cxn ang="0">
                  <a:pos x="2043" y="64"/>
                </a:cxn>
                <a:cxn ang="0">
                  <a:pos x="2107" y="110"/>
                </a:cxn>
                <a:cxn ang="0">
                  <a:pos x="2262" y="320"/>
                </a:cxn>
                <a:cxn ang="0">
                  <a:pos x="2281" y="393"/>
                </a:cxn>
                <a:cxn ang="0">
                  <a:pos x="2308" y="448"/>
                </a:cxn>
                <a:cxn ang="0">
                  <a:pos x="2335" y="576"/>
                </a:cxn>
                <a:cxn ang="0">
                  <a:pos x="2262" y="887"/>
                </a:cxn>
                <a:cxn ang="0">
                  <a:pos x="2198" y="1024"/>
                </a:cxn>
                <a:cxn ang="0">
                  <a:pos x="2089" y="1179"/>
                </a:cxn>
                <a:cxn ang="0">
                  <a:pos x="2006" y="1280"/>
                </a:cxn>
                <a:cxn ang="0">
                  <a:pos x="1887" y="1381"/>
                </a:cxn>
                <a:cxn ang="0">
                  <a:pos x="1823" y="1454"/>
                </a:cxn>
                <a:cxn ang="0">
                  <a:pos x="1796" y="1490"/>
                </a:cxn>
                <a:cxn ang="0">
                  <a:pos x="1769" y="1499"/>
                </a:cxn>
                <a:cxn ang="0">
                  <a:pos x="1659" y="1573"/>
                </a:cxn>
                <a:cxn ang="0">
                  <a:pos x="1604" y="1637"/>
                </a:cxn>
                <a:cxn ang="0">
                  <a:pos x="1586" y="1627"/>
                </a:cxn>
              </a:cxnLst>
              <a:rect l="0" t="0" r="r" b="b"/>
              <a:pathLst>
                <a:path w="2335" h="1639">
                  <a:moveTo>
                    <a:pt x="41" y="302"/>
                  </a:moveTo>
                  <a:cubicBezTo>
                    <a:pt x="128" y="241"/>
                    <a:pt x="0" y="326"/>
                    <a:pt x="105" y="274"/>
                  </a:cubicBezTo>
                  <a:cubicBezTo>
                    <a:pt x="159" y="247"/>
                    <a:pt x="204" y="193"/>
                    <a:pt x="260" y="174"/>
                  </a:cubicBezTo>
                  <a:cubicBezTo>
                    <a:pt x="321" y="109"/>
                    <a:pt x="423" y="100"/>
                    <a:pt x="507" y="91"/>
                  </a:cubicBezTo>
                  <a:cubicBezTo>
                    <a:pt x="623" y="62"/>
                    <a:pt x="744" y="61"/>
                    <a:pt x="863" y="55"/>
                  </a:cubicBezTo>
                  <a:cubicBezTo>
                    <a:pt x="1055" y="24"/>
                    <a:pt x="1229" y="42"/>
                    <a:pt x="1430" y="46"/>
                  </a:cubicBezTo>
                  <a:cubicBezTo>
                    <a:pt x="1497" y="90"/>
                    <a:pt x="1466" y="72"/>
                    <a:pt x="1522" y="101"/>
                  </a:cubicBezTo>
                  <a:cubicBezTo>
                    <a:pt x="1540" y="98"/>
                    <a:pt x="1565" y="105"/>
                    <a:pt x="1577" y="91"/>
                  </a:cubicBezTo>
                  <a:cubicBezTo>
                    <a:pt x="1587" y="79"/>
                    <a:pt x="1571" y="61"/>
                    <a:pt x="1567" y="46"/>
                  </a:cubicBezTo>
                  <a:cubicBezTo>
                    <a:pt x="1565" y="37"/>
                    <a:pt x="1565" y="25"/>
                    <a:pt x="1558" y="18"/>
                  </a:cubicBezTo>
                  <a:cubicBezTo>
                    <a:pt x="1551" y="11"/>
                    <a:pt x="1540" y="12"/>
                    <a:pt x="1531" y="9"/>
                  </a:cubicBezTo>
                  <a:cubicBezTo>
                    <a:pt x="1691" y="0"/>
                    <a:pt x="1833" y="9"/>
                    <a:pt x="1988" y="37"/>
                  </a:cubicBezTo>
                  <a:cubicBezTo>
                    <a:pt x="2005" y="48"/>
                    <a:pt x="2026" y="52"/>
                    <a:pt x="2043" y="64"/>
                  </a:cubicBezTo>
                  <a:cubicBezTo>
                    <a:pt x="2119" y="119"/>
                    <a:pt x="2044" y="90"/>
                    <a:pt x="2107" y="110"/>
                  </a:cubicBezTo>
                  <a:cubicBezTo>
                    <a:pt x="2171" y="173"/>
                    <a:pt x="2209" y="248"/>
                    <a:pt x="2262" y="320"/>
                  </a:cubicBezTo>
                  <a:cubicBezTo>
                    <a:pt x="2264" y="329"/>
                    <a:pt x="2277" y="384"/>
                    <a:pt x="2281" y="393"/>
                  </a:cubicBezTo>
                  <a:cubicBezTo>
                    <a:pt x="2311" y="462"/>
                    <a:pt x="2290" y="383"/>
                    <a:pt x="2308" y="448"/>
                  </a:cubicBezTo>
                  <a:cubicBezTo>
                    <a:pt x="2320" y="491"/>
                    <a:pt x="2321" y="534"/>
                    <a:pt x="2335" y="576"/>
                  </a:cubicBezTo>
                  <a:cubicBezTo>
                    <a:pt x="2328" y="664"/>
                    <a:pt x="2330" y="819"/>
                    <a:pt x="2262" y="887"/>
                  </a:cubicBezTo>
                  <a:cubicBezTo>
                    <a:pt x="2247" y="932"/>
                    <a:pt x="2233" y="991"/>
                    <a:pt x="2198" y="1024"/>
                  </a:cubicBezTo>
                  <a:cubicBezTo>
                    <a:pt x="2174" y="1096"/>
                    <a:pt x="2151" y="1138"/>
                    <a:pt x="2089" y="1179"/>
                  </a:cubicBezTo>
                  <a:cubicBezTo>
                    <a:pt x="2067" y="1221"/>
                    <a:pt x="2035" y="1245"/>
                    <a:pt x="2006" y="1280"/>
                  </a:cubicBezTo>
                  <a:cubicBezTo>
                    <a:pt x="1970" y="1323"/>
                    <a:pt x="1943" y="1361"/>
                    <a:pt x="1887" y="1381"/>
                  </a:cubicBezTo>
                  <a:cubicBezTo>
                    <a:pt x="1857" y="1426"/>
                    <a:pt x="1877" y="1400"/>
                    <a:pt x="1823" y="1454"/>
                  </a:cubicBezTo>
                  <a:cubicBezTo>
                    <a:pt x="1812" y="1465"/>
                    <a:pt x="1808" y="1480"/>
                    <a:pt x="1796" y="1490"/>
                  </a:cubicBezTo>
                  <a:cubicBezTo>
                    <a:pt x="1789" y="1496"/>
                    <a:pt x="1778" y="1496"/>
                    <a:pt x="1769" y="1499"/>
                  </a:cubicBezTo>
                  <a:cubicBezTo>
                    <a:pt x="1736" y="1532"/>
                    <a:pt x="1702" y="1557"/>
                    <a:pt x="1659" y="1573"/>
                  </a:cubicBezTo>
                  <a:cubicBezTo>
                    <a:pt x="1653" y="1582"/>
                    <a:pt x="1615" y="1634"/>
                    <a:pt x="1604" y="1637"/>
                  </a:cubicBezTo>
                  <a:cubicBezTo>
                    <a:pt x="1597" y="1639"/>
                    <a:pt x="1592" y="1630"/>
                    <a:pt x="1586" y="16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2202-C69E-4838-8048-B512B483281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0"/>
            <a:ext cx="5867400" cy="3200400"/>
          </a:xfrm>
        </p:spPr>
        <p:txBody>
          <a:bodyPr/>
          <a:lstStyle/>
          <a:p>
            <a:r>
              <a:rPr lang="en-US" sz="3600" b="1"/>
              <a:t>The important thing about a  problem is not its solution      but the strength we gain in finding the solution.</a:t>
            </a:r>
            <a:br>
              <a:rPr lang="en-US" sz="3600" b="1"/>
            </a:br>
            <a:r>
              <a:rPr lang="en-US" sz="2800" b="1"/>
              <a:t/>
            </a:r>
            <a:br>
              <a:rPr lang="en-US" sz="2800" b="1"/>
            </a:br>
            <a:r>
              <a:rPr lang="en-US" sz="2800" b="1"/>
              <a:t>(Anonymous)</a:t>
            </a: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  <p:bldP spid="39629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E31F8F18A7E043905E1667C20D9A5E" ma:contentTypeVersion="2" ma:contentTypeDescription="Create a new document." ma:contentTypeScope="" ma:versionID="207c11564c016c14dfafc1e2cf1a8fd3">
  <xsd:schema xmlns:xsd="http://www.w3.org/2001/XMLSchema" xmlns:xs="http://www.w3.org/2001/XMLSchema" xmlns:p="http://schemas.microsoft.com/office/2006/metadata/properties" xmlns:ns2="24669104-2fd6-4102-bae9-6b0db27ef0c0" targetNamespace="http://schemas.microsoft.com/office/2006/metadata/properties" ma:root="true" ma:fieldsID="44ded453f7bb196ed30f0278f5efab8a" ns2:_="">
    <xsd:import namespace="24669104-2fd6-4102-bae9-6b0db27ef0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9104-2fd6-4102-bae9-6b0db27ef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FD1506-579A-4651-B937-028CC2CEBD2B}"/>
</file>

<file path=customXml/itemProps2.xml><?xml version="1.0" encoding="utf-8"?>
<ds:datastoreItem xmlns:ds="http://schemas.openxmlformats.org/officeDocument/2006/customXml" ds:itemID="{C9020CA6-7B71-45BA-AC5A-6AA5B0556E30}"/>
</file>

<file path=customXml/itemProps3.xml><?xml version="1.0" encoding="utf-8"?>
<ds:datastoreItem xmlns:ds="http://schemas.openxmlformats.org/officeDocument/2006/customXml" ds:itemID="{47F7821E-0CAF-4D5F-81F7-FE7E1ECFFB1C}"/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516</Words>
  <Application>Microsoft Office PowerPoint</Application>
  <PresentationFormat>On-screen Show (4:3)</PresentationFormat>
  <Paragraphs>114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Slide 1</vt:lpstr>
      <vt:lpstr>Mesh Analysis</vt:lpstr>
      <vt:lpstr>Mesh Analysis…contd</vt:lpstr>
      <vt:lpstr>The Supermesh</vt:lpstr>
      <vt:lpstr>The Supermesh…contd</vt:lpstr>
      <vt:lpstr>Mesh Equations : Any Circuit</vt:lpstr>
      <vt:lpstr>Mesh Equations : Any Circuit</vt:lpstr>
      <vt:lpstr>The important thing about a  problem is not its solution      but the strength we gain in finding the solution.  (Anonymous)</vt:lpstr>
    </vt:vector>
  </TitlesOfParts>
  <Company>LASER WORDS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LW1</dc:creator>
  <cp:lastModifiedBy>Mansoor</cp:lastModifiedBy>
  <cp:revision>711</cp:revision>
  <dcterms:created xsi:type="dcterms:W3CDTF">2001-08-27T04:48:27Z</dcterms:created>
  <dcterms:modified xsi:type="dcterms:W3CDTF">2014-02-21T02:52:08Z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0x0101009CE31F8F18A7E043905E1667C20D9A5E</vt:lpwstr>
  </property>
</Properties>
</file>