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0"/>
  </p:notesMasterIdLst>
  <p:handoutMasterIdLst>
    <p:handoutMasterId r:id="rId11"/>
  </p:handoutMasterIdLst>
  <p:sldIdLst>
    <p:sldId id="403" r:id="rId2"/>
    <p:sldId id="486" r:id="rId3"/>
    <p:sldId id="487" r:id="rId4"/>
    <p:sldId id="488" r:id="rId5"/>
    <p:sldId id="489" r:id="rId6"/>
    <p:sldId id="490" r:id="rId7"/>
    <p:sldId id="491" r:id="rId8"/>
    <p:sldId id="492" r:id="rId9"/>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EAEAEA"/>
    <a:srgbClr val="F8F8F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31" autoAdjust="0"/>
  </p:normalViewPr>
  <p:slideViewPr>
    <p:cSldViewPr>
      <p:cViewPr>
        <p:scale>
          <a:sx n="62" d="100"/>
          <a:sy n="62" d="100"/>
        </p:scale>
        <p:origin x="1812" y="738"/>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168927" cy="480388"/>
          </a:xfrm>
          <a:prstGeom prst="rect">
            <a:avLst/>
          </a:prstGeom>
          <a:noFill/>
          <a:ln w="9525">
            <a:noFill/>
            <a:miter lim="800000"/>
            <a:headEnd/>
            <a:tailEnd/>
          </a:ln>
          <a:effectLst/>
        </p:spPr>
        <p:txBody>
          <a:bodyPr vert="horz" wrap="square" lIns="96651" tIns="48325" rIns="96651" bIns="48325" numCol="1" anchor="t" anchorCtr="0" compatLnSpc="1">
            <a:prstTxWarp prst="textNoShape">
              <a:avLst/>
            </a:prstTxWarp>
          </a:bodyPr>
          <a:lstStyle>
            <a:lvl1pPr defTabSz="966621">
              <a:defRPr sz="1300"/>
            </a:lvl1pPr>
          </a:lstStyle>
          <a:p>
            <a:endParaRPr lang="en-US"/>
          </a:p>
        </p:txBody>
      </p:sp>
      <p:sp>
        <p:nvSpPr>
          <p:cNvPr id="56323" name="Rectangle 3"/>
          <p:cNvSpPr>
            <a:spLocks noGrp="1" noChangeArrowheads="1"/>
          </p:cNvSpPr>
          <p:nvPr>
            <p:ph type="dt" sz="quarter" idx="1"/>
          </p:nvPr>
        </p:nvSpPr>
        <p:spPr bwMode="auto">
          <a:xfrm>
            <a:off x="4144617" y="0"/>
            <a:ext cx="3168927" cy="480388"/>
          </a:xfrm>
          <a:prstGeom prst="rect">
            <a:avLst/>
          </a:prstGeom>
          <a:noFill/>
          <a:ln w="9525">
            <a:noFill/>
            <a:miter lim="800000"/>
            <a:headEnd/>
            <a:tailEnd/>
          </a:ln>
          <a:effectLst/>
        </p:spPr>
        <p:txBody>
          <a:bodyPr vert="horz" wrap="square" lIns="96651" tIns="48325" rIns="96651" bIns="48325" numCol="1" anchor="t" anchorCtr="0" compatLnSpc="1">
            <a:prstTxWarp prst="textNoShape">
              <a:avLst/>
            </a:prstTxWarp>
          </a:bodyPr>
          <a:lstStyle>
            <a:lvl1pPr algn="r" defTabSz="966621">
              <a:defRPr sz="1300"/>
            </a:lvl1pPr>
          </a:lstStyle>
          <a:p>
            <a:endParaRPr lang="en-US"/>
          </a:p>
        </p:txBody>
      </p:sp>
      <p:sp>
        <p:nvSpPr>
          <p:cNvPr id="56324" name="Rectangle 4"/>
          <p:cNvSpPr>
            <a:spLocks noGrp="1" noChangeArrowheads="1"/>
          </p:cNvSpPr>
          <p:nvPr>
            <p:ph type="ftr" sz="quarter" idx="2"/>
          </p:nvPr>
        </p:nvSpPr>
        <p:spPr bwMode="auto">
          <a:xfrm>
            <a:off x="0" y="9119173"/>
            <a:ext cx="3168927" cy="480388"/>
          </a:xfrm>
          <a:prstGeom prst="rect">
            <a:avLst/>
          </a:prstGeom>
          <a:noFill/>
          <a:ln w="9525">
            <a:noFill/>
            <a:miter lim="800000"/>
            <a:headEnd/>
            <a:tailEnd/>
          </a:ln>
          <a:effectLst/>
        </p:spPr>
        <p:txBody>
          <a:bodyPr vert="horz" wrap="square" lIns="96651" tIns="48325" rIns="96651" bIns="48325" numCol="1" anchor="b" anchorCtr="0" compatLnSpc="1">
            <a:prstTxWarp prst="textNoShape">
              <a:avLst/>
            </a:prstTxWarp>
          </a:bodyPr>
          <a:lstStyle>
            <a:lvl1pPr defTabSz="966621">
              <a:defRPr sz="1300"/>
            </a:lvl1pPr>
          </a:lstStyle>
          <a:p>
            <a:endParaRPr lang="en-US"/>
          </a:p>
        </p:txBody>
      </p:sp>
      <p:sp>
        <p:nvSpPr>
          <p:cNvPr id="56325" name="Rectangle 5"/>
          <p:cNvSpPr>
            <a:spLocks noGrp="1" noChangeArrowheads="1"/>
          </p:cNvSpPr>
          <p:nvPr>
            <p:ph type="sldNum" sz="quarter" idx="3"/>
          </p:nvPr>
        </p:nvSpPr>
        <p:spPr bwMode="auto">
          <a:xfrm>
            <a:off x="4144617" y="9119173"/>
            <a:ext cx="3168927" cy="480388"/>
          </a:xfrm>
          <a:prstGeom prst="rect">
            <a:avLst/>
          </a:prstGeom>
          <a:noFill/>
          <a:ln w="9525">
            <a:noFill/>
            <a:miter lim="800000"/>
            <a:headEnd/>
            <a:tailEnd/>
          </a:ln>
          <a:effectLst/>
        </p:spPr>
        <p:txBody>
          <a:bodyPr vert="horz" wrap="square" lIns="96651" tIns="48325" rIns="96651" bIns="48325" numCol="1" anchor="b" anchorCtr="0" compatLnSpc="1">
            <a:prstTxWarp prst="textNoShape">
              <a:avLst/>
            </a:prstTxWarp>
          </a:bodyPr>
          <a:lstStyle>
            <a:lvl1pPr algn="r" defTabSz="966621">
              <a:defRPr sz="1300"/>
            </a:lvl1pPr>
          </a:lstStyle>
          <a:p>
            <a:fld id="{A79B1A8F-1072-406E-9C1A-7DD03BC7A4E7}" type="slidenum">
              <a:rPr lang="en-US"/>
              <a:pPr/>
              <a:t>‹#›</a:t>
            </a:fld>
            <a:endParaRPr lang="en-US"/>
          </a:p>
        </p:txBody>
      </p:sp>
    </p:spTree>
    <p:extLst>
      <p:ext uri="{BB962C8B-B14F-4D97-AF65-F5344CB8AC3E}">
        <p14:creationId xmlns:p14="http://schemas.microsoft.com/office/powerpoint/2010/main" val="575234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168927" cy="480388"/>
          </a:xfrm>
          <a:prstGeom prst="rect">
            <a:avLst/>
          </a:prstGeom>
          <a:noFill/>
          <a:ln w="9525">
            <a:noFill/>
            <a:miter lim="800000"/>
            <a:headEnd/>
            <a:tailEnd/>
          </a:ln>
          <a:effectLst/>
        </p:spPr>
        <p:txBody>
          <a:bodyPr vert="horz" wrap="square" lIns="96651" tIns="48325" rIns="96651" bIns="48325" numCol="1" anchor="t" anchorCtr="0" compatLnSpc="1">
            <a:prstTxWarp prst="textNoShape">
              <a:avLst/>
            </a:prstTxWarp>
          </a:bodyPr>
          <a:lstStyle>
            <a:lvl1pPr defTabSz="966621">
              <a:defRPr sz="1300"/>
            </a:lvl1pPr>
          </a:lstStyle>
          <a:p>
            <a:endParaRPr lang="en-US"/>
          </a:p>
        </p:txBody>
      </p:sp>
      <p:sp>
        <p:nvSpPr>
          <p:cNvPr id="40963" name="Rectangle 3"/>
          <p:cNvSpPr>
            <a:spLocks noGrp="1" noChangeArrowheads="1"/>
          </p:cNvSpPr>
          <p:nvPr>
            <p:ph type="dt" idx="1"/>
          </p:nvPr>
        </p:nvSpPr>
        <p:spPr bwMode="auto">
          <a:xfrm>
            <a:off x="4144617" y="0"/>
            <a:ext cx="3168927" cy="480388"/>
          </a:xfrm>
          <a:prstGeom prst="rect">
            <a:avLst/>
          </a:prstGeom>
          <a:noFill/>
          <a:ln w="9525">
            <a:noFill/>
            <a:miter lim="800000"/>
            <a:headEnd/>
            <a:tailEnd/>
          </a:ln>
          <a:effectLst/>
        </p:spPr>
        <p:txBody>
          <a:bodyPr vert="horz" wrap="square" lIns="96651" tIns="48325" rIns="96651" bIns="48325" numCol="1" anchor="t" anchorCtr="0" compatLnSpc="1">
            <a:prstTxWarp prst="textNoShape">
              <a:avLst/>
            </a:prstTxWarp>
          </a:bodyPr>
          <a:lstStyle>
            <a:lvl1pPr algn="r" defTabSz="966621">
              <a:defRPr sz="1300"/>
            </a:lvl1pPr>
          </a:lstStyle>
          <a:p>
            <a:endParaRPr lang="en-US"/>
          </a:p>
        </p:txBody>
      </p:sp>
      <p:sp>
        <p:nvSpPr>
          <p:cNvPr id="4096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ffectLst/>
        </p:spPr>
      </p:sp>
      <p:sp>
        <p:nvSpPr>
          <p:cNvPr id="40965"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1" tIns="48325" rIns="96651" bIns="4832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0966" name="Rectangle 6"/>
          <p:cNvSpPr>
            <a:spLocks noGrp="1" noChangeArrowheads="1"/>
          </p:cNvSpPr>
          <p:nvPr>
            <p:ph type="ftr" sz="quarter" idx="4"/>
          </p:nvPr>
        </p:nvSpPr>
        <p:spPr bwMode="auto">
          <a:xfrm>
            <a:off x="0" y="9119173"/>
            <a:ext cx="3168927" cy="480388"/>
          </a:xfrm>
          <a:prstGeom prst="rect">
            <a:avLst/>
          </a:prstGeom>
          <a:noFill/>
          <a:ln w="9525">
            <a:noFill/>
            <a:miter lim="800000"/>
            <a:headEnd/>
            <a:tailEnd/>
          </a:ln>
          <a:effectLst/>
        </p:spPr>
        <p:txBody>
          <a:bodyPr vert="horz" wrap="square" lIns="96651" tIns="48325" rIns="96651" bIns="48325" numCol="1" anchor="b" anchorCtr="0" compatLnSpc="1">
            <a:prstTxWarp prst="textNoShape">
              <a:avLst/>
            </a:prstTxWarp>
          </a:bodyPr>
          <a:lstStyle>
            <a:lvl1pPr defTabSz="966621">
              <a:defRPr sz="1300"/>
            </a:lvl1pPr>
          </a:lstStyle>
          <a:p>
            <a:endParaRPr lang="en-US"/>
          </a:p>
        </p:txBody>
      </p:sp>
      <p:sp>
        <p:nvSpPr>
          <p:cNvPr id="40967" name="Rectangle 7"/>
          <p:cNvSpPr>
            <a:spLocks noGrp="1" noChangeArrowheads="1"/>
          </p:cNvSpPr>
          <p:nvPr>
            <p:ph type="sldNum" sz="quarter" idx="5"/>
          </p:nvPr>
        </p:nvSpPr>
        <p:spPr bwMode="auto">
          <a:xfrm>
            <a:off x="4144617" y="9119173"/>
            <a:ext cx="3168927" cy="480388"/>
          </a:xfrm>
          <a:prstGeom prst="rect">
            <a:avLst/>
          </a:prstGeom>
          <a:noFill/>
          <a:ln w="9525">
            <a:noFill/>
            <a:miter lim="800000"/>
            <a:headEnd/>
            <a:tailEnd/>
          </a:ln>
          <a:effectLst/>
        </p:spPr>
        <p:txBody>
          <a:bodyPr vert="horz" wrap="square" lIns="96651" tIns="48325" rIns="96651" bIns="48325" numCol="1" anchor="b" anchorCtr="0" compatLnSpc="1">
            <a:prstTxWarp prst="textNoShape">
              <a:avLst/>
            </a:prstTxWarp>
          </a:bodyPr>
          <a:lstStyle>
            <a:lvl1pPr algn="r" defTabSz="966621">
              <a:defRPr sz="1300"/>
            </a:lvl1pPr>
          </a:lstStyle>
          <a:p>
            <a:fld id="{CFDD56BB-DDED-453F-9312-40CCB2C98060}" type="slidenum">
              <a:rPr lang="en-US"/>
              <a:pPr/>
              <a:t>‹#›</a:t>
            </a:fld>
            <a:endParaRPr lang="en-US"/>
          </a:p>
        </p:txBody>
      </p:sp>
    </p:spTree>
    <p:extLst>
      <p:ext uri="{BB962C8B-B14F-4D97-AF65-F5344CB8AC3E}">
        <p14:creationId xmlns:p14="http://schemas.microsoft.com/office/powerpoint/2010/main" val="25573023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5F4ABB-EFCB-42CE-B368-CCE2C47D9FD0}" type="slidenum">
              <a:rPr lang="en-US"/>
              <a:pPr/>
              <a:t>1</a:t>
            </a:fld>
            <a:endParaRPr lang="en-US"/>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a:xfrm>
            <a:off x="974035" y="4561226"/>
            <a:ext cx="5367130" cy="4320213"/>
          </a:xfrm>
        </p:spPr>
        <p:txBody>
          <a:bodyPr/>
          <a:lstStyle/>
          <a:p>
            <a:endParaRPr lang="en-US"/>
          </a:p>
        </p:txBody>
      </p:sp>
    </p:spTree>
    <p:extLst>
      <p:ext uri="{BB962C8B-B14F-4D97-AF65-F5344CB8AC3E}">
        <p14:creationId xmlns:p14="http://schemas.microsoft.com/office/powerpoint/2010/main" val="832539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52AFE7EA-47DF-4095-A74F-F1AC89FB6142}"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119F951A-305B-4F4C-A25C-EA55B9846DF0}"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ACB70BC-3311-4CA6-9808-86EF968A3951}" type="slidenum">
              <a:rPr lang="en-US"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7086600" y="76200"/>
            <a:ext cx="1905000" cy="457200"/>
          </a:xfrm>
        </p:spPr>
        <p:txBody>
          <a:bodyPr/>
          <a:lstStyle>
            <a:lvl1pPr>
              <a:defRPr/>
            </a:lvl1pPr>
          </a:lstStyle>
          <a:p>
            <a:fld id="{5E2A6697-A7C7-46B6-8E2C-87CF09014C32}"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87A5E86-1DE0-4C6A-858F-BA939059956C}"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503471FA-10F8-4F61-BB03-241441B5FD66}"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A4D6B127-2E29-4A33-BB41-E3C3F65BA3B8}"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039D2E77-91FC-466D-83C4-3D4AA9CC138F}"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D41B69A7-D3AC-4851-BABB-8C96FA8CB1F0}"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56F31F4C-B991-46FC-963C-D521D63E87D0}"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54541E8E-5079-45D9-A93B-8791923017DA}"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4E2CA784-8951-4041-AD60-2F7D7E8C4E8F}"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7086600" y="76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b="1">
                <a:latin typeface="Arial" charset="0"/>
              </a:defRPr>
            </a:lvl1pPr>
          </a:lstStyle>
          <a:p>
            <a:fld id="{B2D8A23F-A974-4B73-8387-7E8D184E56A6}" type="slidenum">
              <a:rPr lang="en-US" altLang="en-US"/>
              <a:pPr/>
              <a:t>‹#›</a:t>
            </a:fld>
            <a:endParaRPr lang="en-US" altLang="en-US"/>
          </a:p>
        </p:txBody>
      </p:sp>
      <p:sp>
        <p:nvSpPr>
          <p:cNvPr id="1031" name="Text Box 7"/>
          <p:cNvSpPr txBox="1">
            <a:spLocks noChangeArrowheads="1"/>
          </p:cNvSpPr>
          <p:nvPr userDrawn="1"/>
        </p:nvSpPr>
        <p:spPr bwMode="auto">
          <a:xfrm rot="16200000">
            <a:off x="-2762250" y="3371850"/>
            <a:ext cx="6073775" cy="1006475"/>
          </a:xfrm>
          <a:prstGeom prst="rect">
            <a:avLst/>
          </a:prstGeom>
          <a:noFill/>
          <a:ln w="9525">
            <a:noFill/>
            <a:miter lim="800000"/>
            <a:headEnd/>
            <a:tailEnd/>
          </a:ln>
          <a:effectLst/>
        </p:spPr>
        <p:txBody>
          <a:bodyPr>
            <a:spAutoFit/>
          </a:bodyPr>
          <a:lstStyle/>
          <a:p>
            <a:r>
              <a:rPr lang="en-US" sz="6000" dirty="0" err="1">
                <a:solidFill>
                  <a:schemeClr val="bg1">
                    <a:lumMod val="85000"/>
                  </a:schemeClr>
                </a:solidFill>
              </a:rPr>
              <a:t>Mansoor</a:t>
            </a:r>
            <a:r>
              <a:rPr lang="en-US" sz="6000" dirty="0">
                <a:solidFill>
                  <a:schemeClr val="bg1">
                    <a:lumMod val="85000"/>
                  </a:schemeClr>
                </a:solidFill>
              </a:rPr>
              <a:t> </a:t>
            </a:r>
            <a:r>
              <a:rPr lang="en-US" sz="6000" dirty="0" err="1">
                <a:solidFill>
                  <a:schemeClr val="bg1">
                    <a:lumMod val="85000"/>
                  </a:schemeClr>
                </a:solidFill>
              </a:rPr>
              <a:t>Shaukat</a:t>
            </a:r>
            <a:endParaRPr lang="en-US" sz="6000" dirty="0">
              <a:solidFill>
                <a:schemeClr val="bg1">
                  <a:lumMod val="8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9618" name="Group 2"/>
          <p:cNvGrpSpPr>
            <a:grpSpLocks/>
          </p:cNvGrpSpPr>
          <p:nvPr/>
        </p:nvGrpSpPr>
        <p:grpSpPr bwMode="auto">
          <a:xfrm>
            <a:off x="676275" y="2276475"/>
            <a:ext cx="8013700" cy="2166938"/>
            <a:chOff x="426" y="1434"/>
            <a:chExt cx="5048" cy="1365"/>
          </a:xfrm>
        </p:grpSpPr>
        <p:pic>
          <p:nvPicPr>
            <p:cNvPr id="239619" name="Picture 3" descr="bismillah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26" y="1434"/>
              <a:ext cx="5048" cy="1365"/>
            </a:xfrm>
            <a:prstGeom prst="rect">
              <a:avLst/>
            </a:prstGeom>
            <a:noFill/>
          </p:spPr>
        </p:pic>
        <p:sp>
          <p:nvSpPr>
            <p:cNvPr id="239620" name="Rectangle 4"/>
            <p:cNvSpPr>
              <a:spLocks noChangeArrowheads="1"/>
            </p:cNvSpPr>
            <p:nvPr/>
          </p:nvSpPr>
          <p:spPr bwMode="auto">
            <a:xfrm>
              <a:off x="1944" y="2308"/>
              <a:ext cx="47" cy="73"/>
            </a:xfrm>
            <a:prstGeom prst="rect">
              <a:avLst/>
            </a:prstGeom>
            <a:solidFill>
              <a:srgbClr val="0000FF"/>
            </a:solidFill>
            <a:ln w="9525">
              <a:noFill/>
              <a:miter lim="800000"/>
              <a:headEnd/>
              <a:tailEnd/>
            </a:ln>
            <a:effec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39618"/>
                                        </p:tgtEl>
                                        <p:attrNameLst>
                                          <p:attrName>style.visibility</p:attrName>
                                        </p:attrNameLst>
                                      </p:cBhvr>
                                      <p:to>
                                        <p:strVal val="visible"/>
                                      </p:to>
                                    </p:set>
                                    <p:animEffect transition="in" filter="checkerboard(across)">
                                      <p:cBhvr>
                                        <p:cTn id="7" dur="500"/>
                                        <p:tgtEl>
                                          <p:spTgt spid="239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6"/>
          <p:cNvSpPr>
            <a:spLocks noGrp="1"/>
          </p:cNvSpPr>
          <p:nvPr>
            <p:ph type="sldNum" sz="quarter" idx="12"/>
          </p:nvPr>
        </p:nvSpPr>
        <p:spPr/>
        <p:txBody>
          <a:bodyPr/>
          <a:lstStyle/>
          <a:p>
            <a:fld id="{77B59A36-218B-4C75-B271-C8FA6C384932}" type="slidenum">
              <a:rPr lang="en-US" altLang="en-US"/>
              <a:pPr/>
              <a:t>2</a:t>
            </a:fld>
            <a:endParaRPr lang="en-US" altLang="en-US"/>
          </a:p>
        </p:txBody>
      </p:sp>
      <p:sp>
        <p:nvSpPr>
          <p:cNvPr id="358402" name="Rectangle 2"/>
          <p:cNvSpPr>
            <a:spLocks noGrp="1" noChangeArrowheads="1"/>
          </p:cNvSpPr>
          <p:nvPr>
            <p:ph type="title"/>
          </p:nvPr>
        </p:nvSpPr>
        <p:spPr>
          <a:xfrm>
            <a:off x="838200" y="304800"/>
            <a:ext cx="8001000" cy="457200"/>
          </a:xfrm>
        </p:spPr>
        <p:txBody>
          <a:bodyPr/>
          <a:lstStyle/>
          <a:p>
            <a:r>
              <a:rPr lang="en-US" sz="2800" b="1" u="sng" dirty="0" smtClean="0"/>
              <a:t>Linearity and Superposition</a:t>
            </a:r>
            <a:endParaRPr lang="en-US" sz="2800" b="1" u="sng" dirty="0"/>
          </a:p>
        </p:txBody>
      </p:sp>
      <p:sp>
        <p:nvSpPr>
          <p:cNvPr id="358403" name="Rectangle 3"/>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solidFill>
                  <a:srgbClr val="FF0000"/>
                </a:solidFill>
              </a:rPr>
              <a:t> </a:t>
            </a:r>
          </a:p>
        </p:txBody>
      </p:sp>
      <p:sp>
        <p:nvSpPr>
          <p:cNvPr id="358404" name="Rectangle 4"/>
          <p:cNvSpPr>
            <a:spLocks noChangeArrowheads="1"/>
          </p:cNvSpPr>
          <p:nvPr/>
        </p:nvSpPr>
        <p:spPr bwMode="auto">
          <a:xfrm>
            <a:off x="533400" y="914400"/>
            <a:ext cx="8229600" cy="1219200"/>
          </a:xfrm>
          <a:prstGeom prst="rect">
            <a:avLst/>
          </a:prstGeom>
          <a:noFill/>
          <a:ln w="9525">
            <a:noFill/>
            <a:miter lim="800000"/>
            <a:headEnd/>
            <a:tailEnd/>
          </a:ln>
          <a:effectLst/>
        </p:spPr>
        <p:txBody>
          <a:bodyPr/>
          <a:lstStyle/>
          <a:p>
            <a:pPr marL="231775" indent="-231775" algn="just">
              <a:spcBef>
                <a:spcPct val="20000"/>
              </a:spcBef>
              <a:buFontTx/>
              <a:buChar char="•"/>
            </a:pPr>
            <a:r>
              <a:rPr lang="en-US" sz="1800" b="1">
                <a:latin typeface="Arial" charset="0"/>
              </a:rPr>
              <a:t>A linear element is defined as a passive element that has a linear voltage – current relationship.</a:t>
            </a:r>
          </a:p>
          <a:p>
            <a:pPr marL="231775" indent="-231775">
              <a:spcBef>
                <a:spcPct val="20000"/>
              </a:spcBef>
              <a:buFontTx/>
              <a:buChar char="•"/>
            </a:pPr>
            <a:r>
              <a:rPr lang="en-US" sz="1800" b="1">
                <a:latin typeface="Arial" charset="0"/>
              </a:rPr>
              <a:t>Linear relationship means that for v(t) = R i(t), we have </a:t>
            </a:r>
            <a:r>
              <a:rPr lang="en-US" sz="1800" b="1" i="1">
                <a:latin typeface="Arial" charset="0"/>
              </a:rPr>
              <a:t>k </a:t>
            </a:r>
            <a:r>
              <a:rPr lang="en-US" sz="1800" b="1">
                <a:latin typeface="Arial" charset="0"/>
              </a:rPr>
              <a:t>v(t) = </a:t>
            </a:r>
            <a:r>
              <a:rPr lang="en-US" sz="1800" b="1" i="1">
                <a:latin typeface="Arial" charset="0"/>
              </a:rPr>
              <a:t>k</a:t>
            </a:r>
            <a:r>
              <a:rPr lang="en-US" sz="1800" b="1">
                <a:latin typeface="Arial" charset="0"/>
              </a:rPr>
              <a:t> R i(t), </a:t>
            </a:r>
          </a:p>
          <a:p>
            <a:pPr marL="231775" indent="-231775">
              <a:spcBef>
                <a:spcPct val="20000"/>
              </a:spcBef>
              <a:buFontTx/>
              <a:buChar char="•"/>
            </a:pPr>
            <a:r>
              <a:rPr lang="en-US" sz="1800" b="1">
                <a:latin typeface="Arial" charset="0"/>
              </a:rPr>
              <a:t>The plot of v – i relationship results in a straight line.</a:t>
            </a:r>
          </a:p>
        </p:txBody>
      </p:sp>
      <p:sp>
        <p:nvSpPr>
          <p:cNvPr id="358405" name="Rectangle 5"/>
          <p:cNvSpPr>
            <a:spLocks noChangeArrowheads="1"/>
          </p:cNvSpPr>
          <p:nvPr/>
        </p:nvSpPr>
        <p:spPr bwMode="auto">
          <a:xfrm>
            <a:off x="609600" y="5181600"/>
            <a:ext cx="8001000" cy="990600"/>
          </a:xfrm>
          <a:prstGeom prst="rect">
            <a:avLst/>
          </a:prstGeom>
          <a:noFill/>
          <a:ln w="9525">
            <a:noFill/>
            <a:miter lim="800000"/>
            <a:headEnd/>
            <a:tailEnd/>
          </a:ln>
          <a:effectLst/>
        </p:spPr>
        <p:txBody>
          <a:bodyPr/>
          <a:lstStyle/>
          <a:p>
            <a:pPr marL="342900" indent="-342900" algn="just">
              <a:spcBef>
                <a:spcPct val="20000"/>
              </a:spcBef>
              <a:buFontTx/>
              <a:buChar char="•"/>
            </a:pPr>
            <a:r>
              <a:rPr lang="en-US" sz="1800" b="1" dirty="0">
                <a:latin typeface="Arial" charset="0"/>
              </a:rPr>
              <a:t>A linear circuit is defined as a circuit composed entirely of independent sources, linear dependent sources and linear elements.</a:t>
            </a:r>
          </a:p>
          <a:p>
            <a:pPr marL="342900" indent="-342900">
              <a:spcBef>
                <a:spcPct val="20000"/>
              </a:spcBef>
              <a:buFontTx/>
              <a:buChar char="•"/>
            </a:pPr>
            <a:r>
              <a:rPr lang="en-US" sz="1800" b="1" dirty="0" smtClean="0">
                <a:solidFill>
                  <a:srgbClr val="FF0000"/>
                </a:solidFill>
                <a:latin typeface="Arial" charset="0"/>
              </a:rPr>
              <a:t>The superposition principle </a:t>
            </a:r>
            <a:r>
              <a:rPr lang="en-US" sz="1800" b="1" dirty="0">
                <a:solidFill>
                  <a:srgbClr val="FF0000"/>
                </a:solidFill>
                <a:latin typeface="Arial" charset="0"/>
              </a:rPr>
              <a:t>!</a:t>
            </a:r>
          </a:p>
        </p:txBody>
      </p:sp>
      <p:grpSp>
        <p:nvGrpSpPr>
          <p:cNvPr id="358523" name="Group 123"/>
          <p:cNvGrpSpPr>
            <a:grpSpLocks/>
          </p:cNvGrpSpPr>
          <p:nvPr/>
        </p:nvGrpSpPr>
        <p:grpSpPr bwMode="auto">
          <a:xfrm>
            <a:off x="914400" y="2819400"/>
            <a:ext cx="2547938" cy="1814513"/>
            <a:chOff x="576" y="1968"/>
            <a:chExt cx="1605" cy="1143"/>
          </a:xfrm>
        </p:grpSpPr>
        <p:sp>
          <p:nvSpPr>
            <p:cNvPr id="358502" name="Line 102"/>
            <p:cNvSpPr>
              <a:spLocks noChangeShapeType="1"/>
            </p:cNvSpPr>
            <p:nvPr/>
          </p:nvSpPr>
          <p:spPr bwMode="auto">
            <a:xfrm>
              <a:off x="802" y="2868"/>
              <a:ext cx="1082" cy="0"/>
            </a:xfrm>
            <a:prstGeom prst="line">
              <a:avLst/>
            </a:prstGeom>
            <a:noFill/>
            <a:ln w="9525">
              <a:solidFill>
                <a:schemeClr val="tx1"/>
              </a:solidFill>
              <a:round/>
              <a:headEnd/>
              <a:tailEnd type="triangle" w="med" len="med"/>
            </a:ln>
            <a:effectLst/>
          </p:spPr>
          <p:txBody>
            <a:bodyPr/>
            <a:lstStyle/>
            <a:p>
              <a:endParaRPr lang="en-US"/>
            </a:p>
          </p:txBody>
        </p:sp>
        <p:sp>
          <p:nvSpPr>
            <p:cNvPr id="358503" name="Line 103"/>
            <p:cNvSpPr>
              <a:spLocks noChangeShapeType="1"/>
            </p:cNvSpPr>
            <p:nvPr/>
          </p:nvSpPr>
          <p:spPr bwMode="auto">
            <a:xfrm flipV="1">
              <a:off x="937" y="1968"/>
              <a:ext cx="0" cy="1057"/>
            </a:xfrm>
            <a:prstGeom prst="line">
              <a:avLst/>
            </a:prstGeom>
            <a:noFill/>
            <a:ln w="9525">
              <a:solidFill>
                <a:schemeClr val="tx1"/>
              </a:solidFill>
              <a:round/>
              <a:headEnd/>
              <a:tailEnd type="triangle" w="med" len="med"/>
            </a:ln>
            <a:effectLst/>
          </p:spPr>
          <p:txBody>
            <a:bodyPr/>
            <a:lstStyle/>
            <a:p>
              <a:endParaRPr lang="en-US"/>
            </a:p>
          </p:txBody>
        </p:sp>
        <p:sp>
          <p:nvSpPr>
            <p:cNvPr id="358504" name="Line 104"/>
            <p:cNvSpPr>
              <a:spLocks noChangeShapeType="1"/>
            </p:cNvSpPr>
            <p:nvPr/>
          </p:nvSpPr>
          <p:spPr bwMode="auto">
            <a:xfrm flipV="1">
              <a:off x="930" y="1968"/>
              <a:ext cx="1038" cy="900"/>
            </a:xfrm>
            <a:prstGeom prst="line">
              <a:avLst/>
            </a:prstGeom>
            <a:noFill/>
            <a:ln w="9525">
              <a:solidFill>
                <a:schemeClr val="tx1"/>
              </a:solidFill>
              <a:round/>
              <a:headEnd/>
              <a:tailEnd/>
            </a:ln>
            <a:effectLst/>
          </p:spPr>
          <p:txBody>
            <a:bodyPr/>
            <a:lstStyle/>
            <a:p>
              <a:endParaRPr lang="en-US"/>
            </a:p>
          </p:txBody>
        </p:sp>
        <p:sp>
          <p:nvSpPr>
            <p:cNvPr id="358505" name="Text Box 105"/>
            <p:cNvSpPr txBox="1">
              <a:spLocks noChangeArrowheads="1"/>
            </p:cNvSpPr>
            <p:nvPr/>
          </p:nvSpPr>
          <p:spPr bwMode="auto">
            <a:xfrm>
              <a:off x="1830" y="2899"/>
              <a:ext cx="351" cy="212"/>
            </a:xfrm>
            <a:prstGeom prst="rect">
              <a:avLst/>
            </a:prstGeom>
            <a:noFill/>
            <a:ln w="9525">
              <a:noFill/>
              <a:miter lim="800000"/>
              <a:headEnd/>
              <a:tailEnd/>
            </a:ln>
            <a:effectLst/>
          </p:spPr>
          <p:txBody>
            <a:bodyPr wrap="none">
              <a:spAutoFit/>
            </a:bodyPr>
            <a:lstStyle/>
            <a:p>
              <a:r>
                <a:rPr lang="en-US" sz="1600" b="1">
                  <a:latin typeface="Arial" charset="0"/>
                </a:rPr>
                <a:t>v (t)</a:t>
              </a:r>
            </a:p>
          </p:txBody>
        </p:sp>
        <p:sp>
          <p:nvSpPr>
            <p:cNvPr id="358506" name="Text Box 106"/>
            <p:cNvSpPr txBox="1">
              <a:spLocks noChangeArrowheads="1"/>
            </p:cNvSpPr>
            <p:nvPr/>
          </p:nvSpPr>
          <p:spPr bwMode="auto">
            <a:xfrm>
              <a:off x="576" y="1980"/>
              <a:ext cx="317" cy="212"/>
            </a:xfrm>
            <a:prstGeom prst="rect">
              <a:avLst/>
            </a:prstGeom>
            <a:noFill/>
            <a:ln w="9525">
              <a:noFill/>
              <a:miter lim="800000"/>
              <a:headEnd/>
              <a:tailEnd/>
            </a:ln>
            <a:effectLst/>
          </p:spPr>
          <p:txBody>
            <a:bodyPr wrap="none">
              <a:spAutoFit/>
            </a:bodyPr>
            <a:lstStyle/>
            <a:p>
              <a:r>
                <a:rPr lang="en-US" sz="1600" b="1">
                  <a:latin typeface="Arial" charset="0"/>
                </a:rPr>
                <a:t>i (t)</a:t>
              </a:r>
            </a:p>
          </p:txBody>
        </p:sp>
        <p:sp>
          <p:nvSpPr>
            <p:cNvPr id="358507" name="Text Box 107"/>
            <p:cNvSpPr txBox="1">
              <a:spLocks noChangeArrowheads="1"/>
            </p:cNvSpPr>
            <p:nvPr/>
          </p:nvSpPr>
          <p:spPr bwMode="auto">
            <a:xfrm>
              <a:off x="1433" y="2464"/>
              <a:ext cx="722" cy="192"/>
            </a:xfrm>
            <a:prstGeom prst="rect">
              <a:avLst/>
            </a:prstGeom>
            <a:noFill/>
            <a:ln w="9525">
              <a:noFill/>
              <a:miter lim="800000"/>
              <a:headEnd/>
              <a:tailEnd/>
            </a:ln>
            <a:effectLst/>
          </p:spPr>
          <p:txBody>
            <a:bodyPr wrap="none">
              <a:spAutoFit/>
            </a:bodyPr>
            <a:lstStyle/>
            <a:p>
              <a:r>
                <a:rPr lang="en-US" sz="1400" b="1">
                  <a:latin typeface="Arial" charset="0"/>
                </a:rPr>
                <a:t>Slope = 1/R</a:t>
              </a:r>
            </a:p>
          </p:txBody>
        </p:sp>
      </p:grpSp>
      <p:grpSp>
        <p:nvGrpSpPr>
          <p:cNvPr id="358524" name="Group 124"/>
          <p:cNvGrpSpPr>
            <a:grpSpLocks/>
          </p:cNvGrpSpPr>
          <p:nvPr/>
        </p:nvGrpSpPr>
        <p:grpSpPr bwMode="auto">
          <a:xfrm>
            <a:off x="3733800" y="2743200"/>
            <a:ext cx="2660650" cy="1814513"/>
            <a:chOff x="2352" y="1920"/>
            <a:chExt cx="1676" cy="1143"/>
          </a:xfrm>
        </p:grpSpPr>
        <p:sp>
          <p:nvSpPr>
            <p:cNvPr id="358510" name="Line 110"/>
            <p:cNvSpPr>
              <a:spLocks noChangeShapeType="1"/>
            </p:cNvSpPr>
            <p:nvPr/>
          </p:nvSpPr>
          <p:spPr bwMode="auto">
            <a:xfrm>
              <a:off x="2578" y="2820"/>
              <a:ext cx="1082" cy="0"/>
            </a:xfrm>
            <a:prstGeom prst="line">
              <a:avLst/>
            </a:prstGeom>
            <a:noFill/>
            <a:ln w="9525">
              <a:solidFill>
                <a:schemeClr val="tx1"/>
              </a:solidFill>
              <a:round/>
              <a:headEnd/>
              <a:tailEnd type="triangle" w="med" len="med"/>
            </a:ln>
            <a:effectLst/>
          </p:spPr>
          <p:txBody>
            <a:bodyPr/>
            <a:lstStyle/>
            <a:p>
              <a:endParaRPr lang="en-US"/>
            </a:p>
          </p:txBody>
        </p:sp>
        <p:sp>
          <p:nvSpPr>
            <p:cNvPr id="358511" name="Line 111"/>
            <p:cNvSpPr>
              <a:spLocks noChangeShapeType="1"/>
            </p:cNvSpPr>
            <p:nvPr/>
          </p:nvSpPr>
          <p:spPr bwMode="auto">
            <a:xfrm flipV="1">
              <a:off x="2713" y="1920"/>
              <a:ext cx="0" cy="1057"/>
            </a:xfrm>
            <a:prstGeom prst="line">
              <a:avLst/>
            </a:prstGeom>
            <a:noFill/>
            <a:ln w="9525">
              <a:solidFill>
                <a:schemeClr val="tx1"/>
              </a:solidFill>
              <a:round/>
              <a:headEnd/>
              <a:tailEnd type="triangle" w="med" len="med"/>
            </a:ln>
            <a:effectLst/>
          </p:spPr>
          <p:txBody>
            <a:bodyPr/>
            <a:lstStyle/>
            <a:p>
              <a:endParaRPr lang="en-US"/>
            </a:p>
          </p:txBody>
        </p:sp>
        <p:sp>
          <p:nvSpPr>
            <p:cNvPr id="358512" name="Line 112"/>
            <p:cNvSpPr>
              <a:spLocks noChangeShapeType="1"/>
            </p:cNvSpPr>
            <p:nvPr/>
          </p:nvSpPr>
          <p:spPr bwMode="auto">
            <a:xfrm flipV="1">
              <a:off x="2706" y="1920"/>
              <a:ext cx="1038" cy="900"/>
            </a:xfrm>
            <a:prstGeom prst="line">
              <a:avLst/>
            </a:prstGeom>
            <a:noFill/>
            <a:ln w="9525">
              <a:solidFill>
                <a:schemeClr val="tx1"/>
              </a:solidFill>
              <a:round/>
              <a:headEnd/>
              <a:tailEnd/>
            </a:ln>
            <a:effectLst/>
          </p:spPr>
          <p:txBody>
            <a:bodyPr/>
            <a:lstStyle/>
            <a:p>
              <a:endParaRPr lang="en-US"/>
            </a:p>
          </p:txBody>
        </p:sp>
        <p:sp>
          <p:nvSpPr>
            <p:cNvPr id="358513" name="Text Box 113"/>
            <p:cNvSpPr txBox="1">
              <a:spLocks noChangeArrowheads="1"/>
            </p:cNvSpPr>
            <p:nvPr/>
          </p:nvSpPr>
          <p:spPr bwMode="auto">
            <a:xfrm>
              <a:off x="3606" y="2851"/>
              <a:ext cx="422" cy="212"/>
            </a:xfrm>
            <a:prstGeom prst="rect">
              <a:avLst/>
            </a:prstGeom>
            <a:noFill/>
            <a:ln w="9525">
              <a:noFill/>
              <a:miter lim="800000"/>
              <a:headEnd/>
              <a:tailEnd/>
            </a:ln>
            <a:effectLst/>
          </p:spPr>
          <p:txBody>
            <a:bodyPr wrap="none">
              <a:spAutoFit/>
            </a:bodyPr>
            <a:lstStyle/>
            <a:p>
              <a:r>
                <a:rPr lang="en-US" sz="1600" b="1">
                  <a:latin typeface="Arial" charset="0"/>
                </a:rPr>
                <a:t>dv/dt</a:t>
              </a:r>
            </a:p>
          </p:txBody>
        </p:sp>
        <p:sp>
          <p:nvSpPr>
            <p:cNvPr id="358514" name="Text Box 114"/>
            <p:cNvSpPr txBox="1">
              <a:spLocks noChangeArrowheads="1"/>
            </p:cNvSpPr>
            <p:nvPr/>
          </p:nvSpPr>
          <p:spPr bwMode="auto">
            <a:xfrm>
              <a:off x="2352" y="1932"/>
              <a:ext cx="317" cy="212"/>
            </a:xfrm>
            <a:prstGeom prst="rect">
              <a:avLst/>
            </a:prstGeom>
            <a:noFill/>
            <a:ln w="9525">
              <a:noFill/>
              <a:miter lim="800000"/>
              <a:headEnd/>
              <a:tailEnd/>
            </a:ln>
            <a:effectLst/>
          </p:spPr>
          <p:txBody>
            <a:bodyPr wrap="none">
              <a:spAutoFit/>
            </a:bodyPr>
            <a:lstStyle/>
            <a:p>
              <a:r>
                <a:rPr lang="en-US" sz="1600" b="1">
                  <a:latin typeface="Arial" charset="0"/>
                </a:rPr>
                <a:t>i (t)</a:t>
              </a:r>
            </a:p>
          </p:txBody>
        </p:sp>
        <p:sp>
          <p:nvSpPr>
            <p:cNvPr id="358515" name="Text Box 115"/>
            <p:cNvSpPr txBox="1">
              <a:spLocks noChangeArrowheads="1"/>
            </p:cNvSpPr>
            <p:nvPr/>
          </p:nvSpPr>
          <p:spPr bwMode="auto">
            <a:xfrm>
              <a:off x="3209" y="2416"/>
              <a:ext cx="628" cy="192"/>
            </a:xfrm>
            <a:prstGeom prst="rect">
              <a:avLst/>
            </a:prstGeom>
            <a:noFill/>
            <a:ln w="9525">
              <a:noFill/>
              <a:miter lim="800000"/>
              <a:headEnd/>
              <a:tailEnd/>
            </a:ln>
            <a:effectLst/>
          </p:spPr>
          <p:txBody>
            <a:bodyPr wrap="none">
              <a:spAutoFit/>
            </a:bodyPr>
            <a:lstStyle/>
            <a:p>
              <a:r>
                <a:rPr lang="en-US" sz="1400" b="1">
                  <a:latin typeface="Arial" charset="0"/>
                </a:rPr>
                <a:t>Slope = C</a:t>
              </a:r>
            </a:p>
          </p:txBody>
        </p:sp>
      </p:grpSp>
      <p:grpSp>
        <p:nvGrpSpPr>
          <p:cNvPr id="358525" name="Group 125"/>
          <p:cNvGrpSpPr>
            <a:grpSpLocks/>
          </p:cNvGrpSpPr>
          <p:nvPr/>
        </p:nvGrpSpPr>
        <p:grpSpPr bwMode="auto">
          <a:xfrm>
            <a:off x="6324600" y="2743200"/>
            <a:ext cx="2605088" cy="1814513"/>
            <a:chOff x="3984" y="1920"/>
            <a:chExt cx="1641" cy="1143"/>
          </a:xfrm>
        </p:grpSpPr>
        <p:sp>
          <p:nvSpPr>
            <p:cNvPr id="358517" name="Line 117"/>
            <p:cNvSpPr>
              <a:spLocks noChangeShapeType="1"/>
            </p:cNvSpPr>
            <p:nvPr/>
          </p:nvSpPr>
          <p:spPr bwMode="auto">
            <a:xfrm>
              <a:off x="4210" y="2820"/>
              <a:ext cx="1083" cy="0"/>
            </a:xfrm>
            <a:prstGeom prst="line">
              <a:avLst/>
            </a:prstGeom>
            <a:noFill/>
            <a:ln w="9525">
              <a:solidFill>
                <a:schemeClr val="tx1"/>
              </a:solidFill>
              <a:round/>
              <a:headEnd/>
              <a:tailEnd type="triangle" w="med" len="med"/>
            </a:ln>
            <a:effectLst/>
          </p:spPr>
          <p:txBody>
            <a:bodyPr/>
            <a:lstStyle/>
            <a:p>
              <a:endParaRPr lang="en-US"/>
            </a:p>
          </p:txBody>
        </p:sp>
        <p:sp>
          <p:nvSpPr>
            <p:cNvPr id="358518" name="Line 118"/>
            <p:cNvSpPr>
              <a:spLocks noChangeShapeType="1"/>
            </p:cNvSpPr>
            <p:nvPr/>
          </p:nvSpPr>
          <p:spPr bwMode="auto">
            <a:xfrm flipV="1">
              <a:off x="4345" y="1920"/>
              <a:ext cx="0" cy="1057"/>
            </a:xfrm>
            <a:prstGeom prst="line">
              <a:avLst/>
            </a:prstGeom>
            <a:noFill/>
            <a:ln w="9525">
              <a:solidFill>
                <a:schemeClr val="tx1"/>
              </a:solidFill>
              <a:round/>
              <a:headEnd/>
              <a:tailEnd type="triangle" w="med" len="med"/>
            </a:ln>
            <a:effectLst/>
          </p:spPr>
          <p:txBody>
            <a:bodyPr/>
            <a:lstStyle/>
            <a:p>
              <a:endParaRPr lang="en-US"/>
            </a:p>
          </p:txBody>
        </p:sp>
        <p:sp>
          <p:nvSpPr>
            <p:cNvPr id="358519" name="Line 119"/>
            <p:cNvSpPr>
              <a:spLocks noChangeShapeType="1"/>
            </p:cNvSpPr>
            <p:nvPr/>
          </p:nvSpPr>
          <p:spPr bwMode="auto">
            <a:xfrm flipV="1">
              <a:off x="4337" y="1920"/>
              <a:ext cx="1039" cy="900"/>
            </a:xfrm>
            <a:prstGeom prst="line">
              <a:avLst/>
            </a:prstGeom>
            <a:noFill/>
            <a:ln w="9525">
              <a:solidFill>
                <a:schemeClr val="tx1"/>
              </a:solidFill>
              <a:round/>
              <a:headEnd/>
              <a:tailEnd/>
            </a:ln>
            <a:effectLst/>
          </p:spPr>
          <p:txBody>
            <a:bodyPr/>
            <a:lstStyle/>
            <a:p>
              <a:endParaRPr lang="en-US"/>
            </a:p>
          </p:txBody>
        </p:sp>
        <p:sp>
          <p:nvSpPr>
            <p:cNvPr id="358520" name="Text Box 120"/>
            <p:cNvSpPr txBox="1">
              <a:spLocks noChangeArrowheads="1"/>
            </p:cNvSpPr>
            <p:nvPr/>
          </p:nvSpPr>
          <p:spPr bwMode="auto">
            <a:xfrm>
              <a:off x="5238" y="2851"/>
              <a:ext cx="387" cy="212"/>
            </a:xfrm>
            <a:prstGeom prst="rect">
              <a:avLst/>
            </a:prstGeom>
            <a:noFill/>
            <a:ln w="9525">
              <a:noFill/>
              <a:miter lim="800000"/>
              <a:headEnd/>
              <a:tailEnd/>
            </a:ln>
            <a:effectLst/>
          </p:spPr>
          <p:txBody>
            <a:bodyPr wrap="none">
              <a:spAutoFit/>
            </a:bodyPr>
            <a:lstStyle/>
            <a:p>
              <a:r>
                <a:rPr lang="en-US" sz="1600" b="1">
                  <a:latin typeface="Arial" charset="0"/>
                </a:rPr>
                <a:t>di/dt</a:t>
              </a:r>
            </a:p>
          </p:txBody>
        </p:sp>
        <p:sp>
          <p:nvSpPr>
            <p:cNvPr id="358521" name="Text Box 121"/>
            <p:cNvSpPr txBox="1">
              <a:spLocks noChangeArrowheads="1"/>
            </p:cNvSpPr>
            <p:nvPr/>
          </p:nvSpPr>
          <p:spPr bwMode="auto">
            <a:xfrm>
              <a:off x="3984" y="1932"/>
              <a:ext cx="353" cy="212"/>
            </a:xfrm>
            <a:prstGeom prst="rect">
              <a:avLst/>
            </a:prstGeom>
            <a:noFill/>
            <a:ln w="9525">
              <a:noFill/>
              <a:miter lim="800000"/>
              <a:headEnd/>
              <a:tailEnd/>
            </a:ln>
            <a:effectLst/>
          </p:spPr>
          <p:txBody>
            <a:bodyPr wrap="none">
              <a:spAutoFit/>
            </a:bodyPr>
            <a:lstStyle/>
            <a:p>
              <a:r>
                <a:rPr lang="en-US" sz="1600" b="1">
                  <a:latin typeface="Arial" charset="0"/>
                </a:rPr>
                <a:t>v (t)</a:t>
              </a:r>
            </a:p>
          </p:txBody>
        </p:sp>
        <p:sp>
          <p:nvSpPr>
            <p:cNvPr id="358522" name="Text Box 122"/>
            <p:cNvSpPr txBox="1">
              <a:spLocks noChangeArrowheads="1"/>
            </p:cNvSpPr>
            <p:nvPr/>
          </p:nvSpPr>
          <p:spPr bwMode="auto">
            <a:xfrm>
              <a:off x="4841" y="2416"/>
              <a:ext cx="615" cy="192"/>
            </a:xfrm>
            <a:prstGeom prst="rect">
              <a:avLst/>
            </a:prstGeom>
            <a:noFill/>
            <a:ln w="9525">
              <a:noFill/>
              <a:miter lim="800000"/>
              <a:headEnd/>
              <a:tailEnd/>
            </a:ln>
            <a:effectLst/>
          </p:spPr>
          <p:txBody>
            <a:bodyPr wrap="none">
              <a:spAutoFit/>
            </a:bodyPr>
            <a:lstStyle/>
            <a:p>
              <a:r>
                <a:rPr lang="en-US" sz="1400" b="1">
                  <a:latin typeface="Arial" charset="0"/>
                </a:rPr>
                <a:t>Slope = L</a:t>
              </a:r>
            </a:p>
          </p:txBody>
        </p:sp>
      </p:gr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8404">
                                            <p:txEl>
                                              <p:pRg st="0" end="0"/>
                                            </p:txEl>
                                          </p:spTgt>
                                        </p:tgtEl>
                                        <p:attrNameLst>
                                          <p:attrName>style.visibility</p:attrName>
                                        </p:attrNameLst>
                                      </p:cBhvr>
                                      <p:to>
                                        <p:strVal val="visible"/>
                                      </p:to>
                                    </p:set>
                                    <p:anim calcmode="lin" valueType="num">
                                      <p:cBhvr additive="base">
                                        <p:cTn id="7" dur="1000" fill="hold"/>
                                        <p:tgtEl>
                                          <p:spTgt spid="358404">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5840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58404">
                                            <p:txEl>
                                              <p:pRg st="1" end="1"/>
                                            </p:txEl>
                                          </p:spTgt>
                                        </p:tgtEl>
                                        <p:attrNameLst>
                                          <p:attrName>style.visibility</p:attrName>
                                        </p:attrNameLst>
                                      </p:cBhvr>
                                      <p:to>
                                        <p:strVal val="visible"/>
                                      </p:to>
                                    </p:set>
                                    <p:anim calcmode="lin" valueType="num">
                                      <p:cBhvr additive="base">
                                        <p:cTn id="13" dur="1000" fill="hold"/>
                                        <p:tgtEl>
                                          <p:spTgt spid="358404">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5840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58404">
                                            <p:txEl>
                                              <p:pRg st="2" end="2"/>
                                            </p:txEl>
                                          </p:spTgt>
                                        </p:tgtEl>
                                        <p:attrNameLst>
                                          <p:attrName>style.visibility</p:attrName>
                                        </p:attrNameLst>
                                      </p:cBhvr>
                                      <p:to>
                                        <p:strVal val="visible"/>
                                      </p:to>
                                    </p:set>
                                    <p:anim calcmode="lin" valueType="num">
                                      <p:cBhvr additive="base">
                                        <p:cTn id="19" dur="1000" fill="hold"/>
                                        <p:tgtEl>
                                          <p:spTgt spid="358404">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5840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358523"/>
                                        </p:tgtEl>
                                        <p:attrNameLst>
                                          <p:attrName>style.visibility</p:attrName>
                                        </p:attrNameLst>
                                      </p:cBhvr>
                                      <p:to>
                                        <p:strVal val="visible"/>
                                      </p:to>
                                    </p:set>
                                    <p:animEffect transition="in" filter="box(in)">
                                      <p:cBhvr>
                                        <p:cTn id="25" dur="500"/>
                                        <p:tgtEl>
                                          <p:spTgt spid="358523"/>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358524"/>
                                        </p:tgtEl>
                                        <p:attrNameLst>
                                          <p:attrName>style.visibility</p:attrName>
                                        </p:attrNameLst>
                                      </p:cBhvr>
                                      <p:to>
                                        <p:strVal val="visible"/>
                                      </p:to>
                                    </p:set>
                                    <p:animEffect transition="in" filter="checkerboard(across)">
                                      <p:cBhvr>
                                        <p:cTn id="30" dur="500"/>
                                        <p:tgtEl>
                                          <p:spTgt spid="358524"/>
                                        </p:tgtEl>
                                      </p:cBhvr>
                                    </p:animEffect>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nodeType="clickEffect">
                                  <p:stCondLst>
                                    <p:cond delay="0"/>
                                  </p:stCondLst>
                                  <p:childTnLst>
                                    <p:set>
                                      <p:cBhvr>
                                        <p:cTn id="34" dur="1" fill="hold">
                                          <p:stCondLst>
                                            <p:cond delay="0"/>
                                          </p:stCondLst>
                                        </p:cTn>
                                        <p:tgtEl>
                                          <p:spTgt spid="358525"/>
                                        </p:tgtEl>
                                        <p:attrNameLst>
                                          <p:attrName>style.visibility</p:attrName>
                                        </p:attrNameLst>
                                      </p:cBhvr>
                                      <p:to>
                                        <p:strVal val="visible"/>
                                      </p:to>
                                    </p:set>
                                    <p:animEffect transition="in" filter="diamond(in)">
                                      <p:cBhvr>
                                        <p:cTn id="35" dur="2000"/>
                                        <p:tgtEl>
                                          <p:spTgt spid="35852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358405">
                                            <p:txEl>
                                              <p:pRg st="0" end="0"/>
                                            </p:txEl>
                                          </p:spTgt>
                                        </p:tgtEl>
                                        <p:attrNameLst>
                                          <p:attrName>style.visibility</p:attrName>
                                        </p:attrNameLst>
                                      </p:cBhvr>
                                      <p:to>
                                        <p:strVal val="visible"/>
                                      </p:to>
                                    </p:set>
                                    <p:anim calcmode="lin" valueType="num">
                                      <p:cBhvr additive="base">
                                        <p:cTn id="40" dur="1000" fill="hold"/>
                                        <p:tgtEl>
                                          <p:spTgt spid="358405">
                                            <p:txEl>
                                              <p:pRg st="0" end="0"/>
                                            </p:txEl>
                                          </p:spTgt>
                                        </p:tgtEl>
                                        <p:attrNameLst>
                                          <p:attrName>ppt_x</p:attrName>
                                        </p:attrNameLst>
                                      </p:cBhvr>
                                      <p:tavLst>
                                        <p:tav tm="0">
                                          <p:val>
                                            <p:strVal val="0-#ppt_w/2"/>
                                          </p:val>
                                        </p:tav>
                                        <p:tav tm="100000">
                                          <p:val>
                                            <p:strVal val="#ppt_x"/>
                                          </p:val>
                                        </p:tav>
                                      </p:tavLst>
                                    </p:anim>
                                    <p:anim calcmode="lin" valueType="num">
                                      <p:cBhvr additive="base">
                                        <p:cTn id="41" dur="1000" fill="hold"/>
                                        <p:tgtEl>
                                          <p:spTgt spid="35840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358405">
                                            <p:txEl>
                                              <p:pRg st="1" end="1"/>
                                            </p:txEl>
                                          </p:spTgt>
                                        </p:tgtEl>
                                        <p:attrNameLst>
                                          <p:attrName>style.visibility</p:attrName>
                                        </p:attrNameLst>
                                      </p:cBhvr>
                                      <p:to>
                                        <p:strVal val="visible"/>
                                      </p:to>
                                    </p:set>
                                    <p:anim calcmode="lin" valueType="num">
                                      <p:cBhvr additive="base">
                                        <p:cTn id="46" dur="1000" fill="hold"/>
                                        <p:tgtEl>
                                          <p:spTgt spid="358405">
                                            <p:txEl>
                                              <p:pRg st="1" end="1"/>
                                            </p:txEl>
                                          </p:spTgt>
                                        </p:tgtEl>
                                        <p:attrNameLst>
                                          <p:attrName>ppt_x</p:attrName>
                                        </p:attrNameLst>
                                      </p:cBhvr>
                                      <p:tavLst>
                                        <p:tav tm="0">
                                          <p:val>
                                            <p:strVal val="0-#ppt_w/2"/>
                                          </p:val>
                                        </p:tav>
                                        <p:tav tm="100000">
                                          <p:val>
                                            <p:strVal val="#ppt_x"/>
                                          </p:val>
                                        </p:tav>
                                      </p:tavLst>
                                    </p:anim>
                                    <p:anim calcmode="lin" valueType="num">
                                      <p:cBhvr additive="base">
                                        <p:cTn id="47" dur="1000" fill="hold"/>
                                        <p:tgtEl>
                                          <p:spTgt spid="358405">
                                            <p:txEl>
                                              <p:pRg st="1" end="1"/>
                                            </p:txEl>
                                          </p:spTgt>
                                        </p:tgtEl>
                                        <p:attrNameLst>
                                          <p:attrName>ppt_y</p:attrName>
                                        </p:attrNameLst>
                                      </p:cBhvr>
                                      <p:tavLst>
                                        <p:tav tm="0">
                                          <p:val>
                                            <p:strVal val="#ppt_y"/>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358403"/>
                                        </p:tgtEl>
                                        <p:attrNameLst>
                                          <p:attrName>style.visibility</p:attrName>
                                        </p:attrNameLst>
                                      </p:cBhvr>
                                      <p:to>
                                        <p:strVal val="visible"/>
                                      </p:to>
                                    </p:set>
                                    <p:anim calcmode="lin" valueType="num">
                                      <p:cBhvr additive="base">
                                        <p:cTn id="50" dur="500" fill="hold"/>
                                        <p:tgtEl>
                                          <p:spTgt spid="358403"/>
                                        </p:tgtEl>
                                        <p:attrNameLst>
                                          <p:attrName>ppt_x</p:attrName>
                                        </p:attrNameLst>
                                      </p:cBhvr>
                                      <p:tavLst>
                                        <p:tav tm="0">
                                          <p:val>
                                            <p:strVal val="#ppt_x"/>
                                          </p:val>
                                        </p:tav>
                                        <p:tav tm="100000">
                                          <p:val>
                                            <p:strVal val="#ppt_x"/>
                                          </p:val>
                                        </p:tav>
                                      </p:tavLst>
                                    </p:anim>
                                    <p:anim calcmode="lin" valueType="num">
                                      <p:cBhvr additive="base">
                                        <p:cTn id="51" dur="500" fill="hold"/>
                                        <p:tgtEl>
                                          <p:spTgt spid="3584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6"/>
          <p:cNvSpPr>
            <a:spLocks noGrp="1"/>
          </p:cNvSpPr>
          <p:nvPr>
            <p:ph type="sldNum" sz="quarter" idx="12"/>
          </p:nvPr>
        </p:nvSpPr>
        <p:spPr/>
        <p:txBody>
          <a:bodyPr/>
          <a:lstStyle/>
          <a:p>
            <a:fld id="{3312CEFC-7ECE-4982-AE1D-68EB9ECF60E6}" type="slidenum">
              <a:rPr lang="en-US" altLang="en-US"/>
              <a:pPr/>
              <a:t>3</a:t>
            </a:fld>
            <a:endParaRPr lang="en-US" altLang="en-US"/>
          </a:p>
        </p:txBody>
      </p:sp>
      <p:sp>
        <p:nvSpPr>
          <p:cNvPr id="359426" name="Rectangle 2"/>
          <p:cNvSpPr>
            <a:spLocks noGrp="1" noChangeArrowheads="1"/>
          </p:cNvSpPr>
          <p:nvPr>
            <p:ph type="title"/>
          </p:nvPr>
        </p:nvSpPr>
        <p:spPr>
          <a:xfrm>
            <a:off x="838200" y="304800"/>
            <a:ext cx="8001000" cy="457200"/>
          </a:xfrm>
        </p:spPr>
        <p:txBody>
          <a:bodyPr/>
          <a:lstStyle/>
          <a:p>
            <a:r>
              <a:rPr lang="en-US" sz="2800" b="1" u="sng" dirty="0" smtClean="0"/>
              <a:t>The Superposition Principle</a:t>
            </a:r>
            <a:endParaRPr lang="en-US" sz="2800" b="1" u="sng" dirty="0"/>
          </a:p>
        </p:txBody>
      </p:sp>
      <p:sp>
        <p:nvSpPr>
          <p:cNvPr id="359427" name="Rectangle 3"/>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solidFill>
                  <a:srgbClr val="FF0000"/>
                </a:solidFill>
              </a:rPr>
              <a:t> </a:t>
            </a:r>
          </a:p>
        </p:txBody>
      </p:sp>
      <p:sp>
        <p:nvSpPr>
          <p:cNvPr id="359428" name="Rectangle 4"/>
          <p:cNvSpPr>
            <a:spLocks noChangeArrowheads="1"/>
          </p:cNvSpPr>
          <p:nvPr/>
        </p:nvSpPr>
        <p:spPr bwMode="auto">
          <a:xfrm>
            <a:off x="609600" y="838200"/>
            <a:ext cx="8077200" cy="2895600"/>
          </a:xfrm>
          <a:prstGeom prst="rect">
            <a:avLst/>
          </a:prstGeom>
          <a:noFill/>
          <a:ln w="9525">
            <a:noFill/>
            <a:miter lim="800000"/>
            <a:headEnd/>
            <a:tailEnd/>
          </a:ln>
          <a:effectLst/>
        </p:spPr>
        <p:txBody>
          <a:bodyPr/>
          <a:lstStyle/>
          <a:p>
            <a:pPr marL="533400" indent="-533400">
              <a:spcBef>
                <a:spcPct val="20000"/>
              </a:spcBef>
              <a:buFontTx/>
              <a:buChar char="•"/>
            </a:pPr>
            <a:r>
              <a:rPr lang="en-US" sz="1800" b="1" dirty="0">
                <a:latin typeface="Arial" charset="0"/>
              </a:rPr>
              <a:t>Most important consequence of linearity is superposition.</a:t>
            </a:r>
          </a:p>
          <a:p>
            <a:pPr marL="533400" indent="-533400">
              <a:spcBef>
                <a:spcPct val="20000"/>
              </a:spcBef>
              <a:buFontTx/>
              <a:buChar char="•"/>
            </a:pPr>
            <a:r>
              <a:rPr lang="en-US" sz="1800" b="1" dirty="0">
                <a:latin typeface="Arial" charset="0"/>
              </a:rPr>
              <a:t>The principle of superposition states </a:t>
            </a:r>
            <a:r>
              <a:rPr lang="en-US" sz="1800" b="1" dirty="0" smtClean="0">
                <a:latin typeface="Arial" charset="0"/>
              </a:rPr>
              <a:t>that :</a:t>
            </a:r>
          </a:p>
          <a:p>
            <a:pPr marL="990600" lvl="1" indent="-533400" algn="just">
              <a:spcBef>
                <a:spcPct val="20000"/>
              </a:spcBef>
            </a:pPr>
            <a:r>
              <a:rPr lang="en-US" sz="1800" b="1" dirty="0" smtClean="0">
                <a:latin typeface="Arial" charset="0"/>
              </a:rPr>
              <a:t>	“ </a:t>
            </a:r>
            <a:r>
              <a:rPr lang="en-US" sz="1800" b="1" dirty="0">
                <a:latin typeface="Arial" charset="0"/>
              </a:rPr>
              <a:t>the response (a desired current or voltage) in a linear circuit having more than one independent </a:t>
            </a:r>
            <a:r>
              <a:rPr lang="en-US" sz="1800" b="1" dirty="0" smtClean="0">
                <a:latin typeface="Arial" charset="0"/>
              </a:rPr>
              <a:t>source </a:t>
            </a:r>
            <a:r>
              <a:rPr lang="en-US" sz="1800" b="1" dirty="0">
                <a:latin typeface="Arial" charset="0"/>
              </a:rPr>
              <a:t>can be obtained by adding the responses caused by the separate independent sources acting alone</a:t>
            </a:r>
            <a:r>
              <a:rPr lang="en-US" sz="1800" b="1" dirty="0" smtClean="0">
                <a:latin typeface="Arial" charset="0"/>
              </a:rPr>
              <a:t>.”</a:t>
            </a:r>
          </a:p>
          <a:p>
            <a:pPr marL="914400" lvl="1" indent="-457200">
              <a:spcBef>
                <a:spcPct val="20000"/>
              </a:spcBef>
              <a:buFontTx/>
              <a:buChar char="–"/>
            </a:pPr>
            <a:r>
              <a:rPr lang="en-US" sz="1600" b="1" dirty="0" smtClean="0">
                <a:latin typeface="Arial" charset="0"/>
              </a:rPr>
              <a:t>If </a:t>
            </a:r>
            <a:r>
              <a:rPr lang="en-US" sz="1600" b="1" dirty="0">
                <a:latin typeface="Arial" charset="0"/>
              </a:rPr>
              <a:t>we reduce a voltage source to zero volts, we have effectively created a short circuit.</a:t>
            </a:r>
          </a:p>
          <a:p>
            <a:pPr marL="914400" lvl="1" indent="-457200">
              <a:spcBef>
                <a:spcPct val="20000"/>
              </a:spcBef>
              <a:buFontTx/>
              <a:buChar char="–"/>
            </a:pPr>
            <a:r>
              <a:rPr lang="en-US" sz="1600" b="1" dirty="0">
                <a:latin typeface="Arial" charset="0"/>
              </a:rPr>
              <a:t>If we reduce a current source to zero amps, we have effectively created an open circuit.</a:t>
            </a:r>
          </a:p>
        </p:txBody>
      </p:sp>
      <p:sp>
        <p:nvSpPr>
          <p:cNvPr id="359429" name="Rectangle 5"/>
          <p:cNvSpPr>
            <a:spLocks noChangeArrowheads="1"/>
          </p:cNvSpPr>
          <p:nvPr/>
        </p:nvSpPr>
        <p:spPr bwMode="auto">
          <a:xfrm>
            <a:off x="609600" y="6248400"/>
            <a:ext cx="8001000" cy="304800"/>
          </a:xfrm>
          <a:prstGeom prst="rect">
            <a:avLst/>
          </a:prstGeom>
          <a:noFill/>
          <a:ln w="9525">
            <a:noFill/>
            <a:miter lim="800000"/>
            <a:headEnd/>
            <a:tailEnd/>
          </a:ln>
          <a:effectLst/>
        </p:spPr>
        <p:txBody>
          <a:bodyPr/>
          <a:lstStyle/>
          <a:p>
            <a:pPr marL="342900" indent="-342900">
              <a:spcBef>
                <a:spcPct val="20000"/>
              </a:spcBef>
              <a:buFontTx/>
              <a:buChar char="•"/>
            </a:pPr>
            <a:r>
              <a:rPr lang="en-US" sz="1800" b="1" dirty="0" smtClean="0">
                <a:solidFill>
                  <a:srgbClr val="FF0000"/>
                </a:solidFill>
                <a:latin typeface="Arial" charset="0"/>
              </a:rPr>
              <a:t>The Superposition Theorem </a:t>
            </a:r>
            <a:r>
              <a:rPr lang="en-US" sz="1800" b="1" dirty="0">
                <a:solidFill>
                  <a:srgbClr val="FF0000"/>
                </a:solidFill>
                <a:latin typeface="Arial" charset="0"/>
              </a:rPr>
              <a:t>!</a:t>
            </a:r>
          </a:p>
        </p:txBody>
      </p:sp>
      <p:grpSp>
        <p:nvGrpSpPr>
          <p:cNvPr id="359486" name="Group 62"/>
          <p:cNvGrpSpPr>
            <a:grpSpLocks/>
          </p:cNvGrpSpPr>
          <p:nvPr/>
        </p:nvGrpSpPr>
        <p:grpSpPr bwMode="auto">
          <a:xfrm>
            <a:off x="1447800" y="3810000"/>
            <a:ext cx="1176338" cy="1981200"/>
            <a:chOff x="912" y="2400"/>
            <a:chExt cx="741" cy="1248"/>
          </a:xfrm>
        </p:grpSpPr>
        <p:grpSp>
          <p:nvGrpSpPr>
            <p:cNvPr id="359483" name="Group 59"/>
            <p:cNvGrpSpPr>
              <a:grpSpLocks/>
            </p:cNvGrpSpPr>
            <p:nvPr/>
          </p:nvGrpSpPr>
          <p:grpSpPr bwMode="auto">
            <a:xfrm>
              <a:off x="912" y="2400"/>
              <a:ext cx="720" cy="1248"/>
              <a:chOff x="912" y="2400"/>
              <a:chExt cx="720" cy="1248"/>
            </a:xfrm>
          </p:grpSpPr>
          <p:grpSp>
            <p:nvGrpSpPr>
              <p:cNvPr id="359460" name="Group 36"/>
              <p:cNvGrpSpPr>
                <a:grpSpLocks/>
              </p:cNvGrpSpPr>
              <p:nvPr/>
            </p:nvGrpSpPr>
            <p:grpSpPr bwMode="auto">
              <a:xfrm>
                <a:off x="912" y="2400"/>
                <a:ext cx="432" cy="1200"/>
                <a:chOff x="912" y="2400"/>
                <a:chExt cx="432" cy="1200"/>
              </a:xfrm>
            </p:grpSpPr>
            <p:sp>
              <p:nvSpPr>
                <p:cNvPr id="359452" name="Oval 28"/>
                <p:cNvSpPr>
                  <a:spLocks noChangeArrowheads="1"/>
                </p:cNvSpPr>
                <p:nvPr/>
              </p:nvSpPr>
              <p:spPr bwMode="auto">
                <a:xfrm>
                  <a:off x="912" y="2826"/>
                  <a:ext cx="432" cy="464"/>
                </a:xfrm>
                <a:prstGeom prst="ellipse">
                  <a:avLst/>
                </a:prstGeom>
                <a:noFill/>
                <a:ln w="9525">
                  <a:solidFill>
                    <a:schemeClr val="tx1"/>
                  </a:solidFill>
                  <a:round/>
                  <a:headEnd/>
                  <a:tailEnd/>
                </a:ln>
                <a:effectLst/>
              </p:spPr>
              <p:txBody>
                <a:bodyPr wrap="none" anchor="ctr"/>
                <a:lstStyle/>
                <a:p>
                  <a:endParaRPr lang="en-US"/>
                </a:p>
              </p:txBody>
            </p:sp>
            <p:sp>
              <p:nvSpPr>
                <p:cNvPr id="359453" name="Line 29"/>
                <p:cNvSpPr>
                  <a:spLocks noChangeShapeType="1"/>
                </p:cNvSpPr>
                <p:nvPr/>
              </p:nvSpPr>
              <p:spPr bwMode="auto">
                <a:xfrm>
                  <a:off x="1128" y="3290"/>
                  <a:ext cx="0" cy="310"/>
                </a:xfrm>
                <a:prstGeom prst="line">
                  <a:avLst/>
                </a:prstGeom>
                <a:noFill/>
                <a:ln w="9525">
                  <a:solidFill>
                    <a:schemeClr val="tx1"/>
                  </a:solidFill>
                  <a:round/>
                  <a:headEnd/>
                  <a:tailEnd/>
                </a:ln>
                <a:effectLst/>
              </p:spPr>
              <p:txBody>
                <a:bodyPr/>
                <a:lstStyle/>
                <a:p>
                  <a:endParaRPr lang="en-US"/>
                </a:p>
              </p:txBody>
            </p:sp>
            <p:sp>
              <p:nvSpPr>
                <p:cNvPr id="359454" name="Line 30"/>
                <p:cNvSpPr>
                  <a:spLocks noChangeShapeType="1"/>
                </p:cNvSpPr>
                <p:nvPr/>
              </p:nvSpPr>
              <p:spPr bwMode="auto">
                <a:xfrm flipV="1">
                  <a:off x="1128" y="2400"/>
                  <a:ext cx="0" cy="426"/>
                </a:xfrm>
                <a:prstGeom prst="line">
                  <a:avLst/>
                </a:prstGeom>
                <a:noFill/>
                <a:ln w="9525">
                  <a:solidFill>
                    <a:schemeClr val="tx1"/>
                  </a:solidFill>
                  <a:round/>
                  <a:headEnd/>
                  <a:tailEnd/>
                </a:ln>
                <a:effectLst/>
              </p:spPr>
              <p:txBody>
                <a:bodyPr/>
                <a:lstStyle/>
                <a:p>
                  <a:endParaRPr lang="en-US"/>
                </a:p>
              </p:txBody>
            </p:sp>
            <p:sp>
              <p:nvSpPr>
                <p:cNvPr id="359455" name="Text Box 31"/>
                <p:cNvSpPr txBox="1">
                  <a:spLocks noChangeArrowheads="1"/>
                </p:cNvSpPr>
                <p:nvPr/>
              </p:nvSpPr>
              <p:spPr bwMode="auto">
                <a:xfrm>
                  <a:off x="1017" y="2784"/>
                  <a:ext cx="144" cy="288"/>
                </a:xfrm>
                <a:prstGeom prst="rect">
                  <a:avLst/>
                </a:prstGeom>
                <a:noFill/>
                <a:ln w="9525">
                  <a:noFill/>
                  <a:miter lim="800000"/>
                  <a:headEnd/>
                  <a:tailEnd/>
                </a:ln>
                <a:effectLst/>
              </p:spPr>
              <p:txBody>
                <a:bodyPr>
                  <a:spAutoFit/>
                </a:bodyPr>
                <a:lstStyle/>
                <a:p>
                  <a:r>
                    <a:rPr lang="en-US"/>
                    <a:t>+</a:t>
                  </a:r>
                </a:p>
              </p:txBody>
            </p:sp>
            <p:sp>
              <p:nvSpPr>
                <p:cNvPr id="359457" name="Text Box 33"/>
                <p:cNvSpPr txBox="1">
                  <a:spLocks noChangeArrowheads="1"/>
                </p:cNvSpPr>
                <p:nvPr/>
              </p:nvSpPr>
              <p:spPr bwMode="auto">
                <a:xfrm>
                  <a:off x="1008" y="2976"/>
                  <a:ext cx="151" cy="288"/>
                </a:xfrm>
                <a:prstGeom prst="rect">
                  <a:avLst/>
                </a:prstGeom>
                <a:noFill/>
                <a:ln w="9525">
                  <a:noFill/>
                  <a:miter lim="800000"/>
                  <a:headEnd/>
                  <a:tailEnd/>
                </a:ln>
                <a:effectLst/>
              </p:spPr>
              <p:txBody>
                <a:bodyPr>
                  <a:spAutoFit/>
                </a:bodyPr>
                <a:lstStyle/>
                <a:p>
                  <a:r>
                    <a:rPr lang="en-US"/>
                    <a:t>_</a:t>
                  </a:r>
                </a:p>
              </p:txBody>
            </p:sp>
          </p:grpSp>
          <p:sp>
            <p:nvSpPr>
              <p:cNvPr id="359459" name="Line 35"/>
              <p:cNvSpPr>
                <a:spLocks noChangeShapeType="1"/>
              </p:cNvSpPr>
              <p:nvPr/>
            </p:nvSpPr>
            <p:spPr bwMode="auto">
              <a:xfrm>
                <a:off x="1632" y="2448"/>
                <a:ext cx="0" cy="1200"/>
              </a:xfrm>
              <a:prstGeom prst="line">
                <a:avLst/>
              </a:prstGeom>
              <a:noFill/>
              <a:ln w="9525">
                <a:solidFill>
                  <a:schemeClr val="tx1"/>
                </a:solidFill>
                <a:round/>
                <a:headEnd/>
                <a:tailEnd/>
              </a:ln>
              <a:effectLst/>
            </p:spPr>
            <p:txBody>
              <a:bodyPr/>
              <a:lstStyle/>
              <a:p>
                <a:endParaRPr lang="en-US"/>
              </a:p>
            </p:txBody>
          </p:sp>
        </p:grpSp>
        <p:sp>
          <p:nvSpPr>
            <p:cNvPr id="359468" name="Oval 44"/>
            <p:cNvSpPr>
              <a:spLocks noChangeArrowheads="1"/>
            </p:cNvSpPr>
            <p:nvPr/>
          </p:nvSpPr>
          <p:spPr bwMode="auto">
            <a:xfrm>
              <a:off x="1104" y="2409"/>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59469" name="Oval 45"/>
            <p:cNvSpPr>
              <a:spLocks noChangeArrowheads="1"/>
            </p:cNvSpPr>
            <p:nvPr/>
          </p:nvSpPr>
          <p:spPr bwMode="auto">
            <a:xfrm>
              <a:off x="1104" y="360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59470" name="Oval 46"/>
            <p:cNvSpPr>
              <a:spLocks noChangeArrowheads="1"/>
            </p:cNvSpPr>
            <p:nvPr/>
          </p:nvSpPr>
          <p:spPr bwMode="auto">
            <a:xfrm>
              <a:off x="1605" y="360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59471" name="Oval 47"/>
            <p:cNvSpPr>
              <a:spLocks noChangeArrowheads="1"/>
            </p:cNvSpPr>
            <p:nvPr/>
          </p:nvSpPr>
          <p:spPr bwMode="auto">
            <a:xfrm>
              <a:off x="1602" y="240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nvGrpSpPr>
          <p:cNvPr id="359485" name="Group 61"/>
          <p:cNvGrpSpPr>
            <a:grpSpLocks/>
          </p:cNvGrpSpPr>
          <p:nvPr/>
        </p:nvGrpSpPr>
        <p:grpSpPr bwMode="auto">
          <a:xfrm>
            <a:off x="4876800" y="3967163"/>
            <a:ext cx="1266825" cy="1976437"/>
            <a:chOff x="3072" y="2499"/>
            <a:chExt cx="798" cy="1245"/>
          </a:xfrm>
        </p:grpSpPr>
        <p:sp>
          <p:nvSpPr>
            <p:cNvPr id="359472" name="Oval 48"/>
            <p:cNvSpPr>
              <a:spLocks noChangeArrowheads="1"/>
            </p:cNvSpPr>
            <p:nvPr/>
          </p:nvSpPr>
          <p:spPr bwMode="auto">
            <a:xfrm>
              <a:off x="3264" y="2517"/>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59475" name="Oval 51"/>
            <p:cNvSpPr>
              <a:spLocks noChangeArrowheads="1"/>
            </p:cNvSpPr>
            <p:nvPr/>
          </p:nvSpPr>
          <p:spPr bwMode="auto">
            <a:xfrm>
              <a:off x="3819" y="2499"/>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59478" name="Oval 54"/>
            <p:cNvSpPr>
              <a:spLocks noChangeArrowheads="1"/>
            </p:cNvSpPr>
            <p:nvPr/>
          </p:nvSpPr>
          <p:spPr bwMode="auto">
            <a:xfrm>
              <a:off x="3819" y="3669"/>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59480" name="Oval 56"/>
            <p:cNvSpPr>
              <a:spLocks noChangeArrowheads="1"/>
            </p:cNvSpPr>
            <p:nvPr/>
          </p:nvSpPr>
          <p:spPr bwMode="auto">
            <a:xfrm>
              <a:off x="3264" y="369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59481" name="Oval 57"/>
            <p:cNvSpPr>
              <a:spLocks noChangeArrowheads="1"/>
            </p:cNvSpPr>
            <p:nvPr/>
          </p:nvSpPr>
          <p:spPr bwMode="auto">
            <a:xfrm>
              <a:off x="3813" y="321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nvGrpSpPr>
            <p:cNvPr id="359484" name="Group 60"/>
            <p:cNvGrpSpPr>
              <a:grpSpLocks/>
            </p:cNvGrpSpPr>
            <p:nvPr/>
          </p:nvGrpSpPr>
          <p:grpSpPr bwMode="auto">
            <a:xfrm>
              <a:off x="3072" y="2511"/>
              <a:ext cx="798" cy="1200"/>
              <a:chOff x="3072" y="2511"/>
              <a:chExt cx="798" cy="1200"/>
            </a:xfrm>
          </p:grpSpPr>
          <p:grpSp>
            <p:nvGrpSpPr>
              <p:cNvPr id="359461" name="Group 37"/>
              <p:cNvGrpSpPr>
                <a:grpSpLocks/>
              </p:cNvGrpSpPr>
              <p:nvPr/>
            </p:nvGrpSpPr>
            <p:grpSpPr bwMode="auto">
              <a:xfrm>
                <a:off x="3072" y="2511"/>
                <a:ext cx="432" cy="1200"/>
                <a:chOff x="4656" y="1632"/>
                <a:chExt cx="432" cy="1200"/>
              </a:xfrm>
            </p:grpSpPr>
            <p:sp>
              <p:nvSpPr>
                <p:cNvPr id="359462" name="Oval 38"/>
                <p:cNvSpPr>
                  <a:spLocks noChangeArrowheads="1"/>
                </p:cNvSpPr>
                <p:nvPr/>
              </p:nvSpPr>
              <p:spPr bwMode="auto">
                <a:xfrm>
                  <a:off x="4656" y="2058"/>
                  <a:ext cx="432" cy="464"/>
                </a:xfrm>
                <a:prstGeom prst="ellipse">
                  <a:avLst/>
                </a:prstGeom>
                <a:noFill/>
                <a:ln w="9525">
                  <a:solidFill>
                    <a:schemeClr val="tx1"/>
                  </a:solidFill>
                  <a:round/>
                  <a:headEnd/>
                  <a:tailEnd/>
                </a:ln>
                <a:effectLst/>
              </p:spPr>
              <p:txBody>
                <a:bodyPr wrap="none" anchor="ctr"/>
                <a:lstStyle/>
                <a:p>
                  <a:endParaRPr lang="en-US"/>
                </a:p>
              </p:txBody>
            </p:sp>
            <p:sp>
              <p:nvSpPr>
                <p:cNvPr id="359463" name="Line 39"/>
                <p:cNvSpPr>
                  <a:spLocks noChangeShapeType="1"/>
                </p:cNvSpPr>
                <p:nvPr/>
              </p:nvSpPr>
              <p:spPr bwMode="auto">
                <a:xfrm>
                  <a:off x="4872" y="2522"/>
                  <a:ext cx="0" cy="310"/>
                </a:xfrm>
                <a:prstGeom prst="line">
                  <a:avLst/>
                </a:prstGeom>
                <a:noFill/>
                <a:ln w="9525">
                  <a:solidFill>
                    <a:schemeClr val="tx1"/>
                  </a:solidFill>
                  <a:round/>
                  <a:headEnd/>
                  <a:tailEnd/>
                </a:ln>
                <a:effectLst/>
              </p:spPr>
              <p:txBody>
                <a:bodyPr/>
                <a:lstStyle/>
                <a:p>
                  <a:endParaRPr lang="en-US"/>
                </a:p>
              </p:txBody>
            </p:sp>
            <p:sp>
              <p:nvSpPr>
                <p:cNvPr id="359464" name="Line 40"/>
                <p:cNvSpPr>
                  <a:spLocks noChangeShapeType="1"/>
                </p:cNvSpPr>
                <p:nvPr/>
              </p:nvSpPr>
              <p:spPr bwMode="auto">
                <a:xfrm flipV="1">
                  <a:off x="4872" y="1632"/>
                  <a:ext cx="0" cy="426"/>
                </a:xfrm>
                <a:prstGeom prst="line">
                  <a:avLst/>
                </a:prstGeom>
                <a:noFill/>
                <a:ln w="9525">
                  <a:solidFill>
                    <a:schemeClr val="tx1"/>
                  </a:solidFill>
                  <a:round/>
                  <a:headEnd/>
                  <a:tailEnd/>
                </a:ln>
                <a:effectLst/>
              </p:spPr>
              <p:txBody>
                <a:bodyPr/>
                <a:lstStyle/>
                <a:p>
                  <a:endParaRPr lang="en-US"/>
                </a:p>
              </p:txBody>
            </p:sp>
            <p:sp>
              <p:nvSpPr>
                <p:cNvPr id="359465" name="Line 41"/>
                <p:cNvSpPr>
                  <a:spLocks noChangeShapeType="1"/>
                </p:cNvSpPr>
                <p:nvPr/>
              </p:nvSpPr>
              <p:spPr bwMode="auto">
                <a:xfrm flipV="1">
                  <a:off x="4869" y="2160"/>
                  <a:ext cx="0" cy="240"/>
                </a:xfrm>
                <a:prstGeom prst="line">
                  <a:avLst/>
                </a:prstGeom>
                <a:noFill/>
                <a:ln w="38100">
                  <a:solidFill>
                    <a:schemeClr val="tx1"/>
                  </a:solidFill>
                  <a:round/>
                  <a:headEnd/>
                  <a:tailEnd type="triangle" w="med" len="med"/>
                </a:ln>
                <a:effectLst/>
              </p:spPr>
              <p:txBody>
                <a:bodyPr/>
                <a:lstStyle/>
                <a:p>
                  <a:endParaRPr lang="en-US"/>
                </a:p>
              </p:txBody>
            </p:sp>
          </p:grpSp>
          <p:sp>
            <p:nvSpPr>
              <p:cNvPr id="359466" name="Line 42"/>
              <p:cNvSpPr>
                <a:spLocks noChangeShapeType="1"/>
              </p:cNvSpPr>
              <p:nvPr/>
            </p:nvSpPr>
            <p:spPr bwMode="auto">
              <a:xfrm>
                <a:off x="3840" y="2511"/>
                <a:ext cx="0" cy="432"/>
              </a:xfrm>
              <a:prstGeom prst="line">
                <a:avLst/>
              </a:prstGeom>
              <a:noFill/>
              <a:ln w="9525">
                <a:solidFill>
                  <a:schemeClr val="tx1"/>
                </a:solidFill>
                <a:round/>
                <a:headEnd/>
                <a:tailEnd/>
              </a:ln>
              <a:effectLst/>
            </p:spPr>
            <p:txBody>
              <a:bodyPr/>
              <a:lstStyle/>
              <a:p>
                <a:endParaRPr lang="en-US"/>
              </a:p>
            </p:txBody>
          </p:sp>
          <p:sp>
            <p:nvSpPr>
              <p:cNvPr id="359467" name="Line 43"/>
              <p:cNvSpPr>
                <a:spLocks noChangeShapeType="1"/>
              </p:cNvSpPr>
              <p:nvPr/>
            </p:nvSpPr>
            <p:spPr bwMode="auto">
              <a:xfrm>
                <a:off x="3840" y="3264"/>
                <a:ext cx="0" cy="432"/>
              </a:xfrm>
              <a:prstGeom prst="line">
                <a:avLst/>
              </a:prstGeom>
              <a:noFill/>
              <a:ln w="9525">
                <a:solidFill>
                  <a:schemeClr val="tx1"/>
                </a:solidFill>
                <a:round/>
                <a:headEnd/>
                <a:tailEnd/>
              </a:ln>
              <a:effectLst/>
            </p:spPr>
            <p:txBody>
              <a:bodyPr/>
              <a:lstStyle/>
              <a:p>
                <a:endParaRPr lang="en-US"/>
              </a:p>
            </p:txBody>
          </p:sp>
          <p:sp>
            <p:nvSpPr>
              <p:cNvPr id="359482" name="Oval 58"/>
              <p:cNvSpPr>
                <a:spLocks noChangeArrowheads="1"/>
              </p:cNvSpPr>
              <p:nvPr/>
            </p:nvSpPr>
            <p:spPr bwMode="auto">
              <a:xfrm>
                <a:off x="3822" y="292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9428">
                                            <p:txEl>
                                              <p:pRg st="0" end="0"/>
                                            </p:txEl>
                                          </p:spTgt>
                                        </p:tgtEl>
                                        <p:attrNameLst>
                                          <p:attrName>style.visibility</p:attrName>
                                        </p:attrNameLst>
                                      </p:cBhvr>
                                      <p:to>
                                        <p:strVal val="visible"/>
                                      </p:to>
                                    </p:set>
                                    <p:anim calcmode="lin" valueType="num">
                                      <p:cBhvr additive="base">
                                        <p:cTn id="7" dur="1000" fill="hold"/>
                                        <p:tgtEl>
                                          <p:spTgt spid="359428">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594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59428">
                                            <p:txEl>
                                              <p:pRg st="1" end="1"/>
                                            </p:txEl>
                                          </p:spTgt>
                                        </p:tgtEl>
                                        <p:attrNameLst>
                                          <p:attrName>style.visibility</p:attrName>
                                        </p:attrNameLst>
                                      </p:cBhvr>
                                      <p:to>
                                        <p:strVal val="visible"/>
                                      </p:to>
                                    </p:set>
                                    <p:anim calcmode="lin" valueType="num">
                                      <p:cBhvr additive="base">
                                        <p:cTn id="13" dur="1000" fill="hold"/>
                                        <p:tgtEl>
                                          <p:spTgt spid="359428">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594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59428">
                                            <p:txEl>
                                              <p:pRg st="2" end="2"/>
                                            </p:txEl>
                                          </p:spTgt>
                                        </p:tgtEl>
                                        <p:attrNameLst>
                                          <p:attrName>style.visibility</p:attrName>
                                        </p:attrNameLst>
                                      </p:cBhvr>
                                      <p:to>
                                        <p:strVal val="visible"/>
                                      </p:to>
                                    </p:set>
                                    <p:anim calcmode="lin" valueType="num">
                                      <p:cBhvr additive="base">
                                        <p:cTn id="19" dur="1000" fill="hold"/>
                                        <p:tgtEl>
                                          <p:spTgt spid="359428">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5942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59428">
                                            <p:txEl>
                                              <p:pRg st="3" end="3"/>
                                            </p:txEl>
                                          </p:spTgt>
                                        </p:tgtEl>
                                        <p:attrNameLst>
                                          <p:attrName>style.visibility</p:attrName>
                                        </p:attrNameLst>
                                      </p:cBhvr>
                                      <p:to>
                                        <p:strVal val="visible"/>
                                      </p:to>
                                    </p:set>
                                    <p:anim calcmode="lin" valueType="num">
                                      <p:cBhvr additive="base">
                                        <p:cTn id="25" dur="1000" fill="hold"/>
                                        <p:tgtEl>
                                          <p:spTgt spid="359428">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59428">
                                            <p:txEl>
                                              <p:pRg st="3" end="3"/>
                                            </p:txEl>
                                          </p:spTgt>
                                        </p:tgtEl>
                                        <p:attrNameLst>
                                          <p:attrName>ppt_y</p:attrName>
                                        </p:attrNameLst>
                                      </p:cBhvr>
                                      <p:tavLst>
                                        <p:tav tm="0">
                                          <p:val>
                                            <p:strVal val="#ppt_y"/>
                                          </p:val>
                                        </p:tav>
                                        <p:tav tm="100000">
                                          <p:val>
                                            <p:strVal val="#ppt_y"/>
                                          </p:val>
                                        </p:tav>
                                      </p:tavLst>
                                    </p:anim>
                                  </p:childTnLst>
                                </p:cTn>
                              </p:par>
                              <p:par>
                                <p:cTn id="27" presetID="5" presetClass="entr" presetSubtype="10" fill="hold" nodeType="withEffect">
                                  <p:stCondLst>
                                    <p:cond delay="0"/>
                                  </p:stCondLst>
                                  <p:childTnLst>
                                    <p:set>
                                      <p:cBhvr>
                                        <p:cTn id="28" dur="1" fill="hold">
                                          <p:stCondLst>
                                            <p:cond delay="0"/>
                                          </p:stCondLst>
                                        </p:cTn>
                                        <p:tgtEl>
                                          <p:spTgt spid="359486"/>
                                        </p:tgtEl>
                                        <p:attrNameLst>
                                          <p:attrName>style.visibility</p:attrName>
                                        </p:attrNameLst>
                                      </p:cBhvr>
                                      <p:to>
                                        <p:strVal val="visible"/>
                                      </p:to>
                                    </p:set>
                                    <p:animEffect transition="in" filter="checkerboard(across)">
                                      <p:cBhvr>
                                        <p:cTn id="29" dur="500"/>
                                        <p:tgtEl>
                                          <p:spTgt spid="359486"/>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359428">
                                            <p:txEl>
                                              <p:pRg st="4" end="4"/>
                                            </p:txEl>
                                          </p:spTgt>
                                        </p:tgtEl>
                                        <p:attrNameLst>
                                          <p:attrName>style.visibility</p:attrName>
                                        </p:attrNameLst>
                                      </p:cBhvr>
                                      <p:to>
                                        <p:strVal val="visible"/>
                                      </p:to>
                                    </p:set>
                                    <p:anim calcmode="lin" valueType="num">
                                      <p:cBhvr additive="base">
                                        <p:cTn id="34" dur="1000" fill="hold"/>
                                        <p:tgtEl>
                                          <p:spTgt spid="359428">
                                            <p:txEl>
                                              <p:pRg st="4" end="4"/>
                                            </p:txEl>
                                          </p:spTgt>
                                        </p:tgtEl>
                                        <p:attrNameLst>
                                          <p:attrName>ppt_x</p:attrName>
                                        </p:attrNameLst>
                                      </p:cBhvr>
                                      <p:tavLst>
                                        <p:tav tm="0">
                                          <p:val>
                                            <p:strVal val="0-#ppt_w/2"/>
                                          </p:val>
                                        </p:tav>
                                        <p:tav tm="100000">
                                          <p:val>
                                            <p:strVal val="#ppt_x"/>
                                          </p:val>
                                        </p:tav>
                                      </p:tavLst>
                                    </p:anim>
                                    <p:anim calcmode="lin" valueType="num">
                                      <p:cBhvr additive="base">
                                        <p:cTn id="35" dur="1000" fill="hold"/>
                                        <p:tgtEl>
                                          <p:spTgt spid="359428">
                                            <p:txEl>
                                              <p:pRg st="4" end="4"/>
                                            </p:txEl>
                                          </p:spTgt>
                                        </p:tgtEl>
                                        <p:attrNameLst>
                                          <p:attrName>ppt_y</p:attrName>
                                        </p:attrNameLst>
                                      </p:cBhvr>
                                      <p:tavLst>
                                        <p:tav tm="0">
                                          <p:val>
                                            <p:strVal val="#ppt_y"/>
                                          </p:val>
                                        </p:tav>
                                        <p:tav tm="100000">
                                          <p:val>
                                            <p:strVal val="#ppt_y"/>
                                          </p:val>
                                        </p:tav>
                                      </p:tavLst>
                                    </p:anim>
                                  </p:childTnLst>
                                </p:cTn>
                              </p:par>
                              <p:par>
                                <p:cTn id="36" presetID="4" presetClass="entr" presetSubtype="16" fill="hold" nodeType="withEffect">
                                  <p:stCondLst>
                                    <p:cond delay="0"/>
                                  </p:stCondLst>
                                  <p:childTnLst>
                                    <p:set>
                                      <p:cBhvr>
                                        <p:cTn id="37" dur="1" fill="hold">
                                          <p:stCondLst>
                                            <p:cond delay="0"/>
                                          </p:stCondLst>
                                        </p:cTn>
                                        <p:tgtEl>
                                          <p:spTgt spid="359485"/>
                                        </p:tgtEl>
                                        <p:attrNameLst>
                                          <p:attrName>style.visibility</p:attrName>
                                        </p:attrNameLst>
                                      </p:cBhvr>
                                      <p:to>
                                        <p:strVal val="visible"/>
                                      </p:to>
                                    </p:set>
                                    <p:animEffect transition="in" filter="box(in)">
                                      <p:cBhvr>
                                        <p:cTn id="38" dur="500"/>
                                        <p:tgtEl>
                                          <p:spTgt spid="35948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59429">
                                            <p:txEl>
                                              <p:pRg st="0" end="0"/>
                                            </p:txEl>
                                          </p:spTgt>
                                        </p:tgtEl>
                                        <p:attrNameLst>
                                          <p:attrName>style.visibility</p:attrName>
                                        </p:attrNameLst>
                                      </p:cBhvr>
                                      <p:to>
                                        <p:strVal val="visible"/>
                                      </p:to>
                                    </p:set>
                                    <p:anim calcmode="lin" valueType="num">
                                      <p:cBhvr additive="base">
                                        <p:cTn id="43" dur="1000" fill="hold"/>
                                        <p:tgtEl>
                                          <p:spTgt spid="359429">
                                            <p:txEl>
                                              <p:pRg st="0" end="0"/>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359429">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59427"/>
                                        </p:tgtEl>
                                        <p:attrNameLst>
                                          <p:attrName>style.visibility</p:attrName>
                                        </p:attrNameLst>
                                      </p:cBhvr>
                                      <p:to>
                                        <p:strVal val="visible"/>
                                      </p:to>
                                    </p:set>
                                    <p:anim calcmode="lin" valueType="num">
                                      <p:cBhvr additive="base">
                                        <p:cTn id="47" dur="500" fill="hold"/>
                                        <p:tgtEl>
                                          <p:spTgt spid="359427"/>
                                        </p:tgtEl>
                                        <p:attrNameLst>
                                          <p:attrName>ppt_x</p:attrName>
                                        </p:attrNameLst>
                                      </p:cBhvr>
                                      <p:tavLst>
                                        <p:tav tm="0">
                                          <p:val>
                                            <p:strVal val="#ppt_x"/>
                                          </p:val>
                                        </p:tav>
                                        <p:tav tm="100000">
                                          <p:val>
                                            <p:strVal val="#ppt_x"/>
                                          </p:val>
                                        </p:tav>
                                      </p:tavLst>
                                    </p:anim>
                                    <p:anim calcmode="lin" valueType="num">
                                      <p:cBhvr additive="base">
                                        <p:cTn id="48" dur="500" fill="hold"/>
                                        <p:tgtEl>
                                          <p:spTgt spid="3594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104BC842-0A02-4A52-BA14-1648A7569E2C}" type="slidenum">
              <a:rPr lang="en-US" altLang="en-US"/>
              <a:pPr/>
              <a:t>4</a:t>
            </a:fld>
            <a:endParaRPr lang="en-US" altLang="en-US"/>
          </a:p>
        </p:txBody>
      </p:sp>
      <p:sp>
        <p:nvSpPr>
          <p:cNvPr id="360450" name="Rectangle 2"/>
          <p:cNvSpPr>
            <a:spLocks noGrp="1" noChangeArrowheads="1"/>
          </p:cNvSpPr>
          <p:nvPr>
            <p:ph type="title"/>
          </p:nvPr>
        </p:nvSpPr>
        <p:spPr>
          <a:xfrm>
            <a:off x="609600" y="381000"/>
            <a:ext cx="8001000" cy="457200"/>
          </a:xfrm>
        </p:spPr>
        <p:txBody>
          <a:bodyPr/>
          <a:lstStyle/>
          <a:p>
            <a:r>
              <a:rPr lang="en-US" sz="2800" b="1" u="sng" dirty="0" smtClean="0"/>
              <a:t>The Superposition Theorem</a:t>
            </a:r>
            <a:endParaRPr lang="en-US" sz="2800" b="1" u="sng" dirty="0"/>
          </a:p>
        </p:txBody>
      </p:sp>
      <p:sp>
        <p:nvSpPr>
          <p:cNvPr id="360451" name="Rectangle 3"/>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solidFill>
                  <a:srgbClr val="FF0000"/>
                </a:solidFill>
              </a:rPr>
              <a:t> </a:t>
            </a:r>
          </a:p>
        </p:txBody>
      </p:sp>
      <p:sp>
        <p:nvSpPr>
          <p:cNvPr id="360452" name="Rectangle 4"/>
          <p:cNvSpPr>
            <a:spLocks noChangeArrowheads="1"/>
          </p:cNvSpPr>
          <p:nvPr/>
        </p:nvSpPr>
        <p:spPr bwMode="auto">
          <a:xfrm>
            <a:off x="609600" y="1143000"/>
            <a:ext cx="8077200" cy="4648200"/>
          </a:xfrm>
          <a:prstGeom prst="rect">
            <a:avLst/>
          </a:prstGeom>
          <a:noFill/>
          <a:ln w="9525">
            <a:noFill/>
            <a:miter lim="800000"/>
            <a:headEnd/>
            <a:tailEnd/>
          </a:ln>
          <a:effectLst/>
        </p:spPr>
        <p:txBody>
          <a:bodyPr/>
          <a:lstStyle/>
          <a:p>
            <a:pPr marL="347663" indent="-347663">
              <a:spcBef>
                <a:spcPct val="20000"/>
              </a:spcBef>
              <a:buFontTx/>
              <a:buChar char="•"/>
            </a:pPr>
            <a:r>
              <a:rPr lang="en-US" b="1" dirty="0">
                <a:latin typeface="Arial" charset="0"/>
              </a:rPr>
              <a:t>The superposition theorem states :-</a:t>
            </a:r>
          </a:p>
          <a:p>
            <a:pPr marL="1079500" lvl="1" indent="-617538" algn="just">
              <a:spcBef>
                <a:spcPct val="20000"/>
              </a:spcBef>
              <a:buFontTx/>
              <a:buChar char="–"/>
            </a:pPr>
            <a:r>
              <a:rPr lang="en-US" sz="2000" b="1" dirty="0">
                <a:latin typeface="Arial" charset="0"/>
              </a:rPr>
              <a:t>In any linear resistive network, the voltage across or the current through any resistor or source may be calculated by adding algebraically all the individual voltages or currents caused by the separate independent sources acting alone, with all other independent voltage sources replaced by short circuits and all other independent current sources replaced by open circuits</a:t>
            </a:r>
            <a:r>
              <a:rPr lang="en-US" sz="2000" b="1" dirty="0" smtClean="0">
                <a:latin typeface="Arial" charset="0"/>
              </a:rPr>
              <a:t>.</a:t>
            </a:r>
          </a:p>
          <a:p>
            <a:pPr marL="1536700" lvl="2" indent="-617538" algn="just">
              <a:spcBef>
                <a:spcPct val="20000"/>
              </a:spcBef>
              <a:buFontTx/>
              <a:buChar char="–"/>
            </a:pPr>
            <a:r>
              <a:rPr lang="en-US" sz="2000" b="1" dirty="0" smtClean="0">
                <a:latin typeface="Arial" charset="0"/>
              </a:rPr>
              <a:t>Superposition is also extremely useful when dealing with a circuit in which not all sources operate at the same frequency.</a:t>
            </a:r>
            <a:endParaRPr lang="en-US" b="1" dirty="0">
              <a:latin typeface="Arial" charset="0"/>
            </a:endParaRPr>
          </a:p>
          <a:p>
            <a:pPr marL="347663" indent="-347663" algn="just">
              <a:spcBef>
                <a:spcPct val="20000"/>
              </a:spcBef>
              <a:buFontTx/>
              <a:buChar char="•"/>
            </a:pPr>
            <a:r>
              <a:rPr lang="en-US" b="1" dirty="0">
                <a:latin typeface="Arial" charset="0"/>
              </a:rPr>
              <a:t>Treatment of dependent sources ?</a:t>
            </a:r>
          </a:p>
        </p:txBody>
      </p:sp>
      <p:sp>
        <p:nvSpPr>
          <p:cNvPr id="360453" name="Rectangle 5"/>
          <p:cNvSpPr>
            <a:spLocks noChangeArrowheads="1"/>
          </p:cNvSpPr>
          <p:nvPr/>
        </p:nvSpPr>
        <p:spPr bwMode="auto">
          <a:xfrm>
            <a:off x="609600" y="6096000"/>
            <a:ext cx="8001000" cy="304800"/>
          </a:xfrm>
          <a:prstGeom prst="rect">
            <a:avLst/>
          </a:prstGeom>
          <a:noFill/>
          <a:ln w="9525">
            <a:noFill/>
            <a:miter lim="800000"/>
            <a:headEnd/>
            <a:tailEnd/>
          </a:ln>
          <a:effectLst/>
        </p:spPr>
        <p:txBody>
          <a:bodyPr/>
          <a:lstStyle/>
          <a:p>
            <a:pPr marL="342900" indent="-342900">
              <a:spcBef>
                <a:spcPct val="20000"/>
              </a:spcBef>
              <a:buFontTx/>
              <a:buChar char="•"/>
            </a:pPr>
            <a:r>
              <a:rPr lang="en-US" sz="1800" b="1" dirty="0" smtClean="0">
                <a:solidFill>
                  <a:srgbClr val="FF0000"/>
                </a:solidFill>
                <a:latin typeface="Arial" charset="0"/>
              </a:rPr>
              <a:t>Example </a:t>
            </a:r>
            <a:r>
              <a:rPr lang="en-US" sz="1800" b="1" dirty="0">
                <a:solidFill>
                  <a:srgbClr val="FF0000"/>
                </a:solidFill>
                <a:latin typeface="Arial" charset="0"/>
              </a:rPr>
              <a:t>!</a:t>
            </a:r>
          </a:p>
        </p:txBody>
      </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60451"/>
                                        </p:tgtEl>
                                        <p:attrNameLst>
                                          <p:attrName>style.visibility</p:attrName>
                                        </p:attrNameLst>
                                      </p:cBhvr>
                                      <p:to>
                                        <p:strVal val="visible"/>
                                      </p:to>
                                    </p:set>
                                    <p:anim calcmode="lin" valueType="num">
                                      <p:cBhvr additive="base">
                                        <p:cTn id="7" dur="500" fill="hold"/>
                                        <p:tgtEl>
                                          <p:spTgt spid="360451"/>
                                        </p:tgtEl>
                                        <p:attrNameLst>
                                          <p:attrName>ppt_x</p:attrName>
                                        </p:attrNameLst>
                                      </p:cBhvr>
                                      <p:tavLst>
                                        <p:tav tm="0">
                                          <p:val>
                                            <p:strVal val="#ppt_x"/>
                                          </p:val>
                                        </p:tav>
                                        <p:tav tm="100000">
                                          <p:val>
                                            <p:strVal val="#ppt_x"/>
                                          </p:val>
                                        </p:tav>
                                      </p:tavLst>
                                    </p:anim>
                                    <p:anim calcmode="lin" valueType="num">
                                      <p:cBhvr additive="base">
                                        <p:cTn id="8" dur="500" fill="hold"/>
                                        <p:tgtEl>
                                          <p:spTgt spid="3604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60452">
                                            <p:txEl>
                                              <p:pRg st="0" end="0"/>
                                            </p:txEl>
                                          </p:spTgt>
                                        </p:tgtEl>
                                        <p:attrNameLst>
                                          <p:attrName>style.visibility</p:attrName>
                                        </p:attrNameLst>
                                      </p:cBhvr>
                                      <p:to>
                                        <p:strVal val="visible"/>
                                      </p:to>
                                    </p:set>
                                    <p:anim calcmode="lin" valueType="num">
                                      <p:cBhvr additive="base">
                                        <p:cTn id="13" dur="1000" fill="hold"/>
                                        <p:tgtEl>
                                          <p:spTgt spid="360452">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6045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60452">
                                            <p:txEl>
                                              <p:pRg st="1" end="1"/>
                                            </p:txEl>
                                          </p:spTgt>
                                        </p:tgtEl>
                                        <p:attrNameLst>
                                          <p:attrName>style.visibility</p:attrName>
                                        </p:attrNameLst>
                                      </p:cBhvr>
                                      <p:to>
                                        <p:strVal val="visible"/>
                                      </p:to>
                                    </p:set>
                                    <p:anim calcmode="lin" valueType="num">
                                      <p:cBhvr additive="base">
                                        <p:cTn id="19" dur="1000" fill="hold"/>
                                        <p:tgtEl>
                                          <p:spTgt spid="360452">
                                            <p:txEl>
                                              <p:pRg st="1" end="1"/>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6045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60452">
                                            <p:txEl>
                                              <p:pRg st="2" end="2"/>
                                            </p:txEl>
                                          </p:spTgt>
                                        </p:tgtEl>
                                        <p:attrNameLst>
                                          <p:attrName>style.visibility</p:attrName>
                                        </p:attrNameLst>
                                      </p:cBhvr>
                                      <p:to>
                                        <p:strVal val="visible"/>
                                      </p:to>
                                    </p:set>
                                    <p:anim calcmode="lin" valueType="num">
                                      <p:cBhvr additive="base">
                                        <p:cTn id="25" dur="1000" fill="hold"/>
                                        <p:tgtEl>
                                          <p:spTgt spid="360452">
                                            <p:txEl>
                                              <p:pRg st="2" end="2"/>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6045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60452">
                                            <p:txEl>
                                              <p:pRg st="3" end="3"/>
                                            </p:txEl>
                                          </p:spTgt>
                                        </p:tgtEl>
                                        <p:attrNameLst>
                                          <p:attrName>style.visibility</p:attrName>
                                        </p:attrNameLst>
                                      </p:cBhvr>
                                      <p:to>
                                        <p:strVal val="visible"/>
                                      </p:to>
                                    </p:set>
                                    <p:anim calcmode="lin" valueType="num">
                                      <p:cBhvr additive="base">
                                        <p:cTn id="31" dur="1000" fill="hold"/>
                                        <p:tgtEl>
                                          <p:spTgt spid="360452">
                                            <p:txEl>
                                              <p:pRg st="3" end="3"/>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6045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60453">
                                            <p:txEl>
                                              <p:pRg st="0" end="0"/>
                                            </p:txEl>
                                          </p:spTgt>
                                        </p:tgtEl>
                                        <p:attrNameLst>
                                          <p:attrName>style.visibility</p:attrName>
                                        </p:attrNameLst>
                                      </p:cBhvr>
                                      <p:to>
                                        <p:strVal val="visible"/>
                                      </p:to>
                                    </p:set>
                                    <p:anim calcmode="lin" valueType="num">
                                      <p:cBhvr additive="base">
                                        <p:cTn id="37" dur="1000" fill="hold"/>
                                        <p:tgtEl>
                                          <p:spTgt spid="360453">
                                            <p:txEl>
                                              <p:pRg st="0" end="0"/>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36045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6"/>
          <p:cNvSpPr>
            <a:spLocks noGrp="1"/>
          </p:cNvSpPr>
          <p:nvPr>
            <p:ph type="sldNum" sz="quarter" idx="12"/>
          </p:nvPr>
        </p:nvSpPr>
        <p:spPr/>
        <p:txBody>
          <a:bodyPr/>
          <a:lstStyle/>
          <a:p>
            <a:fld id="{16D7A260-EE68-4825-A0B9-F95C898F3311}" type="slidenum">
              <a:rPr lang="en-US" altLang="en-US"/>
              <a:pPr/>
              <a:t>5</a:t>
            </a:fld>
            <a:endParaRPr lang="en-US" altLang="en-US"/>
          </a:p>
        </p:txBody>
      </p:sp>
      <p:sp>
        <p:nvSpPr>
          <p:cNvPr id="362498" name="Rectangle 2"/>
          <p:cNvSpPr>
            <a:spLocks noGrp="1" noChangeArrowheads="1"/>
          </p:cNvSpPr>
          <p:nvPr>
            <p:ph type="title"/>
          </p:nvPr>
        </p:nvSpPr>
        <p:spPr>
          <a:xfrm>
            <a:off x="609600" y="381000"/>
            <a:ext cx="8001000" cy="457200"/>
          </a:xfrm>
        </p:spPr>
        <p:txBody>
          <a:bodyPr/>
          <a:lstStyle/>
          <a:p>
            <a:r>
              <a:rPr lang="en-US" sz="2800" b="1" u="sng" dirty="0" smtClean="0"/>
              <a:t>Example : Superposition</a:t>
            </a:r>
            <a:endParaRPr lang="en-US" sz="2800" b="1" u="sng" dirty="0"/>
          </a:p>
        </p:txBody>
      </p:sp>
      <p:sp>
        <p:nvSpPr>
          <p:cNvPr id="362499" name="Rectangle 3"/>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solidFill>
                  <a:srgbClr val="FF0000"/>
                </a:solidFill>
              </a:rPr>
              <a:t> </a:t>
            </a:r>
          </a:p>
        </p:txBody>
      </p:sp>
      <p:sp>
        <p:nvSpPr>
          <p:cNvPr id="362500" name="Rectangle 4"/>
          <p:cNvSpPr>
            <a:spLocks noChangeArrowheads="1"/>
          </p:cNvSpPr>
          <p:nvPr/>
        </p:nvSpPr>
        <p:spPr bwMode="auto">
          <a:xfrm>
            <a:off x="609600" y="990600"/>
            <a:ext cx="8077200" cy="457200"/>
          </a:xfrm>
          <a:prstGeom prst="rect">
            <a:avLst/>
          </a:prstGeom>
          <a:noFill/>
          <a:ln w="9525">
            <a:noFill/>
            <a:miter lim="800000"/>
            <a:headEnd/>
            <a:tailEnd/>
          </a:ln>
          <a:effectLst/>
        </p:spPr>
        <p:txBody>
          <a:bodyPr/>
          <a:lstStyle/>
          <a:p>
            <a:pPr marL="533400" indent="-533400">
              <a:spcBef>
                <a:spcPct val="20000"/>
              </a:spcBef>
              <a:buFontTx/>
              <a:buChar char="•"/>
            </a:pPr>
            <a:r>
              <a:rPr lang="en-US" sz="1800" b="1">
                <a:latin typeface="Arial" charset="0"/>
              </a:rPr>
              <a:t>Using superposition, find i</a:t>
            </a:r>
            <a:r>
              <a:rPr lang="en-US" sz="1800" b="1" baseline="-25000">
                <a:latin typeface="Arial" charset="0"/>
              </a:rPr>
              <a:t>x</a:t>
            </a:r>
            <a:r>
              <a:rPr lang="en-US" sz="1800" b="1">
                <a:latin typeface="Arial" charset="0"/>
              </a:rPr>
              <a:t> ?</a:t>
            </a:r>
          </a:p>
        </p:txBody>
      </p:sp>
      <p:sp>
        <p:nvSpPr>
          <p:cNvPr id="362501" name="Rectangle 5"/>
          <p:cNvSpPr>
            <a:spLocks noChangeArrowheads="1"/>
          </p:cNvSpPr>
          <p:nvPr/>
        </p:nvSpPr>
        <p:spPr bwMode="auto">
          <a:xfrm>
            <a:off x="685800" y="5791200"/>
            <a:ext cx="8001000" cy="304800"/>
          </a:xfrm>
          <a:prstGeom prst="rect">
            <a:avLst/>
          </a:prstGeom>
          <a:noFill/>
          <a:ln w="9525">
            <a:noFill/>
            <a:miter lim="800000"/>
            <a:headEnd/>
            <a:tailEnd/>
          </a:ln>
          <a:effectLst/>
        </p:spPr>
        <p:txBody>
          <a:bodyPr/>
          <a:lstStyle/>
          <a:p>
            <a:pPr marL="342900" indent="-342900">
              <a:spcBef>
                <a:spcPct val="20000"/>
              </a:spcBef>
              <a:buFontTx/>
              <a:buChar char="•"/>
            </a:pPr>
            <a:r>
              <a:rPr lang="en-US" sz="1800" b="1" dirty="0" err="1" smtClean="0">
                <a:solidFill>
                  <a:srgbClr val="FF0000"/>
                </a:solidFill>
                <a:latin typeface="Arial" charset="0"/>
              </a:rPr>
              <a:t>Contd</a:t>
            </a:r>
            <a:r>
              <a:rPr lang="en-US" sz="1800" b="1" dirty="0" smtClean="0">
                <a:solidFill>
                  <a:srgbClr val="FF0000"/>
                </a:solidFill>
                <a:latin typeface="Arial" charset="0"/>
              </a:rPr>
              <a:t> </a:t>
            </a:r>
            <a:r>
              <a:rPr lang="en-US" sz="1800" b="1" dirty="0">
                <a:solidFill>
                  <a:srgbClr val="FF0000"/>
                </a:solidFill>
                <a:latin typeface="Arial" charset="0"/>
              </a:rPr>
              <a:t>!</a:t>
            </a:r>
          </a:p>
        </p:txBody>
      </p:sp>
      <p:grpSp>
        <p:nvGrpSpPr>
          <p:cNvPr id="362502" name="Group 6"/>
          <p:cNvGrpSpPr>
            <a:grpSpLocks/>
          </p:cNvGrpSpPr>
          <p:nvPr/>
        </p:nvGrpSpPr>
        <p:grpSpPr bwMode="auto">
          <a:xfrm>
            <a:off x="2362200" y="1752600"/>
            <a:ext cx="5129213" cy="2911475"/>
            <a:chOff x="528" y="1103"/>
            <a:chExt cx="3231" cy="1834"/>
          </a:xfrm>
        </p:grpSpPr>
        <p:grpSp>
          <p:nvGrpSpPr>
            <p:cNvPr id="362503" name="Group 7"/>
            <p:cNvGrpSpPr>
              <a:grpSpLocks/>
            </p:cNvGrpSpPr>
            <p:nvPr/>
          </p:nvGrpSpPr>
          <p:grpSpPr bwMode="auto">
            <a:xfrm>
              <a:off x="1088" y="1360"/>
              <a:ext cx="1152" cy="144"/>
              <a:chOff x="1200" y="1296"/>
              <a:chExt cx="2256" cy="243"/>
            </a:xfrm>
          </p:grpSpPr>
          <p:sp>
            <p:nvSpPr>
              <p:cNvPr id="362504" name="Line 8"/>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62505" name="Line 9"/>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62506" name="Group 10"/>
              <p:cNvGrpSpPr>
                <a:grpSpLocks/>
              </p:cNvGrpSpPr>
              <p:nvPr/>
            </p:nvGrpSpPr>
            <p:grpSpPr bwMode="auto">
              <a:xfrm>
                <a:off x="1920" y="1296"/>
                <a:ext cx="288" cy="240"/>
                <a:chOff x="1920" y="1296"/>
                <a:chExt cx="288" cy="240"/>
              </a:xfrm>
            </p:grpSpPr>
            <p:sp>
              <p:nvSpPr>
                <p:cNvPr id="362507" name="Line 11"/>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2508" name="Line 12"/>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2509" name="Group 13"/>
              <p:cNvGrpSpPr>
                <a:grpSpLocks/>
              </p:cNvGrpSpPr>
              <p:nvPr/>
            </p:nvGrpSpPr>
            <p:grpSpPr bwMode="auto">
              <a:xfrm>
                <a:off x="2214" y="1299"/>
                <a:ext cx="288" cy="240"/>
                <a:chOff x="1920" y="1296"/>
                <a:chExt cx="288" cy="240"/>
              </a:xfrm>
            </p:grpSpPr>
            <p:sp>
              <p:nvSpPr>
                <p:cNvPr id="362510" name="Line 14"/>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2511" name="Line 15"/>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2512" name="Group 16"/>
              <p:cNvGrpSpPr>
                <a:grpSpLocks/>
              </p:cNvGrpSpPr>
              <p:nvPr/>
            </p:nvGrpSpPr>
            <p:grpSpPr bwMode="auto">
              <a:xfrm>
                <a:off x="2508" y="1296"/>
                <a:ext cx="288" cy="240"/>
                <a:chOff x="1920" y="1296"/>
                <a:chExt cx="288" cy="240"/>
              </a:xfrm>
            </p:grpSpPr>
            <p:sp>
              <p:nvSpPr>
                <p:cNvPr id="362513" name="Line 17"/>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2514" name="Line 18"/>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62515" name="Line 19"/>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62516" name="Line 20"/>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grpSp>
          <p:nvGrpSpPr>
            <p:cNvPr id="362517" name="Group 21"/>
            <p:cNvGrpSpPr>
              <a:grpSpLocks/>
            </p:cNvGrpSpPr>
            <p:nvPr/>
          </p:nvGrpSpPr>
          <p:grpSpPr bwMode="auto">
            <a:xfrm rot="16200000">
              <a:off x="1536" y="2064"/>
              <a:ext cx="1488" cy="240"/>
              <a:chOff x="1200" y="1296"/>
              <a:chExt cx="2256" cy="243"/>
            </a:xfrm>
          </p:grpSpPr>
          <p:sp>
            <p:nvSpPr>
              <p:cNvPr id="362518" name="Line 22"/>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62519" name="Line 23"/>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62520" name="Group 24"/>
              <p:cNvGrpSpPr>
                <a:grpSpLocks/>
              </p:cNvGrpSpPr>
              <p:nvPr/>
            </p:nvGrpSpPr>
            <p:grpSpPr bwMode="auto">
              <a:xfrm>
                <a:off x="1920" y="1296"/>
                <a:ext cx="288" cy="240"/>
                <a:chOff x="1920" y="1296"/>
                <a:chExt cx="288" cy="240"/>
              </a:xfrm>
            </p:grpSpPr>
            <p:sp>
              <p:nvSpPr>
                <p:cNvPr id="362521" name="Line 25"/>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2522" name="Line 26"/>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2523" name="Group 27"/>
              <p:cNvGrpSpPr>
                <a:grpSpLocks/>
              </p:cNvGrpSpPr>
              <p:nvPr/>
            </p:nvGrpSpPr>
            <p:grpSpPr bwMode="auto">
              <a:xfrm>
                <a:off x="2214" y="1299"/>
                <a:ext cx="288" cy="240"/>
                <a:chOff x="1920" y="1296"/>
                <a:chExt cx="288" cy="240"/>
              </a:xfrm>
            </p:grpSpPr>
            <p:sp>
              <p:nvSpPr>
                <p:cNvPr id="362524" name="Line 28"/>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2525" name="Line 29"/>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2526" name="Group 30"/>
              <p:cNvGrpSpPr>
                <a:grpSpLocks/>
              </p:cNvGrpSpPr>
              <p:nvPr/>
            </p:nvGrpSpPr>
            <p:grpSpPr bwMode="auto">
              <a:xfrm>
                <a:off x="2508" y="1296"/>
                <a:ext cx="288" cy="240"/>
                <a:chOff x="1920" y="1296"/>
                <a:chExt cx="288" cy="240"/>
              </a:xfrm>
            </p:grpSpPr>
            <p:sp>
              <p:nvSpPr>
                <p:cNvPr id="362527" name="Line 31"/>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2528" name="Line 32"/>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62529" name="Line 33"/>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62530" name="Line 34"/>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grpSp>
          <p:nvGrpSpPr>
            <p:cNvPr id="362531" name="Group 35"/>
            <p:cNvGrpSpPr>
              <a:grpSpLocks/>
            </p:cNvGrpSpPr>
            <p:nvPr/>
          </p:nvGrpSpPr>
          <p:grpSpPr bwMode="auto">
            <a:xfrm>
              <a:off x="2955" y="1440"/>
              <a:ext cx="432" cy="1497"/>
              <a:chOff x="4656" y="1632"/>
              <a:chExt cx="432" cy="1200"/>
            </a:xfrm>
          </p:grpSpPr>
          <p:sp>
            <p:nvSpPr>
              <p:cNvPr id="362532" name="Oval 36"/>
              <p:cNvSpPr>
                <a:spLocks noChangeArrowheads="1"/>
              </p:cNvSpPr>
              <p:nvPr/>
            </p:nvSpPr>
            <p:spPr bwMode="auto">
              <a:xfrm>
                <a:off x="4656" y="2064"/>
                <a:ext cx="432" cy="464"/>
              </a:xfrm>
              <a:prstGeom prst="ellipse">
                <a:avLst/>
              </a:prstGeom>
              <a:noFill/>
              <a:ln w="9525">
                <a:solidFill>
                  <a:schemeClr val="tx1"/>
                </a:solidFill>
                <a:round/>
                <a:headEnd/>
                <a:tailEnd/>
              </a:ln>
              <a:effectLst/>
            </p:spPr>
            <p:txBody>
              <a:bodyPr wrap="none" anchor="ctr"/>
              <a:lstStyle/>
              <a:p>
                <a:endParaRPr lang="en-US"/>
              </a:p>
            </p:txBody>
          </p:sp>
          <p:sp>
            <p:nvSpPr>
              <p:cNvPr id="362533" name="Line 37"/>
              <p:cNvSpPr>
                <a:spLocks noChangeShapeType="1"/>
              </p:cNvSpPr>
              <p:nvPr/>
            </p:nvSpPr>
            <p:spPr bwMode="auto">
              <a:xfrm>
                <a:off x="4872" y="2522"/>
                <a:ext cx="0" cy="310"/>
              </a:xfrm>
              <a:prstGeom prst="line">
                <a:avLst/>
              </a:prstGeom>
              <a:noFill/>
              <a:ln w="9525">
                <a:solidFill>
                  <a:schemeClr val="tx1"/>
                </a:solidFill>
                <a:round/>
                <a:headEnd/>
                <a:tailEnd/>
              </a:ln>
              <a:effectLst/>
            </p:spPr>
            <p:txBody>
              <a:bodyPr/>
              <a:lstStyle/>
              <a:p>
                <a:endParaRPr lang="en-US"/>
              </a:p>
            </p:txBody>
          </p:sp>
          <p:sp>
            <p:nvSpPr>
              <p:cNvPr id="362534" name="Line 38"/>
              <p:cNvSpPr>
                <a:spLocks noChangeShapeType="1"/>
              </p:cNvSpPr>
              <p:nvPr/>
            </p:nvSpPr>
            <p:spPr bwMode="auto">
              <a:xfrm flipV="1">
                <a:off x="4872" y="1632"/>
                <a:ext cx="0" cy="426"/>
              </a:xfrm>
              <a:prstGeom prst="line">
                <a:avLst/>
              </a:prstGeom>
              <a:noFill/>
              <a:ln w="9525">
                <a:solidFill>
                  <a:schemeClr val="tx1"/>
                </a:solidFill>
                <a:round/>
                <a:headEnd/>
                <a:tailEnd/>
              </a:ln>
              <a:effectLst/>
            </p:spPr>
            <p:txBody>
              <a:bodyPr/>
              <a:lstStyle/>
              <a:p>
                <a:endParaRPr lang="en-US"/>
              </a:p>
            </p:txBody>
          </p:sp>
          <p:sp>
            <p:nvSpPr>
              <p:cNvPr id="362535" name="Line 39"/>
              <p:cNvSpPr>
                <a:spLocks noChangeShapeType="1"/>
              </p:cNvSpPr>
              <p:nvPr/>
            </p:nvSpPr>
            <p:spPr bwMode="auto">
              <a:xfrm flipV="1">
                <a:off x="4869" y="2160"/>
                <a:ext cx="0" cy="240"/>
              </a:xfrm>
              <a:prstGeom prst="line">
                <a:avLst/>
              </a:prstGeom>
              <a:noFill/>
              <a:ln w="38100">
                <a:solidFill>
                  <a:schemeClr val="tx1"/>
                </a:solidFill>
                <a:round/>
                <a:headEnd/>
                <a:tailEnd type="triangle" w="med" len="med"/>
              </a:ln>
              <a:effectLst/>
            </p:spPr>
            <p:txBody>
              <a:bodyPr/>
              <a:lstStyle/>
              <a:p>
                <a:endParaRPr lang="en-US"/>
              </a:p>
            </p:txBody>
          </p:sp>
        </p:grpSp>
        <p:sp>
          <p:nvSpPr>
            <p:cNvPr id="362536" name="Line 40"/>
            <p:cNvSpPr>
              <a:spLocks noChangeShapeType="1"/>
            </p:cNvSpPr>
            <p:nvPr/>
          </p:nvSpPr>
          <p:spPr bwMode="auto">
            <a:xfrm flipH="1" flipV="1">
              <a:off x="1104" y="2920"/>
              <a:ext cx="2064" cy="8"/>
            </a:xfrm>
            <a:prstGeom prst="line">
              <a:avLst/>
            </a:prstGeom>
            <a:noFill/>
            <a:ln w="9525">
              <a:solidFill>
                <a:schemeClr val="tx1"/>
              </a:solidFill>
              <a:round/>
              <a:headEnd/>
              <a:tailEnd/>
            </a:ln>
            <a:effectLst/>
          </p:spPr>
          <p:txBody>
            <a:bodyPr/>
            <a:lstStyle/>
            <a:p>
              <a:endParaRPr lang="en-US"/>
            </a:p>
          </p:txBody>
        </p:sp>
        <p:sp>
          <p:nvSpPr>
            <p:cNvPr id="362537" name="Line 41"/>
            <p:cNvSpPr>
              <a:spLocks noChangeShapeType="1"/>
            </p:cNvSpPr>
            <p:nvPr/>
          </p:nvSpPr>
          <p:spPr bwMode="auto">
            <a:xfrm>
              <a:off x="2256" y="1440"/>
              <a:ext cx="912" cy="1"/>
            </a:xfrm>
            <a:prstGeom prst="line">
              <a:avLst/>
            </a:prstGeom>
            <a:noFill/>
            <a:ln w="9525">
              <a:solidFill>
                <a:schemeClr val="tx1"/>
              </a:solidFill>
              <a:round/>
              <a:headEnd/>
              <a:tailEnd/>
            </a:ln>
            <a:effectLst/>
          </p:spPr>
          <p:txBody>
            <a:bodyPr/>
            <a:lstStyle/>
            <a:p>
              <a:endParaRPr lang="en-US"/>
            </a:p>
          </p:txBody>
        </p:sp>
        <p:sp>
          <p:nvSpPr>
            <p:cNvPr id="362538" name="Rectangle 42"/>
            <p:cNvSpPr>
              <a:spLocks noChangeArrowheads="1"/>
            </p:cNvSpPr>
            <p:nvPr/>
          </p:nvSpPr>
          <p:spPr bwMode="auto">
            <a:xfrm>
              <a:off x="2400" y="2112"/>
              <a:ext cx="358" cy="212"/>
            </a:xfrm>
            <a:prstGeom prst="rect">
              <a:avLst/>
            </a:prstGeom>
            <a:noFill/>
            <a:ln w="9525">
              <a:noFill/>
              <a:miter lim="800000"/>
              <a:headEnd/>
              <a:tailEnd/>
            </a:ln>
            <a:effectLst/>
          </p:spPr>
          <p:txBody>
            <a:bodyPr wrap="none">
              <a:spAutoFit/>
            </a:bodyPr>
            <a:lstStyle/>
            <a:p>
              <a:pPr>
                <a:spcBef>
                  <a:spcPct val="50000"/>
                </a:spcBef>
              </a:pPr>
              <a:r>
                <a:rPr lang="en-US" sz="1600" b="1">
                  <a:latin typeface="Arial" charset="0"/>
                </a:rPr>
                <a:t>9 </a:t>
              </a:r>
              <a:r>
                <a:rPr lang="el-GR" sz="1600" b="1">
                  <a:latin typeface="Arial" charset="0"/>
                </a:rPr>
                <a:t>Ω</a:t>
              </a:r>
              <a:r>
                <a:rPr lang="en-US" sz="1600" b="1"/>
                <a:t> </a:t>
              </a:r>
              <a:endParaRPr lang="el-GR" sz="1600" b="1"/>
            </a:p>
          </p:txBody>
        </p:sp>
        <p:sp>
          <p:nvSpPr>
            <p:cNvPr id="362539" name="Rectangle 43"/>
            <p:cNvSpPr>
              <a:spLocks noChangeArrowheads="1"/>
            </p:cNvSpPr>
            <p:nvPr/>
          </p:nvSpPr>
          <p:spPr bwMode="auto">
            <a:xfrm>
              <a:off x="1536" y="1103"/>
              <a:ext cx="326" cy="212"/>
            </a:xfrm>
            <a:prstGeom prst="rect">
              <a:avLst/>
            </a:prstGeom>
            <a:noFill/>
            <a:ln w="9525">
              <a:noFill/>
              <a:miter lim="800000"/>
              <a:headEnd/>
              <a:tailEnd/>
            </a:ln>
            <a:effectLst/>
          </p:spPr>
          <p:txBody>
            <a:bodyPr wrap="none">
              <a:spAutoFit/>
            </a:bodyPr>
            <a:lstStyle/>
            <a:p>
              <a:pPr>
                <a:spcBef>
                  <a:spcPct val="50000"/>
                </a:spcBef>
              </a:pPr>
              <a:r>
                <a:rPr lang="en-US" sz="1600" b="1">
                  <a:latin typeface="Arial" charset="0"/>
                </a:rPr>
                <a:t>6 </a:t>
              </a:r>
              <a:r>
                <a:rPr lang="el-GR" sz="1600" b="1">
                  <a:latin typeface="Arial" charset="0"/>
                </a:rPr>
                <a:t>Ω</a:t>
              </a:r>
            </a:p>
          </p:txBody>
        </p:sp>
        <p:sp>
          <p:nvSpPr>
            <p:cNvPr id="362540" name="Text Box 44"/>
            <p:cNvSpPr txBox="1">
              <a:spLocks noChangeArrowheads="1"/>
            </p:cNvSpPr>
            <p:nvPr/>
          </p:nvSpPr>
          <p:spPr bwMode="auto">
            <a:xfrm>
              <a:off x="3408" y="2016"/>
              <a:ext cx="351" cy="212"/>
            </a:xfrm>
            <a:prstGeom prst="rect">
              <a:avLst/>
            </a:prstGeom>
            <a:noFill/>
            <a:ln w="9525">
              <a:noFill/>
              <a:miter lim="800000"/>
              <a:headEnd/>
              <a:tailEnd/>
            </a:ln>
            <a:effectLst/>
          </p:spPr>
          <p:txBody>
            <a:bodyPr wrap="none">
              <a:spAutoFit/>
            </a:bodyPr>
            <a:lstStyle/>
            <a:p>
              <a:r>
                <a:rPr lang="en-US" sz="1600" b="1">
                  <a:latin typeface="Arial" charset="0"/>
                </a:rPr>
                <a:t>2 A </a:t>
              </a:r>
            </a:p>
          </p:txBody>
        </p:sp>
        <p:sp>
          <p:nvSpPr>
            <p:cNvPr id="362541" name="Oval 45"/>
            <p:cNvSpPr>
              <a:spLocks noChangeArrowheads="1"/>
            </p:cNvSpPr>
            <p:nvPr/>
          </p:nvSpPr>
          <p:spPr bwMode="auto">
            <a:xfrm>
              <a:off x="880" y="1866"/>
              <a:ext cx="432" cy="464"/>
            </a:xfrm>
            <a:prstGeom prst="ellipse">
              <a:avLst/>
            </a:prstGeom>
            <a:noFill/>
            <a:ln w="9525">
              <a:solidFill>
                <a:schemeClr val="tx1"/>
              </a:solidFill>
              <a:round/>
              <a:headEnd/>
              <a:tailEnd/>
            </a:ln>
            <a:effectLst/>
          </p:spPr>
          <p:txBody>
            <a:bodyPr wrap="none" anchor="ctr"/>
            <a:lstStyle/>
            <a:p>
              <a:endParaRPr lang="en-US"/>
            </a:p>
          </p:txBody>
        </p:sp>
        <p:sp>
          <p:nvSpPr>
            <p:cNvPr id="362542" name="Line 46"/>
            <p:cNvSpPr>
              <a:spLocks noChangeShapeType="1"/>
            </p:cNvSpPr>
            <p:nvPr/>
          </p:nvSpPr>
          <p:spPr bwMode="auto">
            <a:xfrm>
              <a:off x="1096" y="2330"/>
              <a:ext cx="8" cy="598"/>
            </a:xfrm>
            <a:prstGeom prst="line">
              <a:avLst/>
            </a:prstGeom>
            <a:noFill/>
            <a:ln w="9525">
              <a:solidFill>
                <a:schemeClr val="tx1"/>
              </a:solidFill>
              <a:round/>
              <a:headEnd/>
              <a:tailEnd/>
            </a:ln>
            <a:effectLst/>
          </p:spPr>
          <p:txBody>
            <a:bodyPr/>
            <a:lstStyle/>
            <a:p>
              <a:endParaRPr lang="en-US"/>
            </a:p>
          </p:txBody>
        </p:sp>
        <p:sp>
          <p:nvSpPr>
            <p:cNvPr id="362543" name="Line 47"/>
            <p:cNvSpPr>
              <a:spLocks noChangeShapeType="1"/>
            </p:cNvSpPr>
            <p:nvPr/>
          </p:nvSpPr>
          <p:spPr bwMode="auto">
            <a:xfrm flipV="1">
              <a:off x="1096" y="1440"/>
              <a:ext cx="1" cy="426"/>
            </a:xfrm>
            <a:prstGeom prst="line">
              <a:avLst/>
            </a:prstGeom>
            <a:noFill/>
            <a:ln w="9525">
              <a:solidFill>
                <a:schemeClr val="tx1"/>
              </a:solidFill>
              <a:round/>
              <a:headEnd/>
              <a:tailEnd/>
            </a:ln>
            <a:effectLst/>
          </p:spPr>
          <p:txBody>
            <a:bodyPr/>
            <a:lstStyle/>
            <a:p>
              <a:endParaRPr lang="en-US"/>
            </a:p>
          </p:txBody>
        </p:sp>
        <p:sp>
          <p:nvSpPr>
            <p:cNvPr id="362544" name="Text Box 48"/>
            <p:cNvSpPr txBox="1">
              <a:spLocks noChangeArrowheads="1"/>
            </p:cNvSpPr>
            <p:nvPr/>
          </p:nvSpPr>
          <p:spPr bwMode="auto">
            <a:xfrm>
              <a:off x="985" y="1824"/>
              <a:ext cx="144" cy="288"/>
            </a:xfrm>
            <a:prstGeom prst="rect">
              <a:avLst/>
            </a:prstGeom>
            <a:noFill/>
            <a:ln w="9525">
              <a:noFill/>
              <a:miter lim="800000"/>
              <a:headEnd/>
              <a:tailEnd/>
            </a:ln>
            <a:effectLst/>
          </p:spPr>
          <p:txBody>
            <a:bodyPr>
              <a:spAutoFit/>
            </a:bodyPr>
            <a:lstStyle/>
            <a:p>
              <a:r>
                <a:rPr lang="en-US"/>
                <a:t>+</a:t>
              </a:r>
            </a:p>
          </p:txBody>
        </p:sp>
        <p:sp>
          <p:nvSpPr>
            <p:cNvPr id="362545" name="Text Box 49"/>
            <p:cNvSpPr txBox="1">
              <a:spLocks noChangeArrowheads="1"/>
            </p:cNvSpPr>
            <p:nvPr/>
          </p:nvSpPr>
          <p:spPr bwMode="auto">
            <a:xfrm>
              <a:off x="979" y="2010"/>
              <a:ext cx="151" cy="288"/>
            </a:xfrm>
            <a:prstGeom prst="rect">
              <a:avLst/>
            </a:prstGeom>
            <a:noFill/>
            <a:ln w="9525">
              <a:noFill/>
              <a:miter lim="800000"/>
              <a:headEnd/>
              <a:tailEnd/>
            </a:ln>
            <a:effectLst/>
          </p:spPr>
          <p:txBody>
            <a:bodyPr>
              <a:spAutoFit/>
            </a:bodyPr>
            <a:lstStyle/>
            <a:p>
              <a:r>
                <a:rPr lang="en-US"/>
                <a:t>_</a:t>
              </a:r>
            </a:p>
          </p:txBody>
        </p:sp>
        <p:sp>
          <p:nvSpPr>
            <p:cNvPr id="362546" name="Text Box 50"/>
            <p:cNvSpPr txBox="1">
              <a:spLocks noChangeArrowheads="1"/>
            </p:cNvSpPr>
            <p:nvPr/>
          </p:nvSpPr>
          <p:spPr bwMode="auto">
            <a:xfrm>
              <a:off x="976" y="2016"/>
              <a:ext cx="151" cy="288"/>
            </a:xfrm>
            <a:prstGeom prst="rect">
              <a:avLst/>
            </a:prstGeom>
            <a:noFill/>
            <a:ln w="9525">
              <a:noFill/>
              <a:miter lim="800000"/>
              <a:headEnd/>
              <a:tailEnd/>
            </a:ln>
            <a:effectLst/>
          </p:spPr>
          <p:txBody>
            <a:bodyPr>
              <a:spAutoFit/>
            </a:bodyPr>
            <a:lstStyle/>
            <a:p>
              <a:r>
                <a:rPr lang="en-US"/>
                <a:t>_</a:t>
              </a:r>
            </a:p>
          </p:txBody>
        </p:sp>
        <p:sp>
          <p:nvSpPr>
            <p:cNvPr id="362547" name="Text Box 51"/>
            <p:cNvSpPr txBox="1">
              <a:spLocks noChangeArrowheads="1"/>
            </p:cNvSpPr>
            <p:nvPr/>
          </p:nvSpPr>
          <p:spPr bwMode="auto">
            <a:xfrm>
              <a:off x="976" y="2016"/>
              <a:ext cx="151" cy="288"/>
            </a:xfrm>
            <a:prstGeom prst="rect">
              <a:avLst/>
            </a:prstGeom>
            <a:noFill/>
            <a:ln w="9525">
              <a:noFill/>
              <a:miter lim="800000"/>
              <a:headEnd/>
              <a:tailEnd/>
            </a:ln>
            <a:effectLst/>
          </p:spPr>
          <p:txBody>
            <a:bodyPr>
              <a:spAutoFit/>
            </a:bodyPr>
            <a:lstStyle/>
            <a:p>
              <a:r>
                <a:rPr lang="en-US"/>
                <a:t>_</a:t>
              </a:r>
            </a:p>
          </p:txBody>
        </p:sp>
        <p:sp>
          <p:nvSpPr>
            <p:cNvPr id="362548" name="Text Box 52"/>
            <p:cNvSpPr txBox="1">
              <a:spLocks noChangeArrowheads="1"/>
            </p:cNvSpPr>
            <p:nvPr/>
          </p:nvSpPr>
          <p:spPr bwMode="auto">
            <a:xfrm>
              <a:off x="528" y="2112"/>
              <a:ext cx="344" cy="212"/>
            </a:xfrm>
            <a:prstGeom prst="rect">
              <a:avLst/>
            </a:prstGeom>
            <a:noFill/>
            <a:ln w="9525">
              <a:noFill/>
              <a:miter lim="800000"/>
              <a:headEnd/>
              <a:tailEnd/>
            </a:ln>
            <a:effectLst/>
          </p:spPr>
          <p:txBody>
            <a:bodyPr wrap="none">
              <a:spAutoFit/>
            </a:bodyPr>
            <a:lstStyle/>
            <a:p>
              <a:r>
                <a:rPr lang="en-US" sz="1600" b="1">
                  <a:latin typeface="Arial" charset="0"/>
                </a:rPr>
                <a:t>3 V </a:t>
              </a:r>
            </a:p>
          </p:txBody>
        </p:sp>
        <p:sp>
          <p:nvSpPr>
            <p:cNvPr id="362549" name="Line 53"/>
            <p:cNvSpPr>
              <a:spLocks noChangeShapeType="1"/>
            </p:cNvSpPr>
            <p:nvPr/>
          </p:nvSpPr>
          <p:spPr bwMode="auto">
            <a:xfrm>
              <a:off x="2160" y="1536"/>
              <a:ext cx="1" cy="240"/>
            </a:xfrm>
            <a:prstGeom prst="line">
              <a:avLst/>
            </a:prstGeom>
            <a:noFill/>
            <a:ln w="9525">
              <a:solidFill>
                <a:schemeClr val="tx1"/>
              </a:solidFill>
              <a:round/>
              <a:headEnd/>
              <a:tailEnd type="triangle" w="med" len="med"/>
            </a:ln>
            <a:effectLst/>
          </p:spPr>
          <p:txBody>
            <a:bodyPr/>
            <a:lstStyle/>
            <a:p>
              <a:endParaRPr lang="en-US"/>
            </a:p>
          </p:txBody>
        </p:sp>
        <p:sp>
          <p:nvSpPr>
            <p:cNvPr id="362550" name="Text Box 54"/>
            <p:cNvSpPr txBox="1">
              <a:spLocks noChangeArrowheads="1"/>
            </p:cNvSpPr>
            <p:nvPr/>
          </p:nvSpPr>
          <p:spPr bwMode="auto">
            <a:xfrm>
              <a:off x="1920" y="1488"/>
              <a:ext cx="236" cy="231"/>
            </a:xfrm>
            <a:prstGeom prst="rect">
              <a:avLst/>
            </a:prstGeom>
            <a:noFill/>
            <a:ln w="9525">
              <a:noFill/>
              <a:miter lim="800000"/>
              <a:headEnd/>
              <a:tailEnd/>
            </a:ln>
            <a:effectLst/>
          </p:spPr>
          <p:txBody>
            <a:bodyPr wrap="none">
              <a:spAutoFit/>
            </a:bodyPr>
            <a:lstStyle/>
            <a:p>
              <a:r>
                <a:rPr lang="en-US" sz="1800" b="1">
                  <a:latin typeface="Arial" charset="0"/>
                </a:rPr>
                <a:t>i</a:t>
              </a:r>
              <a:r>
                <a:rPr lang="en-US" sz="1800" b="1" baseline="-25000">
                  <a:latin typeface="Arial" charset="0"/>
                </a:rPr>
                <a:t>x </a:t>
              </a:r>
            </a:p>
          </p:txBody>
        </p:sp>
      </p:gr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2500">
                                            <p:txEl>
                                              <p:pRg st="0" end="0"/>
                                            </p:txEl>
                                          </p:spTgt>
                                        </p:tgtEl>
                                        <p:attrNameLst>
                                          <p:attrName>style.visibility</p:attrName>
                                        </p:attrNameLst>
                                      </p:cBhvr>
                                      <p:to>
                                        <p:strVal val="visible"/>
                                      </p:to>
                                    </p:set>
                                    <p:anim calcmode="lin" valueType="num">
                                      <p:cBhvr additive="base">
                                        <p:cTn id="7" dur="1000" fill="hold"/>
                                        <p:tgtEl>
                                          <p:spTgt spid="362500">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62500">
                                            <p:txEl>
                                              <p:pRg st="0" end="0"/>
                                            </p:txEl>
                                          </p:spTgt>
                                        </p:tgtEl>
                                        <p:attrNameLst>
                                          <p:attrName>ppt_y</p:attrName>
                                        </p:attrNameLst>
                                      </p:cBhvr>
                                      <p:tavLst>
                                        <p:tav tm="0">
                                          <p:val>
                                            <p:strVal val="#ppt_y"/>
                                          </p:val>
                                        </p:tav>
                                        <p:tav tm="100000">
                                          <p:val>
                                            <p:strVal val="#ppt_y"/>
                                          </p:val>
                                        </p:tav>
                                      </p:tavLst>
                                    </p:anim>
                                  </p:childTnLst>
                                </p:cTn>
                              </p:par>
                              <p:par>
                                <p:cTn id="9" presetID="3" presetClass="entr" presetSubtype="10" fill="hold" nodeType="withEffect">
                                  <p:stCondLst>
                                    <p:cond delay="0"/>
                                  </p:stCondLst>
                                  <p:childTnLst>
                                    <p:set>
                                      <p:cBhvr>
                                        <p:cTn id="10" dur="1" fill="hold">
                                          <p:stCondLst>
                                            <p:cond delay="0"/>
                                          </p:stCondLst>
                                        </p:cTn>
                                        <p:tgtEl>
                                          <p:spTgt spid="362502"/>
                                        </p:tgtEl>
                                        <p:attrNameLst>
                                          <p:attrName>style.visibility</p:attrName>
                                        </p:attrNameLst>
                                      </p:cBhvr>
                                      <p:to>
                                        <p:strVal val="visible"/>
                                      </p:to>
                                    </p:set>
                                    <p:animEffect transition="in" filter="blinds(horizontal)">
                                      <p:cBhvr>
                                        <p:cTn id="11" dur="500"/>
                                        <p:tgtEl>
                                          <p:spTgt spid="36250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362501">
                                            <p:txEl>
                                              <p:pRg st="0" end="0"/>
                                            </p:txEl>
                                          </p:spTgt>
                                        </p:tgtEl>
                                        <p:attrNameLst>
                                          <p:attrName>style.visibility</p:attrName>
                                        </p:attrNameLst>
                                      </p:cBhvr>
                                      <p:to>
                                        <p:strVal val="visible"/>
                                      </p:to>
                                    </p:set>
                                    <p:anim calcmode="lin" valueType="num">
                                      <p:cBhvr additive="base">
                                        <p:cTn id="16" dur="1000" fill="hold"/>
                                        <p:tgtEl>
                                          <p:spTgt spid="362501">
                                            <p:txEl>
                                              <p:pRg st="0" end="0"/>
                                            </p:txEl>
                                          </p:spTgt>
                                        </p:tgtEl>
                                        <p:attrNameLst>
                                          <p:attrName>ppt_x</p:attrName>
                                        </p:attrNameLst>
                                      </p:cBhvr>
                                      <p:tavLst>
                                        <p:tav tm="0">
                                          <p:val>
                                            <p:strVal val="0-#ppt_w/2"/>
                                          </p:val>
                                        </p:tav>
                                        <p:tav tm="100000">
                                          <p:val>
                                            <p:strVal val="#ppt_x"/>
                                          </p:val>
                                        </p:tav>
                                      </p:tavLst>
                                    </p:anim>
                                    <p:anim calcmode="lin" valueType="num">
                                      <p:cBhvr additive="base">
                                        <p:cTn id="17" dur="1000" fill="hold"/>
                                        <p:tgtEl>
                                          <p:spTgt spid="362501">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62499"/>
                                        </p:tgtEl>
                                        <p:attrNameLst>
                                          <p:attrName>style.visibility</p:attrName>
                                        </p:attrNameLst>
                                      </p:cBhvr>
                                      <p:to>
                                        <p:strVal val="visible"/>
                                      </p:to>
                                    </p:set>
                                    <p:anim calcmode="lin" valueType="num">
                                      <p:cBhvr additive="base">
                                        <p:cTn id="20" dur="500" fill="hold"/>
                                        <p:tgtEl>
                                          <p:spTgt spid="362499"/>
                                        </p:tgtEl>
                                        <p:attrNameLst>
                                          <p:attrName>ppt_x</p:attrName>
                                        </p:attrNameLst>
                                      </p:cBhvr>
                                      <p:tavLst>
                                        <p:tav tm="0">
                                          <p:val>
                                            <p:strVal val="#ppt_x"/>
                                          </p:val>
                                        </p:tav>
                                        <p:tav tm="100000">
                                          <p:val>
                                            <p:strVal val="#ppt_x"/>
                                          </p:val>
                                        </p:tav>
                                      </p:tavLst>
                                    </p:anim>
                                    <p:anim calcmode="lin" valueType="num">
                                      <p:cBhvr additive="base">
                                        <p:cTn id="21" dur="500" fill="hold"/>
                                        <p:tgtEl>
                                          <p:spTgt spid="3624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lide Number Placeholder 6"/>
          <p:cNvSpPr>
            <a:spLocks noGrp="1"/>
          </p:cNvSpPr>
          <p:nvPr>
            <p:ph type="sldNum" sz="quarter" idx="12"/>
          </p:nvPr>
        </p:nvSpPr>
        <p:spPr/>
        <p:txBody>
          <a:bodyPr/>
          <a:lstStyle/>
          <a:p>
            <a:fld id="{1A47A67F-D557-400D-B717-1FBE1AA68BC4}" type="slidenum">
              <a:rPr lang="en-US" altLang="en-US"/>
              <a:pPr/>
              <a:t>6</a:t>
            </a:fld>
            <a:endParaRPr lang="en-US" altLang="en-US"/>
          </a:p>
        </p:txBody>
      </p:sp>
      <p:sp>
        <p:nvSpPr>
          <p:cNvPr id="363522" name="Rectangle 2"/>
          <p:cNvSpPr>
            <a:spLocks noGrp="1" noChangeArrowheads="1"/>
          </p:cNvSpPr>
          <p:nvPr>
            <p:ph type="title"/>
          </p:nvPr>
        </p:nvSpPr>
        <p:spPr>
          <a:xfrm>
            <a:off x="609600" y="381000"/>
            <a:ext cx="8001000" cy="457200"/>
          </a:xfrm>
        </p:spPr>
        <p:txBody>
          <a:bodyPr/>
          <a:lstStyle/>
          <a:p>
            <a:r>
              <a:rPr lang="en-US" sz="2800" b="1" u="sng" dirty="0" smtClean="0"/>
              <a:t>Example…</a:t>
            </a:r>
            <a:r>
              <a:rPr lang="en-US" sz="2800" b="1" u="sng" dirty="0" err="1" smtClean="0"/>
              <a:t>contd</a:t>
            </a:r>
            <a:endParaRPr lang="en-US" sz="2800" b="1" u="sng" dirty="0"/>
          </a:p>
        </p:txBody>
      </p:sp>
      <p:sp>
        <p:nvSpPr>
          <p:cNvPr id="363523" name="Rectangle 3"/>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solidFill>
                  <a:srgbClr val="FF0000"/>
                </a:solidFill>
              </a:rPr>
              <a:t> </a:t>
            </a:r>
          </a:p>
        </p:txBody>
      </p:sp>
      <p:sp>
        <p:nvSpPr>
          <p:cNvPr id="363524" name="Rectangle 4"/>
          <p:cNvSpPr>
            <a:spLocks noChangeArrowheads="1"/>
          </p:cNvSpPr>
          <p:nvPr/>
        </p:nvSpPr>
        <p:spPr bwMode="auto">
          <a:xfrm>
            <a:off x="609600" y="990600"/>
            <a:ext cx="8077200" cy="457200"/>
          </a:xfrm>
          <a:prstGeom prst="rect">
            <a:avLst/>
          </a:prstGeom>
          <a:noFill/>
          <a:ln w="9525">
            <a:noFill/>
            <a:miter lim="800000"/>
            <a:headEnd/>
            <a:tailEnd/>
          </a:ln>
          <a:effectLst/>
        </p:spPr>
        <p:txBody>
          <a:bodyPr/>
          <a:lstStyle/>
          <a:p>
            <a:pPr marL="231775" indent="-231775">
              <a:spcBef>
                <a:spcPct val="20000"/>
              </a:spcBef>
              <a:buFontTx/>
              <a:buChar char="•"/>
            </a:pPr>
            <a:r>
              <a:rPr lang="en-US" sz="1800" b="1">
                <a:latin typeface="Arial" charset="0"/>
              </a:rPr>
              <a:t>Step 1 : Set current source equal to zero.</a:t>
            </a:r>
          </a:p>
        </p:txBody>
      </p:sp>
      <p:sp>
        <p:nvSpPr>
          <p:cNvPr id="363525" name="Rectangle 5"/>
          <p:cNvSpPr>
            <a:spLocks noChangeArrowheads="1"/>
          </p:cNvSpPr>
          <p:nvPr/>
        </p:nvSpPr>
        <p:spPr bwMode="auto">
          <a:xfrm>
            <a:off x="685800" y="6096000"/>
            <a:ext cx="8001000" cy="304800"/>
          </a:xfrm>
          <a:prstGeom prst="rect">
            <a:avLst/>
          </a:prstGeom>
          <a:noFill/>
          <a:ln w="9525">
            <a:noFill/>
            <a:miter lim="800000"/>
            <a:headEnd/>
            <a:tailEnd/>
          </a:ln>
          <a:effectLst/>
        </p:spPr>
        <p:txBody>
          <a:bodyPr/>
          <a:lstStyle/>
          <a:p>
            <a:pPr marL="231775" indent="-231775">
              <a:spcBef>
                <a:spcPct val="20000"/>
              </a:spcBef>
              <a:buFontTx/>
              <a:buChar char="•"/>
            </a:pPr>
            <a:r>
              <a:rPr lang="en-US" sz="1800" b="1" dirty="0" err="1" smtClean="0">
                <a:solidFill>
                  <a:srgbClr val="FF0000"/>
                </a:solidFill>
                <a:latin typeface="Arial" charset="0"/>
              </a:rPr>
              <a:t>Contd</a:t>
            </a:r>
            <a:r>
              <a:rPr lang="en-US" sz="1800" b="1" dirty="0" smtClean="0">
                <a:solidFill>
                  <a:srgbClr val="FF0000"/>
                </a:solidFill>
                <a:latin typeface="Arial" charset="0"/>
              </a:rPr>
              <a:t> </a:t>
            </a:r>
            <a:r>
              <a:rPr lang="en-US" sz="1800" b="1" dirty="0">
                <a:solidFill>
                  <a:srgbClr val="FF0000"/>
                </a:solidFill>
                <a:latin typeface="Arial" charset="0"/>
              </a:rPr>
              <a:t>!</a:t>
            </a:r>
          </a:p>
        </p:txBody>
      </p:sp>
      <p:grpSp>
        <p:nvGrpSpPr>
          <p:cNvPr id="363580" name="Group 60"/>
          <p:cNvGrpSpPr>
            <a:grpSpLocks/>
          </p:cNvGrpSpPr>
          <p:nvPr/>
        </p:nvGrpSpPr>
        <p:grpSpPr bwMode="auto">
          <a:xfrm>
            <a:off x="762000" y="2209800"/>
            <a:ext cx="4238625" cy="2909888"/>
            <a:chOff x="1488" y="1104"/>
            <a:chExt cx="2670" cy="1833"/>
          </a:xfrm>
        </p:grpSpPr>
        <p:grpSp>
          <p:nvGrpSpPr>
            <p:cNvPr id="363527" name="Group 7"/>
            <p:cNvGrpSpPr>
              <a:grpSpLocks/>
            </p:cNvGrpSpPr>
            <p:nvPr/>
          </p:nvGrpSpPr>
          <p:grpSpPr bwMode="auto">
            <a:xfrm>
              <a:off x="2048" y="1360"/>
              <a:ext cx="1152" cy="144"/>
              <a:chOff x="1200" y="1296"/>
              <a:chExt cx="2256" cy="243"/>
            </a:xfrm>
          </p:grpSpPr>
          <p:sp>
            <p:nvSpPr>
              <p:cNvPr id="363528" name="Line 8"/>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63529" name="Line 9"/>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63530" name="Group 10"/>
              <p:cNvGrpSpPr>
                <a:grpSpLocks/>
              </p:cNvGrpSpPr>
              <p:nvPr/>
            </p:nvGrpSpPr>
            <p:grpSpPr bwMode="auto">
              <a:xfrm>
                <a:off x="1920" y="1296"/>
                <a:ext cx="288" cy="240"/>
                <a:chOff x="1920" y="1296"/>
                <a:chExt cx="288" cy="240"/>
              </a:xfrm>
            </p:grpSpPr>
            <p:sp>
              <p:nvSpPr>
                <p:cNvPr id="363531" name="Line 11"/>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532" name="Line 12"/>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3533" name="Group 13"/>
              <p:cNvGrpSpPr>
                <a:grpSpLocks/>
              </p:cNvGrpSpPr>
              <p:nvPr/>
            </p:nvGrpSpPr>
            <p:grpSpPr bwMode="auto">
              <a:xfrm>
                <a:off x="2214" y="1299"/>
                <a:ext cx="288" cy="240"/>
                <a:chOff x="1920" y="1296"/>
                <a:chExt cx="288" cy="240"/>
              </a:xfrm>
            </p:grpSpPr>
            <p:sp>
              <p:nvSpPr>
                <p:cNvPr id="363534" name="Line 14"/>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535" name="Line 15"/>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3536" name="Group 16"/>
              <p:cNvGrpSpPr>
                <a:grpSpLocks/>
              </p:cNvGrpSpPr>
              <p:nvPr/>
            </p:nvGrpSpPr>
            <p:grpSpPr bwMode="auto">
              <a:xfrm>
                <a:off x="2508" y="1296"/>
                <a:ext cx="288" cy="240"/>
                <a:chOff x="1920" y="1296"/>
                <a:chExt cx="288" cy="240"/>
              </a:xfrm>
            </p:grpSpPr>
            <p:sp>
              <p:nvSpPr>
                <p:cNvPr id="363537" name="Line 17"/>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538" name="Line 18"/>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63539" name="Line 19"/>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63540" name="Line 20"/>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grpSp>
          <p:nvGrpSpPr>
            <p:cNvPr id="363541" name="Group 21"/>
            <p:cNvGrpSpPr>
              <a:grpSpLocks/>
            </p:cNvGrpSpPr>
            <p:nvPr/>
          </p:nvGrpSpPr>
          <p:grpSpPr bwMode="auto">
            <a:xfrm rot="16200000">
              <a:off x="2496" y="2064"/>
              <a:ext cx="1488" cy="240"/>
              <a:chOff x="1200" y="1296"/>
              <a:chExt cx="2256" cy="243"/>
            </a:xfrm>
          </p:grpSpPr>
          <p:sp>
            <p:nvSpPr>
              <p:cNvPr id="363542" name="Line 22"/>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63543" name="Line 23"/>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63544" name="Group 24"/>
              <p:cNvGrpSpPr>
                <a:grpSpLocks/>
              </p:cNvGrpSpPr>
              <p:nvPr/>
            </p:nvGrpSpPr>
            <p:grpSpPr bwMode="auto">
              <a:xfrm>
                <a:off x="1920" y="1296"/>
                <a:ext cx="288" cy="240"/>
                <a:chOff x="1920" y="1296"/>
                <a:chExt cx="288" cy="240"/>
              </a:xfrm>
            </p:grpSpPr>
            <p:sp>
              <p:nvSpPr>
                <p:cNvPr id="363545" name="Line 25"/>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546" name="Line 26"/>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3547" name="Group 27"/>
              <p:cNvGrpSpPr>
                <a:grpSpLocks/>
              </p:cNvGrpSpPr>
              <p:nvPr/>
            </p:nvGrpSpPr>
            <p:grpSpPr bwMode="auto">
              <a:xfrm>
                <a:off x="2214" y="1299"/>
                <a:ext cx="288" cy="240"/>
                <a:chOff x="1920" y="1296"/>
                <a:chExt cx="288" cy="240"/>
              </a:xfrm>
            </p:grpSpPr>
            <p:sp>
              <p:nvSpPr>
                <p:cNvPr id="363548" name="Line 28"/>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549" name="Line 29"/>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3550" name="Group 30"/>
              <p:cNvGrpSpPr>
                <a:grpSpLocks/>
              </p:cNvGrpSpPr>
              <p:nvPr/>
            </p:nvGrpSpPr>
            <p:grpSpPr bwMode="auto">
              <a:xfrm>
                <a:off x="2508" y="1296"/>
                <a:ext cx="288" cy="240"/>
                <a:chOff x="1920" y="1296"/>
                <a:chExt cx="288" cy="240"/>
              </a:xfrm>
            </p:grpSpPr>
            <p:sp>
              <p:nvSpPr>
                <p:cNvPr id="363551" name="Line 31"/>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552" name="Line 32"/>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63553" name="Line 33"/>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63554" name="Line 34"/>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63557" name="Line 37"/>
            <p:cNvSpPr>
              <a:spLocks noChangeShapeType="1"/>
            </p:cNvSpPr>
            <p:nvPr/>
          </p:nvSpPr>
          <p:spPr bwMode="auto">
            <a:xfrm>
              <a:off x="4131" y="2550"/>
              <a:ext cx="0" cy="387"/>
            </a:xfrm>
            <a:prstGeom prst="line">
              <a:avLst/>
            </a:prstGeom>
            <a:noFill/>
            <a:ln w="38100">
              <a:solidFill>
                <a:schemeClr val="tx1"/>
              </a:solidFill>
              <a:round/>
              <a:headEnd/>
              <a:tailEnd/>
            </a:ln>
            <a:effectLst/>
          </p:spPr>
          <p:txBody>
            <a:bodyPr/>
            <a:lstStyle/>
            <a:p>
              <a:endParaRPr lang="en-US"/>
            </a:p>
          </p:txBody>
        </p:sp>
        <p:sp>
          <p:nvSpPr>
            <p:cNvPr id="363558" name="Line 38"/>
            <p:cNvSpPr>
              <a:spLocks noChangeShapeType="1"/>
            </p:cNvSpPr>
            <p:nvPr/>
          </p:nvSpPr>
          <p:spPr bwMode="auto">
            <a:xfrm flipV="1">
              <a:off x="4131" y="1440"/>
              <a:ext cx="0" cy="531"/>
            </a:xfrm>
            <a:prstGeom prst="line">
              <a:avLst/>
            </a:prstGeom>
            <a:noFill/>
            <a:ln w="38100">
              <a:solidFill>
                <a:schemeClr val="tx1"/>
              </a:solidFill>
              <a:round/>
              <a:headEnd/>
              <a:tailEnd/>
            </a:ln>
            <a:effectLst/>
          </p:spPr>
          <p:txBody>
            <a:bodyPr/>
            <a:lstStyle/>
            <a:p>
              <a:endParaRPr lang="en-US"/>
            </a:p>
          </p:txBody>
        </p:sp>
        <p:sp>
          <p:nvSpPr>
            <p:cNvPr id="363560" name="Line 40"/>
            <p:cNvSpPr>
              <a:spLocks noChangeShapeType="1"/>
            </p:cNvSpPr>
            <p:nvPr/>
          </p:nvSpPr>
          <p:spPr bwMode="auto">
            <a:xfrm flipH="1" flipV="1">
              <a:off x="2064" y="2920"/>
              <a:ext cx="2064" cy="8"/>
            </a:xfrm>
            <a:prstGeom prst="line">
              <a:avLst/>
            </a:prstGeom>
            <a:noFill/>
            <a:ln w="9525">
              <a:solidFill>
                <a:schemeClr val="tx1"/>
              </a:solidFill>
              <a:round/>
              <a:headEnd/>
              <a:tailEnd/>
            </a:ln>
            <a:effectLst/>
          </p:spPr>
          <p:txBody>
            <a:bodyPr/>
            <a:lstStyle/>
            <a:p>
              <a:endParaRPr lang="en-US"/>
            </a:p>
          </p:txBody>
        </p:sp>
        <p:sp>
          <p:nvSpPr>
            <p:cNvPr id="363561" name="Line 41"/>
            <p:cNvSpPr>
              <a:spLocks noChangeShapeType="1"/>
            </p:cNvSpPr>
            <p:nvPr/>
          </p:nvSpPr>
          <p:spPr bwMode="auto">
            <a:xfrm>
              <a:off x="3216" y="1440"/>
              <a:ext cx="912" cy="1"/>
            </a:xfrm>
            <a:prstGeom prst="line">
              <a:avLst/>
            </a:prstGeom>
            <a:noFill/>
            <a:ln w="9525">
              <a:solidFill>
                <a:schemeClr val="tx1"/>
              </a:solidFill>
              <a:round/>
              <a:headEnd/>
              <a:tailEnd/>
            </a:ln>
            <a:effectLst/>
          </p:spPr>
          <p:txBody>
            <a:bodyPr/>
            <a:lstStyle/>
            <a:p>
              <a:endParaRPr lang="en-US"/>
            </a:p>
          </p:txBody>
        </p:sp>
        <p:sp>
          <p:nvSpPr>
            <p:cNvPr id="363562" name="Rectangle 42"/>
            <p:cNvSpPr>
              <a:spLocks noChangeArrowheads="1"/>
            </p:cNvSpPr>
            <p:nvPr/>
          </p:nvSpPr>
          <p:spPr bwMode="auto">
            <a:xfrm>
              <a:off x="3360" y="2112"/>
              <a:ext cx="358" cy="212"/>
            </a:xfrm>
            <a:prstGeom prst="rect">
              <a:avLst/>
            </a:prstGeom>
            <a:noFill/>
            <a:ln w="9525">
              <a:noFill/>
              <a:miter lim="800000"/>
              <a:headEnd/>
              <a:tailEnd/>
            </a:ln>
            <a:effectLst/>
          </p:spPr>
          <p:txBody>
            <a:bodyPr wrap="none">
              <a:spAutoFit/>
            </a:bodyPr>
            <a:lstStyle/>
            <a:p>
              <a:pPr>
                <a:spcBef>
                  <a:spcPct val="50000"/>
                </a:spcBef>
              </a:pPr>
              <a:r>
                <a:rPr lang="en-US" sz="1600" b="1">
                  <a:latin typeface="Arial" charset="0"/>
                </a:rPr>
                <a:t>9 </a:t>
              </a:r>
              <a:r>
                <a:rPr lang="el-GR" sz="1600" b="1">
                  <a:latin typeface="Arial" charset="0"/>
                </a:rPr>
                <a:t>Ω</a:t>
              </a:r>
              <a:r>
                <a:rPr lang="en-US" sz="1600" b="1"/>
                <a:t> </a:t>
              </a:r>
              <a:endParaRPr lang="el-GR" sz="1600" b="1"/>
            </a:p>
          </p:txBody>
        </p:sp>
        <p:sp>
          <p:nvSpPr>
            <p:cNvPr id="363563" name="Rectangle 43"/>
            <p:cNvSpPr>
              <a:spLocks noChangeArrowheads="1"/>
            </p:cNvSpPr>
            <p:nvPr/>
          </p:nvSpPr>
          <p:spPr bwMode="auto">
            <a:xfrm>
              <a:off x="2496" y="1104"/>
              <a:ext cx="315" cy="212"/>
            </a:xfrm>
            <a:prstGeom prst="rect">
              <a:avLst/>
            </a:prstGeom>
            <a:noFill/>
            <a:ln w="9525">
              <a:noFill/>
              <a:miter lim="800000"/>
              <a:headEnd/>
              <a:tailEnd/>
            </a:ln>
            <a:effectLst/>
          </p:spPr>
          <p:txBody>
            <a:bodyPr wrap="none">
              <a:spAutoFit/>
            </a:bodyPr>
            <a:lstStyle/>
            <a:p>
              <a:pPr>
                <a:spcBef>
                  <a:spcPct val="50000"/>
                </a:spcBef>
              </a:pPr>
              <a:r>
                <a:rPr lang="en-US" sz="1600" b="1"/>
                <a:t>6 </a:t>
              </a:r>
              <a:r>
                <a:rPr lang="el-GR" sz="1600" b="1"/>
                <a:t>Ω</a:t>
              </a:r>
            </a:p>
          </p:txBody>
        </p:sp>
        <p:sp>
          <p:nvSpPr>
            <p:cNvPr id="363565" name="Oval 45"/>
            <p:cNvSpPr>
              <a:spLocks noChangeArrowheads="1"/>
            </p:cNvSpPr>
            <p:nvPr/>
          </p:nvSpPr>
          <p:spPr bwMode="auto">
            <a:xfrm>
              <a:off x="1840" y="1866"/>
              <a:ext cx="432" cy="464"/>
            </a:xfrm>
            <a:prstGeom prst="ellipse">
              <a:avLst/>
            </a:prstGeom>
            <a:noFill/>
            <a:ln w="9525">
              <a:solidFill>
                <a:schemeClr val="tx1"/>
              </a:solidFill>
              <a:round/>
              <a:headEnd/>
              <a:tailEnd/>
            </a:ln>
            <a:effectLst/>
          </p:spPr>
          <p:txBody>
            <a:bodyPr wrap="none" anchor="ctr"/>
            <a:lstStyle/>
            <a:p>
              <a:endParaRPr lang="en-US"/>
            </a:p>
          </p:txBody>
        </p:sp>
        <p:sp>
          <p:nvSpPr>
            <p:cNvPr id="363566" name="Line 46"/>
            <p:cNvSpPr>
              <a:spLocks noChangeShapeType="1"/>
            </p:cNvSpPr>
            <p:nvPr/>
          </p:nvSpPr>
          <p:spPr bwMode="auto">
            <a:xfrm>
              <a:off x="2056" y="2330"/>
              <a:ext cx="8" cy="598"/>
            </a:xfrm>
            <a:prstGeom prst="line">
              <a:avLst/>
            </a:prstGeom>
            <a:noFill/>
            <a:ln w="9525">
              <a:solidFill>
                <a:schemeClr val="tx1"/>
              </a:solidFill>
              <a:round/>
              <a:headEnd/>
              <a:tailEnd/>
            </a:ln>
            <a:effectLst/>
          </p:spPr>
          <p:txBody>
            <a:bodyPr/>
            <a:lstStyle/>
            <a:p>
              <a:endParaRPr lang="en-US"/>
            </a:p>
          </p:txBody>
        </p:sp>
        <p:sp>
          <p:nvSpPr>
            <p:cNvPr id="363567" name="Line 47"/>
            <p:cNvSpPr>
              <a:spLocks noChangeShapeType="1"/>
            </p:cNvSpPr>
            <p:nvPr/>
          </p:nvSpPr>
          <p:spPr bwMode="auto">
            <a:xfrm flipV="1">
              <a:off x="2056" y="1440"/>
              <a:ext cx="1" cy="426"/>
            </a:xfrm>
            <a:prstGeom prst="line">
              <a:avLst/>
            </a:prstGeom>
            <a:noFill/>
            <a:ln w="9525">
              <a:solidFill>
                <a:schemeClr val="tx1"/>
              </a:solidFill>
              <a:round/>
              <a:headEnd/>
              <a:tailEnd/>
            </a:ln>
            <a:effectLst/>
          </p:spPr>
          <p:txBody>
            <a:bodyPr/>
            <a:lstStyle/>
            <a:p>
              <a:endParaRPr lang="en-US"/>
            </a:p>
          </p:txBody>
        </p:sp>
        <p:sp>
          <p:nvSpPr>
            <p:cNvPr id="363568" name="Text Box 48"/>
            <p:cNvSpPr txBox="1">
              <a:spLocks noChangeArrowheads="1"/>
            </p:cNvSpPr>
            <p:nvPr/>
          </p:nvSpPr>
          <p:spPr bwMode="auto">
            <a:xfrm>
              <a:off x="1945" y="1824"/>
              <a:ext cx="144" cy="288"/>
            </a:xfrm>
            <a:prstGeom prst="rect">
              <a:avLst/>
            </a:prstGeom>
            <a:noFill/>
            <a:ln w="9525">
              <a:noFill/>
              <a:miter lim="800000"/>
              <a:headEnd/>
              <a:tailEnd/>
            </a:ln>
            <a:effectLst/>
          </p:spPr>
          <p:txBody>
            <a:bodyPr>
              <a:spAutoFit/>
            </a:bodyPr>
            <a:lstStyle/>
            <a:p>
              <a:r>
                <a:rPr lang="en-US"/>
                <a:t>+</a:t>
              </a:r>
            </a:p>
          </p:txBody>
        </p:sp>
        <p:sp>
          <p:nvSpPr>
            <p:cNvPr id="363569" name="Text Box 49"/>
            <p:cNvSpPr txBox="1">
              <a:spLocks noChangeArrowheads="1"/>
            </p:cNvSpPr>
            <p:nvPr/>
          </p:nvSpPr>
          <p:spPr bwMode="auto">
            <a:xfrm>
              <a:off x="1939" y="2010"/>
              <a:ext cx="151" cy="288"/>
            </a:xfrm>
            <a:prstGeom prst="rect">
              <a:avLst/>
            </a:prstGeom>
            <a:noFill/>
            <a:ln w="9525">
              <a:noFill/>
              <a:miter lim="800000"/>
              <a:headEnd/>
              <a:tailEnd/>
            </a:ln>
            <a:effectLst/>
          </p:spPr>
          <p:txBody>
            <a:bodyPr>
              <a:spAutoFit/>
            </a:bodyPr>
            <a:lstStyle/>
            <a:p>
              <a:r>
                <a:rPr lang="en-US"/>
                <a:t>_</a:t>
              </a:r>
            </a:p>
          </p:txBody>
        </p:sp>
        <p:sp>
          <p:nvSpPr>
            <p:cNvPr id="363570" name="Text Box 50"/>
            <p:cNvSpPr txBox="1">
              <a:spLocks noChangeArrowheads="1"/>
            </p:cNvSpPr>
            <p:nvPr/>
          </p:nvSpPr>
          <p:spPr bwMode="auto">
            <a:xfrm>
              <a:off x="1936" y="2016"/>
              <a:ext cx="151" cy="288"/>
            </a:xfrm>
            <a:prstGeom prst="rect">
              <a:avLst/>
            </a:prstGeom>
            <a:noFill/>
            <a:ln w="9525">
              <a:noFill/>
              <a:miter lim="800000"/>
              <a:headEnd/>
              <a:tailEnd/>
            </a:ln>
            <a:effectLst/>
          </p:spPr>
          <p:txBody>
            <a:bodyPr>
              <a:spAutoFit/>
            </a:bodyPr>
            <a:lstStyle/>
            <a:p>
              <a:r>
                <a:rPr lang="en-US"/>
                <a:t>_</a:t>
              </a:r>
            </a:p>
          </p:txBody>
        </p:sp>
        <p:sp>
          <p:nvSpPr>
            <p:cNvPr id="363571" name="Text Box 51"/>
            <p:cNvSpPr txBox="1">
              <a:spLocks noChangeArrowheads="1"/>
            </p:cNvSpPr>
            <p:nvPr/>
          </p:nvSpPr>
          <p:spPr bwMode="auto">
            <a:xfrm>
              <a:off x="1936" y="2016"/>
              <a:ext cx="151" cy="288"/>
            </a:xfrm>
            <a:prstGeom prst="rect">
              <a:avLst/>
            </a:prstGeom>
            <a:noFill/>
            <a:ln w="9525">
              <a:noFill/>
              <a:miter lim="800000"/>
              <a:headEnd/>
              <a:tailEnd/>
            </a:ln>
            <a:effectLst/>
          </p:spPr>
          <p:txBody>
            <a:bodyPr>
              <a:spAutoFit/>
            </a:bodyPr>
            <a:lstStyle/>
            <a:p>
              <a:r>
                <a:rPr lang="en-US"/>
                <a:t>_</a:t>
              </a:r>
            </a:p>
          </p:txBody>
        </p:sp>
        <p:sp>
          <p:nvSpPr>
            <p:cNvPr id="363572" name="Text Box 52"/>
            <p:cNvSpPr txBox="1">
              <a:spLocks noChangeArrowheads="1"/>
            </p:cNvSpPr>
            <p:nvPr/>
          </p:nvSpPr>
          <p:spPr bwMode="auto">
            <a:xfrm>
              <a:off x="1488" y="2112"/>
              <a:ext cx="344" cy="212"/>
            </a:xfrm>
            <a:prstGeom prst="rect">
              <a:avLst/>
            </a:prstGeom>
            <a:noFill/>
            <a:ln w="9525">
              <a:noFill/>
              <a:miter lim="800000"/>
              <a:headEnd/>
              <a:tailEnd/>
            </a:ln>
            <a:effectLst/>
          </p:spPr>
          <p:txBody>
            <a:bodyPr wrap="none">
              <a:spAutoFit/>
            </a:bodyPr>
            <a:lstStyle/>
            <a:p>
              <a:r>
                <a:rPr lang="en-US" sz="1600" b="1">
                  <a:latin typeface="Arial" charset="0"/>
                </a:rPr>
                <a:t>3 V </a:t>
              </a:r>
            </a:p>
          </p:txBody>
        </p:sp>
        <p:sp>
          <p:nvSpPr>
            <p:cNvPr id="363573" name="Line 53"/>
            <p:cNvSpPr>
              <a:spLocks noChangeShapeType="1"/>
            </p:cNvSpPr>
            <p:nvPr/>
          </p:nvSpPr>
          <p:spPr bwMode="auto">
            <a:xfrm>
              <a:off x="3359" y="1536"/>
              <a:ext cx="1" cy="240"/>
            </a:xfrm>
            <a:prstGeom prst="line">
              <a:avLst/>
            </a:prstGeom>
            <a:noFill/>
            <a:ln w="9525">
              <a:solidFill>
                <a:schemeClr val="tx1"/>
              </a:solidFill>
              <a:round/>
              <a:headEnd/>
              <a:tailEnd type="triangle" w="med" len="med"/>
            </a:ln>
            <a:effectLst/>
          </p:spPr>
          <p:txBody>
            <a:bodyPr/>
            <a:lstStyle/>
            <a:p>
              <a:endParaRPr lang="en-US"/>
            </a:p>
          </p:txBody>
        </p:sp>
        <p:sp>
          <p:nvSpPr>
            <p:cNvPr id="363574" name="Text Box 54"/>
            <p:cNvSpPr txBox="1">
              <a:spLocks noChangeArrowheads="1"/>
            </p:cNvSpPr>
            <p:nvPr/>
          </p:nvSpPr>
          <p:spPr bwMode="auto">
            <a:xfrm>
              <a:off x="2880" y="1488"/>
              <a:ext cx="406" cy="231"/>
            </a:xfrm>
            <a:prstGeom prst="rect">
              <a:avLst/>
            </a:prstGeom>
            <a:noFill/>
            <a:ln w="9525">
              <a:noFill/>
              <a:miter lim="800000"/>
              <a:headEnd/>
              <a:tailEnd/>
            </a:ln>
            <a:effectLst/>
          </p:spPr>
          <p:txBody>
            <a:bodyPr wrap="none">
              <a:spAutoFit/>
            </a:bodyPr>
            <a:lstStyle/>
            <a:p>
              <a:r>
                <a:rPr lang="en-US" sz="1800" b="1">
                  <a:latin typeface="Arial" charset="0"/>
                </a:rPr>
                <a:t>i</a:t>
              </a:r>
              <a:r>
                <a:rPr lang="en-US" sz="1800" b="1" baseline="-25000">
                  <a:latin typeface="Arial" charset="0"/>
                </a:rPr>
                <a:t>x(3v) </a:t>
              </a:r>
            </a:p>
          </p:txBody>
        </p:sp>
        <p:sp>
          <p:nvSpPr>
            <p:cNvPr id="363575" name="Oval 55"/>
            <p:cNvSpPr>
              <a:spLocks noChangeArrowheads="1"/>
            </p:cNvSpPr>
            <p:nvPr/>
          </p:nvSpPr>
          <p:spPr bwMode="auto">
            <a:xfrm>
              <a:off x="4110" y="196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63576" name="Oval 56"/>
            <p:cNvSpPr>
              <a:spLocks noChangeArrowheads="1"/>
            </p:cNvSpPr>
            <p:nvPr/>
          </p:nvSpPr>
          <p:spPr bwMode="auto">
            <a:xfrm>
              <a:off x="4098" y="252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363577" name="Rectangle 57"/>
          <p:cNvSpPr>
            <a:spLocks noChangeArrowheads="1"/>
          </p:cNvSpPr>
          <p:nvPr/>
        </p:nvSpPr>
        <p:spPr bwMode="auto">
          <a:xfrm>
            <a:off x="685800" y="5486400"/>
            <a:ext cx="838200" cy="304800"/>
          </a:xfrm>
          <a:prstGeom prst="rect">
            <a:avLst/>
          </a:prstGeom>
          <a:noFill/>
          <a:ln w="9525">
            <a:noFill/>
            <a:miter lim="800000"/>
            <a:headEnd/>
            <a:tailEnd/>
          </a:ln>
          <a:effectLst/>
        </p:spPr>
        <p:txBody>
          <a:bodyPr/>
          <a:lstStyle/>
          <a:p>
            <a:pPr marL="231775" indent="-231775">
              <a:spcBef>
                <a:spcPct val="20000"/>
              </a:spcBef>
              <a:buFontTx/>
              <a:buChar char="•"/>
            </a:pPr>
            <a:r>
              <a:rPr lang="en-US" sz="1800" b="1">
                <a:latin typeface="Arial" charset="0"/>
              </a:rPr>
              <a:t>So</a:t>
            </a:r>
          </a:p>
        </p:txBody>
      </p:sp>
      <p:sp>
        <p:nvSpPr>
          <p:cNvPr id="363578" name="Text Box 58"/>
          <p:cNvSpPr txBox="1">
            <a:spLocks noChangeArrowheads="1"/>
          </p:cNvSpPr>
          <p:nvPr/>
        </p:nvSpPr>
        <p:spPr bwMode="auto">
          <a:xfrm>
            <a:off x="2066925" y="5576888"/>
            <a:ext cx="2200275" cy="366712"/>
          </a:xfrm>
          <a:prstGeom prst="rect">
            <a:avLst/>
          </a:prstGeom>
          <a:noFill/>
          <a:ln w="9525">
            <a:noFill/>
            <a:miter lim="800000"/>
            <a:headEnd/>
            <a:tailEnd/>
          </a:ln>
          <a:effectLst/>
        </p:spPr>
        <p:txBody>
          <a:bodyPr wrap="none">
            <a:spAutoFit/>
          </a:bodyPr>
          <a:lstStyle/>
          <a:p>
            <a:r>
              <a:rPr lang="en-US" sz="1800" b="1">
                <a:latin typeface="Arial" charset="0"/>
              </a:rPr>
              <a:t>i</a:t>
            </a:r>
            <a:r>
              <a:rPr lang="en-US" sz="1800" b="1" baseline="-25000">
                <a:latin typeface="Arial" charset="0"/>
              </a:rPr>
              <a:t>x(3v) </a:t>
            </a:r>
            <a:r>
              <a:rPr lang="en-US" sz="1800" b="1">
                <a:latin typeface="Arial" charset="0"/>
              </a:rPr>
              <a:t>=</a:t>
            </a:r>
            <a:r>
              <a:rPr lang="en-US" sz="1800" b="1" baseline="-25000">
                <a:latin typeface="Arial" charset="0"/>
              </a:rPr>
              <a:t>    </a:t>
            </a:r>
            <a:r>
              <a:rPr lang="en-US" sz="1800" b="1">
                <a:latin typeface="Arial" charset="0"/>
              </a:rPr>
              <a:t>3/15 = 0.2 A</a:t>
            </a:r>
          </a:p>
        </p:txBody>
      </p:sp>
      <p:grpSp>
        <p:nvGrpSpPr>
          <p:cNvPr id="363631" name="Group 111"/>
          <p:cNvGrpSpPr>
            <a:grpSpLocks/>
          </p:cNvGrpSpPr>
          <p:nvPr/>
        </p:nvGrpSpPr>
        <p:grpSpPr bwMode="auto">
          <a:xfrm>
            <a:off x="5257800" y="990600"/>
            <a:ext cx="3538538" cy="2133600"/>
            <a:chOff x="3312" y="624"/>
            <a:chExt cx="2229" cy="1344"/>
          </a:xfrm>
        </p:grpSpPr>
        <p:sp>
          <p:nvSpPr>
            <p:cNvPr id="363619" name="Text Box 99"/>
            <p:cNvSpPr txBox="1">
              <a:spLocks noChangeArrowheads="1"/>
            </p:cNvSpPr>
            <p:nvPr/>
          </p:nvSpPr>
          <p:spPr bwMode="auto">
            <a:xfrm>
              <a:off x="5190" y="1294"/>
              <a:ext cx="351" cy="212"/>
            </a:xfrm>
            <a:prstGeom prst="rect">
              <a:avLst/>
            </a:prstGeom>
            <a:noFill/>
            <a:ln w="9525">
              <a:noFill/>
              <a:miter lim="800000"/>
              <a:headEnd/>
              <a:tailEnd/>
            </a:ln>
            <a:effectLst/>
          </p:spPr>
          <p:txBody>
            <a:bodyPr wrap="none">
              <a:spAutoFit/>
            </a:bodyPr>
            <a:lstStyle/>
            <a:p>
              <a:r>
                <a:rPr lang="en-US" sz="1600" b="1">
                  <a:latin typeface="Arial" charset="0"/>
                </a:rPr>
                <a:t>2 A </a:t>
              </a:r>
            </a:p>
          </p:txBody>
        </p:sp>
        <p:grpSp>
          <p:nvGrpSpPr>
            <p:cNvPr id="363630" name="Group 110"/>
            <p:cNvGrpSpPr>
              <a:grpSpLocks/>
            </p:cNvGrpSpPr>
            <p:nvPr/>
          </p:nvGrpSpPr>
          <p:grpSpPr bwMode="auto">
            <a:xfrm>
              <a:off x="3312" y="624"/>
              <a:ext cx="1913" cy="1344"/>
              <a:chOff x="3264" y="624"/>
              <a:chExt cx="1913" cy="1344"/>
            </a:xfrm>
          </p:grpSpPr>
          <p:grpSp>
            <p:nvGrpSpPr>
              <p:cNvPr id="363582" name="Group 62"/>
              <p:cNvGrpSpPr>
                <a:grpSpLocks/>
              </p:cNvGrpSpPr>
              <p:nvPr/>
            </p:nvGrpSpPr>
            <p:grpSpPr bwMode="auto">
              <a:xfrm>
                <a:off x="3677" y="812"/>
                <a:ext cx="752" cy="106"/>
                <a:chOff x="1200" y="1296"/>
                <a:chExt cx="2256" cy="243"/>
              </a:xfrm>
            </p:grpSpPr>
            <p:sp>
              <p:nvSpPr>
                <p:cNvPr id="363583" name="Line 63"/>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63584" name="Line 64"/>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63585" name="Group 65"/>
                <p:cNvGrpSpPr>
                  <a:grpSpLocks/>
                </p:cNvGrpSpPr>
                <p:nvPr/>
              </p:nvGrpSpPr>
              <p:grpSpPr bwMode="auto">
                <a:xfrm>
                  <a:off x="1920" y="1296"/>
                  <a:ext cx="288" cy="240"/>
                  <a:chOff x="1920" y="1296"/>
                  <a:chExt cx="288" cy="240"/>
                </a:xfrm>
              </p:grpSpPr>
              <p:sp>
                <p:nvSpPr>
                  <p:cNvPr id="363586" name="Line 66"/>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587" name="Line 67"/>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3588" name="Group 68"/>
                <p:cNvGrpSpPr>
                  <a:grpSpLocks/>
                </p:cNvGrpSpPr>
                <p:nvPr/>
              </p:nvGrpSpPr>
              <p:grpSpPr bwMode="auto">
                <a:xfrm>
                  <a:off x="2214" y="1299"/>
                  <a:ext cx="288" cy="240"/>
                  <a:chOff x="1920" y="1296"/>
                  <a:chExt cx="288" cy="240"/>
                </a:xfrm>
              </p:grpSpPr>
              <p:sp>
                <p:nvSpPr>
                  <p:cNvPr id="363589" name="Line 69"/>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590" name="Line 70"/>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3591" name="Group 71"/>
                <p:cNvGrpSpPr>
                  <a:grpSpLocks/>
                </p:cNvGrpSpPr>
                <p:nvPr/>
              </p:nvGrpSpPr>
              <p:grpSpPr bwMode="auto">
                <a:xfrm>
                  <a:off x="2508" y="1296"/>
                  <a:ext cx="288" cy="240"/>
                  <a:chOff x="1920" y="1296"/>
                  <a:chExt cx="288" cy="240"/>
                </a:xfrm>
              </p:grpSpPr>
              <p:sp>
                <p:nvSpPr>
                  <p:cNvPr id="363592" name="Line 72"/>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593" name="Line 73"/>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63594" name="Line 74"/>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63595" name="Line 75"/>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grpSp>
            <p:nvGrpSpPr>
              <p:cNvPr id="363596" name="Group 76"/>
              <p:cNvGrpSpPr>
                <a:grpSpLocks/>
              </p:cNvGrpSpPr>
              <p:nvPr/>
            </p:nvGrpSpPr>
            <p:grpSpPr bwMode="auto">
              <a:xfrm rot="16200000">
                <a:off x="3910" y="1338"/>
                <a:ext cx="1090" cy="156"/>
                <a:chOff x="1200" y="1296"/>
                <a:chExt cx="2256" cy="243"/>
              </a:xfrm>
            </p:grpSpPr>
            <p:sp>
              <p:nvSpPr>
                <p:cNvPr id="363597" name="Line 77"/>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63598" name="Line 78"/>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63599" name="Group 79"/>
                <p:cNvGrpSpPr>
                  <a:grpSpLocks/>
                </p:cNvGrpSpPr>
                <p:nvPr/>
              </p:nvGrpSpPr>
              <p:grpSpPr bwMode="auto">
                <a:xfrm>
                  <a:off x="1920" y="1296"/>
                  <a:ext cx="288" cy="240"/>
                  <a:chOff x="1920" y="1296"/>
                  <a:chExt cx="288" cy="240"/>
                </a:xfrm>
              </p:grpSpPr>
              <p:sp>
                <p:nvSpPr>
                  <p:cNvPr id="363600" name="Line 80"/>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601" name="Line 81"/>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3602" name="Group 82"/>
                <p:cNvGrpSpPr>
                  <a:grpSpLocks/>
                </p:cNvGrpSpPr>
                <p:nvPr/>
              </p:nvGrpSpPr>
              <p:grpSpPr bwMode="auto">
                <a:xfrm>
                  <a:off x="2214" y="1299"/>
                  <a:ext cx="288" cy="240"/>
                  <a:chOff x="1920" y="1296"/>
                  <a:chExt cx="288" cy="240"/>
                </a:xfrm>
              </p:grpSpPr>
              <p:sp>
                <p:nvSpPr>
                  <p:cNvPr id="363603" name="Line 83"/>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604" name="Line 84"/>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3605" name="Group 85"/>
                <p:cNvGrpSpPr>
                  <a:grpSpLocks/>
                </p:cNvGrpSpPr>
                <p:nvPr/>
              </p:nvGrpSpPr>
              <p:grpSpPr bwMode="auto">
                <a:xfrm>
                  <a:off x="2508" y="1296"/>
                  <a:ext cx="288" cy="240"/>
                  <a:chOff x="1920" y="1296"/>
                  <a:chExt cx="288" cy="240"/>
                </a:xfrm>
              </p:grpSpPr>
              <p:sp>
                <p:nvSpPr>
                  <p:cNvPr id="363606" name="Line 86"/>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607" name="Line 87"/>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63608" name="Line 88"/>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63609" name="Line 89"/>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grpSp>
            <p:nvGrpSpPr>
              <p:cNvPr id="363610" name="Group 90"/>
              <p:cNvGrpSpPr>
                <a:grpSpLocks/>
              </p:cNvGrpSpPr>
              <p:nvPr/>
            </p:nvGrpSpPr>
            <p:grpSpPr bwMode="auto">
              <a:xfrm>
                <a:off x="4895" y="871"/>
                <a:ext cx="282" cy="1097"/>
                <a:chOff x="4656" y="1632"/>
                <a:chExt cx="432" cy="1200"/>
              </a:xfrm>
            </p:grpSpPr>
            <p:sp>
              <p:nvSpPr>
                <p:cNvPr id="363611" name="Oval 91"/>
                <p:cNvSpPr>
                  <a:spLocks noChangeArrowheads="1"/>
                </p:cNvSpPr>
                <p:nvPr/>
              </p:nvSpPr>
              <p:spPr bwMode="auto">
                <a:xfrm>
                  <a:off x="4656" y="2064"/>
                  <a:ext cx="432" cy="464"/>
                </a:xfrm>
                <a:prstGeom prst="ellipse">
                  <a:avLst/>
                </a:prstGeom>
                <a:noFill/>
                <a:ln w="9525">
                  <a:solidFill>
                    <a:schemeClr val="tx1"/>
                  </a:solidFill>
                  <a:round/>
                  <a:headEnd/>
                  <a:tailEnd/>
                </a:ln>
                <a:effectLst/>
              </p:spPr>
              <p:txBody>
                <a:bodyPr wrap="none" anchor="ctr"/>
                <a:lstStyle/>
                <a:p>
                  <a:endParaRPr lang="en-US"/>
                </a:p>
              </p:txBody>
            </p:sp>
            <p:sp>
              <p:nvSpPr>
                <p:cNvPr id="363612" name="Line 92"/>
                <p:cNvSpPr>
                  <a:spLocks noChangeShapeType="1"/>
                </p:cNvSpPr>
                <p:nvPr/>
              </p:nvSpPr>
              <p:spPr bwMode="auto">
                <a:xfrm>
                  <a:off x="4872" y="2522"/>
                  <a:ext cx="0" cy="310"/>
                </a:xfrm>
                <a:prstGeom prst="line">
                  <a:avLst/>
                </a:prstGeom>
                <a:noFill/>
                <a:ln w="9525">
                  <a:solidFill>
                    <a:schemeClr val="tx1"/>
                  </a:solidFill>
                  <a:round/>
                  <a:headEnd/>
                  <a:tailEnd/>
                </a:ln>
                <a:effectLst/>
              </p:spPr>
              <p:txBody>
                <a:bodyPr/>
                <a:lstStyle/>
                <a:p>
                  <a:endParaRPr lang="en-US"/>
                </a:p>
              </p:txBody>
            </p:sp>
            <p:sp>
              <p:nvSpPr>
                <p:cNvPr id="363613" name="Line 93"/>
                <p:cNvSpPr>
                  <a:spLocks noChangeShapeType="1"/>
                </p:cNvSpPr>
                <p:nvPr/>
              </p:nvSpPr>
              <p:spPr bwMode="auto">
                <a:xfrm flipV="1">
                  <a:off x="4872" y="1632"/>
                  <a:ext cx="0" cy="426"/>
                </a:xfrm>
                <a:prstGeom prst="line">
                  <a:avLst/>
                </a:prstGeom>
                <a:noFill/>
                <a:ln w="9525">
                  <a:solidFill>
                    <a:schemeClr val="tx1"/>
                  </a:solidFill>
                  <a:round/>
                  <a:headEnd/>
                  <a:tailEnd/>
                </a:ln>
                <a:effectLst/>
              </p:spPr>
              <p:txBody>
                <a:bodyPr/>
                <a:lstStyle/>
                <a:p>
                  <a:endParaRPr lang="en-US"/>
                </a:p>
              </p:txBody>
            </p:sp>
            <p:sp>
              <p:nvSpPr>
                <p:cNvPr id="363614" name="Line 94"/>
                <p:cNvSpPr>
                  <a:spLocks noChangeShapeType="1"/>
                </p:cNvSpPr>
                <p:nvPr/>
              </p:nvSpPr>
              <p:spPr bwMode="auto">
                <a:xfrm flipV="1">
                  <a:off x="4869" y="2160"/>
                  <a:ext cx="0" cy="240"/>
                </a:xfrm>
                <a:prstGeom prst="line">
                  <a:avLst/>
                </a:prstGeom>
                <a:noFill/>
                <a:ln w="38100">
                  <a:solidFill>
                    <a:schemeClr val="tx1"/>
                  </a:solidFill>
                  <a:round/>
                  <a:headEnd/>
                  <a:tailEnd type="triangle" w="med" len="med"/>
                </a:ln>
                <a:effectLst/>
              </p:spPr>
              <p:txBody>
                <a:bodyPr/>
                <a:lstStyle/>
                <a:p>
                  <a:endParaRPr lang="en-US"/>
                </a:p>
              </p:txBody>
            </p:sp>
          </p:grpSp>
          <p:sp>
            <p:nvSpPr>
              <p:cNvPr id="363615" name="Line 95"/>
              <p:cNvSpPr>
                <a:spLocks noChangeShapeType="1"/>
              </p:cNvSpPr>
              <p:nvPr/>
            </p:nvSpPr>
            <p:spPr bwMode="auto">
              <a:xfrm flipH="1" flipV="1">
                <a:off x="3688" y="1956"/>
                <a:ext cx="1346" cy="5"/>
              </a:xfrm>
              <a:prstGeom prst="line">
                <a:avLst/>
              </a:prstGeom>
              <a:noFill/>
              <a:ln w="9525">
                <a:solidFill>
                  <a:schemeClr val="tx1"/>
                </a:solidFill>
                <a:round/>
                <a:headEnd/>
                <a:tailEnd/>
              </a:ln>
              <a:effectLst/>
            </p:spPr>
            <p:txBody>
              <a:bodyPr/>
              <a:lstStyle/>
              <a:p>
                <a:endParaRPr lang="en-US"/>
              </a:p>
            </p:txBody>
          </p:sp>
          <p:sp>
            <p:nvSpPr>
              <p:cNvPr id="363616" name="Line 96"/>
              <p:cNvSpPr>
                <a:spLocks noChangeShapeType="1"/>
              </p:cNvSpPr>
              <p:nvPr/>
            </p:nvSpPr>
            <p:spPr bwMode="auto">
              <a:xfrm>
                <a:off x="4439" y="871"/>
                <a:ext cx="595" cy="1"/>
              </a:xfrm>
              <a:prstGeom prst="line">
                <a:avLst/>
              </a:prstGeom>
              <a:noFill/>
              <a:ln w="9525">
                <a:solidFill>
                  <a:schemeClr val="tx1"/>
                </a:solidFill>
                <a:round/>
                <a:headEnd/>
                <a:tailEnd/>
              </a:ln>
              <a:effectLst/>
            </p:spPr>
            <p:txBody>
              <a:bodyPr/>
              <a:lstStyle/>
              <a:p>
                <a:endParaRPr lang="en-US"/>
              </a:p>
            </p:txBody>
          </p:sp>
          <p:sp>
            <p:nvSpPr>
              <p:cNvPr id="363617" name="Rectangle 97"/>
              <p:cNvSpPr>
                <a:spLocks noChangeArrowheads="1"/>
              </p:cNvSpPr>
              <p:nvPr/>
            </p:nvSpPr>
            <p:spPr bwMode="auto">
              <a:xfrm>
                <a:off x="4534" y="1366"/>
                <a:ext cx="358" cy="212"/>
              </a:xfrm>
              <a:prstGeom prst="rect">
                <a:avLst/>
              </a:prstGeom>
              <a:noFill/>
              <a:ln w="9525">
                <a:noFill/>
                <a:miter lim="800000"/>
                <a:headEnd/>
                <a:tailEnd/>
              </a:ln>
              <a:effectLst/>
            </p:spPr>
            <p:txBody>
              <a:bodyPr wrap="none">
                <a:spAutoFit/>
              </a:bodyPr>
              <a:lstStyle/>
              <a:p>
                <a:pPr>
                  <a:spcBef>
                    <a:spcPct val="50000"/>
                  </a:spcBef>
                </a:pPr>
                <a:r>
                  <a:rPr lang="en-US" sz="1600" b="1">
                    <a:latin typeface="Arial" charset="0"/>
                  </a:rPr>
                  <a:t>9 </a:t>
                </a:r>
                <a:r>
                  <a:rPr lang="el-GR" sz="1600" b="1">
                    <a:latin typeface="Arial" charset="0"/>
                  </a:rPr>
                  <a:t>Ω</a:t>
                </a:r>
                <a:r>
                  <a:rPr lang="en-US" sz="1600" b="1"/>
                  <a:t> </a:t>
                </a:r>
                <a:endParaRPr lang="el-GR" sz="1600" b="1"/>
              </a:p>
            </p:txBody>
          </p:sp>
          <p:sp>
            <p:nvSpPr>
              <p:cNvPr id="363618" name="Rectangle 98"/>
              <p:cNvSpPr>
                <a:spLocks noChangeArrowheads="1"/>
              </p:cNvSpPr>
              <p:nvPr/>
            </p:nvSpPr>
            <p:spPr bwMode="auto">
              <a:xfrm>
                <a:off x="3888" y="624"/>
                <a:ext cx="326" cy="212"/>
              </a:xfrm>
              <a:prstGeom prst="rect">
                <a:avLst/>
              </a:prstGeom>
              <a:noFill/>
              <a:ln w="9525">
                <a:noFill/>
                <a:miter lim="800000"/>
                <a:headEnd/>
                <a:tailEnd/>
              </a:ln>
              <a:effectLst/>
            </p:spPr>
            <p:txBody>
              <a:bodyPr wrap="none">
                <a:spAutoFit/>
              </a:bodyPr>
              <a:lstStyle/>
              <a:p>
                <a:pPr>
                  <a:spcBef>
                    <a:spcPct val="50000"/>
                  </a:spcBef>
                </a:pPr>
                <a:r>
                  <a:rPr lang="en-US" sz="1600" b="1">
                    <a:latin typeface="Arial" charset="0"/>
                  </a:rPr>
                  <a:t>6 </a:t>
                </a:r>
                <a:r>
                  <a:rPr lang="el-GR" sz="1600" b="1">
                    <a:latin typeface="Arial" charset="0"/>
                  </a:rPr>
                  <a:t>Ω</a:t>
                </a:r>
              </a:p>
            </p:txBody>
          </p:sp>
          <p:sp>
            <p:nvSpPr>
              <p:cNvPr id="363620" name="Oval 100"/>
              <p:cNvSpPr>
                <a:spLocks noChangeArrowheads="1"/>
              </p:cNvSpPr>
              <p:nvPr/>
            </p:nvSpPr>
            <p:spPr bwMode="auto">
              <a:xfrm>
                <a:off x="3542" y="1183"/>
                <a:ext cx="281" cy="340"/>
              </a:xfrm>
              <a:prstGeom prst="ellipse">
                <a:avLst/>
              </a:prstGeom>
              <a:noFill/>
              <a:ln w="9525">
                <a:solidFill>
                  <a:schemeClr val="tx1"/>
                </a:solidFill>
                <a:round/>
                <a:headEnd/>
                <a:tailEnd/>
              </a:ln>
              <a:effectLst/>
            </p:spPr>
            <p:txBody>
              <a:bodyPr wrap="none" anchor="ctr"/>
              <a:lstStyle/>
              <a:p>
                <a:endParaRPr lang="en-US"/>
              </a:p>
            </p:txBody>
          </p:sp>
          <p:sp>
            <p:nvSpPr>
              <p:cNvPr id="363621" name="Line 101"/>
              <p:cNvSpPr>
                <a:spLocks noChangeShapeType="1"/>
              </p:cNvSpPr>
              <p:nvPr/>
            </p:nvSpPr>
            <p:spPr bwMode="auto">
              <a:xfrm>
                <a:off x="3683" y="1523"/>
                <a:ext cx="5" cy="438"/>
              </a:xfrm>
              <a:prstGeom prst="line">
                <a:avLst/>
              </a:prstGeom>
              <a:noFill/>
              <a:ln w="9525">
                <a:solidFill>
                  <a:schemeClr val="tx1"/>
                </a:solidFill>
                <a:round/>
                <a:headEnd/>
                <a:tailEnd/>
              </a:ln>
              <a:effectLst/>
            </p:spPr>
            <p:txBody>
              <a:bodyPr/>
              <a:lstStyle/>
              <a:p>
                <a:endParaRPr lang="en-US"/>
              </a:p>
            </p:txBody>
          </p:sp>
          <p:sp>
            <p:nvSpPr>
              <p:cNvPr id="363622" name="Line 102"/>
              <p:cNvSpPr>
                <a:spLocks noChangeShapeType="1"/>
              </p:cNvSpPr>
              <p:nvPr/>
            </p:nvSpPr>
            <p:spPr bwMode="auto">
              <a:xfrm flipV="1">
                <a:off x="3683" y="871"/>
                <a:ext cx="0" cy="312"/>
              </a:xfrm>
              <a:prstGeom prst="line">
                <a:avLst/>
              </a:prstGeom>
              <a:noFill/>
              <a:ln w="9525">
                <a:solidFill>
                  <a:schemeClr val="tx1"/>
                </a:solidFill>
                <a:round/>
                <a:headEnd/>
                <a:tailEnd/>
              </a:ln>
              <a:effectLst/>
            </p:spPr>
            <p:txBody>
              <a:bodyPr/>
              <a:lstStyle/>
              <a:p>
                <a:endParaRPr lang="en-US"/>
              </a:p>
            </p:txBody>
          </p:sp>
          <p:sp>
            <p:nvSpPr>
              <p:cNvPr id="363623" name="Text Box 103"/>
              <p:cNvSpPr txBox="1">
                <a:spLocks noChangeArrowheads="1"/>
              </p:cNvSpPr>
              <p:nvPr/>
            </p:nvSpPr>
            <p:spPr bwMode="auto">
              <a:xfrm>
                <a:off x="3582" y="1154"/>
                <a:ext cx="149" cy="288"/>
              </a:xfrm>
              <a:prstGeom prst="rect">
                <a:avLst/>
              </a:prstGeom>
              <a:noFill/>
              <a:ln w="9525">
                <a:noFill/>
                <a:miter lim="800000"/>
                <a:headEnd/>
                <a:tailEnd/>
              </a:ln>
              <a:effectLst/>
            </p:spPr>
            <p:txBody>
              <a:bodyPr>
                <a:spAutoFit/>
              </a:bodyPr>
              <a:lstStyle/>
              <a:p>
                <a:r>
                  <a:rPr lang="en-US"/>
                  <a:t>+</a:t>
                </a:r>
              </a:p>
            </p:txBody>
          </p:sp>
          <p:sp>
            <p:nvSpPr>
              <p:cNvPr id="363625" name="Text Box 105"/>
              <p:cNvSpPr txBox="1">
                <a:spLocks noChangeArrowheads="1"/>
              </p:cNvSpPr>
              <p:nvPr/>
            </p:nvSpPr>
            <p:spPr bwMode="auto">
              <a:xfrm>
                <a:off x="3577" y="1230"/>
                <a:ext cx="151" cy="288"/>
              </a:xfrm>
              <a:prstGeom prst="rect">
                <a:avLst/>
              </a:prstGeom>
              <a:noFill/>
              <a:ln w="9525">
                <a:noFill/>
                <a:miter lim="800000"/>
                <a:headEnd/>
                <a:tailEnd/>
              </a:ln>
              <a:effectLst/>
            </p:spPr>
            <p:txBody>
              <a:bodyPr>
                <a:spAutoFit/>
              </a:bodyPr>
              <a:lstStyle/>
              <a:p>
                <a:r>
                  <a:rPr lang="en-US"/>
                  <a:t>_</a:t>
                </a:r>
              </a:p>
            </p:txBody>
          </p:sp>
          <p:sp>
            <p:nvSpPr>
              <p:cNvPr id="363627" name="Text Box 107"/>
              <p:cNvSpPr txBox="1">
                <a:spLocks noChangeArrowheads="1"/>
              </p:cNvSpPr>
              <p:nvPr/>
            </p:nvSpPr>
            <p:spPr bwMode="auto">
              <a:xfrm>
                <a:off x="3264" y="1344"/>
                <a:ext cx="344" cy="212"/>
              </a:xfrm>
              <a:prstGeom prst="rect">
                <a:avLst/>
              </a:prstGeom>
              <a:noFill/>
              <a:ln w="9525">
                <a:noFill/>
                <a:miter lim="800000"/>
                <a:headEnd/>
                <a:tailEnd/>
              </a:ln>
              <a:effectLst/>
            </p:spPr>
            <p:txBody>
              <a:bodyPr wrap="none">
                <a:spAutoFit/>
              </a:bodyPr>
              <a:lstStyle/>
              <a:p>
                <a:r>
                  <a:rPr lang="en-US" sz="1600" b="1">
                    <a:latin typeface="Arial" charset="0"/>
                  </a:rPr>
                  <a:t>3 V </a:t>
                </a:r>
              </a:p>
            </p:txBody>
          </p:sp>
          <p:sp>
            <p:nvSpPr>
              <p:cNvPr id="363628" name="Line 108"/>
              <p:cNvSpPr>
                <a:spLocks noChangeShapeType="1"/>
              </p:cNvSpPr>
              <p:nvPr/>
            </p:nvSpPr>
            <p:spPr bwMode="auto">
              <a:xfrm>
                <a:off x="4377" y="941"/>
                <a:ext cx="0" cy="176"/>
              </a:xfrm>
              <a:prstGeom prst="line">
                <a:avLst/>
              </a:prstGeom>
              <a:noFill/>
              <a:ln w="9525">
                <a:solidFill>
                  <a:schemeClr val="tx1"/>
                </a:solidFill>
                <a:round/>
                <a:headEnd/>
                <a:tailEnd type="triangle" w="med" len="med"/>
              </a:ln>
              <a:effectLst/>
            </p:spPr>
            <p:txBody>
              <a:bodyPr/>
              <a:lstStyle/>
              <a:p>
                <a:endParaRPr lang="en-US"/>
              </a:p>
            </p:txBody>
          </p:sp>
          <p:sp>
            <p:nvSpPr>
              <p:cNvPr id="363629" name="Text Box 109"/>
              <p:cNvSpPr txBox="1">
                <a:spLocks noChangeArrowheads="1"/>
              </p:cNvSpPr>
              <p:nvPr/>
            </p:nvSpPr>
            <p:spPr bwMode="auto">
              <a:xfrm>
                <a:off x="4176" y="905"/>
                <a:ext cx="336" cy="231"/>
              </a:xfrm>
              <a:prstGeom prst="rect">
                <a:avLst/>
              </a:prstGeom>
              <a:noFill/>
              <a:ln w="9525">
                <a:noFill/>
                <a:miter lim="800000"/>
                <a:headEnd/>
                <a:tailEnd/>
              </a:ln>
              <a:effectLst/>
            </p:spPr>
            <p:txBody>
              <a:bodyPr>
                <a:spAutoFit/>
              </a:bodyPr>
              <a:lstStyle/>
              <a:p>
                <a:r>
                  <a:rPr lang="en-US" sz="1800" b="1">
                    <a:latin typeface="Arial" charset="0"/>
                  </a:rPr>
                  <a:t>i</a:t>
                </a:r>
                <a:r>
                  <a:rPr lang="en-US" sz="1800" b="1" baseline="-25000">
                    <a:latin typeface="Arial" charset="0"/>
                  </a:rPr>
                  <a:t>x </a:t>
                </a:r>
              </a:p>
            </p:txBody>
          </p:sp>
        </p:grpSp>
      </p:gr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3524">
                                            <p:txEl>
                                              <p:pRg st="0" end="0"/>
                                            </p:txEl>
                                          </p:spTgt>
                                        </p:tgtEl>
                                        <p:attrNameLst>
                                          <p:attrName>style.visibility</p:attrName>
                                        </p:attrNameLst>
                                      </p:cBhvr>
                                      <p:to>
                                        <p:strVal val="visible"/>
                                      </p:to>
                                    </p:set>
                                    <p:anim calcmode="lin" valueType="num">
                                      <p:cBhvr additive="base">
                                        <p:cTn id="7" dur="1000" fill="hold"/>
                                        <p:tgtEl>
                                          <p:spTgt spid="363524">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63524">
                                            <p:txEl>
                                              <p:pRg st="0" end="0"/>
                                            </p:txEl>
                                          </p:spTgt>
                                        </p:tgtEl>
                                        <p:attrNameLst>
                                          <p:attrName>ppt_y</p:attrName>
                                        </p:attrNameLst>
                                      </p:cBhvr>
                                      <p:tavLst>
                                        <p:tav tm="0">
                                          <p:val>
                                            <p:strVal val="#ppt_y"/>
                                          </p:val>
                                        </p:tav>
                                        <p:tav tm="100000">
                                          <p:val>
                                            <p:strVal val="#ppt_y"/>
                                          </p:val>
                                        </p:tav>
                                      </p:tavLst>
                                    </p:anim>
                                  </p:childTnLst>
                                </p:cTn>
                              </p:par>
                              <p:par>
                                <p:cTn id="9" presetID="4" presetClass="entr" presetSubtype="16" fill="hold" nodeType="withEffect">
                                  <p:stCondLst>
                                    <p:cond delay="0"/>
                                  </p:stCondLst>
                                  <p:childTnLst>
                                    <p:set>
                                      <p:cBhvr>
                                        <p:cTn id="10" dur="1" fill="hold">
                                          <p:stCondLst>
                                            <p:cond delay="0"/>
                                          </p:stCondLst>
                                        </p:cTn>
                                        <p:tgtEl>
                                          <p:spTgt spid="363631"/>
                                        </p:tgtEl>
                                        <p:attrNameLst>
                                          <p:attrName>style.visibility</p:attrName>
                                        </p:attrNameLst>
                                      </p:cBhvr>
                                      <p:to>
                                        <p:strVal val="visible"/>
                                      </p:to>
                                    </p:set>
                                    <p:animEffect transition="in" filter="box(in)">
                                      <p:cBhvr>
                                        <p:cTn id="11" dur="500"/>
                                        <p:tgtEl>
                                          <p:spTgt spid="363631"/>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363580"/>
                                        </p:tgtEl>
                                        <p:attrNameLst>
                                          <p:attrName>style.visibility</p:attrName>
                                        </p:attrNameLst>
                                      </p:cBhvr>
                                      <p:to>
                                        <p:strVal val="visible"/>
                                      </p:to>
                                    </p:set>
                                    <p:animEffect transition="in" filter="checkerboard(across)">
                                      <p:cBhvr>
                                        <p:cTn id="16" dur="500"/>
                                        <p:tgtEl>
                                          <p:spTgt spid="36358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363577">
                                            <p:txEl>
                                              <p:pRg st="0" end="0"/>
                                            </p:txEl>
                                          </p:spTgt>
                                        </p:tgtEl>
                                        <p:attrNameLst>
                                          <p:attrName>style.visibility</p:attrName>
                                        </p:attrNameLst>
                                      </p:cBhvr>
                                      <p:to>
                                        <p:strVal val="visible"/>
                                      </p:to>
                                    </p:set>
                                    <p:anim calcmode="lin" valueType="num">
                                      <p:cBhvr additive="base">
                                        <p:cTn id="21" dur="1000" fill="hold"/>
                                        <p:tgtEl>
                                          <p:spTgt spid="363577">
                                            <p:txEl>
                                              <p:pRg st="0" end="0"/>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363577">
                                            <p:txEl>
                                              <p:pRg st="0" end="0"/>
                                            </p:txEl>
                                          </p:spTgt>
                                        </p:tgtEl>
                                        <p:attrNameLst>
                                          <p:attrName>ppt_y</p:attrName>
                                        </p:attrNameLst>
                                      </p:cBhvr>
                                      <p:tavLst>
                                        <p:tav tm="0">
                                          <p:val>
                                            <p:strVal val="#ppt_y"/>
                                          </p:val>
                                        </p:tav>
                                        <p:tav tm="100000">
                                          <p:val>
                                            <p:strVal val="#ppt_y"/>
                                          </p:val>
                                        </p:tav>
                                      </p:tavLst>
                                    </p:anim>
                                  </p:childTnLst>
                                </p:cTn>
                              </p:par>
                              <p:par>
                                <p:cTn id="23" presetID="5" presetClass="entr" presetSubtype="10" fill="hold" grpId="0" nodeType="withEffect">
                                  <p:stCondLst>
                                    <p:cond delay="0"/>
                                  </p:stCondLst>
                                  <p:childTnLst>
                                    <p:set>
                                      <p:cBhvr>
                                        <p:cTn id="24" dur="1" fill="hold">
                                          <p:stCondLst>
                                            <p:cond delay="0"/>
                                          </p:stCondLst>
                                        </p:cTn>
                                        <p:tgtEl>
                                          <p:spTgt spid="363578"/>
                                        </p:tgtEl>
                                        <p:attrNameLst>
                                          <p:attrName>style.visibility</p:attrName>
                                        </p:attrNameLst>
                                      </p:cBhvr>
                                      <p:to>
                                        <p:strVal val="visible"/>
                                      </p:to>
                                    </p:set>
                                    <p:animEffect transition="in" filter="checkerboard(across)">
                                      <p:cBhvr>
                                        <p:cTn id="25" dur="500"/>
                                        <p:tgtEl>
                                          <p:spTgt spid="36357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363525">
                                            <p:txEl>
                                              <p:pRg st="0" end="0"/>
                                            </p:txEl>
                                          </p:spTgt>
                                        </p:tgtEl>
                                        <p:attrNameLst>
                                          <p:attrName>style.visibility</p:attrName>
                                        </p:attrNameLst>
                                      </p:cBhvr>
                                      <p:to>
                                        <p:strVal val="visible"/>
                                      </p:to>
                                    </p:set>
                                    <p:anim calcmode="lin" valueType="num">
                                      <p:cBhvr additive="base">
                                        <p:cTn id="30" dur="1000" fill="hold"/>
                                        <p:tgtEl>
                                          <p:spTgt spid="363525">
                                            <p:txEl>
                                              <p:pRg st="0" end="0"/>
                                            </p:txEl>
                                          </p:spTgt>
                                        </p:tgtEl>
                                        <p:attrNameLst>
                                          <p:attrName>ppt_x</p:attrName>
                                        </p:attrNameLst>
                                      </p:cBhvr>
                                      <p:tavLst>
                                        <p:tav tm="0">
                                          <p:val>
                                            <p:strVal val="0-#ppt_w/2"/>
                                          </p:val>
                                        </p:tav>
                                        <p:tav tm="100000">
                                          <p:val>
                                            <p:strVal val="#ppt_x"/>
                                          </p:val>
                                        </p:tav>
                                      </p:tavLst>
                                    </p:anim>
                                    <p:anim calcmode="lin" valueType="num">
                                      <p:cBhvr additive="base">
                                        <p:cTn id="31" dur="1000" fill="hold"/>
                                        <p:tgtEl>
                                          <p:spTgt spid="363525">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63523"/>
                                        </p:tgtEl>
                                        <p:attrNameLst>
                                          <p:attrName>style.visibility</p:attrName>
                                        </p:attrNameLst>
                                      </p:cBhvr>
                                      <p:to>
                                        <p:strVal val="visible"/>
                                      </p:to>
                                    </p:set>
                                    <p:anim calcmode="lin" valueType="num">
                                      <p:cBhvr additive="base">
                                        <p:cTn id="34" dur="500" fill="hold"/>
                                        <p:tgtEl>
                                          <p:spTgt spid="363523"/>
                                        </p:tgtEl>
                                        <p:attrNameLst>
                                          <p:attrName>ppt_x</p:attrName>
                                        </p:attrNameLst>
                                      </p:cBhvr>
                                      <p:tavLst>
                                        <p:tav tm="0">
                                          <p:val>
                                            <p:strVal val="#ppt_x"/>
                                          </p:val>
                                        </p:tav>
                                        <p:tav tm="100000">
                                          <p:val>
                                            <p:strVal val="#ppt_x"/>
                                          </p:val>
                                        </p:tav>
                                      </p:tavLst>
                                    </p:anim>
                                    <p:anim calcmode="lin" valueType="num">
                                      <p:cBhvr additive="base">
                                        <p:cTn id="35" dur="500" fill="hold"/>
                                        <p:tgtEl>
                                          <p:spTgt spid="3635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p:bldP spid="36357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lide Number Placeholder 6"/>
          <p:cNvSpPr>
            <a:spLocks noGrp="1"/>
          </p:cNvSpPr>
          <p:nvPr>
            <p:ph type="sldNum" sz="quarter" idx="12"/>
          </p:nvPr>
        </p:nvSpPr>
        <p:spPr/>
        <p:txBody>
          <a:bodyPr/>
          <a:lstStyle/>
          <a:p>
            <a:fld id="{8B120E0C-7EAA-4878-B867-38B35401FACC}" type="slidenum">
              <a:rPr lang="en-US" altLang="en-US"/>
              <a:pPr/>
              <a:t>7</a:t>
            </a:fld>
            <a:endParaRPr lang="en-US" altLang="en-US"/>
          </a:p>
        </p:txBody>
      </p:sp>
      <p:sp>
        <p:nvSpPr>
          <p:cNvPr id="364546" name="Rectangle 2"/>
          <p:cNvSpPr>
            <a:spLocks noGrp="1" noChangeArrowheads="1"/>
          </p:cNvSpPr>
          <p:nvPr>
            <p:ph type="title"/>
          </p:nvPr>
        </p:nvSpPr>
        <p:spPr>
          <a:xfrm>
            <a:off x="609600" y="381000"/>
            <a:ext cx="8001000" cy="457200"/>
          </a:xfrm>
        </p:spPr>
        <p:txBody>
          <a:bodyPr/>
          <a:lstStyle/>
          <a:p>
            <a:r>
              <a:rPr lang="en-US" sz="2800" b="1" u="sng" dirty="0" smtClean="0"/>
              <a:t>Example : …</a:t>
            </a:r>
            <a:r>
              <a:rPr lang="en-US" sz="2800" b="1" u="sng" dirty="0" err="1" smtClean="0"/>
              <a:t>contd</a:t>
            </a:r>
            <a:endParaRPr lang="en-US" sz="2800" b="1" u="sng" dirty="0"/>
          </a:p>
        </p:txBody>
      </p:sp>
      <p:sp>
        <p:nvSpPr>
          <p:cNvPr id="364547" name="Rectangle 3"/>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dirty="0">
                <a:solidFill>
                  <a:srgbClr val="FF0000"/>
                </a:solidFill>
              </a:rPr>
              <a:t> </a:t>
            </a:r>
          </a:p>
        </p:txBody>
      </p:sp>
      <p:sp>
        <p:nvSpPr>
          <p:cNvPr id="364548" name="Rectangle 4"/>
          <p:cNvSpPr>
            <a:spLocks noChangeArrowheads="1"/>
          </p:cNvSpPr>
          <p:nvPr/>
        </p:nvSpPr>
        <p:spPr bwMode="auto">
          <a:xfrm>
            <a:off x="609600" y="990600"/>
            <a:ext cx="8077200" cy="457200"/>
          </a:xfrm>
          <a:prstGeom prst="rect">
            <a:avLst/>
          </a:prstGeom>
          <a:noFill/>
          <a:ln w="9525">
            <a:noFill/>
            <a:miter lim="800000"/>
            <a:headEnd/>
            <a:tailEnd/>
          </a:ln>
          <a:effectLst/>
        </p:spPr>
        <p:txBody>
          <a:bodyPr/>
          <a:lstStyle/>
          <a:p>
            <a:pPr marL="533400" indent="-533400">
              <a:spcBef>
                <a:spcPct val="20000"/>
              </a:spcBef>
              <a:buFontTx/>
              <a:buChar char="•"/>
            </a:pPr>
            <a:r>
              <a:rPr lang="en-US" sz="1800" b="1">
                <a:latin typeface="Arial" charset="0"/>
              </a:rPr>
              <a:t>Step 2 : Set voltage source equal to zero.</a:t>
            </a:r>
          </a:p>
        </p:txBody>
      </p:sp>
      <p:sp>
        <p:nvSpPr>
          <p:cNvPr id="364549" name="Rectangle 5"/>
          <p:cNvSpPr>
            <a:spLocks noChangeArrowheads="1"/>
          </p:cNvSpPr>
          <p:nvPr/>
        </p:nvSpPr>
        <p:spPr bwMode="auto">
          <a:xfrm>
            <a:off x="685800" y="5486400"/>
            <a:ext cx="8001000" cy="762000"/>
          </a:xfrm>
          <a:prstGeom prst="rect">
            <a:avLst/>
          </a:prstGeom>
          <a:noFill/>
          <a:ln w="9525">
            <a:noFill/>
            <a:miter lim="800000"/>
            <a:headEnd/>
            <a:tailEnd/>
          </a:ln>
          <a:effectLst/>
        </p:spPr>
        <p:txBody>
          <a:bodyPr/>
          <a:lstStyle/>
          <a:p>
            <a:pPr marL="342900" indent="-342900">
              <a:spcBef>
                <a:spcPct val="20000"/>
              </a:spcBef>
              <a:buFontTx/>
              <a:buChar char="•"/>
            </a:pPr>
            <a:r>
              <a:rPr lang="en-US" sz="1800" b="1" dirty="0">
                <a:latin typeface="Arial" charset="0"/>
              </a:rPr>
              <a:t>Therefore   i</a:t>
            </a:r>
            <a:r>
              <a:rPr lang="en-US" sz="1800" b="1" baseline="-25000" dirty="0">
                <a:latin typeface="Arial" charset="0"/>
              </a:rPr>
              <a:t>x </a:t>
            </a:r>
            <a:r>
              <a:rPr lang="en-US" sz="1800" b="1" dirty="0">
                <a:latin typeface="Arial" charset="0"/>
              </a:rPr>
              <a:t>= 0.2 + 0.8 = 1 A</a:t>
            </a:r>
          </a:p>
          <a:p>
            <a:pPr marL="342900" indent="-342900">
              <a:spcBef>
                <a:spcPct val="20000"/>
              </a:spcBef>
              <a:buFontTx/>
              <a:buChar char="•"/>
            </a:pPr>
            <a:r>
              <a:rPr lang="en-US" sz="1800" b="1" dirty="0">
                <a:latin typeface="Arial" charset="0"/>
              </a:rPr>
              <a:t>Treatment of power calculations ?</a:t>
            </a:r>
          </a:p>
          <a:p>
            <a:pPr marL="342900" indent="-342900">
              <a:spcBef>
                <a:spcPct val="20000"/>
              </a:spcBef>
              <a:buFontTx/>
              <a:buChar char="•"/>
            </a:pPr>
            <a:r>
              <a:rPr lang="en-US" sz="1800" b="1" smtClean="0">
                <a:solidFill>
                  <a:srgbClr val="FF0000"/>
                </a:solidFill>
                <a:latin typeface="Arial" charset="0"/>
              </a:rPr>
              <a:t>Examples </a:t>
            </a:r>
            <a:r>
              <a:rPr lang="en-US" sz="1800" b="1" dirty="0">
                <a:solidFill>
                  <a:srgbClr val="FF0000"/>
                </a:solidFill>
                <a:latin typeface="Arial" charset="0"/>
              </a:rPr>
              <a:t>!</a:t>
            </a:r>
          </a:p>
        </p:txBody>
      </p:sp>
      <p:sp>
        <p:nvSpPr>
          <p:cNvPr id="364596" name="Rectangle 52"/>
          <p:cNvSpPr>
            <a:spLocks noChangeArrowheads="1"/>
          </p:cNvSpPr>
          <p:nvPr/>
        </p:nvSpPr>
        <p:spPr bwMode="auto">
          <a:xfrm>
            <a:off x="685800" y="4953000"/>
            <a:ext cx="838200" cy="304800"/>
          </a:xfrm>
          <a:prstGeom prst="rect">
            <a:avLst/>
          </a:prstGeom>
          <a:noFill/>
          <a:ln w="9525">
            <a:noFill/>
            <a:miter lim="800000"/>
            <a:headEnd/>
            <a:tailEnd/>
          </a:ln>
          <a:effectLst/>
        </p:spPr>
        <p:txBody>
          <a:bodyPr/>
          <a:lstStyle/>
          <a:p>
            <a:pPr marL="342900" indent="-342900">
              <a:spcBef>
                <a:spcPct val="20000"/>
              </a:spcBef>
              <a:buFontTx/>
              <a:buChar char="•"/>
            </a:pPr>
            <a:r>
              <a:rPr lang="en-US" sz="1800" b="1">
                <a:latin typeface="Arial" charset="0"/>
              </a:rPr>
              <a:t>So</a:t>
            </a:r>
          </a:p>
        </p:txBody>
      </p:sp>
      <p:sp>
        <p:nvSpPr>
          <p:cNvPr id="364597" name="Text Box 53"/>
          <p:cNvSpPr txBox="1">
            <a:spLocks noChangeArrowheads="1"/>
          </p:cNvSpPr>
          <p:nvPr/>
        </p:nvSpPr>
        <p:spPr bwMode="auto">
          <a:xfrm>
            <a:off x="1828800" y="4930775"/>
            <a:ext cx="4075113" cy="366713"/>
          </a:xfrm>
          <a:prstGeom prst="rect">
            <a:avLst/>
          </a:prstGeom>
          <a:noFill/>
          <a:ln w="9525">
            <a:noFill/>
            <a:miter lim="800000"/>
            <a:headEnd/>
            <a:tailEnd/>
          </a:ln>
          <a:effectLst/>
        </p:spPr>
        <p:txBody>
          <a:bodyPr>
            <a:spAutoFit/>
          </a:bodyPr>
          <a:lstStyle/>
          <a:p>
            <a:r>
              <a:rPr lang="en-US" sz="1800" b="1">
                <a:latin typeface="Arial" charset="0"/>
              </a:rPr>
              <a:t>i</a:t>
            </a:r>
            <a:r>
              <a:rPr lang="en-US" sz="1800" b="1" baseline="-25000">
                <a:latin typeface="Arial" charset="0"/>
              </a:rPr>
              <a:t>x(2A) </a:t>
            </a:r>
            <a:r>
              <a:rPr lang="en-US" sz="1800" b="1">
                <a:latin typeface="Arial" charset="0"/>
              </a:rPr>
              <a:t>=</a:t>
            </a:r>
            <a:r>
              <a:rPr lang="en-US" sz="1800" b="1" baseline="-25000">
                <a:latin typeface="Arial" charset="0"/>
              </a:rPr>
              <a:t>   </a:t>
            </a:r>
            <a:r>
              <a:rPr lang="en-US" sz="1800" b="1">
                <a:latin typeface="Arial" charset="0"/>
                <a:cs typeface="Arial" charset="0"/>
              </a:rPr>
              <a:t>{</a:t>
            </a:r>
            <a:r>
              <a:rPr lang="en-US" sz="1800" b="1" baseline="-25000">
                <a:latin typeface="Arial" charset="0"/>
              </a:rPr>
              <a:t> </a:t>
            </a:r>
            <a:r>
              <a:rPr lang="en-US" sz="1800" b="1">
                <a:latin typeface="Arial" charset="0"/>
              </a:rPr>
              <a:t>6/(6 + 9)</a:t>
            </a:r>
            <a:r>
              <a:rPr lang="en-US" sz="1800" b="1">
                <a:latin typeface="Arial" charset="0"/>
                <a:cs typeface="Arial" charset="0"/>
                <a:sym typeface="Symbol" pitchFamily="18" charset="2"/>
              </a:rPr>
              <a:t>2</a:t>
            </a:r>
            <a:r>
              <a:rPr lang="en-US" sz="1800" b="1">
                <a:latin typeface="Arial" charset="0"/>
              </a:rPr>
              <a:t> = 6/15 X 2 = 0.8 A</a:t>
            </a:r>
          </a:p>
        </p:txBody>
      </p:sp>
      <p:grpSp>
        <p:nvGrpSpPr>
          <p:cNvPr id="364647" name="Group 103"/>
          <p:cNvGrpSpPr>
            <a:grpSpLocks/>
          </p:cNvGrpSpPr>
          <p:nvPr/>
        </p:nvGrpSpPr>
        <p:grpSpPr bwMode="auto">
          <a:xfrm>
            <a:off x="1447800" y="1738313"/>
            <a:ext cx="4240213" cy="2909887"/>
            <a:chOff x="1760" y="1008"/>
            <a:chExt cx="2671" cy="1833"/>
          </a:xfrm>
        </p:grpSpPr>
        <p:grpSp>
          <p:nvGrpSpPr>
            <p:cNvPr id="364599" name="Group 55"/>
            <p:cNvGrpSpPr>
              <a:grpSpLocks/>
            </p:cNvGrpSpPr>
            <p:nvPr/>
          </p:nvGrpSpPr>
          <p:grpSpPr bwMode="auto">
            <a:xfrm>
              <a:off x="1760" y="1264"/>
              <a:ext cx="1152" cy="144"/>
              <a:chOff x="1200" y="1296"/>
              <a:chExt cx="2256" cy="243"/>
            </a:xfrm>
          </p:grpSpPr>
          <p:sp>
            <p:nvSpPr>
              <p:cNvPr id="364600" name="Line 56"/>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64601" name="Line 57"/>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64602" name="Group 58"/>
              <p:cNvGrpSpPr>
                <a:grpSpLocks/>
              </p:cNvGrpSpPr>
              <p:nvPr/>
            </p:nvGrpSpPr>
            <p:grpSpPr bwMode="auto">
              <a:xfrm>
                <a:off x="1920" y="1296"/>
                <a:ext cx="288" cy="240"/>
                <a:chOff x="1920" y="1296"/>
                <a:chExt cx="288" cy="240"/>
              </a:xfrm>
            </p:grpSpPr>
            <p:sp>
              <p:nvSpPr>
                <p:cNvPr id="364603" name="Line 59"/>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4604" name="Line 60"/>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4605" name="Group 61"/>
              <p:cNvGrpSpPr>
                <a:grpSpLocks/>
              </p:cNvGrpSpPr>
              <p:nvPr/>
            </p:nvGrpSpPr>
            <p:grpSpPr bwMode="auto">
              <a:xfrm>
                <a:off x="2214" y="1299"/>
                <a:ext cx="288" cy="240"/>
                <a:chOff x="1920" y="1296"/>
                <a:chExt cx="288" cy="240"/>
              </a:xfrm>
            </p:grpSpPr>
            <p:sp>
              <p:nvSpPr>
                <p:cNvPr id="364606" name="Line 62"/>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4607" name="Line 63"/>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4608" name="Group 64"/>
              <p:cNvGrpSpPr>
                <a:grpSpLocks/>
              </p:cNvGrpSpPr>
              <p:nvPr/>
            </p:nvGrpSpPr>
            <p:grpSpPr bwMode="auto">
              <a:xfrm>
                <a:off x="2508" y="1296"/>
                <a:ext cx="288" cy="240"/>
                <a:chOff x="1920" y="1296"/>
                <a:chExt cx="288" cy="240"/>
              </a:xfrm>
            </p:grpSpPr>
            <p:sp>
              <p:nvSpPr>
                <p:cNvPr id="364609" name="Line 65"/>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4610" name="Line 66"/>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64611" name="Line 67"/>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64612" name="Line 68"/>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grpSp>
          <p:nvGrpSpPr>
            <p:cNvPr id="364613" name="Group 69"/>
            <p:cNvGrpSpPr>
              <a:grpSpLocks/>
            </p:cNvGrpSpPr>
            <p:nvPr/>
          </p:nvGrpSpPr>
          <p:grpSpPr bwMode="auto">
            <a:xfrm rot="16200000">
              <a:off x="2208" y="1968"/>
              <a:ext cx="1488" cy="240"/>
              <a:chOff x="1200" y="1296"/>
              <a:chExt cx="2256" cy="243"/>
            </a:xfrm>
          </p:grpSpPr>
          <p:sp>
            <p:nvSpPr>
              <p:cNvPr id="364614" name="Line 70"/>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64615" name="Line 71"/>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64616" name="Group 72"/>
              <p:cNvGrpSpPr>
                <a:grpSpLocks/>
              </p:cNvGrpSpPr>
              <p:nvPr/>
            </p:nvGrpSpPr>
            <p:grpSpPr bwMode="auto">
              <a:xfrm>
                <a:off x="1920" y="1296"/>
                <a:ext cx="288" cy="240"/>
                <a:chOff x="1920" y="1296"/>
                <a:chExt cx="288" cy="240"/>
              </a:xfrm>
            </p:grpSpPr>
            <p:sp>
              <p:nvSpPr>
                <p:cNvPr id="364617" name="Line 73"/>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4618" name="Line 74"/>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4619" name="Group 75"/>
              <p:cNvGrpSpPr>
                <a:grpSpLocks/>
              </p:cNvGrpSpPr>
              <p:nvPr/>
            </p:nvGrpSpPr>
            <p:grpSpPr bwMode="auto">
              <a:xfrm>
                <a:off x="2214" y="1299"/>
                <a:ext cx="288" cy="240"/>
                <a:chOff x="1920" y="1296"/>
                <a:chExt cx="288" cy="240"/>
              </a:xfrm>
            </p:grpSpPr>
            <p:sp>
              <p:nvSpPr>
                <p:cNvPr id="364620" name="Line 76"/>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4621" name="Line 77"/>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4622" name="Group 78"/>
              <p:cNvGrpSpPr>
                <a:grpSpLocks/>
              </p:cNvGrpSpPr>
              <p:nvPr/>
            </p:nvGrpSpPr>
            <p:grpSpPr bwMode="auto">
              <a:xfrm>
                <a:off x="2508" y="1296"/>
                <a:ext cx="288" cy="240"/>
                <a:chOff x="1920" y="1296"/>
                <a:chExt cx="288" cy="240"/>
              </a:xfrm>
            </p:grpSpPr>
            <p:sp>
              <p:nvSpPr>
                <p:cNvPr id="364623" name="Line 79"/>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4624" name="Line 80"/>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64625" name="Line 81"/>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64626" name="Line 82"/>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grpSp>
          <p:nvGrpSpPr>
            <p:cNvPr id="364627" name="Group 83"/>
            <p:cNvGrpSpPr>
              <a:grpSpLocks/>
            </p:cNvGrpSpPr>
            <p:nvPr/>
          </p:nvGrpSpPr>
          <p:grpSpPr bwMode="auto">
            <a:xfrm>
              <a:off x="3627" y="1344"/>
              <a:ext cx="432" cy="1497"/>
              <a:chOff x="4656" y="1632"/>
              <a:chExt cx="432" cy="1200"/>
            </a:xfrm>
          </p:grpSpPr>
          <p:sp>
            <p:nvSpPr>
              <p:cNvPr id="364628" name="Oval 84"/>
              <p:cNvSpPr>
                <a:spLocks noChangeArrowheads="1"/>
              </p:cNvSpPr>
              <p:nvPr/>
            </p:nvSpPr>
            <p:spPr bwMode="auto">
              <a:xfrm>
                <a:off x="4656" y="2064"/>
                <a:ext cx="432" cy="464"/>
              </a:xfrm>
              <a:prstGeom prst="ellipse">
                <a:avLst/>
              </a:prstGeom>
              <a:noFill/>
              <a:ln w="9525">
                <a:solidFill>
                  <a:schemeClr val="tx1"/>
                </a:solidFill>
                <a:round/>
                <a:headEnd/>
                <a:tailEnd/>
              </a:ln>
              <a:effectLst/>
            </p:spPr>
            <p:txBody>
              <a:bodyPr wrap="none" anchor="ctr"/>
              <a:lstStyle/>
              <a:p>
                <a:endParaRPr lang="en-US"/>
              </a:p>
            </p:txBody>
          </p:sp>
          <p:sp>
            <p:nvSpPr>
              <p:cNvPr id="364629" name="Line 85"/>
              <p:cNvSpPr>
                <a:spLocks noChangeShapeType="1"/>
              </p:cNvSpPr>
              <p:nvPr/>
            </p:nvSpPr>
            <p:spPr bwMode="auto">
              <a:xfrm>
                <a:off x="4872" y="2522"/>
                <a:ext cx="0" cy="310"/>
              </a:xfrm>
              <a:prstGeom prst="line">
                <a:avLst/>
              </a:prstGeom>
              <a:noFill/>
              <a:ln w="9525">
                <a:solidFill>
                  <a:schemeClr val="tx1"/>
                </a:solidFill>
                <a:round/>
                <a:headEnd/>
                <a:tailEnd/>
              </a:ln>
              <a:effectLst/>
            </p:spPr>
            <p:txBody>
              <a:bodyPr/>
              <a:lstStyle/>
              <a:p>
                <a:endParaRPr lang="en-US"/>
              </a:p>
            </p:txBody>
          </p:sp>
          <p:sp>
            <p:nvSpPr>
              <p:cNvPr id="364630" name="Line 86"/>
              <p:cNvSpPr>
                <a:spLocks noChangeShapeType="1"/>
              </p:cNvSpPr>
              <p:nvPr/>
            </p:nvSpPr>
            <p:spPr bwMode="auto">
              <a:xfrm flipV="1">
                <a:off x="4872" y="1632"/>
                <a:ext cx="0" cy="426"/>
              </a:xfrm>
              <a:prstGeom prst="line">
                <a:avLst/>
              </a:prstGeom>
              <a:noFill/>
              <a:ln w="9525">
                <a:solidFill>
                  <a:schemeClr val="tx1"/>
                </a:solidFill>
                <a:round/>
                <a:headEnd/>
                <a:tailEnd/>
              </a:ln>
              <a:effectLst/>
            </p:spPr>
            <p:txBody>
              <a:bodyPr/>
              <a:lstStyle/>
              <a:p>
                <a:endParaRPr lang="en-US"/>
              </a:p>
            </p:txBody>
          </p:sp>
          <p:sp>
            <p:nvSpPr>
              <p:cNvPr id="364631" name="Line 87"/>
              <p:cNvSpPr>
                <a:spLocks noChangeShapeType="1"/>
              </p:cNvSpPr>
              <p:nvPr/>
            </p:nvSpPr>
            <p:spPr bwMode="auto">
              <a:xfrm flipV="1">
                <a:off x="4869" y="2160"/>
                <a:ext cx="0" cy="240"/>
              </a:xfrm>
              <a:prstGeom prst="line">
                <a:avLst/>
              </a:prstGeom>
              <a:noFill/>
              <a:ln w="38100">
                <a:solidFill>
                  <a:schemeClr val="tx1"/>
                </a:solidFill>
                <a:round/>
                <a:headEnd/>
                <a:tailEnd type="triangle" w="med" len="med"/>
              </a:ln>
              <a:effectLst/>
            </p:spPr>
            <p:txBody>
              <a:bodyPr/>
              <a:lstStyle/>
              <a:p>
                <a:endParaRPr lang="en-US"/>
              </a:p>
            </p:txBody>
          </p:sp>
        </p:grpSp>
        <p:sp>
          <p:nvSpPr>
            <p:cNvPr id="364632" name="Line 88"/>
            <p:cNvSpPr>
              <a:spLocks noChangeShapeType="1"/>
            </p:cNvSpPr>
            <p:nvPr/>
          </p:nvSpPr>
          <p:spPr bwMode="auto">
            <a:xfrm flipH="1" flipV="1">
              <a:off x="1776" y="2824"/>
              <a:ext cx="2064" cy="8"/>
            </a:xfrm>
            <a:prstGeom prst="line">
              <a:avLst/>
            </a:prstGeom>
            <a:noFill/>
            <a:ln w="9525">
              <a:solidFill>
                <a:schemeClr val="tx1"/>
              </a:solidFill>
              <a:round/>
              <a:headEnd/>
              <a:tailEnd/>
            </a:ln>
            <a:effectLst/>
          </p:spPr>
          <p:txBody>
            <a:bodyPr/>
            <a:lstStyle/>
            <a:p>
              <a:endParaRPr lang="en-US"/>
            </a:p>
          </p:txBody>
        </p:sp>
        <p:sp>
          <p:nvSpPr>
            <p:cNvPr id="364633" name="Line 89"/>
            <p:cNvSpPr>
              <a:spLocks noChangeShapeType="1"/>
            </p:cNvSpPr>
            <p:nvPr/>
          </p:nvSpPr>
          <p:spPr bwMode="auto">
            <a:xfrm>
              <a:off x="2928" y="1344"/>
              <a:ext cx="912" cy="1"/>
            </a:xfrm>
            <a:prstGeom prst="line">
              <a:avLst/>
            </a:prstGeom>
            <a:noFill/>
            <a:ln w="9525">
              <a:solidFill>
                <a:schemeClr val="tx1"/>
              </a:solidFill>
              <a:round/>
              <a:headEnd/>
              <a:tailEnd/>
            </a:ln>
            <a:effectLst/>
          </p:spPr>
          <p:txBody>
            <a:bodyPr/>
            <a:lstStyle/>
            <a:p>
              <a:endParaRPr lang="en-US"/>
            </a:p>
          </p:txBody>
        </p:sp>
        <p:sp>
          <p:nvSpPr>
            <p:cNvPr id="364634" name="Rectangle 90"/>
            <p:cNvSpPr>
              <a:spLocks noChangeArrowheads="1"/>
            </p:cNvSpPr>
            <p:nvPr/>
          </p:nvSpPr>
          <p:spPr bwMode="auto">
            <a:xfrm>
              <a:off x="3072" y="2016"/>
              <a:ext cx="358" cy="212"/>
            </a:xfrm>
            <a:prstGeom prst="rect">
              <a:avLst/>
            </a:prstGeom>
            <a:noFill/>
            <a:ln w="9525">
              <a:noFill/>
              <a:miter lim="800000"/>
              <a:headEnd/>
              <a:tailEnd/>
            </a:ln>
            <a:effectLst/>
          </p:spPr>
          <p:txBody>
            <a:bodyPr wrap="none">
              <a:spAutoFit/>
            </a:bodyPr>
            <a:lstStyle/>
            <a:p>
              <a:pPr>
                <a:spcBef>
                  <a:spcPct val="50000"/>
                </a:spcBef>
              </a:pPr>
              <a:r>
                <a:rPr lang="en-US" sz="1600" b="1">
                  <a:latin typeface="Arial" charset="0"/>
                </a:rPr>
                <a:t>9 </a:t>
              </a:r>
              <a:r>
                <a:rPr lang="el-GR" sz="1600" b="1">
                  <a:latin typeface="Arial" charset="0"/>
                </a:rPr>
                <a:t>Ω</a:t>
              </a:r>
              <a:r>
                <a:rPr lang="en-US" sz="1600" b="1"/>
                <a:t> </a:t>
              </a:r>
              <a:endParaRPr lang="el-GR" sz="1600" b="1"/>
            </a:p>
          </p:txBody>
        </p:sp>
        <p:sp>
          <p:nvSpPr>
            <p:cNvPr id="364635" name="Rectangle 91"/>
            <p:cNvSpPr>
              <a:spLocks noChangeArrowheads="1"/>
            </p:cNvSpPr>
            <p:nvPr/>
          </p:nvSpPr>
          <p:spPr bwMode="auto">
            <a:xfrm>
              <a:off x="2208" y="1008"/>
              <a:ext cx="315" cy="212"/>
            </a:xfrm>
            <a:prstGeom prst="rect">
              <a:avLst/>
            </a:prstGeom>
            <a:noFill/>
            <a:ln w="9525">
              <a:noFill/>
              <a:miter lim="800000"/>
              <a:headEnd/>
              <a:tailEnd/>
            </a:ln>
            <a:effectLst/>
          </p:spPr>
          <p:txBody>
            <a:bodyPr wrap="none">
              <a:spAutoFit/>
            </a:bodyPr>
            <a:lstStyle/>
            <a:p>
              <a:pPr>
                <a:spcBef>
                  <a:spcPct val="50000"/>
                </a:spcBef>
              </a:pPr>
              <a:r>
                <a:rPr lang="en-US" sz="1600" b="1"/>
                <a:t>6 </a:t>
              </a:r>
              <a:r>
                <a:rPr lang="el-GR" sz="1600" b="1"/>
                <a:t>Ω</a:t>
              </a:r>
            </a:p>
          </p:txBody>
        </p:sp>
        <p:sp>
          <p:nvSpPr>
            <p:cNvPr id="364636" name="Text Box 92"/>
            <p:cNvSpPr txBox="1">
              <a:spLocks noChangeArrowheads="1"/>
            </p:cNvSpPr>
            <p:nvPr/>
          </p:nvSpPr>
          <p:spPr bwMode="auto">
            <a:xfrm>
              <a:off x="4080" y="1920"/>
              <a:ext cx="351" cy="212"/>
            </a:xfrm>
            <a:prstGeom prst="rect">
              <a:avLst/>
            </a:prstGeom>
            <a:noFill/>
            <a:ln w="9525">
              <a:noFill/>
              <a:miter lim="800000"/>
              <a:headEnd/>
              <a:tailEnd/>
            </a:ln>
            <a:effectLst/>
          </p:spPr>
          <p:txBody>
            <a:bodyPr wrap="none">
              <a:spAutoFit/>
            </a:bodyPr>
            <a:lstStyle/>
            <a:p>
              <a:r>
                <a:rPr lang="en-US" sz="1600" b="1">
                  <a:latin typeface="Arial" charset="0"/>
                </a:rPr>
                <a:t>2 A </a:t>
              </a:r>
            </a:p>
          </p:txBody>
        </p:sp>
        <p:sp>
          <p:nvSpPr>
            <p:cNvPr id="364638" name="Line 94"/>
            <p:cNvSpPr>
              <a:spLocks noChangeShapeType="1"/>
            </p:cNvSpPr>
            <p:nvPr/>
          </p:nvSpPr>
          <p:spPr bwMode="auto">
            <a:xfrm>
              <a:off x="1767" y="1728"/>
              <a:ext cx="0" cy="1104"/>
            </a:xfrm>
            <a:prstGeom prst="line">
              <a:avLst/>
            </a:prstGeom>
            <a:noFill/>
            <a:ln w="38100">
              <a:solidFill>
                <a:schemeClr val="tx1"/>
              </a:solidFill>
              <a:round/>
              <a:headEnd/>
              <a:tailEnd/>
            </a:ln>
            <a:effectLst/>
          </p:spPr>
          <p:txBody>
            <a:bodyPr/>
            <a:lstStyle/>
            <a:p>
              <a:endParaRPr lang="en-US"/>
            </a:p>
          </p:txBody>
        </p:sp>
        <p:sp>
          <p:nvSpPr>
            <p:cNvPr id="364639" name="Line 95"/>
            <p:cNvSpPr>
              <a:spLocks noChangeShapeType="1"/>
            </p:cNvSpPr>
            <p:nvPr/>
          </p:nvSpPr>
          <p:spPr bwMode="auto">
            <a:xfrm flipV="1">
              <a:off x="1768" y="1344"/>
              <a:ext cx="1" cy="426"/>
            </a:xfrm>
            <a:prstGeom prst="line">
              <a:avLst/>
            </a:prstGeom>
            <a:noFill/>
            <a:ln w="38100">
              <a:solidFill>
                <a:schemeClr val="tx1"/>
              </a:solidFill>
              <a:round/>
              <a:headEnd/>
              <a:tailEnd/>
            </a:ln>
            <a:effectLst/>
          </p:spPr>
          <p:txBody>
            <a:bodyPr/>
            <a:lstStyle/>
            <a:p>
              <a:endParaRPr lang="en-US"/>
            </a:p>
          </p:txBody>
        </p:sp>
        <p:sp>
          <p:nvSpPr>
            <p:cNvPr id="364645" name="Line 101"/>
            <p:cNvSpPr>
              <a:spLocks noChangeShapeType="1"/>
            </p:cNvSpPr>
            <p:nvPr/>
          </p:nvSpPr>
          <p:spPr bwMode="auto">
            <a:xfrm>
              <a:off x="3071" y="1440"/>
              <a:ext cx="1" cy="240"/>
            </a:xfrm>
            <a:prstGeom prst="line">
              <a:avLst/>
            </a:prstGeom>
            <a:noFill/>
            <a:ln w="9525">
              <a:solidFill>
                <a:schemeClr val="tx1"/>
              </a:solidFill>
              <a:round/>
              <a:headEnd/>
              <a:tailEnd type="triangle" w="med" len="med"/>
            </a:ln>
            <a:effectLst/>
          </p:spPr>
          <p:txBody>
            <a:bodyPr/>
            <a:lstStyle/>
            <a:p>
              <a:endParaRPr lang="en-US"/>
            </a:p>
          </p:txBody>
        </p:sp>
        <p:sp>
          <p:nvSpPr>
            <p:cNvPr id="364646" name="Text Box 102"/>
            <p:cNvSpPr txBox="1">
              <a:spLocks noChangeArrowheads="1"/>
            </p:cNvSpPr>
            <p:nvPr/>
          </p:nvSpPr>
          <p:spPr bwMode="auto">
            <a:xfrm>
              <a:off x="2592" y="1392"/>
              <a:ext cx="422" cy="231"/>
            </a:xfrm>
            <a:prstGeom prst="rect">
              <a:avLst/>
            </a:prstGeom>
            <a:noFill/>
            <a:ln w="9525">
              <a:noFill/>
              <a:miter lim="800000"/>
              <a:headEnd/>
              <a:tailEnd/>
            </a:ln>
            <a:effectLst/>
          </p:spPr>
          <p:txBody>
            <a:bodyPr wrap="none">
              <a:spAutoFit/>
            </a:bodyPr>
            <a:lstStyle/>
            <a:p>
              <a:r>
                <a:rPr lang="en-US" sz="1800" b="1">
                  <a:latin typeface="Arial" charset="0"/>
                </a:rPr>
                <a:t>i</a:t>
              </a:r>
              <a:r>
                <a:rPr lang="en-US" sz="1800" b="1" baseline="-25000">
                  <a:latin typeface="Arial" charset="0"/>
                </a:rPr>
                <a:t>x(2A) </a:t>
              </a:r>
            </a:p>
          </p:txBody>
        </p:sp>
      </p:grpSp>
      <p:grpSp>
        <p:nvGrpSpPr>
          <p:cNvPr id="364648" name="Group 104"/>
          <p:cNvGrpSpPr>
            <a:grpSpLocks/>
          </p:cNvGrpSpPr>
          <p:nvPr/>
        </p:nvGrpSpPr>
        <p:grpSpPr bwMode="auto">
          <a:xfrm>
            <a:off x="5529263" y="990600"/>
            <a:ext cx="3538537" cy="2133600"/>
            <a:chOff x="3312" y="624"/>
            <a:chExt cx="2229" cy="1344"/>
          </a:xfrm>
        </p:grpSpPr>
        <p:sp>
          <p:nvSpPr>
            <p:cNvPr id="364649" name="Text Box 105"/>
            <p:cNvSpPr txBox="1">
              <a:spLocks noChangeArrowheads="1"/>
            </p:cNvSpPr>
            <p:nvPr/>
          </p:nvSpPr>
          <p:spPr bwMode="auto">
            <a:xfrm>
              <a:off x="5190" y="1294"/>
              <a:ext cx="351" cy="212"/>
            </a:xfrm>
            <a:prstGeom prst="rect">
              <a:avLst/>
            </a:prstGeom>
            <a:noFill/>
            <a:ln w="9525">
              <a:noFill/>
              <a:miter lim="800000"/>
              <a:headEnd/>
              <a:tailEnd/>
            </a:ln>
            <a:effectLst/>
          </p:spPr>
          <p:txBody>
            <a:bodyPr wrap="none">
              <a:spAutoFit/>
            </a:bodyPr>
            <a:lstStyle/>
            <a:p>
              <a:r>
                <a:rPr lang="en-US" sz="1600" b="1">
                  <a:latin typeface="Arial" charset="0"/>
                </a:rPr>
                <a:t>2 A </a:t>
              </a:r>
            </a:p>
          </p:txBody>
        </p:sp>
        <p:grpSp>
          <p:nvGrpSpPr>
            <p:cNvPr id="364650" name="Group 106"/>
            <p:cNvGrpSpPr>
              <a:grpSpLocks/>
            </p:cNvGrpSpPr>
            <p:nvPr/>
          </p:nvGrpSpPr>
          <p:grpSpPr bwMode="auto">
            <a:xfrm>
              <a:off x="3312" y="624"/>
              <a:ext cx="1913" cy="1344"/>
              <a:chOff x="3264" y="624"/>
              <a:chExt cx="1913" cy="1344"/>
            </a:xfrm>
          </p:grpSpPr>
          <p:grpSp>
            <p:nvGrpSpPr>
              <p:cNvPr id="364651" name="Group 107"/>
              <p:cNvGrpSpPr>
                <a:grpSpLocks/>
              </p:cNvGrpSpPr>
              <p:nvPr/>
            </p:nvGrpSpPr>
            <p:grpSpPr bwMode="auto">
              <a:xfrm>
                <a:off x="3677" y="812"/>
                <a:ext cx="752" cy="106"/>
                <a:chOff x="1200" y="1296"/>
                <a:chExt cx="2256" cy="243"/>
              </a:xfrm>
            </p:grpSpPr>
            <p:sp>
              <p:nvSpPr>
                <p:cNvPr id="364652" name="Line 108"/>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64653" name="Line 109"/>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64654" name="Group 110"/>
                <p:cNvGrpSpPr>
                  <a:grpSpLocks/>
                </p:cNvGrpSpPr>
                <p:nvPr/>
              </p:nvGrpSpPr>
              <p:grpSpPr bwMode="auto">
                <a:xfrm>
                  <a:off x="1920" y="1296"/>
                  <a:ext cx="288" cy="240"/>
                  <a:chOff x="1920" y="1296"/>
                  <a:chExt cx="288" cy="240"/>
                </a:xfrm>
              </p:grpSpPr>
              <p:sp>
                <p:nvSpPr>
                  <p:cNvPr id="364655" name="Line 111"/>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4656" name="Line 112"/>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4657" name="Group 113"/>
                <p:cNvGrpSpPr>
                  <a:grpSpLocks/>
                </p:cNvGrpSpPr>
                <p:nvPr/>
              </p:nvGrpSpPr>
              <p:grpSpPr bwMode="auto">
                <a:xfrm>
                  <a:off x="2214" y="1299"/>
                  <a:ext cx="288" cy="240"/>
                  <a:chOff x="1920" y="1296"/>
                  <a:chExt cx="288" cy="240"/>
                </a:xfrm>
              </p:grpSpPr>
              <p:sp>
                <p:nvSpPr>
                  <p:cNvPr id="364658" name="Line 114"/>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4659" name="Line 115"/>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4660" name="Group 116"/>
                <p:cNvGrpSpPr>
                  <a:grpSpLocks/>
                </p:cNvGrpSpPr>
                <p:nvPr/>
              </p:nvGrpSpPr>
              <p:grpSpPr bwMode="auto">
                <a:xfrm>
                  <a:off x="2508" y="1296"/>
                  <a:ext cx="288" cy="240"/>
                  <a:chOff x="1920" y="1296"/>
                  <a:chExt cx="288" cy="240"/>
                </a:xfrm>
              </p:grpSpPr>
              <p:sp>
                <p:nvSpPr>
                  <p:cNvPr id="364661" name="Line 117"/>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4662" name="Line 118"/>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64663" name="Line 119"/>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64664" name="Line 120"/>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grpSp>
            <p:nvGrpSpPr>
              <p:cNvPr id="364665" name="Group 121"/>
              <p:cNvGrpSpPr>
                <a:grpSpLocks/>
              </p:cNvGrpSpPr>
              <p:nvPr/>
            </p:nvGrpSpPr>
            <p:grpSpPr bwMode="auto">
              <a:xfrm rot="16200000">
                <a:off x="3910" y="1338"/>
                <a:ext cx="1090" cy="156"/>
                <a:chOff x="1200" y="1296"/>
                <a:chExt cx="2256" cy="243"/>
              </a:xfrm>
            </p:grpSpPr>
            <p:sp>
              <p:nvSpPr>
                <p:cNvPr id="364666" name="Line 122"/>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64667" name="Line 123"/>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64668" name="Group 124"/>
                <p:cNvGrpSpPr>
                  <a:grpSpLocks/>
                </p:cNvGrpSpPr>
                <p:nvPr/>
              </p:nvGrpSpPr>
              <p:grpSpPr bwMode="auto">
                <a:xfrm>
                  <a:off x="1920" y="1296"/>
                  <a:ext cx="288" cy="240"/>
                  <a:chOff x="1920" y="1296"/>
                  <a:chExt cx="288" cy="240"/>
                </a:xfrm>
              </p:grpSpPr>
              <p:sp>
                <p:nvSpPr>
                  <p:cNvPr id="364669" name="Line 125"/>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4670" name="Line 126"/>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4671" name="Group 127"/>
                <p:cNvGrpSpPr>
                  <a:grpSpLocks/>
                </p:cNvGrpSpPr>
                <p:nvPr/>
              </p:nvGrpSpPr>
              <p:grpSpPr bwMode="auto">
                <a:xfrm>
                  <a:off x="2214" y="1299"/>
                  <a:ext cx="288" cy="240"/>
                  <a:chOff x="1920" y="1296"/>
                  <a:chExt cx="288" cy="240"/>
                </a:xfrm>
              </p:grpSpPr>
              <p:sp>
                <p:nvSpPr>
                  <p:cNvPr id="364672" name="Line 128"/>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4673" name="Line 129"/>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4674" name="Group 130"/>
                <p:cNvGrpSpPr>
                  <a:grpSpLocks/>
                </p:cNvGrpSpPr>
                <p:nvPr/>
              </p:nvGrpSpPr>
              <p:grpSpPr bwMode="auto">
                <a:xfrm>
                  <a:off x="2508" y="1296"/>
                  <a:ext cx="288" cy="240"/>
                  <a:chOff x="1920" y="1296"/>
                  <a:chExt cx="288" cy="240"/>
                </a:xfrm>
              </p:grpSpPr>
              <p:sp>
                <p:nvSpPr>
                  <p:cNvPr id="364675" name="Line 131"/>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4676" name="Line 132"/>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64677" name="Line 133"/>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64678" name="Line 134"/>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grpSp>
            <p:nvGrpSpPr>
              <p:cNvPr id="364679" name="Group 135"/>
              <p:cNvGrpSpPr>
                <a:grpSpLocks/>
              </p:cNvGrpSpPr>
              <p:nvPr/>
            </p:nvGrpSpPr>
            <p:grpSpPr bwMode="auto">
              <a:xfrm>
                <a:off x="4895" y="871"/>
                <a:ext cx="282" cy="1097"/>
                <a:chOff x="4656" y="1632"/>
                <a:chExt cx="432" cy="1200"/>
              </a:xfrm>
            </p:grpSpPr>
            <p:sp>
              <p:nvSpPr>
                <p:cNvPr id="364680" name="Oval 136"/>
                <p:cNvSpPr>
                  <a:spLocks noChangeArrowheads="1"/>
                </p:cNvSpPr>
                <p:nvPr/>
              </p:nvSpPr>
              <p:spPr bwMode="auto">
                <a:xfrm>
                  <a:off x="4656" y="2064"/>
                  <a:ext cx="432" cy="464"/>
                </a:xfrm>
                <a:prstGeom prst="ellipse">
                  <a:avLst/>
                </a:prstGeom>
                <a:noFill/>
                <a:ln w="9525">
                  <a:solidFill>
                    <a:schemeClr val="tx1"/>
                  </a:solidFill>
                  <a:round/>
                  <a:headEnd/>
                  <a:tailEnd/>
                </a:ln>
                <a:effectLst/>
              </p:spPr>
              <p:txBody>
                <a:bodyPr wrap="none" anchor="ctr"/>
                <a:lstStyle/>
                <a:p>
                  <a:endParaRPr lang="en-US"/>
                </a:p>
              </p:txBody>
            </p:sp>
            <p:sp>
              <p:nvSpPr>
                <p:cNvPr id="364681" name="Line 137"/>
                <p:cNvSpPr>
                  <a:spLocks noChangeShapeType="1"/>
                </p:cNvSpPr>
                <p:nvPr/>
              </p:nvSpPr>
              <p:spPr bwMode="auto">
                <a:xfrm>
                  <a:off x="4872" y="2522"/>
                  <a:ext cx="0" cy="310"/>
                </a:xfrm>
                <a:prstGeom prst="line">
                  <a:avLst/>
                </a:prstGeom>
                <a:noFill/>
                <a:ln w="9525">
                  <a:solidFill>
                    <a:schemeClr val="tx1"/>
                  </a:solidFill>
                  <a:round/>
                  <a:headEnd/>
                  <a:tailEnd/>
                </a:ln>
                <a:effectLst/>
              </p:spPr>
              <p:txBody>
                <a:bodyPr/>
                <a:lstStyle/>
                <a:p>
                  <a:endParaRPr lang="en-US"/>
                </a:p>
              </p:txBody>
            </p:sp>
            <p:sp>
              <p:nvSpPr>
                <p:cNvPr id="364682" name="Line 138"/>
                <p:cNvSpPr>
                  <a:spLocks noChangeShapeType="1"/>
                </p:cNvSpPr>
                <p:nvPr/>
              </p:nvSpPr>
              <p:spPr bwMode="auto">
                <a:xfrm flipV="1">
                  <a:off x="4872" y="1632"/>
                  <a:ext cx="0" cy="426"/>
                </a:xfrm>
                <a:prstGeom prst="line">
                  <a:avLst/>
                </a:prstGeom>
                <a:noFill/>
                <a:ln w="9525">
                  <a:solidFill>
                    <a:schemeClr val="tx1"/>
                  </a:solidFill>
                  <a:round/>
                  <a:headEnd/>
                  <a:tailEnd/>
                </a:ln>
                <a:effectLst/>
              </p:spPr>
              <p:txBody>
                <a:bodyPr/>
                <a:lstStyle/>
                <a:p>
                  <a:endParaRPr lang="en-US"/>
                </a:p>
              </p:txBody>
            </p:sp>
            <p:sp>
              <p:nvSpPr>
                <p:cNvPr id="364683" name="Line 139"/>
                <p:cNvSpPr>
                  <a:spLocks noChangeShapeType="1"/>
                </p:cNvSpPr>
                <p:nvPr/>
              </p:nvSpPr>
              <p:spPr bwMode="auto">
                <a:xfrm flipV="1">
                  <a:off x="4869" y="2160"/>
                  <a:ext cx="0" cy="240"/>
                </a:xfrm>
                <a:prstGeom prst="line">
                  <a:avLst/>
                </a:prstGeom>
                <a:noFill/>
                <a:ln w="38100">
                  <a:solidFill>
                    <a:schemeClr val="tx1"/>
                  </a:solidFill>
                  <a:round/>
                  <a:headEnd/>
                  <a:tailEnd type="triangle" w="med" len="med"/>
                </a:ln>
                <a:effectLst/>
              </p:spPr>
              <p:txBody>
                <a:bodyPr/>
                <a:lstStyle/>
                <a:p>
                  <a:endParaRPr lang="en-US"/>
                </a:p>
              </p:txBody>
            </p:sp>
          </p:grpSp>
          <p:sp>
            <p:nvSpPr>
              <p:cNvPr id="364684" name="Line 140"/>
              <p:cNvSpPr>
                <a:spLocks noChangeShapeType="1"/>
              </p:cNvSpPr>
              <p:nvPr/>
            </p:nvSpPr>
            <p:spPr bwMode="auto">
              <a:xfrm flipH="1" flipV="1">
                <a:off x="3688" y="1956"/>
                <a:ext cx="1346" cy="5"/>
              </a:xfrm>
              <a:prstGeom prst="line">
                <a:avLst/>
              </a:prstGeom>
              <a:noFill/>
              <a:ln w="9525">
                <a:solidFill>
                  <a:schemeClr val="tx1"/>
                </a:solidFill>
                <a:round/>
                <a:headEnd/>
                <a:tailEnd/>
              </a:ln>
              <a:effectLst/>
            </p:spPr>
            <p:txBody>
              <a:bodyPr/>
              <a:lstStyle/>
              <a:p>
                <a:endParaRPr lang="en-US"/>
              </a:p>
            </p:txBody>
          </p:sp>
          <p:sp>
            <p:nvSpPr>
              <p:cNvPr id="364685" name="Line 141"/>
              <p:cNvSpPr>
                <a:spLocks noChangeShapeType="1"/>
              </p:cNvSpPr>
              <p:nvPr/>
            </p:nvSpPr>
            <p:spPr bwMode="auto">
              <a:xfrm>
                <a:off x="4439" y="871"/>
                <a:ext cx="595" cy="1"/>
              </a:xfrm>
              <a:prstGeom prst="line">
                <a:avLst/>
              </a:prstGeom>
              <a:noFill/>
              <a:ln w="9525">
                <a:solidFill>
                  <a:schemeClr val="tx1"/>
                </a:solidFill>
                <a:round/>
                <a:headEnd/>
                <a:tailEnd/>
              </a:ln>
              <a:effectLst/>
            </p:spPr>
            <p:txBody>
              <a:bodyPr/>
              <a:lstStyle/>
              <a:p>
                <a:endParaRPr lang="en-US"/>
              </a:p>
            </p:txBody>
          </p:sp>
          <p:sp>
            <p:nvSpPr>
              <p:cNvPr id="364686" name="Rectangle 142"/>
              <p:cNvSpPr>
                <a:spLocks noChangeArrowheads="1"/>
              </p:cNvSpPr>
              <p:nvPr/>
            </p:nvSpPr>
            <p:spPr bwMode="auto">
              <a:xfrm>
                <a:off x="4534" y="1366"/>
                <a:ext cx="358" cy="212"/>
              </a:xfrm>
              <a:prstGeom prst="rect">
                <a:avLst/>
              </a:prstGeom>
              <a:noFill/>
              <a:ln w="9525">
                <a:noFill/>
                <a:miter lim="800000"/>
                <a:headEnd/>
                <a:tailEnd/>
              </a:ln>
              <a:effectLst/>
            </p:spPr>
            <p:txBody>
              <a:bodyPr wrap="none">
                <a:spAutoFit/>
              </a:bodyPr>
              <a:lstStyle/>
              <a:p>
                <a:pPr>
                  <a:spcBef>
                    <a:spcPct val="50000"/>
                  </a:spcBef>
                </a:pPr>
                <a:r>
                  <a:rPr lang="en-US" sz="1600" b="1">
                    <a:latin typeface="Arial" charset="0"/>
                  </a:rPr>
                  <a:t>9 </a:t>
                </a:r>
                <a:r>
                  <a:rPr lang="el-GR" sz="1600" b="1">
                    <a:latin typeface="Arial" charset="0"/>
                  </a:rPr>
                  <a:t>Ω</a:t>
                </a:r>
                <a:r>
                  <a:rPr lang="en-US" sz="1600" b="1"/>
                  <a:t> </a:t>
                </a:r>
                <a:endParaRPr lang="el-GR" sz="1600" b="1"/>
              </a:p>
            </p:txBody>
          </p:sp>
          <p:sp>
            <p:nvSpPr>
              <p:cNvPr id="364687" name="Rectangle 143"/>
              <p:cNvSpPr>
                <a:spLocks noChangeArrowheads="1"/>
              </p:cNvSpPr>
              <p:nvPr/>
            </p:nvSpPr>
            <p:spPr bwMode="auto">
              <a:xfrm>
                <a:off x="3888" y="624"/>
                <a:ext cx="326" cy="212"/>
              </a:xfrm>
              <a:prstGeom prst="rect">
                <a:avLst/>
              </a:prstGeom>
              <a:noFill/>
              <a:ln w="9525">
                <a:noFill/>
                <a:miter lim="800000"/>
                <a:headEnd/>
                <a:tailEnd/>
              </a:ln>
              <a:effectLst/>
            </p:spPr>
            <p:txBody>
              <a:bodyPr wrap="none">
                <a:spAutoFit/>
              </a:bodyPr>
              <a:lstStyle/>
              <a:p>
                <a:pPr>
                  <a:spcBef>
                    <a:spcPct val="50000"/>
                  </a:spcBef>
                </a:pPr>
                <a:r>
                  <a:rPr lang="en-US" sz="1600" b="1">
                    <a:latin typeface="Arial" charset="0"/>
                  </a:rPr>
                  <a:t>6 </a:t>
                </a:r>
                <a:r>
                  <a:rPr lang="el-GR" sz="1600" b="1">
                    <a:latin typeface="Arial" charset="0"/>
                  </a:rPr>
                  <a:t>Ω</a:t>
                </a:r>
              </a:p>
            </p:txBody>
          </p:sp>
          <p:sp>
            <p:nvSpPr>
              <p:cNvPr id="364688" name="Oval 144"/>
              <p:cNvSpPr>
                <a:spLocks noChangeArrowheads="1"/>
              </p:cNvSpPr>
              <p:nvPr/>
            </p:nvSpPr>
            <p:spPr bwMode="auto">
              <a:xfrm>
                <a:off x="3542" y="1183"/>
                <a:ext cx="281" cy="340"/>
              </a:xfrm>
              <a:prstGeom prst="ellipse">
                <a:avLst/>
              </a:prstGeom>
              <a:noFill/>
              <a:ln w="9525">
                <a:solidFill>
                  <a:schemeClr val="tx1"/>
                </a:solidFill>
                <a:round/>
                <a:headEnd/>
                <a:tailEnd/>
              </a:ln>
              <a:effectLst/>
            </p:spPr>
            <p:txBody>
              <a:bodyPr wrap="none" anchor="ctr"/>
              <a:lstStyle/>
              <a:p>
                <a:endParaRPr lang="en-US"/>
              </a:p>
            </p:txBody>
          </p:sp>
          <p:sp>
            <p:nvSpPr>
              <p:cNvPr id="364689" name="Line 145"/>
              <p:cNvSpPr>
                <a:spLocks noChangeShapeType="1"/>
              </p:cNvSpPr>
              <p:nvPr/>
            </p:nvSpPr>
            <p:spPr bwMode="auto">
              <a:xfrm>
                <a:off x="3683" y="1523"/>
                <a:ext cx="5" cy="438"/>
              </a:xfrm>
              <a:prstGeom prst="line">
                <a:avLst/>
              </a:prstGeom>
              <a:noFill/>
              <a:ln w="9525">
                <a:solidFill>
                  <a:schemeClr val="tx1"/>
                </a:solidFill>
                <a:round/>
                <a:headEnd/>
                <a:tailEnd/>
              </a:ln>
              <a:effectLst/>
            </p:spPr>
            <p:txBody>
              <a:bodyPr/>
              <a:lstStyle/>
              <a:p>
                <a:endParaRPr lang="en-US"/>
              </a:p>
            </p:txBody>
          </p:sp>
          <p:sp>
            <p:nvSpPr>
              <p:cNvPr id="364690" name="Line 146"/>
              <p:cNvSpPr>
                <a:spLocks noChangeShapeType="1"/>
              </p:cNvSpPr>
              <p:nvPr/>
            </p:nvSpPr>
            <p:spPr bwMode="auto">
              <a:xfrm flipV="1">
                <a:off x="3683" y="871"/>
                <a:ext cx="0" cy="312"/>
              </a:xfrm>
              <a:prstGeom prst="line">
                <a:avLst/>
              </a:prstGeom>
              <a:noFill/>
              <a:ln w="9525">
                <a:solidFill>
                  <a:schemeClr val="tx1"/>
                </a:solidFill>
                <a:round/>
                <a:headEnd/>
                <a:tailEnd/>
              </a:ln>
              <a:effectLst/>
            </p:spPr>
            <p:txBody>
              <a:bodyPr/>
              <a:lstStyle/>
              <a:p>
                <a:endParaRPr lang="en-US"/>
              </a:p>
            </p:txBody>
          </p:sp>
          <p:sp>
            <p:nvSpPr>
              <p:cNvPr id="364691" name="Text Box 147"/>
              <p:cNvSpPr txBox="1">
                <a:spLocks noChangeArrowheads="1"/>
              </p:cNvSpPr>
              <p:nvPr/>
            </p:nvSpPr>
            <p:spPr bwMode="auto">
              <a:xfrm>
                <a:off x="3582" y="1154"/>
                <a:ext cx="149" cy="288"/>
              </a:xfrm>
              <a:prstGeom prst="rect">
                <a:avLst/>
              </a:prstGeom>
              <a:noFill/>
              <a:ln w="9525">
                <a:noFill/>
                <a:miter lim="800000"/>
                <a:headEnd/>
                <a:tailEnd/>
              </a:ln>
              <a:effectLst/>
            </p:spPr>
            <p:txBody>
              <a:bodyPr>
                <a:spAutoFit/>
              </a:bodyPr>
              <a:lstStyle/>
              <a:p>
                <a:r>
                  <a:rPr lang="en-US"/>
                  <a:t>+</a:t>
                </a:r>
              </a:p>
            </p:txBody>
          </p:sp>
          <p:sp>
            <p:nvSpPr>
              <p:cNvPr id="364692" name="Text Box 148"/>
              <p:cNvSpPr txBox="1">
                <a:spLocks noChangeArrowheads="1"/>
              </p:cNvSpPr>
              <p:nvPr/>
            </p:nvSpPr>
            <p:spPr bwMode="auto">
              <a:xfrm>
                <a:off x="3577" y="1230"/>
                <a:ext cx="151" cy="288"/>
              </a:xfrm>
              <a:prstGeom prst="rect">
                <a:avLst/>
              </a:prstGeom>
              <a:noFill/>
              <a:ln w="9525">
                <a:noFill/>
                <a:miter lim="800000"/>
                <a:headEnd/>
                <a:tailEnd/>
              </a:ln>
              <a:effectLst/>
            </p:spPr>
            <p:txBody>
              <a:bodyPr>
                <a:spAutoFit/>
              </a:bodyPr>
              <a:lstStyle/>
              <a:p>
                <a:r>
                  <a:rPr lang="en-US"/>
                  <a:t>_</a:t>
                </a:r>
              </a:p>
            </p:txBody>
          </p:sp>
          <p:sp>
            <p:nvSpPr>
              <p:cNvPr id="364693" name="Text Box 149"/>
              <p:cNvSpPr txBox="1">
                <a:spLocks noChangeArrowheads="1"/>
              </p:cNvSpPr>
              <p:nvPr/>
            </p:nvSpPr>
            <p:spPr bwMode="auto">
              <a:xfrm>
                <a:off x="3264" y="1344"/>
                <a:ext cx="344" cy="212"/>
              </a:xfrm>
              <a:prstGeom prst="rect">
                <a:avLst/>
              </a:prstGeom>
              <a:noFill/>
              <a:ln w="9525">
                <a:noFill/>
                <a:miter lim="800000"/>
                <a:headEnd/>
                <a:tailEnd/>
              </a:ln>
              <a:effectLst/>
            </p:spPr>
            <p:txBody>
              <a:bodyPr wrap="none">
                <a:spAutoFit/>
              </a:bodyPr>
              <a:lstStyle/>
              <a:p>
                <a:r>
                  <a:rPr lang="en-US" sz="1600" b="1">
                    <a:latin typeface="Arial" charset="0"/>
                  </a:rPr>
                  <a:t>3 V </a:t>
                </a:r>
              </a:p>
            </p:txBody>
          </p:sp>
          <p:sp>
            <p:nvSpPr>
              <p:cNvPr id="364694" name="Line 150"/>
              <p:cNvSpPr>
                <a:spLocks noChangeShapeType="1"/>
              </p:cNvSpPr>
              <p:nvPr/>
            </p:nvSpPr>
            <p:spPr bwMode="auto">
              <a:xfrm>
                <a:off x="4377" y="941"/>
                <a:ext cx="0" cy="176"/>
              </a:xfrm>
              <a:prstGeom prst="line">
                <a:avLst/>
              </a:prstGeom>
              <a:noFill/>
              <a:ln w="9525">
                <a:solidFill>
                  <a:schemeClr val="tx1"/>
                </a:solidFill>
                <a:round/>
                <a:headEnd/>
                <a:tailEnd type="triangle" w="med" len="med"/>
              </a:ln>
              <a:effectLst/>
            </p:spPr>
            <p:txBody>
              <a:bodyPr/>
              <a:lstStyle/>
              <a:p>
                <a:endParaRPr lang="en-US"/>
              </a:p>
            </p:txBody>
          </p:sp>
          <p:sp>
            <p:nvSpPr>
              <p:cNvPr id="364695" name="Text Box 151"/>
              <p:cNvSpPr txBox="1">
                <a:spLocks noChangeArrowheads="1"/>
              </p:cNvSpPr>
              <p:nvPr/>
            </p:nvSpPr>
            <p:spPr bwMode="auto">
              <a:xfrm>
                <a:off x="4176" y="905"/>
                <a:ext cx="336" cy="231"/>
              </a:xfrm>
              <a:prstGeom prst="rect">
                <a:avLst/>
              </a:prstGeom>
              <a:noFill/>
              <a:ln w="9525">
                <a:noFill/>
                <a:miter lim="800000"/>
                <a:headEnd/>
                <a:tailEnd/>
              </a:ln>
              <a:effectLst/>
            </p:spPr>
            <p:txBody>
              <a:bodyPr>
                <a:spAutoFit/>
              </a:bodyPr>
              <a:lstStyle/>
              <a:p>
                <a:r>
                  <a:rPr lang="en-US" sz="1800" b="1">
                    <a:latin typeface="Arial" charset="0"/>
                  </a:rPr>
                  <a:t>i</a:t>
                </a:r>
                <a:r>
                  <a:rPr lang="en-US" sz="1800" b="1" baseline="-25000">
                    <a:latin typeface="Arial" charset="0"/>
                  </a:rPr>
                  <a:t>x </a:t>
                </a:r>
              </a:p>
            </p:txBody>
          </p:sp>
        </p:grpSp>
      </p:gr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4548">
                                            <p:txEl>
                                              <p:pRg st="0" end="0"/>
                                            </p:txEl>
                                          </p:spTgt>
                                        </p:tgtEl>
                                        <p:attrNameLst>
                                          <p:attrName>style.visibility</p:attrName>
                                        </p:attrNameLst>
                                      </p:cBhvr>
                                      <p:to>
                                        <p:strVal val="visible"/>
                                      </p:to>
                                    </p:set>
                                    <p:anim calcmode="lin" valueType="num">
                                      <p:cBhvr additive="base">
                                        <p:cTn id="7" dur="1000" fill="hold"/>
                                        <p:tgtEl>
                                          <p:spTgt spid="364548">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64548">
                                            <p:txEl>
                                              <p:pRg st="0" end="0"/>
                                            </p:txEl>
                                          </p:spTgt>
                                        </p:tgtEl>
                                        <p:attrNameLst>
                                          <p:attrName>ppt_y</p:attrName>
                                        </p:attrNameLst>
                                      </p:cBhvr>
                                      <p:tavLst>
                                        <p:tav tm="0">
                                          <p:val>
                                            <p:strVal val="#ppt_y"/>
                                          </p:val>
                                        </p:tav>
                                        <p:tav tm="100000">
                                          <p:val>
                                            <p:strVal val="#ppt_y"/>
                                          </p:val>
                                        </p:tav>
                                      </p:tavLst>
                                    </p:anim>
                                  </p:childTnLst>
                                </p:cTn>
                              </p:par>
                              <p:par>
                                <p:cTn id="9" presetID="4" presetClass="entr" presetSubtype="16" fill="hold" nodeType="withEffect">
                                  <p:stCondLst>
                                    <p:cond delay="0"/>
                                  </p:stCondLst>
                                  <p:childTnLst>
                                    <p:set>
                                      <p:cBhvr>
                                        <p:cTn id="10" dur="1" fill="hold">
                                          <p:stCondLst>
                                            <p:cond delay="0"/>
                                          </p:stCondLst>
                                        </p:cTn>
                                        <p:tgtEl>
                                          <p:spTgt spid="364648"/>
                                        </p:tgtEl>
                                        <p:attrNameLst>
                                          <p:attrName>style.visibility</p:attrName>
                                        </p:attrNameLst>
                                      </p:cBhvr>
                                      <p:to>
                                        <p:strVal val="visible"/>
                                      </p:to>
                                    </p:set>
                                    <p:animEffect transition="in" filter="box(in)">
                                      <p:cBhvr>
                                        <p:cTn id="11" dur="500"/>
                                        <p:tgtEl>
                                          <p:spTgt spid="36464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64647"/>
                                        </p:tgtEl>
                                        <p:attrNameLst>
                                          <p:attrName>style.visibility</p:attrName>
                                        </p:attrNameLst>
                                      </p:cBhvr>
                                      <p:to>
                                        <p:strVal val="visible"/>
                                      </p:to>
                                    </p:set>
                                    <p:animEffect transition="in" filter="blinds(horizontal)">
                                      <p:cBhvr>
                                        <p:cTn id="16" dur="500"/>
                                        <p:tgtEl>
                                          <p:spTgt spid="36464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364596">
                                            <p:txEl>
                                              <p:pRg st="0" end="0"/>
                                            </p:txEl>
                                          </p:spTgt>
                                        </p:tgtEl>
                                        <p:attrNameLst>
                                          <p:attrName>style.visibility</p:attrName>
                                        </p:attrNameLst>
                                      </p:cBhvr>
                                      <p:to>
                                        <p:strVal val="visible"/>
                                      </p:to>
                                    </p:set>
                                    <p:anim calcmode="lin" valueType="num">
                                      <p:cBhvr additive="base">
                                        <p:cTn id="21" dur="1000" fill="hold"/>
                                        <p:tgtEl>
                                          <p:spTgt spid="364596">
                                            <p:txEl>
                                              <p:pRg st="0" end="0"/>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364596">
                                            <p:txEl>
                                              <p:pRg st="0" end="0"/>
                                            </p:txEl>
                                          </p:spTgt>
                                        </p:tgtEl>
                                        <p:attrNameLst>
                                          <p:attrName>ppt_y</p:attrName>
                                        </p:attrNameLst>
                                      </p:cBhvr>
                                      <p:tavLst>
                                        <p:tav tm="0">
                                          <p:val>
                                            <p:strVal val="#ppt_y"/>
                                          </p:val>
                                        </p:tav>
                                        <p:tav tm="100000">
                                          <p:val>
                                            <p:strVal val="#ppt_y"/>
                                          </p:val>
                                        </p:tav>
                                      </p:tavLst>
                                    </p:anim>
                                  </p:childTnLst>
                                </p:cTn>
                              </p:par>
                              <p:par>
                                <p:cTn id="23" presetID="3" presetClass="entr" presetSubtype="10" fill="hold" grpId="0" nodeType="withEffect">
                                  <p:stCondLst>
                                    <p:cond delay="0"/>
                                  </p:stCondLst>
                                  <p:childTnLst>
                                    <p:set>
                                      <p:cBhvr>
                                        <p:cTn id="24" dur="1" fill="hold">
                                          <p:stCondLst>
                                            <p:cond delay="0"/>
                                          </p:stCondLst>
                                        </p:cTn>
                                        <p:tgtEl>
                                          <p:spTgt spid="364597"/>
                                        </p:tgtEl>
                                        <p:attrNameLst>
                                          <p:attrName>style.visibility</p:attrName>
                                        </p:attrNameLst>
                                      </p:cBhvr>
                                      <p:to>
                                        <p:strVal val="visible"/>
                                      </p:to>
                                    </p:set>
                                    <p:animEffect transition="in" filter="blinds(horizontal)">
                                      <p:cBhvr>
                                        <p:cTn id="25" dur="500"/>
                                        <p:tgtEl>
                                          <p:spTgt spid="364597"/>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364549">
                                            <p:txEl>
                                              <p:pRg st="0" end="0"/>
                                            </p:txEl>
                                          </p:spTgt>
                                        </p:tgtEl>
                                        <p:attrNameLst>
                                          <p:attrName>style.visibility</p:attrName>
                                        </p:attrNameLst>
                                      </p:cBhvr>
                                      <p:to>
                                        <p:strVal val="visible"/>
                                      </p:to>
                                    </p:set>
                                    <p:anim calcmode="lin" valueType="num">
                                      <p:cBhvr additive="base">
                                        <p:cTn id="30" dur="1000" fill="hold"/>
                                        <p:tgtEl>
                                          <p:spTgt spid="364549">
                                            <p:txEl>
                                              <p:pRg st="0" end="0"/>
                                            </p:txEl>
                                          </p:spTgt>
                                        </p:tgtEl>
                                        <p:attrNameLst>
                                          <p:attrName>ppt_x</p:attrName>
                                        </p:attrNameLst>
                                      </p:cBhvr>
                                      <p:tavLst>
                                        <p:tav tm="0">
                                          <p:val>
                                            <p:strVal val="0-#ppt_w/2"/>
                                          </p:val>
                                        </p:tav>
                                        <p:tav tm="100000">
                                          <p:val>
                                            <p:strVal val="#ppt_x"/>
                                          </p:val>
                                        </p:tav>
                                      </p:tavLst>
                                    </p:anim>
                                    <p:anim calcmode="lin" valueType="num">
                                      <p:cBhvr additive="base">
                                        <p:cTn id="31" dur="1000" fill="hold"/>
                                        <p:tgtEl>
                                          <p:spTgt spid="36454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64549">
                                            <p:txEl>
                                              <p:pRg st="1" end="1"/>
                                            </p:txEl>
                                          </p:spTgt>
                                        </p:tgtEl>
                                        <p:attrNameLst>
                                          <p:attrName>style.visibility</p:attrName>
                                        </p:attrNameLst>
                                      </p:cBhvr>
                                      <p:to>
                                        <p:strVal val="visible"/>
                                      </p:to>
                                    </p:set>
                                    <p:anim calcmode="lin" valueType="num">
                                      <p:cBhvr additive="base">
                                        <p:cTn id="36" dur="1000" fill="hold"/>
                                        <p:tgtEl>
                                          <p:spTgt spid="364549">
                                            <p:txEl>
                                              <p:pRg st="1" end="1"/>
                                            </p:txEl>
                                          </p:spTgt>
                                        </p:tgtEl>
                                        <p:attrNameLst>
                                          <p:attrName>ppt_x</p:attrName>
                                        </p:attrNameLst>
                                      </p:cBhvr>
                                      <p:tavLst>
                                        <p:tav tm="0">
                                          <p:val>
                                            <p:strVal val="0-#ppt_w/2"/>
                                          </p:val>
                                        </p:tav>
                                        <p:tav tm="100000">
                                          <p:val>
                                            <p:strVal val="#ppt_x"/>
                                          </p:val>
                                        </p:tav>
                                      </p:tavLst>
                                    </p:anim>
                                    <p:anim calcmode="lin" valueType="num">
                                      <p:cBhvr additive="base">
                                        <p:cTn id="37" dur="1000" fill="hold"/>
                                        <p:tgtEl>
                                          <p:spTgt spid="36454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364549">
                                            <p:txEl>
                                              <p:pRg st="2" end="2"/>
                                            </p:txEl>
                                          </p:spTgt>
                                        </p:tgtEl>
                                        <p:attrNameLst>
                                          <p:attrName>style.visibility</p:attrName>
                                        </p:attrNameLst>
                                      </p:cBhvr>
                                      <p:to>
                                        <p:strVal val="visible"/>
                                      </p:to>
                                    </p:set>
                                    <p:anim calcmode="lin" valueType="num">
                                      <p:cBhvr additive="base">
                                        <p:cTn id="42" dur="1000" fill="hold"/>
                                        <p:tgtEl>
                                          <p:spTgt spid="364549">
                                            <p:txEl>
                                              <p:pRg st="2" end="2"/>
                                            </p:txEl>
                                          </p:spTgt>
                                        </p:tgtEl>
                                        <p:attrNameLst>
                                          <p:attrName>ppt_x</p:attrName>
                                        </p:attrNameLst>
                                      </p:cBhvr>
                                      <p:tavLst>
                                        <p:tav tm="0">
                                          <p:val>
                                            <p:strVal val="0-#ppt_w/2"/>
                                          </p:val>
                                        </p:tav>
                                        <p:tav tm="100000">
                                          <p:val>
                                            <p:strVal val="#ppt_x"/>
                                          </p:val>
                                        </p:tav>
                                      </p:tavLst>
                                    </p:anim>
                                    <p:anim calcmode="lin" valueType="num">
                                      <p:cBhvr additive="base">
                                        <p:cTn id="43" dur="1000" fill="hold"/>
                                        <p:tgtEl>
                                          <p:spTgt spid="364549">
                                            <p:txEl>
                                              <p:pRg st="2" end="2"/>
                                            </p:txEl>
                                          </p:spTgt>
                                        </p:tgtEl>
                                        <p:attrNameLst>
                                          <p:attrName>ppt_y</p:attrName>
                                        </p:attrNameLst>
                                      </p:cBhvr>
                                      <p:tavLst>
                                        <p:tav tm="0">
                                          <p:val>
                                            <p:strVal val="#ppt_y"/>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364547"/>
                                        </p:tgtEl>
                                        <p:attrNameLst>
                                          <p:attrName>style.visibility</p:attrName>
                                        </p:attrNameLst>
                                      </p:cBhvr>
                                      <p:to>
                                        <p:strVal val="visible"/>
                                      </p:to>
                                    </p:set>
                                    <p:anim calcmode="lin" valueType="num">
                                      <p:cBhvr additive="base">
                                        <p:cTn id="46" dur="500" fill="hold"/>
                                        <p:tgtEl>
                                          <p:spTgt spid="364547"/>
                                        </p:tgtEl>
                                        <p:attrNameLst>
                                          <p:attrName>ppt_x</p:attrName>
                                        </p:attrNameLst>
                                      </p:cBhvr>
                                      <p:tavLst>
                                        <p:tav tm="0">
                                          <p:val>
                                            <p:strVal val="#ppt_x"/>
                                          </p:val>
                                        </p:tav>
                                        <p:tav tm="100000">
                                          <p:val>
                                            <p:strVal val="#ppt_x"/>
                                          </p:val>
                                        </p:tav>
                                      </p:tavLst>
                                    </p:anim>
                                    <p:anim calcmode="lin" valueType="num">
                                      <p:cBhvr additive="base">
                                        <p:cTn id="47" dur="500" fill="hold"/>
                                        <p:tgtEl>
                                          <p:spTgt spid="3645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p:bldP spid="36459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CF2D6A45-CBD0-4176-847C-DDE96ED98A09}" type="slidenum">
              <a:rPr lang="en-US" altLang="en-US"/>
              <a:pPr/>
              <a:t>8</a:t>
            </a:fld>
            <a:endParaRPr lang="en-US" altLang="en-US"/>
          </a:p>
        </p:txBody>
      </p:sp>
      <p:sp>
        <p:nvSpPr>
          <p:cNvPr id="398340" name="Rectangle 4"/>
          <p:cNvSpPr>
            <a:spLocks noGrp="1" noChangeArrowheads="1"/>
          </p:cNvSpPr>
          <p:nvPr>
            <p:ph type="ctrTitle"/>
          </p:nvPr>
        </p:nvSpPr>
        <p:spPr>
          <a:xfrm>
            <a:off x="685800" y="2209800"/>
            <a:ext cx="8001000" cy="2819400"/>
          </a:xfrm>
        </p:spPr>
        <p:txBody>
          <a:bodyPr/>
          <a:lstStyle/>
          <a:p>
            <a:pPr algn="r"/>
            <a:r>
              <a:rPr lang="en-US" sz="3200" b="1" dirty="0" smtClean="0"/>
              <a:t>We should not write so that it is possible for the reader to understand us; </a:t>
            </a:r>
            <a:br>
              <a:rPr lang="en-US" sz="3200" b="1" dirty="0" smtClean="0"/>
            </a:br>
            <a:r>
              <a:rPr lang="en-US" sz="3200" b="1" dirty="0" smtClean="0"/>
              <a:t>but so that it is impossible for him to misunderstand us.</a:t>
            </a:r>
            <a:br>
              <a:rPr lang="en-US" sz="3200" b="1" dirty="0" smtClean="0"/>
            </a:br>
            <a:r>
              <a:rPr lang="en-US" sz="3200" b="1" dirty="0" smtClean="0"/>
              <a:t/>
            </a:r>
            <a:br>
              <a:rPr lang="en-US" sz="3200" b="1" dirty="0" smtClean="0"/>
            </a:br>
            <a:r>
              <a:rPr lang="en-US" sz="2400" b="1" dirty="0" smtClean="0">
                <a:latin typeface="Arial" pitchFamily="34" charset="0"/>
                <a:cs typeface="Arial" pitchFamily="34" charset="0"/>
              </a:rPr>
              <a:t>(Quintilian)</a:t>
            </a:r>
            <a:endParaRPr lang="en-US" sz="32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2881</TotalTime>
  <Words>393</Words>
  <Application>Microsoft Office PowerPoint</Application>
  <PresentationFormat>On-screen Show (4:3)</PresentationFormat>
  <Paragraphs>95</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Symbol</vt:lpstr>
      <vt:lpstr>Times New Roman</vt:lpstr>
      <vt:lpstr>Wingdings</vt:lpstr>
      <vt:lpstr>Default Design</vt:lpstr>
      <vt:lpstr>PowerPoint Presentation</vt:lpstr>
      <vt:lpstr>Linearity and Superposition</vt:lpstr>
      <vt:lpstr>The Superposition Principle</vt:lpstr>
      <vt:lpstr>The Superposition Theorem</vt:lpstr>
      <vt:lpstr>Example : Superposition</vt:lpstr>
      <vt:lpstr>Example…contd</vt:lpstr>
      <vt:lpstr>Example : …contd</vt:lpstr>
      <vt:lpstr>We should not write so that it is possible for the reader to understand us;  but so that it is impossible for him to misunderstand us.  (Quintilian)</vt:lpstr>
    </vt:vector>
  </TitlesOfParts>
  <Company>LASER WORDS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LW1</dc:creator>
  <cp:lastModifiedBy>Mansoor</cp:lastModifiedBy>
  <cp:revision>720</cp:revision>
  <dcterms:created xsi:type="dcterms:W3CDTF">2001-08-27T04:48:27Z</dcterms:created>
  <dcterms:modified xsi:type="dcterms:W3CDTF">2015-03-09T06:26:29Z</dcterms:modified>
</cp:coreProperties>
</file>