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3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516" r:id="rId10"/>
    <p:sldId id="517" r:id="rId11"/>
    <p:sldId id="514" r:id="rId12"/>
    <p:sldId id="51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>
        <p:scale>
          <a:sx n="66" d="100"/>
          <a:sy n="66" d="100"/>
        </p:scale>
        <p:origin x="-81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04A49112-176F-4B27-9F22-FE3F0BFB73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614861BF-F6E1-41FD-AAA1-DBD5280897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232C7-E0E1-44C6-B600-2BA160AEE548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3A08F-4E99-4B5D-9556-A7B6B02D3B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2FEB-3692-4222-8F1D-BDF1F03B67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64B7F-BFA1-45C9-8440-C3C91610E0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F3664F-49B0-49BF-9647-DF5F0CFA18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659E8-3D1B-4EEF-B991-B850E9B76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0551D-3464-40A7-851A-E7CAA556DA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79B19-A5CA-4DF1-BF58-B194F23F20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16D18-0225-415F-BB23-808F114E4E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86675-3093-4D50-A3D8-9747DEBDA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6B489-8A4C-4F44-B186-8178FB509A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D2FB0-1B0E-4A86-A3AA-03CDCB4B35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C63E7-2471-4F02-B892-8334ECCE3C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6AED75D7-430C-4E8A-8B84-3F2D6DF722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904875" y="2276475"/>
            <a:ext cx="7781925" cy="2143125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4CB6-E1C7-4248-BACA-5CBE80DB7B1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638800" cy="457200"/>
          </a:xfrm>
        </p:spPr>
        <p:txBody>
          <a:bodyPr/>
          <a:lstStyle/>
          <a:p>
            <a:r>
              <a:rPr lang="en-US" sz="2800" b="1" u="sng" dirty="0" smtClean="0"/>
              <a:t>Example : Source Transformation </a:t>
            </a:r>
            <a:endParaRPr lang="en-US" sz="3600" b="1" u="sng" dirty="0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09600" y="59436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Dependent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685800" y="990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Find current through R?</a:t>
            </a:r>
          </a:p>
        </p:txBody>
      </p:sp>
      <p:sp>
        <p:nvSpPr>
          <p:cNvPr id="403509" name="Rectangle 53"/>
          <p:cNvSpPr>
            <a:spLocks noChangeArrowheads="1"/>
          </p:cNvSpPr>
          <p:nvPr/>
        </p:nvSpPr>
        <p:spPr bwMode="auto">
          <a:xfrm>
            <a:off x="2514600" y="48006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1800" b="1" dirty="0" smtClean="0">
                <a:latin typeface="Arial" charset="0"/>
              </a:rPr>
              <a:t>Zero Current Through  </a:t>
            </a:r>
            <a:r>
              <a:rPr lang="en-US" sz="1800" b="1" dirty="0">
                <a:latin typeface="Arial" charset="0"/>
              </a:rPr>
              <a:t>‘R’</a:t>
            </a:r>
          </a:p>
        </p:txBody>
      </p:sp>
      <p:grpSp>
        <p:nvGrpSpPr>
          <p:cNvPr id="403567" name="Group 111"/>
          <p:cNvGrpSpPr>
            <a:grpSpLocks/>
          </p:cNvGrpSpPr>
          <p:nvPr/>
        </p:nvGrpSpPr>
        <p:grpSpPr bwMode="auto">
          <a:xfrm>
            <a:off x="2209800" y="1466850"/>
            <a:ext cx="5334000" cy="1962150"/>
            <a:chOff x="1776" y="720"/>
            <a:chExt cx="3360" cy="1236"/>
          </a:xfrm>
        </p:grpSpPr>
        <p:sp>
          <p:nvSpPr>
            <p:cNvPr id="403463" name="Text Box 7"/>
            <p:cNvSpPr txBox="1">
              <a:spLocks noChangeArrowheads="1"/>
            </p:cNvSpPr>
            <p:nvPr/>
          </p:nvSpPr>
          <p:spPr bwMode="auto">
            <a:xfrm>
              <a:off x="1776" y="11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2 A </a:t>
              </a:r>
            </a:p>
          </p:txBody>
        </p:sp>
        <p:grpSp>
          <p:nvGrpSpPr>
            <p:cNvPr id="403464" name="Group 8"/>
            <p:cNvGrpSpPr>
              <a:grpSpLocks/>
            </p:cNvGrpSpPr>
            <p:nvPr/>
          </p:nvGrpSpPr>
          <p:grpSpPr bwMode="auto">
            <a:xfrm rot="16200000">
              <a:off x="2539" y="1194"/>
              <a:ext cx="528" cy="155"/>
              <a:chOff x="1200" y="1296"/>
              <a:chExt cx="2256" cy="243"/>
            </a:xfrm>
          </p:grpSpPr>
          <p:sp>
            <p:nvSpPr>
              <p:cNvPr id="403465" name="Line 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466" name="Line 1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3467" name="Group 1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3468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46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470" name="Group 1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3471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47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473" name="Group 1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3474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47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476" name="Line 2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477" name="Line 2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478" name="Oval 22"/>
            <p:cNvSpPr>
              <a:spLocks noChangeArrowheads="1"/>
            </p:cNvSpPr>
            <p:nvPr/>
          </p:nvSpPr>
          <p:spPr bwMode="auto">
            <a:xfrm>
              <a:off x="2121" y="1277"/>
              <a:ext cx="276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259" y="1571"/>
              <a:ext cx="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259" y="1008"/>
              <a:ext cx="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1" name="Line 25"/>
            <p:cNvSpPr>
              <a:spLocks noChangeShapeType="1"/>
            </p:cNvSpPr>
            <p:nvPr/>
          </p:nvSpPr>
          <p:spPr bwMode="auto">
            <a:xfrm>
              <a:off x="2262" y="1008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264" y="195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 flipV="1">
              <a:off x="2264" y="1342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Text Box 28"/>
            <p:cNvSpPr txBox="1">
              <a:spLocks noChangeArrowheads="1"/>
            </p:cNvSpPr>
            <p:nvPr/>
          </p:nvSpPr>
          <p:spPr bwMode="auto">
            <a:xfrm>
              <a:off x="2832" y="115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7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403510" name="Group 54"/>
            <p:cNvGrpSpPr>
              <a:grpSpLocks/>
            </p:cNvGrpSpPr>
            <p:nvPr/>
          </p:nvGrpSpPr>
          <p:grpSpPr bwMode="auto">
            <a:xfrm rot="16200000">
              <a:off x="3356" y="1433"/>
              <a:ext cx="942" cy="92"/>
              <a:chOff x="1200" y="1296"/>
              <a:chExt cx="2256" cy="243"/>
            </a:xfrm>
          </p:grpSpPr>
          <p:sp>
            <p:nvSpPr>
              <p:cNvPr id="403511" name="Line 5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12" name="Line 5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3513" name="Group 5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3514" name="Line 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1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16" name="Group 6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3517" name="Line 6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1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19" name="Group 6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3520" name="Line 6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2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522" name="Line 6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23" name="Line 6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24" name="Text Box 68"/>
            <p:cNvSpPr txBox="1">
              <a:spLocks noChangeArrowheads="1"/>
            </p:cNvSpPr>
            <p:nvPr/>
          </p:nvSpPr>
          <p:spPr bwMode="auto">
            <a:xfrm>
              <a:off x="38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5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403525" name="Group 69"/>
            <p:cNvGrpSpPr>
              <a:grpSpLocks/>
            </p:cNvGrpSpPr>
            <p:nvPr/>
          </p:nvGrpSpPr>
          <p:grpSpPr bwMode="auto">
            <a:xfrm rot="16200000">
              <a:off x="2539" y="1606"/>
              <a:ext cx="528" cy="155"/>
              <a:chOff x="1200" y="1296"/>
              <a:chExt cx="2256" cy="243"/>
            </a:xfrm>
          </p:grpSpPr>
          <p:sp>
            <p:nvSpPr>
              <p:cNvPr id="403526" name="Line 7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27" name="Line 7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3528" name="Group 7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3529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3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31" name="Group 7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3532" name="Line 7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3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34" name="Group 7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3535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3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537" name="Line 8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38" name="Line 8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39" name="Text Box 83"/>
            <p:cNvSpPr txBox="1">
              <a:spLocks noChangeArrowheads="1"/>
            </p:cNvSpPr>
            <p:nvPr/>
          </p:nvSpPr>
          <p:spPr bwMode="auto">
            <a:xfrm>
              <a:off x="2832" y="158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3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403540" name="Text Box 84"/>
            <p:cNvSpPr txBox="1">
              <a:spLocks noChangeArrowheads="1"/>
            </p:cNvSpPr>
            <p:nvPr/>
          </p:nvSpPr>
          <p:spPr bwMode="auto">
            <a:xfrm>
              <a:off x="4656" y="1324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4 A </a:t>
              </a:r>
            </a:p>
          </p:txBody>
        </p:sp>
        <p:sp>
          <p:nvSpPr>
            <p:cNvPr id="403541" name="Oval 85"/>
            <p:cNvSpPr>
              <a:spLocks noChangeArrowheads="1"/>
            </p:cNvSpPr>
            <p:nvPr/>
          </p:nvSpPr>
          <p:spPr bwMode="auto">
            <a:xfrm>
              <a:off x="4422" y="1269"/>
              <a:ext cx="276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542" name="Line 86"/>
            <p:cNvSpPr>
              <a:spLocks noChangeShapeType="1"/>
            </p:cNvSpPr>
            <p:nvPr/>
          </p:nvSpPr>
          <p:spPr bwMode="auto">
            <a:xfrm>
              <a:off x="4560" y="1563"/>
              <a:ext cx="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43" name="Line 87"/>
            <p:cNvSpPr>
              <a:spLocks noChangeShapeType="1"/>
            </p:cNvSpPr>
            <p:nvPr/>
          </p:nvSpPr>
          <p:spPr bwMode="auto">
            <a:xfrm flipV="1">
              <a:off x="4560" y="1000"/>
              <a:ext cx="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44" name="Line 88"/>
            <p:cNvSpPr>
              <a:spLocks noChangeShapeType="1"/>
            </p:cNvSpPr>
            <p:nvPr/>
          </p:nvSpPr>
          <p:spPr bwMode="auto">
            <a:xfrm flipV="1">
              <a:off x="4565" y="1334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46" name="Line 90"/>
            <p:cNvSpPr>
              <a:spLocks noChangeShapeType="1"/>
            </p:cNvSpPr>
            <p:nvPr/>
          </p:nvSpPr>
          <p:spPr bwMode="auto">
            <a:xfrm>
              <a:off x="3075" y="19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3547" name="Group 91"/>
            <p:cNvGrpSpPr>
              <a:grpSpLocks/>
            </p:cNvGrpSpPr>
            <p:nvPr/>
          </p:nvGrpSpPr>
          <p:grpSpPr bwMode="auto">
            <a:xfrm>
              <a:off x="2907" y="953"/>
              <a:ext cx="809" cy="103"/>
              <a:chOff x="1200" y="1296"/>
              <a:chExt cx="2256" cy="243"/>
            </a:xfrm>
          </p:grpSpPr>
          <p:sp>
            <p:nvSpPr>
              <p:cNvPr id="403548" name="Line 9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49" name="Line 9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3550" name="Group 9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403551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52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53" name="Group 9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403554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5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3556" name="Group 10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403557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55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3559" name="Line 10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560" name="Line 10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62" name="Line 106"/>
            <p:cNvSpPr>
              <a:spLocks noChangeShapeType="1"/>
            </p:cNvSpPr>
            <p:nvPr/>
          </p:nvSpPr>
          <p:spPr bwMode="auto">
            <a:xfrm>
              <a:off x="3696" y="10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63" name="Text Box 107"/>
            <p:cNvSpPr txBox="1">
              <a:spLocks noChangeArrowheads="1"/>
            </p:cNvSpPr>
            <p:nvPr/>
          </p:nvSpPr>
          <p:spPr bwMode="auto">
            <a:xfrm>
              <a:off x="3120" y="72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 </a:t>
              </a:r>
              <a:r>
                <a:rPr lang="el-GR" sz="1600" b="1">
                  <a:latin typeface="Arial" charset="0"/>
                  <a:cs typeface="Arial" charset="0"/>
                </a:rPr>
                <a:t>Ω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403565" name="Text Box 109"/>
            <p:cNvSpPr txBox="1">
              <a:spLocks noChangeArrowheads="1"/>
            </p:cNvSpPr>
            <p:nvPr/>
          </p:nvSpPr>
          <p:spPr bwMode="auto">
            <a:xfrm>
              <a:off x="2544" y="76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a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403566" name="Text Box 110"/>
            <p:cNvSpPr txBox="1">
              <a:spLocks noChangeArrowheads="1"/>
            </p:cNvSpPr>
            <p:nvPr/>
          </p:nvSpPr>
          <p:spPr bwMode="auto">
            <a:xfrm>
              <a:off x="3696" y="76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b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</p:grp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762000" y="35814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Solution??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82EB-B106-48E6-8E52-6D28ACDAEB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0"/>
            <a:ext cx="5867400" cy="3810000"/>
          </a:xfrm>
        </p:spPr>
        <p:txBody>
          <a:bodyPr/>
          <a:lstStyle/>
          <a:p>
            <a:pPr algn="just"/>
            <a:r>
              <a:rPr lang="en-US" sz="2800" b="1" dirty="0">
                <a:latin typeface="Arial" charset="0"/>
              </a:rPr>
              <a:t>	Two practical sources are equivalent only with respect to what transpires at the load </a:t>
            </a:r>
            <a:r>
              <a:rPr lang="en-US" sz="2800" b="1" dirty="0" smtClean="0">
                <a:latin typeface="Arial" charset="0"/>
              </a:rPr>
              <a:t>terminals; </a:t>
            </a:r>
            <a:r>
              <a:rPr lang="en-US" sz="2800" b="1" dirty="0">
                <a:latin typeface="Arial" charset="0"/>
              </a:rPr>
              <a:t>they are not equivalent internally. The internal resistance of the current source absorbs more power than the internal resistance of voltage source.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676400" y="5334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u="sng" dirty="0" smtClean="0">
                <a:solidFill>
                  <a:schemeClr val="tx2"/>
                </a:solidFill>
              </a:rPr>
              <a:t>Equivalent Sources  </a:t>
            </a:r>
            <a:r>
              <a:rPr lang="en-US" sz="3200" b="1" u="sng" dirty="0">
                <a:solidFill>
                  <a:srgbClr val="FF0000"/>
                </a:solidFill>
              </a:rPr>
              <a:t>:  </a:t>
            </a:r>
            <a:r>
              <a:rPr lang="en-US" sz="3200" b="1" u="sng" dirty="0" smtClean="0">
                <a:solidFill>
                  <a:srgbClr val="FF0000"/>
                </a:solidFill>
              </a:rPr>
              <a:t>Caution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/>
      <p:bldP spid="397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5D0-C4F9-4E9D-A689-AA604E0E5CB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0"/>
            <a:ext cx="5867400" cy="3200400"/>
          </a:xfrm>
        </p:spPr>
        <p:txBody>
          <a:bodyPr/>
          <a:lstStyle/>
          <a:p>
            <a:r>
              <a:rPr lang="en-US" sz="3600" b="1" dirty="0">
                <a:latin typeface="Calibri" pitchFamily="34" charset="0"/>
              </a:rPr>
              <a:t>Give a </a:t>
            </a:r>
            <a:r>
              <a:rPr lang="en-US" sz="3600" b="1" dirty="0" smtClean="0">
                <a:latin typeface="Calibri" pitchFamily="34" charset="0"/>
              </a:rPr>
              <a:t>person </a:t>
            </a:r>
            <a:r>
              <a:rPr lang="en-US" sz="3600" b="1" dirty="0">
                <a:latin typeface="Calibri" pitchFamily="34" charset="0"/>
              </a:rPr>
              <a:t>a fish and you feed </a:t>
            </a:r>
            <a:r>
              <a:rPr lang="en-US" sz="3600" b="1" dirty="0" smtClean="0">
                <a:latin typeface="Calibri" pitchFamily="34" charset="0"/>
              </a:rPr>
              <a:t>him/her </a:t>
            </a:r>
            <a:r>
              <a:rPr lang="en-US" sz="3600" b="1" dirty="0">
                <a:latin typeface="Calibri" pitchFamily="34" charset="0"/>
              </a:rPr>
              <a:t>for a day. Teach </a:t>
            </a:r>
            <a:r>
              <a:rPr lang="en-US" sz="3600" b="1">
                <a:latin typeface="Calibri" pitchFamily="34" charset="0"/>
              </a:rPr>
              <a:t>a </a:t>
            </a:r>
            <a:r>
              <a:rPr lang="en-US" sz="3600" b="1" smtClean="0">
                <a:latin typeface="Calibri" pitchFamily="34" charset="0"/>
              </a:rPr>
              <a:t>person </a:t>
            </a:r>
            <a:r>
              <a:rPr lang="en-US" sz="3600" b="1" dirty="0">
                <a:latin typeface="Calibri" pitchFamily="34" charset="0"/>
              </a:rPr>
              <a:t>to fish and you </a:t>
            </a:r>
            <a:r>
              <a:rPr lang="en-US" sz="3600" b="1">
                <a:latin typeface="Calibri" pitchFamily="34" charset="0"/>
              </a:rPr>
              <a:t>feed </a:t>
            </a:r>
            <a:r>
              <a:rPr lang="en-US" sz="3600" b="1" smtClean="0">
                <a:latin typeface="Calibri" pitchFamily="34" charset="0"/>
              </a:rPr>
              <a:t>her/him </a:t>
            </a:r>
            <a:r>
              <a:rPr lang="en-US" sz="3600" b="1" dirty="0">
                <a:latin typeface="Calibri" pitchFamily="34" charset="0"/>
              </a:rPr>
              <a:t>for a lifetime.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(Anonymous)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762000" y="61722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Thevenin’s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Theorem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EC82-1BC3-41B3-AE75-C0EBB98D9F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Source Transformations</a:t>
            </a:r>
            <a:endParaRPr lang="en-US" sz="2800" b="1" u="sng" dirty="0"/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609600" y="990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Ideal voltage and current sources supply rated (constant) voltage and current.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Practical sources behave differently due to internal resistances.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However, practical sources may be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interchanged </a:t>
            </a:r>
            <a:r>
              <a:rPr lang="en-US" sz="1600" b="1" dirty="0">
                <a:latin typeface="Arial" charset="0"/>
              </a:rPr>
              <a:t>without affecting remainder of the circuit. Such sources are called equivalent sources.</a:t>
            </a:r>
          </a:p>
          <a:p>
            <a:pPr marL="347663" indent="-347663" algn="just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This source transformation is applicable to both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independent</a:t>
            </a:r>
            <a:r>
              <a:rPr lang="en-US" sz="1600" b="1" dirty="0">
                <a:latin typeface="Arial" charset="0"/>
              </a:rPr>
              <a:t> and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dependent</a:t>
            </a:r>
            <a:r>
              <a:rPr lang="en-US" sz="1600" b="1" dirty="0">
                <a:latin typeface="Arial" charset="0"/>
              </a:rPr>
              <a:t> sources.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A look at the ideal and realistic model :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685800" y="6019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Practical Voltage Source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65690" name="Group 122"/>
          <p:cNvGrpSpPr>
            <a:grpSpLocks/>
          </p:cNvGrpSpPr>
          <p:nvPr/>
        </p:nvGrpSpPr>
        <p:grpSpPr bwMode="auto">
          <a:xfrm>
            <a:off x="2297113" y="3733800"/>
            <a:ext cx="1893887" cy="1676400"/>
            <a:chOff x="834" y="2448"/>
            <a:chExt cx="1193" cy="1056"/>
          </a:xfrm>
        </p:grpSpPr>
        <p:sp>
          <p:nvSpPr>
            <p:cNvPr id="365609" name="Oval 41"/>
            <p:cNvSpPr>
              <a:spLocks noChangeArrowheads="1"/>
            </p:cNvSpPr>
            <p:nvPr/>
          </p:nvSpPr>
          <p:spPr bwMode="auto">
            <a:xfrm>
              <a:off x="1135" y="2750"/>
              <a:ext cx="369" cy="3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0" name="Line 42"/>
            <p:cNvSpPr>
              <a:spLocks noChangeShapeType="1"/>
            </p:cNvSpPr>
            <p:nvPr/>
          </p:nvSpPr>
          <p:spPr bwMode="auto">
            <a:xfrm>
              <a:off x="1320" y="3080"/>
              <a:ext cx="6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11" name="Line 43"/>
            <p:cNvSpPr>
              <a:spLocks noChangeShapeType="1"/>
            </p:cNvSpPr>
            <p:nvPr/>
          </p:nvSpPr>
          <p:spPr bwMode="auto">
            <a:xfrm flipV="1">
              <a:off x="1320" y="2448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12" name="Text Box 44"/>
            <p:cNvSpPr txBox="1">
              <a:spLocks noChangeArrowheads="1"/>
            </p:cNvSpPr>
            <p:nvPr/>
          </p:nvSpPr>
          <p:spPr bwMode="auto">
            <a:xfrm>
              <a:off x="1225" y="2721"/>
              <a:ext cx="1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5613" name="Text Box 45"/>
            <p:cNvSpPr txBox="1">
              <a:spLocks noChangeArrowheads="1"/>
            </p:cNvSpPr>
            <p:nvPr/>
          </p:nvSpPr>
          <p:spPr bwMode="auto">
            <a:xfrm>
              <a:off x="1211" y="2799"/>
              <a:ext cx="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834" y="2925"/>
              <a:ext cx="2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5670" name="Line 102"/>
            <p:cNvSpPr>
              <a:spLocks noChangeShapeType="1"/>
            </p:cNvSpPr>
            <p:nvPr/>
          </p:nvSpPr>
          <p:spPr bwMode="auto">
            <a:xfrm>
              <a:off x="1325" y="3498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71" name="Line 103"/>
            <p:cNvSpPr>
              <a:spLocks noChangeShapeType="1"/>
            </p:cNvSpPr>
            <p:nvPr/>
          </p:nvSpPr>
          <p:spPr bwMode="auto">
            <a:xfrm>
              <a:off x="1322" y="2448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85" name="Text Box 117"/>
            <p:cNvSpPr txBox="1">
              <a:spLocks noChangeArrowheads="1"/>
            </p:cNvSpPr>
            <p:nvPr/>
          </p:nvSpPr>
          <p:spPr bwMode="auto">
            <a:xfrm>
              <a:off x="1619" y="3190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ideal</a:t>
              </a:r>
            </a:p>
          </p:txBody>
        </p:sp>
      </p:grpSp>
      <p:grpSp>
        <p:nvGrpSpPr>
          <p:cNvPr id="365691" name="Group 123"/>
          <p:cNvGrpSpPr>
            <a:grpSpLocks/>
          </p:cNvGrpSpPr>
          <p:nvPr/>
        </p:nvGrpSpPr>
        <p:grpSpPr bwMode="auto">
          <a:xfrm>
            <a:off x="4495800" y="3733800"/>
            <a:ext cx="2941638" cy="1600200"/>
            <a:chOff x="2928" y="2400"/>
            <a:chExt cx="1853" cy="1008"/>
          </a:xfrm>
        </p:grpSpPr>
        <p:sp>
          <p:nvSpPr>
            <p:cNvPr id="365681" name="Text Box 113"/>
            <p:cNvSpPr txBox="1">
              <a:spLocks noChangeArrowheads="1"/>
            </p:cNvSpPr>
            <p:nvPr/>
          </p:nvSpPr>
          <p:spPr bwMode="auto">
            <a:xfrm>
              <a:off x="2928" y="2736"/>
              <a:ext cx="3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5624" name="Group 56"/>
            <p:cNvGrpSpPr>
              <a:grpSpLocks/>
            </p:cNvGrpSpPr>
            <p:nvPr/>
          </p:nvGrpSpPr>
          <p:grpSpPr bwMode="auto">
            <a:xfrm>
              <a:off x="3689" y="2400"/>
              <a:ext cx="937" cy="92"/>
              <a:chOff x="1200" y="1296"/>
              <a:chExt cx="2256" cy="243"/>
            </a:xfrm>
          </p:grpSpPr>
          <p:sp>
            <p:nvSpPr>
              <p:cNvPr id="365625" name="Line 5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626" name="Line 5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5627" name="Group 5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5628" name="Line 6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62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5630" name="Group 6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563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63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5633" name="Group 6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5634" name="Line 6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63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636" name="Line 6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637" name="Line 6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5674" name="Oval 106"/>
            <p:cNvSpPr>
              <a:spLocks noChangeArrowheads="1"/>
            </p:cNvSpPr>
            <p:nvPr/>
          </p:nvSpPr>
          <p:spPr bwMode="auto">
            <a:xfrm>
              <a:off x="3312" y="2728"/>
              <a:ext cx="351" cy="2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75" name="Line 107"/>
            <p:cNvSpPr>
              <a:spLocks noChangeShapeType="1"/>
            </p:cNvSpPr>
            <p:nvPr/>
          </p:nvSpPr>
          <p:spPr bwMode="auto">
            <a:xfrm>
              <a:off x="3488" y="3025"/>
              <a:ext cx="6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76" name="Line 108"/>
            <p:cNvSpPr>
              <a:spLocks noChangeShapeType="1"/>
            </p:cNvSpPr>
            <p:nvPr/>
          </p:nvSpPr>
          <p:spPr bwMode="auto">
            <a:xfrm flipV="1">
              <a:off x="3488" y="245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77" name="Text Box 109"/>
            <p:cNvSpPr txBox="1">
              <a:spLocks noChangeArrowheads="1"/>
            </p:cNvSpPr>
            <p:nvPr/>
          </p:nvSpPr>
          <p:spPr bwMode="auto">
            <a:xfrm>
              <a:off x="3379" y="2683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5678" name="Text Box 110"/>
            <p:cNvSpPr txBox="1">
              <a:spLocks noChangeArrowheads="1"/>
            </p:cNvSpPr>
            <p:nvPr/>
          </p:nvSpPr>
          <p:spPr bwMode="auto">
            <a:xfrm>
              <a:off x="3392" y="272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5683" name="Line 115"/>
            <p:cNvSpPr>
              <a:spLocks noChangeShapeType="1"/>
            </p:cNvSpPr>
            <p:nvPr/>
          </p:nvSpPr>
          <p:spPr bwMode="auto">
            <a:xfrm>
              <a:off x="3490" y="2456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84" name="Line 116"/>
            <p:cNvSpPr>
              <a:spLocks noChangeShapeType="1"/>
            </p:cNvSpPr>
            <p:nvPr/>
          </p:nvSpPr>
          <p:spPr bwMode="auto">
            <a:xfrm>
              <a:off x="3494" y="3408"/>
              <a:ext cx="1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5686" name="Text Box 118"/>
            <p:cNvSpPr txBox="1">
              <a:spLocks noChangeArrowheads="1"/>
            </p:cNvSpPr>
            <p:nvPr/>
          </p:nvSpPr>
          <p:spPr bwMode="auto">
            <a:xfrm>
              <a:off x="3767" y="3090"/>
              <a:ext cx="10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realistic model</a:t>
              </a:r>
            </a:p>
          </p:txBody>
        </p:sp>
        <p:sp>
          <p:nvSpPr>
            <p:cNvPr id="365687" name="Text Box 119"/>
            <p:cNvSpPr txBox="1">
              <a:spLocks noChangeArrowheads="1"/>
            </p:cNvSpPr>
            <p:nvPr/>
          </p:nvSpPr>
          <p:spPr bwMode="auto">
            <a:xfrm>
              <a:off x="3884" y="248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charset="0"/>
                </a:rPr>
                <a:t> .01 ohms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5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5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5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65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5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5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6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5660-FC46-4078-89C8-EB08C98E101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Practical Voltage Source</a:t>
            </a:r>
            <a:endParaRPr lang="en-US" sz="2800" b="1" u="sng" dirty="0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609600" y="9906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Consider the circuit of a general practical voltage source :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685800" y="6019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Current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66681" name="Group 89"/>
          <p:cNvGrpSpPr>
            <a:grpSpLocks/>
          </p:cNvGrpSpPr>
          <p:nvPr/>
        </p:nvGrpSpPr>
        <p:grpSpPr bwMode="auto">
          <a:xfrm>
            <a:off x="762000" y="1600200"/>
            <a:ext cx="4044950" cy="2527300"/>
            <a:chOff x="480" y="1008"/>
            <a:chExt cx="2548" cy="1592"/>
          </a:xfrm>
        </p:grpSpPr>
        <p:sp>
          <p:nvSpPr>
            <p:cNvPr id="366598" name="Text Box 6"/>
            <p:cNvSpPr txBox="1">
              <a:spLocks noChangeArrowheads="1"/>
            </p:cNvSpPr>
            <p:nvPr/>
          </p:nvSpPr>
          <p:spPr bwMode="auto">
            <a:xfrm>
              <a:off x="480" y="1584"/>
              <a:ext cx="2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6613" name="Group 21"/>
            <p:cNvGrpSpPr>
              <a:grpSpLocks/>
            </p:cNvGrpSpPr>
            <p:nvPr/>
          </p:nvGrpSpPr>
          <p:grpSpPr bwMode="auto">
            <a:xfrm>
              <a:off x="1173" y="1225"/>
              <a:ext cx="999" cy="124"/>
              <a:chOff x="1200" y="1296"/>
              <a:chExt cx="2256" cy="243"/>
            </a:xfrm>
          </p:grpSpPr>
          <p:sp>
            <p:nvSpPr>
              <p:cNvPr id="366614" name="Line 2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15" name="Line 2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6616" name="Group 2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6617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6619" name="Group 2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6620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6622" name="Group 3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662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625" name="Line 3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26" name="Line 3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771" y="1668"/>
              <a:ext cx="375" cy="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8" name="Line 36"/>
            <p:cNvSpPr>
              <a:spLocks noChangeShapeType="1"/>
            </p:cNvSpPr>
            <p:nvPr/>
          </p:nvSpPr>
          <p:spPr bwMode="auto">
            <a:xfrm>
              <a:off x="958" y="2068"/>
              <a:ext cx="7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29" name="Line 37"/>
            <p:cNvSpPr>
              <a:spLocks noChangeShapeType="1"/>
            </p:cNvSpPr>
            <p:nvPr/>
          </p:nvSpPr>
          <p:spPr bwMode="auto">
            <a:xfrm flipV="1">
              <a:off x="958" y="1300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30" name="Text Box 38"/>
            <p:cNvSpPr txBox="1">
              <a:spLocks noChangeArrowheads="1"/>
            </p:cNvSpPr>
            <p:nvPr/>
          </p:nvSpPr>
          <p:spPr bwMode="auto">
            <a:xfrm>
              <a:off x="850" y="1632"/>
              <a:ext cx="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6631" name="Text Box 39"/>
            <p:cNvSpPr txBox="1">
              <a:spLocks noChangeArrowheads="1"/>
            </p:cNvSpPr>
            <p:nvPr/>
          </p:nvSpPr>
          <p:spPr bwMode="auto">
            <a:xfrm>
              <a:off x="847" y="1728"/>
              <a:ext cx="1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6632" name="Line 40"/>
            <p:cNvSpPr>
              <a:spLocks noChangeShapeType="1"/>
            </p:cNvSpPr>
            <p:nvPr/>
          </p:nvSpPr>
          <p:spPr bwMode="auto">
            <a:xfrm>
              <a:off x="961" y="1300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>
              <a:off x="960" y="2592"/>
              <a:ext cx="122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6636" name="Group 44"/>
            <p:cNvGrpSpPr>
              <a:grpSpLocks/>
            </p:cNvGrpSpPr>
            <p:nvPr/>
          </p:nvGrpSpPr>
          <p:grpSpPr bwMode="auto">
            <a:xfrm rot="16200000">
              <a:off x="2025" y="1848"/>
              <a:ext cx="1284" cy="203"/>
              <a:chOff x="1200" y="1296"/>
              <a:chExt cx="2256" cy="243"/>
            </a:xfrm>
          </p:grpSpPr>
          <p:sp>
            <p:nvSpPr>
              <p:cNvPr id="366637" name="Line 4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38" name="Line 4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6639" name="Group 4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6640" name="Line 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6642" name="Group 5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6643" name="Line 5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6645" name="Group 5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6646" name="Line 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648" name="Line 5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49" name="Line 5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2477" y="1305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 flipH="1">
              <a:off x="2518" y="2592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52" name="Text Box 60"/>
            <p:cNvSpPr txBox="1">
              <a:spLocks noChangeArrowheads="1"/>
            </p:cNvSpPr>
            <p:nvPr/>
          </p:nvSpPr>
          <p:spPr bwMode="auto">
            <a:xfrm>
              <a:off x="1436" y="1372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6653" name="Text Box 61"/>
            <p:cNvSpPr txBox="1">
              <a:spLocks noChangeArrowheads="1"/>
            </p:cNvSpPr>
            <p:nvPr/>
          </p:nvSpPr>
          <p:spPr bwMode="auto">
            <a:xfrm>
              <a:off x="2736" y="1680"/>
              <a:ext cx="2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6654" name="Text Box 62"/>
            <p:cNvSpPr txBox="1">
              <a:spLocks noChangeArrowheads="1"/>
            </p:cNvSpPr>
            <p:nvPr/>
          </p:nvSpPr>
          <p:spPr bwMode="auto">
            <a:xfrm>
              <a:off x="2352" y="100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6656" name="Text Box 64"/>
            <p:cNvSpPr txBox="1">
              <a:spLocks noChangeArrowheads="1"/>
            </p:cNvSpPr>
            <p:nvPr/>
          </p:nvSpPr>
          <p:spPr bwMode="auto">
            <a:xfrm>
              <a:off x="1936" y="1846"/>
              <a:ext cx="2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6657" name="Text Box 65"/>
            <p:cNvSpPr txBox="1">
              <a:spLocks noChangeArrowheads="1"/>
            </p:cNvSpPr>
            <p:nvPr/>
          </p:nvSpPr>
          <p:spPr bwMode="auto">
            <a:xfrm>
              <a:off x="2049" y="1308"/>
              <a:ext cx="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6658" name="Text Box 66"/>
            <p:cNvSpPr txBox="1">
              <a:spLocks noChangeArrowheads="1"/>
            </p:cNvSpPr>
            <p:nvPr/>
          </p:nvSpPr>
          <p:spPr bwMode="auto">
            <a:xfrm>
              <a:off x="2053" y="2208"/>
              <a:ext cx="1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2518" y="1251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6680" name="Group 88"/>
          <p:cNvGrpSpPr>
            <a:grpSpLocks/>
          </p:cNvGrpSpPr>
          <p:nvPr/>
        </p:nvGrpSpPr>
        <p:grpSpPr bwMode="auto">
          <a:xfrm>
            <a:off x="4953000" y="1720850"/>
            <a:ext cx="3810000" cy="2470150"/>
            <a:chOff x="3120" y="1084"/>
            <a:chExt cx="2400" cy="1556"/>
          </a:xfrm>
        </p:grpSpPr>
        <p:sp>
          <p:nvSpPr>
            <p:cNvPr id="366662" name="Line 70"/>
            <p:cNvSpPr>
              <a:spLocks noChangeShapeType="1"/>
            </p:cNvSpPr>
            <p:nvPr/>
          </p:nvSpPr>
          <p:spPr bwMode="auto">
            <a:xfrm>
              <a:off x="3757" y="2416"/>
              <a:ext cx="1571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flipH="1" flipV="1">
              <a:off x="3888" y="1132"/>
              <a:ext cx="4" cy="1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3888" y="1603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65" name="Text Box 73"/>
            <p:cNvSpPr txBox="1">
              <a:spLocks noChangeArrowheads="1"/>
            </p:cNvSpPr>
            <p:nvPr/>
          </p:nvSpPr>
          <p:spPr bwMode="auto">
            <a:xfrm>
              <a:off x="5184" y="2428"/>
              <a:ext cx="2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6666" name="Text Box 74"/>
            <p:cNvSpPr txBox="1">
              <a:spLocks noChangeArrowheads="1"/>
            </p:cNvSpPr>
            <p:nvPr/>
          </p:nvSpPr>
          <p:spPr bwMode="auto">
            <a:xfrm>
              <a:off x="3696" y="1084"/>
              <a:ext cx="2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66667" name="Text Box 75"/>
            <p:cNvSpPr txBox="1">
              <a:spLocks noChangeArrowheads="1"/>
            </p:cNvSpPr>
            <p:nvPr/>
          </p:nvSpPr>
          <p:spPr bwMode="auto">
            <a:xfrm rot="2504567">
              <a:off x="3800" y="1967"/>
              <a:ext cx="8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Practical source</a:t>
              </a:r>
            </a:p>
          </p:txBody>
        </p:sp>
        <p:sp>
          <p:nvSpPr>
            <p:cNvPr id="366668" name="Line 76"/>
            <p:cNvSpPr>
              <a:spLocks noChangeShapeType="1"/>
            </p:cNvSpPr>
            <p:nvPr/>
          </p:nvSpPr>
          <p:spPr bwMode="auto">
            <a:xfrm flipV="1">
              <a:off x="4752" y="12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669" name="Text Box 77"/>
            <p:cNvSpPr txBox="1">
              <a:spLocks noChangeArrowheads="1"/>
            </p:cNvSpPr>
            <p:nvPr/>
          </p:nvSpPr>
          <p:spPr bwMode="auto">
            <a:xfrm>
              <a:off x="4752" y="12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latin typeface="Arial" charset="0"/>
                </a:rPr>
                <a:t>Ideal source</a:t>
              </a:r>
            </a:p>
            <a:p>
              <a:r>
                <a:rPr lang="en-US" sz="1200" b="1">
                  <a:latin typeface="Arial" charset="0"/>
                </a:rPr>
                <a:t>       R</a:t>
              </a:r>
              <a:r>
                <a:rPr lang="en-US" sz="1200" b="1" baseline="-25000">
                  <a:latin typeface="Arial" charset="0"/>
                </a:rPr>
                <a:t>s</a:t>
              </a:r>
              <a:r>
                <a:rPr lang="en-US" sz="1200" b="1">
                  <a:latin typeface="Arial" charset="0"/>
                </a:rPr>
                <a:t> = 0</a:t>
              </a:r>
            </a:p>
          </p:txBody>
        </p:sp>
        <p:sp>
          <p:nvSpPr>
            <p:cNvPr id="366671" name="Text Box 79"/>
            <p:cNvSpPr txBox="1">
              <a:spLocks noChangeArrowheads="1"/>
            </p:cNvSpPr>
            <p:nvPr/>
          </p:nvSpPr>
          <p:spPr bwMode="auto">
            <a:xfrm>
              <a:off x="4512" y="2428"/>
              <a:ext cx="5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Loc = </a:t>
              </a:r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6672" name="Text Box 80"/>
            <p:cNvSpPr txBox="1">
              <a:spLocks noChangeArrowheads="1"/>
            </p:cNvSpPr>
            <p:nvPr/>
          </p:nvSpPr>
          <p:spPr bwMode="auto">
            <a:xfrm>
              <a:off x="3120" y="1420"/>
              <a:ext cx="7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Lsc = </a:t>
              </a:r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/R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</p:grpSp>
      <p:sp>
        <p:nvSpPr>
          <p:cNvPr id="366673" name="Rectangle 81"/>
          <p:cNvSpPr>
            <a:spLocks noChangeArrowheads="1"/>
          </p:cNvSpPr>
          <p:nvPr/>
        </p:nvSpPr>
        <p:spPr bwMode="auto">
          <a:xfrm>
            <a:off x="685800" y="4800600"/>
            <a:ext cx="411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As R</a:t>
            </a:r>
            <a:r>
              <a:rPr lang="en-US" sz="1800" b="1" baseline="-25000" dirty="0">
                <a:latin typeface="Arial" charset="0"/>
              </a:rPr>
              <a:t>L</a:t>
            </a:r>
            <a:r>
              <a:rPr lang="en-US" sz="1800" b="1" dirty="0">
                <a:latin typeface="Arial" charset="0"/>
              </a:rPr>
              <a:t> approaches infinity</a:t>
            </a:r>
          </a:p>
        </p:txBody>
      </p:sp>
      <p:sp>
        <p:nvSpPr>
          <p:cNvPr id="366676" name="Text Box 84"/>
          <p:cNvSpPr txBox="1">
            <a:spLocks noChangeArrowheads="1"/>
          </p:cNvSpPr>
          <p:nvPr/>
        </p:nvSpPr>
        <p:spPr bwMode="auto">
          <a:xfrm>
            <a:off x="4419600" y="4768850"/>
            <a:ext cx="931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Arial" charset="0"/>
              </a:rPr>
              <a:t>v</a:t>
            </a:r>
            <a:r>
              <a:rPr lang="en-US" sz="1600" b="1" baseline="-25000" dirty="0" err="1">
                <a:latin typeface="Arial" charset="0"/>
              </a:rPr>
              <a:t>Loc</a:t>
            </a:r>
            <a:r>
              <a:rPr lang="en-US" sz="1600" b="1" baseline="-250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V</a:t>
            </a:r>
            <a:r>
              <a:rPr lang="en-US" sz="1600" b="1" baseline="-25000" dirty="0">
                <a:latin typeface="Arial" charset="0"/>
              </a:rPr>
              <a:t>S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366677" name="Rectangle 85"/>
          <p:cNvSpPr>
            <a:spLocks noChangeArrowheads="1"/>
          </p:cNvSpPr>
          <p:nvPr/>
        </p:nvSpPr>
        <p:spPr bwMode="auto">
          <a:xfrm>
            <a:off x="685800" y="53340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As R</a:t>
            </a:r>
            <a:r>
              <a:rPr lang="en-US" sz="1800" b="1" baseline="-25000" dirty="0">
                <a:latin typeface="Arial" charset="0"/>
              </a:rPr>
              <a:t>L</a:t>
            </a:r>
            <a:r>
              <a:rPr lang="en-US" sz="1800" b="1" dirty="0">
                <a:latin typeface="Arial" charset="0"/>
              </a:rPr>
              <a:t> approaches zero</a:t>
            </a:r>
          </a:p>
        </p:txBody>
      </p:sp>
      <p:sp>
        <p:nvSpPr>
          <p:cNvPr id="366679" name="Text Box 87"/>
          <p:cNvSpPr txBox="1">
            <a:spLocks noChangeArrowheads="1"/>
          </p:cNvSpPr>
          <p:nvPr/>
        </p:nvSpPr>
        <p:spPr bwMode="auto">
          <a:xfrm>
            <a:off x="4343400" y="5378450"/>
            <a:ext cx="1165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baseline="-25000" dirty="0" err="1">
                <a:latin typeface="Arial" charset="0"/>
              </a:rPr>
              <a:t>Lsc</a:t>
            </a:r>
            <a:r>
              <a:rPr lang="en-US" sz="1600" b="1" baseline="-250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V</a:t>
            </a:r>
            <a:r>
              <a:rPr lang="en-US" sz="1600" b="1" baseline="-25000" dirty="0">
                <a:latin typeface="Arial" charset="0"/>
              </a:rPr>
              <a:t>S</a:t>
            </a:r>
            <a:r>
              <a:rPr lang="en-US" sz="1600" b="1" dirty="0">
                <a:latin typeface="Arial" charset="0"/>
              </a:rPr>
              <a:t>/R</a:t>
            </a:r>
            <a:r>
              <a:rPr lang="en-US" sz="1600" b="1" baseline="-25000" dirty="0">
                <a:latin typeface="Arial" charset="0"/>
              </a:rPr>
              <a:t>S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685800" y="4343400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 dirty="0" smtClean="0">
                <a:latin typeface="Arial" charset="0"/>
              </a:rPr>
              <a:t>For a general practical voltage source:-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6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66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66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/>
      <p:bldP spid="366676" grpId="0"/>
      <p:bldP spid="3666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2EC5-DC41-4710-9B04-3498D3353E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Current Sources</a:t>
            </a:r>
            <a:endParaRPr lang="en-US" sz="2800" b="1" u="sng" dirty="0"/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609600" y="990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 ideal current source will deliver a constant current irrespective of the load (resistance) to which it is connected or the voltage across its terminals. (Unfortunately such a source is not available)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So a practical current source is defined as an ideal current source in parallel with an internal resistance R</a:t>
            </a:r>
            <a:r>
              <a:rPr lang="en-US" sz="1600" b="1" baseline="-25000">
                <a:latin typeface="Arial" charset="0"/>
              </a:rPr>
              <a:t>p</a:t>
            </a:r>
            <a:r>
              <a:rPr lang="en-US" sz="1600" b="1">
                <a:latin typeface="Arial" charset="0"/>
              </a:rPr>
              <a:t>.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 look at the ideal and realistic model :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685800" y="6019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Practical Current Source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67664" name="Group 48"/>
          <p:cNvGrpSpPr>
            <a:grpSpLocks/>
          </p:cNvGrpSpPr>
          <p:nvPr/>
        </p:nvGrpSpPr>
        <p:grpSpPr bwMode="auto">
          <a:xfrm>
            <a:off x="1447800" y="2895600"/>
            <a:ext cx="1866900" cy="2774950"/>
            <a:chOff x="912" y="1824"/>
            <a:chExt cx="1176" cy="1748"/>
          </a:xfrm>
        </p:grpSpPr>
        <p:sp>
          <p:nvSpPr>
            <p:cNvPr id="367635" name="Text Box 19"/>
            <p:cNvSpPr txBox="1">
              <a:spLocks noChangeArrowheads="1"/>
            </p:cNvSpPr>
            <p:nvPr/>
          </p:nvSpPr>
          <p:spPr bwMode="auto">
            <a:xfrm>
              <a:off x="1680" y="3360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ideal</a:t>
              </a:r>
            </a:p>
          </p:txBody>
        </p:sp>
        <p:grpSp>
          <p:nvGrpSpPr>
            <p:cNvPr id="367662" name="Group 46"/>
            <p:cNvGrpSpPr>
              <a:grpSpLocks/>
            </p:cNvGrpSpPr>
            <p:nvPr/>
          </p:nvGrpSpPr>
          <p:grpSpPr bwMode="auto">
            <a:xfrm>
              <a:off x="912" y="1824"/>
              <a:ext cx="976" cy="1488"/>
              <a:chOff x="912" y="1824"/>
              <a:chExt cx="976" cy="1488"/>
            </a:xfrm>
          </p:grpSpPr>
          <p:sp>
            <p:nvSpPr>
              <p:cNvPr id="367625" name="Oval 9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432" cy="4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6" name="Line 10"/>
              <p:cNvSpPr>
                <a:spLocks noChangeShapeType="1"/>
              </p:cNvSpPr>
              <p:nvPr/>
            </p:nvSpPr>
            <p:spPr bwMode="auto">
              <a:xfrm>
                <a:off x="1402" y="2714"/>
                <a:ext cx="8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27" name="Line 11"/>
              <p:cNvSpPr>
                <a:spLocks noChangeShapeType="1"/>
              </p:cNvSpPr>
              <p:nvPr/>
            </p:nvSpPr>
            <p:spPr bwMode="auto">
              <a:xfrm flipV="1">
                <a:off x="1402" y="1824"/>
                <a:ext cx="1" cy="4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32" name="Text Box 16"/>
              <p:cNvSpPr txBox="1">
                <a:spLocks noChangeArrowheads="1"/>
              </p:cNvSpPr>
              <p:nvPr/>
            </p:nvSpPr>
            <p:spPr bwMode="auto">
              <a:xfrm>
                <a:off x="912" y="2400"/>
                <a:ext cx="2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i 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r>
                  <a:rPr lang="en-US" sz="1600" b="1">
                    <a:latin typeface="Arial" charset="0"/>
                  </a:rPr>
                  <a:t> </a:t>
                </a:r>
              </a:p>
            </p:txBody>
          </p:sp>
          <p:sp>
            <p:nvSpPr>
              <p:cNvPr id="367633" name="Line 17"/>
              <p:cNvSpPr>
                <a:spLocks noChangeShapeType="1"/>
              </p:cNvSpPr>
              <p:nvPr/>
            </p:nvSpPr>
            <p:spPr bwMode="auto">
              <a:xfrm>
                <a:off x="1408" y="3303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34" name="Line 18"/>
              <p:cNvSpPr>
                <a:spLocks noChangeShapeType="1"/>
              </p:cNvSpPr>
              <p:nvPr/>
            </p:nvSpPr>
            <p:spPr bwMode="auto">
              <a:xfrm>
                <a:off x="1405" y="18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60" name="Line 44"/>
              <p:cNvSpPr>
                <a:spLocks noChangeShapeType="1"/>
              </p:cNvSpPr>
              <p:nvPr/>
            </p:nvSpPr>
            <p:spPr bwMode="auto">
              <a:xfrm flipV="1">
                <a:off x="13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7663" name="Group 47"/>
          <p:cNvGrpSpPr>
            <a:grpSpLocks/>
          </p:cNvGrpSpPr>
          <p:nvPr/>
        </p:nvGrpSpPr>
        <p:grpSpPr bwMode="auto">
          <a:xfrm>
            <a:off x="4648200" y="2895600"/>
            <a:ext cx="3433763" cy="2774950"/>
            <a:chOff x="2928" y="1824"/>
            <a:chExt cx="2163" cy="1748"/>
          </a:xfrm>
        </p:grpSpPr>
        <p:sp>
          <p:nvSpPr>
            <p:cNvPr id="367622" name="Text Box 6"/>
            <p:cNvSpPr txBox="1">
              <a:spLocks noChangeArrowheads="1"/>
            </p:cNvSpPr>
            <p:nvPr/>
          </p:nvSpPr>
          <p:spPr bwMode="auto">
            <a:xfrm>
              <a:off x="2928" y="240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7637" name="Group 21"/>
            <p:cNvGrpSpPr>
              <a:grpSpLocks/>
            </p:cNvGrpSpPr>
            <p:nvPr/>
          </p:nvGrpSpPr>
          <p:grpSpPr bwMode="auto">
            <a:xfrm rot="16200000">
              <a:off x="3552" y="2496"/>
              <a:ext cx="1488" cy="144"/>
              <a:chOff x="1200" y="1296"/>
              <a:chExt cx="2256" cy="243"/>
            </a:xfrm>
          </p:grpSpPr>
          <p:sp>
            <p:nvSpPr>
              <p:cNvPr id="367638" name="Line 2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39" name="Line 2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7640" name="Group 2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7641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4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643" name="Group 2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7644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4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7646" name="Group 3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764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6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7649" name="Line 3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50" name="Line 3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651" name="Oval 35"/>
            <p:cNvSpPr>
              <a:spLocks noChangeArrowheads="1"/>
            </p:cNvSpPr>
            <p:nvPr/>
          </p:nvSpPr>
          <p:spPr bwMode="auto">
            <a:xfrm>
              <a:off x="3280" y="2250"/>
              <a:ext cx="432" cy="4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2" name="Line 36"/>
            <p:cNvSpPr>
              <a:spLocks noChangeShapeType="1"/>
            </p:cNvSpPr>
            <p:nvPr/>
          </p:nvSpPr>
          <p:spPr bwMode="auto">
            <a:xfrm>
              <a:off x="3496" y="2714"/>
              <a:ext cx="8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3" name="Line 37"/>
            <p:cNvSpPr>
              <a:spLocks noChangeShapeType="1"/>
            </p:cNvSpPr>
            <p:nvPr/>
          </p:nvSpPr>
          <p:spPr bwMode="auto">
            <a:xfrm flipV="1">
              <a:off x="3496" y="1824"/>
              <a:ext cx="1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6" name="Line 40"/>
            <p:cNvSpPr>
              <a:spLocks noChangeShapeType="1"/>
            </p:cNvSpPr>
            <p:nvPr/>
          </p:nvSpPr>
          <p:spPr bwMode="auto">
            <a:xfrm>
              <a:off x="3499" y="1824"/>
              <a:ext cx="1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7" name="Line 41"/>
            <p:cNvSpPr>
              <a:spLocks noChangeShapeType="1"/>
            </p:cNvSpPr>
            <p:nvPr/>
          </p:nvSpPr>
          <p:spPr bwMode="auto">
            <a:xfrm>
              <a:off x="3504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8" name="Text Box 42"/>
            <p:cNvSpPr txBox="1">
              <a:spLocks noChangeArrowheads="1"/>
            </p:cNvSpPr>
            <p:nvPr/>
          </p:nvSpPr>
          <p:spPr bwMode="auto">
            <a:xfrm>
              <a:off x="3744" y="3360"/>
              <a:ext cx="10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realistic model</a:t>
              </a:r>
            </a:p>
          </p:txBody>
        </p:sp>
        <p:sp>
          <p:nvSpPr>
            <p:cNvPr id="367659" name="Text Box 43"/>
            <p:cNvSpPr txBox="1">
              <a:spLocks noChangeArrowheads="1"/>
            </p:cNvSpPr>
            <p:nvPr/>
          </p:nvSpPr>
          <p:spPr bwMode="auto">
            <a:xfrm>
              <a:off x="4416" y="240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p</a:t>
              </a:r>
              <a:r>
                <a:rPr lang="en-US" sz="1600" b="1">
                  <a:latin typeface="Arial" charset="0"/>
                </a:rPr>
                <a:t> ohms</a:t>
              </a:r>
            </a:p>
          </p:txBody>
        </p:sp>
        <p:sp>
          <p:nvSpPr>
            <p:cNvPr id="367661" name="Line 45"/>
            <p:cNvSpPr>
              <a:spLocks noChangeShapeType="1"/>
            </p:cNvSpPr>
            <p:nvPr/>
          </p:nvSpPr>
          <p:spPr bwMode="auto">
            <a:xfrm flipV="1">
              <a:off x="3504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64E8-4635-4B9C-AE88-9161EFF5C37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Practical Current Source</a:t>
            </a:r>
            <a:endParaRPr lang="en-US" sz="2800" b="1" u="sng" dirty="0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609600" y="990600"/>
            <a:ext cx="693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Consider the circuit of a general practical current source :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685800" y="62484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Equivalent Practical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grpSp>
        <p:nvGrpSpPr>
          <p:cNvPr id="368740" name="Group 100"/>
          <p:cNvGrpSpPr>
            <a:grpSpLocks/>
          </p:cNvGrpSpPr>
          <p:nvPr/>
        </p:nvGrpSpPr>
        <p:grpSpPr bwMode="auto">
          <a:xfrm>
            <a:off x="5305425" y="1447800"/>
            <a:ext cx="3533775" cy="2470150"/>
            <a:chOff x="3342" y="1084"/>
            <a:chExt cx="2226" cy="1556"/>
          </a:xfrm>
        </p:grpSpPr>
        <p:sp>
          <p:nvSpPr>
            <p:cNvPr id="368692" name="Line 52"/>
            <p:cNvSpPr>
              <a:spLocks noChangeShapeType="1"/>
            </p:cNvSpPr>
            <p:nvPr/>
          </p:nvSpPr>
          <p:spPr bwMode="auto">
            <a:xfrm>
              <a:off x="3757" y="2416"/>
              <a:ext cx="1571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93" name="Line 53"/>
            <p:cNvSpPr>
              <a:spLocks noChangeShapeType="1"/>
            </p:cNvSpPr>
            <p:nvPr/>
          </p:nvSpPr>
          <p:spPr bwMode="auto">
            <a:xfrm flipH="1" flipV="1">
              <a:off x="3888" y="1132"/>
              <a:ext cx="4" cy="1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94" name="Line 54"/>
            <p:cNvSpPr>
              <a:spLocks noChangeShapeType="1"/>
            </p:cNvSpPr>
            <p:nvPr/>
          </p:nvSpPr>
          <p:spPr bwMode="auto">
            <a:xfrm>
              <a:off x="3888" y="1603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95" name="Text Box 55"/>
            <p:cNvSpPr txBox="1">
              <a:spLocks noChangeArrowheads="1"/>
            </p:cNvSpPr>
            <p:nvPr/>
          </p:nvSpPr>
          <p:spPr bwMode="auto">
            <a:xfrm>
              <a:off x="5184" y="2428"/>
              <a:ext cx="2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8696" name="Text Box 56"/>
            <p:cNvSpPr txBox="1">
              <a:spLocks noChangeArrowheads="1"/>
            </p:cNvSpPr>
            <p:nvPr/>
          </p:nvSpPr>
          <p:spPr bwMode="auto">
            <a:xfrm>
              <a:off x="3696" y="1084"/>
              <a:ext cx="2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68697" name="Text Box 57"/>
            <p:cNvSpPr txBox="1">
              <a:spLocks noChangeArrowheads="1"/>
            </p:cNvSpPr>
            <p:nvPr/>
          </p:nvSpPr>
          <p:spPr bwMode="auto">
            <a:xfrm rot="2504567">
              <a:off x="3800" y="1967"/>
              <a:ext cx="8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Practical source</a:t>
              </a:r>
            </a:p>
          </p:txBody>
        </p:sp>
        <p:sp>
          <p:nvSpPr>
            <p:cNvPr id="368698" name="Line 58"/>
            <p:cNvSpPr>
              <a:spLocks noChangeShapeType="1"/>
            </p:cNvSpPr>
            <p:nvPr/>
          </p:nvSpPr>
          <p:spPr bwMode="auto">
            <a:xfrm flipH="1" flipV="1">
              <a:off x="3867" y="159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99" name="Text Box 59"/>
            <p:cNvSpPr txBox="1">
              <a:spLocks noChangeArrowheads="1"/>
            </p:cNvSpPr>
            <p:nvPr/>
          </p:nvSpPr>
          <p:spPr bwMode="auto">
            <a:xfrm>
              <a:off x="4752" y="127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latin typeface="Arial" charset="0"/>
                </a:rPr>
                <a:t>Ideal source</a:t>
              </a:r>
            </a:p>
            <a:p>
              <a:r>
                <a:rPr lang="en-US" sz="1200" b="1">
                  <a:latin typeface="Arial" charset="0"/>
                </a:rPr>
                <a:t>       R</a:t>
              </a:r>
              <a:r>
                <a:rPr lang="en-US" sz="1200" b="1" baseline="-25000">
                  <a:latin typeface="Arial" charset="0"/>
                </a:rPr>
                <a:t>p</a:t>
              </a:r>
              <a:r>
                <a:rPr lang="en-US" sz="1200" b="1">
                  <a:latin typeface="Arial" charset="0"/>
                </a:rPr>
                <a:t> = </a:t>
              </a:r>
              <a:r>
                <a:rPr lang="el-GR" sz="1200" b="1">
                  <a:latin typeface="Arial" charset="0"/>
                  <a:cs typeface="Arial" charset="0"/>
                </a:rPr>
                <a:t>α</a:t>
              </a:r>
            </a:p>
          </p:txBody>
        </p:sp>
        <p:sp>
          <p:nvSpPr>
            <p:cNvPr id="368700" name="Text Box 60"/>
            <p:cNvSpPr txBox="1">
              <a:spLocks noChangeArrowheads="1"/>
            </p:cNvSpPr>
            <p:nvPr/>
          </p:nvSpPr>
          <p:spPr bwMode="auto">
            <a:xfrm>
              <a:off x="4512" y="2428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Loc = </a:t>
              </a:r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</a:p>
          </p:txBody>
        </p:sp>
        <p:sp>
          <p:nvSpPr>
            <p:cNvPr id="368701" name="Text Box 61"/>
            <p:cNvSpPr txBox="1">
              <a:spLocks noChangeArrowheads="1"/>
            </p:cNvSpPr>
            <p:nvPr/>
          </p:nvSpPr>
          <p:spPr bwMode="auto">
            <a:xfrm>
              <a:off x="3342" y="1420"/>
              <a:ext cx="4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Lsc = </a:t>
              </a:r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</p:grpSp>
      <p:sp>
        <p:nvSpPr>
          <p:cNvPr id="368702" name="Rectangle 62"/>
          <p:cNvSpPr>
            <a:spLocks noChangeArrowheads="1"/>
          </p:cNvSpPr>
          <p:nvPr/>
        </p:nvSpPr>
        <p:spPr bwMode="auto">
          <a:xfrm>
            <a:off x="685800" y="44958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So as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approaches infinity</a:t>
            </a:r>
          </a:p>
        </p:txBody>
      </p:sp>
      <p:sp>
        <p:nvSpPr>
          <p:cNvPr id="368704" name="Rectangle 64"/>
          <p:cNvSpPr>
            <a:spLocks noChangeArrowheads="1"/>
          </p:cNvSpPr>
          <p:nvPr/>
        </p:nvSpPr>
        <p:spPr bwMode="auto">
          <a:xfrm>
            <a:off x="685800" y="5029200"/>
            <a:ext cx="388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And when R</a:t>
            </a:r>
            <a:r>
              <a:rPr lang="en-US" sz="1800" b="1" baseline="-25000">
                <a:latin typeface="Arial" charset="0"/>
              </a:rPr>
              <a:t>L</a:t>
            </a:r>
            <a:r>
              <a:rPr lang="en-US" sz="1800" b="1">
                <a:latin typeface="Arial" charset="0"/>
              </a:rPr>
              <a:t> approaches zero</a:t>
            </a:r>
          </a:p>
        </p:txBody>
      </p:sp>
      <p:sp>
        <p:nvSpPr>
          <p:cNvPr id="368705" name="Text Box 65"/>
          <p:cNvSpPr txBox="1">
            <a:spLocks noChangeArrowheads="1"/>
          </p:cNvSpPr>
          <p:nvPr/>
        </p:nvSpPr>
        <p:spPr bwMode="auto">
          <a:xfrm>
            <a:off x="4648200" y="5029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Arial" charset="0"/>
              </a:rPr>
              <a:t>i</a:t>
            </a:r>
            <a:r>
              <a:rPr lang="en-US" sz="2000" b="1" baseline="-25000">
                <a:latin typeface="Arial" charset="0"/>
              </a:rPr>
              <a:t>Lsc = </a:t>
            </a:r>
            <a:r>
              <a:rPr lang="en-US" sz="2000" b="1">
                <a:latin typeface="Arial" charset="0"/>
              </a:rPr>
              <a:t>i</a:t>
            </a:r>
            <a:r>
              <a:rPr lang="en-US" sz="2000" b="1" baseline="-25000">
                <a:latin typeface="Arial" charset="0"/>
              </a:rPr>
              <a:t>S</a:t>
            </a:r>
            <a:endParaRPr lang="en-US" sz="2000" b="1">
              <a:latin typeface="Arial" charset="0"/>
            </a:endParaRPr>
          </a:p>
        </p:txBody>
      </p:sp>
      <p:grpSp>
        <p:nvGrpSpPr>
          <p:cNvPr id="368739" name="Group 99"/>
          <p:cNvGrpSpPr>
            <a:grpSpLocks/>
          </p:cNvGrpSpPr>
          <p:nvPr/>
        </p:nvGrpSpPr>
        <p:grpSpPr bwMode="auto">
          <a:xfrm>
            <a:off x="990600" y="1295400"/>
            <a:ext cx="3816350" cy="2514600"/>
            <a:chOff x="624" y="1008"/>
            <a:chExt cx="2404" cy="1584"/>
          </a:xfrm>
        </p:grpSpPr>
        <p:grpSp>
          <p:nvGrpSpPr>
            <p:cNvPr id="368669" name="Group 29"/>
            <p:cNvGrpSpPr>
              <a:grpSpLocks/>
            </p:cNvGrpSpPr>
            <p:nvPr/>
          </p:nvGrpSpPr>
          <p:grpSpPr bwMode="auto">
            <a:xfrm rot="16200000">
              <a:off x="2025" y="1848"/>
              <a:ext cx="1284" cy="203"/>
              <a:chOff x="1200" y="1296"/>
              <a:chExt cx="2256" cy="243"/>
            </a:xfrm>
          </p:grpSpPr>
          <p:sp>
            <p:nvSpPr>
              <p:cNvPr id="368670" name="Line 30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671" name="Line 31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8672" name="Group 32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8673" name="Line 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67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8675" name="Group 35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8676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6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8678" name="Group 38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8679" name="Line 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68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681" name="Line 41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682" name="Line 42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683" name="Line 43"/>
            <p:cNvSpPr>
              <a:spLocks noChangeShapeType="1"/>
            </p:cNvSpPr>
            <p:nvPr/>
          </p:nvSpPr>
          <p:spPr bwMode="auto">
            <a:xfrm flipH="1">
              <a:off x="2477" y="1305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84" name="Line 44"/>
            <p:cNvSpPr>
              <a:spLocks noChangeShapeType="1"/>
            </p:cNvSpPr>
            <p:nvPr/>
          </p:nvSpPr>
          <p:spPr bwMode="auto">
            <a:xfrm flipH="1">
              <a:off x="2518" y="2592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86" name="Text Box 46"/>
            <p:cNvSpPr txBox="1">
              <a:spLocks noChangeArrowheads="1"/>
            </p:cNvSpPr>
            <p:nvPr/>
          </p:nvSpPr>
          <p:spPr bwMode="auto">
            <a:xfrm>
              <a:off x="2736" y="1680"/>
              <a:ext cx="2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8687" name="Text Box 47"/>
            <p:cNvSpPr txBox="1">
              <a:spLocks noChangeArrowheads="1"/>
            </p:cNvSpPr>
            <p:nvPr/>
          </p:nvSpPr>
          <p:spPr bwMode="auto">
            <a:xfrm>
              <a:off x="2352" y="100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8688" name="Text Box 48"/>
            <p:cNvSpPr txBox="1">
              <a:spLocks noChangeArrowheads="1"/>
            </p:cNvSpPr>
            <p:nvPr/>
          </p:nvSpPr>
          <p:spPr bwMode="auto">
            <a:xfrm>
              <a:off x="1936" y="1846"/>
              <a:ext cx="2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8689" name="Text Box 49"/>
            <p:cNvSpPr txBox="1">
              <a:spLocks noChangeArrowheads="1"/>
            </p:cNvSpPr>
            <p:nvPr/>
          </p:nvSpPr>
          <p:spPr bwMode="auto">
            <a:xfrm>
              <a:off x="2049" y="1308"/>
              <a:ext cx="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8690" name="Text Box 50"/>
            <p:cNvSpPr txBox="1">
              <a:spLocks noChangeArrowheads="1"/>
            </p:cNvSpPr>
            <p:nvPr/>
          </p:nvSpPr>
          <p:spPr bwMode="auto">
            <a:xfrm>
              <a:off x="2053" y="2208"/>
              <a:ext cx="1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8691" name="Line 51"/>
            <p:cNvSpPr>
              <a:spLocks noChangeShapeType="1"/>
            </p:cNvSpPr>
            <p:nvPr/>
          </p:nvSpPr>
          <p:spPr bwMode="auto">
            <a:xfrm>
              <a:off x="2518" y="1251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14" name="Text Box 74"/>
            <p:cNvSpPr txBox="1">
              <a:spLocks noChangeArrowheads="1"/>
            </p:cNvSpPr>
            <p:nvPr/>
          </p:nvSpPr>
          <p:spPr bwMode="auto">
            <a:xfrm>
              <a:off x="624" y="179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8715" name="Group 75"/>
            <p:cNvGrpSpPr>
              <a:grpSpLocks/>
            </p:cNvGrpSpPr>
            <p:nvPr/>
          </p:nvGrpSpPr>
          <p:grpSpPr bwMode="auto">
            <a:xfrm rot="16200000">
              <a:off x="996" y="1890"/>
              <a:ext cx="1296" cy="107"/>
              <a:chOff x="1200" y="1296"/>
              <a:chExt cx="2256" cy="243"/>
            </a:xfrm>
          </p:grpSpPr>
          <p:sp>
            <p:nvSpPr>
              <p:cNvPr id="368716" name="Line 7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17" name="Line 7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8718" name="Group 7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8719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2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8721" name="Group 8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8722" name="Line 8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2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8724" name="Group 8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8725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72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727" name="Line 8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28" name="Line 8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29" name="Oval 89"/>
            <p:cNvSpPr>
              <a:spLocks noChangeArrowheads="1"/>
            </p:cNvSpPr>
            <p:nvPr/>
          </p:nvSpPr>
          <p:spPr bwMode="auto">
            <a:xfrm>
              <a:off x="886" y="1667"/>
              <a:ext cx="322" cy="4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0" name="Line 90"/>
            <p:cNvSpPr>
              <a:spLocks noChangeShapeType="1"/>
            </p:cNvSpPr>
            <p:nvPr/>
          </p:nvSpPr>
          <p:spPr bwMode="auto">
            <a:xfrm>
              <a:off x="1047" y="2071"/>
              <a:ext cx="6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1" name="Line 91"/>
            <p:cNvSpPr>
              <a:spLocks noChangeShapeType="1"/>
            </p:cNvSpPr>
            <p:nvPr/>
          </p:nvSpPr>
          <p:spPr bwMode="auto">
            <a:xfrm flipV="1">
              <a:off x="1047" y="1296"/>
              <a:ext cx="1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2" name="Line 92"/>
            <p:cNvSpPr>
              <a:spLocks noChangeShapeType="1"/>
            </p:cNvSpPr>
            <p:nvPr/>
          </p:nvSpPr>
          <p:spPr bwMode="auto">
            <a:xfrm>
              <a:off x="1050" y="1296"/>
              <a:ext cx="1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3" name="Line 93"/>
            <p:cNvSpPr>
              <a:spLocks noChangeShapeType="1"/>
            </p:cNvSpPr>
            <p:nvPr/>
          </p:nvSpPr>
          <p:spPr bwMode="auto">
            <a:xfrm>
              <a:off x="1053" y="2592"/>
              <a:ext cx="1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5" name="Line 95"/>
            <p:cNvSpPr>
              <a:spLocks noChangeShapeType="1"/>
            </p:cNvSpPr>
            <p:nvPr/>
          </p:nvSpPr>
          <p:spPr bwMode="auto">
            <a:xfrm flipV="1">
              <a:off x="1053" y="1756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7" name="Text Box 97"/>
            <p:cNvSpPr txBox="1">
              <a:spLocks noChangeArrowheads="1"/>
            </p:cNvSpPr>
            <p:nvPr/>
          </p:nvSpPr>
          <p:spPr bwMode="auto">
            <a:xfrm>
              <a:off x="1296" y="1536"/>
              <a:ext cx="2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p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</p:grpSp>
      <p:grpSp>
        <p:nvGrpSpPr>
          <p:cNvPr id="368743" name="Group 103"/>
          <p:cNvGrpSpPr>
            <a:grpSpLocks/>
          </p:cNvGrpSpPr>
          <p:nvPr/>
        </p:nvGrpSpPr>
        <p:grpSpPr bwMode="auto">
          <a:xfrm>
            <a:off x="4419600" y="4446588"/>
            <a:ext cx="1308100" cy="447675"/>
            <a:chOff x="2784" y="2801"/>
            <a:chExt cx="824" cy="282"/>
          </a:xfrm>
        </p:grpSpPr>
        <p:sp>
          <p:nvSpPr>
            <p:cNvPr id="368703" name="Text Box 63"/>
            <p:cNvSpPr txBox="1">
              <a:spLocks noChangeArrowheads="1"/>
            </p:cNvSpPr>
            <p:nvPr/>
          </p:nvSpPr>
          <p:spPr bwMode="auto">
            <a:xfrm>
              <a:off x="2784" y="2801"/>
              <a:ext cx="4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v</a:t>
              </a:r>
              <a:r>
                <a:rPr lang="en-US" sz="2000" b="1" baseline="-25000">
                  <a:latin typeface="Arial" charset="0"/>
                </a:rPr>
                <a:t>Loc =</a:t>
              </a:r>
              <a:endParaRPr lang="en-US" sz="2000" b="1">
                <a:latin typeface="Arial" charset="0"/>
              </a:endParaRPr>
            </a:p>
          </p:txBody>
        </p:sp>
        <p:sp>
          <p:nvSpPr>
            <p:cNvPr id="368738" name="Rectangle 98"/>
            <p:cNvSpPr>
              <a:spLocks noChangeArrowheads="1"/>
            </p:cNvSpPr>
            <p:nvPr/>
          </p:nvSpPr>
          <p:spPr bwMode="auto">
            <a:xfrm>
              <a:off x="3210" y="2833"/>
              <a:ext cx="3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R</a:t>
              </a:r>
              <a:r>
                <a:rPr lang="en-US" sz="2000" b="1" baseline="-25000">
                  <a:latin typeface="Arial" charset="0"/>
                </a:rPr>
                <a:t>p</a:t>
              </a:r>
              <a:r>
                <a:rPr lang="en-US" sz="2000" b="1">
                  <a:latin typeface="Arial" charset="0"/>
                </a:rPr>
                <a:t>i</a:t>
              </a:r>
              <a:r>
                <a:rPr lang="en-US" sz="2000" b="1" baseline="-25000">
                  <a:latin typeface="Arial" charset="0"/>
                </a:rPr>
                <a:t>s</a:t>
              </a:r>
            </a:p>
          </p:txBody>
        </p:sp>
      </p:grpSp>
      <p:sp>
        <p:nvSpPr>
          <p:cNvPr id="368741" name="Rectangle 101"/>
          <p:cNvSpPr>
            <a:spLocks noChangeArrowheads="1"/>
          </p:cNvSpPr>
          <p:nvPr/>
        </p:nvSpPr>
        <p:spPr bwMode="auto">
          <a:xfrm>
            <a:off x="685800" y="3886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Applying KCL :     </a:t>
            </a:r>
            <a:r>
              <a:rPr lang="en-US" b="1">
                <a:latin typeface="Arial" charset="0"/>
              </a:rPr>
              <a:t>i</a:t>
            </a:r>
            <a:r>
              <a:rPr lang="en-US" b="1" baseline="-25000">
                <a:latin typeface="Arial" charset="0"/>
              </a:rPr>
              <a:t>L</a:t>
            </a:r>
            <a:r>
              <a:rPr lang="en-US" b="1">
                <a:latin typeface="Arial" charset="0"/>
              </a:rPr>
              <a:t> = i</a:t>
            </a:r>
            <a:r>
              <a:rPr lang="en-US" b="1" baseline="-25000">
                <a:latin typeface="Arial" charset="0"/>
              </a:rPr>
              <a:t>s</a:t>
            </a:r>
            <a:r>
              <a:rPr lang="en-US" b="1">
                <a:latin typeface="Arial" charset="0"/>
              </a:rPr>
              <a:t> – v</a:t>
            </a:r>
            <a:r>
              <a:rPr lang="en-US" b="1" baseline="-25000">
                <a:latin typeface="Arial" charset="0"/>
              </a:rPr>
              <a:t>L</a:t>
            </a:r>
            <a:r>
              <a:rPr lang="en-US" b="1">
                <a:latin typeface="Arial" charset="0"/>
              </a:rPr>
              <a:t>/R</a:t>
            </a:r>
            <a:r>
              <a:rPr lang="en-US" b="1" baseline="-25000">
                <a:latin typeface="Arial" charset="0"/>
              </a:rPr>
              <a:t>p </a:t>
            </a:r>
            <a:r>
              <a:rPr lang="en-US" sz="1600" b="1" baseline="-25000">
                <a:latin typeface="Arial" charset="0"/>
              </a:rPr>
              <a:t>       </a:t>
            </a:r>
            <a:r>
              <a:rPr lang="en-US" sz="1600" b="1">
                <a:latin typeface="Arial" charset="0"/>
              </a:rPr>
              <a:t>as V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increases i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decreases</a:t>
            </a:r>
            <a:endParaRPr lang="en-US" b="1">
              <a:latin typeface="Arial" charset="0"/>
            </a:endParaRPr>
          </a:p>
        </p:txBody>
      </p:sp>
      <p:sp>
        <p:nvSpPr>
          <p:cNvPr id="368742" name="Rectangle 102"/>
          <p:cNvSpPr>
            <a:spLocks noChangeArrowheads="1"/>
          </p:cNvSpPr>
          <p:nvPr/>
        </p:nvSpPr>
        <p:spPr bwMode="auto">
          <a:xfrm>
            <a:off x="685800" y="5638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For ideal source, whatever is the value of V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 (dependent on R</a:t>
            </a:r>
            <a:r>
              <a:rPr lang="en-US" sz="1600" b="1" baseline="-25000">
                <a:latin typeface="Arial" charset="0"/>
              </a:rPr>
              <a:t>L</a:t>
            </a:r>
            <a:r>
              <a:rPr lang="en-US" sz="1600" b="1">
                <a:latin typeface="Arial" charset="0"/>
              </a:rPr>
              <a:t>), </a:t>
            </a:r>
            <a:r>
              <a:rPr lang="en-US" sz="2000" b="1">
                <a:latin typeface="Arial" charset="0"/>
              </a:rPr>
              <a:t>i</a:t>
            </a:r>
            <a:r>
              <a:rPr lang="en-US" sz="2000" b="1" baseline="-25000">
                <a:latin typeface="Arial" charset="0"/>
              </a:rPr>
              <a:t>L</a:t>
            </a:r>
            <a:r>
              <a:rPr lang="en-US" sz="2000" b="1">
                <a:latin typeface="Arial" charset="0"/>
              </a:rPr>
              <a:t> =</a:t>
            </a:r>
            <a:r>
              <a:rPr lang="en-US" sz="2000" b="1" baseline="-25000">
                <a:latin typeface="Arial" charset="0"/>
              </a:rPr>
              <a:t> </a:t>
            </a:r>
            <a:r>
              <a:rPr lang="en-US" sz="2000" b="1">
                <a:latin typeface="Arial" charset="0"/>
              </a:rPr>
              <a:t>i</a:t>
            </a:r>
            <a:r>
              <a:rPr lang="en-US" sz="2000" b="1" baseline="-25000">
                <a:latin typeface="Arial" charset="0"/>
              </a:rPr>
              <a:t>S</a:t>
            </a:r>
            <a:r>
              <a:rPr lang="en-US" sz="1600" b="1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6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6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8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8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68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7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7B77-1403-4285-8D7A-C70899EA9E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486400" cy="457200"/>
          </a:xfrm>
        </p:spPr>
        <p:txBody>
          <a:bodyPr/>
          <a:lstStyle/>
          <a:p>
            <a:r>
              <a:rPr lang="en-US" sz="2800" b="1" u="sng" dirty="0" smtClean="0"/>
              <a:t>Equivalent Practical Sources </a:t>
            </a:r>
            <a:endParaRPr lang="en-US" sz="2800" b="1" u="sng" dirty="0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6096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Two sources are said to be equivalent if they produce identical values of </a:t>
            </a:r>
            <a:r>
              <a:rPr lang="en-US" sz="1600" b="1" dirty="0" err="1">
                <a:latin typeface="Arial" charset="0"/>
              </a:rPr>
              <a:t>v</a:t>
            </a:r>
            <a:r>
              <a:rPr lang="en-US" sz="1600" b="1" baseline="-25000" dirty="0" err="1">
                <a:latin typeface="Arial" charset="0"/>
              </a:rPr>
              <a:t>L</a:t>
            </a:r>
            <a:r>
              <a:rPr lang="en-US" sz="1600" b="1" dirty="0">
                <a:latin typeface="Arial" charset="0"/>
              </a:rPr>
              <a:t> and </a:t>
            </a:r>
            <a:r>
              <a:rPr lang="en-US" sz="1600" b="1" dirty="0" err="1">
                <a:latin typeface="Arial" charset="0"/>
              </a:rPr>
              <a:t>i</a:t>
            </a:r>
            <a:r>
              <a:rPr lang="en-US" sz="1600" b="1" baseline="-25000" dirty="0" err="1">
                <a:latin typeface="Arial" charset="0"/>
              </a:rPr>
              <a:t>L</a:t>
            </a:r>
            <a:r>
              <a:rPr lang="en-US" sz="1600" b="1" dirty="0">
                <a:latin typeface="Arial" charset="0"/>
              </a:rPr>
              <a:t> when they are connected to identical values of R</a:t>
            </a:r>
            <a:r>
              <a:rPr lang="en-US" sz="1600" b="1" baseline="-25000" dirty="0">
                <a:latin typeface="Arial" charset="0"/>
              </a:rPr>
              <a:t>L</a:t>
            </a:r>
            <a:r>
              <a:rPr lang="en-US" sz="1600" b="1" dirty="0">
                <a:latin typeface="Arial" charset="0"/>
              </a:rPr>
              <a:t>, no matter what the value of R</a:t>
            </a:r>
            <a:r>
              <a:rPr lang="en-US" sz="1600" b="1" baseline="-25000" dirty="0">
                <a:latin typeface="Arial" charset="0"/>
              </a:rPr>
              <a:t>L</a:t>
            </a:r>
            <a:r>
              <a:rPr lang="en-US" sz="1600" b="1" dirty="0">
                <a:latin typeface="Arial" charset="0"/>
              </a:rPr>
              <a:t> may be.</a:t>
            </a:r>
          </a:p>
          <a:p>
            <a:pPr marL="347663" indent="-347663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Consider the following :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685800" y="62484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69681" name="Rectangle 17"/>
          <p:cNvSpPr>
            <a:spLocks noChangeArrowheads="1"/>
          </p:cNvSpPr>
          <p:nvPr/>
        </p:nvSpPr>
        <p:spPr bwMode="auto">
          <a:xfrm>
            <a:off x="685800" y="44958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We know :</a:t>
            </a:r>
          </a:p>
        </p:txBody>
      </p: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685800" y="52578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But :</a:t>
            </a:r>
          </a:p>
        </p:txBody>
      </p:sp>
      <p:grpSp>
        <p:nvGrpSpPr>
          <p:cNvPr id="369828" name="Group 164"/>
          <p:cNvGrpSpPr>
            <a:grpSpLocks/>
          </p:cNvGrpSpPr>
          <p:nvPr/>
        </p:nvGrpSpPr>
        <p:grpSpPr bwMode="auto">
          <a:xfrm>
            <a:off x="5105400" y="1600200"/>
            <a:ext cx="2947988" cy="2571750"/>
            <a:chOff x="3216" y="738"/>
            <a:chExt cx="1857" cy="1620"/>
          </a:xfrm>
        </p:grpSpPr>
        <p:grpSp>
          <p:nvGrpSpPr>
            <p:cNvPr id="369686" name="Group 22"/>
            <p:cNvGrpSpPr>
              <a:grpSpLocks/>
            </p:cNvGrpSpPr>
            <p:nvPr/>
          </p:nvGrpSpPr>
          <p:grpSpPr bwMode="auto">
            <a:xfrm rot="16200000">
              <a:off x="4179" y="1708"/>
              <a:ext cx="1089" cy="187"/>
              <a:chOff x="1200" y="1296"/>
              <a:chExt cx="2256" cy="243"/>
            </a:xfrm>
          </p:grpSpPr>
          <p:sp>
            <p:nvSpPr>
              <p:cNvPr id="369687" name="Line 2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689" name="Group 2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690" name="Line 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92" name="Group 2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693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695" name="Group 3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696" name="Line 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69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698" name="Line 3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9" name="Line 3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01" name="Line 37"/>
            <p:cNvSpPr>
              <a:spLocks noChangeShapeType="1"/>
            </p:cNvSpPr>
            <p:nvPr/>
          </p:nvSpPr>
          <p:spPr bwMode="auto">
            <a:xfrm flipH="1">
              <a:off x="4612" y="2358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02" name="Text Box 38"/>
            <p:cNvSpPr txBox="1">
              <a:spLocks noChangeArrowheads="1"/>
            </p:cNvSpPr>
            <p:nvPr/>
          </p:nvSpPr>
          <p:spPr bwMode="auto">
            <a:xfrm>
              <a:off x="4804" y="1488"/>
              <a:ext cx="2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03" name="Text Box 39"/>
            <p:cNvSpPr txBox="1">
              <a:spLocks noChangeArrowheads="1"/>
            </p:cNvSpPr>
            <p:nvPr/>
          </p:nvSpPr>
          <p:spPr bwMode="auto">
            <a:xfrm>
              <a:off x="4320" y="738"/>
              <a:ext cx="2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276" y="1536"/>
              <a:ext cx="2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05" name="Text Box 41"/>
            <p:cNvSpPr txBox="1">
              <a:spLocks noChangeArrowheads="1"/>
            </p:cNvSpPr>
            <p:nvPr/>
          </p:nvSpPr>
          <p:spPr bwMode="auto">
            <a:xfrm>
              <a:off x="4276" y="1263"/>
              <a:ext cx="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06" name="Text Box 42"/>
            <p:cNvSpPr txBox="1">
              <a:spLocks noChangeArrowheads="1"/>
            </p:cNvSpPr>
            <p:nvPr/>
          </p:nvSpPr>
          <p:spPr bwMode="auto">
            <a:xfrm>
              <a:off x="4276" y="2026"/>
              <a:ext cx="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07" name="Line 43"/>
            <p:cNvSpPr>
              <a:spLocks noChangeShapeType="1"/>
            </p:cNvSpPr>
            <p:nvPr/>
          </p:nvSpPr>
          <p:spPr bwMode="auto">
            <a:xfrm flipV="1">
              <a:off x="4464" y="11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08" name="Text Box 44"/>
            <p:cNvSpPr txBox="1">
              <a:spLocks noChangeArrowheads="1"/>
            </p:cNvSpPr>
            <p:nvPr/>
          </p:nvSpPr>
          <p:spPr bwMode="auto">
            <a:xfrm>
              <a:off x="3216" y="1678"/>
              <a:ext cx="2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9709" name="Group 45"/>
            <p:cNvGrpSpPr>
              <a:grpSpLocks/>
            </p:cNvGrpSpPr>
            <p:nvPr/>
          </p:nvGrpSpPr>
          <p:grpSpPr bwMode="auto">
            <a:xfrm rot="16200000">
              <a:off x="3604" y="1753"/>
              <a:ext cx="1100" cy="98"/>
              <a:chOff x="1200" y="1296"/>
              <a:chExt cx="2256" cy="243"/>
            </a:xfrm>
          </p:grpSpPr>
          <p:sp>
            <p:nvSpPr>
              <p:cNvPr id="369710" name="Line 4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11" name="Line 4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712" name="Group 4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713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1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15" name="Group 5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71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1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18" name="Group 5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719" name="Line 5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721" name="Line 5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22" name="Line 5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23" name="Oval 59"/>
            <p:cNvSpPr>
              <a:spLocks noChangeArrowheads="1"/>
            </p:cNvSpPr>
            <p:nvPr/>
          </p:nvSpPr>
          <p:spPr bwMode="auto">
            <a:xfrm>
              <a:off x="3457" y="1567"/>
              <a:ext cx="296" cy="3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4" name="Line 60"/>
            <p:cNvSpPr>
              <a:spLocks noChangeShapeType="1"/>
            </p:cNvSpPr>
            <p:nvPr/>
          </p:nvSpPr>
          <p:spPr bwMode="auto">
            <a:xfrm>
              <a:off x="3605" y="1910"/>
              <a:ext cx="6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25" name="Line 61"/>
            <p:cNvSpPr>
              <a:spLocks noChangeShapeType="1"/>
            </p:cNvSpPr>
            <p:nvPr/>
          </p:nvSpPr>
          <p:spPr bwMode="auto">
            <a:xfrm flipV="1">
              <a:off x="3605" y="1252"/>
              <a:ext cx="1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26" name="Line 62"/>
            <p:cNvSpPr>
              <a:spLocks noChangeShapeType="1"/>
            </p:cNvSpPr>
            <p:nvPr/>
          </p:nvSpPr>
          <p:spPr bwMode="auto">
            <a:xfrm>
              <a:off x="3604" y="12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27" name="Line 63"/>
            <p:cNvSpPr>
              <a:spLocks noChangeShapeType="1"/>
            </p:cNvSpPr>
            <p:nvPr/>
          </p:nvSpPr>
          <p:spPr bwMode="auto">
            <a:xfrm>
              <a:off x="3611" y="2352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28" name="Line 64"/>
            <p:cNvSpPr>
              <a:spLocks noChangeShapeType="1"/>
            </p:cNvSpPr>
            <p:nvPr/>
          </p:nvSpPr>
          <p:spPr bwMode="auto">
            <a:xfrm flipV="1">
              <a:off x="3611" y="1643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29" name="Text Box 65"/>
            <p:cNvSpPr txBox="1">
              <a:spLocks noChangeArrowheads="1"/>
            </p:cNvSpPr>
            <p:nvPr/>
          </p:nvSpPr>
          <p:spPr bwMode="auto">
            <a:xfrm>
              <a:off x="3834" y="1456"/>
              <a:ext cx="26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p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</p:grpSp>
      <p:grpSp>
        <p:nvGrpSpPr>
          <p:cNvPr id="369825" name="Group 161"/>
          <p:cNvGrpSpPr>
            <a:grpSpLocks/>
          </p:cNvGrpSpPr>
          <p:nvPr/>
        </p:nvGrpSpPr>
        <p:grpSpPr bwMode="auto">
          <a:xfrm>
            <a:off x="1447800" y="2286000"/>
            <a:ext cx="3276600" cy="1905000"/>
            <a:chOff x="480" y="1152"/>
            <a:chExt cx="2064" cy="1200"/>
          </a:xfrm>
        </p:grpSpPr>
        <p:sp>
          <p:nvSpPr>
            <p:cNvPr id="369733" name="Text Box 69"/>
            <p:cNvSpPr txBox="1">
              <a:spLocks noChangeArrowheads="1"/>
            </p:cNvSpPr>
            <p:nvPr/>
          </p:nvSpPr>
          <p:spPr bwMode="auto">
            <a:xfrm>
              <a:off x="480" y="149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9734" name="Group 70"/>
            <p:cNvGrpSpPr>
              <a:grpSpLocks/>
            </p:cNvGrpSpPr>
            <p:nvPr/>
          </p:nvGrpSpPr>
          <p:grpSpPr bwMode="auto">
            <a:xfrm>
              <a:off x="1120" y="1191"/>
              <a:ext cx="922" cy="105"/>
              <a:chOff x="1200" y="1296"/>
              <a:chExt cx="2256" cy="243"/>
            </a:xfrm>
          </p:grpSpPr>
          <p:sp>
            <p:nvSpPr>
              <p:cNvPr id="369735" name="Line 7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36" name="Line 7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737" name="Group 7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73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3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40" name="Group 7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741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4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43" name="Group 7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744" name="Line 8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4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746" name="Line 8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47" name="Line 8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48" name="Oval 84"/>
            <p:cNvSpPr>
              <a:spLocks noChangeArrowheads="1"/>
            </p:cNvSpPr>
            <p:nvPr/>
          </p:nvSpPr>
          <p:spPr bwMode="auto">
            <a:xfrm>
              <a:off x="749" y="1565"/>
              <a:ext cx="346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9" name="Line 85"/>
            <p:cNvSpPr>
              <a:spLocks noChangeShapeType="1"/>
            </p:cNvSpPr>
            <p:nvPr/>
          </p:nvSpPr>
          <p:spPr bwMode="auto">
            <a:xfrm>
              <a:off x="921" y="1903"/>
              <a:ext cx="7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50" name="Line 86"/>
            <p:cNvSpPr>
              <a:spLocks noChangeShapeType="1"/>
            </p:cNvSpPr>
            <p:nvPr/>
          </p:nvSpPr>
          <p:spPr bwMode="auto">
            <a:xfrm flipV="1">
              <a:off x="921" y="1255"/>
              <a:ext cx="1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51" name="Text Box 87"/>
            <p:cNvSpPr txBox="1">
              <a:spLocks noChangeArrowheads="1"/>
            </p:cNvSpPr>
            <p:nvPr/>
          </p:nvSpPr>
          <p:spPr bwMode="auto">
            <a:xfrm>
              <a:off x="822" y="1535"/>
              <a:ext cx="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52" name="Text Box 88"/>
            <p:cNvSpPr txBox="1">
              <a:spLocks noChangeArrowheads="1"/>
            </p:cNvSpPr>
            <p:nvPr/>
          </p:nvSpPr>
          <p:spPr bwMode="auto">
            <a:xfrm>
              <a:off x="819" y="1616"/>
              <a:ext cx="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53" name="Line 89"/>
            <p:cNvSpPr>
              <a:spLocks noChangeShapeType="1"/>
            </p:cNvSpPr>
            <p:nvPr/>
          </p:nvSpPr>
          <p:spPr bwMode="auto">
            <a:xfrm>
              <a:off x="924" y="125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54" name="Line 90"/>
            <p:cNvSpPr>
              <a:spLocks noChangeShapeType="1"/>
            </p:cNvSpPr>
            <p:nvPr/>
          </p:nvSpPr>
          <p:spPr bwMode="auto">
            <a:xfrm>
              <a:off x="923" y="2345"/>
              <a:ext cx="112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755" name="Group 91"/>
            <p:cNvGrpSpPr>
              <a:grpSpLocks/>
            </p:cNvGrpSpPr>
            <p:nvPr/>
          </p:nvGrpSpPr>
          <p:grpSpPr bwMode="auto">
            <a:xfrm rot="16200000">
              <a:off x="1650" y="1709"/>
              <a:ext cx="1084" cy="187"/>
              <a:chOff x="1200" y="1296"/>
              <a:chExt cx="2256" cy="243"/>
            </a:xfrm>
          </p:grpSpPr>
          <p:sp>
            <p:nvSpPr>
              <p:cNvPr id="369756" name="Line 92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57" name="Line 93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758" name="Group 94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759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6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61" name="Group 97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762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6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64" name="Group 100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765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6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767" name="Line 10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68" name="Line 104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69" name="Line 105"/>
            <p:cNvSpPr>
              <a:spLocks noChangeShapeType="1"/>
            </p:cNvSpPr>
            <p:nvPr/>
          </p:nvSpPr>
          <p:spPr bwMode="auto">
            <a:xfrm flipH="1">
              <a:off x="2016" y="125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70" name="Line 106"/>
            <p:cNvSpPr>
              <a:spLocks noChangeShapeType="1"/>
            </p:cNvSpPr>
            <p:nvPr/>
          </p:nvSpPr>
          <p:spPr bwMode="auto">
            <a:xfrm flipH="1">
              <a:off x="2054" y="2345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71" name="Text Box 107"/>
            <p:cNvSpPr txBox="1">
              <a:spLocks noChangeArrowheads="1"/>
            </p:cNvSpPr>
            <p:nvPr/>
          </p:nvSpPr>
          <p:spPr bwMode="auto">
            <a:xfrm>
              <a:off x="1362" y="1315"/>
              <a:ext cx="4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72" name="Text Box 108"/>
            <p:cNvSpPr txBox="1">
              <a:spLocks noChangeArrowheads="1"/>
            </p:cNvSpPr>
            <p:nvPr/>
          </p:nvSpPr>
          <p:spPr bwMode="auto">
            <a:xfrm>
              <a:off x="2274" y="1488"/>
              <a:ext cx="27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74" name="Text Box 110"/>
            <p:cNvSpPr txBox="1">
              <a:spLocks noChangeArrowheads="1"/>
            </p:cNvSpPr>
            <p:nvPr/>
          </p:nvSpPr>
          <p:spPr bwMode="auto">
            <a:xfrm>
              <a:off x="1746" y="1536"/>
              <a:ext cx="27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775" name="Text Box 111"/>
            <p:cNvSpPr txBox="1">
              <a:spLocks noChangeArrowheads="1"/>
            </p:cNvSpPr>
            <p:nvPr/>
          </p:nvSpPr>
          <p:spPr bwMode="auto">
            <a:xfrm>
              <a:off x="1728" y="1261"/>
              <a:ext cx="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76" name="Text Box 112"/>
            <p:cNvSpPr txBox="1">
              <a:spLocks noChangeArrowheads="1"/>
            </p:cNvSpPr>
            <p:nvPr/>
          </p:nvSpPr>
          <p:spPr bwMode="auto">
            <a:xfrm>
              <a:off x="1776" y="2022"/>
              <a:ext cx="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78" name="Text Box 114"/>
            <p:cNvSpPr txBox="1">
              <a:spLocks noChangeArrowheads="1"/>
            </p:cNvSpPr>
            <p:nvPr/>
          </p:nvSpPr>
          <p:spPr bwMode="auto">
            <a:xfrm>
              <a:off x="480" y="149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69779" name="Group 115"/>
            <p:cNvGrpSpPr>
              <a:grpSpLocks/>
            </p:cNvGrpSpPr>
            <p:nvPr/>
          </p:nvGrpSpPr>
          <p:grpSpPr bwMode="auto">
            <a:xfrm>
              <a:off x="1120" y="1191"/>
              <a:ext cx="922" cy="105"/>
              <a:chOff x="1200" y="1296"/>
              <a:chExt cx="2256" cy="243"/>
            </a:xfrm>
          </p:grpSpPr>
          <p:sp>
            <p:nvSpPr>
              <p:cNvPr id="369780" name="Line 11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81" name="Line 11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782" name="Group 11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783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8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85" name="Group 12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786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87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788" name="Group 12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789" name="Line 1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790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791" name="Line 12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92" name="Line 12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793" name="Oval 129"/>
            <p:cNvSpPr>
              <a:spLocks noChangeArrowheads="1"/>
            </p:cNvSpPr>
            <p:nvPr/>
          </p:nvSpPr>
          <p:spPr bwMode="auto">
            <a:xfrm>
              <a:off x="749" y="1565"/>
              <a:ext cx="346" cy="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94" name="Line 130"/>
            <p:cNvSpPr>
              <a:spLocks noChangeShapeType="1"/>
            </p:cNvSpPr>
            <p:nvPr/>
          </p:nvSpPr>
          <p:spPr bwMode="auto">
            <a:xfrm>
              <a:off x="921" y="1903"/>
              <a:ext cx="7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95" name="Line 131"/>
            <p:cNvSpPr>
              <a:spLocks noChangeShapeType="1"/>
            </p:cNvSpPr>
            <p:nvPr/>
          </p:nvSpPr>
          <p:spPr bwMode="auto">
            <a:xfrm flipV="1">
              <a:off x="921" y="1255"/>
              <a:ext cx="1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96" name="Text Box 132"/>
            <p:cNvSpPr txBox="1">
              <a:spLocks noChangeArrowheads="1"/>
            </p:cNvSpPr>
            <p:nvPr/>
          </p:nvSpPr>
          <p:spPr bwMode="auto">
            <a:xfrm>
              <a:off x="822" y="1535"/>
              <a:ext cx="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797" name="Text Box 133"/>
            <p:cNvSpPr txBox="1">
              <a:spLocks noChangeArrowheads="1"/>
            </p:cNvSpPr>
            <p:nvPr/>
          </p:nvSpPr>
          <p:spPr bwMode="auto">
            <a:xfrm>
              <a:off x="819" y="1616"/>
              <a:ext cx="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798" name="Line 134"/>
            <p:cNvSpPr>
              <a:spLocks noChangeShapeType="1"/>
            </p:cNvSpPr>
            <p:nvPr/>
          </p:nvSpPr>
          <p:spPr bwMode="auto">
            <a:xfrm>
              <a:off x="924" y="125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799" name="Line 135"/>
            <p:cNvSpPr>
              <a:spLocks noChangeShapeType="1"/>
            </p:cNvSpPr>
            <p:nvPr/>
          </p:nvSpPr>
          <p:spPr bwMode="auto">
            <a:xfrm>
              <a:off x="923" y="2345"/>
              <a:ext cx="112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800" name="Group 136"/>
            <p:cNvGrpSpPr>
              <a:grpSpLocks/>
            </p:cNvGrpSpPr>
            <p:nvPr/>
          </p:nvGrpSpPr>
          <p:grpSpPr bwMode="auto">
            <a:xfrm rot="16200000">
              <a:off x="1650" y="1709"/>
              <a:ext cx="1084" cy="187"/>
              <a:chOff x="1200" y="1296"/>
              <a:chExt cx="2256" cy="243"/>
            </a:xfrm>
          </p:grpSpPr>
          <p:sp>
            <p:nvSpPr>
              <p:cNvPr id="369801" name="Line 13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02" name="Line 138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803" name="Group 139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69804" name="Line 1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05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806" name="Group 142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69807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08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809" name="Group 145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69810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1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9812" name="Line 14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13" name="Line 149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814" name="Line 150"/>
            <p:cNvSpPr>
              <a:spLocks noChangeShapeType="1"/>
            </p:cNvSpPr>
            <p:nvPr/>
          </p:nvSpPr>
          <p:spPr bwMode="auto">
            <a:xfrm flipH="1">
              <a:off x="2016" y="125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815" name="Line 151"/>
            <p:cNvSpPr>
              <a:spLocks noChangeShapeType="1"/>
            </p:cNvSpPr>
            <p:nvPr/>
          </p:nvSpPr>
          <p:spPr bwMode="auto">
            <a:xfrm flipH="1">
              <a:off x="2054" y="2345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816" name="Text Box 152"/>
            <p:cNvSpPr txBox="1">
              <a:spLocks noChangeArrowheads="1"/>
            </p:cNvSpPr>
            <p:nvPr/>
          </p:nvSpPr>
          <p:spPr bwMode="auto">
            <a:xfrm>
              <a:off x="1362" y="1315"/>
              <a:ext cx="4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s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817" name="Text Box 153"/>
            <p:cNvSpPr txBox="1">
              <a:spLocks noChangeArrowheads="1"/>
            </p:cNvSpPr>
            <p:nvPr/>
          </p:nvSpPr>
          <p:spPr bwMode="auto">
            <a:xfrm>
              <a:off x="2274" y="1488"/>
              <a:ext cx="27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R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819" name="Text Box 155"/>
            <p:cNvSpPr txBox="1">
              <a:spLocks noChangeArrowheads="1"/>
            </p:cNvSpPr>
            <p:nvPr/>
          </p:nvSpPr>
          <p:spPr bwMode="auto">
            <a:xfrm>
              <a:off x="1746" y="1536"/>
              <a:ext cx="27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V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sp>
          <p:nvSpPr>
            <p:cNvPr id="369820" name="Text Box 156"/>
            <p:cNvSpPr txBox="1">
              <a:spLocks noChangeArrowheads="1"/>
            </p:cNvSpPr>
            <p:nvPr/>
          </p:nvSpPr>
          <p:spPr bwMode="auto">
            <a:xfrm>
              <a:off x="1728" y="1261"/>
              <a:ext cx="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9821" name="Text Box 157"/>
            <p:cNvSpPr txBox="1">
              <a:spLocks noChangeArrowheads="1"/>
            </p:cNvSpPr>
            <p:nvPr/>
          </p:nvSpPr>
          <p:spPr bwMode="auto">
            <a:xfrm>
              <a:off x="1776" y="2022"/>
              <a:ext cx="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69822" name="Line 158"/>
            <p:cNvSpPr>
              <a:spLocks noChangeShapeType="1"/>
            </p:cNvSpPr>
            <p:nvPr/>
          </p:nvSpPr>
          <p:spPr bwMode="auto">
            <a:xfrm>
              <a:off x="1968" y="1152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857" name="Group 193"/>
          <p:cNvGrpSpPr>
            <a:grpSpLocks/>
          </p:cNvGrpSpPr>
          <p:nvPr/>
        </p:nvGrpSpPr>
        <p:grpSpPr bwMode="auto">
          <a:xfrm>
            <a:off x="3124200" y="4343400"/>
            <a:ext cx="4930775" cy="793750"/>
            <a:chOff x="1968" y="2736"/>
            <a:chExt cx="3106" cy="500"/>
          </a:xfrm>
        </p:grpSpPr>
        <p:sp>
          <p:nvSpPr>
            <p:cNvPr id="369682" name="Text Box 18"/>
            <p:cNvSpPr txBox="1">
              <a:spLocks noChangeArrowheads="1"/>
            </p:cNvSpPr>
            <p:nvPr/>
          </p:nvSpPr>
          <p:spPr bwMode="auto">
            <a:xfrm>
              <a:off x="1968" y="2832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29" name="Text Box 165"/>
            <p:cNvSpPr txBox="1">
              <a:spLocks noChangeArrowheads="1"/>
            </p:cNvSpPr>
            <p:nvPr/>
          </p:nvSpPr>
          <p:spPr bwMode="auto">
            <a:xfrm>
              <a:off x="2295" y="2850"/>
              <a:ext cx="2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31" name="Rectangle 167"/>
            <p:cNvSpPr>
              <a:spLocks noChangeArrowheads="1"/>
            </p:cNvSpPr>
            <p:nvPr/>
          </p:nvSpPr>
          <p:spPr bwMode="auto">
            <a:xfrm>
              <a:off x="2736" y="273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69832" name="Rectangle 168"/>
            <p:cNvSpPr>
              <a:spLocks noChangeArrowheads="1"/>
            </p:cNvSpPr>
            <p:nvPr/>
          </p:nvSpPr>
          <p:spPr bwMode="auto">
            <a:xfrm>
              <a:off x="2544" y="302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S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69833" name="Rectangle 169"/>
            <p:cNvSpPr>
              <a:spLocks noChangeArrowheads="1"/>
            </p:cNvSpPr>
            <p:nvPr/>
          </p:nvSpPr>
          <p:spPr bwMode="auto">
            <a:xfrm>
              <a:off x="2928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69834" name="Line 170"/>
            <p:cNvSpPr>
              <a:spLocks noChangeShapeType="1"/>
            </p:cNvSpPr>
            <p:nvPr/>
          </p:nvSpPr>
          <p:spPr bwMode="auto">
            <a:xfrm>
              <a:off x="2544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835" name="Text Box 171"/>
            <p:cNvSpPr txBox="1">
              <a:spLocks noChangeArrowheads="1"/>
            </p:cNvSpPr>
            <p:nvPr/>
          </p:nvSpPr>
          <p:spPr bwMode="auto">
            <a:xfrm>
              <a:off x="3264" y="2871"/>
              <a:ext cx="3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and</a:t>
              </a:r>
            </a:p>
          </p:txBody>
        </p:sp>
        <p:sp>
          <p:nvSpPr>
            <p:cNvPr id="369836" name="Text Box 172"/>
            <p:cNvSpPr txBox="1">
              <a:spLocks noChangeArrowheads="1"/>
            </p:cNvSpPr>
            <p:nvPr/>
          </p:nvSpPr>
          <p:spPr bwMode="auto">
            <a:xfrm>
              <a:off x="3840" y="2880"/>
              <a:ext cx="12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v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= i</a:t>
              </a:r>
              <a:r>
                <a:rPr lang="en-US" sz="1800" b="1" baseline="-25000">
                  <a:latin typeface="Arial" charset="0"/>
                </a:rPr>
                <a:t>L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L</a:t>
              </a:r>
            </a:p>
          </p:txBody>
        </p:sp>
      </p:grpSp>
      <p:grpSp>
        <p:nvGrpSpPr>
          <p:cNvPr id="369858" name="Group 194"/>
          <p:cNvGrpSpPr>
            <a:grpSpLocks/>
          </p:cNvGrpSpPr>
          <p:nvPr/>
        </p:nvGrpSpPr>
        <p:grpSpPr bwMode="auto">
          <a:xfrm>
            <a:off x="2057400" y="5073650"/>
            <a:ext cx="2057400" cy="825500"/>
            <a:chOff x="1296" y="3196"/>
            <a:chExt cx="1296" cy="520"/>
          </a:xfrm>
        </p:grpSpPr>
        <p:sp>
          <p:nvSpPr>
            <p:cNvPr id="369837" name="Text Box 173"/>
            <p:cNvSpPr txBox="1">
              <a:spLocks noChangeArrowheads="1"/>
            </p:cNvSpPr>
            <p:nvPr/>
          </p:nvSpPr>
          <p:spPr bwMode="auto">
            <a:xfrm>
              <a:off x="1296" y="331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L 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38" name="Text Box 174"/>
            <p:cNvSpPr txBox="1">
              <a:spLocks noChangeArrowheads="1"/>
            </p:cNvSpPr>
            <p:nvPr/>
          </p:nvSpPr>
          <p:spPr bwMode="auto">
            <a:xfrm>
              <a:off x="1623" y="3330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39" name="Rectangle 175"/>
            <p:cNvSpPr>
              <a:spLocks noChangeArrowheads="1"/>
            </p:cNvSpPr>
            <p:nvPr/>
          </p:nvSpPr>
          <p:spPr bwMode="auto">
            <a:xfrm>
              <a:off x="2064" y="319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69840" name="Rectangle 176"/>
            <p:cNvSpPr>
              <a:spLocks noChangeArrowheads="1"/>
            </p:cNvSpPr>
            <p:nvPr/>
          </p:nvSpPr>
          <p:spPr bwMode="auto">
            <a:xfrm>
              <a:off x="1872" y="350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69841" name="Line 177"/>
            <p:cNvSpPr>
              <a:spLocks noChangeShapeType="1"/>
            </p:cNvSpPr>
            <p:nvPr/>
          </p:nvSpPr>
          <p:spPr bwMode="auto">
            <a:xfrm>
              <a:off x="1872" y="3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842" name="Rectangle 178"/>
            <p:cNvSpPr>
              <a:spLocks noChangeArrowheads="1"/>
            </p:cNvSpPr>
            <p:nvPr/>
          </p:nvSpPr>
          <p:spPr bwMode="auto">
            <a:xfrm>
              <a:off x="2256" y="350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</p:grpSp>
      <p:grpSp>
        <p:nvGrpSpPr>
          <p:cNvPr id="369859" name="Group 195"/>
          <p:cNvGrpSpPr>
            <a:grpSpLocks/>
          </p:cNvGrpSpPr>
          <p:nvPr/>
        </p:nvGrpSpPr>
        <p:grpSpPr bwMode="auto">
          <a:xfrm>
            <a:off x="4572000" y="5194300"/>
            <a:ext cx="3733800" cy="1144588"/>
            <a:chOff x="2880" y="3272"/>
            <a:chExt cx="2352" cy="721"/>
          </a:xfrm>
        </p:grpSpPr>
        <p:sp>
          <p:nvSpPr>
            <p:cNvPr id="369843" name="Text Box 179"/>
            <p:cNvSpPr txBox="1">
              <a:spLocks noChangeArrowheads="1"/>
            </p:cNvSpPr>
            <p:nvPr/>
          </p:nvSpPr>
          <p:spPr bwMode="auto">
            <a:xfrm>
              <a:off x="2880" y="336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/>
                <a:t>so</a:t>
              </a:r>
            </a:p>
          </p:txBody>
        </p:sp>
        <p:sp>
          <p:nvSpPr>
            <p:cNvPr id="369844" name="Text Box 180"/>
            <p:cNvSpPr txBox="1">
              <a:spLocks noChangeArrowheads="1"/>
            </p:cNvSpPr>
            <p:nvPr/>
          </p:nvSpPr>
          <p:spPr bwMode="auto">
            <a:xfrm>
              <a:off x="3264" y="3360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49" name="Text Box 185"/>
            <p:cNvSpPr txBox="1">
              <a:spLocks noChangeArrowheads="1"/>
            </p:cNvSpPr>
            <p:nvPr/>
          </p:nvSpPr>
          <p:spPr bwMode="auto">
            <a:xfrm>
              <a:off x="3639" y="3406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69850" name="Rectangle 186"/>
            <p:cNvSpPr>
              <a:spLocks noChangeArrowheads="1"/>
            </p:cNvSpPr>
            <p:nvPr/>
          </p:nvSpPr>
          <p:spPr bwMode="auto">
            <a:xfrm>
              <a:off x="4080" y="327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69851" name="Rectangle 187"/>
            <p:cNvSpPr>
              <a:spLocks noChangeArrowheads="1"/>
            </p:cNvSpPr>
            <p:nvPr/>
          </p:nvSpPr>
          <p:spPr bwMode="auto">
            <a:xfrm>
              <a:off x="3888" y="3580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69852" name="Line 188"/>
            <p:cNvSpPr>
              <a:spLocks noChangeShapeType="1"/>
            </p:cNvSpPr>
            <p:nvPr/>
          </p:nvSpPr>
          <p:spPr bwMode="auto">
            <a:xfrm>
              <a:off x="3888" y="35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853" name="Rectangle 189"/>
            <p:cNvSpPr>
              <a:spLocks noChangeArrowheads="1"/>
            </p:cNvSpPr>
            <p:nvPr/>
          </p:nvSpPr>
          <p:spPr bwMode="auto">
            <a:xfrm>
              <a:off x="4272" y="358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69854" name="Text Box 190"/>
            <p:cNvSpPr txBox="1">
              <a:spLocks noChangeArrowheads="1"/>
            </p:cNvSpPr>
            <p:nvPr/>
          </p:nvSpPr>
          <p:spPr bwMode="auto">
            <a:xfrm>
              <a:off x="4608" y="3360"/>
              <a:ext cx="62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X</a:t>
              </a:r>
              <a:r>
                <a:rPr lang="en-US"/>
                <a:t>  </a:t>
              </a:r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L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6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6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64C9-4991-47DA-9610-19DC9B5D6AA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5800" y="62484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0852" name="Rectangle 164"/>
          <p:cNvSpPr>
            <a:spLocks noChangeArrowheads="1"/>
          </p:cNvSpPr>
          <p:nvPr/>
        </p:nvSpPr>
        <p:spPr bwMode="auto">
          <a:xfrm>
            <a:off x="609600" y="4114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If R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 = R</a:t>
            </a:r>
            <a:r>
              <a:rPr lang="en-US" sz="1800" b="1" baseline="-25000">
                <a:latin typeface="Arial" charset="0"/>
              </a:rPr>
              <a:t>p</a:t>
            </a:r>
            <a:r>
              <a:rPr lang="en-US" sz="1800" b="1">
                <a:latin typeface="Arial" charset="0"/>
              </a:rPr>
              <a:t>  and v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 = i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 R</a:t>
            </a:r>
            <a:r>
              <a:rPr lang="en-US" sz="1800" b="1" baseline="-25000">
                <a:latin typeface="Arial" charset="0"/>
              </a:rPr>
              <a:t>p</a:t>
            </a:r>
            <a:r>
              <a:rPr lang="en-US" sz="1800" b="1">
                <a:latin typeface="Arial" charset="0"/>
              </a:rPr>
              <a:t> then the two v</a:t>
            </a:r>
            <a:r>
              <a:rPr lang="en-US" sz="1800" b="1" baseline="-25000">
                <a:latin typeface="Arial" charset="0"/>
              </a:rPr>
              <a:t>L </a:t>
            </a:r>
            <a:r>
              <a:rPr lang="en-US" sz="1800" b="1">
                <a:latin typeface="Arial" charset="0"/>
              </a:rPr>
              <a:t>are equal.</a:t>
            </a:r>
          </a:p>
        </p:txBody>
      </p:sp>
      <p:sp>
        <p:nvSpPr>
          <p:cNvPr id="370853" name="Rectangle 165"/>
          <p:cNvSpPr>
            <a:spLocks noChangeArrowheads="1"/>
          </p:cNvSpPr>
          <p:nvPr/>
        </p:nvSpPr>
        <p:spPr bwMode="auto">
          <a:xfrm>
            <a:off x="609600" y="46482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So the two practical sources are electrically equivalent if :</a:t>
            </a:r>
          </a:p>
        </p:txBody>
      </p:sp>
      <p:grpSp>
        <p:nvGrpSpPr>
          <p:cNvPr id="371498" name="Group 810"/>
          <p:cNvGrpSpPr>
            <a:grpSpLocks/>
          </p:cNvGrpSpPr>
          <p:nvPr/>
        </p:nvGrpSpPr>
        <p:grpSpPr bwMode="auto">
          <a:xfrm>
            <a:off x="2728913" y="5105400"/>
            <a:ext cx="6186487" cy="366713"/>
            <a:chOff x="1719" y="3216"/>
            <a:chExt cx="3897" cy="231"/>
          </a:xfrm>
        </p:grpSpPr>
        <p:sp>
          <p:nvSpPr>
            <p:cNvPr id="370854" name="Rectangle 166"/>
            <p:cNvSpPr>
              <a:spLocks noChangeArrowheads="1"/>
            </p:cNvSpPr>
            <p:nvPr/>
          </p:nvSpPr>
          <p:spPr bwMode="auto">
            <a:xfrm>
              <a:off x="1719" y="3216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= R</a:t>
              </a:r>
              <a:r>
                <a:rPr lang="en-US" sz="18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70855" name="Rectangle 167"/>
            <p:cNvSpPr>
              <a:spLocks noChangeArrowheads="1"/>
            </p:cNvSpPr>
            <p:nvPr/>
          </p:nvSpPr>
          <p:spPr bwMode="auto">
            <a:xfrm>
              <a:off x="2544" y="3216"/>
              <a:ext cx="3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and     v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= i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p </a:t>
              </a:r>
              <a:r>
                <a:rPr lang="en-US" sz="1800" b="1">
                  <a:latin typeface="Arial" charset="0"/>
                </a:rPr>
                <a:t>= i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s      </a:t>
              </a:r>
              <a:r>
                <a:rPr lang="en-US" sz="1800" b="1">
                  <a:latin typeface="Arial" charset="0"/>
                </a:rPr>
                <a:t>or</a:t>
              </a:r>
              <a:r>
                <a:rPr lang="en-US" sz="1800" b="1" baseline="-25000">
                  <a:latin typeface="Arial" charset="0"/>
                </a:rPr>
                <a:t>    </a:t>
              </a:r>
              <a:r>
                <a:rPr lang="en-US" sz="1800" b="1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= v</a:t>
              </a:r>
              <a:r>
                <a:rPr lang="en-US" sz="1800" b="1" baseline="-25000">
                  <a:latin typeface="Arial" charset="0"/>
                </a:rPr>
                <a:t>s</a:t>
              </a:r>
              <a:r>
                <a:rPr lang="en-US" sz="1800" b="1">
                  <a:latin typeface="Arial" charset="0"/>
                </a:rPr>
                <a:t> / R</a:t>
              </a:r>
              <a:r>
                <a:rPr lang="en-US" sz="1800" b="1" baseline="-25000">
                  <a:latin typeface="Arial" charset="0"/>
                </a:rPr>
                <a:t>p </a:t>
              </a:r>
            </a:p>
          </p:txBody>
        </p:sp>
      </p:grpSp>
      <p:sp>
        <p:nvSpPr>
          <p:cNvPr id="370856" name="Rectangle 168"/>
          <p:cNvSpPr>
            <a:spLocks noChangeArrowheads="1"/>
          </p:cNvSpPr>
          <p:nvPr/>
        </p:nvSpPr>
        <p:spPr bwMode="auto">
          <a:xfrm>
            <a:off x="762000" y="5638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		where R</a:t>
            </a:r>
            <a:r>
              <a:rPr lang="en-US" sz="1800" b="1" baseline="-25000">
                <a:latin typeface="Arial" charset="0"/>
              </a:rPr>
              <a:t>s</a:t>
            </a:r>
            <a:r>
              <a:rPr lang="en-US" sz="1800" b="1">
                <a:latin typeface="Arial" charset="0"/>
              </a:rPr>
              <a:t> is the internal resistance of either practical source.</a:t>
            </a:r>
          </a:p>
        </p:txBody>
      </p:sp>
      <p:grpSp>
        <p:nvGrpSpPr>
          <p:cNvPr id="371489" name="Group 801"/>
          <p:cNvGrpSpPr>
            <a:grpSpLocks/>
          </p:cNvGrpSpPr>
          <p:nvPr/>
        </p:nvGrpSpPr>
        <p:grpSpPr bwMode="auto">
          <a:xfrm>
            <a:off x="1852613" y="628650"/>
            <a:ext cx="6376987" cy="2343150"/>
            <a:chOff x="1167" y="396"/>
            <a:chExt cx="4017" cy="1476"/>
          </a:xfrm>
        </p:grpSpPr>
        <p:sp>
          <p:nvSpPr>
            <p:cNvPr id="370741" name="Text Box 53"/>
            <p:cNvSpPr txBox="1">
              <a:spLocks noChangeArrowheads="1"/>
            </p:cNvSpPr>
            <p:nvPr/>
          </p:nvSpPr>
          <p:spPr bwMode="auto">
            <a:xfrm>
              <a:off x="2255" y="432"/>
              <a:ext cx="21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i</a:t>
              </a:r>
              <a:r>
                <a:rPr lang="en-US" sz="1600" b="1" baseline="-25000">
                  <a:latin typeface="Arial" charset="0"/>
                </a:rPr>
                <a:t>L</a:t>
              </a:r>
              <a:r>
                <a:rPr lang="en-US" sz="1600" b="1">
                  <a:latin typeface="Arial" charset="0"/>
                </a:rPr>
                <a:t> </a:t>
              </a:r>
            </a:p>
          </p:txBody>
        </p:sp>
        <p:grpSp>
          <p:nvGrpSpPr>
            <p:cNvPr id="371488" name="Group 800"/>
            <p:cNvGrpSpPr>
              <a:grpSpLocks/>
            </p:cNvGrpSpPr>
            <p:nvPr/>
          </p:nvGrpSpPr>
          <p:grpSpPr bwMode="auto">
            <a:xfrm>
              <a:off x="1167" y="396"/>
              <a:ext cx="4017" cy="1476"/>
              <a:chOff x="1152" y="384"/>
              <a:chExt cx="4017" cy="1476"/>
            </a:xfrm>
          </p:grpSpPr>
          <p:grpSp>
            <p:nvGrpSpPr>
              <p:cNvPr id="370697" name="Group 9"/>
              <p:cNvGrpSpPr>
                <a:grpSpLocks/>
              </p:cNvGrpSpPr>
              <p:nvPr/>
            </p:nvGrpSpPr>
            <p:grpSpPr bwMode="auto">
              <a:xfrm>
                <a:off x="3312" y="384"/>
                <a:ext cx="1857" cy="1476"/>
                <a:chOff x="3216" y="738"/>
                <a:chExt cx="1857" cy="1620"/>
              </a:xfrm>
            </p:grpSpPr>
            <p:grpSp>
              <p:nvGrpSpPr>
                <p:cNvPr id="370698" name="Group 10"/>
                <p:cNvGrpSpPr>
                  <a:grpSpLocks/>
                </p:cNvGrpSpPr>
                <p:nvPr/>
              </p:nvGrpSpPr>
              <p:grpSpPr bwMode="auto">
                <a:xfrm rot="16200000">
                  <a:off x="4179" y="1708"/>
                  <a:ext cx="1089" cy="187"/>
                  <a:chOff x="1200" y="1296"/>
                  <a:chExt cx="2256" cy="243"/>
                </a:xfrm>
              </p:grpSpPr>
              <p:sp>
                <p:nvSpPr>
                  <p:cNvPr id="3706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0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070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0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03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070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06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070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09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071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1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71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612" y="2358"/>
                  <a:ext cx="1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804" y="1488"/>
                  <a:ext cx="269" cy="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600" b="1">
                      <a:latin typeface="Arial" charset="0"/>
                    </a:rPr>
                    <a:t> R</a:t>
                  </a:r>
                  <a:r>
                    <a:rPr lang="en-US" sz="1600" b="1" baseline="-25000">
                      <a:latin typeface="Arial" charset="0"/>
                    </a:rPr>
                    <a:t>L</a:t>
                  </a:r>
                  <a:r>
                    <a:rPr lang="en-US" sz="1600" b="1"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3707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20" y="738"/>
                  <a:ext cx="230" cy="4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600" b="1" dirty="0">
                      <a:latin typeface="Arial" charset="0"/>
                    </a:rPr>
                    <a:t> </a:t>
                  </a:r>
                  <a:r>
                    <a:rPr lang="en-US" sz="1600" b="1" dirty="0" err="1">
                      <a:latin typeface="Arial" charset="0"/>
                    </a:rPr>
                    <a:t>i</a:t>
                  </a:r>
                  <a:r>
                    <a:rPr lang="en-US" sz="1600" b="1" baseline="-25000" dirty="0" err="1">
                      <a:latin typeface="Arial" charset="0"/>
                    </a:rPr>
                    <a:t>L</a:t>
                  </a:r>
                  <a:r>
                    <a:rPr lang="en-US" sz="1600" b="1" dirty="0"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370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76" y="1536"/>
                  <a:ext cx="269" cy="4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 V</a:t>
                  </a:r>
                  <a:r>
                    <a:rPr lang="en-US" sz="1600" b="1" baseline="-25000">
                      <a:latin typeface="Arial" charset="0"/>
                    </a:rPr>
                    <a:t>L</a:t>
                  </a:r>
                  <a:r>
                    <a:rPr lang="en-US" sz="1600" b="1">
                      <a:latin typeface="Arial" charset="0"/>
                    </a:rPr>
                    <a:t> </a:t>
                  </a:r>
                </a:p>
              </p:txBody>
            </p:sp>
            <p:sp>
              <p:nvSpPr>
                <p:cNvPr id="37071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276" y="1263"/>
                  <a:ext cx="135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37071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2027"/>
                  <a:ext cx="134" cy="3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_</a:t>
                  </a:r>
                </a:p>
              </p:txBody>
            </p:sp>
            <p:sp>
              <p:nvSpPr>
                <p:cNvPr id="37071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464" y="115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16" y="1678"/>
                  <a:ext cx="231" cy="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600" b="1">
                      <a:latin typeface="Arial" charset="0"/>
                    </a:rPr>
                    <a:t> i</a:t>
                  </a:r>
                  <a:r>
                    <a:rPr lang="en-US" sz="1600" b="1" baseline="-25000">
                      <a:latin typeface="Arial" charset="0"/>
                    </a:rPr>
                    <a:t>s</a:t>
                  </a:r>
                  <a:r>
                    <a:rPr lang="en-US" sz="1600" b="1">
                      <a:latin typeface="Arial" charset="0"/>
                    </a:rPr>
                    <a:t> </a:t>
                  </a:r>
                </a:p>
              </p:txBody>
            </p:sp>
            <p:grpSp>
              <p:nvGrpSpPr>
                <p:cNvPr id="370720" name="Group 32"/>
                <p:cNvGrpSpPr>
                  <a:grpSpLocks/>
                </p:cNvGrpSpPr>
                <p:nvPr/>
              </p:nvGrpSpPr>
              <p:grpSpPr bwMode="auto">
                <a:xfrm rot="16200000">
                  <a:off x="3604" y="1753"/>
                  <a:ext cx="1100" cy="98"/>
                  <a:chOff x="1200" y="1296"/>
                  <a:chExt cx="2256" cy="243"/>
                </a:xfrm>
              </p:grpSpPr>
              <p:sp>
                <p:nvSpPr>
                  <p:cNvPr id="37072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22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07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24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25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072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2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28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072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7073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31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073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734" name="Oval 46"/>
                <p:cNvSpPr>
                  <a:spLocks noChangeArrowheads="1"/>
                </p:cNvSpPr>
                <p:nvPr/>
              </p:nvSpPr>
              <p:spPr bwMode="auto">
                <a:xfrm>
                  <a:off x="3457" y="1567"/>
                  <a:ext cx="296" cy="34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0735" name="Line 47"/>
                <p:cNvSpPr>
                  <a:spLocks noChangeShapeType="1"/>
                </p:cNvSpPr>
                <p:nvPr/>
              </p:nvSpPr>
              <p:spPr bwMode="auto">
                <a:xfrm>
                  <a:off x="3605" y="1910"/>
                  <a:ext cx="6" cy="4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3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605" y="1252"/>
                  <a:ext cx="1" cy="3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37" name="Line 49"/>
                <p:cNvSpPr>
                  <a:spLocks noChangeShapeType="1"/>
                </p:cNvSpPr>
                <p:nvPr/>
              </p:nvSpPr>
              <p:spPr bwMode="auto">
                <a:xfrm>
                  <a:off x="3604" y="124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38" name="Line 50"/>
                <p:cNvSpPr>
                  <a:spLocks noChangeShapeType="1"/>
                </p:cNvSpPr>
                <p:nvPr/>
              </p:nvSpPr>
              <p:spPr bwMode="auto">
                <a:xfrm>
                  <a:off x="3611" y="2352"/>
                  <a:ext cx="10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3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11" y="1643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4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34" y="1456"/>
                  <a:ext cx="269" cy="4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r"/>
                  <a:r>
                    <a:rPr lang="en-US" sz="1600" b="1">
                      <a:latin typeface="Arial" charset="0"/>
                    </a:rPr>
                    <a:t> R</a:t>
                  </a:r>
                  <a:r>
                    <a:rPr lang="en-US" sz="1600" b="1" baseline="-25000">
                      <a:latin typeface="Arial" charset="0"/>
                    </a:rPr>
                    <a:t>p</a:t>
                  </a:r>
                  <a:r>
                    <a:rPr lang="en-US" sz="1600" b="1">
                      <a:latin typeface="Arial" charset="0"/>
                    </a:rPr>
                    <a:t> </a:t>
                  </a:r>
                </a:p>
              </p:txBody>
            </p:sp>
          </p:grpSp>
          <p:sp>
            <p:nvSpPr>
              <p:cNvPr id="370743" name="Text Box 55"/>
              <p:cNvSpPr txBox="1">
                <a:spLocks noChangeArrowheads="1"/>
              </p:cNvSpPr>
              <p:nvPr/>
            </p:nvSpPr>
            <p:spPr bwMode="auto">
              <a:xfrm>
                <a:off x="1152" y="1047"/>
                <a:ext cx="25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 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r>
                  <a:rPr lang="en-US" sz="1600" b="1">
                    <a:latin typeface="Arial" charset="0"/>
                  </a:rPr>
                  <a:t> </a:t>
                </a:r>
              </a:p>
            </p:txBody>
          </p:sp>
          <p:grpSp>
            <p:nvGrpSpPr>
              <p:cNvPr id="370744" name="Group 56"/>
              <p:cNvGrpSpPr>
                <a:grpSpLocks/>
              </p:cNvGrpSpPr>
              <p:nvPr/>
            </p:nvGrpSpPr>
            <p:grpSpPr bwMode="auto">
              <a:xfrm>
                <a:off x="1718" y="772"/>
                <a:ext cx="814" cy="95"/>
                <a:chOff x="1200" y="1296"/>
                <a:chExt cx="2256" cy="243"/>
              </a:xfrm>
            </p:grpSpPr>
            <p:sp>
              <p:nvSpPr>
                <p:cNvPr id="370745" name="Line 57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4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747" name="Group 59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4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49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50" name="Group 62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07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52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53" name="Group 65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55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756" name="Line 68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57" name="Line 69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758" name="Oval 70"/>
              <p:cNvSpPr>
                <a:spLocks noChangeArrowheads="1"/>
              </p:cNvSpPr>
              <p:nvPr/>
            </p:nvSpPr>
            <p:spPr bwMode="auto">
              <a:xfrm>
                <a:off x="1390" y="1111"/>
                <a:ext cx="305" cy="30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59" name="Line 71"/>
              <p:cNvSpPr>
                <a:spLocks noChangeShapeType="1"/>
              </p:cNvSpPr>
              <p:nvPr/>
            </p:nvSpPr>
            <p:spPr bwMode="auto">
              <a:xfrm>
                <a:off x="1542" y="1417"/>
                <a:ext cx="6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60" name="Line 72"/>
              <p:cNvSpPr>
                <a:spLocks noChangeShapeType="1"/>
              </p:cNvSpPr>
              <p:nvPr/>
            </p:nvSpPr>
            <p:spPr bwMode="auto">
              <a:xfrm flipV="1">
                <a:off x="1542" y="830"/>
                <a:ext cx="1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61" name="Text Box 73"/>
              <p:cNvSpPr txBox="1">
                <a:spLocks noChangeArrowheads="1"/>
              </p:cNvSpPr>
              <p:nvPr/>
            </p:nvSpPr>
            <p:spPr bwMode="auto">
              <a:xfrm>
                <a:off x="1454" y="1084"/>
                <a:ext cx="1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70762" name="Text Box 74"/>
              <p:cNvSpPr txBox="1">
                <a:spLocks noChangeArrowheads="1"/>
              </p:cNvSpPr>
              <p:nvPr/>
            </p:nvSpPr>
            <p:spPr bwMode="auto">
              <a:xfrm>
                <a:off x="1451" y="1157"/>
                <a:ext cx="1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70763" name="Line 75"/>
              <p:cNvSpPr>
                <a:spLocks noChangeShapeType="1"/>
              </p:cNvSpPr>
              <p:nvPr/>
            </p:nvSpPr>
            <p:spPr bwMode="auto">
              <a:xfrm>
                <a:off x="1544" y="830"/>
                <a:ext cx="3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64" name="Line 76"/>
              <p:cNvSpPr>
                <a:spLocks noChangeShapeType="1"/>
              </p:cNvSpPr>
              <p:nvPr/>
            </p:nvSpPr>
            <p:spPr bwMode="auto">
              <a:xfrm>
                <a:off x="1543" y="1818"/>
                <a:ext cx="99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765" name="Group 77"/>
              <p:cNvGrpSpPr>
                <a:grpSpLocks/>
              </p:cNvGrpSpPr>
              <p:nvPr/>
            </p:nvGrpSpPr>
            <p:grpSpPr bwMode="auto">
              <a:xfrm rot="16200000">
                <a:off x="2174" y="1244"/>
                <a:ext cx="982" cy="165"/>
                <a:chOff x="1200" y="1296"/>
                <a:chExt cx="2256" cy="243"/>
              </a:xfrm>
            </p:grpSpPr>
            <p:sp>
              <p:nvSpPr>
                <p:cNvPr id="370766" name="Line 78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67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768" name="Group 80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6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70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71" name="Group 83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077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73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74" name="Group 86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7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7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777" name="Line 89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78" name="Line 90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779" name="Line 91"/>
              <p:cNvSpPr>
                <a:spLocks noChangeShapeType="1"/>
              </p:cNvSpPr>
              <p:nvPr/>
            </p:nvSpPr>
            <p:spPr bwMode="auto">
              <a:xfrm flipH="1">
                <a:off x="2509" y="83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80" name="Line 92"/>
              <p:cNvSpPr>
                <a:spLocks noChangeShapeType="1"/>
              </p:cNvSpPr>
              <p:nvPr/>
            </p:nvSpPr>
            <p:spPr bwMode="auto">
              <a:xfrm flipH="1">
                <a:off x="2543" y="1818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81" name="Text Box 93"/>
              <p:cNvSpPr txBox="1">
                <a:spLocks noChangeArrowheads="1"/>
              </p:cNvSpPr>
              <p:nvPr/>
            </p:nvSpPr>
            <p:spPr bwMode="auto">
              <a:xfrm>
                <a:off x="1931" y="885"/>
                <a:ext cx="35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 R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r>
                  <a:rPr lang="en-US" sz="1600" b="1">
                    <a:latin typeface="Arial" charset="0"/>
                  </a:rPr>
                  <a:t> </a:t>
                </a:r>
              </a:p>
            </p:txBody>
          </p:sp>
          <p:sp>
            <p:nvSpPr>
              <p:cNvPr id="370783" name="Text Box 95"/>
              <p:cNvSpPr txBox="1">
                <a:spLocks noChangeArrowheads="1"/>
              </p:cNvSpPr>
              <p:nvPr/>
            </p:nvSpPr>
            <p:spPr bwMode="auto">
              <a:xfrm>
                <a:off x="2271" y="1085"/>
                <a:ext cx="23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 </a:t>
                </a:r>
                <a:r>
                  <a:rPr lang="en-US" sz="1200" b="1">
                    <a:latin typeface="Arial" charset="0"/>
                  </a:rPr>
                  <a:t>V</a:t>
                </a:r>
                <a:r>
                  <a:rPr lang="en-US" sz="1200" b="1" baseline="-25000">
                    <a:latin typeface="Arial" charset="0"/>
                  </a:rPr>
                  <a:t>L</a:t>
                </a:r>
                <a:r>
                  <a:rPr lang="en-US" sz="1200" b="1">
                    <a:latin typeface="Arial" charset="0"/>
                  </a:rPr>
                  <a:t> </a:t>
                </a:r>
              </a:p>
            </p:txBody>
          </p:sp>
          <p:sp>
            <p:nvSpPr>
              <p:cNvPr id="370784" name="Text Box 96"/>
              <p:cNvSpPr txBox="1">
                <a:spLocks noChangeArrowheads="1"/>
              </p:cNvSpPr>
              <p:nvPr/>
            </p:nvSpPr>
            <p:spPr bwMode="auto">
              <a:xfrm>
                <a:off x="2255" y="836"/>
                <a:ext cx="1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70785" name="Text Box 97"/>
              <p:cNvSpPr txBox="1">
                <a:spLocks noChangeArrowheads="1"/>
              </p:cNvSpPr>
              <p:nvPr/>
            </p:nvSpPr>
            <p:spPr bwMode="auto">
              <a:xfrm>
                <a:off x="2297" y="1525"/>
                <a:ext cx="1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70786" name="Text Box 98"/>
              <p:cNvSpPr txBox="1">
                <a:spLocks noChangeArrowheads="1"/>
              </p:cNvSpPr>
              <p:nvPr/>
            </p:nvSpPr>
            <p:spPr bwMode="auto">
              <a:xfrm>
                <a:off x="1152" y="1047"/>
                <a:ext cx="25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 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r>
                  <a:rPr lang="en-US" sz="1600" b="1">
                    <a:latin typeface="Arial" charset="0"/>
                  </a:rPr>
                  <a:t> </a:t>
                </a:r>
              </a:p>
            </p:txBody>
          </p:sp>
          <p:grpSp>
            <p:nvGrpSpPr>
              <p:cNvPr id="370787" name="Group 99"/>
              <p:cNvGrpSpPr>
                <a:grpSpLocks/>
              </p:cNvGrpSpPr>
              <p:nvPr/>
            </p:nvGrpSpPr>
            <p:grpSpPr bwMode="auto">
              <a:xfrm>
                <a:off x="1718" y="772"/>
                <a:ext cx="814" cy="95"/>
                <a:chOff x="1200" y="1296"/>
                <a:chExt cx="2256" cy="243"/>
              </a:xfrm>
            </p:grpSpPr>
            <p:sp>
              <p:nvSpPr>
                <p:cNvPr id="370788" name="Line 100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78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790" name="Group 102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9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92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93" name="Group 105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0794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95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796" name="Group 108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79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79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799" name="Line 111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00" name="Line 112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02" name="Line 114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12" cy="4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03" name="Line 115"/>
              <p:cNvSpPr>
                <a:spLocks noChangeShapeType="1"/>
              </p:cNvSpPr>
              <p:nvPr/>
            </p:nvSpPr>
            <p:spPr bwMode="auto">
              <a:xfrm flipV="1">
                <a:off x="1542" y="830"/>
                <a:ext cx="1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06" name="Line 118"/>
              <p:cNvSpPr>
                <a:spLocks noChangeShapeType="1"/>
              </p:cNvSpPr>
              <p:nvPr/>
            </p:nvSpPr>
            <p:spPr bwMode="auto">
              <a:xfrm>
                <a:off x="1544" y="830"/>
                <a:ext cx="3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07" name="Line 119"/>
              <p:cNvSpPr>
                <a:spLocks noChangeShapeType="1"/>
              </p:cNvSpPr>
              <p:nvPr/>
            </p:nvSpPr>
            <p:spPr bwMode="auto">
              <a:xfrm>
                <a:off x="1543" y="1818"/>
                <a:ext cx="99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0808" name="Group 120"/>
              <p:cNvGrpSpPr>
                <a:grpSpLocks/>
              </p:cNvGrpSpPr>
              <p:nvPr/>
            </p:nvGrpSpPr>
            <p:grpSpPr bwMode="auto">
              <a:xfrm rot="16200000">
                <a:off x="2174" y="1244"/>
                <a:ext cx="982" cy="165"/>
                <a:chOff x="1200" y="1296"/>
                <a:chExt cx="2256" cy="243"/>
              </a:xfrm>
            </p:grpSpPr>
            <p:sp>
              <p:nvSpPr>
                <p:cNvPr id="370809" name="Line 121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1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0811" name="Group 123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81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813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814" name="Group 126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7081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816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0817" name="Group 129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7081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819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0820" name="Line 132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821" name="Line 133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0822" name="Line 134"/>
              <p:cNvSpPr>
                <a:spLocks noChangeShapeType="1"/>
              </p:cNvSpPr>
              <p:nvPr/>
            </p:nvSpPr>
            <p:spPr bwMode="auto">
              <a:xfrm flipH="1">
                <a:off x="2509" y="83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23" name="Line 135"/>
              <p:cNvSpPr>
                <a:spLocks noChangeShapeType="1"/>
              </p:cNvSpPr>
              <p:nvPr/>
            </p:nvSpPr>
            <p:spPr bwMode="auto">
              <a:xfrm flipH="1">
                <a:off x="2543" y="1818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24" name="Text Box 136"/>
              <p:cNvSpPr txBox="1">
                <a:spLocks noChangeArrowheads="1"/>
              </p:cNvSpPr>
              <p:nvPr/>
            </p:nvSpPr>
            <p:spPr bwMode="auto">
              <a:xfrm>
                <a:off x="1931" y="885"/>
                <a:ext cx="35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 R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r>
                  <a:rPr lang="en-US" sz="1600" b="1">
                    <a:latin typeface="Arial" charset="0"/>
                  </a:rPr>
                  <a:t> </a:t>
                </a:r>
              </a:p>
            </p:txBody>
          </p:sp>
          <p:sp>
            <p:nvSpPr>
              <p:cNvPr id="370825" name="Text Box 137"/>
              <p:cNvSpPr txBox="1">
                <a:spLocks noChangeArrowheads="1"/>
              </p:cNvSpPr>
              <p:nvPr/>
            </p:nvSpPr>
            <p:spPr bwMode="auto">
              <a:xfrm>
                <a:off x="2737" y="1041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/>
                <a:r>
                  <a:rPr lang="en-US" sz="1600" b="1">
                    <a:latin typeface="Arial" charset="0"/>
                  </a:rPr>
                  <a:t> </a:t>
                </a:r>
                <a:r>
                  <a:rPr lang="en-US" sz="1200" b="1">
                    <a:latin typeface="Arial" charset="0"/>
                  </a:rPr>
                  <a:t>R</a:t>
                </a:r>
                <a:r>
                  <a:rPr lang="en-US" sz="1200" b="1" baseline="-25000">
                    <a:latin typeface="Arial" charset="0"/>
                  </a:rPr>
                  <a:t>L</a:t>
                </a:r>
                <a:r>
                  <a:rPr lang="en-US" sz="1200" b="1">
                    <a:latin typeface="Arial" charset="0"/>
                  </a:rPr>
                  <a:t> </a:t>
                </a:r>
              </a:p>
            </p:txBody>
          </p:sp>
          <p:sp>
            <p:nvSpPr>
              <p:cNvPr id="370827" name="Text Box 139"/>
              <p:cNvSpPr txBox="1">
                <a:spLocks noChangeArrowheads="1"/>
              </p:cNvSpPr>
              <p:nvPr/>
            </p:nvSpPr>
            <p:spPr bwMode="auto">
              <a:xfrm>
                <a:off x="2255" y="836"/>
                <a:ext cx="1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370828" name="Text Box 140"/>
              <p:cNvSpPr txBox="1">
                <a:spLocks noChangeArrowheads="1"/>
              </p:cNvSpPr>
              <p:nvPr/>
            </p:nvSpPr>
            <p:spPr bwMode="auto">
              <a:xfrm>
                <a:off x="2297" y="1525"/>
                <a:ext cx="1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_</a:t>
                </a:r>
              </a:p>
            </p:txBody>
          </p:sp>
          <p:sp>
            <p:nvSpPr>
              <p:cNvPr id="370829" name="Line 141"/>
              <p:cNvSpPr>
                <a:spLocks noChangeShapeType="1"/>
              </p:cNvSpPr>
              <p:nvPr/>
            </p:nvSpPr>
            <p:spPr bwMode="auto">
              <a:xfrm>
                <a:off x="2467" y="737"/>
                <a:ext cx="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1497" name="Group 809"/>
          <p:cNvGrpSpPr>
            <a:grpSpLocks/>
          </p:cNvGrpSpPr>
          <p:nvPr/>
        </p:nvGrpSpPr>
        <p:grpSpPr bwMode="auto">
          <a:xfrm>
            <a:off x="2057400" y="3276600"/>
            <a:ext cx="5791200" cy="1146175"/>
            <a:chOff x="1488" y="2063"/>
            <a:chExt cx="3648" cy="722"/>
          </a:xfrm>
        </p:grpSpPr>
        <p:sp>
          <p:nvSpPr>
            <p:cNvPr id="370833" name="Rectangle 145"/>
            <p:cNvSpPr>
              <a:spLocks noChangeArrowheads="1"/>
            </p:cNvSpPr>
            <p:nvPr/>
          </p:nvSpPr>
          <p:spPr bwMode="auto">
            <a:xfrm>
              <a:off x="2448" y="235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0851" name="Group 163"/>
            <p:cNvGrpSpPr>
              <a:grpSpLocks/>
            </p:cNvGrpSpPr>
            <p:nvPr/>
          </p:nvGrpSpPr>
          <p:grpSpPr bwMode="auto">
            <a:xfrm>
              <a:off x="1488" y="2063"/>
              <a:ext cx="1152" cy="500"/>
              <a:chOff x="1968" y="2736"/>
              <a:chExt cx="1152" cy="500"/>
            </a:xfrm>
          </p:grpSpPr>
          <p:sp>
            <p:nvSpPr>
              <p:cNvPr id="370695" name="Text Box 7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0830" name="Text Box 142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0831" name="Rectangle 143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0832" name="Rectangle 14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0834" name="Line 146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844" name="Text Box 156"/>
            <p:cNvSpPr txBox="1">
              <a:spLocks noChangeArrowheads="1"/>
            </p:cNvSpPr>
            <p:nvPr/>
          </p:nvSpPr>
          <p:spPr bwMode="auto">
            <a:xfrm>
              <a:off x="3168" y="2151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0845" name="Text Box 157"/>
            <p:cNvSpPr txBox="1">
              <a:spLocks noChangeArrowheads="1"/>
            </p:cNvSpPr>
            <p:nvPr/>
          </p:nvSpPr>
          <p:spPr bwMode="auto">
            <a:xfrm>
              <a:off x="3543" y="2197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0846" name="Rectangle 158"/>
            <p:cNvSpPr>
              <a:spLocks noChangeArrowheads="1"/>
            </p:cNvSpPr>
            <p:nvPr/>
          </p:nvSpPr>
          <p:spPr bwMode="auto">
            <a:xfrm>
              <a:off x="3984" y="206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70847" name="Rectangle 159"/>
            <p:cNvSpPr>
              <a:spLocks noChangeArrowheads="1"/>
            </p:cNvSpPr>
            <p:nvPr/>
          </p:nvSpPr>
          <p:spPr bwMode="auto">
            <a:xfrm>
              <a:off x="3792" y="2371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70848" name="Line 160"/>
            <p:cNvSpPr>
              <a:spLocks noChangeShapeType="1"/>
            </p:cNvSpPr>
            <p:nvPr/>
          </p:nvSpPr>
          <p:spPr bwMode="auto">
            <a:xfrm>
              <a:off x="3792" y="23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0849" name="Rectangle 161"/>
            <p:cNvSpPr>
              <a:spLocks noChangeArrowheads="1"/>
            </p:cNvSpPr>
            <p:nvPr/>
          </p:nvSpPr>
          <p:spPr bwMode="auto">
            <a:xfrm>
              <a:off x="4176" y="2371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70989" name="Rectangle 301"/>
            <p:cNvSpPr>
              <a:spLocks noChangeArrowheads="1"/>
            </p:cNvSpPr>
            <p:nvPr/>
          </p:nvSpPr>
          <p:spPr bwMode="auto">
            <a:xfrm>
              <a:off x="2448" y="235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0990" name="Group 302"/>
            <p:cNvGrpSpPr>
              <a:grpSpLocks/>
            </p:cNvGrpSpPr>
            <p:nvPr/>
          </p:nvGrpSpPr>
          <p:grpSpPr bwMode="auto">
            <a:xfrm>
              <a:off x="1488" y="2063"/>
              <a:ext cx="1152" cy="500"/>
              <a:chOff x="1968" y="2736"/>
              <a:chExt cx="1152" cy="500"/>
            </a:xfrm>
          </p:grpSpPr>
          <p:sp>
            <p:nvSpPr>
              <p:cNvPr id="370991" name="Text Box 303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0992" name="Text Box 304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0993" name="Rectangle 305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0994" name="Rectangle 30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0995" name="Line 307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996" name="Line 308"/>
            <p:cNvSpPr>
              <a:spLocks noChangeShapeType="1"/>
            </p:cNvSpPr>
            <p:nvPr/>
          </p:nvSpPr>
          <p:spPr bwMode="auto">
            <a:xfrm>
              <a:off x="3792" y="23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132" name="Rectangle 444"/>
            <p:cNvSpPr>
              <a:spLocks noChangeArrowheads="1"/>
            </p:cNvSpPr>
            <p:nvPr/>
          </p:nvSpPr>
          <p:spPr bwMode="auto">
            <a:xfrm>
              <a:off x="2448" y="235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1133" name="Group 445"/>
            <p:cNvGrpSpPr>
              <a:grpSpLocks/>
            </p:cNvGrpSpPr>
            <p:nvPr/>
          </p:nvGrpSpPr>
          <p:grpSpPr bwMode="auto">
            <a:xfrm>
              <a:off x="1488" y="2063"/>
              <a:ext cx="1152" cy="500"/>
              <a:chOff x="1968" y="2736"/>
              <a:chExt cx="1152" cy="500"/>
            </a:xfrm>
          </p:grpSpPr>
          <p:sp>
            <p:nvSpPr>
              <p:cNvPr id="371134" name="Text Box 446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135" name="Text Box 447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136" name="Rectangle 448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1137" name="Rectangle 449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1138" name="Line 450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139" name="Text Box 451"/>
            <p:cNvSpPr txBox="1">
              <a:spLocks noChangeArrowheads="1"/>
            </p:cNvSpPr>
            <p:nvPr/>
          </p:nvSpPr>
          <p:spPr bwMode="auto">
            <a:xfrm>
              <a:off x="3168" y="2151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1140" name="Text Box 452"/>
            <p:cNvSpPr txBox="1">
              <a:spLocks noChangeArrowheads="1"/>
            </p:cNvSpPr>
            <p:nvPr/>
          </p:nvSpPr>
          <p:spPr bwMode="auto">
            <a:xfrm>
              <a:off x="3543" y="2197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1141" name="Rectangle 453"/>
            <p:cNvSpPr>
              <a:spLocks noChangeArrowheads="1"/>
            </p:cNvSpPr>
            <p:nvPr/>
          </p:nvSpPr>
          <p:spPr bwMode="auto">
            <a:xfrm>
              <a:off x="3984" y="206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71142" name="Rectangle 454"/>
            <p:cNvSpPr>
              <a:spLocks noChangeArrowheads="1"/>
            </p:cNvSpPr>
            <p:nvPr/>
          </p:nvSpPr>
          <p:spPr bwMode="auto">
            <a:xfrm>
              <a:off x="3792" y="2371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71143" name="Line 455"/>
            <p:cNvSpPr>
              <a:spLocks noChangeShapeType="1"/>
            </p:cNvSpPr>
            <p:nvPr/>
          </p:nvSpPr>
          <p:spPr bwMode="auto">
            <a:xfrm>
              <a:off x="3792" y="23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144" name="Rectangle 456"/>
            <p:cNvSpPr>
              <a:spLocks noChangeArrowheads="1"/>
            </p:cNvSpPr>
            <p:nvPr/>
          </p:nvSpPr>
          <p:spPr bwMode="auto">
            <a:xfrm>
              <a:off x="4176" y="2371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71234" name="Rectangle 546"/>
            <p:cNvSpPr>
              <a:spLocks noChangeArrowheads="1"/>
            </p:cNvSpPr>
            <p:nvPr/>
          </p:nvSpPr>
          <p:spPr bwMode="auto">
            <a:xfrm>
              <a:off x="2448" y="235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1235" name="Group 547"/>
            <p:cNvGrpSpPr>
              <a:grpSpLocks/>
            </p:cNvGrpSpPr>
            <p:nvPr/>
          </p:nvGrpSpPr>
          <p:grpSpPr bwMode="auto">
            <a:xfrm>
              <a:off x="1488" y="2063"/>
              <a:ext cx="1152" cy="500"/>
              <a:chOff x="1968" y="2736"/>
              <a:chExt cx="1152" cy="500"/>
            </a:xfrm>
          </p:grpSpPr>
          <p:sp>
            <p:nvSpPr>
              <p:cNvPr id="371236" name="Text Box 548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237" name="Text Box 549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238" name="Rectangle 550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1239" name="Rectangle 55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1240" name="Line 55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241" name="Line 553"/>
            <p:cNvSpPr>
              <a:spLocks noChangeShapeType="1"/>
            </p:cNvSpPr>
            <p:nvPr/>
          </p:nvSpPr>
          <p:spPr bwMode="auto">
            <a:xfrm>
              <a:off x="3792" y="23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377" name="Rectangle 689"/>
            <p:cNvSpPr>
              <a:spLocks noChangeArrowheads="1"/>
            </p:cNvSpPr>
            <p:nvPr/>
          </p:nvSpPr>
          <p:spPr bwMode="auto">
            <a:xfrm>
              <a:off x="2448" y="23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1378" name="Group 690"/>
            <p:cNvGrpSpPr>
              <a:grpSpLocks/>
            </p:cNvGrpSpPr>
            <p:nvPr/>
          </p:nvGrpSpPr>
          <p:grpSpPr bwMode="auto">
            <a:xfrm>
              <a:off x="1488" y="2064"/>
              <a:ext cx="1152" cy="500"/>
              <a:chOff x="1968" y="2736"/>
              <a:chExt cx="1152" cy="500"/>
            </a:xfrm>
          </p:grpSpPr>
          <p:sp>
            <p:nvSpPr>
              <p:cNvPr id="371379" name="Text Box 691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380" name="Text Box 692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381" name="Rectangle 693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1382" name="Rectangle 69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1383" name="Line 695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384" name="Text Box 696"/>
            <p:cNvSpPr txBox="1">
              <a:spLocks noChangeArrowheads="1"/>
            </p:cNvSpPr>
            <p:nvPr/>
          </p:nvSpPr>
          <p:spPr bwMode="auto">
            <a:xfrm>
              <a:off x="3168" y="2152"/>
              <a:ext cx="3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L =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1385" name="Text Box 697"/>
            <p:cNvSpPr txBox="1">
              <a:spLocks noChangeArrowheads="1"/>
            </p:cNvSpPr>
            <p:nvPr/>
          </p:nvSpPr>
          <p:spPr bwMode="auto">
            <a:xfrm>
              <a:off x="3543" y="2198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i</a:t>
              </a:r>
              <a:r>
                <a:rPr lang="en-US" sz="1600" b="1" baseline="-25000">
                  <a:latin typeface="Arial" charset="0"/>
                </a:rPr>
                <a:t>S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371386" name="Rectangle 698"/>
            <p:cNvSpPr>
              <a:spLocks noChangeArrowheads="1"/>
            </p:cNvSpPr>
            <p:nvPr/>
          </p:nvSpPr>
          <p:spPr bwMode="auto">
            <a:xfrm>
              <a:off x="3984" y="206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</a:t>
              </a:r>
            </a:p>
          </p:txBody>
        </p:sp>
        <p:sp>
          <p:nvSpPr>
            <p:cNvPr id="371387" name="Rectangle 699"/>
            <p:cNvSpPr>
              <a:spLocks noChangeArrowheads="1"/>
            </p:cNvSpPr>
            <p:nvPr/>
          </p:nvSpPr>
          <p:spPr bwMode="auto">
            <a:xfrm>
              <a:off x="3792" y="2372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p  </a:t>
              </a:r>
              <a:r>
                <a:rPr lang="en-US" sz="1600" b="1">
                  <a:latin typeface="Arial" charset="0"/>
                </a:rPr>
                <a:t>+</a:t>
              </a:r>
            </a:p>
          </p:txBody>
        </p:sp>
        <p:sp>
          <p:nvSpPr>
            <p:cNvPr id="371388" name="Line 700"/>
            <p:cNvSpPr>
              <a:spLocks noChangeShapeType="1"/>
            </p:cNvSpPr>
            <p:nvPr/>
          </p:nvSpPr>
          <p:spPr bwMode="auto">
            <a:xfrm>
              <a:off x="3792" y="23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389" name="Rectangle 701"/>
            <p:cNvSpPr>
              <a:spLocks noChangeArrowheads="1"/>
            </p:cNvSpPr>
            <p:nvPr/>
          </p:nvSpPr>
          <p:spPr bwMode="auto">
            <a:xfrm>
              <a:off x="4176" y="237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371390" name="Text Box 702"/>
            <p:cNvSpPr txBox="1">
              <a:spLocks noChangeArrowheads="1"/>
            </p:cNvSpPr>
            <p:nvPr/>
          </p:nvSpPr>
          <p:spPr bwMode="auto">
            <a:xfrm>
              <a:off x="4512" y="2152"/>
              <a:ext cx="62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X</a:t>
              </a:r>
              <a:r>
                <a:rPr lang="en-US"/>
                <a:t>  </a:t>
              </a:r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L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71479" name="Rectangle 791"/>
            <p:cNvSpPr>
              <a:spLocks noChangeArrowheads="1"/>
            </p:cNvSpPr>
            <p:nvPr/>
          </p:nvSpPr>
          <p:spPr bwMode="auto">
            <a:xfrm>
              <a:off x="2448" y="23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R</a:t>
              </a:r>
              <a:r>
                <a:rPr lang="en-US" sz="1600" b="1" baseline="-25000">
                  <a:latin typeface="Arial" charset="0"/>
                </a:rPr>
                <a:t>L</a:t>
              </a:r>
            </a:p>
          </p:txBody>
        </p:sp>
        <p:grpSp>
          <p:nvGrpSpPr>
            <p:cNvPr id="371480" name="Group 792"/>
            <p:cNvGrpSpPr>
              <a:grpSpLocks/>
            </p:cNvGrpSpPr>
            <p:nvPr/>
          </p:nvGrpSpPr>
          <p:grpSpPr bwMode="auto">
            <a:xfrm>
              <a:off x="1488" y="2064"/>
              <a:ext cx="1152" cy="500"/>
              <a:chOff x="1968" y="2736"/>
              <a:chExt cx="1152" cy="500"/>
            </a:xfrm>
          </p:grpSpPr>
          <p:sp>
            <p:nvSpPr>
              <p:cNvPr id="371481" name="Text Box 793"/>
              <p:cNvSpPr txBox="1">
                <a:spLocks noChangeArrowheads="1"/>
              </p:cNvSpPr>
              <p:nvPr/>
            </p:nvSpPr>
            <p:spPr bwMode="auto">
              <a:xfrm>
                <a:off x="1968" y="2832"/>
                <a:ext cx="3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L =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482" name="Text Box 794"/>
              <p:cNvSpPr txBox="1">
                <a:spLocks noChangeArrowheads="1"/>
              </p:cNvSpPr>
              <p:nvPr/>
            </p:nvSpPr>
            <p:spPr bwMode="auto">
              <a:xfrm>
                <a:off x="2295" y="2850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v</a:t>
                </a:r>
                <a:r>
                  <a:rPr lang="en-US" sz="1600" b="1" baseline="-25000">
                    <a:latin typeface="Arial" charset="0"/>
                  </a:rPr>
                  <a:t>S</a:t>
                </a:r>
                <a:endParaRPr lang="en-US" sz="1600" b="1">
                  <a:latin typeface="Arial" charset="0"/>
                </a:endParaRPr>
              </a:p>
            </p:txBody>
          </p:sp>
          <p:sp>
            <p:nvSpPr>
              <p:cNvPr id="371483" name="Rectangle 795"/>
              <p:cNvSpPr>
                <a:spLocks noChangeArrowheads="1"/>
              </p:cNvSpPr>
              <p:nvPr/>
            </p:nvSpPr>
            <p:spPr bwMode="auto">
              <a:xfrm>
                <a:off x="2736" y="2736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L</a:t>
                </a:r>
              </a:p>
            </p:txBody>
          </p:sp>
          <p:sp>
            <p:nvSpPr>
              <p:cNvPr id="371484" name="Rectangle 79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>
                    <a:latin typeface="Arial" charset="0"/>
                  </a:rPr>
                  <a:t>R</a:t>
                </a:r>
                <a:r>
                  <a:rPr lang="en-US" sz="1600" b="1" baseline="-25000">
                    <a:latin typeface="Arial" charset="0"/>
                  </a:rPr>
                  <a:t>S  </a:t>
                </a:r>
                <a:r>
                  <a:rPr lang="en-US" sz="16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371485" name="Line 797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486" name="Line 798"/>
            <p:cNvSpPr>
              <a:spLocks noChangeShapeType="1"/>
            </p:cNvSpPr>
            <p:nvPr/>
          </p:nvSpPr>
          <p:spPr bwMode="auto">
            <a:xfrm>
              <a:off x="3792" y="23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" name="Rectangle 2"/>
          <p:cNvSpPr txBox="1">
            <a:spLocks noChangeArrowheads="1"/>
          </p:cNvSpPr>
          <p:nvPr/>
        </p:nvSpPr>
        <p:spPr bwMode="auto">
          <a:xfrm>
            <a:off x="1524000" y="228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Equivalent Practical Sources…</a:t>
            </a:r>
            <a:r>
              <a:rPr kumimoji="0" lang="en-US" sz="28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1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0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0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FE85-CBC5-4881-9609-2819AD5F984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400" b="1" u="sng" dirty="0" smtClean="0"/>
              <a:t>Example 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Source Transformation</a:t>
            </a:r>
            <a:endParaRPr lang="en-US" sz="3200" b="1" u="sng" dirty="0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09600" y="59436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Dependent Sources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71869" name="Rectangle 157"/>
          <p:cNvSpPr>
            <a:spLocks noChangeArrowheads="1"/>
          </p:cNvSpPr>
          <p:nvPr/>
        </p:nvSpPr>
        <p:spPr bwMode="auto">
          <a:xfrm>
            <a:off x="685800" y="762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:</a:t>
            </a:r>
          </a:p>
        </p:txBody>
      </p:sp>
      <p:grpSp>
        <p:nvGrpSpPr>
          <p:cNvPr id="371941" name="Group 229"/>
          <p:cNvGrpSpPr>
            <a:grpSpLocks/>
          </p:cNvGrpSpPr>
          <p:nvPr/>
        </p:nvGrpSpPr>
        <p:grpSpPr bwMode="auto">
          <a:xfrm>
            <a:off x="4724400" y="3686175"/>
            <a:ext cx="2667000" cy="1495425"/>
            <a:chOff x="2976" y="864"/>
            <a:chExt cx="1680" cy="942"/>
          </a:xfrm>
        </p:grpSpPr>
        <p:sp>
          <p:nvSpPr>
            <p:cNvPr id="371893" name="Text Box 181"/>
            <p:cNvSpPr txBox="1">
              <a:spLocks noChangeArrowheads="1"/>
            </p:cNvSpPr>
            <p:nvPr/>
          </p:nvSpPr>
          <p:spPr bwMode="auto">
            <a:xfrm>
              <a:off x="2976" y="100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3 A </a:t>
              </a:r>
            </a:p>
          </p:txBody>
        </p:sp>
        <p:grpSp>
          <p:nvGrpSpPr>
            <p:cNvPr id="371894" name="Group 182"/>
            <p:cNvGrpSpPr>
              <a:grpSpLocks/>
            </p:cNvGrpSpPr>
            <p:nvPr/>
          </p:nvGrpSpPr>
          <p:grpSpPr bwMode="auto">
            <a:xfrm rot="16200000">
              <a:off x="3500" y="1289"/>
              <a:ext cx="942" cy="92"/>
              <a:chOff x="1200" y="1296"/>
              <a:chExt cx="2256" cy="243"/>
            </a:xfrm>
          </p:grpSpPr>
          <p:sp>
            <p:nvSpPr>
              <p:cNvPr id="371895" name="Line 183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896" name="Line 184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897" name="Group 185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898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89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00" name="Group 188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901" name="Line 1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0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03" name="Group 191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904" name="Line 1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0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906" name="Line 194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07" name="Line 195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908" name="Oval 196"/>
            <p:cNvSpPr>
              <a:spLocks noChangeArrowheads="1"/>
            </p:cNvSpPr>
            <p:nvPr/>
          </p:nvSpPr>
          <p:spPr bwMode="auto">
            <a:xfrm>
              <a:off x="3321" y="1133"/>
              <a:ext cx="276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909" name="Line 197"/>
            <p:cNvSpPr>
              <a:spLocks noChangeShapeType="1"/>
            </p:cNvSpPr>
            <p:nvPr/>
          </p:nvSpPr>
          <p:spPr bwMode="auto">
            <a:xfrm>
              <a:off x="3459" y="1427"/>
              <a:ext cx="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0" name="Line 198"/>
            <p:cNvSpPr>
              <a:spLocks noChangeShapeType="1"/>
            </p:cNvSpPr>
            <p:nvPr/>
          </p:nvSpPr>
          <p:spPr bwMode="auto">
            <a:xfrm flipV="1">
              <a:off x="3459" y="864"/>
              <a:ext cx="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1" name="Line 199"/>
            <p:cNvSpPr>
              <a:spLocks noChangeShapeType="1"/>
            </p:cNvSpPr>
            <p:nvPr/>
          </p:nvSpPr>
          <p:spPr bwMode="auto">
            <a:xfrm>
              <a:off x="3462" y="864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2" name="Line 200"/>
            <p:cNvSpPr>
              <a:spLocks noChangeShapeType="1"/>
            </p:cNvSpPr>
            <p:nvPr/>
          </p:nvSpPr>
          <p:spPr bwMode="auto">
            <a:xfrm>
              <a:off x="3464" y="1806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3" name="Line 201"/>
            <p:cNvSpPr>
              <a:spLocks noChangeShapeType="1"/>
            </p:cNvSpPr>
            <p:nvPr/>
          </p:nvSpPr>
          <p:spPr bwMode="auto">
            <a:xfrm flipV="1">
              <a:off x="3464" y="119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14" name="Text Box 202"/>
            <p:cNvSpPr txBox="1">
              <a:spLocks noChangeArrowheads="1"/>
            </p:cNvSpPr>
            <p:nvPr/>
          </p:nvSpPr>
          <p:spPr bwMode="auto">
            <a:xfrm>
              <a:off x="3984" y="1200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 b="1">
                  <a:latin typeface="Arial" charset="0"/>
                </a:rPr>
                <a:t> 2 ohms </a:t>
              </a:r>
            </a:p>
          </p:txBody>
        </p:sp>
      </p:grpSp>
      <p:grpSp>
        <p:nvGrpSpPr>
          <p:cNvPr id="371940" name="Group 228"/>
          <p:cNvGrpSpPr>
            <a:grpSpLocks/>
          </p:cNvGrpSpPr>
          <p:nvPr/>
        </p:nvGrpSpPr>
        <p:grpSpPr bwMode="auto">
          <a:xfrm>
            <a:off x="1371600" y="1295400"/>
            <a:ext cx="2895600" cy="1676400"/>
            <a:chOff x="672" y="816"/>
            <a:chExt cx="1824" cy="1056"/>
          </a:xfrm>
        </p:grpSpPr>
        <p:grpSp>
          <p:nvGrpSpPr>
            <p:cNvPr id="371916" name="Group 204"/>
            <p:cNvGrpSpPr>
              <a:grpSpLocks/>
            </p:cNvGrpSpPr>
            <p:nvPr/>
          </p:nvGrpSpPr>
          <p:grpSpPr bwMode="auto">
            <a:xfrm>
              <a:off x="1516" y="816"/>
              <a:ext cx="905" cy="97"/>
              <a:chOff x="1200" y="1296"/>
              <a:chExt cx="2256" cy="243"/>
            </a:xfrm>
          </p:grpSpPr>
          <p:sp>
            <p:nvSpPr>
              <p:cNvPr id="371917" name="Line 20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18" name="Line 206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1919" name="Group 207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71920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21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22" name="Group 210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71923" name="Line 2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2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1925" name="Group 213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71926" name="Line 2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927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928" name="Line 216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29" name="Line 217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930" name="Oval 218"/>
            <p:cNvSpPr>
              <a:spLocks noChangeArrowheads="1"/>
            </p:cNvSpPr>
            <p:nvPr/>
          </p:nvSpPr>
          <p:spPr bwMode="auto">
            <a:xfrm>
              <a:off x="1152" y="1160"/>
              <a:ext cx="339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931" name="Line 219"/>
            <p:cNvSpPr>
              <a:spLocks noChangeShapeType="1"/>
            </p:cNvSpPr>
            <p:nvPr/>
          </p:nvSpPr>
          <p:spPr bwMode="auto">
            <a:xfrm>
              <a:off x="1322" y="1471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32" name="Line 220"/>
            <p:cNvSpPr>
              <a:spLocks noChangeShapeType="1"/>
            </p:cNvSpPr>
            <p:nvPr/>
          </p:nvSpPr>
          <p:spPr bwMode="auto">
            <a:xfrm flipV="1">
              <a:off x="1322" y="874"/>
              <a:ext cx="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33" name="Text Box 221"/>
            <p:cNvSpPr txBox="1">
              <a:spLocks noChangeArrowheads="1"/>
            </p:cNvSpPr>
            <p:nvPr/>
          </p:nvSpPr>
          <p:spPr bwMode="auto">
            <a:xfrm>
              <a:off x="1200" y="110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1934" name="Text Box 222"/>
            <p:cNvSpPr txBox="1">
              <a:spLocks noChangeArrowheads="1"/>
            </p:cNvSpPr>
            <p:nvPr/>
          </p:nvSpPr>
          <p:spPr bwMode="auto">
            <a:xfrm>
              <a:off x="1200" y="115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71935" name="Line 223"/>
            <p:cNvSpPr>
              <a:spLocks noChangeShapeType="1"/>
            </p:cNvSpPr>
            <p:nvPr/>
          </p:nvSpPr>
          <p:spPr bwMode="auto">
            <a:xfrm>
              <a:off x="1324" y="874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36" name="Line 224"/>
            <p:cNvSpPr>
              <a:spLocks noChangeShapeType="1"/>
            </p:cNvSpPr>
            <p:nvPr/>
          </p:nvSpPr>
          <p:spPr bwMode="auto">
            <a:xfrm>
              <a:off x="1328" y="1872"/>
              <a:ext cx="1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1938" name="Text Box 226"/>
            <p:cNvSpPr txBox="1">
              <a:spLocks noChangeArrowheads="1"/>
            </p:cNvSpPr>
            <p:nvPr/>
          </p:nvSpPr>
          <p:spPr bwMode="auto">
            <a:xfrm>
              <a:off x="1704" y="907"/>
              <a:ext cx="6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 2 ohms</a:t>
              </a:r>
            </a:p>
          </p:txBody>
        </p:sp>
        <p:sp>
          <p:nvSpPr>
            <p:cNvPr id="371939" name="Text Box 227"/>
            <p:cNvSpPr txBox="1">
              <a:spLocks noChangeArrowheads="1"/>
            </p:cNvSpPr>
            <p:nvPr/>
          </p:nvSpPr>
          <p:spPr bwMode="auto">
            <a:xfrm>
              <a:off x="672" y="120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 6 V </a:t>
              </a:r>
            </a:p>
          </p:txBody>
        </p:sp>
      </p:grpSp>
      <p:sp>
        <p:nvSpPr>
          <p:cNvPr id="371942" name="Rectangle 230"/>
          <p:cNvSpPr>
            <a:spLocks noChangeArrowheads="1"/>
          </p:cNvSpPr>
          <p:nvPr/>
        </p:nvSpPr>
        <p:spPr bwMode="auto">
          <a:xfrm>
            <a:off x="609600" y="41910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Is identical to 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voltage polarity and the head of the arrow.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7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1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1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84EE-BE94-4701-9B92-F52D418DFB1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400" b="1" u="sng" dirty="0" smtClean="0"/>
              <a:t>Example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Dependent Sources</a:t>
            </a:r>
            <a:endParaRPr lang="en-US" sz="3200" b="1" u="sng" dirty="0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5800" y="57912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Examples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85800" y="762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:</a:t>
            </a:r>
          </a:p>
        </p:txBody>
      </p:sp>
      <p:sp>
        <p:nvSpPr>
          <p:cNvPr id="399413" name="Rectangle 53"/>
          <p:cNvSpPr>
            <a:spLocks noChangeArrowheads="1"/>
          </p:cNvSpPr>
          <p:nvPr/>
        </p:nvSpPr>
        <p:spPr bwMode="auto">
          <a:xfrm>
            <a:off x="762000" y="38862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Is identical to </a:t>
            </a:r>
            <a:r>
              <a:rPr lang="en-US" sz="1800" b="1" dirty="0" smtClean="0">
                <a:latin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smtClean="0">
                <a:latin typeface="Arial" charset="0"/>
              </a:rPr>
              <a:t>        </a:t>
            </a:r>
            <a:r>
              <a:rPr lang="en-US" sz="1400" b="1" dirty="0" smtClean="0">
                <a:latin typeface="Arial" charset="0"/>
              </a:rPr>
              <a:t>where  V</a:t>
            </a:r>
            <a:r>
              <a:rPr lang="en-US" sz="1400" b="1" baseline="-25000" dirty="0" smtClean="0">
                <a:latin typeface="Arial" charset="0"/>
              </a:rPr>
              <a:t>s</a:t>
            </a:r>
            <a:r>
              <a:rPr lang="en-US" sz="1400" b="1" dirty="0" smtClean="0">
                <a:latin typeface="Arial" charset="0"/>
              </a:rPr>
              <a:t> = I</a:t>
            </a:r>
            <a:r>
              <a:rPr lang="en-US" sz="1400" b="1" baseline="-25000" dirty="0" smtClean="0">
                <a:latin typeface="Arial" charset="0"/>
              </a:rPr>
              <a:t>s</a:t>
            </a:r>
            <a:r>
              <a:rPr lang="en-US" sz="1400" b="1" dirty="0" smtClean="0">
                <a:latin typeface="Arial" charset="0"/>
              </a:rPr>
              <a:t> X R</a:t>
            </a:r>
            <a:endParaRPr lang="en-US" sz="18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voltage polarity and the head of the arrow.</a:t>
            </a:r>
          </a:p>
        </p:txBody>
      </p:sp>
      <p:grpSp>
        <p:nvGrpSpPr>
          <p:cNvPr id="399416" name="Group 56"/>
          <p:cNvGrpSpPr>
            <a:grpSpLocks/>
          </p:cNvGrpSpPr>
          <p:nvPr/>
        </p:nvGrpSpPr>
        <p:grpSpPr bwMode="auto">
          <a:xfrm>
            <a:off x="1752600" y="1524000"/>
            <a:ext cx="2057400" cy="1495425"/>
            <a:chOff x="1104" y="960"/>
            <a:chExt cx="1296" cy="942"/>
          </a:xfrm>
        </p:grpSpPr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1104" y="1104"/>
              <a:ext cx="3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Arial" charset="0"/>
                </a:rPr>
                <a:t> </a:t>
              </a:r>
              <a:r>
                <a:rPr lang="en-US" sz="1600" b="1" dirty="0" smtClean="0">
                  <a:latin typeface="Arial" charset="0"/>
                </a:rPr>
                <a:t>I</a:t>
              </a:r>
              <a:r>
                <a:rPr lang="en-US" sz="1600" b="1" baseline="-25000" dirty="0" smtClean="0">
                  <a:latin typeface="Arial" charset="0"/>
                </a:rPr>
                <a:t>s  </a:t>
              </a:r>
              <a:r>
                <a:rPr lang="en-US" sz="1600" b="1" dirty="0" smtClean="0">
                  <a:latin typeface="Arial" charset="0"/>
                </a:rPr>
                <a:t> </a:t>
              </a:r>
              <a:endParaRPr lang="en-US" sz="1600" b="1" dirty="0">
                <a:latin typeface="Arial" charset="0"/>
              </a:endParaRPr>
            </a:p>
          </p:txBody>
        </p:sp>
        <p:grpSp>
          <p:nvGrpSpPr>
            <p:cNvPr id="399368" name="Group 8"/>
            <p:cNvGrpSpPr>
              <a:grpSpLocks/>
            </p:cNvGrpSpPr>
            <p:nvPr/>
          </p:nvGrpSpPr>
          <p:grpSpPr bwMode="auto">
            <a:xfrm rot="16200000">
              <a:off x="1484" y="1385"/>
              <a:ext cx="942" cy="92"/>
              <a:chOff x="1200" y="1296"/>
              <a:chExt cx="2256" cy="243"/>
            </a:xfrm>
          </p:grpSpPr>
          <p:sp>
            <p:nvSpPr>
              <p:cNvPr id="399369" name="Line 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0" name="Line 10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371" name="Group 11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99372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7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74" name="Group 14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99375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7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77" name="Group 17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99378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7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380" name="Line 2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1" name="Line 21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383" name="Line 23"/>
            <p:cNvSpPr>
              <a:spLocks noChangeShapeType="1"/>
            </p:cNvSpPr>
            <p:nvPr/>
          </p:nvSpPr>
          <p:spPr bwMode="auto">
            <a:xfrm>
              <a:off x="1443" y="1523"/>
              <a:ext cx="5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384" name="Line 24"/>
            <p:cNvSpPr>
              <a:spLocks noChangeShapeType="1"/>
            </p:cNvSpPr>
            <p:nvPr/>
          </p:nvSpPr>
          <p:spPr bwMode="auto">
            <a:xfrm flipV="1">
              <a:off x="1443" y="960"/>
              <a:ext cx="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>
              <a:off x="1446" y="96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>
              <a:off x="1448" y="190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387" name="Line 27"/>
            <p:cNvSpPr>
              <a:spLocks noChangeShapeType="1"/>
            </p:cNvSpPr>
            <p:nvPr/>
          </p:nvSpPr>
          <p:spPr bwMode="auto">
            <a:xfrm flipV="1">
              <a:off x="1448" y="1294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1968" y="1296"/>
              <a:ext cx="3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latin typeface="Arial" charset="0"/>
                </a:rPr>
                <a:t> </a:t>
              </a:r>
              <a:r>
                <a:rPr lang="en-US" sz="1600" b="1" dirty="0" smtClean="0">
                  <a:latin typeface="Arial" charset="0"/>
                </a:rPr>
                <a:t>R </a:t>
              </a:r>
              <a:r>
                <a:rPr lang="el-GR" sz="1600" b="1" dirty="0" smtClean="0">
                  <a:latin typeface="Arial" charset="0"/>
                </a:rPr>
                <a:t>Ω</a:t>
              </a:r>
              <a:r>
                <a:rPr lang="en-US" sz="1600" b="1" dirty="0" smtClean="0">
                  <a:latin typeface="Arial" charset="0"/>
                </a:rPr>
                <a:t> 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99414" name="AutoShape 54"/>
            <p:cNvSpPr>
              <a:spLocks noChangeArrowheads="1"/>
            </p:cNvSpPr>
            <p:nvPr/>
          </p:nvSpPr>
          <p:spPr bwMode="auto">
            <a:xfrm>
              <a:off x="1275" y="1236"/>
              <a:ext cx="336" cy="28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17" name="Group 57"/>
          <p:cNvGrpSpPr>
            <a:grpSpLocks/>
          </p:cNvGrpSpPr>
          <p:nvPr/>
        </p:nvGrpSpPr>
        <p:grpSpPr bwMode="auto">
          <a:xfrm>
            <a:off x="5029200" y="3429000"/>
            <a:ext cx="2514600" cy="1676400"/>
            <a:chOff x="3168" y="2160"/>
            <a:chExt cx="1584" cy="1056"/>
          </a:xfrm>
        </p:grpSpPr>
        <p:grpSp>
          <p:nvGrpSpPr>
            <p:cNvPr id="399390" name="Group 30"/>
            <p:cNvGrpSpPr>
              <a:grpSpLocks/>
            </p:cNvGrpSpPr>
            <p:nvPr/>
          </p:nvGrpSpPr>
          <p:grpSpPr bwMode="auto">
            <a:xfrm>
              <a:off x="3772" y="2160"/>
              <a:ext cx="905" cy="97"/>
              <a:chOff x="1200" y="1296"/>
              <a:chExt cx="2256" cy="243"/>
            </a:xfrm>
          </p:grpSpPr>
          <p:sp>
            <p:nvSpPr>
              <p:cNvPr id="399391" name="Line 3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2" name="Line 32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393" name="Group 33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99394" name="Line 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9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96" name="Group 36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99397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39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99" name="Group 39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99400" name="Line 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0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402" name="Line 42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3" name="Line 43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05" name="Line 45"/>
            <p:cNvSpPr>
              <a:spLocks noChangeShapeType="1"/>
            </p:cNvSpPr>
            <p:nvPr/>
          </p:nvSpPr>
          <p:spPr bwMode="auto">
            <a:xfrm>
              <a:off x="3578" y="2815"/>
              <a:ext cx="6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06" name="Line 46"/>
            <p:cNvSpPr>
              <a:spLocks noChangeShapeType="1"/>
            </p:cNvSpPr>
            <p:nvPr/>
          </p:nvSpPr>
          <p:spPr bwMode="auto">
            <a:xfrm flipV="1">
              <a:off x="3578" y="2218"/>
              <a:ext cx="0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07" name="Text Box 47"/>
            <p:cNvSpPr txBox="1">
              <a:spLocks noChangeArrowheads="1"/>
            </p:cNvSpPr>
            <p:nvPr/>
          </p:nvSpPr>
          <p:spPr bwMode="auto">
            <a:xfrm>
              <a:off x="3469" y="2457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9408" name="Text Box 48"/>
            <p:cNvSpPr txBox="1">
              <a:spLocks noChangeArrowheads="1"/>
            </p:cNvSpPr>
            <p:nvPr/>
          </p:nvSpPr>
          <p:spPr bwMode="auto">
            <a:xfrm>
              <a:off x="3474" y="2469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99409" name="Line 49"/>
            <p:cNvSpPr>
              <a:spLocks noChangeShapeType="1"/>
            </p:cNvSpPr>
            <p:nvPr/>
          </p:nvSpPr>
          <p:spPr bwMode="auto">
            <a:xfrm>
              <a:off x="3580" y="2218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10" name="Line 50"/>
            <p:cNvSpPr>
              <a:spLocks noChangeShapeType="1"/>
            </p:cNvSpPr>
            <p:nvPr/>
          </p:nvSpPr>
          <p:spPr bwMode="auto">
            <a:xfrm>
              <a:off x="3584" y="3216"/>
              <a:ext cx="1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11" name="Text Box 51"/>
            <p:cNvSpPr txBox="1">
              <a:spLocks noChangeArrowheads="1"/>
            </p:cNvSpPr>
            <p:nvPr/>
          </p:nvSpPr>
          <p:spPr bwMode="auto">
            <a:xfrm>
              <a:off x="3960" y="2251"/>
              <a:ext cx="3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charset="0"/>
                </a:rPr>
                <a:t> </a:t>
              </a:r>
              <a:r>
                <a:rPr lang="en-US" sz="1600" b="1" dirty="0" smtClean="0">
                  <a:latin typeface="Arial" charset="0"/>
                </a:rPr>
                <a:t>R </a:t>
              </a:r>
              <a:r>
                <a:rPr lang="el-GR" sz="1600" b="1" dirty="0" smtClean="0">
                  <a:latin typeface="Arial" charset="0"/>
                </a:rPr>
                <a:t>Ω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99412" name="Text Box 52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Arial" charset="0"/>
                </a:rPr>
                <a:t> </a:t>
              </a:r>
              <a:r>
                <a:rPr lang="en-US" sz="1600" b="1" dirty="0" smtClean="0">
                  <a:latin typeface="Arial" charset="0"/>
                </a:rPr>
                <a:t>V</a:t>
              </a:r>
              <a:r>
                <a:rPr lang="en-US" sz="1600" b="1" baseline="-25000" dirty="0" smtClean="0">
                  <a:latin typeface="Arial" charset="0"/>
                </a:rPr>
                <a:t>s</a:t>
              </a:r>
              <a:r>
                <a:rPr lang="en-US" sz="1600" b="1" dirty="0" smtClean="0">
                  <a:latin typeface="Arial" charset="0"/>
                </a:rPr>
                <a:t>  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99415" name="AutoShape 55"/>
            <p:cNvSpPr>
              <a:spLocks noChangeArrowheads="1"/>
            </p:cNvSpPr>
            <p:nvPr/>
          </p:nvSpPr>
          <p:spPr bwMode="auto">
            <a:xfrm>
              <a:off x="3411" y="2496"/>
              <a:ext cx="336" cy="30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9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763</Words>
  <Application>Microsoft Office PowerPoint</Application>
  <PresentationFormat>On-screen Show (4:3)</PresentationFormat>
  <Paragraphs>263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Slide 1</vt:lpstr>
      <vt:lpstr>Source Transformations</vt:lpstr>
      <vt:lpstr>Practical Voltage Source</vt:lpstr>
      <vt:lpstr>Current Sources</vt:lpstr>
      <vt:lpstr>Practical Current Source</vt:lpstr>
      <vt:lpstr>Equivalent Practical Sources </vt:lpstr>
      <vt:lpstr>Slide 7</vt:lpstr>
      <vt:lpstr>Example  : Source Transformation</vt:lpstr>
      <vt:lpstr>Example : Dependent Sources</vt:lpstr>
      <vt:lpstr>Example : Source Transformation </vt:lpstr>
      <vt:lpstr> Two practical sources are equivalent only with respect to what transpires at the load terminals; they are not equivalent internally. The internal resistance of the current source absorbs more power than the internal resistance of voltage source.</vt:lpstr>
      <vt:lpstr>Give a person a fish and you feed him/her for a day. Teach a person to fish and you feed her/him for a lifetime.  (Anonymous)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735</cp:revision>
  <dcterms:created xsi:type="dcterms:W3CDTF">2001-08-27T04:48:27Z</dcterms:created>
  <dcterms:modified xsi:type="dcterms:W3CDTF">2020-09-25T05:03:43Z</dcterms:modified>
</cp:coreProperties>
</file>