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403" r:id="rId2"/>
    <p:sldId id="499" r:id="rId3"/>
    <p:sldId id="500" r:id="rId4"/>
    <p:sldId id="501" r:id="rId5"/>
    <p:sldId id="502" r:id="rId6"/>
    <p:sldId id="503" r:id="rId7"/>
    <p:sldId id="505" r:id="rId8"/>
    <p:sldId id="504" r:id="rId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EAEAEA"/>
    <a:srgbClr val="F8F8F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31" autoAdjust="0"/>
  </p:normalViewPr>
  <p:slideViewPr>
    <p:cSldViewPr>
      <p:cViewPr varScale="1">
        <p:scale>
          <a:sx n="92" d="100"/>
          <a:sy n="92" d="100"/>
        </p:scale>
        <p:origin x="942" y="6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56323" name="Rectangle 3"/>
          <p:cNvSpPr>
            <a:spLocks noGrp="1" noChangeArrowheads="1"/>
          </p:cNvSpPr>
          <p:nvPr>
            <p:ph type="dt" sz="quarter"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56324" name="Rectangle 4"/>
          <p:cNvSpPr>
            <a:spLocks noGrp="1" noChangeArrowheads="1"/>
          </p:cNvSpPr>
          <p:nvPr>
            <p:ph type="ftr" sz="quarter" idx="2"/>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56325" name="Rectangle 5"/>
          <p:cNvSpPr>
            <a:spLocks noGrp="1" noChangeArrowheads="1"/>
          </p:cNvSpPr>
          <p:nvPr>
            <p:ph type="sldNum" sz="quarter" idx="3"/>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F540C048-73D2-4039-BF00-1067AD80D734}" type="slidenum">
              <a:rPr lang="en-US"/>
              <a:pPr/>
              <a:t>‹#›</a:t>
            </a:fld>
            <a:endParaRPr lang="en-US"/>
          </a:p>
        </p:txBody>
      </p:sp>
    </p:spTree>
    <p:extLst>
      <p:ext uri="{BB962C8B-B14F-4D97-AF65-F5344CB8AC3E}">
        <p14:creationId xmlns:p14="http://schemas.microsoft.com/office/powerpoint/2010/main" val="1036314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defTabSz="966621">
              <a:defRPr sz="1300"/>
            </a:lvl1pPr>
          </a:lstStyle>
          <a:p>
            <a:endParaRPr lang="en-US"/>
          </a:p>
        </p:txBody>
      </p:sp>
      <p:sp>
        <p:nvSpPr>
          <p:cNvPr id="40963" name="Rectangle 3"/>
          <p:cNvSpPr>
            <a:spLocks noGrp="1" noChangeArrowheads="1"/>
          </p:cNvSpPr>
          <p:nvPr>
            <p:ph type="dt" idx="1"/>
          </p:nvPr>
        </p:nvSpPr>
        <p:spPr bwMode="auto">
          <a:xfrm>
            <a:off x="4144617" y="0"/>
            <a:ext cx="3168927" cy="480388"/>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lvl1pPr algn="r" defTabSz="966621">
              <a:defRPr sz="1300"/>
            </a:lvl1pPr>
          </a:lstStyle>
          <a:p>
            <a:endParaRPr lang="en-US"/>
          </a:p>
        </p:txBody>
      </p:sp>
      <p:sp>
        <p:nvSpPr>
          <p:cNvPr id="409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1" tIns="48325" rIns="96651" bIns="483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defTabSz="966621">
              <a:defRPr sz="1300"/>
            </a:lvl1pPr>
          </a:lstStyle>
          <a:p>
            <a:endParaRPr lang="en-US"/>
          </a:p>
        </p:txBody>
      </p:sp>
      <p:sp>
        <p:nvSpPr>
          <p:cNvPr id="40967" name="Rectangle 7"/>
          <p:cNvSpPr>
            <a:spLocks noGrp="1" noChangeArrowheads="1"/>
          </p:cNvSpPr>
          <p:nvPr>
            <p:ph type="sldNum" sz="quarter" idx="5"/>
          </p:nvPr>
        </p:nvSpPr>
        <p:spPr bwMode="auto">
          <a:xfrm>
            <a:off x="4144617" y="9119173"/>
            <a:ext cx="3168927" cy="480388"/>
          </a:xfrm>
          <a:prstGeom prst="rect">
            <a:avLst/>
          </a:prstGeom>
          <a:noFill/>
          <a:ln w="9525">
            <a:noFill/>
            <a:miter lim="800000"/>
            <a:headEnd/>
            <a:tailEnd/>
          </a:ln>
          <a:effectLst/>
        </p:spPr>
        <p:txBody>
          <a:bodyPr vert="horz" wrap="square" lIns="96651" tIns="48325" rIns="96651" bIns="48325" numCol="1" anchor="b" anchorCtr="0" compatLnSpc="1">
            <a:prstTxWarp prst="textNoShape">
              <a:avLst/>
            </a:prstTxWarp>
          </a:bodyPr>
          <a:lstStyle>
            <a:lvl1pPr algn="r" defTabSz="966621">
              <a:defRPr sz="1300"/>
            </a:lvl1pPr>
          </a:lstStyle>
          <a:p>
            <a:fld id="{F4DDF79D-9E7B-4E54-B515-3F7B22664265}" type="slidenum">
              <a:rPr lang="en-US"/>
              <a:pPr/>
              <a:t>‹#›</a:t>
            </a:fld>
            <a:endParaRPr lang="en-US"/>
          </a:p>
        </p:txBody>
      </p:sp>
    </p:spTree>
    <p:extLst>
      <p:ext uri="{BB962C8B-B14F-4D97-AF65-F5344CB8AC3E}">
        <p14:creationId xmlns:p14="http://schemas.microsoft.com/office/powerpoint/2010/main" val="1517280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95371-D1DB-48E2-B33E-FF9977782848}" type="slidenum">
              <a:rPr lang="en-US"/>
              <a:pPr/>
              <a:t>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74035" y="4561226"/>
            <a:ext cx="5367130" cy="4320213"/>
          </a:xfrm>
        </p:spPr>
        <p:txBody>
          <a:bodyPr/>
          <a:lstStyle/>
          <a:p>
            <a:endParaRPr lang="en-US"/>
          </a:p>
        </p:txBody>
      </p:sp>
    </p:spTree>
    <p:extLst>
      <p:ext uri="{BB962C8B-B14F-4D97-AF65-F5344CB8AC3E}">
        <p14:creationId xmlns:p14="http://schemas.microsoft.com/office/powerpoint/2010/main" val="427559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9F766B-C4DF-427A-97C7-077304B1EED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0ECF2FD-8827-4DF5-B5C7-3987064EB7F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8C01B49-D58E-4511-AF46-43BEE18C848D}"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86600" y="76200"/>
            <a:ext cx="1905000" cy="457200"/>
          </a:xfrm>
        </p:spPr>
        <p:txBody>
          <a:bodyPr/>
          <a:lstStyle>
            <a:lvl1pPr>
              <a:defRPr/>
            </a:lvl1pPr>
          </a:lstStyle>
          <a:p>
            <a:fld id="{9D1C9557-3227-44D9-8659-46DBC1A5FCB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600BF08-BDAE-480F-835C-42AB8B419A3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2D4F37-FD45-4A3E-BD7F-D6F0E486EC57}"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F31A1B-256B-4578-8C04-9F8A95EB0B61}"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DD463EB-1273-46A1-BEA9-2D9A6423475F}"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B7D124B-5785-4858-8718-BE166847C807}"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FB023E6-6949-4BC4-9C66-5D124D20606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1108F9-862E-4DB9-8C70-F4A8B278917D}"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9AB9928-EF3F-4BC5-8443-A524AD50C8E6}"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7086600" y="76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latin typeface="Arial" charset="0"/>
              </a:defRPr>
            </a:lvl1pPr>
          </a:lstStyle>
          <a:p>
            <a:fld id="{01AE4532-E4F8-472B-BCB6-459D9D8F36C6}" type="slidenum">
              <a:rPr lang="en-US" altLang="en-US"/>
              <a:pPr/>
              <a:t>‹#›</a:t>
            </a:fld>
            <a:endParaRPr lang="en-US" altLang="en-US"/>
          </a:p>
        </p:txBody>
      </p:sp>
      <p:sp>
        <p:nvSpPr>
          <p:cNvPr id="1031" name="Text Box 7"/>
          <p:cNvSpPr txBox="1">
            <a:spLocks noChangeArrowheads="1"/>
          </p:cNvSpPr>
          <p:nvPr userDrawn="1"/>
        </p:nvSpPr>
        <p:spPr bwMode="auto">
          <a:xfrm rot="16200000">
            <a:off x="-2762250" y="3371850"/>
            <a:ext cx="6073775" cy="1006475"/>
          </a:xfrm>
          <a:prstGeom prst="rect">
            <a:avLst/>
          </a:prstGeom>
          <a:noFill/>
          <a:ln w="9525">
            <a:noFill/>
            <a:miter lim="800000"/>
            <a:headEnd/>
            <a:tailEnd/>
          </a:ln>
          <a:effectLst/>
        </p:spPr>
        <p:txBody>
          <a:bodyPr>
            <a:spAutoFit/>
          </a:bodyPr>
          <a:lstStyle/>
          <a:p>
            <a:r>
              <a:rPr lang="en-US" sz="6000" dirty="0" err="1">
                <a:solidFill>
                  <a:schemeClr val="bg1">
                    <a:lumMod val="85000"/>
                  </a:schemeClr>
                </a:solidFill>
              </a:rPr>
              <a:t>Mansoor</a:t>
            </a:r>
            <a:r>
              <a:rPr lang="en-US" sz="6000" dirty="0">
                <a:solidFill>
                  <a:schemeClr val="bg1">
                    <a:lumMod val="85000"/>
                  </a:schemeClr>
                </a:solidFill>
              </a:rPr>
              <a:t> </a:t>
            </a:r>
            <a:r>
              <a:rPr lang="en-US" sz="6000" dirty="0" err="1">
                <a:solidFill>
                  <a:schemeClr val="bg1">
                    <a:lumMod val="85000"/>
                  </a:schemeClr>
                </a:solidFill>
              </a:rPr>
              <a:t>Shaukat</a:t>
            </a:r>
            <a:endParaRPr lang="en-US" sz="60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618" name="Group 2"/>
          <p:cNvGrpSpPr>
            <a:grpSpLocks/>
          </p:cNvGrpSpPr>
          <p:nvPr/>
        </p:nvGrpSpPr>
        <p:grpSpPr bwMode="auto">
          <a:xfrm>
            <a:off x="676275" y="2276475"/>
            <a:ext cx="8013700" cy="2166938"/>
            <a:chOff x="426" y="1434"/>
            <a:chExt cx="5048" cy="1365"/>
          </a:xfrm>
        </p:grpSpPr>
        <p:pic>
          <p:nvPicPr>
            <p:cNvPr id="239619" name="Picture 3" descr="bismillah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 y="1434"/>
              <a:ext cx="5048" cy="1365"/>
            </a:xfrm>
            <a:prstGeom prst="rect">
              <a:avLst/>
            </a:prstGeom>
            <a:noFill/>
          </p:spPr>
        </p:pic>
        <p:sp>
          <p:nvSpPr>
            <p:cNvPr id="239620" name="Rectangle 4"/>
            <p:cNvSpPr>
              <a:spLocks noChangeArrowheads="1"/>
            </p:cNvSpPr>
            <p:nvPr/>
          </p:nvSpPr>
          <p:spPr bwMode="auto">
            <a:xfrm>
              <a:off x="1944" y="2308"/>
              <a:ext cx="47" cy="73"/>
            </a:xfrm>
            <a:prstGeom prst="rect">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checkerboard(across)">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6"/>
          <p:cNvSpPr>
            <a:spLocks noGrp="1"/>
          </p:cNvSpPr>
          <p:nvPr>
            <p:ph type="sldNum" sz="quarter" idx="12"/>
          </p:nvPr>
        </p:nvSpPr>
        <p:spPr/>
        <p:txBody>
          <a:bodyPr/>
          <a:lstStyle/>
          <a:p>
            <a:fld id="{FD5FA7D2-A7E9-4E48-BE83-89700BEC18B1}" type="slidenum">
              <a:rPr lang="en-US" altLang="en-US"/>
              <a:pPr/>
              <a:t>2</a:t>
            </a:fld>
            <a:endParaRPr lang="en-US" altLang="en-US"/>
          </a:p>
        </p:txBody>
      </p:sp>
      <p:sp>
        <p:nvSpPr>
          <p:cNvPr id="372738" name="Rectangle 2"/>
          <p:cNvSpPr>
            <a:spLocks noGrp="1" noChangeArrowheads="1"/>
          </p:cNvSpPr>
          <p:nvPr>
            <p:ph type="title"/>
          </p:nvPr>
        </p:nvSpPr>
        <p:spPr>
          <a:xfrm>
            <a:off x="609600" y="228600"/>
            <a:ext cx="8001000" cy="457200"/>
          </a:xfrm>
        </p:spPr>
        <p:txBody>
          <a:bodyPr/>
          <a:lstStyle/>
          <a:p>
            <a:r>
              <a:rPr lang="en-US" sz="2800" b="1" u="sng" dirty="0" err="1" smtClean="0"/>
              <a:t>Thevenin</a:t>
            </a:r>
            <a:r>
              <a:rPr lang="en-US" sz="2800" b="1" u="sng" dirty="0" smtClean="0"/>
              <a:t> Equivalent Circuit</a:t>
            </a:r>
            <a:endParaRPr lang="en-US" sz="2800" b="1" u="sng" dirty="0"/>
          </a:p>
        </p:txBody>
      </p:sp>
      <p:sp>
        <p:nvSpPr>
          <p:cNvPr id="37273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2740" name="Rectangle 4"/>
          <p:cNvSpPr>
            <a:spLocks noChangeArrowheads="1"/>
          </p:cNvSpPr>
          <p:nvPr/>
        </p:nvSpPr>
        <p:spPr bwMode="auto">
          <a:xfrm>
            <a:off x="685800" y="60960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The Equivalent Circuits!</a:t>
            </a:r>
            <a:endParaRPr lang="en-US" sz="1800" b="1" dirty="0">
              <a:solidFill>
                <a:srgbClr val="FF0000"/>
              </a:solidFill>
              <a:latin typeface="Arial" charset="0"/>
            </a:endParaRPr>
          </a:p>
        </p:txBody>
      </p:sp>
      <p:sp>
        <p:nvSpPr>
          <p:cNvPr id="372741" name="Rectangle 5"/>
          <p:cNvSpPr>
            <a:spLocks noChangeArrowheads="1"/>
          </p:cNvSpPr>
          <p:nvPr/>
        </p:nvSpPr>
        <p:spPr bwMode="auto">
          <a:xfrm>
            <a:off x="685800" y="7620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In circuit analysis, sometimes a situation may arise like shown :</a:t>
            </a:r>
          </a:p>
        </p:txBody>
      </p:sp>
      <p:grpSp>
        <p:nvGrpSpPr>
          <p:cNvPr id="372811" name="Group 75"/>
          <p:cNvGrpSpPr>
            <a:grpSpLocks/>
          </p:cNvGrpSpPr>
          <p:nvPr/>
        </p:nvGrpSpPr>
        <p:grpSpPr bwMode="auto">
          <a:xfrm>
            <a:off x="2438400" y="1828800"/>
            <a:ext cx="4572000" cy="1524000"/>
            <a:chOff x="1536" y="960"/>
            <a:chExt cx="2880" cy="960"/>
          </a:xfrm>
        </p:grpSpPr>
        <p:sp>
          <p:nvSpPr>
            <p:cNvPr id="372790" name="Rectangle 54"/>
            <p:cNvSpPr>
              <a:spLocks noChangeArrowheads="1"/>
            </p:cNvSpPr>
            <p:nvPr/>
          </p:nvSpPr>
          <p:spPr bwMode="auto">
            <a:xfrm>
              <a:off x="1536" y="960"/>
              <a:ext cx="1440" cy="960"/>
            </a:xfrm>
            <a:prstGeom prst="rect">
              <a:avLst/>
            </a:prstGeom>
            <a:noFill/>
            <a:ln w="9525">
              <a:solidFill>
                <a:schemeClr val="tx1"/>
              </a:solidFill>
              <a:miter lim="800000"/>
              <a:headEnd/>
              <a:tailEnd/>
            </a:ln>
            <a:effectLst/>
          </p:spPr>
          <p:txBody>
            <a:bodyPr wrap="none" anchor="ctr"/>
            <a:lstStyle/>
            <a:p>
              <a:endParaRPr lang="en-US"/>
            </a:p>
          </p:txBody>
        </p:sp>
        <p:sp>
          <p:nvSpPr>
            <p:cNvPr id="372791" name="Text Box 55"/>
            <p:cNvSpPr txBox="1">
              <a:spLocks noChangeArrowheads="1"/>
            </p:cNvSpPr>
            <p:nvPr/>
          </p:nvSpPr>
          <p:spPr bwMode="auto">
            <a:xfrm>
              <a:off x="1614" y="1248"/>
              <a:ext cx="1266" cy="250"/>
            </a:xfrm>
            <a:prstGeom prst="rect">
              <a:avLst/>
            </a:prstGeom>
            <a:noFill/>
            <a:ln w="9525">
              <a:noFill/>
              <a:miter lim="800000"/>
              <a:headEnd/>
              <a:tailEnd/>
            </a:ln>
            <a:effectLst/>
          </p:spPr>
          <p:txBody>
            <a:bodyPr wrap="none">
              <a:spAutoFit/>
            </a:bodyPr>
            <a:lstStyle/>
            <a:p>
              <a:r>
                <a:rPr lang="en-US" sz="2000"/>
                <a:t>Complex network</a:t>
              </a:r>
            </a:p>
          </p:txBody>
        </p:sp>
        <p:sp>
          <p:nvSpPr>
            <p:cNvPr id="372792" name="Line 56"/>
            <p:cNvSpPr>
              <a:spLocks noChangeShapeType="1"/>
            </p:cNvSpPr>
            <p:nvPr/>
          </p:nvSpPr>
          <p:spPr bwMode="auto">
            <a:xfrm>
              <a:off x="2976" y="1152"/>
              <a:ext cx="960" cy="0"/>
            </a:xfrm>
            <a:prstGeom prst="line">
              <a:avLst/>
            </a:prstGeom>
            <a:noFill/>
            <a:ln w="9525">
              <a:solidFill>
                <a:schemeClr val="tx1"/>
              </a:solidFill>
              <a:round/>
              <a:headEnd/>
              <a:tailEnd/>
            </a:ln>
            <a:effectLst/>
          </p:spPr>
          <p:txBody>
            <a:bodyPr/>
            <a:lstStyle/>
            <a:p>
              <a:endParaRPr lang="en-US"/>
            </a:p>
          </p:txBody>
        </p:sp>
        <p:sp>
          <p:nvSpPr>
            <p:cNvPr id="372793" name="Line 57"/>
            <p:cNvSpPr>
              <a:spLocks noChangeShapeType="1"/>
            </p:cNvSpPr>
            <p:nvPr/>
          </p:nvSpPr>
          <p:spPr bwMode="auto">
            <a:xfrm>
              <a:off x="2976" y="1728"/>
              <a:ext cx="942" cy="0"/>
            </a:xfrm>
            <a:prstGeom prst="line">
              <a:avLst/>
            </a:prstGeom>
            <a:noFill/>
            <a:ln w="9525">
              <a:solidFill>
                <a:schemeClr val="tx1"/>
              </a:solidFill>
              <a:round/>
              <a:headEnd/>
              <a:tailEnd/>
            </a:ln>
            <a:effectLst/>
          </p:spPr>
          <p:txBody>
            <a:bodyPr/>
            <a:lstStyle/>
            <a:p>
              <a:endParaRPr lang="en-US"/>
            </a:p>
          </p:txBody>
        </p:sp>
        <p:grpSp>
          <p:nvGrpSpPr>
            <p:cNvPr id="372794" name="Group 58"/>
            <p:cNvGrpSpPr>
              <a:grpSpLocks/>
            </p:cNvGrpSpPr>
            <p:nvPr/>
          </p:nvGrpSpPr>
          <p:grpSpPr bwMode="auto">
            <a:xfrm rot="16200000">
              <a:off x="3624" y="1368"/>
              <a:ext cx="576" cy="144"/>
              <a:chOff x="1200" y="1296"/>
              <a:chExt cx="2256" cy="243"/>
            </a:xfrm>
          </p:grpSpPr>
          <p:sp>
            <p:nvSpPr>
              <p:cNvPr id="372795" name="Line 5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2796" name="Line 6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2797" name="Group 61"/>
              <p:cNvGrpSpPr>
                <a:grpSpLocks/>
              </p:cNvGrpSpPr>
              <p:nvPr/>
            </p:nvGrpSpPr>
            <p:grpSpPr bwMode="auto">
              <a:xfrm>
                <a:off x="1920" y="1296"/>
                <a:ext cx="288" cy="240"/>
                <a:chOff x="1920" y="1296"/>
                <a:chExt cx="288" cy="240"/>
              </a:xfrm>
            </p:grpSpPr>
            <p:sp>
              <p:nvSpPr>
                <p:cNvPr id="372798" name="Line 6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2799" name="Line 6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2800" name="Group 64"/>
              <p:cNvGrpSpPr>
                <a:grpSpLocks/>
              </p:cNvGrpSpPr>
              <p:nvPr/>
            </p:nvGrpSpPr>
            <p:grpSpPr bwMode="auto">
              <a:xfrm>
                <a:off x="2214" y="1299"/>
                <a:ext cx="288" cy="240"/>
                <a:chOff x="1920" y="1296"/>
                <a:chExt cx="288" cy="240"/>
              </a:xfrm>
            </p:grpSpPr>
            <p:sp>
              <p:nvSpPr>
                <p:cNvPr id="372801" name="Line 6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2802" name="Line 6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2803" name="Group 67"/>
              <p:cNvGrpSpPr>
                <a:grpSpLocks/>
              </p:cNvGrpSpPr>
              <p:nvPr/>
            </p:nvGrpSpPr>
            <p:grpSpPr bwMode="auto">
              <a:xfrm>
                <a:off x="2508" y="1296"/>
                <a:ext cx="288" cy="240"/>
                <a:chOff x="1920" y="1296"/>
                <a:chExt cx="288" cy="240"/>
              </a:xfrm>
            </p:grpSpPr>
            <p:sp>
              <p:nvSpPr>
                <p:cNvPr id="372804" name="Line 6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2805" name="Line 6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2806" name="Line 7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2807" name="Line 7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2808" name="Text Box 72"/>
            <p:cNvSpPr txBox="1">
              <a:spLocks noChangeArrowheads="1"/>
            </p:cNvSpPr>
            <p:nvPr/>
          </p:nvSpPr>
          <p:spPr bwMode="auto">
            <a:xfrm>
              <a:off x="4137" y="1319"/>
              <a:ext cx="279" cy="231"/>
            </a:xfrm>
            <a:prstGeom prst="rect">
              <a:avLst/>
            </a:prstGeom>
            <a:noFill/>
            <a:ln w="9525">
              <a:noFill/>
              <a:miter lim="800000"/>
              <a:headEnd/>
              <a:tailEnd/>
            </a:ln>
            <a:effectLst/>
          </p:spPr>
          <p:txBody>
            <a:bodyPr wrap="none">
              <a:spAutoFit/>
            </a:bodyPr>
            <a:lstStyle/>
            <a:p>
              <a:r>
                <a:rPr lang="en-US" sz="1800" b="1">
                  <a:latin typeface="Arial" charset="0"/>
                </a:rPr>
                <a:t>R</a:t>
              </a:r>
              <a:r>
                <a:rPr lang="en-US" sz="1800" b="1" baseline="-25000">
                  <a:latin typeface="Arial" charset="0"/>
                </a:rPr>
                <a:t>L</a:t>
              </a:r>
            </a:p>
          </p:txBody>
        </p:sp>
        <p:sp>
          <p:nvSpPr>
            <p:cNvPr id="372809" name="Line 73"/>
            <p:cNvSpPr>
              <a:spLocks noChangeShapeType="1"/>
            </p:cNvSpPr>
            <p:nvPr/>
          </p:nvSpPr>
          <p:spPr bwMode="auto">
            <a:xfrm flipV="1">
              <a:off x="3744" y="1296"/>
              <a:ext cx="384" cy="240"/>
            </a:xfrm>
            <a:prstGeom prst="line">
              <a:avLst/>
            </a:prstGeom>
            <a:noFill/>
            <a:ln w="9525">
              <a:solidFill>
                <a:schemeClr val="tx1"/>
              </a:solidFill>
              <a:round/>
              <a:headEnd/>
              <a:tailEnd type="triangle" w="med" len="med"/>
            </a:ln>
            <a:effectLst/>
          </p:spPr>
          <p:txBody>
            <a:bodyPr/>
            <a:lstStyle/>
            <a:p>
              <a:endParaRPr lang="en-US"/>
            </a:p>
          </p:txBody>
        </p:sp>
      </p:grpSp>
      <p:sp>
        <p:nvSpPr>
          <p:cNvPr id="372810" name="Rectangle 74"/>
          <p:cNvSpPr>
            <a:spLocks noChangeArrowheads="1"/>
          </p:cNvSpPr>
          <p:nvPr/>
        </p:nvSpPr>
        <p:spPr bwMode="auto">
          <a:xfrm>
            <a:off x="685800" y="3962400"/>
            <a:ext cx="8001000" cy="2514600"/>
          </a:xfrm>
          <a:prstGeom prst="rect">
            <a:avLst/>
          </a:prstGeom>
          <a:noFill/>
          <a:ln w="9525">
            <a:noFill/>
            <a:miter lim="800000"/>
            <a:headEnd/>
            <a:tailEnd/>
          </a:ln>
          <a:effectLst/>
        </p:spPr>
        <p:txBody>
          <a:bodyPr/>
          <a:lstStyle/>
          <a:p>
            <a:pPr marL="342900" indent="-342900" algn="just">
              <a:spcBef>
                <a:spcPct val="20000"/>
              </a:spcBef>
              <a:buFontTx/>
              <a:buChar char="•"/>
            </a:pPr>
            <a:r>
              <a:rPr lang="en-US" sz="1800" b="1" dirty="0" smtClean="0">
                <a:latin typeface="Arial" charset="0"/>
              </a:rPr>
              <a:t>M. L. </a:t>
            </a:r>
            <a:r>
              <a:rPr lang="en-US" sz="1800" b="1" dirty="0" err="1" smtClean="0">
                <a:latin typeface="Arial" charset="0"/>
              </a:rPr>
              <a:t>Thevenin’s</a:t>
            </a:r>
            <a:r>
              <a:rPr lang="en-US" sz="1800" b="1" dirty="0" smtClean="0">
                <a:latin typeface="Arial" charset="0"/>
              </a:rPr>
              <a:t> </a:t>
            </a:r>
            <a:r>
              <a:rPr lang="en-US" sz="1800" b="1" dirty="0">
                <a:latin typeface="Arial" charset="0"/>
              </a:rPr>
              <a:t>(1883) </a:t>
            </a:r>
            <a:r>
              <a:rPr lang="en-US" sz="1800" b="1" dirty="0" smtClean="0">
                <a:latin typeface="Arial" charset="0"/>
              </a:rPr>
              <a:t>theorem </a:t>
            </a:r>
            <a:r>
              <a:rPr lang="en-US" sz="1800" b="1" dirty="0">
                <a:latin typeface="Arial" charset="0"/>
              </a:rPr>
              <a:t>states that it is possible to replace everything except the load resistor by an independent voltage source in series with a resistor.</a:t>
            </a:r>
          </a:p>
          <a:p>
            <a:pPr marL="342900" indent="-342900" algn="just">
              <a:spcBef>
                <a:spcPct val="20000"/>
              </a:spcBef>
              <a:buFontTx/>
              <a:buChar char="•"/>
            </a:pPr>
            <a:r>
              <a:rPr lang="en-US" sz="1800" b="1" dirty="0">
                <a:latin typeface="Arial" charset="0"/>
              </a:rPr>
              <a:t>A corollary, </a:t>
            </a:r>
            <a:r>
              <a:rPr lang="en-US" sz="1800" b="1" dirty="0" smtClean="0">
                <a:latin typeface="Arial" charset="0"/>
              </a:rPr>
              <a:t>E. L. Norton’s </a:t>
            </a:r>
            <a:r>
              <a:rPr lang="en-US" sz="1800" b="1" dirty="0">
                <a:latin typeface="Arial" charset="0"/>
              </a:rPr>
              <a:t>(1926) </a:t>
            </a:r>
            <a:r>
              <a:rPr lang="en-US" sz="1800" b="1" dirty="0" smtClean="0">
                <a:latin typeface="Arial" charset="0"/>
              </a:rPr>
              <a:t>theorem </a:t>
            </a:r>
            <a:r>
              <a:rPr lang="en-US" sz="1800" b="1" dirty="0">
                <a:latin typeface="Arial" charset="0"/>
              </a:rPr>
              <a:t>states that we obtain an equivalent circuit composed of an independent current source in parallel with a resistor.</a:t>
            </a:r>
          </a:p>
          <a:p>
            <a:pPr marL="342900" indent="-342900">
              <a:spcBef>
                <a:spcPct val="20000"/>
              </a:spcBef>
              <a:buFontTx/>
              <a:buChar char="•"/>
            </a:pPr>
            <a:r>
              <a:rPr lang="en-US" sz="1800" b="1" dirty="0">
                <a:latin typeface="Arial" charset="0"/>
              </a:rPr>
              <a:t>Usefulness.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2741">
                                            <p:txEl>
                                              <p:pRg st="0" end="0"/>
                                            </p:txEl>
                                          </p:spTgt>
                                        </p:tgtEl>
                                        <p:attrNameLst>
                                          <p:attrName>style.visibility</p:attrName>
                                        </p:attrNameLst>
                                      </p:cBhvr>
                                      <p:to>
                                        <p:strVal val="visible"/>
                                      </p:to>
                                    </p:set>
                                    <p:anim calcmode="lin" valueType="num">
                                      <p:cBhvr additive="base">
                                        <p:cTn id="7" dur="1000" fill="hold"/>
                                        <p:tgtEl>
                                          <p:spTgt spid="37274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2741">
                                            <p:txEl>
                                              <p:pRg st="0" end="0"/>
                                            </p:txEl>
                                          </p:spTgt>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372811"/>
                                        </p:tgtEl>
                                        <p:attrNameLst>
                                          <p:attrName>style.visibility</p:attrName>
                                        </p:attrNameLst>
                                      </p:cBhvr>
                                      <p:to>
                                        <p:strVal val="visible"/>
                                      </p:to>
                                    </p:set>
                                    <p:animEffect transition="in" filter="checkerboard(across)">
                                      <p:cBhvr>
                                        <p:cTn id="11" dur="500"/>
                                        <p:tgtEl>
                                          <p:spTgt spid="3728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72810">
                                            <p:txEl>
                                              <p:pRg st="0" end="0"/>
                                            </p:txEl>
                                          </p:spTgt>
                                        </p:tgtEl>
                                        <p:attrNameLst>
                                          <p:attrName>style.visibility</p:attrName>
                                        </p:attrNameLst>
                                      </p:cBhvr>
                                      <p:to>
                                        <p:strVal val="visible"/>
                                      </p:to>
                                    </p:set>
                                    <p:anim calcmode="lin" valueType="num">
                                      <p:cBhvr additive="base">
                                        <p:cTn id="16" dur="1000" fill="hold"/>
                                        <p:tgtEl>
                                          <p:spTgt spid="372810">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728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2810">
                                            <p:txEl>
                                              <p:pRg st="1" end="1"/>
                                            </p:txEl>
                                          </p:spTgt>
                                        </p:tgtEl>
                                        <p:attrNameLst>
                                          <p:attrName>style.visibility</p:attrName>
                                        </p:attrNameLst>
                                      </p:cBhvr>
                                      <p:to>
                                        <p:strVal val="visible"/>
                                      </p:to>
                                    </p:set>
                                    <p:anim calcmode="lin" valueType="num">
                                      <p:cBhvr additive="base">
                                        <p:cTn id="22" dur="1000" fill="hold"/>
                                        <p:tgtEl>
                                          <p:spTgt spid="372810">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728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72810">
                                            <p:txEl>
                                              <p:pRg st="2" end="2"/>
                                            </p:txEl>
                                          </p:spTgt>
                                        </p:tgtEl>
                                        <p:attrNameLst>
                                          <p:attrName>style.visibility</p:attrName>
                                        </p:attrNameLst>
                                      </p:cBhvr>
                                      <p:to>
                                        <p:strVal val="visible"/>
                                      </p:to>
                                    </p:set>
                                    <p:anim calcmode="lin" valueType="num">
                                      <p:cBhvr additive="base">
                                        <p:cTn id="28" dur="1000" fill="hold"/>
                                        <p:tgtEl>
                                          <p:spTgt spid="372810">
                                            <p:txEl>
                                              <p:pRg st="2" end="2"/>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728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72740">
                                            <p:txEl>
                                              <p:pRg st="0" end="0"/>
                                            </p:txEl>
                                          </p:spTgt>
                                        </p:tgtEl>
                                        <p:attrNameLst>
                                          <p:attrName>style.visibility</p:attrName>
                                        </p:attrNameLst>
                                      </p:cBhvr>
                                      <p:to>
                                        <p:strVal val="visible"/>
                                      </p:to>
                                    </p:set>
                                    <p:anim calcmode="lin" valueType="num">
                                      <p:cBhvr additive="base">
                                        <p:cTn id="34" dur="1000" fill="hold"/>
                                        <p:tgtEl>
                                          <p:spTgt spid="372740">
                                            <p:txEl>
                                              <p:pRg st="0" end="0"/>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72740">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72739"/>
                                        </p:tgtEl>
                                        <p:attrNameLst>
                                          <p:attrName>style.visibility</p:attrName>
                                        </p:attrNameLst>
                                      </p:cBhvr>
                                      <p:to>
                                        <p:strVal val="visible"/>
                                      </p:to>
                                    </p:set>
                                    <p:anim calcmode="lin" valueType="num">
                                      <p:cBhvr additive="base">
                                        <p:cTn id="38" dur="500" fill="hold"/>
                                        <p:tgtEl>
                                          <p:spTgt spid="372739"/>
                                        </p:tgtEl>
                                        <p:attrNameLst>
                                          <p:attrName>ppt_x</p:attrName>
                                        </p:attrNameLst>
                                      </p:cBhvr>
                                      <p:tavLst>
                                        <p:tav tm="0">
                                          <p:val>
                                            <p:strVal val="#ppt_x"/>
                                          </p:val>
                                        </p:tav>
                                        <p:tav tm="100000">
                                          <p:val>
                                            <p:strVal val="#ppt_x"/>
                                          </p:val>
                                        </p:tav>
                                      </p:tavLst>
                                    </p:anim>
                                    <p:anim calcmode="lin" valueType="num">
                                      <p:cBhvr additive="base">
                                        <p:cTn id="39" dur="500" fill="hold"/>
                                        <p:tgtEl>
                                          <p:spTgt spid="372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laceholder 6"/>
          <p:cNvSpPr>
            <a:spLocks noGrp="1"/>
          </p:cNvSpPr>
          <p:nvPr>
            <p:ph type="sldNum" sz="quarter" idx="12"/>
          </p:nvPr>
        </p:nvSpPr>
        <p:spPr/>
        <p:txBody>
          <a:bodyPr/>
          <a:lstStyle/>
          <a:p>
            <a:fld id="{921340CA-BDE2-475C-A9E4-4B4C6876C1BA}" type="slidenum">
              <a:rPr lang="en-US" altLang="en-US"/>
              <a:pPr/>
              <a:t>3</a:t>
            </a:fld>
            <a:endParaRPr lang="en-US" altLang="en-US"/>
          </a:p>
        </p:txBody>
      </p:sp>
      <p:sp>
        <p:nvSpPr>
          <p:cNvPr id="373762" name="Rectangle 2"/>
          <p:cNvSpPr>
            <a:spLocks noGrp="1" noChangeArrowheads="1"/>
          </p:cNvSpPr>
          <p:nvPr>
            <p:ph type="title"/>
          </p:nvPr>
        </p:nvSpPr>
        <p:spPr>
          <a:xfrm>
            <a:off x="609600" y="228600"/>
            <a:ext cx="8001000" cy="457200"/>
          </a:xfrm>
        </p:spPr>
        <p:txBody>
          <a:bodyPr/>
          <a:lstStyle/>
          <a:p>
            <a:r>
              <a:rPr lang="en-US" sz="3200" b="1" u="sng" dirty="0" smtClean="0"/>
              <a:t>Equivalent Circuits</a:t>
            </a:r>
            <a:endParaRPr lang="en-US" sz="3200" b="1" u="sng" dirty="0"/>
          </a:p>
        </p:txBody>
      </p:sp>
      <p:sp>
        <p:nvSpPr>
          <p:cNvPr id="373763"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3764" name="Rectangle 4"/>
          <p:cNvSpPr>
            <a:spLocks noChangeArrowheads="1"/>
          </p:cNvSpPr>
          <p:nvPr/>
        </p:nvSpPr>
        <p:spPr bwMode="auto">
          <a:xfrm>
            <a:off x="685800" y="58674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err="1" smtClean="0">
                <a:solidFill>
                  <a:srgbClr val="FF0000"/>
                </a:solidFill>
                <a:latin typeface="Arial" charset="0"/>
              </a:rPr>
              <a:t>Thevenin’s</a:t>
            </a:r>
            <a:r>
              <a:rPr lang="en-US" sz="1800" b="1" dirty="0" smtClean="0">
                <a:solidFill>
                  <a:srgbClr val="FF0000"/>
                </a:solidFill>
                <a:latin typeface="Arial" charset="0"/>
              </a:rPr>
              <a:t> Theorem </a:t>
            </a:r>
            <a:r>
              <a:rPr lang="en-US" sz="1800" b="1" dirty="0">
                <a:solidFill>
                  <a:srgbClr val="FF0000"/>
                </a:solidFill>
                <a:latin typeface="Arial" charset="0"/>
              </a:rPr>
              <a:t>!</a:t>
            </a:r>
          </a:p>
        </p:txBody>
      </p:sp>
      <p:sp>
        <p:nvSpPr>
          <p:cNvPr id="373765" name="Rectangle 5"/>
          <p:cNvSpPr>
            <a:spLocks noChangeArrowheads="1"/>
          </p:cNvSpPr>
          <p:nvPr/>
        </p:nvSpPr>
        <p:spPr bwMode="auto">
          <a:xfrm>
            <a:off x="685800" y="9906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The two equivalent circuits are :</a:t>
            </a:r>
          </a:p>
        </p:txBody>
      </p:sp>
      <p:grpSp>
        <p:nvGrpSpPr>
          <p:cNvPr id="373870" name="Group 110"/>
          <p:cNvGrpSpPr>
            <a:grpSpLocks/>
          </p:cNvGrpSpPr>
          <p:nvPr/>
        </p:nvGrpSpPr>
        <p:grpSpPr bwMode="auto">
          <a:xfrm>
            <a:off x="1524000" y="2362200"/>
            <a:ext cx="2895600" cy="1676400"/>
            <a:chOff x="960" y="1488"/>
            <a:chExt cx="1824" cy="1056"/>
          </a:xfrm>
        </p:grpSpPr>
        <p:grpSp>
          <p:nvGrpSpPr>
            <p:cNvPr id="373789" name="Group 29"/>
            <p:cNvGrpSpPr>
              <a:grpSpLocks/>
            </p:cNvGrpSpPr>
            <p:nvPr/>
          </p:nvGrpSpPr>
          <p:grpSpPr bwMode="auto">
            <a:xfrm>
              <a:off x="1708" y="1488"/>
              <a:ext cx="980" cy="96"/>
              <a:chOff x="1200" y="1296"/>
              <a:chExt cx="2256" cy="243"/>
            </a:xfrm>
          </p:grpSpPr>
          <p:sp>
            <p:nvSpPr>
              <p:cNvPr id="373790" name="Line 3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3791" name="Line 3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3792" name="Group 32"/>
              <p:cNvGrpSpPr>
                <a:grpSpLocks/>
              </p:cNvGrpSpPr>
              <p:nvPr/>
            </p:nvGrpSpPr>
            <p:grpSpPr bwMode="auto">
              <a:xfrm>
                <a:off x="1920" y="1296"/>
                <a:ext cx="288" cy="240"/>
                <a:chOff x="1920" y="1296"/>
                <a:chExt cx="288" cy="240"/>
              </a:xfrm>
            </p:grpSpPr>
            <p:sp>
              <p:nvSpPr>
                <p:cNvPr id="373793" name="Line 3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794" name="Line 3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795" name="Group 35"/>
              <p:cNvGrpSpPr>
                <a:grpSpLocks/>
              </p:cNvGrpSpPr>
              <p:nvPr/>
            </p:nvGrpSpPr>
            <p:grpSpPr bwMode="auto">
              <a:xfrm>
                <a:off x="2214" y="1299"/>
                <a:ext cx="288" cy="240"/>
                <a:chOff x="1920" y="1296"/>
                <a:chExt cx="288" cy="240"/>
              </a:xfrm>
            </p:grpSpPr>
            <p:sp>
              <p:nvSpPr>
                <p:cNvPr id="373796" name="Line 3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797" name="Line 3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798" name="Group 38"/>
              <p:cNvGrpSpPr>
                <a:grpSpLocks/>
              </p:cNvGrpSpPr>
              <p:nvPr/>
            </p:nvGrpSpPr>
            <p:grpSpPr bwMode="auto">
              <a:xfrm>
                <a:off x="2508" y="1296"/>
                <a:ext cx="288" cy="240"/>
                <a:chOff x="1920" y="1296"/>
                <a:chExt cx="288" cy="240"/>
              </a:xfrm>
            </p:grpSpPr>
            <p:sp>
              <p:nvSpPr>
                <p:cNvPr id="373799" name="Line 3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00" name="Line 4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3801" name="Line 4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3802" name="Line 4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3803" name="Oval 43"/>
            <p:cNvSpPr>
              <a:spLocks noChangeArrowheads="1"/>
            </p:cNvSpPr>
            <p:nvPr/>
          </p:nvSpPr>
          <p:spPr bwMode="auto">
            <a:xfrm>
              <a:off x="1344" y="1832"/>
              <a:ext cx="339" cy="311"/>
            </a:xfrm>
            <a:prstGeom prst="ellipse">
              <a:avLst/>
            </a:prstGeom>
            <a:noFill/>
            <a:ln w="9525">
              <a:solidFill>
                <a:schemeClr val="tx1"/>
              </a:solidFill>
              <a:round/>
              <a:headEnd/>
              <a:tailEnd/>
            </a:ln>
            <a:effectLst/>
          </p:spPr>
          <p:txBody>
            <a:bodyPr wrap="none" anchor="ctr"/>
            <a:lstStyle/>
            <a:p>
              <a:endParaRPr lang="en-US"/>
            </a:p>
          </p:txBody>
        </p:sp>
        <p:sp>
          <p:nvSpPr>
            <p:cNvPr id="373804" name="Line 44"/>
            <p:cNvSpPr>
              <a:spLocks noChangeShapeType="1"/>
            </p:cNvSpPr>
            <p:nvPr/>
          </p:nvSpPr>
          <p:spPr bwMode="auto">
            <a:xfrm>
              <a:off x="1514" y="2143"/>
              <a:ext cx="6" cy="401"/>
            </a:xfrm>
            <a:prstGeom prst="line">
              <a:avLst/>
            </a:prstGeom>
            <a:noFill/>
            <a:ln w="9525">
              <a:solidFill>
                <a:schemeClr val="tx1"/>
              </a:solidFill>
              <a:round/>
              <a:headEnd/>
              <a:tailEnd/>
            </a:ln>
            <a:effectLst/>
          </p:spPr>
          <p:txBody>
            <a:bodyPr/>
            <a:lstStyle/>
            <a:p>
              <a:endParaRPr lang="en-US"/>
            </a:p>
          </p:txBody>
        </p:sp>
        <p:sp>
          <p:nvSpPr>
            <p:cNvPr id="373805" name="Line 45"/>
            <p:cNvSpPr>
              <a:spLocks noChangeShapeType="1"/>
            </p:cNvSpPr>
            <p:nvPr/>
          </p:nvSpPr>
          <p:spPr bwMode="auto">
            <a:xfrm flipV="1">
              <a:off x="1514" y="1546"/>
              <a:ext cx="0" cy="286"/>
            </a:xfrm>
            <a:prstGeom prst="line">
              <a:avLst/>
            </a:prstGeom>
            <a:noFill/>
            <a:ln w="9525">
              <a:solidFill>
                <a:schemeClr val="tx1"/>
              </a:solidFill>
              <a:round/>
              <a:headEnd/>
              <a:tailEnd/>
            </a:ln>
            <a:effectLst/>
          </p:spPr>
          <p:txBody>
            <a:bodyPr/>
            <a:lstStyle/>
            <a:p>
              <a:endParaRPr lang="en-US"/>
            </a:p>
          </p:txBody>
        </p:sp>
        <p:sp>
          <p:nvSpPr>
            <p:cNvPr id="373806" name="Text Box 46"/>
            <p:cNvSpPr txBox="1">
              <a:spLocks noChangeArrowheads="1"/>
            </p:cNvSpPr>
            <p:nvPr/>
          </p:nvSpPr>
          <p:spPr bwMode="auto">
            <a:xfrm>
              <a:off x="1392" y="1776"/>
              <a:ext cx="305" cy="288"/>
            </a:xfrm>
            <a:prstGeom prst="rect">
              <a:avLst/>
            </a:prstGeom>
            <a:noFill/>
            <a:ln w="9525">
              <a:noFill/>
              <a:miter lim="800000"/>
              <a:headEnd/>
              <a:tailEnd/>
            </a:ln>
            <a:effectLst/>
          </p:spPr>
          <p:txBody>
            <a:bodyPr>
              <a:spAutoFit/>
            </a:bodyPr>
            <a:lstStyle/>
            <a:p>
              <a:r>
                <a:rPr lang="en-US"/>
                <a:t>+</a:t>
              </a:r>
            </a:p>
          </p:txBody>
        </p:sp>
        <p:sp>
          <p:nvSpPr>
            <p:cNvPr id="373807" name="Text Box 47"/>
            <p:cNvSpPr txBox="1">
              <a:spLocks noChangeArrowheads="1"/>
            </p:cNvSpPr>
            <p:nvPr/>
          </p:nvSpPr>
          <p:spPr bwMode="auto">
            <a:xfrm>
              <a:off x="1392" y="1824"/>
              <a:ext cx="288" cy="288"/>
            </a:xfrm>
            <a:prstGeom prst="rect">
              <a:avLst/>
            </a:prstGeom>
            <a:noFill/>
            <a:ln w="9525">
              <a:noFill/>
              <a:miter lim="800000"/>
              <a:headEnd/>
              <a:tailEnd/>
            </a:ln>
            <a:effectLst/>
          </p:spPr>
          <p:txBody>
            <a:bodyPr>
              <a:spAutoFit/>
            </a:bodyPr>
            <a:lstStyle/>
            <a:p>
              <a:r>
                <a:rPr lang="en-US"/>
                <a:t>_</a:t>
              </a:r>
            </a:p>
          </p:txBody>
        </p:sp>
        <p:sp>
          <p:nvSpPr>
            <p:cNvPr id="373808" name="Line 48"/>
            <p:cNvSpPr>
              <a:spLocks noChangeShapeType="1"/>
            </p:cNvSpPr>
            <p:nvPr/>
          </p:nvSpPr>
          <p:spPr bwMode="auto">
            <a:xfrm>
              <a:off x="1516" y="1546"/>
              <a:ext cx="377" cy="0"/>
            </a:xfrm>
            <a:prstGeom prst="line">
              <a:avLst/>
            </a:prstGeom>
            <a:noFill/>
            <a:ln w="9525">
              <a:solidFill>
                <a:schemeClr val="tx1"/>
              </a:solidFill>
              <a:round/>
              <a:headEnd/>
              <a:tailEnd/>
            </a:ln>
            <a:effectLst/>
          </p:spPr>
          <p:txBody>
            <a:bodyPr/>
            <a:lstStyle/>
            <a:p>
              <a:endParaRPr lang="en-US"/>
            </a:p>
          </p:txBody>
        </p:sp>
        <p:sp>
          <p:nvSpPr>
            <p:cNvPr id="373809" name="Line 49"/>
            <p:cNvSpPr>
              <a:spLocks noChangeShapeType="1"/>
            </p:cNvSpPr>
            <p:nvPr/>
          </p:nvSpPr>
          <p:spPr bwMode="auto">
            <a:xfrm>
              <a:off x="1520" y="2544"/>
              <a:ext cx="1168" cy="0"/>
            </a:xfrm>
            <a:prstGeom prst="line">
              <a:avLst/>
            </a:prstGeom>
            <a:noFill/>
            <a:ln w="9525">
              <a:solidFill>
                <a:schemeClr val="tx1"/>
              </a:solidFill>
              <a:round/>
              <a:headEnd/>
              <a:tailEnd/>
            </a:ln>
            <a:effectLst/>
          </p:spPr>
          <p:txBody>
            <a:bodyPr/>
            <a:lstStyle/>
            <a:p>
              <a:endParaRPr lang="en-US"/>
            </a:p>
          </p:txBody>
        </p:sp>
        <p:sp>
          <p:nvSpPr>
            <p:cNvPr id="373811" name="Text Box 51"/>
            <p:cNvSpPr txBox="1">
              <a:spLocks noChangeArrowheads="1"/>
            </p:cNvSpPr>
            <p:nvPr/>
          </p:nvSpPr>
          <p:spPr bwMode="auto">
            <a:xfrm>
              <a:off x="960" y="1872"/>
              <a:ext cx="480" cy="212"/>
            </a:xfrm>
            <a:prstGeom prst="rect">
              <a:avLst/>
            </a:prstGeom>
            <a:noFill/>
            <a:ln w="9525">
              <a:noFill/>
              <a:miter lim="800000"/>
              <a:headEnd/>
              <a:tailEnd/>
            </a:ln>
            <a:effectLst/>
          </p:spPr>
          <p:txBody>
            <a:bodyPr>
              <a:spAutoFit/>
            </a:bodyPr>
            <a:lstStyle/>
            <a:p>
              <a:r>
                <a:rPr lang="en-US" sz="1600" b="1">
                  <a:latin typeface="Arial" charset="0"/>
                </a:rPr>
                <a:t>  V</a:t>
              </a:r>
              <a:r>
                <a:rPr lang="en-US" sz="1600" b="1" baseline="-25000">
                  <a:latin typeface="Arial" charset="0"/>
                </a:rPr>
                <a:t>Th</a:t>
              </a:r>
              <a:r>
                <a:rPr lang="en-US" sz="1600" b="1">
                  <a:latin typeface="Arial" charset="0"/>
                </a:rPr>
                <a:t> </a:t>
              </a:r>
            </a:p>
          </p:txBody>
        </p:sp>
        <p:sp>
          <p:nvSpPr>
            <p:cNvPr id="373833" name="Text Box 73"/>
            <p:cNvSpPr txBox="1">
              <a:spLocks noChangeArrowheads="1"/>
            </p:cNvSpPr>
            <p:nvPr/>
          </p:nvSpPr>
          <p:spPr bwMode="auto">
            <a:xfrm>
              <a:off x="1920" y="1584"/>
              <a:ext cx="480" cy="212"/>
            </a:xfrm>
            <a:prstGeom prst="rect">
              <a:avLst/>
            </a:prstGeom>
            <a:noFill/>
            <a:ln w="9525">
              <a:noFill/>
              <a:miter lim="800000"/>
              <a:headEnd/>
              <a:tailEnd/>
            </a:ln>
            <a:effectLst/>
          </p:spPr>
          <p:txBody>
            <a:bodyPr>
              <a:spAutoFit/>
            </a:bodyPr>
            <a:lstStyle/>
            <a:p>
              <a:r>
                <a:rPr lang="en-US" sz="1600" b="1">
                  <a:latin typeface="Arial" charset="0"/>
                </a:rPr>
                <a:t>  R</a:t>
              </a:r>
              <a:r>
                <a:rPr lang="en-US" sz="1600" b="1" baseline="-25000">
                  <a:latin typeface="Arial" charset="0"/>
                </a:rPr>
                <a:t>Th</a:t>
              </a:r>
              <a:r>
                <a:rPr lang="en-US" sz="1600" b="1">
                  <a:latin typeface="Arial" charset="0"/>
                </a:rPr>
                <a:t> </a:t>
              </a:r>
            </a:p>
          </p:txBody>
        </p:sp>
        <p:grpSp>
          <p:nvGrpSpPr>
            <p:cNvPr id="373837" name="Group 77"/>
            <p:cNvGrpSpPr>
              <a:grpSpLocks/>
            </p:cNvGrpSpPr>
            <p:nvPr/>
          </p:nvGrpSpPr>
          <p:grpSpPr bwMode="auto">
            <a:xfrm rot="16200000">
              <a:off x="2208" y="1953"/>
              <a:ext cx="981" cy="171"/>
              <a:chOff x="1200" y="1296"/>
              <a:chExt cx="2256" cy="243"/>
            </a:xfrm>
          </p:grpSpPr>
          <p:sp>
            <p:nvSpPr>
              <p:cNvPr id="373838" name="Line 7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3839" name="Line 7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3840" name="Group 80"/>
              <p:cNvGrpSpPr>
                <a:grpSpLocks/>
              </p:cNvGrpSpPr>
              <p:nvPr/>
            </p:nvGrpSpPr>
            <p:grpSpPr bwMode="auto">
              <a:xfrm>
                <a:off x="1920" y="1296"/>
                <a:ext cx="288" cy="240"/>
                <a:chOff x="1920" y="1296"/>
                <a:chExt cx="288" cy="240"/>
              </a:xfrm>
            </p:grpSpPr>
            <p:sp>
              <p:nvSpPr>
                <p:cNvPr id="373841" name="Line 8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42" name="Line 8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843" name="Group 83"/>
              <p:cNvGrpSpPr>
                <a:grpSpLocks/>
              </p:cNvGrpSpPr>
              <p:nvPr/>
            </p:nvGrpSpPr>
            <p:grpSpPr bwMode="auto">
              <a:xfrm>
                <a:off x="2214" y="1299"/>
                <a:ext cx="288" cy="240"/>
                <a:chOff x="1920" y="1296"/>
                <a:chExt cx="288" cy="240"/>
              </a:xfrm>
            </p:grpSpPr>
            <p:sp>
              <p:nvSpPr>
                <p:cNvPr id="373844" name="Line 8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45" name="Line 8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846" name="Group 86"/>
              <p:cNvGrpSpPr>
                <a:grpSpLocks/>
              </p:cNvGrpSpPr>
              <p:nvPr/>
            </p:nvGrpSpPr>
            <p:grpSpPr bwMode="auto">
              <a:xfrm>
                <a:off x="2508" y="1296"/>
                <a:ext cx="288" cy="240"/>
                <a:chOff x="1920" y="1296"/>
                <a:chExt cx="288" cy="240"/>
              </a:xfrm>
            </p:grpSpPr>
            <p:sp>
              <p:nvSpPr>
                <p:cNvPr id="373847" name="Line 8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48" name="Line 8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3849" name="Line 8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3850" name="Line 9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3866" name="Text Box 106"/>
            <p:cNvSpPr txBox="1">
              <a:spLocks noChangeArrowheads="1"/>
            </p:cNvSpPr>
            <p:nvPr/>
          </p:nvSpPr>
          <p:spPr bwMode="auto">
            <a:xfrm>
              <a:off x="2256" y="2016"/>
              <a:ext cx="480" cy="212"/>
            </a:xfrm>
            <a:prstGeom prst="rect">
              <a:avLst/>
            </a:prstGeom>
            <a:noFill/>
            <a:ln w="9525">
              <a:noFill/>
              <a:miter lim="800000"/>
              <a:headEnd/>
              <a:tailEnd/>
            </a:ln>
            <a:effectLst/>
          </p:spPr>
          <p:txBody>
            <a:bodyPr>
              <a:spAutoFit/>
            </a:bodyPr>
            <a:lstStyle/>
            <a:p>
              <a:r>
                <a:rPr lang="en-US" sz="1600" b="1">
                  <a:latin typeface="Arial" charset="0"/>
                </a:rPr>
                <a:t>  R</a:t>
              </a:r>
              <a:r>
                <a:rPr lang="en-US" sz="1600" b="1" baseline="-25000">
                  <a:latin typeface="Arial" charset="0"/>
                </a:rPr>
                <a:t>L</a:t>
              </a:r>
            </a:p>
          </p:txBody>
        </p:sp>
      </p:grpSp>
      <p:grpSp>
        <p:nvGrpSpPr>
          <p:cNvPr id="373871" name="Group 111"/>
          <p:cNvGrpSpPr>
            <a:grpSpLocks/>
          </p:cNvGrpSpPr>
          <p:nvPr/>
        </p:nvGrpSpPr>
        <p:grpSpPr bwMode="auto">
          <a:xfrm>
            <a:off x="4876800" y="2438400"/>
            <a:ext cx="2990850" cy="1524000"/>
            <a:chOff x="3072" y="1536"/>
            <a:chExt cx="1884" cy="960"/>
          </a:xfrm>
        </p:grpSpPr>
        <p:grpSp>
          <p:nvGrpSpPr>
            <p:cNvPr id="373767" name="Group 7"/>
            <p:cNvGrpSpPr>
              <a:grpSpLocks/>
            </p:cNvGrpSpPr>
            <p:nvPr/>
          </p:nvGrpSpPr>
          <p:grpSpPr bwMode="auto">
            <a:xfrm rot="16200000">
              <a:off x="3500" y="1961"/>
              <a:ext cx="942" cy="92"/>
              <a:chOff x="1200" y="1296"/>
              <a:chExt cx="2256" cy="243"/>
            </a:xfrm>
          </p:grpSpPr>
          <p:sp>
            <p:nvSpPr>
              <p:cNvPr id="373768" name="Line 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3769" name="Line 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3770" name="Group 10"/>
              <p:cNvGrpSpPr>
                <a:grpSpLocks/>
              </p:cNvGrpSpPr>
              <p:nvPr/>
            </p:nvGrpSpPr>
            <p:grpSpPr bwMode="auto">
              <a:xfrm>
                <a:off x="1920" y="1296"/>
                <a:ext cx="288" cy="240"/>
                <a:chOff x="1920" y="1296"/>
                <a:chExt cx="288" cy="240"/>
              </a:xfrm>
            </p:grpSpPr>
            <p:sp>
              <p:nvSpPr>
                <p:cNvPr id="373771" name="Line 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772" name="Line 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773" name="Group 13"/>
              <p:cNvGrpSpPr>
                <a:grpSpLocks/>
              </p:cNvGrpSpPr>
              <p:nvPr/>
            </p:nvGrpSpPr>
            <p:grpSpPr bwMode="auto">
              <a:xfrm>
                <a:off x="2214" y="1299"/>
                <a:ext cx="288" cy="240"/>
                <a:chOff x="1920" y="1296"/>
                <a:chExt cx="288" cy="240"/>
              </a:xfrm>
            </p:grpSpPr>
            <p:sp>
              <p:nvSpPr>
                <p:cNvPr id="373774" name="Line 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775" name="Line 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776" name="Group 16"/>
              <p:cNvGrpSpPr>
                <a:grpSpLocks/>
              </p:cNvGrpSpPr>
              <p:nvPr/>
            </p:nvGrpSpPr>
            <p:grpSpPr bwMode="auto">
              <a:xfrm>
                <a:off x="2508" y="1296"/>
                <a:ext cx="288" cy="240"/>
                <a:chOff x="1920" y="1296"/>
                <a:chExt cx="288" cy="240"/>
              </a:xfrm>
            </p:grpSpPr>
            <p:sp>
              <p:nvSpPr>
                <p:cNvPr id="373777" name="Line 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778" name="Line 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3779" name="Line 1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3780" name="Line 2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3781" name="Oval 21"/>
            <p:cNvSpPr>
              <a:spLocks noChangeArrowheads="1"/>
            </p:cNvSpPr>
            <p:nvPr/>
          </p:nvSpPr>
          <p:spPr bwMode="auto">
            <a:xfrm>
              <a:off x="3321" y="1805"/>
              <a:ext cx="276" cy="294"/>
            </a:xfrm>
            <a:prstGeom prst="ellipse">
              <a:avLst/>
            </a:prstGeom>
            <a:noFill/>
            <a:ln w="9525">
              <a:solidFill>
                <a:schemeClr val="tx1"/>
              </a:solidFill>
              <a:round/>
              <a:headEnd/>
              <a:tailEnd/>
            </a:ln>
            <a:effectLst/>
          </p:spPr>
          <p:txBody>
            <a:bodyPr wrap="none" anchor="ctr"/>
            <a:lstStyle/>
            <a:p>
              <a:endParaRPr lang="en-US"/>
            </a:p>
          </p:txBody>
        </p:sp>
        <p:sp>
          <p:nvSpPr>
            <p:cNvPr id="373782" name="Line 22"/>
            <p:cNvSpPr>
              <a:spLocks noChangeShapeType="1"/>
            </p:cNvSpPr>
            <p:nvPr/>
          </p:nvSpPr>
          <p:spPr bwMode="auto">
            <a:xfrm>
              <a:off x="3459" y="2099"/>
              <a:ext cx="5" cy="379"/>
            </a:xfrm>
            <a:prstGeom prst="line">
              <a:avLst/>
            </a:prstGeom>
            <a:noFill/>
            <a:ln w="9525">
              <a:solidFill>
                <a:schemeClr val="tx1"/>
              </a:solidFill>
              <a:round/>
              <a:headEnd/>
              <a:tailEnd/>
            </a:ln>
            <a:effectLst/>
          </p:spPr>
          <p:txBody>
            <a:bodyPr/>
            <a:lstStyle/>
            <a:p>
              <a:endParaRPr lang="en-US"/>
            </a:p>
          </p:txBody>
        </p:sp>
        <p:sp>
          <p:nvSpPr>
            <p:cNvPr id="373783" name="Line 23"/>
            <p:cNvSpPr>
              <a:spLocks noChangeShapeType="1"/>
            </p:cNvSpPr>
            <p:nvPr/>
          </p:nvSpPr>
          <p:spPr bwMode="auto">
            <a:xfrm flipV="1">
              <a:off x="3459" y="1536"/>
              <a:ext cx="1" cy="269"/>
            </a:xfrm>
            <a:prstGeom prst="line">
              <a:avLst/>
            </a:prstGeom>
            <a:noFill/>
            <a:ln w="9525">
              <a:solidFill>
                <a:schemeClr val="tx1"/>
              </a:solidFill>
              <a:round/>
              <a:headEnd/>
              <a:tailEnd/>
            </a:ln>
            <a:effectLst/>
          </p:spPr>
          <p:txBody>
            <a:bodyPr/>
            <a:lstStyle/>
            <a:p>
              <a:endParaRPr lang="en-US"/>
            </a:p>
          </p:txBody>
        </p:sp>
        <p:sp>
          <p:nvSpPr>
            <p:cNvPr id="373784" name="Line 24"/>
            <p:cNvSpPr>
              <a:spLocks noChangeShapeType="1"/>
            </p:cNvSpPr>
            <p:nvPr/>
          </p:nvSpPr>
          <p:spPr bwMode="auto">
            <a:xfrm>
              <a:off x="3462" y="1536"/>
              <a:ext cx="1002" cy="0"/>
            </a:xfrm>
            <a:prstGeom prst="line">
              <a:avLst/>
            </a:prstGeom>
            <a:noFill/>
            <a:ln w="9525">
              <a:solidFill>
                <a:schemeClr val="tx1"/>
              </a:solidFill>
              <a:round/>
              <a:headEnd/>
              <a:tailEnd/>
            </a:ln>
            <a:effectLst/>
          </p:spPr>
          <p:txBody>
            <a:bodyPr/>
            <a:lstStyle/>
            <a:p>
              <a:endParaRPr lang="en-US"/>
            </a:p>
          </p:txBody>
        </p:sp>
        <p:sp>
          <p:nvSpPr>
            <p:cNvPr id="373786" name="Line 26"/>
            <p:cNvSpPr>
              <a:spLocks noChangeShapeType="1"/>
            </p:cNvSpPr>
            <p:nvPr/>
          </p:nvSpPr>
          <p:spPr bwMode="auto">
            <a:xfrm flipV="1">
              <a:off x="3464" y="1870"/>
              <a:ext cx="0" cy="152"/>
            </a:xfrm>
            <a:prstGeom prst="line">
              <a:avLst/>
            </a:prstGeom>
            <a:noFill/>
            <a:ln w="9525">
              <a:solidFill>
                <a:schemeClr val="tx1"/>
              </a:solidFill>
              <a:round/>
              <a:headEnd/>
              <a:tailEnd type="triangle" w="med" len="med"/>
            </a:ln>
            <a:effectLst/>
          </p:spPr>
          <p:txBody>
            <a:bodyPr/>
            <a:lstStyle/>
            <a:p>
              <a:endParaRPr lang="en-US"/>
            </a:p>
          </p:txBody>
        </p:sp>
        <p:sp>
          <p:nvSpPr>
            <p:cNvPr id="373834" name="Text Box 74"/>
            <p:cNvSpPr txBox="1">
              <a:spLocks noChangeArrowheads="1"/>
            </p:cNvSpPr>
            <p:nvPr/>
          </p:nvSpPr>
          <p:spPr bwMode="auto">
            <a:xfrm>
              <a:off x="3072" y="1872"/>
              <a:ext cx="480" cy="212"/>
            </a:xfrm>
            <a:prstGeom prst="rect">
              <a:avLst/>
            </a:prstGeom>
            <a:noFill/>
            <a:ln w="9525">
              <a:noFill/>
              <a:miter lim="800000"/>
              <a:headEnd/>
              <a:tailEnd/>
            </a:ln>
            <a:effectLst/>
          </p:spPr>
          <p:txBody>
            <a:bodyPr>
              <a:spAutoFit/>
            </a:bodyPr>
            <a:lstStyle/>
            <a:p>
              <a:r>
                <a:rPr lang="en-US" sz="1600" b="1">
                  <a:latin typeface="Arial" charset="0"/>
                </a:rPr>
                <a:t>  i</a:t>
              </a:r>
              <a:r>
                <a:rPr lang="en-US" sz="1600" b="1" baseline="-25000">
                  <a:latin typeface="Arial" charset="0"/>
                </a:rPr>
                <a:t>N</a:t>
              </a:r>
            </a:p>
          </p:txBody>
        </p:sp>
        <p:sp>
          <p:nvSpPr>
            <p:cNvPr id="373836" name="Text Box 76"/>
            <p:cNvSpPr txBox="1">
              <a:spLocks noChangeArrowheads="1"/>
            </p:cNvSpPr>
            <p:nvPr/>
          </p:nvSpPr>
          <p:spPr bwMode="auto">
            <a:xfrm>
              <a:off x="3600" y="1824"/>
              <a:ext cx="480" cy="212"/>
            </a:xfrm>
            <a:prstGeom prst="rect">
              <a:avLst/>
            </a:prstGeom>
            <a:noFill/>
            <a:ln w="9525">
              <a:noFill/>
              <a:miter lim="800000"/>
              <a:headEnd/>
              <a:tailEnd/>
            </a:ln>
            <a:effectLst/>
          </p:spPr>
          <p:txBody>
            <a:bodyPr>
              <a:spAutoFit/>
            </a:bodyPr>
            <a:lstStyle/>
            <a:p>
              <a:r>
                <a:rPr lang="en-US" sz="1600" b="1">
                  <a:latin typeface="Arial" charset="0"/>
                </a:rPr>
                <a:t>  R</a:t>
              </a:r>
              <a:r>
                <a:rPr lang="en-US" sz="1600" b="1" baseline="-25000">
                  <a:latin typeface="Arial" charset="0"/>
                </a:rPr>
                <a:t>N</a:t>
              </a:r>
            </a:p>
          </p:txBody>
        </p:sp>
        <p:grpSp>
          <p:nvGrpSpPr>
            <p:cNvPr id="373851" name="Group 91"/>
            <p:cNvGrpSpPr>
              <a:grpSpLocks/>
            </p:cNvGrpSpPr>
            <p:nvPr/>
          </p:nvGrpSpPr>
          <p:grpSpPr bwMode="auto">
            <a:xfrm rot="16200000">
              <a:off x="3981" y="1944"/>
              <a:ext cx="960" cy="144"/>
              <a:chOff x="1200" y="1296"/>
              <a:chExt cx="2256" cy="243"/>
            </a:xfrm>
          </p:grpSpPr>
          <p:sp>
            <p:nvSpPr>
              <p:cNvPr id="373852" name="Line 9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3853" name="Line 9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3854" name="Group 94"/>
              <p:cNvGrpSpPr>
                <a:grpSpLocks/>
              </p:cNvGrpSpPr>
              <p:nvPr/>
            </p:nvGrpSpPr>
            <p:grpSpPr bwMode="auto">
              <a:xfrm>
                <a:off x="1920" y="1296"/>
                <a:ext cx="288" cy="240"/>
                <a:chOff x="1920" y="1296"/>
                <a:chExt cx="288" cy="240"/>
              </a:xfrm>
            </p:grpSpPr>
            <p:sp>
              <p:nvSpPr>
                <p:cNvPr id="373855" name="Line 9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56" name="Line 9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857" name="Group 97"/>
              <p:cNvGrpSpPr>
                <a:grpSpLocks/>
              </p:cNvGrpSpPr>
              <p:nvPr/>
            </p:nvGrpSpPr>
            <p:grpSpPr bwMode="auto">
              <a:xfrm>
                <a:off x="2214" y="1299"/>
                <a:ext cx="288" cy="240"/>
                <a:chOff x="1920" y="1296"/>
                <a:chExt cx="288" cy="240"/>
              </a:xfrm>
            </p:grpSpPr>
            <p:sp>
              <p:nvSpPr>
                <p:cNvPr id="373858" name="Line 9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59" name="Line 9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3860" name="Group 100"/>
              <p:cNvGrpSpPr>
                <a:grpSpLocks/>
              </p:cNvGrpSpPr>
              <p:nvPr/>
            </p:nvGrpSpPr>
            <p:grpSpPr bwMode="auto">
              <a:xfrm>
                <a:off x="2508" y="1296"/>
                <a:ext cx="288" cy="240"/>
                <a:chOff x="1920" y="1296"/>
                <a:chExt cx="288" cy="240"/>
              </a:xfrm>
            </p:grpSpPr>
            <p:sp>
              <p:nvSpPr>
                <p:cNvPr id="373861" name="Line 10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3862" name="Line 10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3863" name="Line 10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3864" name="Line 10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3865" name="Text Box 105"/>
            <p:cNvSpPr txBox="1">
              <a:spLocks noChangeArrowheads="1"/>
            </p:cNvSpPr>
            <p:nvPr/>
          </p:nvSpPr>
          <p:spPr bwMode="auto">
            <a:xfrm>
              <a:off x="4476" y="1872"/>
              <a:ext cx="480" cy="212"/>
            </a:xfrm>
            <a:prstGeom prst="rect">
              <a:avLst/>
            </a:prstGeom>
            <a:noFill/>
            <a:ln w="9525">
              <a:noFill/>
              <a:miter lim="800000"/>
              <a:headEnd/>
              <a:tailEnd/>
            </a:ln>
            <a:effectLst/>
          </p:spPr>
          <p:txBody>
            <a:bodyPr>
              <a:spAutoFit/>
            </a:bodyPr>
            <a:lstStyle/>
            <a:p>
              <a:r>
                <a:rPr lang="en-US" sz="1600" b="1">
                  <a:latin typeface="Arial" charset="0"/>
                </a:rPr>
                <a:t>  R</a:t>
              </a:r>
              <a:r>
                <a:rPr lang="en-US" sz="1600" b="1" baseline="-25000">
                  <a:latin typeface="Arial" charset="0"/>
                </a:rPr>
                <a:t>L</a:t>
              </a:r>
            </a:p>
          </p:txBody>
        </p:sp>
        <p:sp>
          <p:nvSpPr>
            <p:cNvPr id="373868" name="Line 108"/>
            <p:cNvSpPr>
              <a:spLocks noChangeShapeType="1"/>
            </p:cNvSpPr>
            <p:nvPr/>
          </p:nvSpPr>
          <p:spPr bwMode="auto">
            <a:xfrm>
              <a:off x="3465" y="2487"/>
              <a:ext cx="1008" cy="0"/>
            </a:xfrm>
            <a:prstGeom prst="line">
              <a:avLst/>
            </a:prstGeom>
            <a:noFill/>
            <a:ln w="9525">
              <a:solidFill>
                <a:schemeClr val="tx1"/>
              </a:solidFill>
              <a:round/>
              <a:headEnd/>
              <a:tailEnd/>
            </a:ln>
            <a:effectLst/>
          </p:spPr>
          <p:txBody>
            <a:bodyPr/>
            <a:lstStyle/>
            <a:p>
              <a:endParaRPr lang="en-US"/>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3765">
                                            <p:txEl>
                                              <p:pRg st="0" end="0"/>
                                            </p:txEl>
                                          </p:spTgt>
                                        </p:tgtEl>
                                        <p:attrNameLst>
                                          <p:attrName>style.visibility</p:attrName>
                                        </p:attrNameLst>
                                      </p:cBhvr>
                                      <p:to>
                                        <p:strVal val="visible"/>
                                      </p:to>
                                    </p:set>
                                    <p:anim calcmode="lin" valueType="num">
                                      <p:cBhvr additive="base">
                                        <p:cTn id="7" dur="1000" fill="hold"/>
                                        <p:tgtEl>
                                          <p:spTgt spid="37376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3765">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373870"/>
                                        </p:tgtEl>
                                        <p:attrNameLst>
                                          <p:attrName>style.visibility</p:attrName>
                                        </p:attrNameLst>
                                      </p:cBhvr>
                                      <p:to>
                                        <p:strVal val="visible"/>
                                      </p:to>
                                    </p:set>
                                    <p:animEffect transition="in" filter="box(in)">
                                      <p:cBhvr>
                                        <p:cTn id="11" dur="500"/>
                                        <p:tgtEl>
                                          <p:spTgt spid="373870"/>
                                        </p:tgtEl>
                                      </p:cBhvr>
                                    </p:animEffect>
                                  </p:childTnLst>
                                </p:cTn>
                              </p:par>
                              <p:par>
                                <p:cTn id="12" presetID="4" presetClass="entr" presetSubtype="16" fill="hold" nodeType="withEffect">
                                  <p:stCondLst>
                                    <p:cond delay="0"/>
                                  </p:stCondLst>
                                  <p:childTnLst>
                                    <p:set>
                                      <p:cBhvr>
                                        <p:cTn id="13" dur="1" fill="hold">
                                          <p:stCondLst>
                                            <p:cond delay="0"/>
                                          </p:stCondLst>
                                        </p:cTn>
                                        <p:tgtEl>
                                          <p:spTgt spid="373871"/>
                                        </p:tgtEl>
                                        <p:attrNameLst>
                                          <p:attrName>style.visibility</p:attrName>
                                        </p:attrNameLst>
                                      </p:cBhvr>
                                      <p:to>
                                        <p:strVal val="visible"/>
                                      </p:to>
                                    </p:set>
                                    <p:animEffect transition="in" filter="box(in)">
                                      <p:cBhvr>
                                        <p:cTn id="14" dur="500"/>
                                        <p:tgtEl>
                                          <p:spTgt spid="37387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3764">
                                            <p:txEl>
                                              <p:pRg st="0" end="0"/>
                                            </p:txEl>
                                          </p:spTgt>
                                        </p:tgtEl>
                                        <p:attrNameLst>
                                          <p:attrName>style.visibility</p:attrName>
                                        </p:attrNameLst>
                                      </p:cBhvr>
                                      <p:to>
                                        <p:strVal val="visible"/>
                                      </p:to>
                                    </p:set>
                                    <p:anim calcmode="lin" valueType="num">
                                      <p:cBhvr additive="base">
                                        <p:cTn id="19" dur="1000" fill="hold"/>
                                        <p:tgtEl>
                                          <p:spTgt spid="373764">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73764">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3763"/>
                                        </p:tgtEl>
                                        <p:attrNameLst>
                                          <p:attrName>style.visibility</p:attrName>
                                        </p:attrNameLst>
                                      </p:cBhvr>
                                      <p:to>
                                        <p:strVal val="visible"/>
                                      </p:to>
                                    </p:set>
                                    <p:anim calcmode="lin" valueType="num">
                                      <p:cBhvr additive="base">
                                        <p:cTn id="23" dur="500" fill="hold"/>
                                        <p:tgtEl>
                                          <p:spTgt spid="373763"/>
                                        </p:tgtEl>
                                        <p:attrNameLst>
                                          <p:attrName>ppt_x</p:attrName>
                                        </p:attrNameLst>
                                      </p:cBhvr>
                                      <p:tavLst>
                                        <p:tav tm="0">
                                          <p:val>
                                            <p:strVal val="#ppt_x"/>
                                          </p:val>
                                        </p:tav>
                                        <p:tav tm="100000">
                                          <p:val>
                                            <p:strVal val="#ppt_x"/>
                                          </p:val>
                                        </p:tav>
                                      </p:tavLst>
                                    </p:anim>
                                    <p:anim calcmode="lin" valueType="num">
                                      <p:cBhvr additive="base">
                                        <p:cTn id="24" dur="500" fill="hold"/>
                                        <p:tgtEl>
                                          <p:spTgt spid="373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775BC6A-55E0-4249-98DA-DFF7E11D19A4}" type="slidenum">
              <a:rPr lang="en-US" altLang="en-US"/>
              <a:pPr/>
              <a:t>4</a:t>
            </a:fld>
            <a:endParaRPr lang="en-US" altLang="en-US"/>
          </a:p>
        </p:txBody>
      </p:sp>
      <p:sp>
        <p:nvSpPr>
          <p:cNvPr id="374786" name="Rectangle 2"/>
          <p:cNvSpPr>
            <a:spLocks noGrp="1" noChangeArrowheads="1"/>
          </p:cNvSpPr>
          <p:nvPr>
            <p:ph type="title"/>
          </p:nvPr>
        </p:nvSpPr>
        <p:spPr>
          <a:xfrm>
            <a:off x="609600" y="228600"/>
            <a:ext cx="8001000" cy="457200"/>
          </a:xfrm>
        </p:spPr>
        <p:txBody>
          <a:bodyPr/>
          <a:lstStyle/>
          <a:p>
            <a:r>
              <a:rPr lang="en-US" sz="3200" b="1" u="sng" dirty="0" err="1" smtClean="0"/>
              <a:t>Thevenin’s</a:t>
            </a:r>
            <a:r>
              <a:rPr lang="en-US" sz="3200" b="1" u="sng" dirty="0" smtClean="0"/>
              <a:t> Theorem</a:t>
            </a:r>
            <a:endParaRPr lang="en-US" sz="3200" b="1" u="sng" dirty="0"/>
          </a:p>
        </p:txBody>
      </p:sp>
      <p:sp>
        <p:nvSpPr>
          <p:cNvPr id="37478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4788" name="Rectangle 4"/>
          <p:cNvSpPr>
            <a:spLocks noChangeArrowheads="1"/>
          </p:cNvSpPr>
          <p:nvPr/>
        </p:nvSpPr>
        <p:spPr bwMode="auto">
          <a:xfrm>
            <a:off x="762000" y="58674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Example </a:t>
            </a:r>
            <a:r>
              <a:rPr lang="en-US" sz="1800" b="1" dirty="0">
                <a:solidFill>
                  <a:srgbClr val="FF0000"/>
                </a:solidFill>
                <a:latin typeface="Arial" charset="0"/>
              </a:rPr>
              <a:t>!</a:t>
            </a:r>
          </a:p>
        </p:txBody>
      </p:sp>
      <p:sp>
        <p:nvSpPr>
          <p:cNvPr id="374789" name="Rectangle 5"/>
          <p:cNvSpPr>
            <a:spLocks noChangeArrowheads="1"/>
          </p:cNvSpPr>
          <p:nvPr/>
        </p:nvSpPr>
        <p:spPr bwMode="auto">
          <a:xfrm>
            <a:off x="685800" y="914400"/>
            <a:ext cx="8153400" cy="762000"/>
          </a:xfrm>
          <a:prstGeom prst="rect">
            <a:avLst/>
          </a:prstGeom>
          <a:noFill/>
          <a:ln w="9525">
            <a:noFill/>
            <a:miter lim="800000"/>
            <a:headEnd/>
            <a:tailEnd/>
          </a:ln>
          <a:effectLst/>
        </p:spPr>
        <p:txBody>
          <a:bodyPr/>
          <a:lstStyle/>
          <a:p>
            <a:pPr marL="465138" indent="-465138">
              <a:spcBef>
                <a:spcPct val="20000"/>
              </a:spcBef>
              <a:buFontTx/>
              <a:buChar char="•"/>
            </a:pPr>
            <a:r>
              <a:rPr lang="en-US" sz="1800" b="1" dirty="0">
                <a:latin typeface="Arial" charset="0"/>
              </a:rPr>
              <a:t>When obtaining </a:t>
            </a:r>
            <a:r>
              <a:rPr lang="en-US" sz="1800" b="1" dirty="0" err="1" smtClean="0">
                <a:latin typeface="Arial" charset="0"/>
              </a:rPr>
              <a:t>Thevenin</a:t>
            </a:r>
            <a:r>
              <a:rPr lang="en-US" sz="1800" b="1" dirty="0" smtClean="0">
                <a:latin typeface="Arial" charset="0"/>
              </a:rPr>
              <a:t> </a:t>
            </a:r>
            <a:r>
              <a:rPr lang="en-US" sz="1800" b="1" dirty="0">
                <a:latin typeface="Arial" charset="0"/>
              </a:rPr>
              <a:t>or </a:t>
            </a:r>
            <a:r>
              <a:rPr lang="en-US" sz="1800" b="1" dirty="0" smtClean="0">
                <a:latin typeface="Arial" charset="0"/>
              </a:rPr>
              <a:t>Norton </a:t>
            </a:r>
            <a:r>
              <a:rPr lang="en-US" sz="1800" b="1" dirty="0">
                <a:latin typeface="Arial" charset="0"/>
              </a:rPr>
              <a:t>equivalent of complex circuits, we use </a:t>
            </a:r>
            <a:r>
              <a:rPr lang="en-US" sz="1800" b="1" dirty="0" err="1">
                <a:latin typeface="Arial" charset="0"/>
              </a:rPr>
              <a:t>Thevenin’s</a:t>
            </a:r>
            <a:r>
              <a:rPr lang="en-US" sz="1800" b="1" dirty="0">
                <a:latin typeface="Arial" charset="0"/>
              </a:rPr>
              <a:t> theorem that states:</a:t>
            </a:r>
          </a:p>
          <a:p>
            <a:pPr marL="623888" lvl="1" indent="-1588">
              <a:spcBef>
                <a:spcPct val="20000"/>
              </a:spcBef>
            </a:pPr>
            <a:endParaRPr lang="en-US" sz="1600" b="1" dirty="0">
              <a:latin typeface="Arial" charset="0"/>
            </a:endParaRPr>
          </a:p>
        </p:txBody>
      </p:sp>
      <p:sp>
        <p:nvSpPr>
          <p:cNvPr id="374865" name="Rectangle 81"/>
          <p:cNvSpPr>
            <a:spLocks noChangeArrowheads="1"/>
          </p:cNvSpPr>
          <p:nvPr/>
        </p:nvSpPr>
        <p:spPr bwMode="auto">
          <a:xfrm>
            <a:off x="1295400" y="1981200"/>
            <a:ext cx="6324600" cy="3505200"/>
          </a:xfrm>
          <a:prstGeom prst="rect">
            <a:avLst/>
          </a:prstGeom>
          <a:noFill/>
          <a:ln w="9525">
            <a:noFill/>
            <a:miter lim="800000"/>
            <a:headEnd/>
            <a:tailEnd/>
          </a:ln>
          <a:effectLst/>
        </p:spPr>
        <p:txBody>
          <a:bodyPr>
            <a:spAutoFit/>
          </a:bodyPr>
          <a:lstStyle/>
          <a:p>
            <a:pPr lvl="1" algn="just">
              <a:spcBef>
                <a:spcPct val="20000"/>
              </a:spcBef>
            </a:pPr>
            <a:r>
              <a:rPr lang="en-US" b="1">
                <a:latin typeface="Arial" charset="0"/>
              </a:rPr>
              <a:t>“ </a:t>
            </a:r>
            <a:r>
              <a:rPr lang="en-US" sz="2000" b="1">
                <a:latin typeface="Arial" charset="0"/>
              </a:rPr>
              <a:t>Given any linear circuit, rearrange it in the form of two networks A and B connected by two wires. Define a voltage v</a:t>
            </a:r>
            <a:r>
              <a:rPr lang="en-US" sz="2000" b="1" baseline="-25000">
                <a:latin typeface="Arial" charset="0"/>
              </a:rPr>
              <a:t>OC</a:t>
            </a:r>
            <a:r>
              <a:rPr lang="en-US" sz="2000" b="1">
                <a:latin typeface="Arial" charset="0"/>
              </a:rPr>
              <a:t> as the open circuit voltage which appears across the terminals of A when B is disconnected. Then all currents and voltages in B will remain unchanged if all independent voltage and current sources in A are killed or zeroed out, and an independent voltage source v</a:t>
            </a:r>
            <a:r>
              <a:rPr lang="en-US" sz="2000" b="1" baseline="-25000">
                <a:latin typeface="Arial" charset="0"/>
              </a:rPr>
              <a:t>OC</a:t>
            </a:r>
            <a:r>
              <a:rPr lang="en-US" sz="2000" b="1">
                <a:latin typeface="Arial" charset="0"/>
              </a:rPr>
              <a:t> is connected with proper polarity, in series with the dead (inactive) A network.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4789">
                                            <p:txEl>
                                              <p:pRg st="0" end="0"/>
                                            </p:txEl>
                                          </p:spTgt>
                                        </p:tgtEl>
                                        <p:attrNameLst>
                                          <p:attrName>style.visibility</p:attrName>
                                        </p:attrNameLst>
                                      </p:cBhvr>
                                      <p:to>
                                        <p:strVal val="visible"/>
                                      </p:to>
                                    </p:set>
                                    <p:anim calcmode="lin" valueType="num">
                                      <p:cBhvr additive="base">
                                        <p:cTn id="7" dur="1000" fill="hold"/>
                                        <p:tgtEl>
                                          <p:spTgt spid="37478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47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74865"/>
                                        </p:tgtEl>
                                        <p:attrNameLst>
                                          <p:attrName>style.visibility</p:attrName>
                                        </p:attrNameLst>
                                      </p:cBhvr>
                                      <p:to>
                                        <p:strVal val="visible"/>
                                      </p:to>
                                    </p:set>
                                    <p:animEffect transition="in" filter="diamond(in)">
                                      <p:cBhvr>
                                        <p:cTn id="13" dur="2000"/>
                                        <p:tgtEl>
                                          <p:spTgt spid="3748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4788">
                                            <p:txEl>
                                              <p:pRg st="0" end="0"/>
                                            </p:txEl>
                                          </p:spTgt>
                                        </p:tgtEl>
                                        <p:attrNameLst>
                                          <p:attrName>style.visibility</p:attrName>
                                        </p:attrNameLst>
                                      </p:cBhvr>
                                      <p:to>
                                        <p:strVal val="visible"/>
                                      </p:to>
                                    </p:set>
                                    <p:anim calcmode="lin" valueType="num">
                                      <p:cBhvr additive="base">
                                        <p:cTn id="18" dur="1000" fill="hold"/>
                                        <p:tgtEl>
                                          <p:spTgt spid="374788">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74788">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74787"/>
                                        </p:tgtEl>
                                        <p:attrNameLst>
                                          <p:attrName>style.visibility</p:attrName>
                                        </p:attrNameLst>
                                      </p:cBhvr>
                                      <p:to>
                                        <p:strVal val="visible"/>
                                      </p:to>
                                    </p:set>
                                    <p:anim calcmode="lin" valueType="num">
                                      <p:cBhvr additive="base">
                                        <p:cTn id="22" dur="500" fill="hold"/>
                                        <p:tgtEl>
                                          <p:spTgt spid="374787"/>
                                        </p:tgtEl>
                                        <p:attrNameLst>
                                          <p:attrName>ppt_x</p:attrName>
                                        </p:attrNameLst>
                                      </p:cBhvr>
                                      <p:tavLst>
                                        <p:tav tm="0">
                                          <p:val>
                                            <p:strVal val="#ppt_x"/>
                                          </p:val>
                                        </p:tav>
                                        <p:tav tm="100000">
                                          <p:val>
                                            <p:strVal val="#ppt_x"/>
                                          </p:val>
                                        </p:tav>
                                      </p:tavLst>
                                    </p:anim>
                                    <p:anim calcmode="lin" valueType="num">
                                      <p:cBhvr additive="base">
                                        <p:cTn id="23" dur="500" fill="hold"/>
                                        <p:tgtEl>
                                          <p:spTgt spid="374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p:bldP spid="3748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6"/>
          <p:cNvSpPr>
            <a:spLocks noGrp="1"/>
          </p:cNvSpPr>
          <p:nvPr>
            <p:ph type="sldNum" sz="quarter" idx="12"/>
          </p:nvPr>
        </p:nvSpPr>
        <p:spPr/>
        <p:txBody>
          <a:bodyPr/>
          <a:lstStyle/>
          <a:p>
            <a:fld id="{E4783137-41BA-4B55-8898-DA87E838FE3B}" type="slidenum">
              <a:rPr lang="en-US" altLang="en-US"/>
              <a:pPr/>
              <a:t>5</a:t>
            </a:fld>
            <a:endParaRPr lang="en-US" altLang="en-US"/>
          </a:p>
        </p:txBody>
      </p:sp>
      <p:sp>
        <p:nvSpPr>
          <p:cNvPr id="375810" name="Rectangle 2"/>
          <p:cNvSpPr>
            <a:spLocks noGrp="1" noChangeArrowheads="1"/>
          </p:cNvSpPr>
          <p:nvPr>
            <p:ph type="title"/>
          </p:nvPr>
        </p:nvSpPr>
        <p:spPr>
          <a:xfrm>
            <a:off x="609600" y="228600"/>
            <a:ext cx="8001000" cy="457200"/>
          </a:xfrm>
        </p:spPr>
        <p:txBody>
          <a:bodyPr/>
          <a:lstStyle/>
          <a:p>
            <a:r>
              <a:rPr lang="en-US" sz="2800" b="1" u="sng" dirty="0" smtClean="0"/>
              <a:t>Example : </a:t>
            </a:r>
            <a:r>
              <a:rPr lang="en-US" sz="2800" b="1" u="sng" dirty="0" err="1" smtClean="0"/>
              <a:t>Thevenin’s</a:t>
            </a:r>
            <a:r>
              <a:rPr lang="en-US" sz="2800" b="1" u="sng" dirty="0" smtClean="0"/>
              <a:t> Theorem</a:t>
            </a:r>
            <a:endParaRPr lang="en-US" sz="2800" b="1" u="sng" dirty="0"/>
          </a:p>
        </p:txBody>
      </p:sp>
      <p:sp>
        <p:nvSpPr>
          <p:cNvPr id="375811"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75812" name="Rectangle 4"/>
          <p:cNvSpPr>
            <a:spLocks noChangeArrowheads="1"/>
          </p:cNvSpPr>
          <p:nvPr/>
        </p:nvSpPr>
        <p:spPr bwMode="auto">
          <a:xfrm>
            <a:off x="671513" y="6248400"/>
            <a:ext cx="57912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Another Example </a:t>
            </a:r>
            <a:r>
              <a:rPr lang="en-US" sz="1800" b="1" dirty="0">
                <a:solidFill>
                  <a:srgbClr val="FF0000"/>
                </a:solidFill>
                <a:latin typeface="Arial" charset="0"/>
              </a:rPr>
              <a:t>!</a:t>
            </a:r>
          </a:p>
        </p:txBody>
      </p:sp>
      <p:sp>
        <p:nvSpPr>
          <p:cNvPr id="375813" name="Rectangle 5"/>
          <p:cNvSpPr>
            <a:spLocks noChangeArrowheads="1"/>
          </p:cNvSpPr>
          <p:nvPr/>
        </p:nvSpPr>
        <p:spPr bwMode="auto">
          <a:xfrm>
            <a:off x="685800" y="914400"/>
            <a:ext cx="8153400" cy="381000"/>
          </a:xfrm>
          <a:prstGeom prst="rect">
            <a:avLst/>
          </a:prstGeom>
          <a:noFill/>
          <a:ln w="9525">
            <a:noFill/>
            <a:miter lim="800000"/>
            <a:headEnd/>
            <a:tailEnd/>
          </a:ln>
          <a:effectLst/>
        </p:spPr>
        <p:txBody>
          <a:bodyPr/>
          <a:lstStyle/>
          <a:p>
            <a:pPr marL="465138" indent="-465138">
              <a:spcBef>
                <a:spcPct val="20000"/>
              </a:spcBef>
              <a:buFontTx/>
              <a:buChar char="•"/>
            </a:pPr>
            <a:r>
              <a:rPr lang="en-US" sz="1800" b="1">
                <a:latin typeface="Arial" charset="0"/>
              </a:rPr>
              <a:t>Given the circuit :</a:t>
            </a:r>
          </a:p>
        </p:txBody>
      </p:sp>
      <p:grpSp>
        <p:nvGrpSpPr>
          <p:cNvPr id="376195" name="Group 387"/>
          <p:cNvGrpSpPr>
            <a:grpSpLocks/>
          </p:cNvGrpSpPr>
          <p:nvPr/>
        </p:nvGrpSpPr>
        <p:grpSpPr bwMode="auto">
          <a:xfrm>
            <a:off x="2362200" y="990600"/>
            <a:ext cx="5562600" cy="2514600"/>
            <a:chOff x="1488" y="624"/>
            <a:chExt cx="3504" cy="1584"/>
          </a:xfrm>
        </p:grpSpPr>
        <p:grpSp>
          <p:nvGrpSpPr>
            <p:cNvPr id="375817" name="Group 9"/>
            <p:cNvGrpSpPr>
              <a:grpSpLocks/>
            </p:cNvGrpSpPr>
            <p:nvPr/>
          </p:nvGrpSpPr>
          <p:grpSpPr bwMode="auto">
            <a:xfrm>
              <a:off x="2272" y="759"/>
              <a:ext cx="922" cy="105"/>
              <a:chOff x="1200" y="1296"/>
              <a:chExt cx="2256" cy="243"/>
            </a:xfrm>
          </p:grpSpPr>
          <p:sp>
            <p:nvSpPr>
              <p:cNvPr id="375818" name="Line 1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819" name="Line 1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820" name="Group 12"/>
              <p:cNvGrpSpPr>
                <a:grpSpLocks/>
              </p:cNvGrpSpPr>
              <p:nvPr/>
            </p:nvGrpSpPr>
            <p:grpSpPr bwMode="auto">
              <a:xfrm>
                <a:off x="1920" y="1296"/>
                <a:ext cx="288" cy="240"/>
                <a:chOff x="1920" y="1296"/>
                <a:chExt cx="288" cy="240"/>
              </a:xfrm>
            </p:grpSpPr>
            <p:sp>
              <p:nvSpPr>
                <p:cNvPr id="375821" name="Line 1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22" name="Line 1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23" name="Group 15"/>
              <p:cNvGrpSpPr>
                <a:grpSpLocks/>
              </p:cNvGrpSpPr>
              <p:nvPr/>
            </p:nvGrpSpPr>
            <p:grpSpPr bwMode="auto">
              <a:xfrm>
                <a:off x="2214" y="1299"/>
                <a:ext cx="288" cy="240"/>
                <a:chOff x="1920" y="1296"/>
                <a:chExt cx="288" cy="240"/>
              </a:xfrm>
            </p:grpSpPr>
            <p:sp>
              <p:nvSpPr>
                <p:cNvPr id="375824" name="Line 1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25" name="Line 1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26" name="Group 18"/>
              <p:cNvGrpSpPr>
                <a:grpSpLocks/>
              </p:cNvGrpSpPr>
              <p:nvPr/>
            </p:nvGrpSpPr>
            <p:grpSpPr bwMode="auto">
              <a:xfrm>
                <a:off x="2508" y="1296"/>
                <a:ext cx="288" cy="240"/>
                <a:chOff x="1920" y="1296"/>
                <a:chExt cx="288" cy="240"/>
              </a:xfrm>
            </p:grpSpPr>
            <p:sp>
              <p:nvSpPr>
                <p:cNvPr id="375827" name="Line 1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28" name="Line 2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829" name="Line 2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830" name="Line 2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831" name="Oval 23"/>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5832" name="Line 24"/>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5833" name="Line 25"/>
            <p:cNvSpPr>
              <a:spLocks noChangeShapeType="1"/>
            </p:cNvSpPr>
            <p:nvPr/>
          </p:nvSpPr>
          <p:spPr bwMode="auto">
            <a:xfrm flipV="1">
              <a:off x="2073" y="823"/>
              <a:ext cx="1" cy="310"/>
            </a:xfrm>
            <a:prstGeom prst="line">
              <a:avLst/>
            </a:prstGeom>
            <a:noFill/>
            <a:ln w="9525">
              <a:solidFill>
                <a:schemeClr val="tx1"/>
              </a:solidFill>
              <a:round/>
              <a:headEnd/>
              <a:tailEnd/>
            </a:ln>
            <a:effectLst/>
          </p:spPr>
          <p:txBody>
            <a:bodyPr/>
            <a:lstStyle/>
            <a:p>
              <a:endParaRPr lang="en-US"/>
            </a:p>
          </p:txBody>
        </p:sp>
        <p:sp>
          <p:nvSpPr>
            <p:cNvPr id="375834" name="Text Box 26"/>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5835" name="Text Box 27"/>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5836" name="Line 28"/>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75837" name="Line 29"/>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grpSp>
          <p:nvGrpSpPr>
            <p:cNvPr id="375838" name="Group 30"/>
            <p:cNvGrpSpPr>
              <a:grpSpLocks/>
            </p:cNvGrpSpPr>
            <p:nvPr/>
          </p:nvGrpSpPr>
          <p:grpSpPr bwMode="auto">
            <a:xfrm rot="16200000">
              <a:off x="2802" y="1277"/>
              <a:ext cx="1084" cy="187"/>
              <a:chOff x="1200" y="1296"/>
              <a:chExt cx="2256" cy="243"/>
            </a:xfrm>
          </p:grpSpPr>
          <p:sp>
            <p:nvSpPr>
              <p:cNvPr id="375839" name="Line 31"/>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840" name="Line 32"/>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841" name="Group 33"/>
              <p:cNvGrpSpPr>
                <a:grpSpLocks/>
              </p:cNvGrpSpPr>
              <p:nvPr/>
            </p:nvGrpSpPr>
            <p:grpSpPr bwMode="auto">
              <a:xfrm>
                <a:off x="1920" y="1296"/>
                <a:ext cx="288" cy="240"/>
                <a:chOff x="1920" y="1296"/>
                <a:chExt cx="288" cy="240"/>
              </a:xfrm>
            </p:grpSpPr>
            <p:sp>
              <p:nvSpPr>
                <p:cNvPr id="375842" name="Line 3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43" name="Line 3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44" name="Group 36"/>
              <p:cNvGrpSpPr>
                <a:grpSpLocks/>
              </p:cNvGrpSpPr>
              <p:nvPr/>
            </p:nvGrpSpPr>
            <p:grpSpPr bwMode="auto">
              <a:xfrm>
                <a:off x="2214" y="1299"/>
                <a:ext cx="288" cy="240"/>
                <a:chOff x="1920" y="1296"/>
                <a:chExt cx="288" cy="240"/>
              </a:xfrm>
            </p:grpSpPr>
            <p:sp>
              <p:nvSpPr>
                <p:cNvPr id="375845" name="Line 3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46" name="Line 3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47" name="Group 39"/>
              <p:cNvGrpSpPr>
                <a:grpSpLocks/>
              </p:cNvGrpSpPr>
              <p:nvPr/>
            </p:nvGrpSpPr>
            <p:grpSpPr bwMode="auto">
              <a:xfrm>
                <a:off x="2508" y="1296"/>
                <a:ext cx="288" cy="240"/>
                <a:chOff x="1920" y="1296"/>
                <a:chExt cx="288" cy="240"/>
              </a:xfrm>
            </p:grpSpPr>
            <p:sp>
              <p:nvSpPr>
                <p:cNvPr id="375848" name="Line 4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49" name="Line 4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850" name="Line 42"/>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851" name="Line 43"/>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852" name="Line 44"/>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5853" name="Line 45"/>
            <p:cNvSpPr>
              <a:spLocks noChangeShapeType="1"/>
            </p:cNvSpPr>
            <p:nvPr/>
          </p:nvSpPr>
          <p:spPr bwMode="auto">
            <a:xfrm flipH="1">
              <a:off x="3206" y="1913"/>
              <a:ext cx="154" cy="0"/>
            </a:xfrm>
            <a:prstGeom prst="line">
              <a:avLst/>
            </a:prstGeom>
            <a:noFill/>
            <a:ln w="9525">
              <a:solidFill>
                <a:schemeClr val="tx1"/>
              </a:solidFill>
              <a:round/>
              <a:headEnd/>
              <a:tailEnd/>
            </a:ln>
            <a:effectLst/>
          </p:spPr>
          <p:txBody>
            <a:bodyPr/>
            <a:lstStyle/>
            <a:p>
              <a:endParaRPr lang="en-US"/>
            </a:p>
          </p:txBody>
        </p:sp>
        <p:sp>
          <p:nvSpPr>
            <p:cNvPr id="375855" name="Text Box 47"/>
            <p:cNvSpPr txBox="1">
              <a:spLocks noChangeArrowheads="1"/>
            </p:cNvSpPr>
            <p:nvPr/>
          </p:nvSpPr>
          <p:spPr bwMode="auto">
            <a:xfrm>
              <a:off x="3426" y="1276"/>
              <a:ext cx="366" cy="212"/>
            </a:xfrm>
            <a:prstGeom prst="rect">
              <a:avLst/>
            </a:prstGeom>
            <a:noFill/>
            <a:ln w="9525">
              <a:noFill/>
              <a:miter lim="800000"/>
              <a:headEnd/>
              <a:tailEnd/>
            </a:ln>
            <a:effectLst/>
          </p:spPr>
          <p:txBody>
            <a:bodyPr>
              <a:spAutoFit/>
            </a:bodyPr>
            <a:lstStyle/>
            <a:p>
              <a:pPr algn="r"/>
              <a:r>
                <a:rPr lang="en-US" sz="1600" b="1">
                  <a:latin typeface="Arial" charset="0"/>
                </a:rPr>
                <a:t> 6 </a:t>
              </a:r>
              <a:r>
                <a:rPr lang="en-US" sz="1600" b="1">
                  <a:latin typeface="Arial" charset="0"/>
                  <a:cs typeface="Arial" charset="0"/>
                </a:rPr>
                <a:t>Ω</a:t>
              </a:r>
              <a:r>
                <a:rPr lang="en-US" sz="1600" b="1">
                  <a:latin typeface="Arial" charset="0"/>
                </a:rPr>
                <a:t> </a:t>
              </a:r>
            </a:p>
          </p:txBody>
        </p:sp>
        <p:sp>
          <p:nvSpPr>
            <p:cNvPr id="375859" name="Text Box 51"/>
            <p:cNvSpPr txBox="1">
              <a:spLocks noChangeArrowheads="1"/>
            </p:cNvSpPr>
            <p:nvPr/>
          </p:nvSpPr>
          <p:spPr bwMode="auto">
            <a:xfrm>
              <a:off x="1488" y="1296"/>
              <a:ext cx="432" cy="212"/>
            </a:xfrm>
            <a:prstGeom prst="rect">
              <a:avLst/>
            </a:prstGeom>
            <a:noFill/>
            <a:ln w="9525">
              <a:noFill/>
              <a:miter lim="800000"/>
              <a:headEnd/>
              <a:tailEnd/>
            </a:ln>
            <a:effectLst/>
          </p:spPr>
          <p:txBody>
            <a:bodyPr>
              <a:spAutoFit/>
            </a:bodyPr>
            <a:lstStyle/>
            <a:p>
              <a:r>
                <a:rPr lang="en-US" sz="1600" b="1">
                  <a:latin typeface="Arial" charset="0"/>
                </a:rPr>
                <a:t> 12 V </a:t>
              </a:r>
            </a:p>
          </p:txBody>
        </p:sp>
        <p:grpSp>
          <p:nvGrpSpPr>
            <p:cNvPr id="375860" name="Group 52"/>
            <p:cNvGrpSpPr>
              <a:grpSpLocks/>
            </p:cNvGrpSpPr>
            <p:nvPr/>
          </p:nvGrpSpPr>
          <p:grpSpPr bwMode="auto">
            <a:xfrm>
              <a:off x="2272" y="759"/>
              <a:ext cx="922" cy="105"/>
              <a:chOff x="1200" y="1296"/>
              <a:chExt cx="2256" cy="243"/>
            </a:xfrm>
          </p:grpSpPr>
          <p:sp>
            <p:nvSpPr>
              <p:cNvPr id="375861" name="Line 5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862" name="Line 5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863" name="Group 55"/>
              <p:cNvGrpSpPr>
                <a:grpSpLocks/>
              </p:cNvGrpSpPr>
              <p:nvPr/>
            </p:nvGrpSpPr>
            <p:grpSpPr bwMode="auto">
              <a:xfrm>
                <a:off x="1920" y="1296"/>
                <a:ext cx="288" cy="240"/>
                <a:chOff x="1920" y="1296"/>
                <a:chExt cx="288" cy="240"/>
              </a:xfrm>
            </p:grpSpPr>
            <p:sp>
              <p:nvSpPr>
                <p:cNvPr id="375864"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65"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66" name="Group 58"/>
              <p:cNvGrpSpPr>
                <a:grpSpLocks/>
              </p:cNvGrpSpPr>
              <p:nvPr/>
            </p:nvGrpSpPr>
            <p:grpSpPr bwMode="auto">
              <a:xfrm>
                <a:off x="2214" y="1299"/>
                <a:ext cx="288" cy="240"/>
                <a:chOff x="1920" y="1296"/>
                <a:chExt cx="288" cy="240"/>
              </a:xfrm>
            </p:grpSpPr>
            <p:sp>
              <p:nvSpPr>
                <p:cNvPr id="375867" name="Line 5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68" name="Line 6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69" name="Group 61"/>
              <p:cNvGrpSpPr>
                <a:grpSpLocks/>
              </p:cNvGrpSpPr>
              <p:nvPr/>
            </p:nvGrpSpPr>
            <p:grpSpPr bwMode="auto">
              <a:xfrm>
                <a:off x="2508" y="1296"/>
                <a:ext cx="288" cy="240"/>
                <a:chOff x="1920" y="1296"/>
                <a:chExt cx="288" cy="240"/>
              </a:xfrm>
            </p:grpSpPr>
            <p:sp>
              <p:nvSpPr>
                <p:cNvPr id="375870" name="Line 6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71" name="Line 6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872" name="Line 6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873" name="Line 6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874" name="Oval 66"/>
            <p:cNvSpPr>
              <a:spLocks noChangeArrowheads="1"/>
            </p:cNvSpPr>
            <p:nvPr/>
          </p:nvSpPr>
          <p:spPr bwMode="auto">
            <a:xfrm>
              <a:off x="1901" y="1133"/>
              <a:ext cx="346" cy="338"/>
            </a:xfrm>
            <a:prstGeom prst="ellipse">
              <a:avLst/>
            </a:prstGeom>
            <a:noFill/>
            <a:ln w="9525">
              <a:solidFill>
                <a:schemeClr val="tx1"/>
              </a:solidFill>
              <a:round/>
              <a:headEnd/>
              <a:tailEnd/>
            </a:ln>
            <a:effectLst/>
          </p:spPr>
          <p:txBody>
            <a:bodyPr wrap="none" anchor="ctr"/>
            <a:lstStyle/>
            <a:p>
              <a:endParaRPr lang="en-US"/>
            </a:p>
          </p:txBody>
        </p:sp>
        <p:sp>
          <p:nvSpPr>
            <p:cNvPr id="375875" name="Line 67"/>
            <p:cNvSpPr>
              <a:spLocks noChangeShapeType="1"/>
            </p:cNvSpPr>
            <p:nvPr/>
          </p:nvSpPr>
          <p:spPr bwMode="auto">
            <a:xfrm>
              <a:off x="2073" y="1471"/>
              <a:ext cx="7" cy="435"/>
            </a:xfrm>
            <a:prstGeom prst="line">
              <a:avLst/>
            </a:prstGeom>
            <a:noFill/>
            <a:ln w="9525">
              <a:solidFill>
                <a:schemeClr val="tx1"/>
              </a:solidFill>
              <a:round/>
              <a:headEnd/>
              <a:tailEnd/>
            </a:ln>
            <a:effectLst/>
          </p:spPr>
          <p:txBody>
            <a:bodyPr/>
            <a:lstStyle/>
            <a:p>
              <a:endParaRPr lang="en-US"/>
            </a:p>
          </p:txBody>
        </p:sp>
        <p:sp>
          <p:nvSpPr>
            <p:cNvPr id="375877" name="Text Box 69"/>
            <p:cNvSpPr txBox="1">
              <a:spLocks noChangeArrowheads="1"/>
            </p:cNvSpPr>
            <p:nvPr/>
          </p:nvSpPr>
          <p:spPr bwMode="auto">
            <a:xfrm>
              <a:off x="1974" y="1103"/>
              <a:ext cx="135" cy="288"/>
            </a:xfrm>
            <a:prstGeom prst="rect">
              <a:avLst/>
            </a:prstGeom>
            <a:noFill/>
            <a:ln w="9525">
              <a:noFill/>
              <a:miter lim="800000"/>
              <a:headEnd/>
              <a:tailEnd/>
            </a:ln>
            <a:effectLst/>
          </p:spPr>
          <p:txBody>
            <a:bodyPr>
              <a:spAutoFit/>
            </a:bodyPr>
            <a:lstStyle/>
            <a:p>
              <a:r>
                <a:rPr lang="en-US"/>
                <a:t>+</a:t>
              </a:r>
            </a:p>
          </p:txBody>
        </p:sp>
        <p:sp>
          <p:nvSpPr>
            <p:cNvPr id="375878" name="Text Box 70"/>
            <p:cNvSpPr txBox="1">
              <a:spLocks noChangeArrowheads="1"/>
            </p:cNvSpPr>
            <p:nvPr/>
          </p:nvSpPr>
          <p:spPr bwMode="auto">
            <a:xfrm>
              <a:off x="1971" y="1184"/>
              <a:ext cx="136" cy="288"/>
            </a:xfrm>
            <a:prstGeom prst="rect">
              <a:avLst/>
            </a:prstGeom>
            <a:noFill/>
            <a:ln w="9525">
              <a:noFill/>
              <a:miter lim="800000"/>
              <a:headEnd/>
              <a:tailEnd/>
            </a:ln>
            <a:effectLst/>
          </p:spPr>
          <p:txBody>
            <a:bodyPr>
              <a:spAutoFit/>
            </a:bodyPr>
            <a:lstStyle/>
            <a:p>
              <a:r>
                <a:rPr lang="en-US"/>
                <a:t>_</a:t>
              </a:r>
            </a:p>
          </p:txBody>
        </p:sp>
        <p:sp>
          <p:nvSpPr>
            <p:cNvPr id="375879" name="Line 71"/>
            <p:cNvSpPr>
              <a:spLocks noChangeShapeType="1"/>
            </p:cNvSpPr>
            <p:nvPr/>
          </p:nvSpPr>
          <p:spPr bwMode="auto">
            <a:xfrm>
              <a:off x="2076" y="823"/>
              <a:ext cx="384" cy="0"/>
            </a:xfrm>
            <a:prstGeom prst="line">
              <a:avLst/>
            </a:prstGeom>
            <a:noFill/>
            <a:ln w="9525">
              <a:solidFill>
                <a:schemeClr val="tx1"/>
              </a:solidFill>
              <a:round/>
              <a:headEnd/>
              <a:tailEnd/>
            </a:ln>
            <a:effectLst/>
          </p:spPr>
          <p:txBody>
            <a:bodyPr/>
            <a:lstStyle/>
            <a:p>
              <a:endParaRPr lang="en-US"/>
            </a:p>
          </p:txBody>
        </p:sp>
        <p:sp>
          <p:nvSpPr>
            <p:cNvPr id="375880" name="Line 72"/>
            <p:cNvSpPr>
              <a:spLocks noChangeShapeType="1"/>
            </p:cNvSpPr>
            <p:nvPr/>
          </p:nvSpPr>
          <p:spPr bwMode="auto">
            <a:xfrm>
              <a:off x="2075" y="1913"/>
              <a:ext cx="1127" cy="7"/>
            </a:xfrm>
            <a:prstGeom prst="line">
              <a:avLst/>
            </a:prstGeom>
            <a:noFill/>
            <a:ln w="9525">
              <a:solidFill>
                <a:schemeClr val="tx1"/>
              </a:solidFill>
              <a:round/>
              <a:headEnd/>
              <a:tailEnd/>
            </a:ln>
            <a:effectLst/>
          </p:spPr>
          <p:txBody>
            <a:bodyPr/>
            <a:lstStyle/>
            <a:p>
              <a:endParaRPr lang="en-US"/>
            </a:p>
          </p:txBody>
        </p:sp>
        <p:grpSp>
          <p:nvGrpSpPr>
            <p:cNvPr id="375881" name="Group 73"/>
            <p:cNvGrpSpPr>
              <a:grpSpLocks/>
            </p:cNvGrpSpPr>
            <p:nvPr/>
          </p:nvGrpSpPr>
          <p:grpSpPr bwMode="auto">
            <a:xfrm rot="16200000">
              <a:off x="3906" y="1264"/>
              <a:ext cx="1084" cy="187"/>
              <a:chOff x="1200" y="1296"/>
              <a:chExt cx="2256" cy="243"/>
            </a:xfrm>
          </p:grpSpPr>
          <p:sp>
            <p:nvSpPr>
              <p:cNvPr id="375882" name="Line 7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883" name="Line 7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884" name="Group 76"/>
              <p:cNvGrpSpPr>
                <a:grpSpLocks/>
              </p:cNvGrpSpPr>
              <p:nvPr/>
            </p:nvGrpSpPr>
            <p:grpSpPr bwMode="auto">
              <a:xfrm>
                <a:off x="1920" y="1296"/>
                <a:ext cx="288" cy="240"/>
                <a:chOff x="1920" y="1296"/>
                <a:chExt cx="288" cy="240"/>
              </a:xfrm>
            </p:grpSpPr>
            <p:sp>
              <p:nvSpPr>
                <p:cNvPr id="375885" name="Line 7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86" name="Line 7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87" name="Group 79"/>
              <p:cNvGrpSpPr>
                <a:grpSpLocks/>
              </p:cNvGrpSpPr>
              <p:nvPr/>
            </p:nvGrpSpPr>
            <p:grpSpPr bwMode="auto">
              <a:xfrm>
                <a:off x="2214" y="1299"/>
                <a:ext cx="288" cy="240"/>
                <a:chOff x="1920" y="1296"/>
                <a:chExt cx="288" cy="240"/>
              </a:xfrm>
            </p:grpSpPr>
            <p:sp>
              <p:nvSpPr>
                <p:cNvPr id="375888" name="Line 8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89" name="Line 8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890" name="Group 82"/>
              <p:cNvGrpSpPr>
                <a:grpSpLocks/>
              </p:cNvGrpSpPr>
              <p:nvPr/>
            </p:nvGrpSpPr>
            <p:grpSpPr bwMode="auto">
              <a:xfrm>
                <a:off x="2508" y="1296"/>
                <a:ext cx="288" cy="240"/>
                <a:chOff x="1920" y="1296"/>
                <a:chExt cx="288" cy="240"/>
              </a:xfrm>
            </p:grpSpPr>
            <p:sp>
              <p:nvSpPr>
                <p:cNvPr id="375891" name="Line 8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892" name="Line 8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893" name="Line 8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894" name="Line 8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895" name="Line 87"/>
            <p:cNvSpPr>
              <a:spLocks noChangeShapeType="1"/>
            </p:cNvSpPr>
            <p:nvPr/>
          </p:nvSpPr>
          <p:spPr bwMode="auto">
            <a:xfrm flipH="1">
              <a:off x="3168" y="827"/>
              <a:ext cx="192" cy="0"/>
            </a:xfrm>
            <a:prstGeom prst="line">
              <a:avLst/>
            </a:prstGeom>
            <a:noFill/>
            <a:ln w="9525">
              <a:solidFill>
                <a:schemeClr val="tx1"/>
              </a:solidFill>
              <a:round/>
              <a:headEnd/>
              <a:tailEnd/>
            </a:ln>
            <a:effectLst/>
          </p:spPr>
          <p:txBody>
            <a:bodyPr/>
            <a:lstStyle/>
            <a:p>
              <a:endParaRPr lang="en-US"/>
            </a:p>
          </p:txBody>
        </p:sp>
        <p:sp>
          <p:nvSpPr>
            <p:cNvPr id="375896" name="Line 88"/>
            <p:cNvSpPr>
              <a:spLocks noChangeShapeType="1"/>
            </p:cNvSpPr>
            <p:nvPr/>
          </p:nvSpPr>
          <p:spPr bwMode="auto">
            <a:xfrm flipH="1">
              <a:off x="3216" y="1911"/>
              <a:ext cx="1104" cy="0"/>
            </a:xfrm>
            <a:prstGeom prst="line">
              <a:avLst/>
            </a:prstGeom>
            <a:noFill/>
            <a:ln w="9525">
              <a:solidFill>
                <a:schemeClr val="tx1"/>
              </a:solidFill>
              <a:round/>
              <a:headEnd/>
              <a:tailEnd/>
            </a:ln>
            <a:effectLst/>
          </p:spPr>
          <p:txBody>
            <a:bodyPr/>
            <a:lstStyle/>
            <a:p>
              <a:endParaRPr lang="en-US"/>
            </a:p>
          </p:txBody>
        </p:sp>
        <p:sp>
          <p:nvSpPr>
            <p:cNvPr id="375898" name="Text Box 90"/>
            <p:cNvSpPr txBox="1">
              <a:spLocks noChangeArrowheads="1"/>
            </p:cNvSpPr>
            <p:nvPr/>
          </p:nvSpPr>
          <p:spPr bwMode="auto">
            <a:xfrm>
              <a:off x="4530" y="1056"/>
              <a:ext cx="270" cy="366"/>
            </a:xfrm>
            <a:prstGeom prst="rect">
              <a:avLst/>
            </a:prstGeom>
            <a:noFill/>
            <a:ln w="9525">
              <a:noFill/>
              <a:miter lim="800000"/>
              <a:headEnd/>
              <a:tailEnd/>
            </a:ln>
            <a:effectLst/>
          </p:spPr>
          <p:txBody>
            <a:bodyPr>
              <a:spAutoFit/>
            </a:bodyPr>
            <a:lstStyle/>
            <a:p>
              <a:pPr algn="r"/>
              <a:r>
                <a:rPr lang="en-US" sz="1600" b="1">
                  <a:latin typeface="Arial" charset="0"/>
                </a:rPr>
                <a:t> R</a:t>
              </a:r>
              <a:r>
                <a:rPr lang="en-US" sz="1600" b="1" baseline="-25000">
                  <a:latin typeface="Arial" charset="0"/>
                </a:rPr>
                <a:t>L</a:t>
              </a:r>
              <a:r>
                <a:rPr lang="en-US" sz="1600" b="1">
                  <a:latin typeface="Arial" charset="0"/>
                </a:rPr>
                <a:t> </a:t>
              </a:r>
            </a:p>
          </p:txBody>
        </p:sp>
        <p:grpSp>
          <p:nvGrpSpPr>
            <p:cNvPr id="375903" name="Group 95"/>
            <p:cNvGrpSpPr>
              <a:grpSpLocks/>
            </p:cNvGrpSpPr>
            <p:nvPr/>
          </p:nvGrpSpPr>
          <p:grpSpPr bwMode="auto">
            <a:xfrm>
              <a:off x="3312" y="741"/>
              <a:ext cx="1008" cy="144"/>
              <a:chOff x="1200" y="1296"/>
              <a:chExt cx="2256" cy="243"/>
            </a:xfrm>
          </p:grpSpPr>
          <p:sp>
            <p:nvSpPr>
              <p:cNvPr id="375904" name="Line 9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905" name="Line 9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906" name="Group 98"/>
              <p:cNvGrpSpPr>
                <a:grpSpLocks/>
              </p:cNvGrpSpPr>
              <p:nvPr/>
            </p:nvGrpSpPr>
            <p:grpSpPr bwMode="auto">
              <a:xfrm>
                <a:off x="1920" y="1296"/>
                <a:ext cx="288" cy="240"/>
                <a:chOff x="1920" y="1296"/>
                <a:chExt cx="288" cy="240"/>
              </a:xfrm>
            </p:grpSpPr>
            <p:sp>
              <p:nvSpPr>
                <p:cNvPr id="375907" name="Line 9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08" name="Line 10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09" name="Group 101"/>
              <p:cNvGrpSpPr>
                <a:grpSpLocks/>
              </p:cNvGrpSpPr>
              <p:nvPr/>
            </p:nvGrpSpPr>
            <p:grpSpPr bwMode="auto">
              <a:xfrm>
                <a:off x="2214" y="1299"/>
                <a:ext cx="288" cy="240"/>
                <a:chOff x="1920" y="1296"/>
                <a:chExt cx="288" cy="240"/>
              </a:xfrm>
            </p:grpSpPr>
            <p:sp>
              <p:nvSpPr>
                <p:cNvPr id="375910" name="Line 10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11" name="Line 10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12" name="Group 104"/>
              <p:cNvGrpSpPr>
                <a:grpSpLocks/>
              </p:cNvGrpSpPr>
              <p:nvPr/>
            </p:nvGrpSpPr>
            <p:grpSpPr bwMode="auto">
              <a:xfrm>
                <a:off x="2508" y="1296"/>
                <a:ext cx="288" cy="240"/>
                <a:chOff x="1920" y="1296"/>
                <a:chExt cx="288" cy="240"/>
              </a:xfrm>
            </p:grpSpPr>
            <p:sp>
              <p:nvSpPr>
                <p:cNvPr id="375913" name="Line 10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14" name="Line 10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915" name="Line 10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916" name="Line 10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917" name="Line 109"/>
            <p:cNvSpPr>
              <a:spLocks noChangeShapeType="1"/>
            </p:cNvSpPr>
            <p:nvPr/>
          </p:nvSpPr>
          <p:spPr bwMode="auto">
            <a:xfrm>
              <a:off x="4416" y="816"/>
              <a:ext cx="48" cy="0"/>
            </a:xfrm>
            <a:prstGeom prst="line">
              <a:avLst/>
            </a:prstGeom>
            <a:noFill/>
            <a:ln w="9525">
              <a:solidFill>
                <a:schemeClr val="tx1"/>
              </a:solidFill>
              <a:round/>
              <a:headEnd/>
              <a:tailEnd/>
            </a:ln>
            <a:effectLst/>
          </p:spPr>
          <p:txBody>
            <a:bodyPr/>
            <a:lstStyle/>
            <a:p>
              <a:endParaRPr lang="en-US"/>
            </a:p>
          </p:txBody>
        </p:sp>
        <p:sp>
          <p:nvSpPr>
            <p:cNvPr id="375918" name="Line 110"/>
            <p:cNvSpPr>
              <a:spLocks noChangeShapeType="1"/>
            </p:cNvSpPr>
            <p:nvPr/>
          </p:nvSpPr>
          <p:spPr bwMode="auto">
            <a:xfrm>
              <a:off x="4368" y="1902"/>
              <a:ext cx="96" cy="0"/>
            </a:xfrm>
            <a:prstGeom prst="line">
              <a:avLst/>
            </a:prstGeom>
            <a:noFill/>
            <a:ln w="9525">
              <a:solidFill>
                <a:schemeClr val="tx1"/>
              </a:solidFill>
              <a:round/>
              <a:headEnd/>
              <a:tailEnd/>
            </a:ln>
            <a:effectLst/>
          </p:spPr>
          <p:txBody>
            <a:bodyPr/>
            <a:lstStyle/>
            <a:p>
              <a:endParaRPr lang="en-US"/>
            </a:p>
          </p:txBody>
        </p:sp>
        <p:sp>
          <p:nvSpPr>
            <p:cNvPr id="375919" name="Text Box 111"/>
            <p:cNvSpPr txBox="1">
              <a:spLocks noChangeArrowheads="1"/>
            </p:cNvSpPr>
            <p:nvPr/>
          </p:nvSpPr>
          <p:spPr bwMode="auto">
            <a:xfrm>
              <a:off x="3648" y="864"/>
              <a:ext cx="366" cy="212"/>
            </a:xfrm>
            <a:prstGeom prst="rect">
              <a:avLst/>
            </a:prstGeom>
            <a:noFill/>
            <a:ln w="9525">
              <a:noFill/>
              <a:miter lim="800000"/>
              <a:headEnd/>
              <a:tailEnd/>
            </a:ln>
            <a:effectLst/>
          </p:spPr>
          <p:txBody>
            <a:bodyPr>
              <a:spAutoFit/>
            </a:bodyPr>
            <a:lstStyle/>
            <a:p>
              <a:pPr algn="r"/>
              <a:r>
                <a:rPr lang="en-US" sz="1600" b="1">
                  <a:latin typeface="Arial" charset="0"/>
                </a:rPr>
                <a:t> 7 </a:t>
              </a:r>
              <a:r>
                <a:rPr lang="en-US" sz="1600" b="1">
                  <a:latin typeface="Arial" charset="0"/>
                  <a:cs typeface="Arial" charset="0"/>
                </a:rPr>
                <a:t>Ω</a:t>
              </a:r>
              <a:r>
                <a:rPr lang="en-US" sz="1600" b="1">
                  <a:latin typeface="Arial" charset="0"/>
                </a:rPr>
                <a:t> </a:t>
              </a:r>
            </a:p>
          </p:txBody>
        </p:sp>
        <p:sp>
          <p:nvSpPr>
            <p:cNvPr id="375921" name="Text Box 113"/>
            <p:cNvSpPr txBox="1">
              <a:spLocks noChangeArrowheads="1"/>
            </p:cNvSpPr>
            <p:nvPr/>
          </p:nvSpPr>
          <p:spPr bwMode="auto">
            <a:xfrm>
              <a:off x="2496" y="892"/>
              <a:ext cx="366" cy="212"/>
            </a:xfrm>
            <a:prstGeom prst="rect">
              <a:avLst/>
            </a:prstGeom>
            <a:noFill/>
            <a:ln w="9525">
              <a:noFill/>
              <a:miter lim="800000"/>
              <a:headEnd/>
              <a:tailEnd/>
            </a:ln>
            <a:effectLst/>
          </p:spPr>
          <p:txBody>
            <a:bodyPr>
              <a:spAutoFit/>
            </a:bodyPr>
            <a:lstStyle/>
            <a:p>
              <a:pPr algn="r"/>
              <a:r>
                <a:rPr lang="en-US" sz="1600" b="1">
                  <a:latin typeface="Arial" charset="0"/>
                </a:rPr>
                <a:t> 3 </a:t>
              </a:r>
              <a:r>
                <a:rPr lang="en-US" sz="1600" b="1">
                  <a:latin typeface="Arial" charset="0"/>
                  <a:cs typeface="Arial" charset="0"/>
                </a:rPr>
                <a:t>Ω</a:t>
              </a:r>
              <a:r>
                <a:rPr lang="en-US" sz="1600" b="1">
                  <a:latin typeface="Arial" charset="0"/>
                </a:rPr>
                <a:t> </a:t>
              </a:r>
            </a:p>
          </p:txBody>
        </p:sp>
        <p:sp>
          <p:nvSpPr>
            <p:cNvPr id="375923" name="Oval 115"/>
            <p:cNvSpPr>
              <a:spLocks noChangeArrowheads="1"/>
            </p:cNvSpPr>
            <p:nvPr/>
          </p:nvSpPr>
          <p:spPr bwMode="auto">
            <a:xfrm>
              <a:off x="2832" y="1440"/>
              <a:ext cx="336" cy="336"/>
            </a:xfrm>
            <a:prstGeom prst="ellipse">
              <a:avLst/>
            </a:prstGeom>
            <a:noFill/>
            <a:ln w="9525">
              <a:solidFill>
                <a:schemeClr val="tx1"/>
              </a:solidFill>
              <a:round/>
              <a:headEnd/>
              <a:tailEnd/>
            </a:ln>
            <a:effectLst/>
          </p:spPr>
          <p:txBody>
            <a:bodyPr wrap="none" anchor="ctr"/>
            <a:lstStyle/>
            <a:p>
              <a:endParaRPr lang="en-US"/>
            </a:p>
          </p:txBody>
        </p:sp>
        <p:sp>
          <p:nvSpPr>
            <p:cNvPr id="375924" name="Text Box 116"/>
            <p:cNvSpPr txBox="1">
              <a:spLocks noChangeArrowheads="1"/>
            </p:cNvSpPr>
            <p:nvPr/>
          </p:nvSpPr>
          <p:spPr bwMode="auto">
            <a:xfrm>
              <a:off x="2873" y="1454"/>
              <a:ext cx="255" cy="288"/>
            </a:xfrm>
            <a:prstGeom prst="rect">
              <a:avLst/>
            </a:prstGeom>
            <a:noFill/>
            <a:ln w="9525">
              <a:noFill/>
              <a:miter lim="800000"/>
              <a:headEnd/>
              <a:tailEnd/>
            </a:ln>
            <a:effectLst/>
          </p:spPr>
          <p:txBody>
            <a:bodyPr wrap="none">
              <a:spAutoFit/>
            </a:bodyPr>
            <a:lstStyle/>
            <a:p>
              <a:r>
                <a:rPr lang="en-US"/>
                <a:t>A</a:t>
              </a:r>
            </a:p>
          </p:txBody>
        </p:sp>
        <p:sp>
          <p:nvSpPr>
            <p:cNvPr id="375926" name="Oval 118"/>
            <p:cNvSpPr>
              <a:spLocks noChangeArrowheads="1"/>
            </p:cNvSpPr>
            <p:nvPr/>
          </p:nvSpPr>
          <p:spPr bwMode="auto">
            <a:xfrm>
              <a:off x="4519" y="1474"/>
              <a:ext cx="336" cy="336"/>
            </a:xfrm>
            <a:prstGeom prst="ellipse">
              <a:avLst/>
            </a:prstGeom>
            <a:noFill/>
            <a:ln w="9525">
              <a:solidFill>
                <a:schemeClr val="tx1"/>
              </a:solidFill>
              <a:round/>
              <a:headEnd/>
              <a:tailEnd/>
            </a:ln>
            <a:effectLst/>
          </p:spPr>
          <p:txBody>
            <a:bodyPr wrap="none" anchor="ctr"/>
            <a:lstStyle/>
            <a:p>
              <a:endParaRPr lang="en-US"/>
            </a:p>
          </p:txBody>
        </p:sp>
        <p:sp>
          <p:nvSpPr>
            <p:cNvPr id="375927" name="Text Box 119"/>
            <p:cNvSpPr txBox="1">
              <a:spLocks noChangeArrowheads="1"/>
            </p:cNvSpPr>
            <p:nvPr/>
          </p:nvSpPr>
          <p:spPr bwMode="auto">
            <a:xfrm>
              <a:off x="4560" y="1488"/>
              <a:ext cx="244" cy="288"/>
            </a:xfrm>
            <a:prstGeom prst="rect">
              <a:avLst/>
            </a:prstGeom>
            <a:noFill/>
            <a:ln w="9525">
              <a:noFill/>
              <a:miter lim="800000"/>
              <a:headEnd/>
              <a:tailEnd/>
            </a:ln>
            <a:effectLst/>
          </p:spPr>
          <p:txBody>
            <a:bodyPr wrap="none">
              <a:spAutoFit/>
            </a:bodyPr>
            <a:lstStyle/>
            <a:p>
              <a:r>
                <a:rPr lang="en-US"/>
                <a:t>B</a:t>
              </a:r>
            </a:p>
          </p:txBody>
        </p:sp>
        <p:sp>
          <p:nvSpPr>
            <p:cNvPr id="375928" name="Oval 120"/>
            <p:cNvSpPr>
              <a:spLocks noChangeArrowheads="1"/>
            </p:cNvSpPr>
            <p:nvPr/>
          </p:nvSpPr>
          <p:spPr bwMode="auto">
            <a:xfrm>
              <a:off x="4272" y="624"/>
              <a:ext cx="720" cy="1584"/>
            </a:xfrm>
            <a:prstGeom prst="ellipse">
              <a:avLst/>
            </a:prstGeom>
            <a:noFill/>
            <a:ln w="9525">
              <a:solidFill>
                <a:schemeClr val="tx1"/>
              </a:solidFill>
              <a:round/>
              <a:headEnd/>
              <a:tailEnd/>
            </a:ln>
            <a:effectLst/>
          </p:spPr>
          <p:txBody>
            <a:bodyPr wrap="none" anchor="ctr"/>
            <a:lstStyle/>
            <a:p>
              <a:endParaRPr lang="en-US"/>
            </a:p>
          </p:txBody>
        </p:sp>
      </p:grpSp>
      <p:sp>
        <p:nvSpPr>
          <p:cNvPr id="375929" name="Rectangle 121"/>
          <p:cNvSpPr>
            <a:spLocks noChangeArrowheads="1"/>
          </p:cNvSpPr>
          <p:nvPr/>
        </p:nvSpPr>
        <p:spPr bwMode="auto">
          <a:xfrm>
            <a:off x="609600" y="3124200"/>
            <a:ext cx="4495800" cy="914400"/>
          </a:xfrm>
          <a:prstGeom prst="rect">
            <a:avLst/>
          </a:prstGeom>
          <a:noFill/>
          <a:ln w="9525">
            <a:noFill/>
            <a:miter lim="800000"/>
            <a:headEnd/>
            <a:tailEnd/>
          </a:ln>
          <a:effectLst/>
        </p:spPr>
        <p:txBody>
          <a:bodyPr/>
          <a:lstStyle/>
          <a:p>
            <a:pPr marL="342900" indent="-342900">
              <a:spcBef>
                <a:spcPct val="20000"/>
              </a:spcBef>
              <a:buFontTx/>
              <a:buChar char="•"/>
            </a:pPr>
            <a:r>
              <a:rPr lang="en-US" sz="1600" b="1">
                <a:latin typeface="Arial" charset="0"/>
              </a:rPr>
              <a:t>Step 1 : R</a:t>
            </a:r>
            <a:r>
              <a:rPr lang="en-US" sz="1600" b="1" baseline="-25000">
                <a:latin typeface="Arial" charset="0"/>
              </a:rPr>
              <a:t>L</a:t>
            </a:r>
            <a:r>
              <a:rPr lang="en-US" sz="1600" b="1">
                <a:latin typeface="Arial" charset="0"/>
              </a:rPr>
              <a:t> is disconnected.</a:t>
            </a:r>
          </a:p>
          <a:p>
            <a:pPr marL="342900" indent="-342900">
              <a:spcBef>
                <a:spcPct val="20000"/>
              </a:spcBef>
              <a:buFontTx/>
              <a:buChar char="•"/>
            </a:pPr>
            <a:r>
              <a:rPr lang="en-US" sz="1600" b="1">
                <a:latin typeface="Arial" charset="0"/>
              </a:rPr>
              <a:t>Step 2 : v</a:t>
            </a:r>
            <a:r>
              <a:rPr lang="en-US" sz="1600" b="1" baseline="-25000">
                <a:latin typeface="Arial" charset="0"/>
              </a:rPr>
              <a:t>OC</a:t>
            </a:r>
            <a:r>
              <a:rPr lang="en-US" sz="1600" b="1">
                <a:latin typeface="Arial" charset="0"/>
              </a:rPr>
              <a:t> = (6/9) X 12 = 8 volts</a:t>
            </a:r>
          </a:p>
          <a:p>
            <a:pPr marL="342900" indent="-342900">
              <a:spcBef>
                <a:spcPct val="20000"/>
              </a:spcBef>
              <a:buFontTx/>
              <a:buChar char="•"/>
            </a:pPr>
            <a:r>
              <a:rPr lang="en-US" sz="1600" b="1">
                <a:latin typeface="Arial" charset="0"/>
              </a:rPr>
              <a:t>Step 3 : Zeroed network (killed network)</a:t>
            </a:r>
          </a:p>
        </p:txBody>
      </p:sp>
      <p:grpSp>
        <p:nvGrpSpPr>
          <p:cNvPr id="376153" name="Group 345"/>
          <p:cNvGrpSpPr>
            <a:grpSpLocks/>
          </p:cNvGrpSpPr>
          <p:nvPr/>
        </p:nvGrpSpPr>
        <p:grpSpPr bwMode="auto">
          <a:xfrm>
            <a:off x="1828800" y="4114800"/>
            <a:ext cx="2576513" cy="1447800"/>
            <a:chOff x="1152" y="2592"/>
            <a:chExt cx="1623" cy="912"/>
          </a:xfrm>
        </p:grpSpPr>
        <p:grpSp>
          <p:nvGrpSpPr>
            <p:cNvPr id="375930" name="Group 122"/>
            <p:cNvGrpSpPr>
              <a:grpSpLocks/>
            </p:cNvGrpSpPr>
            <p:nvPr/>
          </p:nvGrpSpPr>
          <p:grpSpPr bwMode="auto">
            <a:xfrm>
              <a:off x="1307" y="2611"/>
              <a:ext cx="696" cy="81"/>
              <a:chOff x="1200" y="1296"/>
              <a:chExt cx="2256" cy="243"/>
            </a:xfrm>
          </p:grpSpPr>
          <p:sp>
            <p:nvSpPr>
              <p:cNvPr id="375931" name="Line 12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932" name="Line 12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933" name="Group 125"/>
              <p:cNvGrpSpPr>
                <a:grpSpLocks/>
              </p:cNvGrpSpPr>
              <p:nvPr/>
            </p:nvGrpSpPr>
            <p:grpSpPr bwMode="auto">
              <a:xfrm>
                <a:off x="1920" y="1296"/>
                <a:ext cx="288" cy="240"/>
                <a:chOff x="1920" y="1296"/>
                <a:chExt cx="288" cy="240"/>
              </a:xfrm>
            </p:grpSpPr>
            <p:sp>
              <p:nvSpPr>
                <p:cNvPr id="375934" name="Line 12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35" name="Line 12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36" name="Group 128"/>
              <p:cNvGrpSpPr>
                <a:grpSpLocks/>
              </p:cNvGrpSpPr>
              <p:nvPr/>
            </p:nvGrpSpPr>
            <p:grpSpPr bwMode="auto">
              <a:xfrm>
                <a:off x="2214" y="1299"/>
                <a:ext cx="288" cy="240"/>
                <a:chOff x="1920" y="1296"/>
                <a:chExt cx="288" cy="240"/>
              </a:xfrm>
            </p:grpSpPr>
            <p:sp>
              <p:nvSpPr>
                <p:cNvPr id="375937" name="Line 12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38" name="Line 13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39" name="Group 131"/>
              <p:cNvGrpSpPr>
                <a:grpSpLocks/>
              </p:cNvGrpSpPr>
              <p:nvPr/>
            </p:nvGrpSpPr>
            <p:grpSpPr bwMode="auto">
              <a:xfrm>
                <a:off x="2508" y="1296"/>
                <a:ext cx="288" cy="240"/>
                <a:chOff x="1920" y="1296"/>
                <a:chExt cx="288" cy="240"/>
              </a:xfrm>
            </p:grpSpPr>
            <p:sp>
              <p:nvSpPr>
                <p:cNvPr id="375940" name="Line 13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41" name="Line 13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942" name="Line 13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943" name="Line 13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949" name="Line 141"/>
            <p:cNvSpPr>
              <a:spLocks noChangeShapeType="1"/>
            </p:cNvSpPr>
            <p:nvPr/>
          </p:nvSpPr>
          <p:spPr bwMode="auto">
            <a:xfrm>
              <a:off x="1160" y="2660"/>
              <a:ext cx="289" cy="1"/>
            </a:xfrm>
            <a:prstGeom prst="line">
              <a:avLst/>
            </a:prstGeom>
            <a:noFill/>
            <a:ln w="9525">
              <a:solidFill>
                <a:schemeClr val="tx1"/>
              </a:solidFill>
              <a:round/>
              <a:headEnd/>
              <a:tailEnd/>
            </a:ln>
            <a:effectLst/>
          </p:spPr>
          <p:txBody>
            <a:bodyPr/>
            <a:lstStyle/>
            <a:p>
              <a:endParaRPr lang="en-US"/>
            </a:p>
          </p:txBody>
        </p:sp>
        <p:sp>
          <p:nvSpPr>
            <p:cNvPr id="375950" name="Line 142"/>
            <p:cNvSpPr>
              <a:spLocks noChangeShapeType="1"/>
            </p:cNvSpPr>
            <p:nvPr/>
          </p:nvSpPr>
          <p:spPr bwMode="auto">
            <a:xfrm>
              <a:off x="1159" y="3495"/>
              <a:ext cx="850" cy="5"/>
            </a:xfrm>
            <a:prstGeom prst="line">
              <a:avLst/>
            </a:prstGeom>
            <a:noFill/>
            <a:ln w="9525">
              <a:solidFill>
                <a:schemeClr val="tx1"/>
              </a:solidFill>
              <a:round/>
              <a:headEnd/>
              <a:tailEnd/>
            </a:ln>
            <a:effectLst/>
          </p:spPr>
          <p:txBody>
            <a:bodyPr/>
            <a:lstStyle/>
            <a:p>
              <a:endParaRPr lang="en-US"/>
            </a:p>
          </p:txBody>
        </p:sp>
        <p:grpSp>
          <p:nvGrpSpPr>
            <p:cNvPr id="375951" name="Group 143"/>
            <p:cNvGrpSpPr>
              <a:grpSpLocks/>
            </p:cNvGrpSpPr>
            <p:nvPr/>
          </p:nvGrpSpPr>
          <p:grpSpPr bwMode="auto">
            <a:xfrm rot="16200000">
              <a:off x="1701" y="3009"/>
              <a:ext cx="830" cy="141"/>
              <a:chOff x="1200" y="1296"/>
              <a:chExt cx="2256" cy="243"/>
            </a:xfrm>
          </p:grpSpPr>
          <p:sp>
            <p:nvSpPr>
              <p:cNvPr id="375952" name="Line 14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953" name="Line 14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954" name="Group 146"/>
              <p:cNvGrpSpPr>
                <a:grpSpLocks/>
              </p:cNvGrpSpPr>
              <p:nvPr/>
            </p:nvGrpSpPr>
            <p:grpSpPr bwMode="auto">
              <a:xfrm>
                <a:off x="1920" y="1296"/>
                <a:ext cx="288" cy="240"/>
                <a:chOff x="1920" y="1296"/>
                <a:chExt cx="288" cy="240"/>
              </a:xfrm>
            </p:grpSpPr>
            <p:sp>
              <p:nvSpPr>
                <p:cNvPr id="375955" name="Line 14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56" name="Line 14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57" name="Group 149"/>
              <p:cNvGrpSpPr>
                <a:grpSpLocks/>
              </p:cNvGrpSpPr>
              <p:nvPr/>
            </p:nvGrpSpPr>
            <p:grpSpPr bwMode="auto">
              <a:xfrm>
                <a:off x="2214" y="1299"/>
                <a:ext cx="288" cy="240"/>
                <a:chOff x="1920" y="1296"/>
                <a:chExt cx="288" cy="240"/>
              </a:xfrm>
            </p:grpSpPr>
            <p:sp>
              <p:nvSpPr>
                <p:cNvPr id="375958" name="Line 1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59" name="Line 1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60" name="Group 152"/>
              <p:cNvGrpSpPr>
                <a:grpSpLocks/>
              </p:cNvGrpSpPr>
              <p:nvPr/>
            </p:nvGrpSpPr>
            <p:grpSpPr bwMode="auto">
              <a:xfrm>
                <a:off x="2508" y="1296"/>
                <a:ext cx="288" cy="240"/>
                <a:chOff x="1920" y="1296"/>
                <a:chExt cx="288" cy="240"/>
              </a:xfrm>
            </p:grpSpPr>
            <p:sp>
              <p:nvSpPr>
                <p:cNvPr id="375961" name="Line 1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62" name="Line 1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963" name="Line 15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964" name="Line 15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965" name="Line 157"/>
            <p:cNvSpPr>
              <a:spLocks noChangeShapeType="1"/>
            </p:cNvSpPr>
            <p:nvPr/>
          </p:nvSpPr>
          <p:spPr bwMode="auto">
            <a:xfrm flipH="1">
              <a:off x="1983" y="2663"/>
              <a:ext cx="145" cy="1"/>
            </a:xfrm>
            <a:prstGeom prst="line">
              <a:avLst/>
            </a:prstGeom>
            <a:noFill/>
            <a:ln w="9525">
              <a:solidFill>
                <a:schemeClr val="tx1"/>
              </a:solidFill>
              <a:round/>
              <a:headEnd/>
              <a:tailEnd/>
            </a:ln>
            <a:effectLst/>
          </p:spPr>
          <p:txBody>
            <a:bodyPr/>
            <a:lstStyle/>
            <a:p>
              <a:endParaRPr lang="en-US"/>
            </a:p>
          </p:txBody>
        </p:sp>
        <p:sp>
          <p:nvSpPr>
            <p:cNvPr id="375966" name="Line 158"/>
            <p:cNvSpPr>
              <a:spLocks noChangeShapeType="1"/>
            </p:cNvSpPr>
            <p:nvPr/>
          </p:nvSpPr>
          <p:spPr bwMode="auto">
            <a:xfrm flipH="1">
              <a:off x="2012" y="3495"/>
              <a:ext cx="116" cy="1"/>
            </a:xfrm>
            <a:prstGeom prst="line">
              <a:avLst/>
            </a:prstGeom>
            <a:noFill/>
            <a:ln w="9525">
              <a:solidFill>
                <a:schemeClr val="tx1"/>
              </a:solidFill>
              <a:round/>
              <a:headEnd/>
              <a:tailEnd/>
            </a:ln>
            <a:effectLst/>
          </p:spPr>
          <p:txBody>
            <a:bodyPr/>
            <a:lstStyle/>
            <a:p>
              <a:endParaRPr lang="en-US"/>
            </a:p>
          </p:txBody>
        </p:sp>
        <p:sp>
          <p:nvSpPr>
            <p:cNvPr id="375967" name="Text Box 159"/>
            <p:cNvSpPr txBox="1">
              <a:spLocks noChangeArrowheads="1"/>
            </p:cNvSpPr>
            <p:nvPr/>
          </p:nvSpPr>
          <p:spPr bwMode="auto">
            <a:xfrm>
              <a:off x="2154" y="3007"/>
              <a:ext cx="390" cy="212"/>
            </a:xfrm>
            <a:prstGeom prst="rect">
              <a:avLst/>
            </a:prstGeom>
            <a:noFill/>
            <a:ln w="9525">
              <a:noFill/>
              <a:miter lim="800000"/>
              <a:headEnd/>
              <a:tailEnd/>
            </a:ln>
            <a:effectLst/>
          </p:spPr>
          <p:txBody>
            <a:bodyPr>
              <a:spAutoFit/>
            </a:bodyPr>
            <a:lstStyle/>
            <a:p>
              <a:pPr algn="r"/>
              <a:r>
                <a:rPr lang="en-US" sz="1600" b="1">
                  <a:latin typeface="Arial" charset="0"/>
                </a:rPr>
                <a:t> 6 </a:t>
              </a:r>
              <a:r>
                <a:rPr lang="en-US" sz="1600" b="1">
                  <a:latin typeface="Arial" charset="0"/>
                  <a:cs typeface="Arial" charset="0"/>
                </a:rPr>
                <a:t>Ω</a:t>
              </a:r>
              <a:r>
                <a:rPr lang="en-US" sz="1600" b="1">
                  <a:latin typeface="Arial" charset="0"/>
                </a:rPr>
                <a:t> </a:t>
              </a:r>
            </a:p>
          </p:txBody>
        </p:sp>
        <p:grpSp>
          <p:nvGrpSpPr>
            <p:cNvPr id="375969" name="Group 161"/>
            <p:cNvGrpSpPr>
              <a:grpSpLocks/>
            </p:cNvGrpSpPr>
            <p:nvPr/>
          </p:nvGrpSpPr>
          <p:grpSpPr bwMode="auto">
            <a:xfrm>
              <a:off x="1307" y="2611"/>
              <a:ext cx="696" cy="81"/>
              <a:chOff x="1200" y="1296"/>
              <a:chExt cx="2256" cy="243"/>
            </a:xfrm>
          </p:grpSpPr>
          <p:sp>
            <p:nvSpPr>
              <p:cNvPr id="375970" name="Line 16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971" name="Line 16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972" name="Group 164"/>
              <p:cNvGrpSpPr>
                <a:grpSpLocks/>
              </p:cNvGrpSpPr>
              <p:nvPr/>
            </p:nvGrpSpPr>
            <p:grpSpPr bwMode="auto">
              <a:xfrm>
                <a:off x="1920" y="1296"/>
                <a:ext cx="288" cy="240"/>
                <a:chOff x="1920" y="1296"/>
                <a:chExt cx="288" cy="240"/>
              </a:xfrm>
            </p:grpSpPr>
            <p:sp>
              <p:nvSpPr>
                <p:cNvPr id="375973" name="Line 16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74" name="Line 16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75" name="Group 167"/>
              <p:cNvGrpSpPr>
                <a:grpSpLocks/>
              </p:cNvGrpSpPr>
              <p:nvPr/>
            </p:nvGrpSpPr>
            <p:grpSpPr bwMode="auto">
              <a:xfrm>
                <a:off x="2214" y="1299"/>
                <a:ext cx="288" cy="240"/>
                <a:chOff x="1920" y="1296"/>
                <a:chExt cx="288" cy="240"/>
              </a:xfrm>
            </p:grpSpPr>
            <p:sp>
              <p:nvSpPr>
                <p:cNvPr id="375976" name="Line 16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77" name="Line 16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5978" name="Group 170"/>
              <p:cNvGrpSpPr>
                <a:grpSpLocks/>
              </p:cNvGrpSpPr>
              <p:nvPr/>
            </p:nvGrpSpPr>
            <p:grpSpPr bwMode="auto">
              <a:xfrm>
                <a:off x="2508" y="1296"/>
                <a:ext cx="288" cy="240"/>
                <a:chOff x="1920" y="1296"/>
                <a:chExt cx="288" cy="240"/>
              </a:xfrm>
            </p:grpSpPr>
            <p:sp>
              <p:nvSpPr>
                <p:cNvPr id="375979" name="Line 17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5980" name="Line 17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5981" name="Line 17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5982" name="Line 17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5988" name="Line 180"/>
            <p:cNvSpPr>
              <a:spLocks noChangeShapeType="1"/>
            </p:cNvSpPr>
            <p:nvPr/>
          </p:nvSpPr>
          <p:spPr bwMode="auto">
            <a:xfrm>
              <a:off x="1160" y="2660"/>
              <a:ext cx="289" cy="1"/>
            </a:xfrm>
            <a:prstGeom prst="line">
              <a:avLst/>
            </a:prstGeom>
            <a:noFill/>
            <a:ln w="9525">
              <a:solidFill>
                <a:schemeClr val="tx1"/>
              </a:solidFill>
              <a:round/>
              <a:headEnd/>
              <a:tailEnd/>
            </a:ln>
            <a:effectLst/>
          </p:spPr>
          <p:txBody>
            <a:bodyPr/>
            <a:lstStyle/>
            <a:p>
              <a:endParaRPr lang="en-US"/>
            </a:p>
          </p:txBody>
        </p:sp>
        <p:sp>
          <p:nvSpPr>
            <p:cNvPr id="375989" name="Line 181"/>
            <p:cNvSpPr>
              <a:spLocks noChangeShapeType="1"/>
            </p:cNvSpPr>
            <p:nvPr/>
          </p:nvSpPr>
          <p:spPr bwMode="auto">
            <a:xfrm>
              <a:off x="1159" y="3495"/>
              <a:ext cx="850" cy="5"/>
            </a:xfrm>
            <a:prstGeom prst="line">
              <a:avLst/>
            </a:prstGeom>
            <a:noFill/>
            <a:ln w="9525">
              <a:solidFill>
                <a:schemeClr val="tx1"/>
              </a:solidFill>
              <a:round/>
              <a:headEnd/>
              <a:tailEnd/>
            </a:ln>
            <a:effectLst/>
          </p:spPr>
          <p:txBody>
            <a:bodyPr/>
            <a:lstStyle/>
            <a:p>
              <a:endParaRPr lang="en-US"/>
            </a:p>
          </p:txBody>
        </p:sp>
        <p:sp>
          <p:nvSpPr>
            <p:cNvPr id="375990" name="Line 182"/>
            <p:cNvSpPr>
              <a:spLocks noChangeShapeType="1"/>
            </p:cNvSpPr>
            <p:nvPr/>
          </p:nvSpPr>
          <p:spPr bwMode="auto">
            <a:xfrm flipH="1">
              <a:off x="1983" y="2663"/>
              <a:ext cx="145" cy="1"/>
            </a:xfrm>
            <a:prstGeom prst="line">
              <a:avLst/>
            </a:prstGeom>
            <a:noFill/>
            <a:ln w="9525">
              <a:solidFill>
                <a:schemeClr val="tx1"/>
              </a:solidFill>
              <a:round/>
              <a:headEnd/>
              <a:tailEnd/>
            </a:ln>
            <a:effectLst/>
          </p:spPr>
          <p:txBody>
            <a:bodyPr/>
            <a:lstStyle/>
            <a:p>
              <a:endParaRPr lang="en-US"/>
            </a:p>
          </p:txBody>
        </p:sp>
        <p:sp>
          <p:nvSpPr>
            <p:cNvPr id="375991" name="Text Box 183"/>
            <p:cNvSpPr txBox="1">
              <a:spLocks noChangeArrowheads="1"/>
            </p:cNvSpPr>
            <p:nvPr/>
          </p:nvSpPr>
          <p:spPr bwMode="auto">
            <a:xfrm>
              <a:off x="2256" y="2692"/>
              <a:ext cx="432" cy="212"/>
            </a:xfrm>
            <a:prstGeom prst="rect">
              <a:avLst/>
            </a:prstGeom>
            <a:noFill/>
            <a:ln w="9525">
              <a:noFill/>
              <a:miter lim="800000"/>
              <a:headEnd/>
              <a:tailEnd/>
            </a:ln>
            <a:effectLst/>
          </p:spPr>
          <p:txBody>
            <a:bodyPr>
              <a:spAutoFit/>
            </a:bodyPr>
            <a:lstStyle/>
            <a:p>
              <a:pPr algn="r"/>
              <a:r>
                <a:rPr lang="en-US" sz="1600" b="1">
                  <a:latin typeface="Arial" charset="0"/>
                </a:rPr>
                <a:t> 7 </a:t>
              </a:r>
              <a:r>
                <a:rPr lang="en-US" sz="1600" b="1">
                  <a:latin typeface="Arial" charset="0"/>
                  <a:cs typeface="Arial" charset="0"/>
                </a:rPr>
                <a:t>Ω</a:t>
              </a:r>
              <a:r>
                <a:rPr lang="en-US" sz="1600" b="1">
                  <a:latin typeface="Arial" charset="0"/>
                </a:rPr>
                <a:t> </a:t>
              </a:r>
            </a:p>
          </p:txBody>
        </p:sp>
        <p:sp>
          <p:nvSpPr>
            <p:cNvPr id="375992" name="Text Box 184"/>
            <p:cNvSpPr txBox="1">
              <a:spLocks noChangeArrowheads="1"/>
            </p:cNvSpPr>
            <p:nvPr/>
          </p:nvSpPr>
          <p:spPr bwMode="auto">
            <a:xfrm>
              <a:off x="1344" y="2713"/>
              <a:ext cx="409" cy="212"/>
            </a:xfrm>
            <a:prstGeom prst="rect">
              <a:avLst/>
            </a:prstGeom>
            <a:noFill/>
            <a:ln w="9525">
              <a:noFill/>
              <a:miter lim="800000"/>
              <a:headEnd/>
              <a:tailEnd/>
            </a:ln>
            <a:effectLst/>
          </p:spPr>
          <p:txBody>
            <a:bodyPr>
              <a:spAutoFit/>
            </a:bodyPr>
            <a:lstStyle/>
            <a:p>
              <a:pPr algn="r"/>
              <a:r>
                <a:rPr lang="en-US" sz="1600" b="1">
                  <a:latin typeface="Arial" charset="0"/>
                </a:rPr>
                <a:t> 3 </a:t>
              </a:r>
              <a:r>
                <a:rPr lang="en-US" sz="1600" b="1">
                  <a:latin typeface="Arial" charset="0"/>
                  <a:cs typeface="Arial" charset="0"/>
                </a:rPr>
                <a:t>Ω</a:t>
              </a:r>
              <a:r>
                <a:rPr lang="en-US" sz="1600" b="1">
                  <a:latin typeface="Arial" charset="0"/>
                </a:rPr>
                <a:t> </a:t>
              </a:r>
            </a:p>
          </p:txBody>
        </p:sp>
        <p:grpSp>
          <p:nvGrpSpPr>
            <p:cNvPr id="375995" name="Group 187"/>
            <p:cNvGrpSpPr>
              <a:grpSpLocks/>
            </p:cNvGrpSpPr>
            <p:nvPr/>
          </p:nvGrpSpPr>
          <p:grpSpPr bwMode="auto">
            <a:xfrm>
              <a:off x="2014" y="2592"/>
              <a:ext cx="761" cy="110"/>
              <a:chOff x="1200" y="1296"/>
              <a:chExt cx="2256" cy="243"/>
            </a:xfrm>
          </p:grpSpPr>
          <p:sp>
            <p:nvSpPr>
              <p:cNvPr id="375996" name="Line 18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5997" name="Line 18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5998" name="Group 190"/>
              <p:cNvGrpSpPr>
                <a:grpSpLocks/>
              </p:cNvGrpSpPr>
              <p:nvPr/>
            </p:nvGrpSpPr>
            <p:grpSpPr bwMode="auto">
              <a:xfrm>
                <a:off x="1920" y="1296"/>
                <a:ext cx="288" cy="240"/>
                <a:chOff x="1920" y="1296"/>
                <a:chExt cx="288" cy="240"/>
              </a:xfrm>
            </p:grpSpPr>
            <p:sp>
              <p:nvSpPr>
                <p:cNvPr id="375999" name="Line 19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00" name="Line 19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01" name="Group 193"/>
              <p:cNvGrpSpPr>
                <a:grpSpLocks/>
              </p:cNvGrpSpPr>
              <p:nvPr/>
            </p:nvGrpSpPr>
            <p:grpSpPr bwMode="auto">
              <a:xfrm>
                <a:off x="2214" y="1299"/>
                <a:ext cx="288" cy="240"/>
                <a:chOff x="1920" y="1296"/>
                <a:chExt cx="288" cy="240"/>
              </a:xfrm>
            </p:grpSpPr>
            <p:sp>
              <p:nvSpPr>
                <p:cNvPr id="376002" name="Line 19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03" name="Line 19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04" name="Group 196"/>
              <p:cNvGrpSpPr>
                <a:grpSpLocks/>
              </p:cNvGrpSpPr>
              <p:nvPr/>
            </p:nvGrpSpPr>
            <p:grpSpPr bwMode="auto">
              <a:xfrm>
                <a:off x="2508" y="1296"/>
                <a:ext cx="288" cy="240"/>
                <a:chOff x="1920" y="1296"/>
                <a:chExt cx="288" cy="240"/>
              </a:xfrm>
            </p:grpSpPr>
            <p:sp>
              <p:nvSpPr>
                <p:cNvPr id="376005" name="Line 19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06" name="Line 19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6007" name="Line 19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6008" name="Line 20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6009" name="Line 201"/>
            <p:cNvSpPr>
              <a:spLocks noChangeShapeType="1"/>
            </p:cNvSpPr>
            <p:nvPr/>
          </p:nvSpPr>
          <p:spPr bwMode="auto">
            <a:xfrm flipV="1">
              <a:off x="2087" y="3497"/>
              <a:ext cx="652" cy="0"/>
            </a:xfrm>
            <a:prstGeom prst="line">
              <a:avLst/>
            </a:prstGeom>
            <a:noFill/>
            <a:ln w="9525">
              <a:solidFill>
                <a:schemeClr val="tx1"/>
              </a:solidFill>
              <a:round/>
              <a:headEnd/>
              <a:tailEnd/>
            </a:ln>
            <a:effectLst/>
          </p:spPr>
          <p:txBody>
            <a:bodyPr/>
            <a:lstStyle/>
            <a:p>
              <a:endParaRPr lang="en-US"/>
            </a:p>
          </p:txBody>
        </p:sp>
        <p:sp>
          <p:nvSpPr>
            <p:cNvPr id="376010" name="Line 202"/>
            <p:cNvSpPr>
              <a:spLocks noChangeShapeType="1"/>
            </p:cNvSpPr>
            <p:nvPr/>
          </p:nvSpPr>
          <p:spPr bwMode="auto">
            <a:xfrm>
              <a:off x="1152" y="2659"/>
              <a:ext cx="0" cy="845"/>
            </a:xfrm>
            <a:prstGeom prst="line">
              <a:avLst/>
            </a:prstGeom>
            <a:noFill/>
            <a:ln w="9525">
              <a:solidFill>
                <a:schemeClr val="tx1"/>
              </a:solidFill>
              <a:round/>
              <a:headEnd/>
              <a:tailEnd/>
            </a:ln>
            <a:effectLst/>
          </p:spPr>
          <p:txBody>
            <a:bodyPr/>
            <a:lstStyle/>
            <a:p>
              <a:endParaRPr lang="en-US"/>
            </a:p>
          </p:txBody>
        </p:sp>
      </p:grpSp>
      <p:sp>
        <p:nvSpPr>
          <p:cNvPr id="376012" name="Rectangle 204"/>
          <p:cNvSpPr>
            <a:spLocks noChangeArrowheads="1"/>
          </p:cNvSpPr>
          <p:nvPr/>
        </p:nvSpPr>
        <p:spPr bwMode="auto">
          <a:xfrm>
            <a:off x="685800" y="5562600"/>
            <a:ext cx="6324600" cy="381000"/>
          </a:xfrm>
          <a:prstGeom prst="rect">
            <a:avLst/>
          </a:prstGeom>
          <a:noFill/>
          <a:ln w="9525">
            <a:noFill/>
            <a:miter lim="800000"/>
            <a:headEnd/>
            <a:tailEnd/>
          </a:ln>
          <a:effectLst/>
        </p:spPr>
        <p:txBody>
          <a:bodyPr/>
          <a:lstStyle/>
          <a:p>
            <a:pPr marL="342900" indent="-342900">
              <a:spcBef>
                <a:spcPct val="20000"/>
              </a:spcBef>
              <a:buFontTx/>
              <a:buChar char="•"/>
            </a:pPr>
            <a:r>
              <a:rPr lang="en-US" sz="1600" b="1" dirty="0">
                <a:latin typeface="Arial" charset="0"/>
              </a:rPr>
              <a:t>So </a:t>
            </a:r>
            <a:r>
              <a:rPr lang="en-US" sz="1600" b="1" dirty="0" err="1" smtClean="0">
                <a:latin typeface="Arial" charset="0"/>
              </a:rPr>
              <a:t>Thevenin</a:t>
            </a:r>
            <a:r>
              <a:rPr lang="en-US" sz="1600" b="1" dirty="0" smtClean="0">
                <a:latin typeface="Arial" charset="0"/>
              </a:rPr>
              <a:t> </a:t>
            </a:r>
            <a:r>
              <a:rPr lang="en-US" sz="1600" b="1" dirty="0">
                <a:latin typeface="Arial" charset="0"/>
              </a:rPr>
              <a:t>equivalent resistance = 3 // 6  + 7 = 2 + 7  = 9  </a:t>
            </a:r>
          </a:p>
        </p:txBody>
      </p:sp>
      <p:sp>
        <p:nvSpPr>
          <p:cNvPr id="376013" name="Text Box 205"/>
          <p:cNvSpPr txBox="1">
            <a:spLocks noChangeArrowheads="1"/>
          </p:cNvSpPr>
          <p:nvPr/>
        </p:nvSpPr>
        <p:spPr bwMode="auto">
          <a:xfrm>
            <a:off x="4784725" y="4684713"/>
            <a:ext cx="654050" cy="366712"/>
          </a:xfrm>
          <a:prstGeom prst="rect">
            <a:avLst/>
          </a:prstGeom>
          <a:noFill/>
          <a:ln w="9525">
            <a:noFill/>
            <a:miter lim="800000"/>
            <a:headEnd/>
            <a:tailEnd/>
          </a:ln>
          <a:effectLst/>
        </p:spPr>
        <p:txBody>
          <a:bodyPr wrap="none">
            <a:spAutoFit/>
          </a:bodyPr>
          <a:lstStyle/>
          <a:p>
            <a:r>
              <a:rPr lang="en-US" sz="1800" b="1">
                <a:latin typeface="Arial" charset="0"/>
              </a:rPr>
              <a:t>and </a:t>
            </a:r>
          </a:p>
        </p:txBody>
      </p:sp>
      <p:grpSp>
        <p:nvGrpSpPr>
          <p:cNvPr id="376196" name="Group 388"/>
          <p:cNvGrpSpPr>
            <a:grpSpLocks/>
          </p:cNvGrpSpPr>
          <p:nvPr/>
        </p:nvGrpSpPr>
        <p:grpSpPr bwMode="auto">
          <a:xfrm>
            <a:off x="5562600" y="3886200"/>
            <a:ext cx="3048000" cy="1676400"/>
            <a:chOff x="3504" y="2448"/>
            <a:chExt cx="1920" cy="1056"/>
          </a:xfrm>
        </p:grpSpPr>
        <p:sp>
          <p:nvSpPr>
            <p:cNvPr id="376035" name="Text Box 227"/>
            <p:cNvSpPr txBox="1">
              <a:spLocks noChangeArrowheads="1"/>
            </p:cNvSpPr>
            <p:nvPr/>
          </p:nvSpPr>
          <p:spPr bwMode="auto">
            <a:xfrm>
              <a:off x="3504" y="2832"/>
              <a:ext cx="480" cy="212"/>
            </a:xfrm>
            <a:prstGeom prst="rect">
              <a:avLst/>
            </a:prstGeom>
            <a:noFill/>
            <a:ln w="9525">
              <a:noFill/>
              <a:miter lim="800000"/>
              <a:headEnd/>
              <a:tailEnd/>
            </a:ln>
            <a:effectLst/>
          </p:spPr>
          <p:txBody>
            <a:bodyPr>
              <a:spAutoFit/>
            </a:bodyPr>
            <a:lstStyle/>
            <a:p>
              <a:r>
                <a:rPr lang="en-US" sz="1600" b="1">
                  <a:latin typeface="Arial" charset="0"/>
                </a:rPr>
                <a:t> 8 V</a:t>
              </a:r>
            </a:p>
          </p:txBody>
        </p:sp>
        <p:grpSp>
          <p:nvGrpSpPr>
            <p:cNvPr id="376014" name="Group 206"/>
            <p:cNvGrpSpPr>
              <a:grpSpLocks/>
            </p:cNvGrpSpPr>
            <p:nvPr/>
          </p:nvGrpSpPr>
          <p:grpSpPr bwMode="auto">
            <a:xfrm>
              <a:off x="4252" y="2448"/>
              <a:ext cx="980" cy="96"/>
              <a:chOff x="1200" y="1296"/>
              <a:chExt cx="2256" cy="243"/>
            </a:xfrm>
          </p:grpSpPr>
          <p:sp>
            <p:nvSpPr>
              <p:cNvPr id="376015" name="Line 20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6016" name="Line 20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6017" name="Group 209"/>
              <p:cNvGrpSpPr>
                <a:grpSpLocks/>
              </p:cNvGrpSpPr>
              <p:nvPr/>
            </p:nvGrpSpPr>
            <p:grpSpPr bwMode="auto">
              <a:xfrm>
                <a:off x="1920" y="1296"/>
                <a:ext cx="288" cy="240"/>
                <a:chOff x="1920" y="1296"/>
                <a:chExt cx="288" cy="240"/>
              </a:xfrm>
            </p:grpSpPr>
            <p:sp>
              <p:nvSpPr>
                <p:cNvPr id="376018" name="Line 21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19" name="Line 21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20" name="Group 212"/>
              <p:cNvGrpSpPr>
                <a:grpSpLocks/>
              </p:cNvGrpSpPr>
              <p:nvPr/>
            </p:nvGrpSpPr>
            <p:grpSpPr bwMode="auto">
              <a:xfrm>
                <a:off x="2214" y="1299"/>
                <a:ext cx="288" cy="240"/>
                <a:chOff x="1920" y="1296"/>
                <a:chExt cx="288" cy="240"/>
              </a:xfrm>
            </p:grpSpPr>
            <p:sp>
              <p:nvSpPr>
                <p:cNvPr id="376021" name="Line 21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22" name="Line 21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23" name="Group 215"/>
              <p:cNvGrpSpPr>
                <a:grpSpLocks/>
              </p:cNvGrpSpPr>
              <p:nvPr/>
            </p:nvGrpSpPr>
            <p:grpSpPr bwMode="auto">
              <a:xfrm>
                <a:off x="2508" y="1296"/>
                <a:ext cx="288" cy="240"/>
                <a:chOff x="1920" y="1296"/>
                <a:chExt cx="288" cy="240"/>
              </a:xfrm>
            </p:grpSpPr>
            <p:sp>
              <p:nvSpPr>
                <p:cNvPr id="376024" name="Line 21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25" name="Line 21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6026" name="Line 21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6027" name="Line 21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6028" name="Oval 220"/>
            <p:cNvSpPr>
              <a:spLocks noChangeArrowheads="1"/>
            </p:cNvSpPr>
            <p:nvPr/>
          </p:nvSpPr>
          <p:spPr bwMode="auto">
            <a:xfrm>
              <a:off x="3888" y="2792"/>
              <a:ext cx="339" cy="311"/>
            </a:xfrm>
            <a:prstGeom prst="ellipse">
              <a:avLst/>
            </a:prstGeom>
            <a:noFill/>
            <a:ln w="9525">
              <a:solidFill>
                <a:schemeClr val="tx1"/>
              </a:solidFill>
              <a:round/>
              <a:headEnd/>
              <a:tailEnd/>
            </a:ln>
            <a:effectLst/>
          </p:spPr>
          <p:txBody>
            <a:bodyPr wrap="none" anchor="ctr"/>
            <a:lstStyle/>
            <a:p>
              <a:endParaRPr lang="en-US"/>
            </a:p>
          </p:txBody>
        </p:sp>
        <p:sp>
          <p:nvSpPr>
            <p:cNvPr id="376029" name="Line 221"/>
            <p:cNvSpPr>
              <a:spLocks noChangeShapeType="1"/>
            </p:cNvSpPr>
            <p:nvPr/>
          </p:nvSpPr>
          <p:spPr bwMode="auto">
            <a:xfrm>
              <a:off x="4058" y="3103"/>
              <a:ext cx="6" cy="401"/>
            </a:xfrm>
            <a:prstGeom prst="line">
              <a:avLst/>
            </a:prstGeom>
            <a:noFill/>
            <a:ln w="9525">
              <a:solidFill>
                <a:schemeClr val="tx1"/>
              </a:solidFill>
              <a:round/>
              <a:headEnd/>
              <a:tailEnd/>
            </a:ln>
            <a:effectLst/>
          </p:spPr>
          <p:txBody>
            <a:bodyPr/>
            <a:lstStyle/>
            <a:p>
              <a:endParaRPr lang="en-US"/>
            </a:p>
          </p:txBody>
        </p:sp>
        <p:sp>
          <p:nvSpPr>
            <p:cNvPr id="376030" name="Line 222"/>
            <p:cNvSpPr>
              <a:spLocks noChangeShapeType="1"/>
            </p:cNvSpPr>
            <p:nvPr/>
          </p:nvSpPr>
          <p:spPr bwMode="auto">
            <a:xfrm flipV="1">
              <a:off x="4058" y="2506"/>
              <a:ext cx="0" cy="286"/>
            </a:xfrm>
            <a:prstGeom prst="line">
              <a:avLst/>
            </a:prstGeom>
            <a:noFill/>
            <a:ln w="9525">
              <a:solidFill>
                <a:schemeClr val="tx1"/>
              </a:solidFill>
              <a:round/>
              <a:headEnd/>
              <a:tailEnd/>
            </a:ln>
            <a:effectLst/>
          </p:spPr>
          <p:txBody>
            <a:bodyPr/>
            <a:lstStyle/>
            <a:p>
              <a:endParaRPr lang="en-US"/>
            </a:p>
          </p:txBody>
        </p:sp>
        <p:sp>
          <p:nvSpPr>
            <p:cNvPr id="376031" name="Text Box 223"/>
            <p:cNvSpPr txBox="1">
              <a:spLocks noChangeArrowheads="1"/>
            </p:cNvSpPr>
            <p:nvPr/>
          </p:nvSpPr>
          <p:spPr bwMode="auto">
            <a:xfrm>
              <a:off x="3936" y="2736"/>
              <a:ext cx="305" cy="288"/>
            </a:xfrm>
            <a:prstGeom prst="rect">
              <a:avLst/>
            </a:prstGeom>
            <a:noFill/>
            <a:ln w="9525">
              <a:noFill/>
              <a:miter lim="800000"/>
              <a:headEnd/>
              <a:tailEnd/>
            </a:ln>
            <a:effectLst/>
          </p:spPr>
          <p:txBody>
            <a:bodyPr>
              <a:spAutoFit/>
            </a:bodyPr>
            <a:lstStyle/>
            <a:p>
              <a:r>
                <a:rPr lang="en-US"/>
                <a:t>+</a:t>
              </a:r>
            </a:p>
          </p:txBody>
        </p:sp>
        <p:sp>
          <p:nvSpPr>
            <p:cNvPr id="376032" name="Text Box 224"/>
            <p:cNvSpPr txBox="1">
              <a:spLocks noChangeArrowheads="1"/>
            </p:cNvSpPr>
            <p:nvPr/>
          </p:nvSpPr>
          <p:spPr bwMode="auto">
            <a:xfrm>
              <a:off x="3936" y="2784"/>
              <a:ext cx="288" cy="288"/>
            </a:xfrm>
            <a:prstGeom prst="rect">
              <a:avLst/>
            </a:prstGeom>
            <a:noFill/>
            <a:ln w="9525">
              <a:noFill/>
              <a:miter lim="800000"/>
              <a:headEnd/>
              <a:tailEnd/>
            </a:ln>
            <a:effectLst/>
          </p:spPr>
          <p:txBody>
            <a:bodyPr>
              <a:spAutoFit/>
            </a:bodyPr>
            <a:lstStyle/>
            <a:p>
              <a:r>
                <a:rPr lang="en-US"/>
                <a:t>_</a:t>
              </a:r>
            </a:p>
          </p:txBody>
        </p:sp>
        <p:sp>
          <p:nvSpPr>
            <p:cNvPr id="376033" name="Line 225"/>
            <p:cNvSpPr>
              <a:spLocks noChangeShapeType="1"/>
            </p:cNvSpPr>
            <p:nvPr/>
          </p:nvSpPr>
          <p:spPr bwMode="auto">
            <a:xfrm>
              <a:off x="4060" y="2506"/>
              <a:ext cx="377" cy="0"/>
            </a:xfrm>
            <a:prstGeom prst="line">
              <a:avLst/>
            </a:prstGeom>
            <a:noFill/>
            <a:ln w="9525">
              <a:solidFill>
                <a:schemeClr val="tx1"/>
              </a:solidFill>
              <a:round/>
              <a:headEnd/>
              <a:tailEnd/>
            </a:ln>
            <a:effectLst/>
          </p:spPr>
          <p:txBody>
            <a:bodyPr/>
            <a:lstStyle/>
            <a:p>
              <a:endParaRPr lang="en-US"/>
            </a:p>
          </p:txBody>
        </p:sp>
        <p:sp>
          <p:nvSpPr>
            <p:cNvPr id="376034" name="Line 226"/>
            <p:cNvSpPr>
              <a:spLocks noChangeShapeType="1"/>
            </p:cNvSpPr>
            <p:nvPr/>
          </p:nvSpPr>
          <p:spPr bwMode="auto">
            <a:xfrm>
              <a:off x="4064" y="3504"/>
              <a:ext cx="1168" cy="0"/>
            </a:xfrm>
            <a:prstGeom prst="line">
              <a:avLst/>
            </a:prstGeom>
            <a:noFill/>
            <a:ln w="9525">
              <a:solidFill>
                <a:schemeClr val="tx1"/>
              </a:solidFill>
              <a:round/>
              <a:headEnd/>
              <a:tailEnd/>
            </a:ln>
            <a:effectLst/>
          </p:spPr>
          <p:txBody>
            <a:bodyPr/>
            <a:lstStyle/>
            <a:p>
              <a:endParaRPr lang="en-US"/>
            </a:p>
          </p:txBody>
        </p:sp>
        <p:grpSp>
          <p:nvGrpSpPr>
            <p:cNvPr id="376037" name="Group 229"/>
            <p:cNvGrpSpPr>
              <a:grpSpLocks/>
            </p:cNvGrpSpPr>
            <p:nvPr/>
          </p:nvGrpSpPr>
          <p:grpSpPr bwMode="auto">
            <a:xfrm rot="16200000">
              <a:off x="4848" y="2913"/>
              <a:ext cx="981" cy="171"/>
              <a:chOff x="1200" y="1296"/>
              <a:chExt cx="2256" cy="243"/>
            </a:xfrm>
          </p:grpSpPr>
          <p:sp>
            <p:nvSpPr>
              <p:cNvPr id="376038" name="Line 23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76039" name="Line 23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76040" name="Group 232"/>
              <p:cNvGrpSpPr>
                <a:grpSpLocks/>
              </p:cNvGrpSpPr>
              <p:nvPr/>
            </p:nvGrpSpPr>
            <p:grpSpPr bwMode="auto">
              <a:xfrm>
                <a:off x="1920" y="1296"/>
                <a:ext cx="288" cy="240"/>
                <a:chOff x="1920" y="1296"/>
                <a:chExt cx="288" cy="240"/>
              </a:xfrm>
            </p:grpSpPr>
            <p:sp>
              <p:nvSpPr>
                <p:cNvPr id="376041" name="Line 23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42" name="Line 23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43" name="Group 235"/>
              <p:cNvGrpSpPr>
                <a:grpSpLocks/>
              </p:cNvGrpSpPr>
              <p:nvPr/>
            </p:nvGrpSpPr>
            <p:grpSpPr bwMode="auto">
              <a:xfrm>
                <a:off x="2214" y="1299"/>
                <a:ext cx="288" cy="240"/>
                <a:chOff x="1920" y="1296"/>
                <a:chExt cx="288" cy="240"/>
              </a:xfrm>
            </p:grpSpPr>
            <p:sp>
              <p:nvSpPr>
                <p:cNvPr id="376044" name="Line 23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45" name="Line 23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76046" name="Group 238"/>
              <p:cNvGrpSpPr>
                <a:grpSpLocks/>
              </p:cNvGrpSpPr>
              <p:nvPr/>
            </p:nvGrpSpPr>
            <p:grpSpPr bwMode="auto">
              <a:xfrm>
                <a:off x="2508" y="1296"/>
                <a:ext cx="288" cy="240"/>
                <a:chOff x="1920" y="1296"/>
                <a:chExt cx="288" cy="240"/>
              </a:xfrm>
            </p:grpSpPr>
            <p:sp>
              <p:nvSpPr>
                <p:cNvPr id="376047" name="Line 23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76048" name="Line 24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76049" name="Line 24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76050" name="Line 24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76051" name="Text Box 243"/>
            <p:cNvSpPr txBox="1">
              <a:spLocks noChangeArrowheads="1"/>
            </p:cNvSpPr>
            <p:nvPr/>
          </p:nvSpPr>
          <p:spPr bwMode="auto">
            <a:xfrm>
              <a:off x="4944" y="2976"/>
              <a:ext cx="480" cy="212"/>
            </a:xfrm>
            <a:prstGeom prst="rect">
              <a:avLst/>
            </a:prstGeom>
            <a:noFill/>
            <a:ln w="9525">
              <a:noFill/>
              <a:miter lim="800000"/>
              <a:headEnd/>
              <a:tailEnd/>
            </a:ln>
            <a:effectLst/>
          </p:spPr>
          <p:txBody>
            <a:bodyPr>
              <a:spAutoFit/>
            </a:bodyPr>
            <a:lstStyle/>
            <a:p>
              <a:r>
                <a:rPr lang="en-US" sz="1600" b="1">
                  <a:latin typeface="Arial" charset="0"/>
                </a:rPr>
                <a:t>  R</a:t>
              </a:r>
              <a:r>
                <a:rPr lang="en-US" sz="1600" b="1" baseline="-25000">
                  <a:latin typeface="Arial" charset="0"/>
                </a:rPr>
                <a:t>L</a:t>
              </a:r>
            </a:p>
          </p:txBody>
        </p:sp>
        <p:sp>
          <p:nvSpPr>
            <p:cNvPr id="376052" name="Text Box 244"/>
            <p:cNvSpPr txBox="1">
              <a:spLocks noChangeArrowheads="1"/>
            </p:cNvSpPr>
            <p:nvPr/>
          </p:nvSpPr>
          <p:spPr bwMode="auto">
            <a:xfrm>
              <a:off x="4464" y="2592"/>
              <a:ext cx="409" cy="212"/>
            </a:xfrm>
            <a:prstGeom prst="rect">
              <a:avLst/>
            </a:prstGeom>
            <a:noFill/>
            <a:ln w="9525">
              <a:noFill/>
              <a:miter lim="800000"/>
              <a:headEnd/>
              <a:tailEnd/>
            </a:ln>
            <a:effectLst/>
          </p:spPr>
          <p:txBody>
            <a:bodyPr>
              <a:spAutoFit/>
            </a:bodyPr>
            <a:lstStyle/>
            <a:p>
              <a:pPr algn="r"/>
              <a:r>
                <a:rPr lang="en-US" sz="1600" b="1">
                  <a:latin typeface="Arial" charset="0"/>
                </a:rPr>
                <a:t> 9 </a:t>
              </a:r>
              <a:r>
                <a:rPr lang="en-US" sz="1600" b="1">
                  <a:latin typeface="Arial" charset="0"/>
                  <a:cs typeface="Arial" charset="0"/>
                </a:rPr>
                <a:t>Ω</a:t>
              </a:r>
              <a:r>
                <a:rPr lang="en-US" sz="1600" b="1">
                  <a:latin typeface="Arial" charset="0"/>
                </a:rPr>
                <a:t> </a:t>
              </a:r>
            </a:p>
          </p:txBody>
        </p:sp>
      </p:grpSp>
      <p:sp>
        <p:nvSpPr>
          <p:cNvPr id="376197" name="Rectangle 389"/>
          <p:cNvSpPr>
            <a:spLocks noChangeArrowheads="1"/>
          </p:cNvSpPr>
          <p:nvPr/>
        </p:nvSpPr>
        <p:spPr bwMode="auto">
          <a:xfrm>
            <a:off x="671513" y="5915025"/>
            <a:ext cx="6324600" cy="304800"/>
          </a:xfrm>
          <a:prstGeom prst="rect">
            <a:avLst/>
          </a:prstGeom>
          <a:noFill/>
          <a:ln w="9525">
            <a:noFill/>
            <a:miter lim="800000"/>
            <a:headEnd/>
            <a:tailEnd/>
          </a:ln>
          <a:effectLst/>
        </p:spPr>
        <p:txBody>
          <a:bodyPr/>
          <a:lstStyle/>
          <a:p>
            <a:pPr marL="342900" indent="-342900">
              <a:spcBef>
                <a:spcPct val="20000"/>
              </a:spcBef>
              <a:buFontTx/>
              <a:buChar char="•"/>
            </a:pPr>
            <a:r>
              <a:rPr lang="en-US" sz="1600" b="1">
                <a:latin typeface="Arial" charset="0"/>
              </a:rPr>
              <a:t>Dependent Sources !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5813"/>
                                        </p:tgtEl>
                                        <p:attrNameLst>
                                          <p:attrName>style.visibility</p:attrName>
                                        </p:attrNameLst>
                                      </p:cBhvr>
                                      <p:to>
                                        <p:strVal val="visible"/>
                                      </p:to>
                                    </p:set>
                                    <p:anim calcmode="lin" valueType="num">
                                      <p:cBhvr additive="base">
                                        <p:cTn id="7" dur="500" fill="hold"/>
                                        <p:tgtEl>
                                          <p:spTgt spid="375813"/>
                                        </p:tgtEl>
                                        <p:attrNameLst>
                                          <p:attrName>ppt_x</p:attrName>
                                        </p:attrNameLst>
                                      </p:cBhvr>
                                      <p:tavLst>
                                        <p:tav tm="0">
                                          <p:val>
                                            <p:strVal val="#ppt_x"/>
                                          </p:val>
                                        </p:tav>
                                        <p:tav tm="100000">
                                          <p:val>
                                            <p:strVal val="#ppt_x"/>
                                          </p:val>
                                        </p:tav>
                                      </p:tavLst>
                                    </p:anim>
                                    <p:anim calcmode="lin" valueType="num">
                                      <p:cBhvr additive="base">
                                        <p:cTn id="8" dur="500" fill="hold"/>
                                        <p:tgtEl>
                                          <p:spTgt spid="375813"/>
                                        </p:tgtEl>
                                        <p:attrNameLst>
                                          <p:attrName>ppt_y</p:attrName>
                                        </p:attrNameLst>
                                      </p:cBhvr>
                                      <p:tavLst>
                                        <p:tav tm="0">
                                          <p:val>
                                            <p:strVal val="1+#ppt_h/2"/>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376195"/>
                                        </p:tgtEl>
                                        <p:attrNameLst>
                                          <p:attrName>style.visibility</p:attrName>
                                        </p:attrNameLst>
                                      </p:cBhvr>
                                      <p:to>
                                        <p:strVal val="visible"/>
                                      </p:to>
                                    </p:set>
                                    <p:animEffect transition="in" filter="diamond(in)">
                                      <p:cBhvr>
                                        <p:cTn id="11" dur="2000"/>
                                        <p:tgtEl>
                                          <p:spTgt spid="37619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75929">
                                            <p:txEl>
                                              <p:pRg st="0" end="0"/>
                                            </p:txEl>
                                          </p:spTgt>
                                        </p:tgtEl>
                                        <p:attrNameLst>
                                          <p:attrName>style.visibility</p:attrName>
                                        </p:attrNameLst>
                                      </p:cBhvr>
                                      <p:to>
                                        <p:strVal val="visible"/>
                                      </p:to>
                                    </p:set>
                                    <p:anim calcmode="lin" valueType="num">
                                      <p:cBhvr additive="base">
                                        <p:cTn id="16" dur="500" fill="hold"/>
                                        <p:tgtEl>
                                          <p:spTgt spid="37592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759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75929">
                                            <p:txEl>
                                              <p:pRg st="1" end="1"/>
                                            </p:txEl>
                                          </p:spTgt>
                                        </p:tgtEl>
                                        <p:attrNameLst>
                                          <p:attrName>style.visibility</p:attrName>
                                        </p:attrNameLst>
                                      </p:cBhvr>
                                      <p:to>
                                        <p:strVal val="visible"/>
                                      </p:to>
                                    </p:set>
                                    <p:anim calcmode="lin" valueType="num">
                                      <p:cBhvr additive="base">
                                        <p:cTn id="22" dur="500" fill="hold"/>
                                        <p:tgtEl>
                                          <p:spTgt spid="375929">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59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75929">
                                            <p:txEl>
                                              <p:pRg st="2" end="2"/>
                                            </p:txEl>
                                          </p:spTgt>
                                        </p:tgtEl>
                                        <p:attrNameLst>
                                          <p:attrName>style.visibility</p:attrName>
                                        </p:attrNameLst>
                                      </p:cBhvr>
                                      <p:to>
                                        <p:strVal val="visible"/>
                                      </p:to>
                                    </p:set>
                                    <p:anim calcmode="lin" valueType="num">
                                      <p:cBhvr additive="base">
                                        <p:cTn id="28" dur="500" fill="hold"/>
                                        <p:tgtEl>
                                          <p:spTgt spid="375929">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59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76153"/>
                                        </p:tgtEl>
                                        <p:attrNameLst>
                                          <p:attrName>style.visibility</p:attrName>
                                        </p:attrNameLst>
                                      </p:cBhvr>
                                      <p:to>
                                        <p:strVal val="visible"/>
                                      </p:to>
                                    </p:set>
                                    <p:animEffect transition="in" filter="checkerboard(across)">
                                      <p:cBhvr>
                                        <p:cTn id="34" dur="500"/>
                                        <p:tgtEl>
                                          <p:spTgt spid="376153"/>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376013"/>
                                        </p:tgtEl>
                                        <p:attrNameLst>
                                          <p:attrName>style.visibility</p:attrName>
                                        </p:attrNameLst>
                                      </p:cBhvr>
                                      <p:to>
                                        <p:strVal val="visible"/>
                                      </p:to>
                                    </p:set>
                                    <p:animEffect transition="in" filter="diamond(in)">
                                      <p:cBhvr>
                                        <p:cTn id="39" dur="2000"/>
                                        <p:tgtEl>
                                          <p:spTgt spid="37601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76196"/>
                                        </p:tgtEl>
                                        <p:attrNameLst>
                                          <p:attrName>style.visibility</p:attrName>
                                        </p:attrNameLst>
                                      </p:cBhvr>
                                      <p:to>
                                        <p:strVal val="visible"/>
                                      </p:to>
                                    </p:set>
                                    <p:animEffect transition="in" filter="box(in)">
                                      <p:cBhvr>
                                        <p:cTn id="44" dur="500"/>
                                        <p:tgtEl>
                                          <p:spTgt spid="37619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6012">
                                            <p:txEl>
                                              <p:pRg st="0" end="0"/>
                                            </p:txEl>
                                          </p:spTgt>
                                        </p:tgtEl>
                                        <p:attrNameLst>
                                          <p:attrName>style.visibility</p:attrName>
                                        </p:attrNameLst>
                                      </p:cBhvr>
                                      <p:to>
                                        <p:strVal val="visible"/>
                                      </p:to>
                                    </p:set>
                                    <p:anim calcmode="lin" valueType="num">
                                      <p:cBhvr additive="base">
                                        <p:cTn id="49" dur="500" fill="hold"/>
                                        <p:tgtEl>
                                          <p:spTgt spid="37601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6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6197">
                                            <p:txEl>
                                              <p:pRg st="0" end="0"/>
                                            </p:txEl>
                                          </p:spTgt>
                                        </p:tgtEl>
                                        <p:attrNameLst>
                                          <p:attrName>style.visibility</p:attrName>
                                        </p:attrNameLst>
                                      </p:cBhvr>
                                      <p:to>
                                        <p:strVal val="visible"/>
                                      </p:to>
                                    </p:set>
                                    <p:anim calcmode="lin" valueType="num">
                                      <p:cBhvr additive="base">
                                        <p:cTn id="55" dur="500" fill="hold"/>
                                        <p:tgtEl>
                                          <p:spTgt spid="37619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6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75812"/>
                                        </p:tgtEl>
                                        <p:attrNameLst>
                                          <p:attrName>style.visibility</p:attrName>
                                        </p:attrNameLst>
                                      </p:cBhvr>
                                      <p:to>
                                        <p:strVal val="visible"/>
                                      </p:to>
                                    </p:set>
                                    <p:anim calcmode="lin" valueType="num">
                                      <p:cBhvr additive="base">
                                        <p:cTn id="61" dur="500" fill="hold"/>
                                        <p:tgtEl>
                                          <p:spTgt spid="375812"/>
                                        </p:tgtEl>
                                        <p:attrNameLst>
                                          <p:attrName>ppt_x</p:attrName>
                                        </p:attrNameLst>
                                      </p:cBhvr>
                                      <p:tavLst>
                                        <p:tav tm="0">
                                          <p:val>
                                            <p:strVal val="#ppt_x"/>
                                          </p:val>
                                        </p:tav>
                                        <p:tav tm="100000">
                                          <p:val>
                                            <p:strVal val="#ppt_x"/>
                                          </p:val>
                                        </p:tav>
                                      </p:tavLst>
                                    </p:anim>
                                    <p:anim calcmode="lin" valueType="num">
                                      <p:cBhvr additive="base">
                                        <p:cTn id="62" dur="500" fill="hold"/>
                                        <p:tgtEl>
                                          <p:spTgt spid="375812"/>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75811">
                                            <p:txEl>
                                              <p:pRg st="0" end="0"/>
                                            </p:txEl>
                                          </p:spTgt>
                                        </p:tgtEl>
                                        <p:attrNameLst>
                                          <p:attrName>style.visibility</p:attrName>
                                        </p:attrNameLst>
                                      </p:cBhvr>
                                      <p:to>
                                        <p:strVal val="visible"/>
                                      </p:to>
                                    </p:set>
                                    <p:anim calcmode="lin" valueType="num">
                                      <p:cBhvr additive="base">
                                        <p:cTn id="65" dur="500" fill="hold"/>
                                        <p:tgtEl>
                                          <p:spTgt spid="37581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7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3" grpId="0"/>
      <p:bldP spid="3760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p:cNvSpPr>
            <a:spLocks noGrp="1"/>
          </p:cNvSpPr>
          <p:nvPr>
            <p:ph type="sldNum" sz="quarter" idx="12"/>
          </p:nvPr>
        </p:nvSpPr>
        <p:spPr/>
        <p:txBody>
          <a:bodyPr/>
          <a:lstStyle/>
          <a:p>
            <a:fld id="{FC56D54E-7837-46BC-A9EE-BE4A49CB42F4}" type="slidenum">
              <a:rPr lang="en-US" altLang="en-US"/>
              <a:pPr/>
              <a:t>6</a:t>
            </a:fld>
            <a:endParaRPr lang="en-US" altLang="en-US"/>
          </a:p>
        </p:txBody>
      </p:sp>
      <p:sp>
        <p:nvSpPr>
          <p:cNvPr id="398338" name="Rectangle 2"/>
          <p:cNvSpPr>
            <a:spLocks noGrp="1" noChangeArrowheads="1"/>
          </p:cNvSpPr>
          <p:nvPr>
            <p:ph type="title"/>
          </p:nvPr>
        </p:nvSpPr>
        <p:spPr>
          <a:xfrm>
            <a:off x="609600" y="228600"/>
            <a:ext cx="8001000" cy="457200"/>
          </a:xfrm>
        </p:spPr>
        <p:txBody>
          <a:bodyPr/>
          <a:lstStyle/>
          <a:p>
            <a:r>
              <a:rPr lang="en-US" sz="2800" b="1" u="sng" dirty="0" smtClean="0"/>
              <a:t>Another Example </a:t>
            </a:r>
            <a:r>
              <a:rPr lang="en-US" sz="2800" b="1" u="sng" dirty="0"/>
              <a:t>: </a:t>
            </a:r>
            <a:r>
              <a:rPr lang="en-US" sz="2800" b="1" u="sng" dirty="0" err="1" smtClean="0"/>
              <a:t>Thevenin’s</a:t>
            </a:r>
            <a:r>
              <a:rPr lang="en-US" sz="2800" b="1" u="sng" dirty="0" smtClean="0"/>
              <a:t> Theorem</a:t>
            </a:r>
            <a:endParaRPr lang="en-US" sz="2800" b="1" u="sng" dirty="0"/>
          </a:p>
        </p:txBody>
      </p:sp>
      <p:sp>
        <p:nvSpPr>
          <p:cNvPr id="39833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98340" name="Rectangle 4"/>
          <p:cNvSpPr>
            <a:spLocks noChangeArrowheads="1"/>
          </p:cNvSpPr>
          <p:nvPr/>
        </p:nvSpPr>
        <p:spPr bwMode="auto">
          <a:xfrm>
            <a:off x="762000" y="58674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smtClean="0">
                <a:solidFill>
                  <a:srgbClr val="FF0000"/>
                </a:solidFill>
                <a:latin typeface="Arial" charset="0"/>
              </a:rPr>
              <a:t>General Strategy </a:t>
            </a:r>
            <a:r>
              <a:rPr lang="en-US" sz="1800" b="1" dirty="0">
                <a:solidFill>
                  <a:srgbClr val="FF0000"/>
                </a:solidFill>
                <a:latin typeface="Arial" charset="0"/>
              </a:rPr>
              <a:t>!</a:t>
            </a:r>
          </a:p>
        </p:txBody>
      </p:sp>
      <p:sp>
        <p:nvSpPr>
          <p:cNvPr id="398341" name="Rectangle 5"/>
          <p:cNvSpPr>
            <a:spLocks noChangeArrowheads="1"/>
          </p:cNvSpPr>
          <p:nvPr/>
        </p:nvSpPr>
        <p:spPr bwMode="auto">
          <a:xfrm>
            <a:off x="609600" y="914400"/>
            <a:ext cx="8153400" cy="1371600"/>
          </a:xfrm>
          <a:prstGeom prst="rect">
            <a:avLst/>
          </a:prstGeom>
          <a:noFill/>
          <a:ln w="9525">
            <a:noFill/>
            <a:miter lim="800000"/>
            <a:headEnd/>
            <a:tailEnd/>
          </a:ln>
          <a:effectLst/>
        </p:spPr>
        <p:txBody>
          <a:bodyPr/>
          <a:lstStyle/>
          <a:p>
            <a:pPr marL="342900" indent="-342900" algn="just">
              <a:spcBef>
                <a:spcPct val="20000"/>
              </a:spcBef>
              <a:buFontTx/>
              <a:buChar char="•"/>
            </a:pPr>
            <a:r>
              <a:rPr lang="en-US" sz="1600" b="1" dirty="0">
                <a:latin typeface="Arial" charset="0"/>
              </a:rPr>
              <a:t>Given a linear circuit as shown. When a 10 k</a:t>
            </a:r>
            <a:r>
              <a:rPr lang="el-GR" sz="1600" b="1" dirty="0">
                <a:latin typeface="Arial" charset="0"/>
                <a:cs typeface="Arial" charset="0"/>
              </a:rPr>
              <a:t>Ω</a:t>
            </a:r>
            <a:r>
              <a:rPr lang="en-US" sz="1600" b="1" dirty="0">
                <a:latin typeface="Arial" charset="0"/>
                <a:cs typeface="Arial" charset="0"/>
              </a:rPr>
              <a:t> resistor is connected to terminals a – b, the voltage </a:t>
            </a:r>
            <a:r>
              <a:rPr lang="en-US" sz="1600" b="1" dirty="0" err="1">
                <a:latin typeface="Arial" charset="0"/>
                <a:cs typeface="Arial" charset="0"/>
              </a:rPr>
              <a:t>V</a:t>
            </a:r>
            <a:r>
              <a:rPr lang="en-US" sz="1600" b="1" baseline="-25000" dirty="0" err="1">
                <a:latin typeface="Arial" charset="0"/>
                <a:cs typeface="Arial" charset="0"/>
              </a:rPr>
              <a:t>ab</a:t>
            </a:r>
            <a:r>
              <a:rPr lang="en-US" sz="1600" b="1" dirty="0">
                <a:latin typeface="Arial" charset="0"/>
                <a:cs typeface="Arial" charset="0"/>
              </a:rPr>
              <a:t> is measured as 6 volts. When a 30 k</a:t>
            </a:r>
            <a:r>
              <a:rPr lang="el-GR" sz="1600" b="1" dirty="0">
                <a:latin typeface="Arial" charset="0"/>
                <a:cs typeface="Arial" charset="0"/>
              </a:rPr>
              <a:t>Ω</a:t>
            </a:r>
            <a:r>
              <a:rPr lang="en-US" sz="1600" b="1" dirty="0">
                <a:latin typeface="Arial" charset="0"/>
                <a:cs typeface="Arial" charset="0"/>
              </a:rPr>
              <a:t> resistor is connected to the terminals, the voltage </a:t>
            </a:r>
            <a:r>
              <a:rPr lang="en-US" sz="1600" b="1" dirty="0" err="1">
                <a:latin typeface="Arial" charset="0"/>
                <a:cs typeface="Arial" charset="0"/>
              </a:rPr>
              <a:t>V</a:t>
            </a:r>
            <a:r>
              <a:rPr lang="en-US" sz="1600" b="1" baseline="-25000" dirty="0" err="1">
                <a:latin typeface="Arial" charset="0"/>
                <a:cs typeface="Arial" charset="0"/>
              </a:rPr>
              <a:t>ab</a:t>
            </a:r>
            <a:r>
              <a:rPr lang="en-US" sz="1600" b="1" baseline="-25000" dirty="0">
                <a:latin typeface="Arial" charset="0"/>
                <a:cs typeface="Arial" charset="0"/>
              </a:rPr>
              <a:t> </a:t>
            </a:r>
            <a:r>
              <a:rPr lang="en-US" sz="1600" b="1" dirty="0">
                <a:latin typeface="Arial" charset="0"/>
                <a:cs typeface="Arial" charset="0"/>
              </a:rPr>
              <a:t>is measured as 12 volts. Determine the </a:t>
            </a:r>
            <a:r>
              <a:rPr lang="en-US" sz="1600" b="1" dirty="0" err="1">
                <a:latin typeface="Arial" charset="0"/>
                <a:cs typeface="Arial" charset="0"/>
              </a:rPr>
              <a:t>Thevenin</a:t>
            </a:r>
            <a:r>
              <a:rPr lang="en-US" sz="1600" b="1" dirty="0">
                <a:latin typeface="Arial" charset="0"/>
                <a:cs typeface="Arial" charset="0"/>
              </a:rPr>
              <a:t> equivalent at terminals a and b. Also find </a:t>
            </a:r>
            <a:r>
              <a:rPr lang="en-US" sz="1600" b="1" dirty="0" err="1">
                <a:latin typeface="Arial" charset="0"/>
                <a:cs typeface="Arial" charset="0"/>
              </a:rPr>
              <a:t>V</a:t>
            </a:r>
            <a:r>
              <a:rPr lang="en-US" sz="1600" b="1" baseline="-25000" dirty="0" err="1">
                <a:latin typeface="Arial" charset="0"/>
                <a:cs typeface="Arial" charset="0"/>
              </a:rPr>
              <a:t>ab</a:t>
            </a:r>
            <a:r>
              <a:rPr lang="en-US" sz="1600" b="1" dirty="0">
                <a:latin typeface="Arial" charset="0"/>
                <a:cs typeface="Arial" charset="0"/>
              </a:rPr>
              <a:t> when a 20 k</a:t>
            </a:r>
            <a:r>
              <a:rPr lang="el-GR" sz="1600" b="1" dirty="0">
                <a:latin typeface="Arial" charset="0"/>
                <a:cs typeface="Arial" charset="0"/>
              </a:rPr>
              <a:t>Ω</a:t>
            </a:r>
            <a:r>
              <a:rPr lang="en-US" sz="1600" b="1" dirty="0">
                <a:latin typeface="Arial" charset="0"/>
                <a:cs typeface="Arial" charset="0"/>
              </a:rPr>
              <a:t> resistor is connected to terminals a and b.</a:t>
            </a:r>
            <a:endParaRPr lang="el-GR" sz="1600" b="1" dirty="0">
              <a:latin typeface="Arial" charset="0"/>
              <a:cs typeface="Arial" charset="0"/>
            </a:endParaRPr>
          </a:p>
        </p:txBody>
      </p:sp>
      <p:grpSp>
        <p:nvGrpSpPr>
          <p:cNvPr id="398381" name="Group 45"/>
          <p:cNvGrpSpPr>
            <a:grpSpLocks/>
          </p:cNvGrpSpPr>
          <p:nvPr/>
        </p:nvGrpSpPr>
        <p:grpSpPr bwMode="auto">
          <a:xfrm>
            <a:off x="3505200" y="2393950"/>
            <a:ext cx="2895600" cy="1187450"/>
            <a:chOff x="2160" y="1373"/>
            <a:chExt cx="1824" cy="748"/>
          </a:xfrm>
        </p:grpSpPr>
        <p:sp>
          <p:nvSpPr>
            <p:cNvPr id="398367" name="Text Box 31"/>
            <p:cNvSpPr txBox="1">
              <a:spLocks noChangeArrowheads="1"/>
            </p:cNvSpPr>
            <p:nvPr/>
          </p:nvSpPr>
          <p:spPr bwMode="auto">
            <a:xfrm>
              <a:off x="3792" y="1373"/>
              <a:ext cx="187" cy="212"/>
            </a:xfrm>
            <a:prstGeom prst="rect">
              <a:avLst/>
            </a:prstGeom>
            <a:noFill/>
            <a:ln w="9525">
              <a:noFill/>
              <a:miter lim="800000"/>
              <a:headEnd/>
              <a:tailEnd/>
            </a:ln>
            <a:effectLst/>
          </p:spPr>
          <p:txBody>
            <a:bodyPr wrap="none">
              <a:spAutoFit/>
            </a:bodyPr>
            <a:lstStyle/>
            <a:p>
              <a:r>
                <a:rPr lang="en-US" sz="1600" b="1">
                  <a:latin typeface="Arial" charset="0"/>
                </a:rPr>
                <a:t>a</a:t>
              </a:r>
            </a:p>
          </p:txBody>
        </p:sp>
        <p:grpSp>
          <p:nvGrpSpPr>
            <p:cNvPr id="398380" name="Group 44"/>
            <p:cNvGrpSpPr>
              <a:grpSpLocks/>
            </p:cNvGrpSpPr>
            <p:nvPr/>
          </p:nvGrpSpPr>
          <p:grpSpPr bwMode="auto">
            <a:xfrm>
              <a:off x="2160" y="1440"/>
              <a:ext cx="1824" cy="681"/>
              <a:chOff x="2160" y="1431"/>
              <a:chExt cx="1824" cy="681"/>
            </a:xfrm>
          </p:grpSpPr>
          <p:grpSp>
            <p:nvGrpSpPr>
              <p:cNvPr id="398364" name="Group 28"/>
              <p:cNvGrpSpPr>
                <a:grpSpLocks/>
              </p:cNvGrpSpPr>
              <p:nvPr/>
            </p:nvGrpSpPr>
            <p:grpSpPr bwMode="auto">
              <a:xfrm>
                <a:off x="2160" y="1431"/>
                <a:ext cx="1632" cy="624"/>
                <a:chOff x="1536" y="1680"/>
                <a:chExt cx="2400" cy="960"/>
              </a:xfrm>
            </p:grpSpPr>
            <p:sp>
              <p:nvSpPr>
                <p:cNvPr id="398343" name="Rectangle 7"/>
                <p:cNvSpPr>
                  <a:spLocks noChangeArrowheads="1"/>
                </p:cNvSpPr>
                <p:nvPr/>
              </p:nvSpPr>
              <p:spPr bwMode="auto">
                <a:xfrm>
                  <a:off x="1536" y="1680"/>
                  <a:ext cx="1440" cy="960"/>
                </a:xfrm>
                <a:prstGeom prst="rect">
                  <a:avLst/>
                </a:prstGeom>
                <a:noFill/>
                <a:ln w="9525">
                  <a:solidFill>
                    <a:schemeClr val="tx1"/>
                  </a:solidFill>
                  <a:miter lim="800000"/>
                  <a:headEnd/>
                  <a:tailEnd/>
                </a:ln>
                <a:effectLst/>
              </p:spPr>
              <p:txBody>
                <a:bodyPr wrap="none" anchor="ctr"/>
                <a:lstStyle/>
                <a:p>
                  <a:endParaRPr lang="en-US"/>
                </a:p>
              </p:txBody>
            </p:sp>
            <p:sp>
              <p:nvSpPr>
                <p:cNvPr id="398344" name="Text Box 8"/>
                <p:cNvSpPr txBox="1">
                  <a:spLocks noChangeArrowheads="1"/>
                </p:cNvSpPr>
                <p:nvPr/>
              </p:nvSpPr>
              <p:spPr bwMode="auto">
                <a:xfrm>
                  <a:off x="1612" y="2017"/>
                  <a:ext cx="1355" cy="295"/>
                </a:xfrm>
                <a:prstGeom prst="rect">
                  <a:avLst/>
                </a:prstGeom>
                <a:noFill/>
                <a:ln w="9525">
                  <a:noFill/>
                  <a:miter lim="800000"/>
                  <a:headEnd/>
                  <a:tailEnd/>
                </a:ln>
                <a:effectLst/>
              </p:spPr>
              <p:txBody>
                <a:bodyPr>
                  <a:spAutoFit/>
                </a:bodyPr>
                <a:lstStyle/>
                <a:p>
                  <a:r>
                    <a:rPr lang="en-US" sz="1400" b="1"/>
                    <a:t>Linear network</a:t>
                  </a:r>
                </a:p>
              </p:txBody>
            </p:sp>
            <p:sp>
              <p:nvSpPr>
                <p:cNvPr id="398345" name="Line 9"/>
                <p:cNvSpPr>
                  <a:spLocks noChangeShapeType="1"/>
                </p:cNvSpPr>
                <p:nvPr/>
              </p:nvSpPr>
              <p:spPr bwMode="auto">
                <a:xfrm>
                  <a:off x="2976" y="1872"/>
                  <a:ext cx="960" cy="0"/>
                </a:xfrm>
                <a:prstGeom prst="line">
                  <a:avLst/>
                </a:prstGeom>
                <a:noFill/>
                <a:ln w="9525">
                  <a:solidFill>
                    <a:schemeClr val="tx1"/>
                  </a:solidFill>
                  <a:round/>
                  <a:headEnd/>
                  <a:tailEnd/>
                </a:ln>
                <a:effectLst/>
              </p:spPr>
              <p:txBody>
                <a:bodyPr/>
                <a:lstStyle/>
                <a:p>
                  <a:endParaRPr lang="en-US"/>
                </a:p>
              </p:txBody>
            </p:sp>
            <p:sp>
              <p:nvSpPr>
                <p:cNvPr id="398346" name="Line 10"/>
                <p:cNvSpPr>
                  <a:spLocks noChangeShapeType="1"/>
                </p:cNvSpPr>
                <p:nvPr/>
              </p:nvSpPr>
              <p:spPr bwMode="auto">
                <a:xfrm>
                  <a:off x="2976" y="2448"/>
                  <a:ext cx="942" cy="0"/>
                </a:xfrm>
                <a:prstGeom prst="line">
                  <a:avLst/>
                </a:prstGeom>
                <a:noFill/>
                <a:ln w="9525">
                  <a:solidFill>
                    <a:schemeClr val="tx1"/>
                  </a:solidFill>
                  <a:round/>
                  <a:headEnd/>
                  <a:tailEnd/>
                </a:ln>
                <a:effectLst/>
              </p:spPr>
              <p:txBody>
                <a:bodyPr/>
                <a:lstStyle/>
                <a:p>
                  <a:endParaRPr lang="en-US"/>
                </a:p>
              </p:txBody>
            </p:sp>
          </p:grpSp>
          <p:sp>
            <p:nvSpPr>
              <p:cNvPr id="398365" name="Oval 29"/>
              <p:cNvSpPr>
                <a:spLocks noChangeArrowheads="1"/>
              </p:cNvSpPr>
              <p:nvPr/>
            </p:nvSpPr>
            <p:spPr bwMode="auto">
              <a:xfrm>
                <a:off x="3744" y="1527"/>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8366" name="Oval 30"/>
              <p:cNvSpPr>
                <a:spLocks noChangeArrowheads="1"/>
              </p:cNvSpPr>
              <p:nvPr/>
            </p:nvSpPr>
            <p:spPr bwMode="auto">
              <a:xfrm>
                <a:off x="3744" y="1911"/>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98369" name="Text Box 33"/>
              <p:cNvSpPr txBox="1">
                <a:spLocks noChangeArrowheads="1"/>
              </p:cNvSpPr>
              <p:nvPr/>
            </p:nvSpPr>
            <p:spPr bwMode="auto">
              <a:xfrm>
                <a:off x="3790" y="1900"/>
                <a:ext cx="194" cy="212"/>
              </a:xfrm>
              <a:prstGeom prst="rect">
                <a:avLst/>
              </a:prstGeom>
              <a:noFill/>
              <a:ln w="9525">
                <a:noFill/>
                <a:miter lim="800000"/>
                <a:headEnd/>
                <a:tailEnd/>
              </a:ln>
              <a:effectLst/>
            </p:spPr>
            <p:txBody>
              <a:bodyPr wrap="none">
                <a:spAutoFit/>
              </a:bodyPr>
              <a:lstStyle/>
              <a:p>
                <a:r>
                  <a:rPr lang="en-US" sz="1600" b="1">
                    <a:latin typeface="Arial" charset="0"/>
                  </a:rPr>
                  <a:t>b</a:t>
                </a:r>
              </a:p>
            </p:txBody>
          </p:sp>
        </p:grpSp>
      </p:grpSp>
      <p:sp>
        <p:nvSpPr>
          <p:cNvPr id="398371" name="Rectangle 35"/>
          <p:cNvSpPr>
            <a:spLocks noChangeArrowheads="1"/>
          </p:cNvSpPr>
          <p:nvPr/>
        </p:nvSpPr>
        <p:spPr bwMode="auto">
          <a:xfrm>
            <a:off x="609600" y="3505200"/>
            <a:ext cx="8153400" cy="2209800"/>
          </a:xfrm>
          <a:prstGeom prst="rect">
            <a:avLst/>
          </a:prstGeom>
          <a:noFill/>
          <a:ln w="9525">
            <a:noFill/>
            <a:miter lim="800000"/>
            <a:headEnd/>
            <a:tailEnd/>
          </a:ln>
          <a:effectLst/>
        </p:spPr>
        <p:txBody>
          <a:bodyPr/>
          <a:lstStyle/>
          <a:p>
            <a:pPr marL="342900" indent="-342900" algn="just">
              <a:spcBef>
                <a:spcPct val="20000"/>
              </a:spcBef>
              <a:buFontTx/>
              <a:buChar char="•"/>
            </a:pPr>
            <a:r>
              <a:rPr lang="en-US" sz="1600" b="1">
                <a:latin typeface="Arial" charset="0"/>
              </a:rPr>
              <a:t>Solution: </a:t>
            </a:r>
          </a:p>
          <a:p>
            <a:pPr marL="742950" lvl="1" indent="-285750" algn="just">
              <a:spcBef>
                <a:spcPct val="20000"/>
              </a:spcBef>
              <a:buFontTx/>
              <a:buChar char="–"/>
            </a:pPr>
            <a:r>
              <a:rPr lang="en-US" sz="1400" b="1">
                <a:latin typeface="Arial" charset="0"/>
              </a:rPr>
              <a:t>Determine current through 10 k</a:t>
            </a:r>
            <a:r>
              <a:rPr lang="el-GR" sz="1400" b="1">
                <a:latin typeface="Arial" charset="0"/>
                <a:cs typeface="Arial" charset="0"/>
              </a:rPr>
              <a:t>Ω</a:t>
            </a:r>
            <a:r>
              <a:rPr lang="en-US" sz="1400" b="1">
                <a:latin typeface="Arial" charset="0"/>
                <a:cs typeface="Arial" charset="0"/>
              </a:rPr>
              <a:t> resistor as 6/10 = 0.6 mA</a:t>
            </a:r>
          </a:p>
          <a:p>
            <a:pPr marL="742950" lvl="1" indent="-285750" algn="just">
              <a:spcBef>
                <a:spcPct val="20000"/>
              </a:spcBef>
              <a:buFontTx/>
              <a:buChar char="–"/>
            </a:pPr>
            <a:r>
              <a:rPr lang="en-US" sz="1400" b="1">
                <a:latin typeface="Arial" charset="0"/>
                <a:cs typeface="Arial" charset="0"/>
              </a:rPr>
              <a:t>So V</a:t>
            </a:r>
            <a:r>
              <a:rPr lang="en-US" sz="1400" b="1" baseline="-25000">
                <a:latin typeface="Arial" charset="0"/>
                <a:cs typeface="Arial" charset="0"/>
              </a:rPr>
              <a:t>Th</a:t>
            </a:r>
            <a:r>
              <a:rPr lang="en-US" sz="1400" b="1">
                <a:latin typeface="Arial" charset="0"/>
                <a:cs typeface="Arial" charset="0"/>
              </a:rPr>
              <a:t> = 0.6 R</a:t>
            </a:r>
            <a:r>
              <a:rPr lang="en-US" sz="1400" b="1" baseline="-25000">
                <a:latin typeface="Arial" charset="0"/>
                <a:cs typeface="Arial" charset="0"/>
              </a:rPr>
              <a:t>Th</a:t>
            </a:r>
            <a:r>
              <a:rPr lang="en-US" sz="1400" b="1">
                <a:latin typeface="Arial" charset="0"/>
                <a:cs typeface="Arial" charset="0"/>
              </a:rPr>
              <a:t> + 6</a:t>
            </a:r>
          </a:p>
          <a:p>
            <a:pPr marL="742950" lvl="1" indent="-285750" algn="just">
              <a:spcBef>
                <a:spcPct val="20000"/>
              </a:spcBef>
              <a:buFontTx/>
              <a:buChar char="–"/>
            </a:pPr>
            <a:r>
              <a:rPr lang="en-US" sz="1400" b="1">
                <a:latin typeface="Arial" charset="0"/>
                <a:cs typeface="Arial" charset="0"/>
              </a:rPr>
              <a:t>Also current through 30 k</a:t>
            </a:r>
            <a:r>
              <a:rPr lang="el-GR" sz="1400" b="1">
                <a:latin typeface="Arial" charset="0"/>
                <a:cs typeface="Arial" charset="0"/>
              </a:rPr>
              <a:t>Ω</a:t>
            </a:r>
            <a:r>
              <a:rPr lang="en-US" sz="1400" b="1">
                <a:latin typeface="Arial" charset="0"/>
                <a:cs typeface="Arial" charset="0"/>
              </a:rPr>
              <a:t> resistor is 12/30 = 0.4 mA</a:t>
            </a:r>
          </a:p>
          <a:p>
            <a:pPr marL="742950" lvl="1" indent="-285750" algn="just">
              <a:spcBef>
                <a:spcPct val="20000"/>
              </a:spcBef>
              <a:buFontTx/>
              <a:buChar char="–"/>
            </a:pPr>
            <a:r>
              <a:rPr lang="en-US" sz="1400" b="1">
                <a:latin typeface="Arial" charset="0"/>
                <a:cs typeface="Arial" charset="0"/>
              </a:rPr>
              <a:t>So V</a:t>
            </a:r>
            <a:r>
              <a:rPr lang="en-US" sz="1400" b="1" baseline="-25000">
                <a:latin typeface="Arial" charset="0"/>
                <a:cs typeface="Arial" charset="0"/>
              </a:rPr>
              <a:t>Th</a:t>
            </a:r>
            <a:r>
              <a:rPr lang="en-US" sz="1400" b="1">
                <a:latin typeface="Arial" charset="0"/>
                <a:cs typeface="Arial" charset="0"/>
              </a:rPr>
              <a:t> = 0.4 R</a:t>
            </a:r>
            <a:r>
              <a:rPr lang="en-US" sz="1400" b="1" baseline="-25000">
                <a:latin typeface="Arial" charset="0"/>
                <a:cs typeface="Arial" charset="0"/>
              </a:rPr>
              <a:t>Th</a:t>
            </a:r>
            <a:r>
              <a:rPr lang="en-US" sz="1400" b="1">
                <a:latin typeface="Arial" charset="0"/>
                <a:cs typeface="Arial" charset="0"/>
              </a:rPr>
              <a:t> + 12</a:t>
            </a:r>
          </a:p>
          <a:p>
            <a:pPr marL="742950" lvl="1" indent="-285750" algn="just">
              <a:spcBef>
                <a:spcPct val="20000"/>
              </a:spcBef>
              <a:buFontTx/>
              <a:buChar char="–"/>
            </a:pPr>
            <a:r>
              <a:rPr lang="en-US" sz="1400" b="1">
                <a:latin typeface="Arial" charset="0"/>
                <a:cs typeface="Arial" charset="0"/>
              </a:rPr>
              <a:t>R</a:t>
            </a:r>
            <a:r>
              <a:rPr lang="en-US" sz="1400" b="1" baseline="-25000">
                <a:latin typeface="Arial" charset="0"/>
                <a:cs typeface="Arial" charset="0"/>
              </a:rPr>
              <a:t>Th</a:t>
            </a:r>
            <a:r>
              <a:rPr lang="en-US" sz="1400" b="1">
                <a:latin typeface="Arial" charset="0"/>
                <a:cs typeface="Arial" charset="0"/>
              </a:rPr>
              <a:t> can be found as 30 k</a:t>
            </a:r>
            <a:r>
              <a:rPr lang="el-GR" sz="1400" b="1">
                <a:latin typeface="Arial" charset="0"/>
                <a:cs typeface="Arial" charset="0"/>
              </a:rPr>
              <a:t>Ω</a:t>
            </a:r>
            <a:r>
              <a:rPr lang="en-US" sz="1400" b="1">
                <a:latin typeface="Arial" charset="0"/>
                <a:cs typeface="Arial" charset="0"/>
              </a:rPr>
              <a:t> </a:t>
            </a:r>
          </a:p>
          <a:p>
            <a:pPr marL="742950" lvl="1" indent="-285750" algn="just">
              <a:spcBef>
                <a:spcPct val="20000"/>
              </a:spcBef>
              <a:buFontTx/>
              <a:buChar char="–"/>
            </a:pPr>
            <a:r>
              <a:rPr lang="en-US" sz="1400" b="1">
                <a:latin typeface="Arial" charset="0"/>
                <a:cs typeface="Arial" charset="0"/>
              </a:rPr>
              <a:t>And V</a:t>
            </a:r>
            <a:r>
              <a:rPr lang="en-US" sz="1400" b="1" baseline="-25000">
                <a:latin typeface="Arial" charset="0"/>
                <a:cs typeface="Arial" charset="0"/>
              </a:rPr>
              <a:t>Th</a:t>
            </a:r>
            <a:r>
              <a:rPr lang="en-US" sz="1400" b="1">
                <a:latin typeface="Arial" charset="0"/>
                <a:cs typeface="Arial" charset="0"/>
              </a:rPr>
              <a:t> as 24 volts.</a:t>
            </a:r>
          </a:p>
          <a:p>
            <a:pPr marL="742950" lvl="1" indent="-285750" algn="just">
              <a:spcBef>
                <a:spcPct val="20000"/>
              </a:spcBef>
              <a:buFontTx/>
              <a:buChar char="–"/>
            </a:pPr>
            <a:r>
              <a:rPr lang="en-US" sz="1400" b="1">
                <a:latin typeface="Arial" charset="0"/>
                <a:cs typeface="Arial" charset="0"/>
              </a:rPr>
              <a:t>V</a:t>
            </a:r>
            <a:r>
              <a:rPr lang="en-US" sz="1400" b="1" baseline="-25000">
                <a:latin typeface="Arial" charset="0"/>
                <a:cs typeface="Arial" charset="0"/>
              </a:rPr>
              <a:t>ab</a:t>
            </a:r>
            <a:r>
              <a:rPr lang="en-US" sz="1400" b="1">
                <a:latin typeface="Arial" charset="0"/>
                <a:cs typeface="Arial" charset="0"/>
              </a:rPr>
              <a:t> when a 20 k</a:t>
            </a:r>
            <a:r>
              <a:rPr lang="el-GR" sz="1400" b="1">
                <a:latin typeface="Arial" charset="0"/>
                <a:cs typeface="Arial" charset="0"/>
              </a:rPr>
              <a:t>Ω</a:t>
            </a:r>
            <a:r>
              <a:rPr lang="en-US" sz="1400" b="1">
                <a:latin typeface="Arial" charset="0"/>
                <a:cs typeface="Arial" charset="0"/>
              </a:rPr>
              <a:t> resistor is connected to terminals a – b is 9.6 volts.</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8341">
                                            <p:txEl>
                                              <p:pRg st="0" end="0"/>
                                            </p:txEl>
                                          </p:spTgt>
                                        </p:tgtEl>
                                        <p:attrNameLst>
                                          <p:attrName>style.visibility</p:attrName>
                                        </p:attrNameLst>
                                      </p:cBhvr>
                                      <p:to>
                                        <p:strVal val="visible"/>
                                      </p:to>
                                    </p:set>
                                    <p:anim calcmode="lin" valueType="num">
                                      <p:cBhvr additive="base">
                                        <p:cTn id="7" dur="1000" fill="hold"/>
                                        <p:tgtEl>
                                          <p:spTgt spid="39834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83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8381"/>
                                        </p:tgtEl>
                                        <p:attrNameLst>
                                          <p:attrName>style.visibility</p:attrName>
                                        </p:attrNameLst>
                                      </p:cBhvr>
                                      <p:to>
                                        <p:strVal val="visible"/>
                                      </p:to>
                                    </p:set>
                                    <p:animEffect transition="in" filter="box(in)">
                                      <p:cBhvr>
                                        <p:cTn id="13" dur="500"/>
                                        <p:tgtEl>
                                          <p:spTgt spid="39838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98371">
                                            <p:txEl>
                                              <p:pRg st="0" end="0"/>
                                            </p:txEl>
                                          </p:spTgt>
                                        </p:tgtEl>
                                        <p:attrNameLst>
                                          <p:attrName>style.visibility</p:attrName>
                                        </p:attrNameLst>
                                      </p:cBhvr>
                                      <p:to>
                                        <p:strVal val="visible"/>
                                      </p:to>
                                    </p:set>
                                    <p:anim calcmode="lin" valueType="num">
                                      <p:cBhvr additive="base">
                                        <p:cTn id="18" dur="1000" fill="hold"/>
                                        <p:tgtEl>
                                          <p:spTgt spid="398371">
                                            <p:txEl>
                                              <p:pRg st="0" end="0"/>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9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98371">
                                            <p:txEl>
                                              <p:pRg st="1" end="1"/>
                                            </p:txEl>
                                          </p:spTgt>
                                        </p:tgtEl>
                                        <p:attrNameLst>
                                          <p:attrName>style.visibility</p:attrName>
                                        </p:attrNameLst>
                                      </p:cBhvr>
                                      <p:to>
                                        <p:strVal val="visible"/>
                                      </p:to>
                                    </p:set>
                                    <p:anim calcmode="lin" valueType="num">
                                      <p:cBhvr additive="base">
                                        <p:cTn id="24" dur="1000" fill="hold"/>
                                        <p:tgtEl>
                                          <p:spTgt spid="398371">
                                            <p:txEl>
                                              <p:pRg st="1" end="1"/>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9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98371">
                                            <p:txEl>
                                              <p:pRg st="2" end="2"/>
                                            </p:txEl>
                                          </p:spTgt>
                                        </p:tgtEl>
                                        <p:attrNameLst>
                                          <p:attrName>style.visibility</p:attrName>
                                        </p:attrNameLst>
                                      </p:cBhvr>
                                      <p:to>
                                        <p:strVal val="visible"/>
                                      </p:to>
                                    </p:set>
                                    <p:anim calcmode="lin" valueType="num">
                                      <p:cBhvr additive="base">
                                        <p:cTn id="30" dur="1000" fill="hold"/>
                                        <p:tgtEl>
                                          <p:spTgt spid="398371">
                                            <p:txEl>
                                              <p:pRg st="2" end="2"/>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98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98371">
                                            <p:txEl>
                                              <p:pRg st="3" end="3"/>
                                            </p:txEl>
                                          </p:spTgt>
                                        </p:tgtEl>
                                        <p:attrNameLst>
                                          <p:attrName>style.visibility</p:attrName>
                                        </p:attrNameLst>
                                      </p:cBhvr>
                                      <p:to>
                                        <p:strVal val="visible"/>
                                      </p:to>
                                    </p:set>
                                    <p:anim calcmode="lin" valueType="num">
                                      <p:cBhvr additive="base">
                                        <p:cTn id="36" dur="1000" fill="hold"/>
                                        <p:tgtEl>
                                          <p:spTgt spid="398371">
                                            <p:txEl>
                                              <p:pRg st="3" end="3"/>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9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98371">
                                            <p:txEl>
                                              <p:pRg st="4" end="4"/>
                                            </p:txEl>
                                          </p:spTgt>
                                        </p:tgtEl>
                                        <p:attrNameLst>
                                          <p:attrName>style.visibility</p:attrName>
                                        </p:attrNameLst>
                                      </p:cBhvr>
                                      <p:to>
                                        <p:strVal val="visible"/>
                                      </p:to>
                                    </p:set>
                                    <p:anim calcmode="lin" valueType="num">
                                      <p:cBhvr additive="base">
                                        <p:cTn id="42" dur="1000" fill="hold"/>
                                        <p:tgtEl>
                                          <p:spTgt spid="398371">
                                            <p:txEl>
                                              <p:pRg st="4" end="4"/>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98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98371">
                                            <p:txEl>
                                              <p:pRg st="5" end="5"/>
                                            </p:txEl>
                                          </p:spTgt>
                                        </p:tgtEl>
                                        <p:attrNameLst>
                                          <p:attrName>style.visibility</p:attrName>
                                        </p:attrNameLst>
                                      </p:cBhvr>
                                      <p:to>
                                        <p:strVal val="visible"/>
                                      </p:to>
                                    </p:set>
                                    <p:anim calcmode="lin" valueType="num">
                                      <p:cBhvr additive="base">
                                        <p:cTn id="48" dur="1000" fill="hold"/>
                                        <p:tgtEl>
                                          <p:spTgt spid="398371">
                                            <p:txEl>
                                              <p:pRg st="5" end="5"/>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398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98371">
                                            <p:txEl>
                                              <p:pRg st="6" end="6"/>
                                            </p:txEl>
                                          </p:spTgt>
                                        </p:tgtEl>
                                        <p:attrNameLst>
                                          <p:attrName>style.visibility</p:attrName>
                                        </p:attrNameLst>
                                      </p:cBhvr>
                                      <p:to>
                                        <p:strVal val="visible"/>
                                      </p:to>
                                    </p:set>
                                    <p:anim calcmode="lin" valueType="num">
                                      <p:cBhvr additive="base">
                                        <p:cTn id="54" dur="1000" fill="hold"/>
                                        <p:tgtEl>
                                          <p:spTgt spid="398371">
                                            <p:txEl>
                                              <p:pRg st="6" end="6"/>
                                            </p:txEl>
                                          </p:spTgt>
                                        </p:tgtEl>
                                        <p:attrNameLst>
                                          <p:attrName>ppt_x</p:attrName>
                                        </p:attrNameLst>
                                      </p:cBhvr>
                                      <p:tavLst>
                                        <p:tav tm="0">
                                          <p:val>
                                            <p:strVal val="0-#ppt_w/2"/>
                                          </p:val>
                                        </p:tav>
                                        <p:tav tm="100000">
                                          <p:val>
                                            <p:strVal val="#ppt_x"/>
                                          </p:val>
                                        </p:tav>
                                      </p:tavLst>
                                    </p:anim>
                                    <p:anim calcmode="lin" valueType="num">
                                      <p:cBhvr additive="base">
                                        <p:cTn id="55" dur="1000" fill="hold"/>
                                        <p:tgtEl>
                                          <p:spTgt spid="398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98371">
                                            <p:txEl>
                                              <p:pRg st="7" end="7"/>
                                            </p:txEl>
                                          </p:spTgt>
                                        </p:tgtEl>
                                        <p:attrNameLst>
                                          <p:attrName>style.visibility</p:attrName>
                                        </p:attrNameLst>
                                      </p:cBhvr>
                                      <p:to>
                                        <p:strVal val="visible"/>
                                      </p:to>
                                    </p:set>
                                    <p:anim calcmode="lin" valueType="num">
                                      <p:cBhvr additive="base">
                                        <p:cTn id="60" dur="1000" fill="hold"/>
                                        <p:tgtEl>
                                          <p:spTgt spid="398371">
                                            <p:txEl>
                                              <p:pRg st="7" end="7"/>
                                            </p:txEl>
                                          </p:spTgt>
                                        </p:tgtEl>
                                        <p:attrNameLst>
                                          <p:attrName>ppt_x</p:attrName>
                                        </p:attrNameLst>
                                      </p:cBhvr>
                                      <p:tavLst>
                                        <p:tav tm="0">
                                          <p:val>
                                            <p:strVal val="0-#ppt_w/2"/>
                                          </p:val>
                                        </p:tav>
                                        <p:tav tm="100000">
                                          <p:val>
                                            <p:strVal val="#ppt_x"/>
                                          </p:val>
                                        </p:tav>
                                      </p:tavLst>
                                    </p:anim>
                                    <p:anim calcmode="lin" valueType="num">
                                      <p:cBhvr additive="base">
                                        <p:cTn id="61" dur="1000" fill="hold"/>
                                        <p:tgtEl>
                                          <p:spTgt spid="398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98340">
                                            <p:txEl>
                                              <p:pRg st="0" end="0"/>
                                            </p:txEl>
                                          </p:spTgt>
                                        </p:tgtEl>
                                        <p:attrNameLst>
                                          <p:attrName>style.visibility</p:attrName>
                                        </p:attrNameLst>
                                      </p:cBhvr>
                                      <p:to>
                                        <p:strVal val="visible"/>
                                      </p:to>
                                    </p:set>
                                    <p:anim calcmode="lin" valueType="num">
                                      <p:cBhvr additive="base">
                                        <p:cTn id="66" dur="1000" fill="hold"/>
                                        <p:tgtEl>
                                          <p:spTgt spid="398340">
                                            <p:txEl>
                                              <p:pRg st="0" end="0"/>
                                            </p:txEl>
                                          </p:spTgt>
                                        </p:tgtEl>
                                        <p:attrNameLst>
                                          <p:attrName>ppt_x</p:attrName>
                                        </p:attrNameLst>
                                      </p:cBhvr>
                                      <p:tavLst>
                                        <p:tav tm="0">
                                          <p:val>
                                            <p:strVal val="0-#ppt_w/2"/>
                                          </p:val>
                                        </p:tav>
                                        <p:tav tm="100000">
                                          <p:val>
                                            <p:strVal val="#ppt_x"/>
                                          </p:val>
                                        </p:tav>
                                      </p:tavLst>
                                    </p:anim>
                                    <p:anim calcmode="lin" valueType="num">
                                      <p:cBhvr additive="base">
                                        <p:cTn id="67" dur="1000" fill="hold"/>
                                        <p:tgtEl>
                                          <p:spTgt spid="398340">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98339"/>
                                        </p:tgtEl>
                                        <p:attrNameLst>
                                          <p:attrName>style.visibility</p:attrName>
                                        </p:attrNameLst>
                                      </p:cBhvr>
                                      <p:to>
                                        <p:strVal val="visible"/>
                                      </p:to>
                                    </p:set>
                                    <p:anim calcmode="lin" valueType="num">
                                      <p:cBhvr additive="base">
                                        <p:cTn id="70" dur="500" fill="hold"/>
                                        <p:tgtEl>
                                          <p:spTgt spid="398339"/>
                                        </p:tgtEl>
                                        <p:attrNameLst>
                                          <p:attrName>ppt_x</p:attrName>
                                        </p:attrNameLst>
                                      </p:cBhvr>
                                      <p:tavLst>
                                        <p:tav tm="0">
                                          <p:val>
                                            <p:strVal val="#ppt_x"/>
                                          </p:val>
                                        </p:tav>
                                        <p:tav tm="100000">
                                          <p:val>
                                            <p:strVal val="#ppt_x"/>
                                          </p:val>
                                        </p:tav>
                                      </p:tavLst>
                                    </p:anim>
                                    <p:anim calcmode="lin" valueType="num">
                                      <p:cBhvr additive="base">
                                        <p:cTn id="71" dur="500" fill="hold"/>
                                        <p:tgtEl>
                                          <p:spTgt spid="398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6F91105-B821-4C9F-84E5-3AE57634DDDD}" type="slidenum">
              <a:rPr lang="en-US" altLang="en-US"/>
              <a:pPr/>
              <a:t>7</a:t>
            </a:fld>
            <a:endParaRPr lang="en-US" altLang="en-US"/>
          </a:p>
        </p:txBody>
      </p:sp>
      <p:sp>
        <p:nvSpPr>
          <p:cNvPr id="403458" name="Rectangle 2"/>
          <p:cNvSpPr>
            <a:spLocks noGrp="1" noChangeArrowheads="1"/>
          </p:cNvSpPr>
          <p:nvPr>
            <p:ph type="title"/>
          </p:nvPr>
        </p:nvSpPr>
        <p:spPr>
          <a:xfrm>
            <a:off x="609600" y="533400"/>
            <a:ext cx="8001000" cy="457200"/>
          </a:xfrm>
        </p:spPr>
        <p:txBody>
          <a:bodyPr/>
          <a:lstStyle/>
          <a:p>
            <a:r>
              <a:rPr lang="en-US" sz="2400" b="1" u="sng" dirty="0" smtClean="0"/>
              <a:t>General Strategy for </a:t>
            </a:r>
            <a:r>
              <a:rPr lang="en-US" sz="2400" b="1" u="sng" dirty="0" err="1" smtClean="0"/>
              <a:t>Thevenin’s</a:t>
            </a:r>
            <a:r>
              <a:rPr lang="en-US" sz="2400" b="1" u="sng" dirty="0" smtClean="0"/>
              <a:t> Theorem</a:t>
            </a:r>
            <a:endParaRPr lang="en-US" sz="2400" b="1" u="sng" dirty="0"/>
          </a:p>
        </p:txBody>
      </p:sp>
      <p:sp>
        <p:nvSpPr>
          <p:cNvPr id="40345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403460" name="Rectangle 4"/>
          <p:cNvSpPr>
            <a:spLocks noChangeArrowheads="1"/>
          </p:cNvSpPr>
          <p:nvPr/>
        </p:nvSpPr>
        <p:spPr bwMode="auto">
          <a:xfrm>
            <a:off x="685800" y="6172200"/>
            <a:ext cx="8001000" cy="304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smtClean="0">
                <a:solidFill>
                  <a:srgbClr val="FF0000"/>
                </a:solidFill>
                <a:latin typeface="Arial" charset="0"/>
              </a:rPr>
              <a:t>Best of Luck </a:t>
            </a:r>
            <a:r>
              <a:rPr lang="en-US" sz="1800" b="1" dirty="0">
                <a:solidFill>
                  <a:srgbClr val="FF0000"/>
                </a:solidFill>
                <a:latin typeface="Arial" charset="0"/>
              </a:rPr>
              <a:t>!</a:t>
            </a:r>
          </a:p>
        </p:txBody>
      </p:sp>
      <p:sp>
        <p:nvSpPr>
          <p:cNvPr id="403461" name="Rectangle 5"/>
          <p:cNvSpPr>
            <a:spLocks noChangeArrowheads="1"/>
          </p:cNvSpPr>
          <p:nvPr/>
        </p:nvSpPr>
        <p:spPr bwMode="auto">
          <a:xfrm>
            <a:off x="609600" y="1295400"/>
            <a:ext cx="8153400" cy="4724400"/>
          </a:xfrm>
          <a:prstGeom prst="rect">
            <a:avLst/>
          </a:prstGeom>
          <a:noFill/>
          <a:ln w="9525">
            <a:noFill/>
            <a:miter lim="800000"/>
            <a:headEnd/>
            <a:tailEnd/>
          </a:ln>
          <a:effectLst/>
        </p:spPr>
        <p:txBody>
          <a:bodyPr/>
          <a:lstStyle/>
          <a:p>
            <a:pPr marL="342900" indent="-342900" algn="just">
              <a:lnSpc>
                <a:spcPct val="110000"/>
              </a:lnSpc>
              <a:spcBef>
                <a:spcPct val="20000"/>
              </a:spcBef>
              <a:buFontTx/>
              <a:buChar char="•"/>
            </a:pPr>
            <a:r>
              <a:rPr lang="en-US" sz="1800" b="1" dirty="0">
                <a:latin typeface="Arial" charset="0"/>
              </a:rPr>
              <a:t>Remove the load and find the voltage V</a:t>
            </a:r>
            <a:r>
              <a:rPr lang="en-US" sz="1800" b="1" baseline="-25000" dirty="0">
                <a:latin typeface="Arial" charset="0"/>
              </a:rPr>
              <a:t>oc</a:t>
            </a:r>
            <a:r>
              <a:rPr lang="en-US" sz="1800" b="1" dirty="0">
                <a:latin typeface="Arial" charset="0"/>
              </a:rPr>
              <a:t> across the open circuit terminals using any of the circuit analysis techniques.</a:t>
            </a:r>
          </a:p>
          <a:p>
            <a:pPr marL="342900" indent="-342900" algn="just">
              <a:lnSpc>
                <a:spcPct val="110000"/>
              </a:lnSpc>
              <a:spcBef>
                <a:spcPct val="20000"/>
              </a:spcBef>
              <a:buFontTx/>
              <a:buChar char="•"/>
            </a:pPr>
            <a:r>
              <a:rPr lang="en-US" sz="1800" b="1" dirty="0">
                <a:latin typeface="Arial" charset="0"/>
              </a:rPr>
              <a:t>Determine the </a:t>
            </a:r>
            <a:r>
              <a:rPr lang="en-US" sz="1800" b="1" dirty="0" err="1">
                <a:latin typeface="Arial" charset="0"/>
              </a:rPr>
              <a:t>Thevenin</a:t>
            </a:r>
            <a:r>
              <a:rPr lang="en-US" sz="1800" b="1" dirty="0">
                <a:latin typeface="Arial" charset="0"/>
              </a:rPr>
              <a:t> equivalent resistance of the network at the open terminals with the load removed :</a:t>
            </a:r>
          </a:p>
          <a:p>
            <a:pPr marL="742950" lvl="1" indent="-285750" algn="just">
              <a:lnSpc>
                <a:spcPct val="110000"/>
              </a:lnSpc>
              <a:spcBef>
                <a:spcPct val="20000"/>
              </a:spcBef>
              <a:buFontTx/>
              <a:buChar char="–"/>
            </a:pPr>
            <a:r>
              <a:rPr lang="en-US" sz="1600" b="1" dirty="0">
                <a:latin typeface="Arial" charset="0"/>
              </a:rPr>
              <a:t>If the circuit contains only independent sources, they are made zero. </a:t>
            </a:r>
            <a:r>
              <a:rPr lang="en-US" sz="1600" b="1" dirty="0" err="1">
                <a:latin typeface="Arial" charset="0"/>
              </a:rPr>
              <a:t>R</a:t>
            </a:r>
            <a:r>
              <a:rPr lang="en-US" sz="1600" b="1" baseline="-25000" dirty="0" err="1">
                <a:latin typeface="Arial" charset="0"/>
              </a:rPr>
              <a:t>Th</a:t>
            </a:r>
            <a:r>
              <a:rPr lang="en-US" sz="1600" b="1" dirty="0">
                <a:latin typeface="Arial" charset="0"/>
              </a:rPr>
              <a:t> is found by computing the resistance of the purely resistive network at the open terminals.</a:t>
            </a:r>
          </a:p>
          <a:p>
            <a:pPr marL="742950" lvl="1" indent="-285750" algn="just">
              <a:lnSpc>
                <a:spcPct val="110000"/>
              </a:lnSpc>
              <a:spcBef>
                <a:spcPct val="20000"/>
              </a:spcBef>
              <a:buFontTx/>
              <a:buChar char="–"/>
            </a:pPr>
            <a:r>
              <a:rPr lang="en-US" sz="1600" b="1" dirty="0">
                <a:latin typeface="Arial" charset="0"/>
              </a:rPr>
              <a:t>If the circuit contains only dependent sources, an independent voltage or current source is applied at the open terminals and the corresponding current or voltage at these terminals is measured. The voltage/current ratio at the terminals is the </a:t>
            </a:r>
            <a:r>
              <a:rPr lang="en-US" sz="1600" b="1" dirty="0" err="1">
                <a:latin typeface="Arial" charset="0"/>
              </a:rPr>
              <a:t>Thevenin</a:t>
            </a:r>
            <a:r>
              <a:rPr lang="en-US" sz="1600" b="1" dirty="0">
                <a:latin typeface="Arial" charset="0"/>
              </a:rPr>
              <a:t> equivalent resistance</a:t>
            </a:r>
            <a:r>
              <a:rPr lang="en-US" sz="1600" b="1" dirty="0" smtClean="0">
                <a:latin typeface="Arial" charset="0"/>
              </a:rPr>
              <a:t>.</a:t>
            </a:r>
          </a:p>
          <a:p>
            <a:pPr marL="742950" lvl="1" indent="-285750" algn="just">
              <a:lnSpc>
                <a:spcPct val="110000"/>
              </a:lnSpc>
              <a:spcBef>
                <a:spcPct val="20000"/>
              </a:spcBef>
            </a:pPr>
            <a:r>
              <a:rPr lang="en-US" sz="1400" b="1" dirty="0" smtClean="0">
                <a:latin typeface="Arial" charset="0"/>
              </a:rPr>
              <a:t>	</a:t>
            </a:r>
            <a:r>
              <a:rPr lang="en-US" sz="1400" b="1" dirty="0" smtClean="0">
                <a:solidFill>
                  <a:srgbClr val="FF0000"/>
                </a:solidFill>
                <a:latin typeface="Arial" charset="0"/>
              </a:rPr>
              <a:t>(Note</a:t>
            </a:r>
            <a:r>
              <a:rPr lang="en-US" sz="1400" b="1" dirty="0">
                <a:solidFill>
                  <a:srgbClr val="FF0000"/>
                </a:solidFill>
                <a:latin typeface="Arial" charset="0"/>
              </a:rPr>
              <a:t>: Since there is no energy source, the open-circuit voltage is zero in this case.)</a:t>
            </a:r>
          </a:p>
          <a:p>
            <a:pPr marL="742950" lvl="1" indent="-285750" algn="just">
              <a:lnSpc>
                <a:spcPct val="110000"/>
              </a:lnSpc>
              <a:spcBef>
                <a:spcPct val="20000"/>
              </a:spcBef>
              <a:buFontTx/>
              <a:buChar char="–"/>
            </a:pPr>
            <a:r>
              <a:rPr lang="en-US" sz="1600" b="1" dirty="0">
                <a:latin typeface="Arial" charset="0"/>
              </a:rPr>
              <a:t>If the circuit contains both independent and dependent sources, the open circuit terminals are shorted and the short-circuit current between these terminals is determined. The ratio of the open-circuit voltage to the short-circuit current is the resistance </a:t>
            </a:r>
            <a:r>
              <a:rPr lang="en-US" sz="1600" b="1" dirty="0" err="1">
                <a:latin typeface="Arial" charset="0"/>
              </a:rPr>
              <a:t>R</a:t>
            </a:r>
            <a:r>
              <a:rPr lang="en-US" sz="1600" b="1" baseline="-25000" dirty="0" err="1">
                <a:latin typeface="Arial" charset="0"/>
              </a:rPr>
              <a:t>Th</a:t>
            </a:r>
            <a:r>
              <a:rPr lang="en-US" sz="1600" b="1" dirty="0">
                <a:latin typeface="Arial" charset="0"/>
              </a:rPr>
              <a:t>.</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3461">
                                            <p:txEl>
                                              <p:pRg st="0" end="0"/>
                                            </p:txEl>
                                          </p:spTgt>
                                        </p:tgtEl>
                                        <p:attrNameLst>
                                          <p:attrName>style.visibility</p:attrName>
                                        </p:attrNameLst>
                                      </p:cBhvr>
                                      <p:to>
                                        <p:strVal val="visible"/>
                                      </p:to>
                                    </p:set>
                                    <p:anim calcmode="lin" valueType="num">
                                      <p:cBhvr additive="base">
                                        <p:cTn id="7" dur="1000" fill="hold"/>
                                        <p:tgtEl>
                                          <p:spTgt spid="40346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34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3461">
                                            <p:txEl>
                                              <p:pRg st="1" end="1"/>
                                            </p:txEl>
                                          </p:spTgt>
                                        </p:tgtEl>
                                        <p:attrNameLst>
                                          <p:attrName>style.visibility</p:attrName>
                                        </p:attrNameLst>
                                      </p:cBhvr>
                                      <p:to>
                                        <p:strVal val="visible"/>
                                      </p:to>
                                    </p:set>
                                    <p:anim calcmode="lin" valueType="num">
                                      <p:cBhvr additive="base">
                                        <p:cTn id="13" dur="1000" fill="hold"/>
                                        <p:tgtEl>
                                          <p:spTgt spid="40346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34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3461">
                                            <p:txEl>
                                              <p:pRg st="2" end="2"/>
                                            </p:txEl>
                                          </p:spTgt>
                                        </p:tgtEl>
                                        <p:attrNameLst>
                                          <p:attrName>style.visibility</p:attrName>
                                        </p:attrNameLst>
                                      </p:cBhvr>
                                      <p:to>
                                        <p:strVal val="visible"/>
                                      </p:to>
                                    </p:set>
                                    <p:anim calcmode="lin" valueType="num">
                                      <p:cBhvr additive="base">
                                        <p:cTn id="19" dur="1000" fill="hold"/>
                                        <p:tgtEl>
                                          <p:spTgt spid="40346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034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3461">
                                            <p:txEl>
                                              <p:pRg st="3" end="3"/>
                                            </p:txEl>
                                          </p:spTgt>
                                        </p:tgtEl>
                                        <p:attrNameLst>
                                          <p:attrName>style.visibility</p:attrName>
                                        </p:attrNameLst>
                                      </p:cBhvr>
                                      <p:to>
                                        <p:strVal val="visible"/>
                                      </p:to>
                                    </p:set>
                                    <p:anim calcmode="lin" valueType="num">
                                      <p:cBhvr additive="base">
                                        <p:cTn id="25" dur="1000" fill="hold"/>
                                        <p:tgtEl>
                                          <p:spTgt spid="40346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034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03461">
                                            <p:txEl>
                                              <p:pRg st="4" end="4"/>
                                            </p:txEl>
                                          </p:spTgt>
                                        </p:tgtEl>
                                        <p:attrNameLst>
                                          <p:attrName>style.visibility</p:attrName>
                                        </p:attrNameLst>
                                      </p:cBhvr>
                                      <p:to>
                                        <p:strVal val="visible"/>
                                      </p:to>
                                    </p:set>
                                    <p:anim calcmode="lin" valueType="num">
                                      <p:cBhvr additive="base">
                                        <p:cTn id="31" dur="1000" fill="hold"/>
                                        <p:tgtEl>
                                          <p:spTgt spid="403461">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034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03461">
                                            <p:txEl>
                                              <p:pRg st="5" end="5"/>
                                            </p:txEl>
                                          </p:spTgt>
                                        </p:tgtEl>
                                        <p:attrNameLst>
                                          <p:attrName>style.visibility</p:attrName>
                                        </p:attrNameLst>
                                      </p:cBhvr>
                                      <p:to>
                                        <p:strVal val="visible"/>
                                      </p:to>
                                    </p:set>
                                    <p:anim calcmode="lin" valueType="num">
                                      <p:cBhvr additive="base">
                                        <p:cTn id="37" dur="1000" fill="hold"/>
                                        <p:tgtEl>
                                          <p:spTgt spid="403461">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0346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3460">
                                            <p:txEl>
                                              <p:pRg st="0" end="0"/>
                                            </p:txEl>
                                          </p:spTgt>
                                        </p:tgtEl>
                                        <p:attrNameLst>
                                          <p:attrName>style.visibility</p:attrName>
                                        </p:attrNameLst>
                                      </p:cBhvr>
                                      <p:to>
                                        <p:strVal val="visible"/>
                                      </p:to>
                                    </p:set>
                                    <p:anim calcmode="lin" valueType="num">
                                      <p:cBhvr additive="base">
                                        <p:cTn id="43" dur="1000" fill="hold"/>
                                        <p:tgtEl>
                                          <p:spTgt spid="403460">
                                            <p:txEl>
                                              <p:pRg st="0" end="0"/>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403460">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03459"/>
                                        </p:tgtEl>
                                        <p:attrNameLst>
                                          <p:attrName>style.visibility</p:attrName>
                                        </p:attrNameLst>
                                      </p:cBhvr>
                                      <p:to>
                                        <p:strVal val="visible"/>
                                      </p:to>
                                    </p:set>
                                    <p:anim calcmode="lin" valueType="num">
                                      <p:cBhvr additive="base">
                                        <p:cTn id="47" dur="500" fill="hold"/>
                                        <p:tgtEl>
                                          <p:spTgt spid="403459"/>
                                        </p:tgtEl>
                                        <p:attrNameLst>
                                          <p:attrName>ppt_x</p:attrName>
                                        </p:attrNameLst>
                                      </p:cBhvr>
                                      <p:tavLst>
                                        <p:tav tm="0">
                                          <p:val>
                                            <p:strVal val="#ppt_x"/>
                                          </p:val>
                                        </p:tav>
                                        <p:tav tm="100000">
                                          <p:val>
                                            <p:strVal val="#ppt_x"/>
                                          </p:val>
                                        </p:tav>
                                      </p:tavLst>
                                    </p:anim>
                                    <p:anim calcmode="lin" valueType="num">
                                      <p:cBhvr additive="base">
                                        <p:cTn id="48" dur="500" fill="hold"/>
                                        <p:tgtEl>
                                          <p:spTgt spid="403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2120BDEA-FC84-41C6-8210-CE963D15915B}" type="slidenum">
              <a:rPr lang="en-US" altLang="en-US"/>
              <a:pPr/>
              <a:t>8</a:t>
            </a:fld>
            <a:endParaRPr lang="en-US" altLang="en-US"/>
          </a:p>
        </p:txBody>
      </p:sp>
      <p:sp>
        <p:nvSpPr>
          <p:cNvPr id="402435"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402436" name="Rectangle 4"/>
          <p:cNvSpPr>
            <a:spLocks noChangeArrowheads="1"/>
          </p:cNvSpPr>
          <p:nvPr/>
        </p:nvSpPr>
        <p:spPr bwMode="auto">
          <a:xfrm>
            <a:off x="685800" y="1828800"/>
            <a:ext cx="7848600" cy="3352800"/>
          </a:xfrm>
          <a:prstGeom prst="rect">
            <a:avLst/>
          </a:prstGeom>
          <a:noFill/>
          <a:ln w="9525">
            <a:noFill/>
            <a:miter lim="800000"/>
            <a:headEnd/>
            <a:tailEnd/>
          </a:ln>
          <a:effectLst/>
        </p:spPr>
        <p:txBody>
          <a:bodyPr/>
          <a:lstStyle/>
          <a:p>
            <a:pPr marL="342900" indent="-342900" algn="r">
              <a:spcBef>
                <a:spcPct val="20000"/>
              </a:spcBef>
            </a:pPr>
            <a:r>
              <a:rPr lang="en-US" sz="2800" b="1" dirty="0">
                <a:solidFill>
                  <a:schemeClr val="tx1">
                    <a:lumMod val="95000"/>
                    <a:lumOff val="5000"/>
                  </a:schemeClr>
                </a:solidFill>
                <a:latin typeface="+mn-lt"/>
              </a:rPr>
              <a:t>People of accomplishment rarely sat back and let things happen to them. </a:t>
            </a:r>
          </a:p>
          <a:p>
            <a:pPr marL="342900" indent="-342900" algn="r">
              <a:spcBef>
                <a:spcPct val="20000"/>
              </a:spcBef>
            </a:pPr>
            <a:r>
              <a:rPr lang="en-US" sz="2800" b="1" dirty="0">
                <a:solidFill>
                  <a:schemeClr val="tx1">
                    <a:lumMod val="95000"/>
                    <a:lumOff val="5000"/>
                  </a:schemeClr>
                </a:solidFill>
                <a:latin typeface="+mn-lt"/>
              </a:rPr>
              <a:t>They went out and happened to things.</a:t>
            </a:r>
          </a:p>
          <a:p>
            <a:pPr marL="342900" indent="-342900" algn="ctr">
              <a:spcBef>
                <a:spcPct val="20000"/>
              </a:spcBef>
            </a:pPr>
            <a:endParaRPr lang="en-US" sz="1800" b="1" i="1" dirty="0">
              <a:solidFill>
                <a:srgbClr val="FF0000"/>
              </a:solidFill>
              <a:latin typeface="Bodoni MT Black" pitchFamily="18" charset="0"/>
            </a:endParaRPr>
          </a:p>
          <a:p>
            <a:pPr marL="342900" indent="-342900" algn="r">
              <a:spcBef>
                <a:spcPct val="20000"/>
              </a:spcBef>
            </a:pPr>
            <a:r>
              <a:rPr lang="en-US" b="1" dirty="0">
                <a:solidFill>
                  <a:srgbClr val="FF0000"/>
                </a:solidFill>
                <a:latin typeface="Bodoni MT Black" pitchFamily="18" charset="0"/>
              </a:rPr>
              <a:t>(Leonardo </a:t>
            </a:r>
            <a:r>
              <a:rPr lang="en-US" b="1" dirty="0" err="1">
                <a:solidFill>
                  <a:srgbClr val="FF0000"/>
                </a:solidFill>
                <a:latin typeface="Bodoni MT Black" pitchFamily="18" charset="0"/>
              </a:rPr>
              <a:t>Da</a:t>
            </a:r>
            <a:r>
              <a:rPr lang="en-US" b="1" dirty="0">
                <a:solidFill>
                  <a:srgbClr val="FF0000"/>
                </a:solidFill>
                <a:latin typeface="Bodoni MT Black" pitchFamily="18" charset="0"/>
              </a:rPr>
              <a:t> Vinci)</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2436">
                                            <p:txEl>
                                              <p:pRg st="1" end="1"/>
                                            </p:txEl>
                                          </p:spTgt>
                                        </p:tgtEl>
                                        <p:attrNameLst>
                                          <p:attrName>style.visibility</p:attrName>
                                        </p:attrNameLst>
                                      </p:cBhvr>
                                      <p:to>
                                        <p:strVal val="visible"/>
                                      </p:to>
                                    </p:set>
                                    <p:anim calcmode="lin" valueType="num">
                                      <p:cBhvr additive="base">
                                        <p:cTn id="13" dur="1000" fill="hold"/>
                                        <p:tgtEl>
                                          <p:spTgt spid="402436">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243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02436">
                                            <p:txEl>
                                              <p:pRg st="3" end="3"/>
                                            </p:txEl>
                                          </p:spTgt>
                                        </p:tgtEl>
                                        <p:attrNameLst>
                                          <p:attrName>style.visibility</p:attrName>
                                        </p:attrNameLst>
                                      </p:cBhvr>
                                      <p:to>
                                        <p:strVal val="visible"/>
                                      </p:to>
                                    </p:set>
                                    <p:anim calcmode="lin" valueType="num">
                                      <p:cBhvr additive="base">
                                        <p:cTn id="17" dur="5000" fill="hold"/>
                                        <p:tgtEl>
                                          <p:spTgt spid="402436">
                                            <p:txEl>
                                              <p:pRg st="3" end="3"/>
                                            </p:txEl>
                                          </p:spTgt>
                                        </p:tgtEl>
                                        <p:attrNameLst>
                                          <p:attrName>ppt_x</p:attrName>
                                        </p:attrNameLst>
                                      </p:cBhvr>
                                      <p:tavLst>
                                        <p:tav tm="0">
                                          <p:val>
                                            <p:strVal val="0-#ppt_w/2"/>
                                          </p:val>
                                        </p:tav>
                                        <p:tav tm="100000">
                                          <p:val>
                                            <p:strVal val="#ppt_x"/>
                                          </p:val>
                                        </p:tav>
                                      </p:tavLst>
                                    </p:anim>
                                    <p:anim calcmode="lin" valueType="num">
                                      <p:cBhvr additive="base">
                                        <p:cTn id="18" dur="5000" fill="hold"/>
                                        <p:tgtEl>
                                          <p:spTgt spid="402436">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2435"/>
                                        </p:tgtEl>
                                        <p:attrNameLst>
                                          <p:attrName>style.visibility</p:attrName>
                                        </p:attrNameLst>
                                      </p:cBhvr>
                                      <p:to>
                                        <p:strVal val="visible"/>
                                      </p:to>
                                    </p:set>
                                    <p:anim calcmode="lin" valueType="num">
                                      <p:cBhvr additive="base">
                                        <p:cTn id="21" dur="500" fill="hold"/>
                                        <p:tgtEl>
                                          <p:spTgt spid="402435"/>
                                        </p:tgtEl>
                                        <p:attrNameLst>
                                          <p:attrName>ppt_x</p:attrName>
                                        </p:attrNameLst>
                                      </p:cBhvr>
                                      <p:tavLst>
                                        <p:tav tm="0">
                                          <p:val>
                                            <p:strVal val="#ppt_x"/>
                                          </p:val>
                                        </p:tav>
                                        <p:tav tm="100000">
                                          <p:val>
                                            <p:strVal val="#ppt_x"/>
                                          </p:val>
                                        </p:tav>
                                      </p:tavLst>
                                    </p:anim>
                                    <p:anim calcmode="lin" valueType="num">
                                      <p:cBhvr additive="base">
                                        <p:cTn id="22" dur="500" fill="hold"/>
                                        <p:tgtEl>
                                          <p:spTgt spid="402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E31F8F18A7E043905E1667C20D9A5E" ma:contentTypeVersion="2" ma:contentTypeDescription="Create a new document." ma:contentTypeScope="" ma:versionID="207c11564c016c14dfafc1e2cf1a8fd3">
  <xsd:schema xmlns:xsd="http://www.w3.org/2001/XMLSchema" xmlns:xs="http://www.w3.org/2001/XMLSchema" xmlns:p="http://schemas.microsoft.com/office/2006/metadata/properties" xmlns:ns2="24669104-2fd6-4102-bae9-6b0db27ef0c0" targetNamespace="http://schemas.microsoft.com/office/2006/metadata/properties" ma:root="true" ma:fieldsID="44ded453f7bb196ed30f0278f5efab8a" ns2:_="">
    <xsd:import namespace="24669104-2fd6-4102-bae9-6b0db27ef0c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669104-2fd6-4102-bae9-6b0db27ef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51B415-29AC-46E0-B379-506F57AEDCE1}"/>
</file>

<file path=customXml/itemProps2.xml><?xml version="1.0" encoding="utf-8"?>
<ds:datastoreItem xmlns:ds="http://schemas.openxmlformats.org/officeDocument/2006/customXml" ds:itemID="{446563C0-4C51-42DF-A136-D42640F25DC6}"/>
</file>

<file path=customXml/itemProps3.xml><?xml version="1.0" encoding="utf-8"?>
<ds:datastoreItem xmlns:ds="http://schemas.openxmlformats.org/officeDocument/2006/customXml" ds:itemID="{4EE160BE-B565-474E-907D-ED3BAAA061CD}"/>
</file>

<file path=docProps/app.xml><?xml version="1.0" encoding="utf-8"?>
<Properties xmlns="http://schemas.openxmlformats.org/officeDocument/2006/extended-properties" xmlns:vt="http://schemas.openxmlformats.org/officeDocument/2006/docPropsVTypes">
  <TotalTime>2908</TotalTime>
  <Words>648</Words>
  <Application>Microsoft Office PowerPoint</Application>
  <PresentationFormat>On-screen Show (4:3)</PresentationFormat>
  <Paragraphs>92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Bodoni MT Black</vt:lpstr>
      <vt:lpstr>Times New Roman</vt:lpstr>
      <vt:lpstr>Wingdings</vt:lpstr>
      <vt:lpstr>Default Design</vt:lpstr>
      <vt:lpstr>PowerPoint Presentation</vt:lpstr>
      <vt:lpstr>Thevenin Equivalent Circuit</vt:lpstr>
      <vt:lpstr>Equivalent Circuits</vt:lpstr>
      <vt:lpstr>Thevenin’s Theorem</vt:lpstr>
      <vt:lpstr>Example : Thevenin’s Theorem</vt:lpstr>
      <vt:lpstr>Another Example : Thevenin’s Theorem</vt:lpstr>
      <vt:lpstr>General Strategy for Thevenin’s Theorem</vt:lpstr>
      <vt:lpstr>PowerPoint Presentation</vt:lpstr>
    </vt:vector>
  </TitlesOfParts>
  <Company>LASER WORDS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LW1</dc:creator>
  <cp:lastModifiedBy>Mansoor</cp:lastModifiedBy>
  <cp:revision>724</cp:revision>
  <dcterms:created xsi:type="dcterms:W3CDTF">2001-08-27T04:48:27Z</dcterms:created>
  <dcterms:modified xsi:type="dcterms:W3CDTF">2015-01-31T03:35:19Z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0x0101009CE31F8F18A7E043905E1667C20D9A5E</vt:lpwstr>
  </property>
</Properties>
</file>