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handoutMasterIdLst>
    <p:handoutMasterId r:id="rId10"/>
  </p:handoutMasterIdLst>
  <p:sldIdLst>
    <p:sldId id="403" r:id="rId2"/>
    <p:sldId id="503" r:id="rId3"/>
    <p:sldId id="505" r:id="rId4"/>
    <p:sldId id="507" r:id="rId5"/>
    <p:sldId id="506" r:id="rId6"/>
    <p:sldId id="508" r:id="rId7"/>
    <p:sldId id="509" r:id="rId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EAEAEA"/>
    <a:srgbClr val="F8F8F8"/>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9831" autoAdjust="0"/>
  </p:normalViewPr>
  <p:slideViewPr>
    <p:cSldViewPr>
      <p:cViewPr>
        <p:scale>
          <a:sx n="66" d="100"/>
          <a:sy n="66" d="100"/>
        </p:scale>
        <p:origin x="-1134" y="-64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defTabSz="966621">
              <a:defRPr sz="1300"/>
            </a:lvl1pPr>
          </a:lstStyle>
          <a:p>
            <a:endParaRPr lang="en-US"/>
          </a:p>
        </p:txBody>
      </p:sp>
      <p:sp>
        <p:nvSpPr>
          <p:cNvPr id="56323" name="Rectangle 3"/>
          <p:cNvSpPr>
            <a:spLocks noGrp="1" noChangeArrowheads="1"/>
          </p:cNvSpPr>
          <p:nvPr>
            <p:ph type="dt" sz="quarter" idx="1"/>
          </p:nvPr>
        </p:nvSpPr>
        <p:spPr bwMode="auto">
          <a:xfrm>
            <a:off x="4144617"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algn="r" defTabSz="966621">
              <a:defRPr sz="1300"/>
            </a:lvl1pPr>
          </a:lstStyle>
          <a:p>
            <a:endParaRPr lang="en-US"/>
          </a:p>
        </p:txBody>
      </p:sp>
      <p:sp>
        <p:nvSpPr>
          <p:cNvPr id="56324" name="Rectangle 4"/>
          <p:cNvSpPr>
            <a:spLocks noGrp="1" noChangeArrowheads="1"/>
          </p:cNvSpPr>
          <p:nvPr>
            <p:ph type="ftr" sz="quarter" idx="2"/>
          </p:nvPr>
        </p:nvSpPr>
        <p:spPr bwMode="auto">
          <a:xfrm>
            <a:off x="0"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defTabSz="966621">
              <a:defRPr sz="1300"/>
            </a:lvl1pPr>
          </a:lstStyle>
          <a:p>
            <a:endParaRPr lang="en-US"/>
          </a:p>
        </p:txBody>
      </p:sp>
      <p:sp>
        <p:nvSpPr>
          <p:cNvPr id="56325" name="Rectangle 5"/>
          <p:cNvSpPr>
            <a:spLocks noGrp="1" noChangeArrowheads="1"/>
          </p:cNvSpPr>
          <p:nvPr>
            <p:ph type="sldNum" sz="quarter" idx="3"/>
          </p:nvPr>
        </p:nvSpPr>
        <p:spPr bwMode="auto">
          <a:xfrm>
            <a:off x="4144617"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algn="r" defTabSz="966621">
              <a:defRPr sz="1300"/>
            </a:lvl1pPr>
          </a:lstStyle>
          <a:p>
            <a:fld id="{0BC6F9DA-4F51-4ACE-A24F-57FE14AA4C9A}"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defTabSz="966621">
              <a:defRPr sz="1300"/>
            </a:lvl1pPr>
          </a:lstStyle>
          <a:p>
            <a:endParaRPr lang="en-US"/>
          </a:p>
        </p:txBody>
      </p:sp>
      <p:sp>
        <p:nvSpPr>
          <p:cNvPr id="40963" name="Rectangle 3"/>
          <p:cNvSpPr>
            <a:spLocks noGrp="1" noChangeArrowheads="1"/>
          </p:cNvSpPr>
          <p:nvPr>
            <p:ph type="dt" idx="1"/>
          </p:nvPr>
        </p:nvSpPr>
        <p:spPr bwMode="auto">
          <a:xfrm>
            <a:off x="4144617"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algn="r" defTabSz="966621">
              <a:defRPr sz="1300"/>
            </a:lvl1pPr>
          </a:lstStyle>
          <a:p>
            <a:endParaRPr lang="en-US"/>
          </a:p>
        </p:txBody>
      </p:sp>
      <p:sp>
        <p:nvSpPr>
          <p:cNvPr id="409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40965"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66" name="Rectangle 6"/>
          <p:cNvSpPr>
            <a:spLocks noGrp="1" noChangeArrowheads="1"/>
          </p:cNvSpPr>
          <p:nvPr>
            <p:ph type="ftr" sz="quarter" idx="4"/>
          </p:nvPr>
        </p:nvSpPr>
        <p:spPr bwMode="auto">
          <a:xfrm>
            <a:off x="0"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defTabSz="966621">
              <a:defRPr sz="1300"/>
            </a:lvl1pPr>
          </a:lstStyle>
          <a:p>
            <a:endParaRPr lang="en-US"/>
          </a:p>
        </p:txBody>
      </p:sp>
      <p:sp>
        <p:nvSpPr>
          <p:cNvPr id="40967" name="Rectangle 7"/>
          <p:cNvSpPr>
            <a:spLocks noGrp="1" noChangeArrowheads="1"/>
          </p:cNvSpPr>
          <p:nvPr>
            <p:ph type="sldNum" sz="quarter" idx="5"/>
          </p:nvPr>
        </p:nvSpPr>
        <p:spPr bwMode="auto">
          <a:xfrm>
            <a:off x="4144617"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algn="r" defTabSz="966621">
              <a:defRPr sz="1300"/>
            </a:lvl1pPr>
          </a:lstStyle>
          <a:p>
            <a:fld id="{8305A64B-7658-49FA-B23F-A2AA10D4A90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1C8D5-C2B3-41AB-991D-9D89B7A4335E}" type="slidenum">
              <a:rPr lang="en-US"/>
              <a:pPr/>
              <a:t>1</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xfrm>
            <a:off x="974035" y="4561226"/>
            <a:ext cx="5367130" cy="4320213"/>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0EA2518-AD86-47DE-968C-4BA2348D92AA}"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E7D390-A405-430F-BCFE-AF841D5A58A6}"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6E3BE3D-A9B2-4FBE-9C43-FF8464D36245}"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7086600" y="76200"/>
            <a:ext cx="1905000" cy="457200"/>
          </a:xfrm>
        </p:spPr>
        <p:txBody>
          <a:bodyPr/>
          <a:lstStyle>
            <a:lvl1pPr>
              <a:defRPr/>
            </a:lvl1pPr>
          </a:lstStyle>
          <a:p>
            <a:fld id="{3BF2EC3E-DD01-4929-9FC2-DB9B57218936}"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49D204B-43B6-457C-B723-5E4CE604B7D3}"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D263C4A-1F26-4A70-B569-3D29881AB4AD}"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3E9B527-D189-4FA7-B952-026DC103E0F7}"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51E1EF89-0151-4016-AA1D-81C1257D3680}"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20FF98E8-1F17-432E-8D48-AA2CDEDDE9BA}"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0E60CFC8-1089-4D43-8AF3-7DBD43E84B3B}"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532E4DE-3DE0-43F5-B136-6A783515276A}"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0E864F5-22D2-4310-8C99-FD8FDD45356E}"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7086600" y="76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1">
                <a:latin typeface="Arial" charset="0"/>
              </a:defRPr>
            </a:lvl1pPr>
          </a:lstStyle>
          <a:p>
            <a:fld id="{BAE463E9-C7B9-4C51-A76E-31007FFA67F1}" type="slidenum">
              <a:rPr lang="en-US" altLang="en-US"/>
              <a:pPr/>
              <a:t>‹#›</a:t>
            </a:fld>
            <a:endParaRPr lang="en-US" altLang="en-US"/>
          </a:p>
        </p:txBody>
      </p:sp>
      <p:sp>
        <p:nvSpPr>
          <p:cNvPr id="1031" name="Text Box 7"/>
          <p:cNvSpPr txBox="1">
            <a:spLocks noChangeArrowheads="1"/>
          </p:cNvSpPr>
          <p:nvPr userDrawn="1"/>
        </p:nvSpPr>
        <p:spPr bwMode="auto">
          <a:xfrm rot="16200000">
            <a:off x="-2762250" y="3371850"/>
            <a:ext cx="6073775" cy="1006475"/>
          </a:xfrm>
          <a:prstGeom prst="rect">
            <a:avLst/>
          </a:prstGeom>
          <a:noFill/>
          <a:ln w="9525">
            <a:noFill/>
            <a:miter lim="800000"/>
            <a:headEnd/>
            <a:tailEnd/>
          </a:ln>
          <a:effectLst/>
        </p:spPr>
        <p:txBody>
          <a:bodyPr>
            <a:spAutoFit/>
          </a:bodyPr>
          <a:lstStyle/>
          <a:p>
            <a:r>
              <a:rPr lang="en-US" sz="6000" dirty="0" err="1">
                <a:solidFill>
                  <a:schemeClr val="bg1">
                    <a:lumMod val="85000"/>
                  </a:schemeClr>
                </a:solidFill>
              </a:rPr>
              <a:t>Mansoor</a:t>
            </a:r>
            <a:r>
              <a:rPr lang="en-US" sz="6000" dirty="0">
                <a:solidFill>
                  <a:schemeClr val="bg1">
                    <a:lumMod val="85000"/>
                  </a:schemeClr>
                </a:solidFill>
              </a:rPr>
              <a:t> </a:t>
            </a:r>
            <a:r>
              <a:rPr lang="en-US" sz="6000" dirty="0" err="1">
                <a:solidFill>
                  <a:schemeClr val="bg1">
                    <a:lumMod val="85000"/>
                  </a:schemeClr>
                </a:solidFill>
              </a:rPr>
              <a:t>Shaukat</a:t>
            </a:r>
            <a:endParaRPr lang="en-US" sz="6000" dirty="0">
              <a:solidFill>
                <a:schemeClr val="bg1">
                  <a:lumMod val="8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618" name="Group 2"/>
          <p:cNvGrpSpPr>
            <a:grpSpLocks/>
          </p:cNvGrpSpPr>
          <p:nvPr/>
        </p:nvGrpSpPr>
        <p:grpSpPr bwMode="auto">
          <a:xfrm>
            <a:off x="676275" y="2276475"/>
            <a:ext cx="8013700" cy="2166938"/>
            <a:chOff x="426" y="1434"/>
            <a:chExt cx="5048" cy="1365"/>
          </a:xfrm>
        </p:grpSpPr>
        <p:pic>
          <p:nvPicPr>
            <p:cNvPr id="239619" name="Picture 3" descr="bismillah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6" y="1434"/>
              <a:ext cx="5048" cy="1365"/>
            </a:xfrm>
            <a:prstGeom prst="rect">
              <a:avLst/>
            </a:prstGeom>
            <a:noFill/>
          </p:spPr>
        </p:pic>
        <p:sp>
          <p:nvSpPr>
            <p:cNvPr id="239620" name="Rectangle 4"/>
            <p:cNvSpPr>
              <a:spLocks noChangeArrowheads="1"/>
            </p:cNvSpPr>
            <p:nvPr/>
          </p:nvSpPr>
          <p:spPr bwMode="auto">
            <a:xfrm>
              <a:off x="1944" y="2308"/>
              <a:ext cx="47" cy="73"/>
            </a:xfrm>
            <a:prstGeom prst="rect">
              <a:avLst/>
            </a:prstGeom>
            <a:solidFill>
              <a:srgbClr val="0000FF"/>
            </a:solidFill>
            <a:ln w="9525">
              <a:noFill/>
              <a:miter lim="800000"/>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checkerboard(across)">
                                      <p:cBhvr>
                                        <p:cTn id="7" dur="500"/>
                                        <p:tgtEl>
                                          <p:spTgt spid="239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E3B70805-F646-4715-9723-C6FB30DB0AB6}" type="slidenum">
              <a:rPr lang="en-US" altLang="en-US"/>
              <a:pPr/>
              <a:t>2</a:t>
            </a:fld>
            <a:endParaRPr lang="en-US" altLang="en-US"/>
          </a:p>
        </p:txBody>
      </p:sp>
      <p:sp>
        <p:nvSpPr>
          <p:cNvPr id="376834" name="Rectangle 2"/>
          <p:cNvSpPr>
            <a:spLocks noGrp="1" noChangeArrowheads="1"/>
          </p:cNvSpPr>
          <p:nvPr>
            <p:ph type="title"/>
          </p:nvPr>
        </p:nvSpPr>
        <p:spPr>
          <a:xfrm>
            <a:off x="1828800" y="152400"/>
            <a:ext cx="5638800" cy="457200"/>
          </a:xfrm>
        </p:spPr>
        <p:txBody>
          <a:bodyPr/>
          <a:lstStyle/>
          <a:p>
            <a:r>
              <a:rPr lang="en-US" sz="2800" b="1" u="sng" dirty="0" smtClean="0"/>
              <a:t>Norton’s </a:t>
            </a:r>
            <a:r>
              <a:rPr lang="en-US" sz="2800" b="1" u="sng" dirty="0" smtClean="0"/>
              <a:t>Theorem</a:t>
            </a:r>
            <a:endParaRPr lang="en-US" sz="2800" b="1" u="sng" dirty="0"/>
          </a:p>
        </p:txBody>
      </p:sp>
      <p:sp>
        <p:nvSpPr>
          <p:cNvPr id="376835"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76836" name="Rectangle 4"/>
          <p:cNvSpPr>
            <a:spLocks noChangeArrowheads="1"/>
          </p:cNvSpPr>
          <p:nvPr/>
        </p:nvSpPr>
        <p:spPr bwMode="auto">
          <a:xfrm>
            <a:off x="833438" y="6400800"/>
            <a:ext cx="5791200" cy="3810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smtClean="0">
                <a:solidFill>
                  <a:srgbClr val="FF0000"/>
                </a:solidFill>
                <a:latin typeface="Arial" charset="0"/>
              </a:rPr>
              <a:t>Example </a:t>
            </a:r>
            <a:r>
              <a:rPr lang="en-US" sz="1800" b="1" dirty="0">
                <a:solidFill>
                  <a:srgbClr val="FF0000"/>
                </a:solidFill>
                <a:latin typeface="Arial" charset="0"/>
              </a:rPr>
              <a:t>!</a:t>
            </a:r>
          </a:p>
        </p:txBody>
      </p:sp>
      <p:sp>
        <p:nvSpPr>
          <p:cNvPr id="376837" name="Rectangle 5"/>
          <p:cNvSpPr>
            <a:spLocks noChangeArrowheads="1"/>
          </p:cNvSpPr>
          <p:nvPr/>
        </p:nvSpPr>
        <p:spPr bwMode="auto">
          <a:xfrm>
            <a:off x="533400" y="609600"/>
            <a:ext cx="8305800" cy="990600"/>
          </a:xfrm>
          <a:prstGeom prst="rect">
            <a:avLst/>
          </a:prstGeom>
          <a:noFill/>
          <a:ln w="9525">
            <a:noFill/>
            <a:miter lim="800000"/>
            <a:headEnd/>
            <a:tailEnd/>
          </a:ln>
          <a:effectLst/>
        </p:spPr>
        <p:txBody>
          <a:bodyPr/>
          <a:lstStyle/>
          <a:p>
            <a:pPr marL="465138" indent="-465138">
              <a:spcBef>
                <a:spcPct val="20000"/>
              </a:spcBef>
              <a:buFontTx/>
              <a:buChar char="•"/>
            </a:pPr>
            <a:r>
              <a:rPr lang="en-US" sz="1800" b="1">
                <a:latin typeface="Arial" charset="0"/>
              </a:rPr>
              <a:t>Proposed in 1926, 43 years after Thevenin’s Theorem, by E. L. Norton, an American Engineer at Bell Telephone Laboratories. </a:t>
            </a:r>
          </a:p>
          <a:p>
            <a:pPr marL="465138" indent="-465138">
              <a:spcBef>
                <a:spcPct val="20000"/>
              </a:spcBef>
              <a:buFontTx/>
              <a:buChar char="•"/>
            </a:pPr>
            <a:r>
              <a:rPr lang="en-US" sz="1800" b="1">
                <a:latin typeface="Arial" charset="0"/>
              </a:rPr>
              <a:t>It states:</a:t>
            </a:r>
          </a:p>
          <a:p>
            <a:pPr marL="623888" lvl="1" indent="-1588">
              <a:spcBef>
                <a:spcPct val="20000"/>
              </a:spcBef>
            </a:pPr>
            <a:endParaRPr lang="en-US" sz="1600" b="1">
              <a:latin typeface="Arial" charset="0"/>
            </a:endParaRPr>
          </a:p>
        </p:txBody>
      </p:sp>
      <p:sp>
        <p:nvSpPr>
          <p:cNvPr id="376838" name="Rectangle 6"/>
          <p:cNvSpPr>
            <a:spLocks noChangeArrowheads="1"/>
          </p:cNvSpPr>
          <p:nvPr/>
        </p:nvSpPr>
        <p:spPr bwMode="auto">
          <a:xfrm>
            <a:off x="1604963" y="1352550"/>
            <a:ext cx="6324600" cy="3478213"/>
          </a:xfrm>
          <a:prstGeom prst="rect">
            <a:avLst/>
          </a:prstGeom>
          <a:noFill/>
          <a:ln w="9525">
            <a:noFill/>
            <a:miter lim="800000"/>
            <a:headEnd/>
            <a:tailEnd/>
          </a:ln>
          <a:effectLst/>
        </p:spPr>
        <p:txBody>
          <a:bodyPr>
            <a:spAutoFit/>
          </a:bodyPr>
          <a:lstStyle/>
          <a:p>
            <a:pPr lvl="1" algn="just">
              <a:spcBef>
                <a:spcPct val="20000"/>
              </a:spcBef>
            </a:pPr>
            <a:r>
              <a:rPr lang="en-US" b="1">
                <a:latin typeface="Arial" charset="0"/>
              </a:rPr>
              <a:t>“</a:t>
            </a:r>
            <a:r>
              <a:rPr lang="en-US" sz="1800" b="1">
                <a:latin typeface="Arial" charset="0"/>
              </a:rPr>
              <a:t>Given any linear circuit, rearrange it in the form of two networks A and B connected by two wires. If either network contains a dependent source, its control variable must be in that same network. Define a current I</a:t>
            </a:r>
            <a:r>
              <a:rPr lang="en-US" sz="1800" b="1" baseline="-25000">
                <a:latin typeface="Arial" charset="0"/>
              </a:rPr>
              <a:t>sc</a:t>
            </a:r>
            <a:r>
              <a:rPr lang="en-US" sz="1800" b="1">
                <a:latin typeface="Arial" charset="0"/>
              </a:rPr>
              <a:t> as the short circuited current that appears when B is disconnected and the terminals of A are short circuited. Then all currents and voltages in B will remain unchanged if all independent voltage and current sources in A are killed or zeroed out, and an independent current source I</a:t>
            </a:r>
            <a:r>
              <a:rPr lang="en-US" sz="1800" b="1" baseline="-25000">
                <a:latin typeface="Arial" charset="0"/>
              </a:rPr>
              <a:t>sc</a:t>
            </a:r>
            <a:r>
              <a:rPr lang="en-US" sz="1800" b="1">
                <a:latin typeface="Arial" charset="0"/>
              </a:rPr>
              <a:t> is connected, with proper polarity, in parallel with the dead (inactive) A network.”</a:t>
            </a:r>
          </a:p>
        </p:txBody>
      </p:sp>
      <p:sp>
        <p:nvSpPr>
          <p:cNvPr id="376839" name="Rectangle 7"/>
          <p:cNvSpPr>
            <a:spLocks noChangeArrowheads="1"/>
          </p:cNvSpPr>
          <p:nvPr/>
        </p:nvSpPr>
        <p:spPr bwMode="auto">
          <a:xfrm>
            <a:off x="838200" y="4876800"/>
            <a:ext cx="7696200" cy="1524000"/>
          </a:xfrm>
          <a:prstGeom prst="rect">
            <a:avLst/>
          </a:prstGeom>
          <a:noFill/>
          <a:ln w="9525">
            <a:noFill/>
            <a:miter lim="800000"/>
            <a:headEnd/>
            <a:tailEnd/>
          </a:ln>
          <a:effectLst/>
        </p:spPr>
        <p:txBody>
          <a:bodyPr/>
          <a:lstStyle/>
          <a:p>
            <a:pPr marL="342900" indent="-342900" algn="just">
              <a:spcBef>
                <a:spcPct val="20000"/>
              </a:spcBef>
              <a:buFontTx/>
              <a:buChar char="•"/>
            </a:pPr>
            <a:r>
              <a:rPr lang="en-US" sz="1600" b="1" dirty="0">
                <a:latin typeface="Arial" charset="0"/>
              </a:rPr>
              <a:t>So </a:t>
            </a:r>
            <a:r>
              <a:rPr lang="en-US" sz="1600" b="1" dirty="0" smtClean="0">
                <a:latin typeface="Arial" charset="0"/>
              </a:rPr>
              <a:t>Norton </a:t>
            </a:r>
            <a:r>
              <a:rPr lang="en-US" sz="1600" b="1" dirty="0">
                <a:latin typeface="Arial" charset="0"/>
              </a:rPr>
              <a:t>equivalent of a linear network is the Norton current source </a:t>
            </a:r>
            <a:r>
              <a:rPr lang="en-US" sz="1600" b="1" dirty="0" err="1">
                <a:latin typeface="Arial" charset="0"/>
              </a:rPr>
              <a:t>I</a:t>
            </a:r>
            <a:r>
              <a:rPr lang="en-US" sz="1600" b="1" baseline="-25000" dirty="0" err="1">
                <a:latin typeface="Arial" charset="0"/>
              </a:rPr>
              <a:t>sc</a:t>
            </a:r>
            <a:r>
              <a:rPr lang="en-US" sz="1600" b="1" dirty="0">
                <a:latin typeface="Arial" charset="0"/>
              </a:rPr>
              <a:t> in parallel with the </a:t>
            </a:r>
            <a:r>
              <a:rPr lang="en-US" sz="1600" b="1" dirty="0" err="1" smtClean="0">
                <a:latin typeface="Arial" charset="0"/>
              </a:rPr>
              <a:t>Thevenin</a:t>
            </a:r>
            <a:r>
              <a:rPr lang="en-US" sz="1600" b="1" dirty="0" smtClean="0">
                <a:latin typeface="Arial" charset="0"/>
              </a:rPr>
              <a:t> </a:t>
            </a:r>
            <a:r>
              <a:rPr lang="en-US" sz="1600" b="1" dirty="0">
                <a:latin typeface="Arial" charset="0"/>
              </a:rPr>
              <a:t>resistance </a:t>
            </a:r>
            <a:r>
              <a:rPr lang="en-US" sz="1600" b="1" dirty="0" err="1">
                <a:latin typeface="Arial" charset="0"/>
              </a:rPr>
              <a:t>R</a:t>
            </a:r>
            <a:r>
              <a:rPr lang="en-US" sz="1600" b="1" baseline="-25000" dirty="0" err="1">
                <a:latin typeface="Arial" charset="0"/>
              </a:rPr>
              <a:t>Th</a:t>
            </a:r>
            <a:r>
              <a:rPr lang="en-US" sz="1600" b="1" dirty="0">
                <a:latin typeface="Arial" charset="0"/>
              </a:rPr>
              <a:t>.</a:t>
            </a:r>
          </a:p>
          <a:p>
            <a:pPr marL="342900" indent="-342900" algn="just">
              <a:spcBef>
                <a:spcPct val="20000"/>
              </a:spcBef>
              <a:buFontTx/>
              <a:buChar char="•"/>
            </a:pPr>
            <a:r>
              <a:rPr lang="en-US" sz="1600" b="1" dirty="0">
                <a:latin typeface="Arial" charset="0"/>
              </a:rPr>
              <a:t>Also source transformation on </a:t>
            </a:r>
            <a:r>
              <a:rPr lang="en-US" sz="1600" b="1" dirty="0" err="1" smtClean="0">
                <a:latin typeface="Arial" charset="0"/>
              </a:rPr>
              <a:t>Thevenin</a:t>
            </a:r>
            <a:r>
              <a:rPr lang="en-US" sz="1600" b="1" dirty="0" smtClean="0">
                <a:latin typeface="Arial" charset="0"/>
              </a:rPr>
              <a:t> </a:t>
            </a:r>
            <a:r>
              <a:rPr lang="en-US" sz="1600" b="1" dirty="0">
                <a:latin typeface="Arial" charset="0"/>
              </a:rPr>
              <a:t>equivalent yields</a:t>
            </a:r>
            <a:r>
              <a:rPr lang="en-US" sz="1800" b="1" dirty="0">
                <a:latin typeface="Arial" charset="0"/>
              </a:rPr>
              <a:t> </a:t>
            </a:r>
            <a:r>
              <a:rPr lang="en-US" sz="1600" b="1" dirty="0">
                <a:latin typeface="Arial" charset="0"/>
              </a:rPr>
              <a:t>Norton’s equivalent.</a:t>
            </a:r>
          </a:p>
          <a:p>
            <a:pPr marL="342900" indent="-342900">
              <a:spcBef>
                <a:spcPct val="20000"/>
              </a:spcBef>
              <a:buFontTx/>
              <a:buChar char="•"/>
            </a:pPr>
            <a:r>
              <a:rPr lang="en-US" sz="1600" b="1" dirty="0">
                <a:latin typeface="Arial" charset="0"/>
              </a:rPr>
              <a:t>And  v</a:t>
            </a:r>
            <a:r>
              <a:rPr lang="en-US" sz="1600" b="1" baseline="-25000" dirty="0">
                <a:latin typeface="Arial" charset="0"/>
              </a:rPr>
              <a:t>oc</a:t>
            </a:r>
            <a:r>
              <a:rPr lang="en-US" sz="1600" b="1" dirty="0">
                <a:latin typeface="Arial" charset="0"/>
              </a:rPr>
              <a:t> = </a:t>
            </a:r>
            <a:r>
              <a:rPr lang="en-US" sz="1600" b="1" dirty="0" err="1">
                <a:latin typeface="Arial" charset="0"/>
              </a:rPr>
              <a:t>R</a:t>
            </a:r>
            <a:r>
              <a:rPr lang="en-US" sz="1600" b="1" baseline="-25000" dirty="0" err="1">
                <a:latin typeface="Arial" charset="0"/>
              </a:rPr>
              <a:t>Th</a:t>
            </a:r>
            <a:r>
              <a:rPr lang="en-US" sz="1600" b="1" dirty="0" err="1">
                <a:latin typeface="Arial" charset="0"/>
              </a:rPr>
              <a:t>I</a:t>
            </a:r>
            <a:r>
              <a:rPr lang="en-US" sz="1600" b="1" baseline="-25000" dirty="0" err="1">
                <a:latin typeface="Arial" charset="0"/>
              </a:rPr>
              <a:t>sc</a:t>
            </a:r>
            <a:endParaRPr lang="en-US" sz="1600" b="1" baseline="-25000" dirty="0">
              <a:latin typeface="Arial" charset="0"/>
            </a:endParaRP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6837">
                                            <p:txEl>
                                              <p:pRg st="0" end="0"/>
                                            </p:txEl>
                                          </p:spTgt>
                                        </p:tgtEl>
                                        <p:attrNameLst>
                                          <p:attrName>style.visibility</p:attrName>
                                        </p:attrNameLst>
                                      </p:cBhvr>
                                      <p:to>
                                        <p:strVal val="visible"/>
                                      </p:to>
                                    </p:set>
                                    <p:anim calcmode="lin" valueType="num">
                                      <p:cBhvr additive="base">
                                        <p:cTn id="7" dur="1000" fill="hold"/>
                                        <p:tgtEl>
                                          <p:spTgt spid="37683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68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6837">
                                            <p:txEl>
                                              <p:pRg st="1" end="1"/>
                                            </p:txEl>
                                          </p:spTgt>
                                        </p:tgtEl>
                                        <p:attrNameLst>
                                          <p:attrName>style.visibility</p:attrName>
                                        </p:attrNameLst>
                                      </p:cBhvr>
                                      <p:to>
                                        <p:strVal val="visible"/>
                                      </p:to>
                                    </p:set>
                                    <p:anim calcmode="lin" valueType="num">
                                      <p:cBhvr additive="base">
                                        <p:cTn id="13" dur="1000" fill="hold"/>
                                        <p:tgtEl>
                                          <p:spTgt spid="37683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6837">
                                            <p:txEl>
                                              <p:pRg st="1" end="1"/>
                                            </p:txEl>
                                          </p:spTgt>
                                        </p:tgtEl>
                                        <p:attrNameLst>
                                          <p:attrName>ppt_y</p:attrName>
                                        </p:attrNameLst>
                                      </p:cBhvr>
                                      <p:tavLst>
                                        <p:tav tm="0">
                                          <p:val>
                                            <p:strVal val="#ppt_y"/>
                                          </p:val>
                                        </p:tav>
                                        <p:tav tm="100000">
                                          <p:val>
                                            <p:strVal val="#ppt_y"/>
                                          </p:val>
                                        </p:tav>
                                      </p:tavLst>
                                    </p:anim>
                                  </p:childTnLst>
                                </p:cTn>
                              </p:par>
                              <p:par>
                                <p:cTn id="15" presetID="8" presetClass="entr" presetSubtype="16" fill="hold" grpId="0" nodeType="withEffect">
                                  <p:stCondLst>
                                    <p:cond delay="0"/>
                                  </p:stCondLst>
                                  <p:childTnLst>
                                    <p:set>
                                      <p:cBhvr>
                                        <p:cTn id="16" dur="1" fill="hold">
                                          <p:stCondLst>
                                            <p:cond delay="0"/>
                                          </p:stCondLst>
                                        </p:cTn>
                                        <p:tgtEl>
                                          <p:spTgt spid="376838"/>
                                        </p:tgtEl>
                                        <p:attrNameLst>
                                          <p:attrName>style.visibility</p:attrName>
                                        </p:attrNameLst>
                                      </p:cBhvr>
                                      <p:to>
                                        <p:strVal val="visible"/>
                                      </p:to>
                                    </p:set>
                                    <p:animEffect transition="in" filter="diamond(in)">
                                      <p:cBhvr>
                                        <p:cTn id="17" dur="2000"/>
                                        <p:tgtEl>
                                          <p:spTgt spid="37683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76839">
                                            <p:txEl>
                                              <p:pRg st="0" end="0"/>
                                            </p:txEl>
                                          </p:spTgt>
                                        </p:tgtEl>
                                        <p:attrNameLst>
                                          <p:attrName>style.visibility</p:attrName>
                                        </p:attrNameLst>
                                      </p:cBhvr>
                                      <p:to>
                                        <p:strVal val="visible"/>
                                      </p:to>
                                    </p:set>
                                    <p:anim calcmode="lin" valueType="num">
                                      <p:cBhvr additive="base">
                                        <p:cTn id="22" dur="1000" fill="hold"/>
                                        <p:tgtEl>
                                          <p:spTgt spid="376839">
                                            <p:txEl>
                                              <p:pRg st="0" end="0"/>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768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76839">
                                            <p:txEl>
                                              <p:pRg st="1" end="1"/>
                                            </p:txEl>
                                          </p:spTgt>
                                        </p:tgtEl>
                                        <p:attrNameLst>
                                          <p:attrName>style.visibility</p:attrName>
                                        </p:attrNameLst>
                                      </p:cBhvr>
                                      <p:to>
                                        <p:strVal val="visible"/>
                                      </p:to>
                                    </p:set>
                                    <p:anim calcmode="lin" valueType="num">
                                      <p:cBhvr additive="base">
                                        <p:cTn id="28" dur="1000" fill="hold"/>
                                        <p:tgtEl>
                                          <p:spTgt spid="376839">
                                            <p:txEl>
                                              <p:pRg st="1" end="1"/>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3768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76839">
                                            <p:txEl>
                                              <p:pRg st="2" end="2"/>
                                            </p:txEl>
                                          </p:spTgt>
                                        </p:tgtEl>
                                        <p:attrNameLst>
                                          <p:attrName>style.visibility</p:attrName>
                                        </p:attrNameLst>
                                      </p:cBhvr>
                                      <p:to>
                                        <p:strVal val="visible"/>
                                      </p:to>
                                    </p:set>
                                    <p:anim calcmode="lin" valueType="num">
                                      <p:cBhvr additive="base">
                                        <p:cTn id="34" dur="1000" fill="hold"/>
                                        <p:tgtEl>
                                          <p:spTgt spid="376839">
                                            <p:txEl>
                                              <p:pRg st="2" end="2"/>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3768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376836">
                                            <p:txEl>
                                              <p:pRg st="0" end="0"/>
                                            </p:txEl>
                                          </p:spTgt>
                                        </p:tgtEl>
                                        <p:attrNameLst>
                                          <p:attrName>style.visibility</p:attrName>
                                        </p:attrNameLst>
                                      </p:cBhvr>
                                      <p:to>
                                        <p:strVal val="visible"/>
                                      </p:to>
                                    </p:set>
                                    <p:anim calcmode="lin" valueType="num">
                                      <p:cBhvr additive="base">
                                        <p:cTn id="40" dur="1000" fill="hold"/>
                                        <p:tgtEl>
                                          <p:spTgt spid="376836">
                                            <p:txEl>
                                              <p:pRg st="0" end="0"/>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376836">
                                            <p:txEl>
                                              <p:pRg st="0" end="0"/>
                                            </p:txEl>
                                          </p:spTgt>
                                        </p:tgtEl>
                                        <p:attrNameLst>
                                          <p:attrName>ppt_y</p:attrName>
                                        </p:attrNameLst>
                                      </p:cBhvr>
                                      <p:tavLst>
                                        <p:tav tm="0">
                                          <p:val>
                                            <p:strVal val="#ppt_y"/>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76835"/>
                                        </p:tgtEl>
                                        <p:attrNameLst>
                                          <p:attrName>style.visibility</p:attrName>
                                        </p:attrNameLst>
                                      </p:cBhvr>
                                      <p:to>
                                        <p:strVal val="visible"/>
                                      </p:to>
                                    </p:set>
                                    <p:anim calcmode="lin" valueType="num">
                                      <p:cBhvr additive="base">
                                        <p:cTn id="44" dur="500" fill="hold"/>
                                        <p:tgtEl>
                                          <p:spTgt spid="376835"/>
                                        </p:tgtEl>
                                        <p:attrNameLst>
                                          <p:attrName>ppt_x</p:attrName>
                                        </p:attrNameLst>
                                      </p:cBhvr>
                                      <p:tavLst>
                                        <p:tav tm="0">
                                          <p:val>
                                            <p:strVal val="#ppt_x"/>
                                          </p:val>
                                        </p:tav>
                                        <p:tav tm="100000">
                                          <p:val>
                                            <p:strVal val="#ppt_x"/>
                                          </p:val>
                                        </p:tav>
                                      </p:tavLst>
                                    </p:anim>
                                    <p:anim calcmode="lin" valueType="num">
                                      <p:cBhvr additive="base">
                                        <p:cTn id="45" dur="500" fill="hold"/>
                                        <p:tgtEl>
                                          <p:spTgt spid="376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p:bldP spid="3768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laceholder 6"/>
          <p:cNvSpPr>
            <a:spLocks noGrp="1"/>
          </p:cNvSpPr>
          <p:nvPr>
            <p:ph type="sldNum" sz="quarter" idx="12"/>
          </p:nvPr>
        </p:nvSpPr>
        <p:spPr/>
        <p:txBody>
          <a:bodyPr/>
          <a:lstStyle/>
          <a:p>
            <a:fld id="{895D3435-2D03-4115-8FD6-41F42D86D1EA}" type="slidenum">
              <a:rPr lang="en-US" altLang="en-US"/>
              <a:pPr/>
              <a:t>3</a:t>
            </a:fld>
            <a:endParaRPr lang="en-US" altLang="en-US"/>
          </a:p>
        </p:txBody>
      </p:sp>
      <p:sp>
        <p:nvSpPr>
          <p:cNvPr id="378882" name="Rectangle 2"/>
          <p:cNvSpPr>
            <a:spLocks noGrp="1" noChangeArrowheads="1"/>
          </p:cNvSpPr>
          <p:nvPr>
            <p:ph type="title"/>
          </p:nvPr>
        </p:nvSpPr>
        <p:spPr>
          <a:xfrm>
            <a:off x="1524000" y="228600"/>
            <a:ext cx="5943600" cy="457200"/>
          </a:xfrm>
        </p:spPr>
        <p:txBody>
          <a:bodyPr/>
          <a:lstStyle/>
          <a:p>
            <a:r>
              <a:rPr lang="en-US" sz="2400" b="1" u="sng" dirty="0" smtClean="0"/>
              <a:t>Example : Norton’s</a:t>
            </a:r>
            <a:endParaRPr lang="en-US" sz="2400" b="1" u="sng" dirty="0"/>
          </a:p>
        </p:txBody>
      </p:sp>
      <p:sp>
        <p:nvSpPr>
          <p:cNvPr id="378883"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78884" name="Rectangle 4"/>
          <p:cNvSpPr>
            <a:spLocks noChangeArrowheads="1"/>
          </p:cNvSpPr>
          <p:nvPr/>
        </p:nvSpPr>
        <p:spPr bwMode="auto">
          <a:xfrm>
            <a:off x="609600" y="6096000"/>
            <a:ext cx="2667000" cy="3810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a:solidFill>
                  <a:srgbClr val="FF0000"/>
                </a:solidFill>
                <a:latin typeface="Arial" charset="0"/>
              </a:rPr>
              <a:t>…</a:t>
            </a:r>
            <a:r>
              <a:rPr lang="en-US" sz="1800" b="1" dirty="0" err="1" smtClean="0">
                <a:solidFill>
                  <a:srgbClr val="FF0000"/>
                </a:solidFill>
                <a:latin typeface="Arial" charset="0"/>
              </a:rPr>
              <a:t>Contd</a:t>
            </a:r>
            <a:r>
              <a:rPr lang="en-US" sz="1800" b="1" dirty="0" smtClean="0">
                <a:solidFill>
                  <a:srgbClr val="FF0000"/>
                </a:solidFill>
                <a:latin typeface="Arial" charset="0"/>
              </a:rPr>
              <a:t> </a:t>
            </a:r>
            <a:r>
              <a:rPr lang="en-US" sz="1800" b="1" dirty="0">
                <a:solidFill>
                  <a:srgbClr val="FF0000"/>
                </a:solidFill>
                <a:latin typeface="Arial" charset="0"/>
              </a:rPr>
              <a:t>!</a:t>
            </a:r>
          </a:p>
        </p:txBody>
      </p:sp>
      <p:sp>
        <p:nvSpPr>
          <p:cNvPr id="378885" name="Rectangle 5"/>
          <p:cNvSpPr>
            <a:spLocks noChangeArrowheads="1"/>
          </p:cNvSpPr>
          <p:nvPr/>
        </p:nvSpPr>
        <p:spPr bwMode="auto">
          <a:xfrm>
            <a:off x="685800" y="838200"/>
            <a:ext cx="8153400" cy="381000"/>
          </a:xfrm>
          <a:prstGeom prst="rect">
            <a:avLst/>
          </a:prstGeom>
          <a:noFill/>
          <a:ln w="9525">
            <a:noFill/>
            <a:miter lim="800000"/>
            <a:headEnd/>
            <a:tailEnd/>
          </a:ln>
          <a:effectLst/>
        </p:spPr>
        <p:txBody>
          <a:bodyPr/>
          <a:lstStyle/>
          <a:p>
            <a:pPr marL="465138" indent="-465138">
              <a:spcBef>
                <a:spcPct val="20000"/>
              </a:spcBef>
              <a:buFontTx/>
              <a:buChar char="•"/>
            </a:pPr>
            <a:r>
              <a:rPr lang="en-US" sz="1800" b="1">
                <a:latin typeface="Arial" charset="0"/>
              </a:rPr>
              <a:t>Given the circuit :</a:t>
            </a:r>
          </a:p>
        </p:txBody>
      </p:sp>
      <p:grpSp>
        <p:nvGrpSpPr>
          <p:cNvPr id="379176" name="Group 296"/>
          <p:cNvGrpSpPr>
            <a:grpSpLocks/>
          </p:cNvGrpSpPr>
          <p:nvPr/>
        </p:nvGrpSpPr>
        <p:grpSpPr bwMode="auto">
          <a:xfrm>
            <a:off x="2057400" y="1404938"/>
            <a:ext cx="5334000" cy="1871662"/>
            <a:chOff x="1488" y="741"/>
            <a:chExt cx="3360" cy="1179"/>
          </a:xfrm>
        </p:grpSpPr>
        <p:grpSp>
          <p:nvGrpSpPr>
            <p:cNvPr id="378886" name="Group 6"/>
            <p:cNvGrpSpPr>
              <a:grpSpLocks/>
            </p:cNvGrpSpPr>
            <p:nvPr/>
          </p:nvGrpSpPr>
          <p:grpSpPr bwMode="auto">
            <a:xfrm>
              <a:off x="2281" y="768"/>
              <a:ext cx="922" cy="105"/>
              <a:chOff x="1200" y="1296"/>
              <a:chExt cx="2256" cy="243"/>
            </a:xfrm>
          </p:grpSpPr>
          <p:sp>
            <p:nvSpPr>
              <p:cNvPr id="378887" name="Line 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8888" name="Line 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8889" name="Group 9"/>
              <p:cNvGrpSpPr>
                <a:grpSpLocks/>
              </p:cNvGrpSpPr>
              <p:nvPr/>
            </p:nvGrpSpPr>
            <p:grpSpPr bwMode="auto">
              <a:xfrm>
                <a:off x="1920" y="1296"/>
                <a:ext cx="288" cy="240"/>
                <a:chOff x="1920" y="1296"/>
                <a:chExt cx="288" cy="240"/>
              </a:xfrm>
            </p:grpSpPr>
            <p:sp>
              <p:nvSpPr>
                <p:cNvPr id="378890" name="Line 1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8891" name="Line 1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8892" name="Group 12"/>
              <p:cNvGrpSpPr>
                <a:grpSpLocks/>
              </p:cNvGrpSpPr>
              <p:nvPr/>
            </p:nvGrpSpPr>
            <p:grpSpPr bwMode="auto">
              <a:xfrm>
                <a:off x="2214" y="1299"/>
                <a:ext cx="288" cy="240"/>
                <a:chOff x="1920" y="1296"/>
                <a:chExt cx="288" cy="240"/>
              </a:xfrm>
            </p:grpSpPr>
            <p:sp>
              <p:nvSpPr>
                <p:cNvPr id="378893" name="Line 1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8894" name="Line 1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8895" name="Group 15"/>
              <p:cNvGrpSpPr>
                <a:grpSpLocks/>
              </p:cNvGrpSpPr>
              <p:nvPr/>
            </p:nvGrpSpPr>
            <p:grpSpPr bwMode="auto">
              <a:xfrm>
                <a:off x="2508" y="1296"/>
                <a:ext cx="288" cy="240"/>
                <a:chOff x="1920" y="1296"/>
                <a:chExt cx="288" cy="240"/>
              </a:xfrm>
            </p:grpSpPr>
            <p:sp>
              <p:nvSpPr>
                <p:cNvPr id="378896" name="Line 1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8897" name="Line 1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8898" name="Line 1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8899" name="Line 1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8900" name="Oval 20"/>
            <p:cNvSpPr>
              <a:spLocks noChangeArrowheads="1"/>
            </p:cNvSpPr>
            <p:nvPr/>
          </p:nvSpPr>
          <p:spPr bwMode="auto">
            <a:xfrm>
              <a:off x="1901" y="1133"/>
              <a:ext cx="346" cy="338"/>
            </a:xfrm>
            <a:prstGeom prst="ellipse">
              <a:avLst/>
            </a:prstGeom>
            <a:noFill/>
            <a:ln w="9525">
              <a:solidFill>
                <a:schemeClr val="tx1"/>
              </a:solidFill>
              <a:round/>
              <a:headEnd/>
              <a:tailEnd/>
            </a:ln>
            <a:effectLst/>
          </p:spPr>
          <p:txBody>
            <a:bodyPr wrap="none" anchor="ctr"/>
            <a:lstStyle/>
            <a:p>
              <a:endParaRPr lang="en-US"/>
            </a:p>
          </p:txBody>
        </p:sp>
        <p:sp>
          <p:nvSpPr>
            <p:cNvPr id="378901" name="Line 21"/>
            <p:cNvSpPr>
              <a:spLocks noChangeShapeType="1"/>
            </p:cNvSpPr>
            <p:nvPr/>
          </p:nvSpPr>
          <p:spPr bwMode="auto">
            <a:xfrm>
              <a:off x="2073" y="1471"/>
              <a:ext cx="7" cy="435"/>
            </a:xfrm>
            <a:prstGeom prst="line">
              <a:avLst/>
            </a:prstGeom>
            <a:noFill/>
            <a:ln w="9525">
              <a:solidFill>
                <a:schemeClr val="tx1"/>
              </a:solidFill>
              <a:round/>
              <a:headEnd/>
              <a:tailEnd/>
            </a:ln>
            <a:effectLst/>
          </p:spPr>
          <p:txBody>
            <a:bodyPr/>
            <a:lstStyle/>
            <a:p>
              <a:endParaRPr lang="en-US"/>
            </a:p>
          </p:txBody>
        </p:sp>
        <p:sp>
          <p:nvSpPr>
            <p:cNvPr id="378902" name="Line 22"/>
            <p:cNvSpPr>
              <a:spLocks noChangeShapeType="1"/>
            </p:cNvSpPr>
            <p:nvPr/>
          </p:nvSpPr>
          <p:spPr bwMode="auto">
            <a:xfrm flipV="1">
              <a:off x="2073" y="823"/>
              <a:ext cx="1" cy="310"/>
            </a:xfrm>
            <a:prstGeom prst="line">
              <a:avLst/>
            </a:prstGeom>
            <a:noFill/>
            <a:ln w="9525">
              <a:solidFill>
                <a:schemeClr val="tx1"/>
              </a:solidFill>
              <a:round/>
              <a:headEnd/>
              <a:tailEnd/>
            </a:ln>
            <a:effectLst/>
          </p:spPr>
          <p:txBody>
            <a:bodyPr/>
            <a:lstStyle/>
            <a:p>
              <a:endParaRPr lang="en-US"/>
            </a:p>
          </p:txBody>
        </p:sp>
        <p:sp>
          <p:nvSpPr>
            <p:cNvPr id="378903" name="Text Box 23"/>
            <p:cNvSpPr txBox="1">
              <a:spLocks noChangeArrowheads="1"/>
            </p:cNvSpPr>
            <p:nvPr/>
          </p:nvSpPr>
          <p:spPr bwMode="auto">
            <a:xfrm>
              <a:off x="1974" y="1103"/>
              <a:ext cx="135" cy="288"/>
            </a:xfrm>
            <a:prstGeom prst="rect">
              <a:avLst/>
            </a:prstGeom>
            <a:noFill/>
            <a:ln w="9525">
              <a:noFill/>
              <a:miter lim="800000"/>
              <a:headEnd/>
              <a:tailEnd/>
            </a:ln>
            <a:effectLst/>
          </p:spPr>
          <p:txBody>
            <a:bodyPr>
              <a:spAutoFit/>
            </a:bodyPr>
            <a:lstStyle/>
            <a:p>
              <a:r>
                <a:rPr lang="en-US"/>
                <a:t>+</a:t>
              </a:r>
            </a:p>
          </p:txBody>
        </p:sp>
        <p:sp>
          <p:nvSpPr>
            <p:cNvPr id="378904" name="Text Box 24"/>
            <p:cNvSpPr txBox="1">
              <a:spLocks noChangeArrowheads="1"/>
            </p:cNvSpPr>
            <p:nvPr/>
          </p:nvSpPr>
          <p:spPr bwMode="auto">
            <a:xfrm>
              <a:off x="1971" y="1184"/>
              <a:ext cx="136" cy="288"/>
            </a:xfrm>
            <a:prstGeom prst="rect">
              <a:avLst/>
            </a:prstGeom>
            <a:noFill/>
            <a:ln w="9525">
              <a:noFill/>
              <a:miter lim="800000"/>
              <a:headEnd/>
              <a:tailEnd/>
            </a:ln>
            <a:effectLst/>
          </p:spPr>
          <p:txBody>
            <a:bodyPr>
              <a:spAutoFit/>
            </a:bodyPr>
            <a:lstStyle/>
            <a:p>
              <a:r>
                <a:rPr lang="en-US"/>
                <a:t>_</a:t>
              </a:r>
            </a:p>
          </p:txBody>
        </p:sp>
        <p:sp>
          <p:nvSpPr>
            <p:cNvPr id="378905" name="Line 25"/>
            <p:cNvSpPr>
              <a:spLocks noChangeShapeType="1"/>
            </p:cNvSpPr>
            <p:nvPr/>
          </p:nvSpPr>
          <p:spPr bwMode="auto">
            <a:xfrm>
              <a:off x="2076" y="823"/>
              <a:ext cx="384" cy="0"/>
            </a:xfrm>
            <a:prstGeom prst="line">
              <a:avLst/>
            </a:prstGeom>
            <a:noFill/>
            <a:ln w="9525">
              <a:solidFill>
                <a:schemeClr val="tx1"/>
              </a:solidFill>
              <a:round/>
              <a:headEnd/>
              <a:tailEnd/>
            </a:ln>
            <a:effectLst/>
          </p:spPr>
          <p:txBody>
            <a:bodyPr/>
            <a:lstStyle/>
            <a:p>
              <a:endParaRPr lang="en-US"/>
            </a:p>
          </p:txBody>
        </p:sp>
        <p:sp>
          <p:nvSpPr>
            <p:cNvPr id="378906" name="Line 26"/>
            <p:cNvSpPr>
              <a:spLocks noChangeShapeType="1"/>
            </p:cNvSpPr>
            <p:nvPr/>
          </p:nvSpPr>
          <p:spPr bwMode="auto">
            <a:xfrm>
              <a:off x="2075" y="1913"/>
              <a:ext cx="1127" cy="7"/>
            </a:xfrm>
            <a:prstGeom prst="line">
              <a:avLst/>
            </a:prstGeom>
            <a:noFill/>
            <a:ln w="9525">
              <a:solidFill>
                <a:schemeClr val="tx1"/>
              </a:solidFill>
              <a:round/>
              <a:headEnd/>
              <a:tailEnd/>
            </a:ln>
            <a:effectLst/>
          </p:spPr>
          <p:txBody>
            <a:bodyPr/>
            <a:lstStyle/>
            <a:p>
              <a:endParaRPr lang="en-US"/>
            </a:p>
          </p:txBody>
        </p:sp>
        <p:sp>
          <p:nvSpPr>
            <p:cNvPr id="378921" name="Line 41"/>
            <p:cNvSpPr>
              <a:spLocks noChangeShapeType="1"/>
            </p:cNvSpPr>
            <p:nvPr/>
          </p:nvSpPr>
          <p:spPr bwMode="auto">
            <a:xfrm flipH="1">
              <a:off x="3168" y="827"/>
              <a:ext cx="192" cy="0"/>
            </a:xfrm>
            <a:prstGeom prst="line">
              <a:avLst/>
            </a:prstGeom>
            <a:noFill/>
            <a:ln w="9525">
              <a:solidFill>
                <a:schemeClr val="tx1"/>
              </a:solidFill>
              <a:round/>
              <a:headEnd/>
              <a:tailEnd/>
            </a:ln>
            <a:effectLst/>
          </p:spPr>
          <p:txBody>
            <a:bodyPr/>
            <a:lstStyle/>
            <a:p>
              <a:endParaRPr lang="en-US"/>
            </a:p>
          </p:txBody>
        </p:sp>
        <p:sp>
          <p:nvSpPr>
            <p:cNvPr id="378922" name="Line 42"/>
            <p:cNvSpPr>
              <a:spLocks noChangeShapeType="1"/>
            </p:cNvSpPr>
            <p:nvPr/>
          </p:nvSpPr>
          <p:spPr bwMode="auto">
            <a:xfrm flipH="1">
              <a:off x="3206" y="1913"/>
              <a:ext cx="154" cy="0"/>
            </a:xfrm>
            <a:prstGeom prst="line">
              <a:avLst/>
            </a:prstGeom>
            <a:noFill/>
            <a:ln w="9525">
              <a:solidFill>
                <a:schemeClr val="tx1"/>
              </a:solidFill>
              <a:round/>
              <a:headEnd/>
              <a:tailEnd/>
            </a:ln>
            <a:effectLst/>
          </p:spPr>
          <p:txBody>
            <a:bodyPr/>
            <a:lstStyle/>
            <a:p>
              <a:endParaRPr lang="en-US"/>
            </a:p>
          </p:txBody>
        </p:sp>
        <p:sp>
          <p:nvSpPr>
            <p:cNvPr id="378923" name="Text Box 43"/>
            <p:cNvSpPr txBox="1">
              <a:spLocks noChangeArrowheads="1"/>
            </p:cNvSpPr>
            <p:nvPr/>
          </p:nvSpPr>
          <p:spPr bwMode="auto">
            <a:xfrm>
              <a:off x="3426" y="1276"/>
              <a:ext cx="510" cy="212"/>
            </a:xfrm>
            <a:prstGeom prst="rect">
              <a:avLst/>
            </a:prstGeom>
            <a:noFill/>
            <a:ln w="9525">
              <a:noFill/>
              <a:miter lim="800000"/>
              <a:headEnd/>
              <a:tailEnd/>
            </a:ln>
            <a:effectLst/>
          </p:spPr>
          <p:txBody>
            <a:bodyPr>
              <a:spAutoFit/>
            </a:bodyPr>
            <a:lstStyle/>
            <a:p>
              <a:pPr algn="r"/>
              <a:r>
                <a:rPr lang="en-US" sz="1600" b="1">
                  <a:latin typeface="Arial" charset="0"/>
                </a:rPr>
                <a:t> 2 mA </a:t>
              </a:r>
            </a:p>
          </p:txBody>
        </p:sp>
        <p:sp>
          <p:nvSpPr>
            <p:cNvPr id="378924" name="Text Box 44"/>
            <p:cNvSpPr txBox="1">
              <a:spLocks noChangeArrowheads="1"/>
            </p:cNvSpPr>
            <p:nvPr/>
          </p:nvSpPr>
          <p:spPr bwMode="auto">
            <a:xfrm>
              <a:off x="1488" y="1296"/>
              <a:ext cx="432" cy="212"/>
            </a:xfrm>
            <a:prstGeom prst="rect">
              <a:avLst/>
            </a:prstGeom>
            <a:noFill/>
            <a:ln w="9525">
              <a:noFill/>
              <a:miter lim="800000"/>
              <a:headEnd/>
              <a:tailEnd/>
            </a:ln>
            <a:effectLst/>
          </p:spPr>
          <p:txBody>
            <a:bodyPr>
              <a:spAutoFit/>
            </a:bodyPr>
            <a:lstStyle/>
            <a:p>
              <a:r>
                <a:rPr lang="en-US" sz="1600" b="1">
                  <a:latin typeface="Arial" charset="0"/>
                </a:rPr>
                <a:t> 4 V </a:t>
              </a:r>
            </a:p>
          </p:txBody>
        </p:sp>
        <p:sp>
          <p:nvSpPr>
            <p:cNvPr id="378939" name="Oval 59"/>
            <p:cNvSpPr>
              <a:spLocks noChangeArrowheads="1"/>
            </p:cNvSpPr>
            <p:nvPr/>
          </p:nvSpPr>
          <p:spPr bwMode="auto">
            <a:xfrm>
              <a:off x="1901" y="1133"/>
              <a:ext cx="346" cy="338"/>
            </a:xfrm>
            <a:prstGeom prst="ellipse">
              <a:avLst/>
            </a:prstGeom>
            <a:noFill/>
            <a:ln w="9525">
              <a:solidFill>
                <a:schemeClr val="tx1"/>
              </a:solidFill>
              <a:round/>
              <a:headEnd/>
              <a:tailEnd/>
            </a:ln>
            <a:effectLst/>
          </p:spPr>
          <p:txBody>
            <a:bodyPr wrap="none" anchor="ctr"/>
            <a:lstStyle/>
            <a:p>
              <a:endParaRPr lang="en-US"/>
            </a:p>
          </p:txBody>
        </p:sp>
        <p:sp>
          <p:nvSpPr>
            <p:cNvPr id="378940" name="Line 60"/>
            <p:cNvSpPr>
              <a:spLocks noChangeShapeType="1"/>
            </p:cNvSpPr>
            <p:nvPr/>
          </p:nvSpPr>
          <p:spPr bwMode="auto">
            <a:xfrm>
              <a:off x="2073" y="1471"/>
              <a:ext cx="7" cy="435"/>
            </a:xfrm>
            <a:prstGeom prst="line">
              <a:avLst/>
            </a:prstGeom>
            <a:noFill/>
            <a:ln w="9525">
              <a:solidFill>
                <a:schemeClr val="tx1"/>
              </a:solidFill>
              <a:round/>
              <a:headEnd/>
              <a:tailEnd/>
            </a:ln>
            <a:effectLst/>
          </p:spPr>
          <p:txBody>
            <a:bodyPr/>
            <a:lstStyle/>
            <a:p>
              <a:endParaRPr lang="en-US"/>
            </a:p>
          </p:txBody>
        </p:sp>
        <p:sp>
          <p:nvSpPr>
            <p:cNvPr id="378941" name="Text Box 61"/>
            <p:cNvSpPr txBox="1">
              <a:spLocks noChangeArrowheads="1"/>
            </p:cNvSpPr>
            <p:nvPr/>
          </p:nvSpPr>
          <p:spPr bwMode="auto">
            <a:xfrm>
              <a:off x="1974" y="1103"/>
              <a:ext cx="135" cy="288"/>
            </a:xfrm>
            <a:prstGeom prst="rect">
              <a:avLst/>
            </a:prstGeom>
            <a:noFill/>
            <a:ln w="9525">
              <a:noFill/>
              <a:miter lim="800000"/>
              <a:headEnd/>
              <a:tailEnd/>
            </a:ln>
            <a:effectLst/>
          </p:spPr>
          <p:txBody>
            <a:bodyPr>
              <a:spAutoFit/>
            </a:bodyPr>
            <a:lstStyle/>
            <a:p>
              <a:r>
                <a:rPr lang="en-US"/>
                <a:t>+</a:t>
              </a:r>
            </a:p>
          </p:txBody>
        </p:sp>
        <p:sp>
          <p:nvSpPr>
            <p:cNvPr id="378942" name="Text Box 62"/>
            <p:cNvSpPr txBox="1">
              <a:spLocks noChangeArrowheads="1"/>
            </p:cNvSpPr>
            <p:nvPr/>
          </p:nvSpPr>
          <p:spPr bwMode="auto">
            <a:xfrm>
              <a:off x="1971" y="1184"/>
              <a:ext cx="136" cy="288"/>
            </a:xfrm>
            <a:prstGeom prst="rect">
              <a:avLst/>
            </a:prstGeom>
            <a:noFill/>
            <a:ln w="9525">
              <a:noFill/>
              <a:miter lim="800000"/>
              <a:headEnd/>
              <a:tailEnd/>
            </a:ln>
            <a:effectLst/>
          </p:spPr>
          <p:txBody>
            <a:bodyPr>
              <a:spAutoFit/>
            </a:bodyPr>
            <a:lstStyle/>
            <a:p>
              <a:r>
                <a:rPr lang="en-US"/>
                <a:t>_</a:t>
              </a:r>
            </a:p>
          </p:txBody>
        </p:sp>
        <p:sp>
          <p:nvSpPr>
            <p:cNvPr id="378943" name="Line 63"/>
            <p:cNvSpPr>
              <a:spLocks noChangeShapeType="1"/>
            </p:cNvSpPr>
            <p:nvPr/>
          </p:nvSpPr>
          <p:spPr bwMode="auto">
            <a:xfrm>
              <a:off x="2076" y="823"/>
              <a:ext cx="384" cy="0"/>
            </a:xfrm>
            <a:prstGeom prst="line">
              <a:avLst/>
            </a:prstGeom>
            <a:noFill/>
            <a:ln w="9525">
              <a:solidFill>
                <a:schemeClr val="tx1"/>
              </a:solidFill>
              <a:round/>
              <a:headEnd/>
              <a:tailEnd/>
            </a:ln>
            <a:effectLst/>
          </p:spPr>
          <p:txBody>
            <a:bodyPr/>
            <a:lstStyle/>
            <a:p>
              <a:endParaRPr lang="en-US"/>
            </a:p>
          </p:txBody>
        </p:sp>
        <p:grpSp>
          <p:nvGrpSpPr>
            <p:cNvPr id="378945" name="Group 65"/>
            <p:cNvGrpSpPr>
              <a:grpSpLocks/>
            </p:cNvGrpSpPr>
            <p:nvPr/>
          </p:nvGrpSpPr>
          <p:grpSpPr bwMode="auto">
            <a:xfrm rot="16200000">
              <a:off x="3771" y="1273"/>
              <a:ext cx="1084" cy="187"/>
              <a:chOff x="1200" y="1296"/>
              <a:chExt cx="2256" cy="243"/>
            </a:xfrm>
          </p:grpSpPr>
          <p:sp>
            <p:nvSpPr>
              <p:cNvPr id="378946" name="Line 66"/>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8947" name="Line 67"/>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8948" name="Group 68"/>
              <p:cNvGrpSpPr>
                <a:grpSpLocks/>
              </p:cNvGrpSpPr>
              <p:nvPr/>
            </p:nvGrpSpPr>
            <p:grpSpPr bwMode="auto">
              <a:xfrm>
                <a:off x="1920" y="1296"/>
                <a:ext cx="288" cy="240"/>
                <a:chOff x="1920" y="1296"/>
                <a:chExt cx="288" cy="240"/>
              </a:xfrm>
            </p:grpSpPr>
            <p:sp>
              <p:nvSpPr>
                <p:cNvPr id="378949" name="Line 6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8950" name="Line 7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8951" name="Group 71"/>
              <p:cNvGrpSpPr>
                <a:grpSpLocks/>
              </p:cNvGrpSpPr>
              <p:nvPr/>
            </p:nvGrpSpPr>
            <p:grpSpPr bwMode="auto">
              <a:xfrm>
                <a:off x="2214" y="1299"/>
                <a:ext cx="288" cy="240"/>
                <a:chOff x="1920" y="1296"/>
                <a:chExt cx="288" cy="240"/>
              </a:xfrm>
            </p:grpSpPr>
            <p:sp>
              <p:nvSpPr>
                <p:cNvPr id="378952" name="Line 7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8953" name="Line 7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8954" name="Group 74"/>
              <p:cNvGrpSpPr>
                <a:grpSpLocks/>
              </p:cNvGrpSpPr>
              <p:nvPr/>
            </p:nvGrpSpPr>
            <p:grpSpPr bwMode="auto">
              <a:xfrm>
                <a:off x="2508" y="1296"/>
                <a:ext cx="288" cy="240"/>
                <a:chOff x="1920" y="1296"/>
                <a:chExt cx="288" cy="240"/>
              </a:xfrm>
            </p:grpSpPr>
            <p:sp>
              <p:nvSpPr>
                <p:cNvPr id="378955" name="Line 7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8956" name="Line 7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8957" name="Line 77"/>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8958" name="Line 78"/>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8959" name="Line 79"/>
            <p:cNvSpPr>
              <a:spLocks noChangeShapeType="1"/>
            </p:cNvSpPr>
            <p:nvPr/>
          </p:nvSpPr>
          <p:spPr bwMode="auto">
            <a:xfrm flipH="1">
              <a:off x="3168" y="827"/>
              <a:ext cx="192" cy="0"/>
            </a:xfrm>
            <a:prstGeom prst="line">
              <a:avLst/>
            </a:prstGeom>
            <a:noFill/>
            <a:ln w="9525">
              <a:solidFill>
                <a:schemeClr val="tx1"/>
              </a:solidFill>
              <a:round/>
              <a:headEnd/>
              <a:tailEnd/>
            </a:ln>
            <a:effectLst/>
          </p:spPr>
          <p:txBody>
            <a:bodyPr/>
            <a:lstStyle/>
            <a:p>
              <a:endParaRPr lang="en-US"/>
            </a:p>
          </p:txBody>
        </p:sp>
        <p:sp>
          <p:nvSpPr>
            <p:cNvPr id="378960" name="Line 80"/>
            <p:cNvSpPr>
              <a:spLocks noChangeShapeType="1"/>
            </p:cNvSpPr>
            <p:nvPr/>
          </p:nvSpPr>
          <p:spPr bwMode="auto">
            <a:xfrm flipH="1">
              <a:off x="3216" y="1911"/>
              <a:ext cx="1104" cy="0"/>
            </a:xfrm>
            <a:prstGeom prst="line">
              <a:avLst/>
            </a:prstGeom>
            <a:noFill/>
            <a:ln w="9525">
              <a:solidFill>
                <a:schemeClr val="tx1"/>
              </a:solidFill>
              <a:round/>
              <a:headEnd/>
              <a:tailEnd/>
            </a:ln>
            <a:effectLst/>
          </p:spPr>
          <p:txBody>
            <a:bodyPr/>
            <a:lstStyle/>
            <a:p>
              <a:endParaRPr lang="en-US"/>
            </a:p>
          </p:txBody>
        </p:sp>
        <p:grpSp>
          <p:nvGrpSpPr>
            <p:cNvPr id="378962" name="Group 82"/>
            <p:cNvGrpSpPr>
              <a:grpSpLocks/>
            </p:cNvGrpSpPr>
            <p:nvPr/>
          </p:nvGrpSpPr>
          <p:grpSpPr bwMode="auto">
            <a:xfrm>
              <a:off x="3312" y="741"/>
              <a:ext cx="1008" cy="144"/>
              <a:chOff x="1200" y="1296"/>
              <a:chExt cx="2256" cy="243"/>
            </a:xfrm>
          </p:grpSpPr>
          <p:sp>
            <p:nvSpPr>
              <p:cNvPr id="378963" name="Line 83"/>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8964" name="Line 84"/>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8965" name="Group 85"/>
              <p:cNvGrpSpPr>
                <a:grpSpLocks/>
              </p:cNvGrpSpPr>
              <p:nvPr/>
            </p:nvGrpSpPr>
            <p:grpSpPr bwMode="auto">
              <a:xfrm>
                <a:off x="1920" y="1296"/>
                <a:ext cx="288" cy="240"/>
                <a:chOff x="1920" y="1296"/>
                <a:chExt cx="288" cy="240"/>
              </a:xfrm>
            </p:grpSpPr>
            <p:sp>
              <p:nvSpPr>
                <p:cNvPr id="378966" name="Line 8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8967" name="Line 8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8968" name="Group 88"/>
              <p:cNvGrpSpPr>
                <a:grpSpLocks/>
              </p:cNvGrpSpPr>
              <p:nvPr/>
            </p:nvGrpSpPr>
            <p:grpSpPr bwMode="auto">
              <a:xfrm>
                <a:off x="2214" y="1299"/>
                <a:ext cx="288" cy="240"/>
                <a:chOff x="1920" y="1296"/>
                <a:chExt cx="288" cy="240"/>
              </a:xfrm>
            </p:grpSpPr>
            <p:sp>
              <p:nvSpPr>
                <p:cNvPr id="378969" name="Line 8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8970" name="Line 9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8971" name="Group 91"/>
              <p:cNvGrpSpPr>
                <a:grpSpLocks/>
              </p:cNvGrpSpPr>
              <p:nvPr/>
            </p:nvGrpSpPr>
            <p:grpSpPr bwMode="auto">
              <a:xfrm>
                <a:off x="2508" y="1296"/>
                <a:ext cx="288" cy="240"/>
                <a:chOff x="1920" y="1296"/>
                <a:chExt cx="288" cy="240"/>
              </a:xfrm>
            </p:grpSpPr>
            <p:sp>
              <p:nvSpPr>
                <p:cNvPr id="378972" name="Line 9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8973" name="Line 9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8974" name="Line 94"/>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8975" name="Line 95"/>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8978" name="Text Box 98"/>
            <p:cNvSpPr txBox="1">
              <a:spLocks noChangeArrowheads="1"/>
            </p:cNvSpPr>
            <p:nvPr/>
          </p:nvSpPr>
          <p:spPr bwMode="auto">
            <a:xfrm>
              <a:off x="3600" y="864"/>
              <a:ext cx="480" cy="212"/>
            </a:xfrm>
            <a:prstGeom prst="rect">
              <a:avLst/>
            </a:prstGeom>
            <a:noFill/>
            <a:ln w="9525">
              <a:noFill/>
              <a:miter lim="800000"/>
              <a:headEnd/>
              <a:tailEnd/>
            </a:ln>
            <a:effectLst/>
          </p:spPr>
          <p:txBody>
            <a:bodyPr>
              <a:spAutoFit/>
            </a:bodyPr>
            <a:lstStyle/>
            <a:p>
              <a:pPr algn="r"/>
              <a:r>
                <a:rPr lang="en-US" sz="1600" b="1">
                  <a:latin typeface="Arial" charset="0"/>
                </a:rPr>
                <a:t> 3k </a:t>
              </a:r>
              <a:r>
                <a:rPr lang="en-US" sz="1600" b="1">
                  <a:latin typeface="Arial" charset="0"/>
                  <a:cs typeface="Arial" charset="0"/>
                </a:rPr>
                <a:t>Ω</a:t>
              </a:r>
              <a:r>
                <a:rPr lang="en-US" sz="1600" b="1">
                  <a:latin typeface="Arial" charset="0"/>
                </a:rPr>
                <a:t> </a:t>
              </a:r>
            </a:p>
          </p:txBody>
        </p:sp>
        <p:sp>
          <p:nvSpPr>
            <p:cNvPr id="378979" name="Text Box 99"/>
            <p:cNvSpPr txBox="1">
              <a:spLocks noChangeArrowheads="1"/>
            </p:cNvSpPr>
            <p:nvPr/>
          </p:nvSpPr>
          <p:spPr bwMode="auto">
            <a:xfrm>
              <a:off x="2400" y="892"/>
              <a:ext cx="624" cy="212"/>
            </a:xfrm>
            <a:prstGeom prst="rect">
              <a:avLst/>
            </a:prstGeom>
            <a:noFill/>
            <a:ln w="9525">
              <a:noFill/>
              <a:miter lim="800000"/>
              <a:headEnd/>
              <a:tailEnd/>
            </a:ln>
            <a:effectLst/>
          </p:spPr>
          <p:txBody>
            <a:bodyPr>
              <a:spAutoFit/>
            </a:bodyPr>
            <a:lstStyle/>
            <a:p>
              <a:pPr algn="r"/>
              <a:r>
                <a:rPr lang="en-US" sz="1600" b="1">
                  <a:latin typeface="Arial" charset="0"/>
                </a:rPr>
                <a:t> 2k </a:t>
              </a:r>
              <a:r>
                <a:rPr lang="en-US" sz="1600" b="1">
                  <a:latin typeface="Arial" charset="0"/>
                  <a:cs typeface="Arial" charset="0"/>
                </a:rPr>
                <a:t>Ω</a:t>
              </a:r>
              <a:r>
                <a:rPr lang="en-US" sz="1600" b="1">
                  <a:latin typeface="Arial" charset="0"/>
                </a:rPr>
                <a:t> </a:t>
              </a:r>
            </a:p>
          </p:txBody>
        </p:sp>
        <p:sp>
          <p:nvSpPr>
            <p:cNvPr id="379094" name="Text Box 214"/>
            <p:cNvSpPr txBox="1">
              <a:spLocks noChangeArrowheads="1"/>
            </p:cNvSpPr>
            <p:nvPr/>
          </p:nvSpPr>
          <p:spPr bwMode="auto">
            <a:xfrm>
              <a:off x="4368" y="1248"/>
              <a:ext cx="480" cy="212"/>
            </a:xfrm>
            <a:prstGeom prst="rect">
              <a:avLst/>
            </a:prstGeom>
            <a:noFill/>
            <a:ln w="9525">
              <a:noFill/>
              <a:miter lim="800000"/>
              <a:headEnd/>
              <a:tailEnd/>
            </a:ln>
            <a:effectLst/>
          </p:spPr>
          <p:txBody>
            <a:bodyPr>
              <a:spAutoFit/>
            </a:bodyPr>
            <a:lstStyle/>
            <a:p>
              <a:pPr algn="r"/>
              <a:r>
                <a:rPr lang="en-US" sz="1600" b="1">
                  <a:latin typeface="Arial" charset="0"/>
                </a:rPr>
                <a:t> 1k </a:t>
              </a:r>
              <a:r>
                <a:rPr lang="en-US" sz="1600" b="1">
                  <a:latin typeface="Arial" charset="0"/>
                  <a:cs typeface="Arial" charset="0"/>
                </a:rPr>
                <a:t>Ω</a:t>
              </a:r>
              <a:r>
                <a:rPr lang="en-US" sz="1600" b="1">
                  <a:latin typeface="Arial" charset="0"/>
                </a:rPr>
                <a:t> </a:t>
              </a:r>
            </a:p>
          </p:txBody>
        </p:sp>
        <p:grpSp>
          <p:nvGrpSpPr>
            <p:cNvPr id="379095" name="Group 215"/>
            <p:cNvGrpSpPr>
              <a:grpSpLocks/>
            </p:cNvGrpSpPr>
            <p:nvPr/>
          </p:nvGrpSpPr>
          <p:grpSpPr bwMode="auto">
            <a:xfrm>
              <a:off x="3168" y="816"/>
              <a:ext cx="384" cy="1104"/>
              <a:chOff x="4656" y="1632"/>
              <a:chExt cx="432" cy="1200"/>
            </a:xfrm>
          </p:grpSpPr>
          <p:sp>
            <p:nvSpPr>
              <p:cNvPr id="379096" name="Oval 216"/>
              <p:cNvSpPr>
                <a:spLocks noChangeArrowheads="1"/>
              </p:cNvSpPr>
              <p:nvPr/>
            </p:nvSpPr>
            <p:spPr bwMode="auto">
              <a:xfrm>
                <a:off x="4656" y="2058"/>
                <a:ext cx="432" cy="464"/>
              </a:xfrm>
              <a:prstGeom prst="ellipse">
                <a:avLst/>
              </a:prstGeom>
              <a:noFill/>
              <a:ln w="9525">
                <a:solidFill>
                  <a:schemeClr val="tx1"/>
                </a:solidFill>
                <a:round/>
                <a:headEnd/>
                <a:tailEnd/>
              </a:ln>
              <a:effectLst/>
            </p:spPr>
            <p:txBody>
              <a:bodyPr wrap="none" anchor="ctr"/>
              <a:lstStyle/>
              <a:p>
                <a:endParaRPr lang="en-US"/>
              </a:p>
            </p:txBody>
          </p:sp>
          <p:sp>
            <p:nvSpPr>
              <p:cNvPr id="379097" name="Line 217"/>
              <p:cNvSpPr>
                <a:spLocks noChangeShapeType="1"/>
              </p:cNvSpPr>
              <p:nvPr/>
            </p:nvSpPr>
            <p:spPr bwMode="auto">
              <a:xfrm>
                <a:off x="4872" y="2522"/>
                <a:ext cx="0" cy="310"/>
              </a:xfrm>
              <a:prstGeom prst="line">
                <a:avLst/>
              </a:prstGeom>
              <a:noFill/>
              <a:ln w="9525">
                <a:solidFill>
                  <a:schemeClr val="tx1"/>
                </a:solidFill>
                <a:round/>
                <a:headEnd/>
                <a:tailEnd/>
              </a:ln>
              <a:effectLst/>
            </p:spPr>
            <p:txBody>
              <a:bodyPr/>
              <a:lstStyle/>
              <a:p>
                <a:endParaRPr lang="en-US"/>
              </a:p>
            </p:txBody>
          </p:sp>
          <p:sp>
            <p:nvSpPr>
              <p:cNvPr id="379098" name="Line 218"/>
              <p:cNvSpPr>
                <a:spLocks noChangeShapeType="1"/>
              </p:cNvSpPr>
              <p:nvPr/>
            </p:nvSpPr>
            <p:spPr bwMode="auto">
              <a:xfrm flipV="1">
                <a:off x="4872" y="1632"/>
                <a:ext cx="0" cy="426"/>
              </a:xfrm>
              <a:prstGeom prst="line">
                <a:avLst/>
              </a:prstGeom>
              <a:noFill/>
              <a:ln w="9525">
                <a:solidFill>
                  <a:schemeClr val="tx1"/>
                </a:solidFill>
                <a:round/>
                <a:headEnd/>
                <a:tailEnd/>
              </a:ln>
              <a:effectLst/>
            </p:spPr>
            <p:txBody>
              <a:bodyPr/>
              <a:lstStyle/>
              <a:p>
                <a:endParaRPr lang="en-US"/>
              </a:p>
            </p:txBody>
          </p:sp>
          <p:sp>
            <p:nvSpPr>
              <p:cNvPr id="379099" name="Line 219"/>
              <p:cNvSpPr>
                <a:spLocks noChangeShapeType="1"/>
              </p:cNvSpPr>
              <p:nvPr/>
            </p:nvSpPr>
            <p:spPr bwMode="auto">
              <a:xfrm flipV="1">
                <a:off x="4869" y="2160"/>
                <a:ext cx="0" cy="240"/>
              </a:xfrm>
              <a:prstGeom prst="line">
                <a:avLst/>
              </a:prstGeom>
              <a:noFill/>
              <a:ln w="38100">
                <a:solidFill>
                  <a:schemeClr val="tx1"/>
                </a:solidFill>
                <a:round/>
                <a:headEnd/>
                <a:tailEnd type="triangle" w="med" len="med"/>
              </a:ln>
              <a:effectLst/>
            </p:spPr>
            <p:txBody>
              <a:bodyPr/>
              <a:lstStyle/>
              <a:p>
                <a:endParaRPr lang="en-US"/>
              </a:p>
            </p:txBody>
          </p:sp>
        </p:grpSp>
      </p:grpSp>
      <p:grpSp>
        <p:nvGrpSpPr>
          <p:cNvPr id="379248" name="Group 368"/>
          <p:cNvGrpSpPr>
            <a:grpSpLocks/>
          </p:cNvGrpSpPr>
          <p:nvPr/>
        </p:nvGrpSpPr>
        <p:grpSpPr bwMode="auto">
          <a:xfrm>
            <a:off x="2057400" y="3733800"/>
            <a:ext cx="5334000" cy="1890713"/>
            <a:chOff x="1296" y="2352"/>
            <a:chExt cx="3360" cy="1191"/>
          </a:xfrm>
        </p:grpSpPr>
        <p:grpSp>
          <p:nvGrpSpPr>
            <p:cNvPr id="379177" name="Group 297"/>
            <p:cNvGrpSpPr>
              <a:grpSpLocks/>
            </p:cNvGrpSpPr>
            <p:nvPr/>
          </p:nvGrpSpPr>
          <p:grpSpPr bwMode="auto">
            <a:xfrm>
              <a:off x="1296" y="2352"/>
              <a:ext cx="3360" cy="1179"/>
              <a:chOff x="1488" y="741"/>
              <a:chExt cx="3360" cy="1179"/>
            </a:xfrm>
          </p:grpSpPr>
          <p:grpSp>
            <p:nvGrpSpPr>
              <p:cNvPr id="379178" name="Group 298"/>
              <p:cNvGrpSpPr>
                <a:grpSpLocks/>
              </p:cNvGrpSpPr>
              <p:nvPr/>
            </p:nvGrpSpPr>
            <p:grpSpPr bwMode="auto">
              <a:xfrm>
                <a:off x="2281" y="768"/>
                <a:ext cx="922" cy="105"/>
                <a:chOff x="1200" y="1296"/>
                <a:chExt cx="2256" cy="243"/>
              </a:xfrm>
            </p:grpSpPr>
            <p:sp>
              <p:nvSpPr>
                <p:cNvPr id="379179" name="Line 299"/>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9180" name="Line 300"/>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9181" name="Group 301"/>
                <p:cNvGrpSpPr>
                  <a:grpSpLocks/>
                </p:cNvGrpSpPr>
                <p:nvPr/>
              </p:nvGrpSpPr>
              <p:grpSpPr bwMode="auto">
                <a:xfrm>
                  <a:off x="1920" y="1296"/>
                  <a:ext cx="288" cy="240"/>
                  <a:chOff x="1920" y="1296"/>
                  <a:chExt cx="288" cy="240"/>
                </a:xfrm>
              </p:grpSpPr>
              <p:sp>
                <p:nvSpPr>
                  <p:cNvPr id="379182" name="Line 30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9183" name="Line 30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9184" name="Group 304"/>
                <p:cNvGrpSpPr>
                  <a:grpSpLocks/>
                </p:cNvGrpSpPr>
                <p:nvPr/>
              </p:nvGrpSpPr>
              <p:grpSpPr bwMode="auto">
                <a:xfrm>
                  <a:off x="2214" y="1299"/>
                  <a:ext cx="288" cy="240"/>
                  <a:chOff x="1920" y="1296"/>
                  <a:chExt cx="288" cy="240"/>
                </a:xfrm>
              </p:grpSpPr>
              <p:sp>
                <p:nvSpPr>
                  <p:cNvPr id="379185" name="Line 30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9186" name="Line 30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9187" name="Group 307"/>
                <p:cNvGrpSpPr>
                  <a:grpSpLocks/>
                </p:cNvGrpSpPr>
                <p:nvPr/>
              </p:nvGrpSpPr>
              <p:grpSpPr bwMode="auto">
                <a:xfrm>
                  <a:off x="2508" y="1296"/>
                  <a:ext cx="288" cy="240"/>
                  <a:chOff x="1920" y="1296"/>
                  <a:chExt cx="288" cy="240"/>
                </a:xfrm>
              </p:grpSpPr>
              <p:sp>
                <p:nvSpPr>
                  <p:cNvPr id="379188" name="Line 30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9189" name="Line 30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9190" name="Line 310"/>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9191" name="Line 311"/>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9192" name="Oval 312"/>
              <p:cNvSpPr>
                <a:spLocks noChangeArrowheads="1"/>
              </p:cNvSpPr>
              <p:nvPr/>
            </p:nvSpPr>
            <p:spPr bwMode="auto">
              <a:xfrm>
                <a:off x="1901" y="1133"/>
                <a:ext cx="346" cy="338"/>
              </a:xfrm>
              <a:prstGeom prst="ellipse">
                <a:avLst/>
              </a:prstGeom>
              <a:noFill/>
              <a:ln w="9525">
                <a:solidFill>
                  <a:schemeClr val="tx1"/>
                </a:solidFill>
                <a:round/>
                <a:headEnd/>
                <a:tailEnd/>
              </a:ln>
              <a:effectLst/>
            </p:spPr>
            <p:txBody>
              <a:bodyPr wrap="none" anchor="ctr"/>
              <a:lstStyle/>
              <a:p>
                <a:endParaRPr lang="en-US"/>
              </a:p>
            </p:txBody>
          </p:sp>
          <p:sp>
            <p:nvSpPr>
              <p:cNvPr id="379193" name="Line 313"/>
              <p:cNvSpPr>
                <a:spLocks noChangeShapeType="1"/>
              </p:cNvSpPr>
              <p:nvPr/>
            </p:nvSpPr>
            <p:spPr bwMode="auto">
              <a:xfrm>
                <a:off x="2073" y="1471"/>
                <a:ext cx="7" cy="435"/>
              </a:xfrm>
              <a:prstGeom prst="line">
                <a:avLst/>
              </a:prstGeom>
              <a:noFill/>
              <a:ln w="9525">
                <a:solidFill>
                  <a:schemeClr val="tx1"/>
                </a:solidFill>
                <a:round/>
                <a:headEnd/>
                <a:tailEnd/>
              </a:ln>
              <a:effectLst/>
            </p:spPr>
            <p:txBody>
              <a:bodyPr/>
              <a:lstStyle/>
              <a:p>
                <a:endParaRPr lang="en-US"/>
              </a:p>
            </p:txBody>
          </p:sp>
          <p:sp>
            <p:nvSpPr>
              <p:cNvPr id="379194" name="Line 314"/>
              <p:cNvSpPr>
                <a:spLocks noChangeShapeType="1"/>
              </p:cNvSpPr>
              <p:nvPr/>
            </p:nvSpPr>
            <p:spPr bwMode="auto">
              <a:xfrm flipV="1">
                <a:off x="2073" y="823"/>
                <a:ext cx="1" cy="310"/>
              </a:xfrm>
              <a:prstGeom prst="line">
                <a:avLst/>
              </a:prstGeom>
              <a:noFill/>
              <a:ln w="9525">
                <a:solidFill>
                  <a:schemeClr val="tx1"/>
                </a:solidFill>
                <a:round/>
                <a:headEnd/>
                <a:tailEnd/>
              </a:ln>
              <a:effectLst/>
            </p:spPr>
            <p:txBody>
              <a:bodyPr/>
              <a:lstStyle/>
              <a:p>
                <a:endParaRPr lang="en-US"/>
              </a:p>
            </p:txBody>
          </p:sp>
          <p:sp>
            <p:nvSpPr>
              <p:cNvPr id="379195" name="Text Box 315"/>
              <p:cNvSpPr txBox="1">
                <a:spLocks noChangeArrowheads="1"/>
              </p:cNvSpPr>
              <p:nvPr/>
            </p:nvSpPr>
            <p:spPr bwMode="auto">
              <a:xfrm>
                <a:off x="1974" y="1103"/>
                <a:ext cx="135" cy="288"/>
              </a:xfrm>
              <a:prstGeom prst="rect">
                <a:avLst/>
              </a:prstGeom>
              <a:noFill/>
              <a:ln w="9525">
                <a:noFill/>
                <a:miter lim="800000"/>
                <a:headEnd/>
                <a:tailEnd/>
              </a:ln>
              <a:effectLst/>
            </p:spPr>
            <p:txBody>
              <a:bodyPr>
                <a:spAutoFit/>
              </a:bodyPr>
              <a:lstStyle/>
              <a:p>
                <a:r>
                  <a:rPr lang="en-US"/>
                  <a:t>+</a:t>
                </a:r>
              </a:p>
            </p:txBody>
          </p:sp>
          <p:sp>
            <p:nvSpPr>
              <p:cNvPr id="379196" name="Text Box 316"/>
              <p:cNvSpPr txBox="1">
                <a:spLocks noChangeArrowheads="1"/>
              </p:cNvSpPr>
              <p:nvPr/>
            </p:nvSpPr>
            <p:spPr bwMode="auto">
              <a:xfrm>
                <a:off x="1971" y="1184"/>
                <a:ext cx="136" cy="288"/>
              </a:xfrm>
              <a:prstGeom prst="rect">
                <a:avLst/>
              </a:prstGeom>
              <a:noFill/>
              <a:ln w="9525">
                <a:noFill/>
                <a:miter lim="800000"/>
                <a:headEnd/>
                <a:tailEnd/>
              </a:ln>
              <a:effectLst/>
            </p:spPr>
            <p:txBody>
              <a:bodyPr>
                <a:spAutoFit/>
              </a:bodyPr>
              <a:lstStyle/>
              <a:p>
                <a:r>
                  <a:rPr lang="en-US"/>
                  <a:t>_</a:t>
                </a:r>
              </a:p>
            </p:txBody>
          </p:sp>
          <p:sp>
            <p:nvSpPr>
              <p:cNvPr id="379197" name="Line 317"/>
              <p:cNvSpPr>
                <a:spLocks noChangeShapeType="1"/>
              </p:cNvSpPr>
              <p:nvPr/>
            </p:nvSpPr>
            <p:spPr bwMode="auto">
              <a:xfrm>
                <a:off x="2076" y="823"/>
                <a:ext cx="384" cy="0"/>
              </a:xfrm>
              <a:prstGeom prst="line">
                <a:avLst/>
              </a:prstGeom>
              <a:noFill/>
              <a:ln w="9525">
                <a:solidFill>
                  <a:schemeClr val="tx1"/>
                </a:solidFill>
                <a:round/>
                <a:headEnd/>
                <a:tailEnd/>
              </a:ln>
              <a:effectLst/>
            </p:spPr>
            <p:txBody>
              <a:bodyPr/>
              <a:lstStyle/>
              <a:p>
                <a:endParaRPr lang="en-US"/>
              </a:p>
            </p:txBody>
          </p:sp>
          <p:sp>
            <p:nvSpPr>
              <p:cNvPr id="379198" name="Line 318"/>
              <p:cNvSpPr>
                <a:spLocks noChangeShapeType="1"/>
              </p:cNvSpPr>
              <p:nvPr/>
            </p:nvSpPr>
            <p:spPr bwMode="auto">
              <a:xfrm>
                <a:off x="2075" y="1913"/>
                <a:ext cx="1127" cy="7"/>
              </a:xfrm>
              <a:prstGeom prst="line">
                <a:avLst/>
              </a:prstGeom>
              <a:noFill/>
              <a:ln w="9525">
                <a:solidFill>
                  <a:schemeClr val="tx1"/>
                </a:solidFill>
                <a:round/>
                <a:headEnd/>
                <a:tailEnd/>
              </a:ln>
              <a:effectLst/>
            </p:spPr>
            <p:txBody>
              <a:bodyPr/>
              <a:lstStyle/>
              <a:p>
                <a:endParaRPr lang="en-US"/>
              </a:p>
            </p:txBody>
          </p:sp>
          <p:sp>
            <p:nvSpPr>
              <p:cNvPr id="379199" name="Line 319"/>
              <p:cNvSpPr>
                <a:spLocks noChangeShapeType="1"/>
              </p:cNvSpPr>
              <p:nvPr/>
            </p:nvSpPr>
            <p:spPr bwMode="auto">
              <a:xfrm flipH="1">
                <a:off x="3168" y="827"/>
                <a:ext cx="192" cy="0"/>
              </a:xfrm>
              <a:prstGeom prst="line">
                <a:avLst/>
              </a:prstGeom>
              <a:noFill/>
              <a:ln w="9525">
                <a:solidFill>
                  <a:schemeClr val="tx1"/>
                </a:solidFill>
                <a:round/>
                <a:headEnd/>
                <a:tailEnd/>
              </a:ln>
              <a:effectLst/>
            </p:spPr>
            <p:txBody>
              <a:bodyPr/>
              <a:lstStyle/>
              <a:p>
                <a:endParaRPr lang="en-US"/>
              </a:p>
            </p:txBody>
          </p:sp>
          <p:sp>
            <p:nvSpPr>
              <p:cNvPr id="379200" name="Line 320"/>
              <p:cNvSpPr>
                <a:spLocks noChangeShapeType="1"/>
              </p:cNvSpPr>
              <p:nvPr/>
            </p:nvSpPr>
            <p:spPr bwMode="auto">
              <a:xfrm flipH="1">
                <a:off x="3206" y="1913"/>
                <a:ext cx="154" cy="0"/>
              </a:xfrm>
              <a:prstGeom prst="line">
                <a:avLst/>
              </a:prstGeom>
              <a:noFill/>
              <a:ln w="9525">
                <a:solidFill>
                  <a:schemeClr val="tx1"/>
                </a:solidFill>
                <a:round/>
                <a:headEnd/>
                <a:tailEnd/>
              </a:ln>
              <a:effectLst/>
            </p:spPr>
            <p:txBody>
              <a:bodyPr/>
              <a:lstStyle/>
              <a:p>
                <a:endParaRPr lang="en-US"/>
              </a:p>
            </p:txBody>
          </p:sp>
          <p:sp>
            <p:nvSpPr>
              <p:cNvPr id="379201" name="Text Box 321"/>
              <p:cNvSpPr txBox="1">
                <a:spLocks noChangeArrowheads="1"/>
              </p:cNvSpPr>
              <p:nvPr/>
            </p:nvSpPr>
            <p:spPr bwMode="auto">
              <a:xfrm>
                <a:off x="3426" y="1276"/>
                <a:ext cx="510" cy="212"/>
              </a:xfrm>
              <a:prstGeom prst="rect">
                <a:avLst/>
              </a:prstGeom>
              <a:noFill/>
              <a:ln w="9525">
                <a:noFill/>
                <a:miter lim="800000"/>
                <a:headEnd/>
                <a:tailEnd/>
              </a:ln>
              <a:effectLst/>
            </p:spPr>
            <p:txBody>
              <a:bodyPr>
                <a:spAutoFit/>
              </a:bodyPr>
              <a:lstStyle/>
              <a:p>
                <a:pPr algn="r"/>
                <a:r>
                  <a:rPr lang="en-US" sz="1600" b="1">
                    <a:latin typeface="Arial" charset="0"/>
                  </a:rPr>
                  <a:t> 2 mA </a:t>
                </a:r>
              </a:p>
            </p:txBody>
          </p:sp>
          <p:sp>
            <p:nvSpPr>
              <p:cNvPr id="379202" name="Text Box 322"/>
              <p:cNvSpPr txBox="1">
                <a:spLocks noChangeArrowheads="1"/>
              </p:cNvSpPr>
              <p:nvPr/>
            </p:nvSpPr>
            <p:spPr bwMode="auto">
              <a:xfrm>
                <a:off x="1488" y="1296"/>
                <a:ext cx="432" cy="212"/>
              </a:xfrm>
              <a:prstGeom prst="rect">
                <a:avLst/>
              </a:prstGeom>
              <a:noFill/>
              <a:ln w="9525">
                <a:noFill/>
                <a:miter lim="800000"/>
                <a:headEnd/>
                <a:tailEnd/>
              </a:ln>
              <a:effectLst/>
            </p:spPr>
            <p:txBody>
              <a:bodyPr>
                <a:spAutoFit/>
              </a:bodyPr>
              <a:lstStyle/>
              <a:p>
                <a:r>
                  <a:rPr lang="en-US" sz="1600" b="1">
                    <a:latin typeface="Arial" charset="0"/>
                  </a:rPr>
                  <a:t> 4 V </a:t>
                </a:r>
              </a:p>
            </p:txBody>
          </p:sp>
          <p:sp>
            <p:nvSpPr>
              <p:cNvPr id="379203" name="Oval 323"/>
              <p:cNvSpPr>
                <a:spLocks noChangeArrowheads="1"/>
              </p:cNvSpPr>
              <p:nvPr/>
            </p:nvSpPr>
            <p:spPr bwMode="auto">
              <a:xfrm>
                <a:off x="1901" y="1133"/>
                <a:ext cx="346" cy="338"/>
              </a:xfrm>
              <a:prstGeom prst="ellipse">
                <a:avLst/>
              </a:prstGeom>
              <a:noFill/>
              <a:ln w="9525">
                <a:solidFill>
                  <a:schemeClr val="tx1"/>
                </a:solidFill>
                <a:round/>
                <a:headEnd/>
                <a:tailEnd/>
              </a:ln>
              <a:effectLst/>
            </p:spPr>
            <p:txBody>
              <a:bodyPr wrap="none" anchor="ctr"/>
              <a:lstStyle/>
              <a:p>
                <a:endParaRPr lang="en-US"/>
              </a:p>
            </p:txBody>
          </p:sp>
          <p:sp>
            <p:nvSpPr>
              <p:cNvPr id="379204" name="Line 324"/>
              <p:cNvSpPr>
                <a:spLocks noChangeShapeType="1"/>
              </p:cNvSpPr>
              <p:nvPr/>
            </p:nvSpPr>
            <p:spPr bwMode="auto">
              <a:xfrm>
                <a:off x="2073" y="1471"/>
                <a:ext cx="7" cy="435"/>
              </a:xfrm>
              <a:prstGeom prst="line">
                <a:avLst/>
              </a:prstGeom>
              <a:noFill/>
              <a:ln w="9525">
                <a:solidFill>
                  <a:schemeClr val="tx1"/>
                </a:solidFill>
                <a:round/>
                <a:headEnd/>
                <a:tailEnd/>
              </a:ln>
              <a:effectLst/>
            </p:spPr>
            <p:txBody>
              <a:bodyPr/>
              <a:lstStyle/>
              <a:p>
                <a:endParaRPr lang="en-US"/>
              </a:p>
            </p:txBody>
          </p:sp>
          <p:sp>
            <p:nvSpPr>
              <p:cNvPr id="379205" name="Text Box 325"/>
              <p:cNvSpPr txBox="1">
                <a:spLocks noChangeArrowheads="1"/>
              </p:cNvSpPr>
              <p:nvPr/>
            </p:nvSpPr>
            <p:spPr bwMode="auto">
              <a:xfrm>
                <a:off x="1974" y="1103"/>
                <a:ext cx="135" cy="288"/>
              </a:xfrm>
              <a:prstGeom prst="rect">
                <a:avLst/>
              </a:prstGeom>
              <a:noFill/>
              <a:ln w="9525">
                <a:noFill/>
                <a:miter lim="800000"/>
                <a:headEnd/>
                <a:tailEnd/>
              </a:ln>
              <a:effectLst/>
            </p:spPr>
            <p:txBody>
              <a:bodyPr>
                <a:spAutoFit/>
              </a:bodyPr>
              <a:lstStyle/>
              <a:p>
                <a:r>
                  <a:rPr lang="en-US"/>
                  <a:t>+</a:t>
                </a:r>
              </a:p>
            </p:txBody>
          </p:sp>
          <p:sp>
            <p:nvSpPr>
              <p:cNvPr id="379206" name="Text Box 326"/>
              <p:cNvSpPr txBox="1">
                <a:spLocks noChangeArrowheads="1"/>
              </p:cNvSpPr>
              <p:nvPr/>
            </p:nvSpPr>
            <p:spPr bwMode="auto">
              <a:xfrm>
                <a:off x="1971" y="1184"/>
                <a:ext cx="136" cy="288"/>
              </a:xfrm>
              <a:prstGeom prst="rect">
                <a:avLst/>
              </a:prstGeom>
              <a:noFill/>
              <a:ln w="9525">
                <a:noFill/>
                <a:miter lim="800000"/>
                <a:headEnd/>
                <a:tailEnd/>
              </a:ln>
              <a:effectLst/>
            </p:spPr>
            <p:txBody>
              <a:bodyPr>
                <a:spAutoFit/>
              </a:bodyPr>
              <a:lstStyle/>
              <a:p>
                <a:r>
                  <a:rPr lang="en-US"/>
                  <a:t>_</a:t>
                </a:r>
              </a:p>
            </p:txBody>
          </p:sp>
          <p:sp>
            <p:nvSpPr>
              <p:cNvPr id="379207" name="Line 327"/>
              <p:cNvSpPr>
                <a:spLocks noChangeShapeType="1"/>
              </p:cNvSpPr>
              <p:nvPr/>
            </p:nvSpPr>
            <p:spPr bwMode="auto">
              <a:xfrm>
                <a:off x="2076" y="823"/>
                <a:ext cx="384" cy="0"/>
              </a:xfrm>
              <a:prstGeom prst="line">
                <a:avLst/>
              </a:prstGeom>
              <a:noFill/>
              <a:ln w="9525">
                <a:solidFill>
                  <a:schemeClr val="tx1"/>
                </a:solidFill>
                <a:round/>
                <a:headEnd/>
                <a:tailEnd/>
              </a:ln>
              <a:effectLst/>
            </p:spPr>
            <p:txBody>
              <a:bodyPr/>
              <a:lstStyle/>
              <a:p>
                <a:endParaRPr lang="en-US"/>
              </a:p>
            </p:txBody>
          </p:sp>
          <p:grpSp>
            <p:nvGrpSpPr>
              <p:cNvPr id="379208" name="Group 328"/>
              <p:cNvGrpSpPr>
                <a:grpSpLocks/>
              </p:cNvGrpSpPr>
              <p:nvPr/>
            </p:nvGrpSpPr>
            <p:grpSpPr bwMode="auto">
              <a:xfrm rot="16200000">
                <a:off x="3771" y="1273"/>
                <a:ext cx="1084" cy="187"/>
                <a:chOff x="1200" y="1296"/>
                <a:chExt cx="2256" cy="243"/>
              </a:xfrm>
            </p:grpSpPr>
            <p:sp>
              <p:nvSpPr>
                <p:cNvPr id="379209" name="Line 329"/>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9210" name="Line 330"/>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9211" name="Group 331"/>
                <p:cNvGrpSpPr>
                  <a:grpSpLocks/>
                </p:cNvGrpSpPr>
                <p:nvPr/>
              </p:nvGrpSpPr>
              <p:grpSpPr bwMode="auto">
                <a:xfrm>
                  <a:off x="1920" y="1296"/>
                  <a:ext cx="288" cy="240"/>
                  <a:chOff x="1920" y="1296"/>
                  <a:chExt cx="288" cy="240"/>
                </a:xfrm>
              </p:grpSpPr>
              <p:sp>
                <p:nvSpPr>
                  <p:cNvPr id="379212" name="Line 33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9213" name="Line 33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9214" name="Group 334"/>
                <p:cNvGrpSpPr>
                  <a:grpSpLocks/>
                </p:cNvGrpSpPr>
                <p:nvPr/>
              </p:nvGrpSpPr>
              <p:grpSpPr bwMode="auto">
                <a:xfrm>
                  <a:off x="2214" y="1299"/>
                  <a:ext cx="288" cy="240"/>
                  <a:chOff x="1920" y="1296"/>
                  <a:chExt cx="288" cy="240"/>
                </a:xfrm>
              </p:grpSpPr>
              <p:sp>
                <p:nvSpPr>
                  <p:cNvPr id="379215" name="Line 33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9216" name="Line 33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9217" name="Group 337"/>
                <p:cNvGrpSpPr>
                  <a:grpSpLocks/>
                </p:cNvGrpSpPr>
                <p:nvPr/>
              </p:nvGrpSpPr>
              <p:grpSpPr bwMode="auto">
                <a:xfrm>
                  <a:off x="2508" y="1296"/>
                  <a:ext cx="288" cy="240"/>
                  <a:chOff x="1920" y="1296"/>
                  <a:chExt cx="288" cy="240"/>
                </a:xfrm>
              </p:grpSpPr>
              <p:sp>
                <p:nvSpPr>
                  <p:cNvPr id="379218" name="Line 33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9219" name="Line 33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9220" name="Line 340"/>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9221" name="Line 341"/>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9222" name="Line 342"/>
              <p:cNvSpPr>
                <a:spLocks noChangeShapeType="1"/>
              </p:cNvSpPr>
              <p:nvPr/>
            </p:nvSpPr>
            <p:spPr bwMode="auto">
              <a:xfrm flipH="1">
                <a:off x="3168" y="827"/>
                <a:ext cx="192" cy="0"/>
              </a:xfrm>
              <a:prstGeom prst="line">
                <a:avLst/>
              </a:prstGeom>
              <a:noFill/>
              <a:ln w="9525">
                <a:solidFill>
                  <a:schemeClr val="tx1"/>
                </a:solidFill>
                <a:round/>
                <a:headEnd/>
                <a:tailEnd/>
              </a:ln>
              <a:effectLst/>
            </p:spPr>
            <p:txBody>
              <a:bodyPr/>
              <a:lstStyle/>
              <a:p>
                <a:endParaRPr lang="en-US"/>
              </a:p>
            </p:txBody>
          </p:sp>
          <p:sp>
            <p:nvSpPr>
              <p:cNvPr id="379223" name="Line 343"/>
              <p:cNvSpPr>
                <a:spLocks noChangeShapeType="1"/>
              </p:cNvSpPr>
              <p:nvPr/>
            </p:nvSpPr>
            <p:spPr bwMode="auto">
              <a:xfrm flipH="1">
                <a:off x="3216" y="1911"/>
                <a:ext cx="1104" cy="0"/>
              </a:xfrm>
              <a:prstGeom prst="line">
                <a:avLst/>
              </a:prstGeom>
              <a:noFill/>
              <a:ln w="9525">
                <a:solidFill>
                  <a:schemeClr val="tx1"/>
                </a:solidFill>
                <a:round/>
                <a:headEnd/>
                <a:tailEnd/>
              </a:ln>
              <a:effectLst/>
            </p:spPr>
            <p:txBody>
              <a:bodyPr/>
              <a:lstStyle/>
              <a:p>
                <a:endParaRPr lang="en-US"/>
              </a:p>
            </p:txBody>
          </p:sp>
          <p:grpSp>
            <p:nvGrpSpPr>
              <p:cNvPr id="379224" name="Group 344"/>
              <p:cNvGrpSpPr>
                <a:grpSpLocks/>
              </p:cNvGrpSpPr>
              <p:nvPr/>
            </p:nvGrpSpPr>
            <p:grpSpPr bwMode="auto">
              <a:xfrm>
                <a:off x="3312" y="741"/>
                <a:ext cx="1008" cy="144"/>
                <a:chOff x="1200" y="1296"/>
                <a:chExt cx="2256" cy="243"/>
              </a:xfrm>
            </p:grpSpPr>
            <p:sp>
              <p:nvSpPr>
                <p:cNvPr id="379225" name="Line 345"/>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9226" name="Line 346"/>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9227" name="Group 347"/>
                <p:cNvGrpSpPr>
                  <a:grpSpLocks/>
                </p:cNvGrpSpPr>
                <p:nvPr/>
              </p:nvGrpSpPr>
              <p:grpSpPr bwMode="auto">
                <a:xfrm>
                  <a:off x="1920" y="1296"/>
                  <a:ext cx="288" cy="240"/>
                  <a:chOff x="1920" y="1296"/>
                  <a:chExt cx="288" cy="240"/>
                </a:xfrm>
              </p:grpSpPr>
              <p:sp>
                <p:nvSpPr>
                  <p:cNvPr id="379228" name="Line 34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9229" name="Line 34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9230" name="Group 350"/>
                <p:cNvGrpSpPr>
                  <a:grpSpLocks/>
                </p:cNvGrpSpPr>
                <p:nvPr/>
              </p:nvGrpSpPr>
              <p:grpSpPr bwMode="auto">
                <a:xfrm>
                  <a:off x="2214" y="1299"/>
                  <a:ext cx="288" cy="240"/>
                  <a:chOff x="1920" y="1296"/>
                  <a:chExt cx="288" cy="240"/>
                </a:xfrm>
              </p:grpSpPr>
              <p:sp>
                <p:nvSpPr>
                  <p:cNvPr id="379231" name="Line 35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9232" name="Line 35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9233" name="Group 353"/>
                <p:cNvGrpSpPr>
                  <a:grpSpLocks/>
                </p:cNvGrpSpPr>
                <p:nvPr/>
              </p:nvGrpSpPr>
              <p:grpSpPr bwMode="auto">
                <a:xfrm>
                  <a:off x="2508" y="1296"/>
                  <a:ext cx="288" cy="240"/>
                  <a:chOff x="1920" y="1296"/>
                  <a:chExt cx="288" cy="240"/>
                </a:xfrm>
              </p:grpSpPr>
              <p:sp>
                <p:nvSpPr>
                  <p:cNvPr id="379234" name="Line 35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9235" name="Line 35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9236" name="Line 356"/>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9237" name="Line 357"/>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9238" name="Text Box 358"/>
              <p:cNvSpPr txBox="1">
                <a:spLocks noChangeArrowheads="1"/>
              </p:cNvSpPr>
              <p:nvPr/>
            </p:nvSpPr>
            <p:spPr bwMode="auto">
              <a:xfrm>
                <a:off x="3600" y="864"/>
                <a:ext cx="480" cy="212"/>
              </a:xfrm>
              <a:prstGeom prst="rect">
                <a:avLst/>
              </a:prstGeom>
              <a:noFill/>
              <a:ln w="9525">
                <a:noFill/>
                <a:miter lim="800000"/>
                <a:headEnd/>
                <a:tailEnd/>
              </a:ln>
              <a:effectLst/>
            </p:spPr>
            <p:txBody>
              <a:bodyPr>
                <a:spAutoFit/>
              </a:bodyPr>
              <a:lstStyle/>
              <a:p>
                <a:pPr algn="r"/>
                <a:r>
                  <a:rPr lang="en-US" sz="1600" b="1">
                    <a:latin typeface="Arial" charset="0"/>
                  </a:rPr>
                  <a:t> 3k </a:t>
                </a:r>
                <a:r>
                  <a:rPr lang="en-US" sz="1600" b="1">
                    <a:latin typeface="Arial" charset="0"/>
                    <a:cs typeface="Arial" charset="0"/>
                  </a:rPr>
                  <a:t>Ω</a:t>
                </a:r>
                <a:r>
                  <a:rPr lang="en-US" sz="1600" b="1">
                    <a:latin typeface="Arial" charset="0"/>
                  </a:rPr>
                  <a:t> </a:t>
                </a:r>
              </a:p>
            </p:txBody>
          </p:sp>
          <p:sp>
            <p:nvSpPr>
              <p:cNvPr id="379239" name="Text Box 359"/>
              <p:cNvSpPr txBox="1">
                <a:spLocks noChangeArrowheads="1"/>
              </p:cNvSpPr>
              <p:nvPr/>
            </p:nvSpPr>
            <p:spPr bwMode="auto">
              <a:xfrm>
                <a:off x="2400" y="892"/>
                <a:ext cx="624" cy="212"/>
              </a:xfrm>
              <a:prstGeom prst="rect">
                <a:avLst/>
              </a:prstGeom>
              <a:noFill/>
              <a:ln w="9525">
                <a:noFill/>
                <a:miter lim="800000"/>
                <a:headEnd/>
                <a:tailEnd/>
              </a:ln>
              <a:effectLst/>
            </p:spPr>
            <p:txBody>
              <a:bodyPr>
                <a:spAutoFit/>
              </a:bodyPr>
              <a:lstStyle/>
              <a:p>
                <a:pPr algn="r"/>
                <a:r>
                  <a:rPr lang="en-US" sz="1600" b="1">
                    <a:latin typeface="Arial" charset="0"/>
                  </a:rPr>
                  <a:t> 2k </a:t>
                </a:r>
                <a:r>
                  <a:rPr lang="en-US" sz="1600" b="1">
                    <a:latin typeface="Arial" charset="0"/>
                    <a:cs typeface="Arial" charset="0"/>
                  </a:rPr>
                  <a:t>Ω</a:t>
                </a:r>
                <a:r>
                  <a:rPr lang="en-US" sz="1600" b="1">
                    <a:latin typeface="Arial" charset="0"/>
                  </a:rPr>
                  <a:t> </a:t>
                </a:r>
              </a:p>
            </p:txBody>
          </p:sp>
          <p:sp>
            <p:nvSpPr>
              <p:cNvPr id="379240" name="Text Box 360"/>
              <p:cNvSpPr txBox="1">
                <a:spLocks noChangeArrowheads="1"/>
              </p:cNvSpPr>
              <p:nvPr/>
            </p:nvSpPr>
            <p:spPr bwMode="auto">
              <a:xfrm>
                <a:off x="4368" y="1248"/>
                <a:ext cx="480" cy="212"/>
              </a:xfrm>
              <a:prstGeom prst="rect">
                <a:avLst/>
              </a:prstGeom>
              <a:noFill/>
              <a:ln w="9525">
                <a:noFill/>
                <a:miter lim="800000"/>
                <a:headEnd/>
                <a:tailEnd/>
              </a:ln>
              <a:effectLst/>
            </p:spPr>
            <p:txBody>
              <a:bodyPr>
                <a:spAutoFit/>
              </a:bodyPr>
              <a:lstStyle/>
              <a:p>
                <a:pPr algn="r"/>
                <a:r>
                  <a:rPr lang="en-US" sz="1600" b="1">
                    <a:latin typeface="Arial" charset="0"/>
                  </a:rPr>
                  <a:t> 1k </a:t>
                </a:r>
                <a:r>
                  <a:rPr lang="en-US" sz="1600" b="1">
                    <a:latin typeface="Arial" charset="0"/>
                    <a:cs typeface="Arial" charset="0"/>
                  </a:rPr>
                  <a:t>Ω</a:t>
                </a:r>
                <a:r>
                  <a:rPr lang="en-US" sz="1600" b="1">
                    <a:latin typeface="Arial" charset="0"/>
                  </a:rPr>
                  <a:t> </a:t>
                </a:r>
              </a:p>
            </p:txBody>
          </p:sp>
          <p:grpSp>
            <p:nvGrpSpPr>
              <p:cNvPr id="379241" name="Group 361"/>
              <p:cNvGrpSpPr>
                <a:grpSpLocks/>
              </p:cNvGrpSpPr>
              <p:nvPr/>
            </p:nvGrpSpPr>
            <p:grpSpPr bwMode="auto">
              <a:xfrm>
                <a:off x="3168" y="816"/>
                <a:ext cx="384" cy="1104"/>
                <a:chOff x="4656" y="1632"/>
                <a:chExt cx="432" cy="1200"/>
              </a:xfrm>
            </p:grpSpPr>
            <p:sp>
              <p:nvSpPr>
                <p:cNvPr id="379242" name="Oval 362"/>
                <p:cNvSpPr>
                  <a:spLocks noChangeArrowheads="1"/>
                </p:cNvSpPr>
                <p:nvPr/>
              </p:nvSpPr>
              <p:spPr bwMode="auto">
                <a:xfrm>
                  <a:off x="4656" y="2058"/>
                  <a:ext cx="432" cy="464"/>
                </a:xfrm>
                <a:prstGeom prst="ellipse">
                  <a:avLst/>
                </a:prstGeom>
                <a:noFill/>
                <a:ln w="9525">
                  <a:solidFill>
                    <a:schemeClr val="tx1"/>
                  </a:solidFill>
                  <a:round/>
                  <a:headEnd/>
                  <a:tailEnd/>
                </a:ln>
                <a:effectLst/>
              </p:spPr>
              <p:txBody>
                <a:bodyPr wrap="none" anchor="ctr"/>
                <a:lstStyle/>
                <a:p>
                  <a:endParaRPr lang="en-US"/>
                </a:p>
              </p:txBody>
            </p:sp>
            <p:sp>
              <p:nvSpPr>
                <p:cNvPr id="379243" name="Line 363"/>
                <p:cNvSpPr>
                  <a:spLocks noChangeShapeType="1"/>
                </p:cNvSpPr>
                <p:nvPr/>
              </p:nvSpPr>
              <p:spPr bwMode="auto">
                <a:xfrm>
                  <a:off x="4872" y="2522"/>
                  <a:ext cx="0" cy="310"/>
                </a:xfrm>
                <a:prstGeom prst="line">
                  <a:avLst/>
                </a:prstGeom>
                <a:noFill/>
                <a:ln w="9525">
                  <a:solidFill>
                    <a:schemeClr val="tx1"/>
                  </a:solidFill>
                  <a:round/>
                  <a:headEnd/>
                  <a:tailEnd/>
                </a:ln>
                <a:effectLst/>
              </p:spPr>
              <p:txBody>
                <a:bodyPr/>
                <a:lstStyle/>
                <a:p>
                  <a:endParaRPr lang="en-US"/>
                </a:p>
              </p:txBody>
            </p:sp>
            <p:sp>
              <p:nvSpPr>
                <p:cNvPr id="379244" name="Line 364"/>
                <p:cNvSpPr>
                  <a:spLocks noChangeShapeType="1"/>
                </p:cNvSpPr>
                <p:nvPr/>
              </p:nvSpPr>
              <p:spPr bwMode="auto">
                <a:xfrm flipV="1">
                  <a:off x="4872" y="1632"/>
                  <a:ext cx="0" cy="426"/>
                </a:xfrm>
                <a:prstGeom prst="line">
                  <a:avLst/>
                </a:prstGeom>
                <a:noFill/>
                <a:ln w="9525">
                  <a:solidFill>
                    <a:schemeClr val="tx1"/>
                  </a:solidFill>
                  <a:round/>
                  <a:headEnd/>
                  <a:tailEnd/>
                </a:ln>
                <a:effectLst/>
              </p:spPr>
              <p:txBody>
                <a:bodyPr/>
                <a:lstStyle/>
                <a:p>
                  <a:endParaRPr lang="en-US"/>
                </a:p>
              </p:txBody>
            </p:sp>
            <p:sp>
              <p:nvSpPr>
                <p:cNvPr id="379245" name="Line 365"/>
                <p:cNvSpPr>
                  <a:spLocks noChangeShapeType="1"/>
                </p:cNvSpPr>
                <p:nvPr/>
              </p:nvSpPr>
              <p:spPr bwMode="auto">
                <a:xfrm flipV="1">
                  <a:off x="4869" y="2160"/>
                  <a:ext cx="0" cy="240"/>
                </a:xfrm>
                <a:prstGeom prst="line">
                  <a:avLst/>
                </a:prstGeom>
                <a:noFill/>
                <a:ln w="38100">
                  <a:solidFill>
                    <a:schemeClr val="tx1"/>
                  </a:solidFill>
                  <a:round/>
                  <a:headEnd/>
                  <a:tailEnd type="triangle" w="med" len="med"/>
                </a:ln>
                <a:effectLst/>
              </p:spPr>
              <p:txBody>
                <a:bodyPr/>
                <a:lstStyle/>
                <a:p>
                  <a:endParaRPr lang="en-US"/>
                </a:p>
              </p:txBody>
            </p:sp>
          </p:grpSp>
        </p:grpSp>
        <p:sp>
          <p:nvSpPr>
            <p:cNvPr id="379246" name="Oval 366"/>
            <p:cNvSpPr>
              <a:spLocks noChangeArrowheads="1"/>
            </p:cNvSpPr>
            <p:nvPr/>
          </p:nvSpPr>
          <p:spPr bwMode="auto">
            <a:xfrm>
              <a:off x="3984" y="2409"/>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9247" name="Oval 367"/>
            <p:cNvSpPr>
              <a:spLocks noChangeArrowheads="1"/>
            </p:cNvSpPr>
            <p:nvPr/>
          </p:nvSpPr>
          <p:spPr bwMode="auto">
            <a:xfrm>
              <a:off x="3981" y="3495"/>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8885">
                                            <p:txEl>
                                              <p:pRg st="0" end="0"/>
                                            </p:txEl>
                                          </p:spTgt>
                                        </p:tgtEl>
                                        <p:attrNameLst>
                                          <p:attrName>style.visibility</p:attrName>
                                        </p:attrNameLst>
                                      </p:cBhvr>
                                      <p:to>
                                        <p:strVal val="visible"/>
                                      </p:to>
                                    </p:set>
                                    <p:anim calcmode="lin" valueType="num">
                                      <p:cBhvr additive="base">
                                        <p:cTn id="7" dur="1000" fill="hold"/>
                                        <p:tgtEl>
                                          <p:spTgt spid="37888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885">
                                            <p:txEl>
                                              <p:pRg st="0" end="0"/>
                                            </p:txEl>
                                          </p:spTgt>
                                        </p:tgtEl>
                                        <p:attrNameLst>
                                          <p:attrName>ppt_y</p:attrName>
                                        </p:attrNameLst>
                                      </p:cBhvr>
                                      <p:tavLst>
                                        <p:tav tm="0">
                                          <p:val>
                                            <p:strVal val="#ppt_y"/>
                                          </p:val>
                                        </p:tav>
                                        <p:tav tm="100000">
                                          <p:val>
                                            <p:strVal val="#ppt_y"/>
                                          </p:val>
                                        </p:tav>
                                      </p:tavLst>
                                    </p:anim>
                                  </p:childTnLst>
                                </p:cTn>
                              </p:par>
                              <p:par>
                                <p:cTn id="9" presetID="4" presetClass="entr" presetSubtype="16" fill="hold" nodeType="withEffect">
                                  <p:stCondLst>
                                    <p:cond delay="0"/>
                                  </p:stCondLst>
                                  <p:childTnLst>
                                    <p:set>
                                      <p:cBhvr>
                                        <p:cTn id="10" dur="1" fill="hold">
                                          <p:stCondLst>
                                            <p:cond delay="0"/>
                                          </p:stCondLst>
                                        </p:cTn>
                                        <p:tgtEl>
                                          <p:spTgt spid="379176"/>
                                        </p:tgtEl>
                                        <p:attrNameLst>
                                          <p:attrName>style.visibility</p:attrName>
                                        </p:attrNameLst>
                                      </p:cBhvr>
                                      <p:to>
                                        <p:strVal val="visible"/>
                                      </p:to>
                                    </p:set>
                                    <p:animEffect transition="in" filter="box(in)">
                                      <p:cBhvr>
                                        <p:cTn id="11" dur="500"/>
                                        <p:tgtEl>
                                          <p:spTgt spid="37917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79248"/>
                                        </p:tgtEl>
                                        <p:attrNameLst>
                                          <p:attrName>style.visibility</p:attrName>
                                        </p:attrNameLst>
                                      </p:cBhvr>
                                      <p:to>
                                        <p:strVal val="visible"/>
                                      </p:to>
                                    </p:set>
                                    <p:animEffect transition="in" filter="blinds(horizontal)">
                                      <p:cBhvr>
                                        <p:cTn id="16" dur="500"/>
                                        <p:tgtEl>
                                          <p:spTgt spid="37924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78884">
                                            <p:txEl>
                                              <p:pRg st="0" end="0"/>
                                            </p:txEl>
                                          </p:spTgt>
                                        </p:tgtEl>
                                        <p:attrNameLst>
                                          <p:attrName>style.visibility</p:attrName>
                                        </p:attrNameLst>
                                      </p:cBhvr>
                                      <p:to>
                                        <p:strVal val="visible"/>
                                      </p:to>
                                    </p:set>
                                    <p:anim calcmode="lin" valueType="num">
                                      <p:cBhvr additive="base">
                                        <p:cTn id="21" dur="1000" fill="hold"/>
                                        <p:tgtEl>
                                          <p:spTgt spid="378884">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378884">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78883"/>
                                        </p:tgtEl>
                                        <p:attrNameLst>
                                          <p:attrName>style.visibility</p:attrName>
                                        </p:attrNameLst>
                                      </p:cBhvr>
                                      <p:to>
                                        <p:strVal val="visible"/>
                                      </p:to>
                                    </p:set>
                                    <p:anim calcmode="lin" valueType="num">
                                      <p:cBhvr additive="base">
                                        <p:cTn id="25" dur="500" fill="hold"/>
                                        <p:tgtEl>
                                          <p:spTgt spid="378883"/>
                                        </p:tgtEl>
                                        <p:attrNameLst>
                                          <p:attrName>ppt_x</p:attrName>
                                        </p:attrNameLst>
                                      </p:cBhvr>
                                      <p:tavLst>
                                        <p:tav tm="0">
                                          <p:val>
                                            <p:strVal val="#ppt_x"/>
                                          </p:val>
                                        </p:tav>
                                        <p:tav tm="100000">
                                          <p:val>
                                            <p:strVal val="#ppt_x"/>
                                          </p:val>
                                        </p:tav>
                                      </p:tavLst>
                                    </p:anim>
                                    <p:anim calcmode="lin" valueType="num">
                                      <p:cBhvr additive="base">
                                        <p:cTn id="26" dur="500" fill="hold"/>
                                        <p:tgtEl>
                                          <p:spTgt spid="3788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lide Number Placeholder 6"/>
          <p:cNvSpPr>
            <a:spLocks noGrp="1"/>
          </p:cNvSpPr>
          <p:nvPr>
            <p:ph type="sldNum" sz="quarter" idx="12"/>
          </p:nvPr>
        </p:nvSpPr>
        <p:spPr/>
        <p:txBody>
          <a:bodyPr/>
          <a:lstStyle/>
          <a:p>
            <a:fld id="{47FEF07B-7DD0-4FF3-B58E-1F46CF6987B9}" type="slidenum">
              <a:rPr lang="en-US" altLang="en-US"/>
              <a:pPr/>
              <a:t>4</a:t>
            </a:fld>
            <a:endParaRPr lang="en-US" altLang="en-US"/>
          </a:p>
        </p:txBody>
      </p:sp>
      <p:sp>
        <p:nvSpPr>
          <p:cNvPr id="398338" name="Rectangle 2"/>
          <p:cNvSpPr>
            <a:spLocks noGrp="1" noChangeArrowheads="1"/>
          </p:cNvSpPr>
          <p:nvPr>
            <p:ph type="title"/>
          </p:nvPr>
        </p:nvSpPr>
        <p:spPr>
          <a:xfrm>
            <a:off x="1143000" y="228600"/>
            <a:ext cx="6781800" cy="457200"/>
          </a:xfrm>
        </p:spPr>
        <p:txBody>
          <a:bodyPr/>
          <a:lstStyle/>
          <a:p>
            <a:r>
              <a:rPr lang="en-US" sz="2400" b="1" u="sng" dirty="0" smtClean="0"/>
              <a:t>Example  : Norton’s…</a:t>
            </a:r>
            <a:r>
              <a:rPr lang="en-US" sz="2400" b="1" u="sng" dirty="0" err="1" smtClean="0"/>
              <a:t>contd</a:t>
            </a:r>
            <a:endParaRPr lang="en-US" sz="2400" b="1" u="sng" dirty="0"/>
          </a:p>
        </p:txBody>
      </p:sp>
      <p:sp>
        <p:nvSpPr>
          <p:cNvPr id="398339"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98340" name="Rectangle 4"/>
          <p:cNvSpPr>
            <a:spLocks noChangeArrowheads="1"/>
          </p:cNvSpPr>
          <p:nvPr/>
        </p:nvSpPr>
        <p:spPr bwMode="auto">
          <a:xfrm>
            <a:off x="609600" y="6248400"/>
            <a:ext cx="5791200" cy="3810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a:solidFill>
                  <a:srgbClr val="FF0000"/>
                </a:solidFill>
                <a:latin typeface="Arial" charset="0"/>
              </a:rPr>
              <a:t>…</a:t>
            </a:r>
            <a:r>
              <a:rPr lang="en-US" sz="1800" b="1" dirty="0" err="1" smtClean="0">
                <a:solidFill>
                  <a:srgbClr val="FF0000"/>
                </a:solidFill>
                <a:latin typeface="Arial" charset="0"/>
              </a:rPr>
              <a:t>Contd</a:t>
            </a:r>
            <a:r>
              <a:rPr lang="en-US" sz="1800" b="1" dirty="0" smtClean="0">
                <a:solidFill>
                  <a:srgbClr val="FF0000"/>
                </a:solidFill>
                <a:latin typeface="Arial" charset="0"/>
              </a:rPr>
              <a:t> </a:t>
            </a:r>
            <a:r>
              <a:rPr lang="en-US" sz="1800" b="1" dirty="0">
                <a:solidFill>
                  <a:srgbClr val="FF0000"/>
                </a:solidFill>
                <a:latin typeface="Arial" charset="0"/>
              </a:rPr>
              <a:t>!</a:t>
            </a:r>
          </a:p>
        </p:txBody>
      </p:sp>
      <p:sp>
        <p:nvSpPr>
          <p:cNvPr id="398341" name="Rectangle 5"/>
          <p:cNvSpPr>
            <a:spLocks noChangeArrowheads="1"/>
          </p:cNvSpPr>
          <p:nvPr/>
        </p:nvSpPr>
        <p:spPr bwMode="auto">
          <a:xfrm>
            <a:off x="533400" y="762000"/>
            <a:ext cx="4114800" cy="381000"/>
          </a:xfrm>
          <a:prstGeom prst="rect">
            <a:avLst/>
          </a:prstGeom>
          <a:noFill/>
          <a:ln w="9525">
            <a:noFill/>
            <a:miter lim="800000"/>
            <a:headEnd/>
            <a:tailEnd/>
          </a:ln>
          <a:effectLst/>
        </p:spPr>
        <p:txBody>
          <a:bodyPr/>
          <a:lstStyle/>
          <a:p>
            <a:pPr marL="465138" indent="-465138">
              <a:spcBef>
                <a:spcPct val="20000"/>
              </a:spcBef>
              <a:buFontTx/>
              <a:buChar char="•"/>
            </a:pPr>
            <a:r>
              <a:rPr lang="en-US" sz="1800" b="1">
                <a:latin typeface="Arial" charset="0"/>
              </a:rPr>
              <a:t>Making two separate networks:</a:t>
            </a:r>
          </a:p>
        </p:txBody>
      </p:sp>
      <p:sp>
        <p:nvSpPr>
          <p:cNvPr id="398342" name="Rectangle 6"/>
          <p:cNvSpPr>
            <a:spLocks noChangeArrowheads="1"/>
          </p:cNvSpPr>
          <p:nvPr/>
        </p:nvSpPr>
        <p:spPr bwMode="auto">
          <a:xfrm>
            <a:off x="609600" y="3124200"/>
            <a:ext cx="4495800" cy="381000"/>
          </a:xfrm>
          <a:prstGeom prst="rect">
            <a:avLst/>
          </a:prstGeom>
          <a:noFill/>
          <a:ln w="9525">
            <a:noFill/>
            <a:miter lim="800000"/>
            <a:headEnd/>
            <a:tailEnd/>
          </a:ln>
          <a:effectLst/>
        </p:spPr>
        <p:txBody>
          <a:bodyPr/>
          <a:lstStyle/>
          <a:p>
            <a:pPr marL="342900" indent="-342900">
              <a:spcBef>
                <a:spcPct val="20000"/>
              </a:spcBef>
              <a:buFontTx/>
              <a:buChar char="•"/>
            </a:pPr>
            <a:r>
              <a:rPr lang="en-US" sz="1600" b="1">
                <a:latin typeface="Arial" charset="0"/>
              </a:rPr>
              <a:t>Step 1 : Find i</a:t>
            </a:r>
            <a:r>
              <a:rPr lang="en-US" sz="1600" b="1" baseline="-25000">
                <a:latin typeface="Arial" charset="0"/>
              </a:rPr>
              <a:t>sc</a:t>
            </a:r>
            <a:r>
              <a:rPr lang="en-US" sz="1600" b="1">
                <a:latin typeface="Arial" charset="0"/>
              </a:rPr>
              <a:t>.</a:t>
            </a:r>
          </a:p>
        </p:txBody>
      </p:sp>
      <p:grpSp>
        <p:nvGrpSpPr>
          <p:cNvPr id="398343" name="Group 7"/>
          <p:cNvGrpSpPr>
            <a:grpSpLocks/>
          </p:cNvGrpSpPr>
          <p:nvPr/>
        </p:nvGrpSpPr>
        <p:grpSpPr bwMode="auto">
          <a:xfrm>
            <a:off x="2362200" y="990600"/>
            <a:ext cx="5562600" cy="2514600"/>
            <a:chOff x="1488" y="624"/>
            <a:chExt cx="3504" cy="1584"/>
          </a:xfrm>
        </p:grpSpPr>
        <p:grpSp>
          <p:nvGrpSpPr>
            <p:cNvPr id="398344" name="Group 8"/>
            <p:cNvGrpSpPr>
              <a:grpSpLocks/>
            </p:cNvGrpSpPr>
            <p:nvPr/>
          </p:nvGrpSpPr>
          <p:grpSpPr bwMode="auto">
            <a:xfrm>
              <a:off x="2272" y="759"/>
              <a:ext cx="922" cy="105"/>
              <a:chOff x="1200" y="1296"/>
              <a:chExt cx="2256" cy="243"/>
            </a:xfrm>
          </p:grpSpPr>
          <p:sp>
            <p:nvSpPr>
              <p:cNvPr id="398345" name="Line 9"/>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98346" name="Line 10"/>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98347" name="Group 11"/>
              <p:cNvGrpSpPr>
                <a:grpSpLocks/>
              </p:cNvGrpSpPr>
              <p:nvPr/>
            </p:nvGrpSpPr>
            <p:grpSpPr bwMode="auto">
              <a:xfrm>
                <a:off x="1920" y="1296"/>
                <a:ext cx="288" cy="240"/>
                <a:chOff x="1920" y="1296"/>
                <a:chExt cx="288" cy="240"/>
              </a:xfrm>
            </p:grpSpPr>
            <p:sp>
              <p:nvSpPr>
                <p:cNvPr id="398348" name="Line 1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349" name="Line 1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350" name="Group 14"/>
              <p:cNvGrpSpPr>
                <a:grpSpLocks/>
              </p:cNvGrpSpPr>
              <p:nvPr/>
            </p:nvGrpSpPr>
            <p:grpSpPr bwMode="auto">
              <a:xfrm>
                <a:off x="2214" y="1299"/>
                <a:ext cx="288" cy="240"/>
                <a:chOff x="1920" y="1296"/>
                <a:chExt cx="288" cy="240"/>
              </a:xfrm>
            </p:grpSpPr>
            <p:sp>
              <p:nvSpPr>
                <p:cNvPr id="398351" name="Line 1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352" name="Line 1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353" name="Group 17"/>
              <p:cNvGrpSpPr>
                <a:grpSpLocks/>
              </p:cNvGrpSpPr>
              <p:nvPr/>
            </p:nvGrpSpPr>
            <p:grpSpPr bwMode="auto">
              <a:xfrm>
                <a:off x="2508" y="1296"/>
                <a:ext cx="288" cy="240"/>
                <a:chOff x="1920" y="1296"/>
                <a:chExt cx="288" cy="240"/>
              </a:xfrm>
            </p:grpSpPr>
            <p:sp>
              <p:nvSpPr>
                <p:cNvPr id="398354" name="Line 1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355" name="Line 1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98356" name="Line 20"/>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98357" name="Line 21"/>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98358" name="Oval 22"/>
            <p:cNvSpPr>
              <a:spLocks noChangeArrowheads="1"/>
            </p:cNvSpPr>
            <p:nvPr/>
          </p:nvSpPr>
          <p:spPr bwMode="auto">
            <a:xfrm>
              <a:off x="1901" y="1133"/>
              <a:ext cx="346" cy="338"/>
            </a:xfrm>
            <a:prstGeom prst="ellipse">
              <a:avLst/>
            </a:prstGeom>
            <a:noFill/>
            <a:ln w="9525">
              <a:solidFill>
                <a:schemeClr val="tx1"/>
              </a:solidFill>
              <a:round/>
              <a:headEnd/>
              <a:tailEnd/>
            </a:ln>
            <a:effectLst/>
          </p:spPr>
          <p:txBody>
            <a:bodyPr wrap="none" anchor="ctr"/>
            <a:lstStyle/>
            <a:p>
              <a:endParaRPr lang="en-US"/>
            </a:p>
          </p:txBody>
        </p:sp>
        <p:sp>
          <p:nvSpPr>
            <p:cNvPr id="398359" name="Line 23"/>
            <p:cNvSpPr>
              <a:spLocks noChangeShapeType="1"/>
            </p:cNvSpPr>
            <p:nvPr/>
          </p:nvSpPr>
          <p:spPr bwMode="auto">
            <a:xfrm>
              <a:off x="2073" y="1471"/>
              <a:ext cx="7" cy="435"/>
            </a:xfrm>
            <a:prstGeom prst="line">
              <a:avLst/>
            </a:prstGeom>
            <a:noFill/>
            <a:ln w="9525">
              <a:solidFill>
                <a:schemeClr val="tx1"/>
              </a:solidFill>
              <a:round/>
              <a:headEnd/>
              <a:tailEnd/>
            </a:ln>
            <a:effectLst/>
          </p:spPr>
          <p:txBody>
            <a:bodyPr/>
            <a:lstStyle/>
            <a:p>
              <a:endParaRPr lang="en-US"/>
            </a:p>
          </p:txBody>
        </p:sp>
        <p:sp>
          <p:nvSpPr>
            <p:cNvPr id="398360" name="Line 24"/>
            <p:cNvSpPr>
              <a:spLocks noChangeShapeType="1"/>
            </p:cNvSpPr>
            <p:nvPr/>
          </p:nvSpPr>
          <p:spPr bwMode="auto">
            <a:xfrm flipV="1">
              <a:off x="2073" y="823"/>
              <a:ext cx="1" cy="310"/>
            </a:xfrm>
            <a:prstGeom prst="line">
              <a:avLst/>
            </a:prstGeom>
            <a:noFill/>
            <a:ln w="9525">
              <a:solidFill>
                <a:schemeClr val="tx1"/>
              </a:solidFill>
              <a:round/>
              <a:headEnd/>
              <a:tailEnd/>
            </a:ln>
            <a:effectLst/>
          </p:spPr>
          <p:txBody>
            <a:bodyPr/>
            <a:lstStyle/>
            <a:p>
              <a:endParaRPr lang="en-US"/>
            </a:p>
          </p:txBody>
        </p:sp>
        <p:sp>
          <p:nvSpPr>
            <p:cNvPr id="398361" name="Text Box 25"/>
            <p:cNvSpPr txBox="1">
              <a:spLocks noChangeArrowheads="1"/>
            </p:cNvSpPr>
            <p:nvPr/>
          </p:nvSpPr>
          <p:spPr bwMode="auto">
            <a:xfrm>
              <a:off x="1974" y="1103"/>
              <a:ext cx="135" cy="288"/>
            </a:xfrm>
            <a:prstGeom prst="rect">
              <a:avLst/>
            </a:prstGeom>
            <a:noFill/>
            <a:ln w="9525">
              <a:noFill/>
              <a:miter lim="800000"/>
              <a:headEnd/>
              <a:tailEnd/>
            </a:ln>
            <a:effectLst/>
          </p:spPr>
          <p:txBody>
            <a:bodyPr>
              <a:spAutoFit/>
            </a:bodyPr>
            <a:lstStyle/>
            <a:p>
              <a:r>
                <a:rPr lang="en-US"/>
                <a:t>+</a:t>
              </a:r>
            </a:p>
          </p:txBody>
        </p:sp>
        <p:sp>
          <p:nvSpPr>
            <p:cNvPr id="398362" name="Text Box 26"/>
            <p:cNvSpPr txBox="1">
              <a:spLocks noChangeArrowheads="1"/>
            </p:cNvSpPr>
            <p:nvPr/>
          </p:nvSpPr>
          <p:spPr bwMode="auto">
            <a:xfrm>
              <a:off x="1971" y="1184"/>
              <a:ext cx="136" cy="288"/>
            </a:xfrm>
            <a:prstGeom prst="rect">
              <a:avLst/>
            </a:prstGeom>
            <a:noFill/>
            <a:ln w="9525">
              <a:noFill/>
              <a:miter lim="800000"/>
              <a:headEnd/>
              <a:tailEnd/>
            </a:ln>
            <a:effectLst/>
          </p:spPr>
          <p:txBody>
            <a:bodyPr>
              <a:spAutoFit/>
            </a:bodyPr>
            <a:lstStyle/>
            <a:p>
              <a:r>
                <a:rPr lang="en-US"/>
                <a:t>_</a:t>
              </a:r>
            </a:p>
          </p:txBody>
        </p:sp>
        <p:sp>
          <p:nvSpPr>
            <p:cNvPr id="398363" name="Line 27"/>
            <p:cNvSpPr>
              <a:spLocks noChangeShapeType="1"/>
            </p:cNvSpPr>
            <p:nvPr/>
          </p:nvSpPr>
          <p:spPr bwMode="auto">
            <a:xfrm>
              <a:off x="2076" y="823"/>
              <a:ext cx="384" cy="0"/>
            </a:xfrm>
            <a:prstGeom prst="line">
              <a:avLst/>
            </a:prstGeom>
            <a:noFill/>
            <a:ln w="9525">
              <a:solidFill>
                <a:schemeClr val="tx1"/>
              </a:solidFill>
              <a:round/>
              <a:headEnd/>
              <a:tailEnd/>
            </a:ln>
            <a:effectLst/>
          </p:spPr>
          <p:txBody>
            <a:bodyPr/>
            <a:lstStyle/>
            <a:p>
              <a:endParaRPr lang="en-US"/>
            </a:p>
          </p:txBody>
        </p:sp>
        <p:sp>
          <p:nvSpPr>
            <p:cNvPr id="398364" name="Line 28"/>
            <p:cNvSpPr>
              <a:spLocks noChangeShapeType="1"/>
            </p:cNvSpPr>
            <p:nvPr/>
          </p:nvSpPr>
          <p:spPr bwMode="auto">
            <a:xfrm>
              <a:off x="2075" y="1913"/>
              <a:ext cx="1127" cy="7"/>
            </a:xfrm>
            <a:prstGeom prst="line">
              <a:avLst/>
            </a:prstGeom>
            <a:noFill/>
            <a:ln w="9525">
              <a:solidFill>
                <a:schemeClr val="tx1"/>
              </a:solidFill>
              <a:round/>
              <a:headEnd/>
              <a:tailEnd/>
            </a:ln>
            <a:effectLst/>
          </p:spPr>
          <p:txBody>
            <a:bodyPr/>
            <a:lstStyle/>
            <a:p>
              <a:endParaRPr lang="en-US"/>
            </a:p>
          </p:txBody>
        </p:sp>
        <p:sp>
          <p:nvSpPr>
            <p:cNvPr id="398365" name="Line 29"/>
            <p:cNvSpPr>
              <a:spLocks noChangeShapeType="1"/>
            </p:cNvSpPr>
            <p:nvPr/>
          </p:nvSpPr>
          <p:spPr bwMode="auto">
            <a:xfrm flipH="1">
              <a:off x="3168" y="827"/>
              <a:ext cx="192" cy="0"/>
            </a:xfrm>
            <a:prstGeom prst="line">
              <a:avLst/>
            </a:prstGeom>
            <a:noFill/>
            <a:ln w="9525">
              <a:solidFill>
                <a:schemeClr val="tx1"/>
              </a:solidFill>
              <a:round/>
              <a:headEnd/>
              <a:tailEnd/>
            </a:ln>
            <a:effectLst/>
          </p:spPr>
          <p:txBody>
            <a:bodyPr/>
            <a:lstStyle/>
            <a:p>
              <a:endParaRPr lang="en-US"/>
            </a:p>
          </p:txBody>
        </p:sp>
        <p:sp>
          <p:nvSpPr>
            <p:cNvPr id="398366" name="Line 30"/>
            <p:cNvSpPr>
              <a:spLocks noChangeShapeType="1"/>
            </p:cNvSpPr>
            <p:nvPr/>
          </p:nvSpPr>
          <p:spPr bwMode="auto">
            <a:xfrm flipH="1">
              <a:off x="3206" y="1913"/>
              <a:ext cx="154" cy="0"/>
            </a:xfrm>
            <a:prstGeom prst="line">
              <a:avLst/>
            </a:prstGeom>
            <a:noFill/>
            <a:ln w="9525">
              <a:solidFill>
                <a:schemeClr val="tx1"/>
              </a:solidFill>
              <a:round/>
              <a:headEnd/>
              <a:tailEnd/>
            </a:ln>
            <a:effectLst/>
          </p:spPr>
          <p:txBody>
            <a:bodyPr/>
            <a:lstStyle/>
            <a:p>
              <a:endParaRPr lang="en-US"/>
            </a:p>
          </p:txBody>
        </p:sp>
        <p:sp>
          <p:nvSpPr>
            <p:cNvPr id="398367" name="Text Box 31"/>
            <p:cNvSpPr txBox="1">
              <a:spLocks noChangeArrowheads="1"/>
            </p:cNvSpPr>
            <p:nvPr/>
          </p:nvSpPr>
          <p:spPr bwMode="auto">
            <a:xfrm>
              <a:off x="3426" y="1276"/>
              <a:ext cx="510" cy="212"/>
            </a:xfrm>
            <a:prstGeom prst="rect">
              <a:avLst/>
            </a:prstGeom>
            <a:noFill/>
            <a:ln w="9525">
              <a:noFill/>
              <a:miter lim="800000"/>
              <a:headEnd/>
              <a:tailEnd/>
            </a:ln>
            <a:effectLst/>
          </p:spPr>
          <p:txBody>
            <a:bodyPr>
              <a:spAutoFit/>
            </a:bodyPr>
            <a:lstStyle/>
            <a:p>
              <a:pPr algn="r"/>
              <a:r>
                <a:rPr lang="en-US" sz="1600" b="1">
                  <a:latin typeface="Arial" charset="0"/>
                </a:rPr>
                <a:t> 2 mA </a:t>
              </a:r>
            </a:p>
          </p:txBody>
        </p:sp>
        <p:sp>
          <p:nvSpPr>
            <p:cNvPr id="398368" name="Text Box 32"/>
            <p:cNvSpPr txBox="1">
              <a:spLocks noChangeArrowheads="1"/>
            </p:cNvSpPr>
            <p:nvPr/>
          </p:nvSpPr>
          <p:spPr bwMode="auto">
            <a:xfrm>
              <a:off x="1488" y="1296"/>
              <a:ext cx="432" cy="212"/>
            </a:xfrm>
            <a:prstGeom prst="rect">
              <a:avLst/>
            </a:prstGeom>
            <a:noFill/>
            <a:ln w="9525">
              <a:noFill/>
              <a:miter lim="800000"/>
              <a:headEnd/>
              <a:tailEnd/>
            </a:ln>
            <a:effectLst/>
          </p:spPr>
          <p:txBody>
            <a:bodyPr>
              <a:spAutoFit/>
            </a:bodyPr>
            <a:lstStyle/>
            <a:p>
              <a:r>
                <a:rPr lang="en-US" sz="1600" b="1">
                  <a:latin typeface="Arial" charset="0"/>
                </a:rPr>
                <a:t> 4 V </a:t>
              </a:r>
            </a:p>
          </p:txBody>
        </p:sp>
        <p:grpSp>
          <p:nvGrpSpPr>
            <p:cNvPr id="398369" name="Group 33"/>
            <p:cNvGrpSpPr>
              <a:grpSpLocks/>
            </p:cNvGrpSpPr>
            <p:nvPr/>
          </p:nvGrpSpPr>
          <p:grpSpPr bwMode="auto">
            <a:xfrm>
              <a:off x="2272" y="759"/>
              <a:ext cx="922" cy="105"/>
              <a:chOff x="1200" y="1296"/>
              <a:chExt cx="2256" cy="243"/>
            </a:xfrm>
          </p:grpSpPr>
          <p:sp>
            <p:nvSpPr>
              <p:cNvPr id="398370" name="Line 34"/>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98371" name="Line 35"/>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98372" name="Group 36"/>
              <p:cNvGrpSpPr>
                <a:grpSpLocks/>
              </p:cNvGrpSpPr>
              <p:nvPr/>
            </p:nvGrpSpPr>
            <p:grpSpPr bwMode="auto">
              <a:xfrm>
                <a:off x="1920" y="1296"/>
                <a:ext cx="288" cy="240"/>
                <a:chOff x="1920" y="1296"/>
                <a:chExt cx="288" cy="240"/>
              </a:xfrm>
            </p:grpSpPr>
            <p:sp>
              <p:nvSpPr>
                <p:cNvPr id="398373" name="Line 3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374" name="Line 3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375" name="Group 39"/>
              <p:cNvGrpSpPr>
                <a:grpSpLocks/>
              </p:cNvGrpSpPr>
              <p:nvPr/>
            </p:nvGrpSpPr>
            <p:grpSpPr bwMode="auto">
              <a:xfrm>
                <a:off x="2214" y="1299"/>
                <a:ext cx="288" cy="240"/>
                <a:chOff x="1920" y="1296"/>
                <a:chExt cx="288" cy="240"/>
              </a:xfrm>
            </p:grpSpPr>
            <p:sp>
              <p:nvSpPr>
                <p:cNvPr id="398376" name="Line 4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377" name="Line 4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378" name="Group 42"/>
              <p:cNvGrpSpPr>
                <a:grpSpLocks/>
              </p:cNvGrpSpPr>
              <p:nvPr/>
            </p:nvGrpSpPr>
            <p:grpSpPr bwMode="auto">
              <a:xfrm>
                <a:off x="2508" y="1296"/>
                <a:ext cx="288" cy="240"/>
                <a:chOff x="1920" y="1296"/>
                <a:chExt cx="288" cy="240"/>
              </a:xfrm>
            </p:grpSpPr>
            <p:sp>
              <p:nvSpPr>
                <p:cNvPr id="398379" name="Line 4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380" name="Line 4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98381" name="Line 45"/>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98382" name="Line 46"/>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98383" name="Oval 47"/>
            <p:cNvSpPr>
              <a:spLocks noChangeArrowheads="1"/>
            </p:cNvSpPr>
            <p:nvPr/>
          </p:nvSpPr>
          <p:spPr bwMode="auto">
            <a:xfrm>
              <a:off x="1901" y="1133"/>
              <a:ext cx="346" cy="338"/>
            </a:xfrm>
            <a:prstGeom prst="ellipse">
              <a:avLst/>
            </a:prstGeom>
            <a:noFill/>
            <a:ln w="9525">
              <a:solidFill>
                <a:schemeClr val="tx1"/>
              </a:solidFill>
              <a:round/>
              <a:headEnd/>
              <a:tailEnd/>
            </a:ln>
            <a:effectLst/>
          </p:spPr>
          <p:txBody>
            <a:bodyPr wrap="none" anchor="ctr"/>
            <a:lstStyle/>
            <a:p>
              <a:endParaRPr lang="en-US"/>
            </a:p>
          </p:txBody>
        </p:sp>
        <p:sp>
          <p:nvSpPr>
            <p:cNvPr id="398384" name="Line 48"/>
            <p:cNvSpPr>
              <a:spLocks noChangeShapeType="1"/>
            </p:cNvSpPr>
            <p:nvPr/>
          </p:nvSpPr>
          <p:spPr bwMode="auto">
            <a:xfrm>
              <a:off x="2073" y="1471"/>
              <a:ext cx="7" cy="435"/>
            </a:xfrm>
            <a:prstGeom prst="line">
              <a:avLst/>
            </a:prstGeom>
            <a:noFill/>
            <a:ln w="9525">
              <a:solidFill>
                <a:schemeClr val="tx1"/>
              </a:solidFill>
              <a:round/>
              <a:headEnd/>
              <a:tailEnd/>
            </a:ln>
            <a:effectLst/>
          </p:spPr>
          <p:txBody>
            <a:bodyPr/>
            <a:lstStyle/>
            <a:p>
              <a:endParaRPr lang="en-US"/>
            </a:p>
          </p:txBody>
        </p:sp>
        <p:sp>
          <p:nvSpPr>
            <p:cNvPr id="398385" name="Text Box 49"/>
            <p:cNvSpPr txBox="1">
              <a:spLocks noChangeArrowheads="1"/>
            </p:cNvSpPr>
            <p:nvPr/>
          </p:nvSpPr>
          <p:spPr bwMode="auto">
            <a:xfrm>
              <a:off x="1974" y="1103"/>
              <a:ext cx="135" cy="288"/>
            </a:xfrm>
            <a:prstGeom prst="rect">
              <a:avLst/>
            </a:prstGeom>
            <a:noFill/>
            <a:ln w="9525">
              <a:noFill/>
              <a:miter lim="800000"/>
              <a:headEnd/>
              <a:tailEnd/>
            </a:ln>
            <a:effectLst/>
          </p:spPr>
          <p:txBody>
            <a:bodyPr>
              <a:spAutoFit/>
            </a:bodyPr>
            <a:lstStyle/>
            <a:p>
              <a:r>
                <a:rPr lang="en-US"/>
                <a:t>+</a:t>
              </a:r>
            </a:p>
          </p:txBody>
        </p:sp>
        <p:sp>
          <p:nvSpPr>
            <p:cNvPr id="398386" name="Text Box 50"/>
            <p:cNvSpPr txBox="1">
              <a:spLocks noChangeArrowheads="1"/>
            </p:cNvSpPr>
            <p:nvPr/>
          </p:nvSpPr>
          <p:spPr bwMode="auto">
            <a:xfrm>
              <a:off x="1971" y="1184"/>
              <a:ext cx="136" cy="288"/>
            </a:xfrm>
            <a:prstGeom prst="rect">
              <a:avLst/>
            </a:prstGeom>
            <a:noFill/>
            <a:ln w="9525">
              <a:noFill/>
              <a:miter lim="800000"/>
              <a:headEnd/>
              <a:tailEnd/>
            </a:ln>
            <a:effectLst/>
          </p:spPr>
          <p:txBody>
            <a:bodyPr>
              <a:spAutoFit/>
            </a:bodyPr>
            <a:lstStyle/>
            <a:p>
              <a:r>
                <a:rPr lang="en-US"/>
                <a:t>_</a:t>
              </a:r>
            </a:p>
          </p:txBody>
        </p:sp>
        <p:sp>
          <p:nvSpPr>
            <p:cNvPr id="398387" name="Line 51"/>
            <p:cNvSpPr>
              <a:spLocks noChangeShapeType="1"/>
            </p:cNvSpPr>
            <p:nvPr/>
          </p:nvSpPr>
          <p:spPr bwMode="auto">
            <a:xfrm>
              <a:off x="2076" y="823"/>
              <a:ext cx="384" cy="0"/>
            </a:xfrm>
            <a:prstGeom prst="line">
              <a:avLst/>
            </a:prstGeom>
            <a:noFill/>
            <a:ln w="9525">
              <a:solidFill>
                <a:schemeClr val="tx1"/>
              </a:solidFill>
              <a:round/>
              <a:headEnd/>
              <a:tailEnd/>
            </a:ln>
            <a:effectLst/>
          </p:spPr>
          <p:txBody>
            <a:bodyPr/>
            <a:lstStyle/>
            <a:p>
              <a:endParaRPr lang="en-US"/>
            </a:p>
          </p:txBody>
        </p:sp>
        <p:sp>
          <p:nvSpPr>
            <p:cNvPr id="398388" name="Line 52"/>
            <p:cNvSpPr>
              <a:spLocks noChangeShapeType="1"/>
            </p:cNvSpPr>
            <p:nvPr/>
          </p:nvSpPr>
          <p:spPr bwMode="auto">
            <a:xfrm>
              <a:off x="2075" y="1913"/>
              <a:ext cx="1127" cy="7"/>
            </a:xfrm>
            <a:prstGeom prst="line">
              <a:avLst/>
            </a:prstGeom>
            <a:noFill/>
            <a:ln w="9525">
              <a:solidFill>
                <a:schemeClr val="tx1"/>
              </a:solidFill>
              <a:round/>
              <a:headEnd/>
              <a:tailEnd/>
            </a:ln>
            <a:effectLst/>
          </p:spPr>
          <p:txBody>
            <a:bodyPr/>
            <a:lstStyle/>
            <a:p>
              <a:endParaRPr lang="en-US"/>
            </a:p>
          </p:txBody>
        </p:sp>
        <p:grpSp>
          <p:nvGrpSpPr>
            <p:cNvPr id="398389" name="Group 53"/>
            <p:cNvGrpSpPr>
              <a:grpSpLocks/>
            </p:cNvGrpSpPr>
            <p:nvPr/>
          </p:nvGrpSpPr>
          <p:grpSpPr bwMode="auto">
            <a:xfrm rot="16200000">
              <a:off x="3906" y="1264"/>
              <a:ext cx="1084" cy="187"/>
              <a:chOff x="1200" y="1296"/>
              <a:chExt cx="2256" cy="243"/>
            </a:xfrm>
          </p:grpSpPr>
          <p:sp>
            <p:nvSpPr>
              <p:cNvPr id="398390" name="Line 54"/>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98391" name="Line 55"/>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98392" name="Group 56"/>
              <p:cNvGrpSpPr>
                <a:grpSpLocks/>
              </p:cNvGrpSpPr>
              <p:nvPr/>
            </p:nvGrpSpPr>
            <p:grpSpPr bwMode="auto">
              <a:xfrm>
                <a:off x="1920" y="1296"/>
                <a:ext cx="288" cy="240"/>
                <a:chOff x="1920" y="1296"/>
                <a:chExt cx="288" cy="240"/>
              </a:xfrm>
            </p:grpSpPr>
            <p:sp>
              <p:nvSpPr>
                <p:cNvPr id="398393" name="Line 5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394" name="Line 5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395" name="Group 59"/>
              <p:cNvGrpSpPr>
                <a:grpSpLocks/>
              </p:cNvGrpSpPr>
              <p:nvPr/>
            </p:nvGrpSpPr>
            <p:grpSpPr bwMode="auto">
              <a:xfrm>
                <a:off x="2214" y="1299"/>
                <a:ext cx="288" cy="240"/>
                <a:chOff x="1920" y="1296"/>
                <a:chExt cx="288" cy="240"/>
              </a:xfrm>
            </p:grpSpPr>
            <p:sp>
              <p:nvSpPr>
                <p:cNvPr id="398396" name="Line 6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397" name="Line 6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398" name="Group 62"/>
              <p:cNvGrpSpPr>
                <a:grpSpLocks/>
              </p:cNvGrpSpPr>
              <p:nvPr/>
            </p:nvGrpSpPr>
            <p:grpSpPr bwMode="auto">
              <a:xfrm>
                <a:off x="2508" y="1296"/>
                <a:ext cx="288" cy="240"/>
                <a:chOff x="1920" y="1296"/>
                <a:chExt cx="288" cy="240"/>
              </a:xfrm>
            </p:grpSpPr>
            <p:sp>
              <p:nvSpPr>
                <p:cNvPr id="398399" name="Line 6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00" name="Line 6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98401" name="Line 65"/>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98402" name="Line 66"/>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98403" name="Line 67"/>
            <p:cNvSpPr>
              <a:spLocks noChangeShapeType="1"/>
            </p:cNvSpPr>
            <p:nvPr/>
          </p:nvSpPr>
          <p:spPr bwMode="auto">
            <a:xfrm flipH="1">
              <a:off x="3168" y="827"/>
              <a:ext cx="192" cy="0"/>
            </a:xfrm>
            <a:prstGeom prst="line">
              <a:avLst/>
            </a:prstGeom>
            <a:noFill/>
            <a:ln w="9525">
              <a:solidFill>
                <a:schemeClr val="tx1"/>
              </a:solidFill>
              <a:round/>
              <a:headEnd/>
              <a:tailEnd/>
            </a:ln>
            <a:effectLst/>
          </p:spPr>
          <p:txBody>
            <a:bodyPr/>
            <a:lstStyle/>
            <a:p>
              <a:endParaRPr lang="en-US"/>
            </a:p>
          </p:txBody>
        </p:sp>
        <p:sp>
          <p:nvSpPr>
            <p:cNvPr id="398404" name="Line 68"/>
            <p:cNvSpPr>
              <a:spLocks noChangeShapeType="1"/>
            </p:cNvSpPr>
            <p:nvPr/>
          </p:nvSpPr>
          <p:spPr bwMode="auto">
            <a:xfrm flipH="1">
              <a:off x="3216" y="1911"/>
              <a:ext cx="1104" cy="0"/>
            </a:xfrm>
            <a:prstGeom prst="line">
              <a:avLst/>
            </a:prstGeom>
            <a:noFill/>
            <a:ln w="9525">
              <a:solidFill>
                <a:schemeClr val="tx1"/>
              </a:solidFill>
              <a:round/>
              <a:headEnd/>
              <a:tailEnd/>
            </a:ln>
            <a:effectLst/>
          </p:spPr>
          <p:txBody>
            <a:bodyPr/>
            <a:lstStyle/>
            <a:p>
              <a:endParaRPr lang="en-US"/>
            </a:p>
          </p:txBody>
        </p:sp>
        <p:grpSp>
          <p:nvGrpSpPr>
            <p:cNvPr id="398405" name="Group 69"/>
            <p:cNvGrpSpPr>
              <a:grpSpLocks/>
            </p:cNvGrpSpPr>
            <p:nvPr/>
          </p:nvGrpSpPr>
          <p:grpSpPr bwMode="auto">
            <a:xfrm>
              <a:off x="3312" y="741"/>
              <a:ext cx="1008" cy="144"/>
              <a:chOff x="1200" y="1296"/>
              <a:chExt cx="2256" cy="243"/>
            </a:xfrm>
          </p:grpSpPr>
          <p:sp>
            <p:nvSpPr>
              <p:cNvPr id="398406" name="Line 70"/>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98407" name="Line 71"/>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98408" name="Group 72"/>
              <p:cNvGrpSpPr>
                <a:grpSpLocks/>
              </p:cNvGrpSpPr>
              <p:nvPr/>
            </p:nvGrpSpPr>
            <p:grpSpPr bwMode="auto">
              <a:xfrm>
                <a:off x="1920" y="1296"/>
                <a:ext cx="288" cy="240"/>
                <a:chOff x="1920" y="1296"/>
                <a:chExt cx="288" cy="240"/>
              </a:xfrm>
            </p:grpSpPr>
            <p:sp>
              <p:nvSpPr>
                <p:cNvPr id="398409" name="Line 7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10" name="Line 7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411" name="Group 75"/>
              <p:cNvGrpSpPr>
                <a:grpSpLocks/>
              </p:cNvGrpSpPr>
              <p:nvPr/>
            </p:nvGrpSpPr>
            <p:grpSpPr bwMode="auto">
              <a:xfrm>
                <a:off x="2214" y="1299"/>
                <a:ext cx="288" cy="240"/>
                <a:chOff x="1920" y="1296"/>
                <a:chExt cx="288" cy="240"/>
              </a:xfrm>
            </p:grpSpPr>
            <p:sp>
              <p:nvSpPr>
                <p:cNvPr id="398412" name="Line 7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13" name="Line 7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414" name="Group 78"/>
              <p:cNvGrpSpPr>
                <a:grpSpLocks/>
              </p:cNvGrpSpPr>
              <p:nvPr/>
            </p:nvGrpSpPr>
            <p:grpSpPr bwMode="auto">
              <a:xfrm>
                <a:off x="2508" y="1296"/>
                <a:ext cx="288" cy="240"/>
                <a:chOff x="1920" y="1296"/>
                <a:chExt cx="288" cy="240"/>
              </a:xfrm>
            </p:grpSpPr>
            <p:sp>
              <p:nvSpPr>
                <p:cNvPr id="398415" name="Line 7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16" name="Line 8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98417" name="Line 81"/>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98418" name="Line 82"/>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98419" name="Line 83"/>
            <p:cNvSpPr>
              <a:spLocks noChangeShapeType="1"/>
            </p:cNvSpPr>
            <p:nvPr/>
          </p:nvSpPr>
          <p:spPr bwMode="auto">
            <a:xfrm>
              <a:off x="4416" y="816"/>
              <a:ext cx="48" cy="0"/>
            </a:xfrm>
            <a:prstGeom prst="line">
              <a:avLst/>
            </a:prstGeom>
            <a:noFill/>
            <a:ln w="9525">
              <a:solidFill>
                <a:schemeClr val="tx1"/>
              </a:solidFill>
              <a:round/>
              <a:headEnd/>
              <a:tailEnd/>
            </a:ln>
            <a:effectLst/>
          </p:spPr>
          <p:txBody>
            <a:bodyPr/>
            <a:lstStyle/>
            <a:p>
              <a:endParaRPr lang="en-US"/>
            </a:p>
          </p:txBody>
        </p:sp>
        <p:sp>
          <p:nvSpPr>
            <p:cNvPr id="398420" name="Line 84"/>
            <p:cNvSpPr>
              <a:spLocks noChangeShapeType="1"/>
            </p:cNvSpPr>
            <p:nvPr/>
          </p:nvSpPr>
          <p:spPr bwMode="auto">
            <a:xfrm>
              <a:off x="4368" y="1902"/>
              <a:ext cx="96" cy="0"/>
            </a:xfrm>
            <a:prstGeom prst="line">
              <a:avLst/>
            </a:prstGeom>
            <a:noFill/>
            <a:ln w="9525">
              <a:solidFill>
                <a:schemeClr val="tx1"/>
              </a:solidFill>
              <a:round/>
              <a:headEnd/>
              <a:tailEnd/>
            </a:ln>
            <a:effectLst/>
          </p:spPr>
          <p:txBody>
            <a:bodyPr/>
            <a:lstStyle/>
            <a:p>
              <a:endParaRPr lang="en-US"/>
            </a:p>
          </p:txBody>
        </p:sp>
        <p:sp>
          <p:nvSpPr>
            <p:cNvPr id="398421" name="Text Box 85"/>
            <p:cNvSpPr txBox="1">
              <a:spLocks noChangeArrowheads="1"/>
            </p:cNvSpPr>
            <p:nvPr/>
          </p:nvSpPr>
          <p:spPr bwMode="auto">
            <a:xfrm>
              <a:off x="3600" y="864"/>
              <a:ext cx="480" cy="212"/>
            </a:xfrm>
            <a:prstGeom prst="rect">
              <a:avLst/>
            </a:prstGeom>
            <a:noFill/>
            <a:ln w="9525">
              <a:noFill/>
              <a:miter lim="800000"/>
              <a:headEnd/>
              <a:tailEnd/>
            </a:ln>
            <a:effectLst/>
          </p:spPr>
          <p:txBody>
            <a:bodyPr>
              <a:spAutoFit/>
            </a:bodyPr>
            <a:lstStyle/>
            <a:p>
              <a:pPr algn="r"/>
              <a:r>
                <a:rPr lang="en-US" sz="1600" b="1">
                  <a:latin typeface="Arial" charset="0"/>
                </a:rPr>
                <a:t> 3k </a:t>
              </a:r>
              <a:r>
                <a:rPr lang="en-US" sz="1600" b="1">
                  <a:latin typeface="Arial" charset="0"/>
                  <a:cs typeface="Arial" charset="0"/>
                </a:rPr>
                <a:t>Ω</a:t>
              </a:r>
              <a:r>
                <a:rPr lang="en-US" sz="1600" b="1">
                  <a:latin typeface="Arial" charset="0"/>
                </a:rPr>
                <a:t> </a:t>
              </a:r>
            </a:p>
          </p:txBody>
        </p:sp>
        <p:sp>
          <p:nvSpPr>
            <p:cNvPr id="398422" name="Text Box 86"/>
            <p:cNvSpPr txBox="1">
              <a:spLocks noChangeArrowheads="1"/>
            </p:cNvSpPr>
            <p:nvPr/>
          </p:nvSpPr>
          <p:spPr bwMode="auto">
            <a:xfrm>
              <a:off x="2400" y="892"/>
              <a:ext cx="624" cy="212"/>
            </a:xfrm>
            <a:prstGeom prst="rect">
              <a:avLst/>
            </a:prstGeom>
            <a:noFill/>
            <a:ln w="9525">
              <a:noFill/>
              <a:miter lim="800000"/>
              <a:headEnd/>
              <a:tailEnd/>
            </a:ln>
            <a:effectLst/>
          </p:spPr>
          <p:txBody>
            <a:bodyPr>
              <a:spAutoFit/>
            </a:bodyPr>
            <a:lstStyle/>
            <a:p>
              <a:pPr algn="r"/>
              <a:r>
                <a:rPr lang="en-US" sz="1600" b="1">
                  <a:latin typeface="Arial" charset="0"/>
                </a:rPr>
                <a:t> 2k </a:t>
              </a:r>
              <a:r>
                <a:rPr lang="en-US" sz="1600" b="1">
                  <a:latin typeface="Arial" charset="0"/>
                  <a:cs typeface="Arial" charset="0"/>
                </a:rPr>
                <a:t>Ω</a:t>
              </a:r>
              <a:r>
                <a:rPr lang="en-US" sz="1600" b="1">
                  <a:latin typeface="Arial" charset="0"/>
                </a:rPr>
                <a:t> </a:t>
              </a:r>
            </a:p>
          </p:txBody>
        </p:sp>
        <p:sp>
          <p:nvSpPr>
            <p:cNvPr id="398423" name="Oval 87"/>
            <p:cNvSpPr>
              <a:spLocks noChangeArrowheads="1"/>
            </p:cNvSpPr>
            <p:nvPr/>
          </p:nvSpPr>
          <p:spPr bwMode="auto">
            <a:xfrm>
              <a:off x="2832" y="1440"/>
              <a:ext cx="336" cy="336"/>
            </a:xfrm>
            <a:prstGeom prst="ellipse">
              <a:avLst/>
            </a:prstGeom>
            <a:noFill/>
            <a:ln w="9525">
              <a:solidFill>
                <a:schemeClr val="tx1"/>
              </a:solidFill>
              <a:round/>
              <a:headEnd/>
              <a:tailEnd/>
            </a:ln>
            <a:effectLst/>
          </p:spPr>
          <p:txBody>
            <a:bodyPr wrap="none" anchor="ctr"/>
            <a:lstStyle/>
            <a:p>
              <a:endParaRPr lang="en-US"/>
            </a:p>
          </p:txBody>
        </p:sp>
        <p:sp>
          <p:nvSpPr>
            <p:cNvPr id="398424" name="Text Box 88"/>
            <p:cNvSpPr txBox="1">
              <a:spLocks noChangeArrowheads="1"/>
            </p:cNvSpPr>
            <p:nvPr/>
          </p:nvSpPr>
          <p:spPr bwMode="auto">
            <a:xfrm>
              <a:off x="2873" y="1454"/>
              <a:ext cx="255" cy="288"/>
            </a:xfrm>
            <a:prstGeom prst="rect">
              <a:avLst/>
            </a:prstGeom>
            <a:noFill/>
            <a:ln w="9525">
              <a:noFill/>
              <a:miter lim="800000"/>
              <a:headEnd/>
              <a:tailEnd/>
            </a:ln>
            <a:effectLst/>
          </p:spPr>
          <p:txBody>
            <a:bodyPr wrap="none">
              <a:spAutoFit/>
            </a:bodyPr>
            <a:lstStyle/>
            <a:p>
              <a:r>
                <a:rPr lang="en-US"/>
                <a:t>A</a:t>
              </a:r>
            </a:p>
          </p:txBody>
        </p:sp>
        <p:sp>
          <p:nvSpPr>
            <p:cNvPr id="398425" name="Oval 89"/>
            <p:cNvSpPr>
              <a:spLocks noChangeArrowheads="1"/>
            </p:cNvSpPr>
            <p:nvPr/>
          </p:nvSpPr>
          <p:spPr bwMode="auto">
            <a:xfrm>
              <a:off x="4519" y="1474"/>
              <a:ext cx="336" cy="336"/>
            </a:xfrm>
            <a:prstGeom prst="ellipse">
              <a:avLst/>
            </a:prstGeom>
            <a:noFill/>
            <a:ln w="9525">
              <a:solidFill>
                <a:schemeClr val="tx1"/>
              </a:solidFill>
              <a:round/>
              <a:headEnd/>
              <a:tailEnd/>
            </a:ln>
            <a:effectLst/>
          </p:spPr>
          <p:txBody>
            <a:bodyPr wrap="none" anchor="ctr"/>
            <a:lstStyle/>
            <a:p>
              <a:endParaRPr lang="en-US"/>
            </a:p>
          </p:txBody>
        </p:sp>
        <p:sp>
          <p:nvSpPr>
            <p:cNvPr id="398426" name="Text Box 90"/>
            <p:cNvSpPr txBox="1">
              <a:spLocks noChangeArrowheads="1"/>
            </p:cNvSpPr>
            <p:nvPr/>
          </p:nvSpPr>
          <p:spPr bwMode="auto">
            <a:xfrm>
              <a:off x="4560" y="1488"/>
              <a:ext cx="244" cy="288"/>
            </a:xfrm>
            <a:prstGeom prst="rect">
              <a:avLst/>
            </a:prstGeom>
            <a:noFill/>
            <a:ln w="9525">
              <a:noFill/>
              <a:miter lim="800000"/>
              <a:headEnd/>
              <a:tailEnd/>
            </a:ln>
            <a:effectLst/>
          </p:spPr>
          <p:txBody>
            <a:bodyPr wrap="none">
              <a:spAutoFit/>
            </a:bodyPr>
            <a:lstStyle/>
            <a:p>
              <a:r>
                <a:rPr lang="en-US"/>
                <a:t>B</a:t>
              </a:r>
            </a:p>
          </p:txBody>
        </p:sp>
        <p:sp>
          <p:nvSpPr>
            <p:cNvPr id="398427" name="Oval 91"/>
            <p:cNvSpPr>
              <a:spLocks noChangeArrowheads="1"/>
            </p:cNvSpPr>
            <p:nvPr/>
          </p:nvSpPr>
          <p:spPr bwMode="auto">
            <a:xfrm>
              <a:off x="4272" y="624"/>
              <a:ext cx="720" cy="1584"/>
            </a:xfrm>
            <a:prstGeom prst="ellipse">
              <a:avLst/>
            </a:prstGeom>
            <a:noFill/>
            <a:ln w="9525">
              <a:solidFill>
                <a:schemeClr val="tx1"/>
              </a:solidFill>
              <a:round/>
              <a:headEnd/>
              <a:tailEnd/>
            </a:ln>
            <a:effectLst/>
          </p:spPr>
          <p:txBody>
            <a:bodyPr wrap="none" anchor="ctr"/>
            <a:lstStyle/>
            <a:p>
              <a:endParaRPr lang="en-US"/>
            </a:p>
          </p:txBody>
        </p:sp>
        <p:sp>
          <p:nvSpPr>
            <p:cNvPr id="398428" name="Text Box 92"/>
            <p:cNvSpPr txBox="1">
              <a:spLocks noChangeArrowheads="1"/>
            </p:cNvSpPr>
            <p:nvPr/>
          </p:nvSpPr>
          <p:spPr bwMode="auto">
            <a:xfrm>
              <a:off x="4464" y="1152"/>
              <a:ext cx="480" cy="212"/>
            </a:xfrm>
            <a:prstGeom prst="rect">
              <a:avLst/>
            </a:prstGeom>
            <a:noFill/>
            <a:ln w="9525">
              <a:noFill/>
              <a:miter lim="800000"/>
              <a:headEnd/>
              <a:tailEnd/>
            </a:ln>
            <a:effectLst/>
          </p:spPr>
          <p:txBody>
            <a:bodyPr>
              <a:spAutoFit/>
            </a:bodyPr>
            <a:lstStyle/>
            <a:p>
              <a:pPr algn="r"/>
              <a:r>
                <a:rPr lang="en-US" sz="1600" b="1">
                  <a:latin typeface="Arial" charset="0"/>
                </a:rPr>
                <a:t> 1k </a:t>
              </a:r>
              <a:r>
                <a:rPr lang="en-US" sz="1600" b="1">
                  <a:latin typeface="Arial" charset="0"/>
                  <a:cs typeface="Arial" charset="0"/>
                </a:rPr>
                <a:t>Ω</a:t>
              </a:r>
              <a:r>
                <a:rPr lang="en-US" sz="1600" b="1">
                  <a:latin typeface="Arial" charset="0"/>
                </a:rPr>
                <a:t> </a:t>
              </a:r>
            </a:p>
          </p:txBody>
        </p:sp>
        <p:grpSp>
          <p:nvGrpSpPr>
            <p:cNvPr id="398429" name="Group 93"/>
            <p:cNvGrpSpPr>
              <a:grpSpLocks/>
            </p:cNvGrpSpPr>
            <p:nvPr/>
          </p:nvGrpSpPr>
          <p:grpSpPr bwMode="auto">
            <a:xfrm>
              <a:off x="3168" y="816"/>
              <a:ext cx="384" cy="1104"/>
              <a:chOff x="4656" y="1632"/>
              <a:chExt cx="432" cy="1200"/>
            </a:xfrm>
          </p:grpSpPr>
          <p:sp>
            <p:nvSpPr>
              <p:cNvPr id="398430" name="Oval 94"/>
              <p:cNvSpPr>
                <a:spLocks noChangeArrowheads="1"/>
              </p:cNvSpPr>
              <p:nvPr/>
            </p:nvSpPr>
            <p:spPr bwMode="auto">
              <a:xfrm>
                <a:off x="4656" y="2058"/>
                <a:ext cx="432" cy="464"/>
              </a:xfrm>
              <a:prstGeom prst="ellipse">
                <a:avLst/>
              </a:prstGeom>
              <a:noFill/>
              <a:ln w="9525">
                <a:solidFill>
                  <a:schemeClr val="tx1"/>
                </a:solidFill>
                <a:round/>
                <a:headEnd/>
                <a:tailEnd/>
              </a:ln>
              <a:effectLst/>
            </p:spPr>
            <p:txBody>
              <a:bodyPr wrap="none" anchor="ctr"/>
              <a:lstStyle/>
              <a:p>
                <a:endParaRPr lang="en-US"/>
              </a:p>
            </p:txBody>
          </p:sp>
          <p:sp>
            <p:nvSpPr>
              <p:cNvPr id="398431" name="Line 95"/>
              <p:cNvSpPr>
                <a:spLocks noChangeShapeType="1"/>
              </p:cNvSpPr>
              <p:nvPr/>
            </p:nvSpPr>
            <p:spPr bwMode="auto">
              <a:xfrm>
                <a:off x="4872" y="2522"/>
                <a:ext cx="0" cy="310"/>
              </a:xfrm>
              <a:prstGeom prst="line">
                <a:avLst/>
              </a:prstGeom>
              <a:noFill/>
              <a:ln w="9525">
                <a:solidFill>
                  <a:schemeClr val="tx1"/>
                </a:solidFill>
                <a:round/>
                <a:headEnd/>
                <a:tailEnd/>
              </a:ln>
              <a:effectLst/>
            </p:spPr>
            <p:txBody>
              <a:bodyPr/>
              <a:lstStyle/>
              <a:p>
                <a:endParaRPr lang="en-US"/>
              </a:p>
            </p:txBody>
          </p:sp>
          <p:sp>
            <p:nvSpPr>
              <p:cNvPr id="398432" name="Line 96"/>
              <p:cNvSpPr>
                <a:spLocks noChangeShapeType="1"/>
              </p:cNvSpPr>
              <p:nvPr/>
            </p:nvSpPr>
            <p:spPr bwMode="auto">
              <a:xfrm flipV="1">
                <a:off x="4872" y="1632"/>
                <a:ext cx="0" cy="426"/>
              </a:xfrm>
              <a:prstGeom prst="line">
                <a:avLst/>
              </a:prstGeom>
              <a:noFill/>
              <a:ln w="9525">
                <a:solidFill>
                  <a:schemeClr val="tx1"/>
                </a:solidFill>
                <a:round/>
                <a:headEnd/>
                <a:tailEnd/>
              </a:ln>
              <a:effectLst/>
            </p:spPr>
            <p:txBody>
              <a:bodyPr/>
              <a:lstStyle/>
              <a:p>
                <a:endParaRPr lang="en-US"/>
              </a:p>
            </p:txBody>
          </p:sp>
          <p:sp>
            <p:nvSpPr>
              <p:cNvPr id="398433" name="Line 97"/>
              <p:cNvSpPr>
                <a:spLocks noChangeShapeType="1"/>
              </p:cNvSpPr>
              <p:nvPr/>
            </p:nvSpPr>
            <p:spPr bwMode="auto">
              <a:xfrm flipV="1">
                <a:off x="4869" y="2160"/>
                <a:ext cx="0" cy="240"/>
              </a:xfrm>
              <a:prstGeom prst="line">
                <a:avLst/>
              </a:prstGeom>
              <a:noFill/>
              <a:ln w="38100">
                <a:solidFill>
                  <a:schemeClr val="tx1"/>
                </a:solidFill>
                <a:round/>
                <a:headEnd/>
                <a:tailEnd type="triangle" w="med" len="med"/>
              </a:ln>
              <a:effectLst/>
            </p:spPr>
            <p:txBody>
              <a:bodyPr/>
              <a:lstStyle/>
              <a:p>
                <a:endParaRPr lang="en-US"/>
              </a:p>
            </p:txBody>
          </p:sp>
        </p:grpSp>
      </p:grpSp>
      <p:grpSp>
        <p:nvGrpSpPr>
          <p:cNvPr id="398434" name="Group 98"/>
          <p:cNvGrpSpPr>
            <a:grpSpLocks/>
          </p:cNvGrpSpPr>
          <p:nvPr/>
        </p:nvGrpSpPr>
        <p:grpSpPr bwMode="auto">
          <a:xfrm>
            <a:off x="1995488" y="3721100"/>
            <a:ext cx="4938712" cy="1871663"/>
            <a:chOff x="643" y="2344"/>
            <a:chExt cx="3111" cy="1179"/>
          </a:xfrm>
        </p:grpSpPr>
        <p:grpSp>
          <p:nvGrpSpPr>
            <p:cNvPr id="398435" name="Group 99"/>
            <p:cNvGrpSpPr>
              <a:grpSpLocks/>
            </p:cNvGrpSpPr>
            <p:nvPr/>
          </p:nvGrpSpPr>
          <p:grpSpPr bwMode="auto">
            <a:xfrm>
              <a:off x="1427" y="2362"/>
              <a:ext cx="922" cy="105"/>
              <a:chOff x="1200" y="1296"/>
              <a:chExt cx="2256" cy="243"/>
            </a:xfrm>
          </p:grpSpPr>
          <p:sp>
            <p:nvSpPr>
              <p:cNvPr id="398436" name="Line 100"/>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98437" name="Line 101"/>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98438" name="Group 102"/>
              <p:cNvGrpSpPr>
                <a:grpSpLocks/>
              </p:cNvGrpSpPr>
              <p:nvPr/>
            </p:nvGrpSpPr>
            <p:grpSpPr bwMode="auto">
              <a:xfrm>
                <a:off x="1920" y="1296"/>
                <a:ext cx="288" cy="240"/>
                <a:chOff x="1920" y="1296"/>
                <a:chExt cx="288" cy="240"/>
              </a:xfrm>
            </p:grpSpPr>
            <p:sp>
              <p:nvSpPr>
                <p:cNvPr id="398439" name="Line 10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40" name="Line 10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441" name="Group 105"/>
              <p:cNvGrpSpPr>
                <a:grpSpLocks/>
              </p:cNvGrpSpPr>
              <p:nvPr/>
            </p:nvGrpSpPr>
            <p:grpSpPr bwMode="auto">
              <a:xfrm>
                <a:off x="2214" y="1299"/>
                <a:ext cx="288" cy="240"/>
                <a:chOff x="1920" y="1296"/>
                <a:chExt cx="288" cy="240"/>
              </a:xfrm>
            </p:grpSpPr>
            <p:sp>
              <p:nvSpPr>
                <p:cNvPr id="398442" name="Line 10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43" name="Line 10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444" name="Group 108"/>
              <p:cNvGrpSpPr>
                <a:grpSpLocks/>
              </p:cNvGrpSpPr>
              <p:nvPr/>
            </p:nvGrpSpPr>
            <p:grpSpPr bwMode="auto">
              <a:xfrm>
                <a:off x="2508" y="1296"/>
                <a:ext cx="288" cy="240"/>
                <a:chOff x="1920" y="1296"/>
                <a:chExt cx="288" cy="240"/>
              </a:xfrm>
            </p:grpSpPr>
            <p:sp>
              <p:nvSpPr>
                <p:cNvPr id="398445" name="Line 10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46" name="Line 11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98447" name="Line 111"/>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98448" name="Line 112"/>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98449" name="Oval 113"/>
            <p:cNvSpPr>
              <a:spLocks noChangeArrowheads="1"/>
            </p:cNvSpPr>
            <p:nvPr/>
          </p:nvSpPr>
          <p:spPr bwMode="auto">
            <a:xfrm>
              <a:off x="1056" y="2736"/>
              <a:ext cx="346" cy="338"/>
            </a:xfrm>
            <a:prstGeom prst="ellipse">
              <a:avLst/>
            </a:prstGeom>
            <a:noFill/>
            <a:ln w="9525">
              <a:solidFill>
                <a:schemeClr val="tx1"/>
              </a:solidFill>
              <a:round/>
              <a:headEnd/>
              <a:tailEnd/>
            </a:ln>
            <a:effectLst/>
          </p:spPr>
          <p:txBody>
            <a:bodyPr wrap="none" anchor="ctr"/>
            <a:lstStyle/>
            <a:p>
              <a:endParaRPr lang="en-US"/>
            </a:p>
          </p:txBody>
        </p:sp>
        <p:sp>
          <p:nvSpPr>
            <p:cNvPr id="398450" name="Line 114"/>
            <p:cNvSpPr>
              <a:spLocks noChangeShapeType="1"/>
            </p:cNvSpPr>
            <p:nvPr/>
          </p:nvSpPr>
          <p:spPr bwMode="auto">
            <a:xfrm>
              <a:off x="1228" y="3074"/>
              <a:ext cx="7" cy="435"/>
            </a:xfrm>
            <a:prstGeom prst="line">
              <a:avLst/>
            </a:prstGeom>
            <a:noFill/>
            <a:ln w="9525">
              <a:solidFill>
                <a:schemeClr val="tx1"/>
              </a:solidFill>
              <a:round/>
              <a:headEnd/>
              <a:tailEnd/>
            </a:ln>
            <a:effectLst/>
          </p:spPr>
          <p:txBody>
            <a:bodyPr/>
            <a:lstStyle/>
            <a:p>
              <a:endParaRPr lang="en-US"/>
            </a:p>
          </p:txBody>
        </p:sp>
        <p:sp>
          <p:nvSpPr>
            <p:cNvPr id="398451" name="Line 115"/>
            <p:cNvSpPr>
              <a:spLocks noChangeShapeType="1"/>
            </p:cNvSpPr>
            <p:nvPr/>
          </p:nvSpPr>
          <p:spPr bwMode="auto">
            <a:xfrm flipV="1">
              <a:off x="1228" y="2426"/>
              <a:ext cx="1" cy="310"/>
            </a:xfrm>
            <a:prstGeom prst="line">
              <a:avLst/>
            </a:prstGeom>
            <a:noFill/>
            <a:ln w="9525">
              <a:solidFill>
                <a:schemeClr val="tx1"/>
              </a:solidFill>
              <a:round/>
              <a:headEnd/>
              <a:tailEnd/>
            </a:ln>
            <a:effectLst/>
          </p:spPr>
          <p:txBody>
            <a:bodyPr/>
            <a:lstStyle/>
            <a:p>
              <a:endParaRPr lang="en-US"/>
            </a:p>
          </p:txBody>
        </p:sp>
        <p:sp>
          <p:nvSpPr>
            <p:cNvPr id="398452" name="Text Box 116"/>
            <p:cNvSpPr txBox="1">
              <a:spLocks noChangeArrowheads="1"/>
            </p:cNvSpPr>
            <p:nvPr/>
          </p:nvSpPr>
          <p:spPr bwMode="auto">
            <a:xfrm>
              <a:off x="1129" y="2706"/>
              <a:ext cx="135" cy="288"/>
            </a:xfrm>
            <a:prstGeom prst="rect">
              <a:avLst/>
            </a:prstGeom>
            <a:noFill/>
            <a:ln w="9525">
              <a:noFill/>
              <a:miter lim="800000"/>
              <a:headEnd/>
              <a:tailEnd/>
            </a:ln>
            <a:effectLst/>
          </p:spPr>
          <p:txBody>
            <a:bodyPr>
              <a:spAutoFit/>
            </a:bodyPr>
            <a:lstStyle/>
            <a:p>
              <a:r>
                <a:rPr lang="en-US"/>
                <a:t>+</a:t>
              </a:r>
            </a:p>
          </p:txBody>
        </p:sp>
        <p:sp>
          <p:nvSpPr>
            <p:cNvPr id="398453" name="Text Box 117"/>
            <p:cNvSpPr txBox="1">
              <a:spLocks noChangeArrowheads="1"/>
            </p:cNvSpPr>
            <p:nvPr/>
          </p:nvSpPr>
          <p:spPr bwMode="auto">
            <a:xfrm>
              <a:off x="1126" y="2787"/>
              <a:ext cx="136" cy="288"/>
            </a:xfrm>
            <a:prstGeom prst="rect">
              <a:avLst/>
            </a:prstGeom>
            <a:noFill/>
            <a:ln w="9525">
              <a:noFill/>
              <a:miter lim="800000"/>
              <a:headEnd/>
              <a:tailEnd/>
            </a:ln>
            <a:effectLst/>
          </p:spPr>
          <p:txBody>
            <a:bodyPr>
              <a:spAutoFit/>
            </a:bodyPr>
            <a:lstStyle/>
            <a:p>
              <a:r>
                <a:rPr lang="en-US"/>
                <a:t>_</a:t>
              </a:r>
            </a:p>
          </p:txBody>
        </p:sp>
        <p:sp>
          <p:nvSpPr>
            <p:cNvPr id="398454" name="Line 118"/>
            <p:cNvSpPr>
              <a:spLocks noChangeShapeType="1"/>
            </p:cNvSpPr>
            <p:nvPr/>
          </p:nvSpPr>
          <p:spPr bwMode="auto">
            <a:xfrm>
              <a:off x="1231" y="2426"/>
              <a:ext cx="384" cy="0"/>
            </a:xfrm>
            <a:prstGeom prst="line">
              <a:avLst/>
            </a:prstGeom>
            <a:noFill/>
            <a:ln w="9525">
              <a:solidFill>
                <a:schemeClr val="tx1"/>
              </a:solidFill>
              <a:round/>
              <a:headEnd/>
              <a:tailEnd/>
            </a:ln>
            <a:effectLst/>
          </p:spPr>
          <p:txBody>
            <a:bodyPr/>
            <a:lstStyle/>
            <a:p>
              <a:endParaRPr lang="en-US"/>
            </a:p>
          </p:txBody>
        </p:sp>
        <p:sp>
          <p:nvSpPr>
            <p:cNvPr id="398455" name="Line 119"/>
            <p:cNvSpPr>
              <a:spLocks noChangeShapeType="1"/>
            </p:cNvSpPr>
            <p:nvPr/>
          </p:nvSpPr>
          <p:spPr bwMode="auto">
            <a:xfrm>
              <a:off x="1230" y="3516"/>
              <a:ext cx="1127" cy="7"/>
            </a:xfrm>
            <a:prstGeom prst="line">
              <a:avLst/>
            </a:prstGeom>
            <a:noFill/>
            <a:ln w="9525">
              <a:solidFill>
                <a:schemeClr val="tx1"/>
              </a:solidFill>
              <a:round/>
              <a:headEnd/>
              <a:tailEnd/>
            </a:ln>
            <a:effectLst/>
          </p:spPr>
          <p:txBody>
            <a:bodyPr/>
            <a:lstStyle/>
            <a:p>
              <a:endParaRPr lang="en-US"/>
            </a:p>
          </p:txBody>
        </p:sp>
        <p:sp>
          <p:nvSpPr>
            <p:cNvPr id="398456" name="Line 120"/>
            <p:cNvSpPr>
              <a:spLocks noChangeShapeType="1"/>
            </p:cNvSpPr>
            <p:nvPr/>
          </p:nvSpPr>
          <p:spPr bwMode="auto">
            <a:xfrm flipH="1">
              <a:off x="2323" y="2430"/>
              <a:ext cx="192" cy="0"/>
            </a:xfrm>
            <a:prstGeom prst="line">
              <a:avLst/>
            </a:prstGeom>
            <a:noFill/>
            <a:ln w="9525">
              <a:solidFill>
                <a:schemeClr val="tx1"/>
              </a:solidFill>
              <a:round/>
              <a:headEnd/>
              <a:tailEnd/>
            </a:ln>
            <a:effectLst/>
          </p:spPr>
          <p:txBody>
            <a:bodyPr/>
            <a:lstStyle/>
            <a:p>
              <a:endParaRPr lang="en-US"/>
            </a:p>
          </p:txBody>
        </p:sp>
        <p:sp>
          <p:nvSpPr>
            <p:cNvPr id="398457" name="Line 121"/>
            <p:cNvSpPr>
              <a:spLocks noChangeShapeType="1"/>
            </p:cNvSpPr>
            <p:nvPr/>
          </p:nvSpPr>
          <p:spPr bwMode="auto">
            <a:xfrm flipH="1">
              <a:off x="2361" y="3516"/>
              <a:ext cx="154" cy="0"/>
            </a:xfrm>
            <a:prstGeom prst="line">
              <a:avLst/>
            </a:prstGeom>
            <a:noFill/>
            <a:ln w="9525">
              <a:solidFill>
                <a:schemeClr val="tx1"/>
              </a:solidFill>
              <a:round/>
              <a:headEnd/>
              <a:tailEnd/>
            </a:ln>
            <a:effectLst/>
          </p:spPr>
          <p:txBody>
            <a:bodyPr/>
            <a:lstStyle/>
            <a:p>
              <a:endParaRPr lang="en-US"/>
            </a:p>
          </p:txBody>
        </p:sp>
        <p:sp>
          <p:nvSpPr>
            <p:cNvPr id="398458" name="Text Box 122"/>
            <p:cNvSpPr txBox="1">
              <a:spLocks noChangeArrowheads="1"/>
            </p:cNvSpPr>
            <p:nvPr/>
          </p:nvSpPr>
          <p:spPr bwMode="auto">
            <a:xfrm>
              <a:off x="2581" y="2879"/>
              <a:ext cx="510" cy="212"/>
            </a:xfrm>
            <a:prstGeom prst="rect">
              <a:avLst/>
            </a:prstGeom>
            <a:noFill/>
            <a:ln w="9525">
              <a:noFill/>
              <a:miter lim="800000"/>
              <a:headEnd/>
              <a:tailEnd/>
            </a:ln>
            <a:effectLst/>
          </p:spPr>
          <p:txBody>
            <a:bodyPr>
              <a:spAutoFit/>
            </a:bodyPr>
            <a:lstStyle/>
            <a:p>
              <a:pPr algn="r"/>
              <a:r>
                <a:rPr lang="en-US" sz="1600" b="1">
                  <a:latin typeface="Arial" charset="0"/>
                </a:rPr>
                <a:t> 2 mA </a:t>
              </a:r>
            </a:p>
          </p:txBody>
        </p:sp>
        <p:sp>
          <p:nvSpPr>
            <p:cNvPr id="398459" name="Text Box 123"/>
            <p:cNvSpPr txBox="1">
              <a:spLocks noChangeArrowheads="1"/>
            </p:cNvSpPr>
            <p:nvPr/>
          </p:nvSpPr>
          <p:spPr bwMode="auto">
            <a:xfrm>
              <a:off x="643" y="2899"/>
              <a:ext cx="432" cy="212"/>
            </a:xfrm>
            <a:prstGeom prst="rect">
              <a:avLst/>
            </a:prstGeom>
            <a:noFill/>
            <a:ln w="9525">
              <a:noFill/>
              <a:miter lim="800000"/>
              <a:headEnd/>
              <a:tailEnd/>
            </a:ln>
            <a:effectLst/>
          </p:spPr>
          <p:txBody>
            <a:bodyPr>
              <a:spAutoFit/>
            </a:bodyPr>
            <a:lstStyle/>
            <a:p>
              <a:r>
                <a:rPr lang="en-US" sz="1600" b="1">
                  <a:latin typeface="Arial" charset="0"/>
                </a:rPr>
                <a:t> 4 V </a:t>
              </a:r>
            </a:p>
          </p:txBody>
        </p:sp>
        <p:grpSp>
          <p:nvGrpSpPr>
            <p:cNvPr id="398460" name="Group 124"/>
            <p:cNvGrpSpPr>
              <a:grpSpLocks/>
            </p:cNvGrpSpPr>
            <p:nvPr/>
          </p:nvGrpSpPr>
          <p:grpSpPr bwMode="auto">
            <a:xfrm>
              <a:off x="1427" y="2362"/>
              <a:ext cx="922" cy="105"/>
              <a:chOff x="1200" y="1296"/>
              <a:chExt cx="2256" cy="243"/>
            </a:xfrm>
          </p:grpSpPr>
          <p:sp>
            <p:nvSpPr>
              <p:cNvPr id="398461" name="Line 125"/>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98462" name="Line 126"/>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98463" name="Group 127"/>
              <p:cNvGrpSpPr>
                <a:grpSpLocks/>
              </p:cNvGrpSpPr>
              <p:nvPr/>
            </p:nvGrpSpPr>
            <p:grpSpPr bwMode="auto">
              <a:xfrm>
                <a:off x="1920" y="1296"/>
                <a:ext cx="288" cy="240"/>
                <a:chOff x="1920" y="1296"/>
                <a:chExt cx="288" cy="240"/>
              </a:xfrm>
            </p:grpSpPr>
            <p:sp>
              <p:nvSpPr>
                <p:cNvPr id="398464" name="Line 12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65" name="Line 12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466" name="Group 130"/>
              <p:cNvGrpSpPr>
                <a:grpSpLocks/>
              </p:cNvGrpSpPr>
              <p:nvPr/>
            </p:nvGrpSpPr>
            <p:grpSpPr bwMode="auto">
              <a:xfrm>
                <a:off x="2214" y="1299"/>
                <a:ext cx="288" cy="240"/>
                <a:chOff x="1920" y="1296"/>
                <a:chExt cx="288" cy="240"/>
              </a:xfrm>
            </p:grpSpPr>
            <p:sp>
              <p:nvSpPr>
                <p:cNvPr id="398467" name="Line 13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68" name="Line 13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469" name="Group 133"/>
              <p:cNvGrpSpPr>
                <a:grpSpLocks/>
              </p:cNvGrpSpPr>
              <p:nvPr/>
            </p:nvGrpSpPr>
            <p:grpSpPr bwMode="auto">
              <a:xfrm>
                <a:off x="2508" y="1296"/>
                <a:ext cx="288" cy="240"/>
                <a:chOff x="1920" y="1296"/>
                <a:chExt cx="288" cy="240"/>
              </a:xfrm>
            </p:grpSpPr>
            <p:sp>
              <p:nvSpPr>
                <p:cNvPr id="398470" name="Line 13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71" name="Line 13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98472" name="Line 136"/>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98473" name="Line 137"/>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98474" name="Oval 138"/>
            <p:cNvSpPr>
              <a:spLocks noChangeArrowheads="1"/>
            </p:cNvSpPr>
            <p:nvPr/>
          </p:nvSpPr>
          <p:spPr bwMode="auto">
            <a:xfrm>
              <a:off x="1056" y="2736"/>
              <a:ext cx="346" cy="338"/>
            </a:xfrm>
            <a:prstGeom prst="ellipse">
              <a:avLst/>
            </a:prstGeom>
            <a:noFill/>
            <a:ln w="9525">
              <a:solidFill>
                <a:schemeClr val="tx1"/>
              </a:solidFill>
              <a:round/>
              <a:headEnd/>
              <a:tailEnd/>
            </a:ln>
            <a:effectLst/>
          </p:spPr>
          <p:txBody>
            <a:bodyPr wrap="none" anchor="ctr"/>
            <a:lstStyle/>
            <a:p>
              <a:endParaRPr lang="en-US"/>
            </a:p>
          </p:txBody>
        </p:sp>
        <p:sp>
          <p:nvSpPr>
            <p:cNvPr id="398475" name="Line 139"/>
            <p:cNvSpPr>
              <a:spLocks noChangeShapeType="1"/>
            </p:cNvSpPr>
            <p:nvPr/>
          </p:nvSpPr>
          <p:spPr bwMode="auto">
            <a:xfrm>
              <a:off x="1228" y="3074"/>
              <a:ext cx="7" cy="435"/>
            </a:xfrm>
            <a:prstGeom prst="line">
              <a:avLst/>
            </a:prstGeom>
            <a:noFill/>
            <a:ln w="9525">
              <a:solidFill>
                <a:schemeClr val="tx1"/>
              </a:solidFill>
              <a:round/>
              <a:headEnd/>
              <a:tailEnd/>
            </a:ln>
            <a:effectLst/>
          </p:spPr>
          <p:txBody>
            <a:bodyPr/>
            <a:lstStyle/>
            <a:p>
              <a:endParaRPr lang="en-US"/>
            </a:p>
          </p:txBody>
        </p:sp>
        <p:sp>
          <p:nvSpPr>
            <p:cNvPr id="398476" name="Text Box 140"/>
            <p:cNvSpPr txBox="1">
              <a:spLocks noChangeArrowheads="1"/>
            </p:cNvSpPr>
            <p:nvPr/>
          </p:nvSpPr>
          <p:spPr bwMode="auto">
            <a:xfrm>
              <a:off x="1129" y="2706"/>
              <a:ext cx="135" cy="288"/>
            </a:xfrm>
            <a:prstGeom prst="rect">
              <a:avLst/>
            </a:prstGeom>
            <a:noFill/>
            <a:ln w="9525">
              <a:noFill/>
              <a:miter lim="800000"/>
              <a:headEnd/>
              <a:tailEnd/>
            </a:ln>
            <a:effectLst/>
          </p:spPr>
          <p:txBody>
            <a:bodyPr>
              <a:spAutoFit/>
            </a:bodyPr>
            <a:lstStyle/>
            <a:p>
              <a:r>
                <a:rPr lang="en-US"/>
                <a:t>+</a:t>
              </a:r>
            </a:p>
          </p:txBody>
        </p:sp>
        <p:sp>
          <p:nvSpPr>
            <p:cNvPr id="398477" name="Text Box 141"/>
            <p:cNvSpPr txBox="1">
              <a:spLocks noChangeArrowheads="1"/>
            </p:cNvSpPr>
            <p:nvPr/>
          </p:nvSpPr>
          <p:spPr bwMode="auto">
            <a:xfrm>
              <a:off x="1126" y="2787"/>
              <a:ext cx="136" cy="288"/>
            </a:xfrm>
            <a:prstGeom prst="rect">
              <a:avLst/>
            </a:prstGeom>
            <a:noFill/>
            <a:ln w="9525">
              <a:noFill/>
              <a:miter lim="800000"/>
              <a:headEnd/>
              <a:tailEnd/>
            </a:ln>
            <a:effectLst/>
          </p:spPr>
          <p:txBody>
            <a:bodyPr>
              <a:spAutoFit/>
            </a:bodyPr>
            <a:lstStyle/>
            <a:p>
              <a:r>
                <a:rPr lang="en-US"/>
                <a:t>_</a:t>
              </a:r>
            </a:p>
          </p:txBody>
        </p:sp>
        <p:sp>
          <p:nvSpPr>
            <p:cNvPr id="398478" name="Line 142"/>
            <p:cNvSpPr>
              <a:spLocks noChangeShapeType="1"/>
            </p:cNvSpPr>
            <p:nvPr/>
          </p:nvSpPr>
          <p:spPr bwMode="auto">
            <a:xfrm>
              <a:off x="1231" y="2426"/>
              <a:ext cx="384" cy="0"/>
            </a:xfrm>
            <a:prstGeom prst="line">
              <a:avLst/>
            </a:prstGeom>
            <a:noFill/>
            <a:ln w="9525">
              <a:solidFill>
                <a:schemeClr val="tx1"/>
              </a:solidFill>
              <a:round/>
              <a:headEnd/>
              <a:tailEnd/>
            </a:ln>
            <a:effectLst/>
          </p:spPr>
          <p:txBody>
            <a:bodyPr/>
            <a:lstStyle/>
            <a:p>
              <a:endParaRPr lang="en-US"/>
            </a:p>
          </p:txBody>
        </p:sp>
        <p:sp>
          <p:nvSpPr>
            <p:cNvPr id="398479" name="Line 143"/>
            <p:cNvSpPr>
              <a:spLocks noChangeShapeType="1"/>
            </p:cNvSpPr>
            <p:nvPr/>
          </p:nvSpPr>
          <p:spPr bwMode="auto">
            <a:xfrm flipH="1">
              <a:off x="2323" y="2430"/>
              <a:ext cx="192" cy="0"/>
            </a:xfrm>
            <a:prstGeom prst="line">
              <a:avLst/>
            </a:prstGeom>
            <a:noFill/>
            <a:ln w="9525">
              <a:solidFill>
                <a:schemeClr val="tx1"/>
              </a:solidFill>
              <a:round/>
              <a:headEnd/>
              <a:tailEnd/>
            </a:ln>
            <a:effectLst/>
          </p:spPr>
          <p:txBody>
            <a:bodyPr/>
            <a:lstStyle/>
            <a:p>
              <a:endParaRPr lang="en-US"/>
            </a:p>
          </p:txBody>
        </p:sp>
        <p:sp>
          <p:nvSpPr>
            <p:cNvPr id="398480" name="Line 144"/>
            <p:cNvSpPr>
              <a:spLocks noChangeShapeType="1"/>
            </p:cNvSpPr>
            <p:nvPr/>
          </p:nvSpPr>
          <p:spPr bwMode="auto">
            <a:xfrm flipH="1">
              <a:off x="2371" y="3514"/>
              <a:ext cx="1104" cy="0"/>
            </a:xfrm>
            <a:prstGeom prst="line">
              <a:avLst/>
            </a:prstGeom>
            <a:noFill/>
            <a:ln w="9525">
              <a:solidFill>
                <a:schemeClr val="tx1"/>
              </a:solidFill>
              <a:round/>
              <a:headEnd/>
              <a:tailEnd/>
            </a:ln>
            <a:effectLst/>
          </p:spPr>
          <p:txBody>
            <a:bodyPr/>
            <a:lstStyle/>
            <a:p>
              <a:endParaRPr lang="en-US"/>
            </a:p>
          </p:txBody>
        </p:sp>
        <p:grpSp>
          <p:nvGrpSpPr>
            <p:cNvPr id="398481" name="Group 145"/>
            <p:cNvGrpSpPr>
              <a:grpSpLocks/>
            </p:cNvGrpSpPr>
            <p:nvPr/>
          </p:nvGrpSpPr>
          <p:grpSpPr bwMode="auto">
            <a:xfrm>
              <a:off x="2467" y="2344"/>
              <a:ext cx="1008" cy="144"/>
              <a:chOff x="1200" y="1296"/>
              <a:chExt cx="2256" cy="243"/>
            </a:xfrm>
          </p:grpSpPr>
          <p:sp>
            <p:nvSpPr>
              <p:cNvPr id="398482" name="Line 146"/>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98483" name="Line 147"/>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98484" name="Group 148"/>
              <p:cNvGrpSpPr>
                <a:grpSpLocks/>
              </p:cNvGrpSpPr>
              <p:nvPr/>
            </p:nvGrpSpPr>
            <p:grpSpPr bwMode="auto">
              <a:xfrm>
                <a:off x="1920" y="1296"/>
                <a:ext cx="288" cy="240"/>
                <a:chOff x="1920" y="1296"/>
                <a:chExt cx="288" cy="240"/>
              </a:xfrm>
            </p:grpSpPr>
            <p:sp>
              <p:nvSpPr>
                <p:cNvPr id="398485" name="Line 14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86" name="Line 15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487" name="Group 151"/>
              <p:cNvGrpSpPr>
                <a:grpSpLocks/>
              </p:cNvGrpSpPr>
              <p:nvPr/>
            </p:nvGrpSpPr>
            <p:grpSpPr bwMode="auto">
              <a:xfrm>
                <a:off x="2214" y="1299"/>
                <a:ext cx="288" cy="240"/>
                <a:chOff x="1920" y="1296"/>
                <a:chExt cx="288" cy="240"/>
              </a:xfrm>
            </p:grpSpPr>
            <p:sp>
              <p:nvSpPr>
                <p:cNvPr id="398488" name="Line 15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89" name="Line 15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98490" name="Group 154"/>
              <p:cNvGrpSpPr>
                <a:grpSpLocks/>
              </p:cNvGrpSpPr>
              <p:nvPr/>
            </p:nvGrpSpPr>
            <p:grpSpPr bwMode="auto">
              <a:xfrm>
                <a:off x="2508" y="1296"/>
                <a:ext cx="288" cy="240"/>
                <a:chOff x="1920" y="1296"/>
                <a:chExt cx="288" cy="240"/>
              </a:xfrm>
            </p:grpSpPr>
            <p:sp>
              <p:nvSpPr>
                <p:cNvPr id="398491" name="Line 15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98492" name="Line 15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98493" name="Line 157"/>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98494" name="Line 158"/>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98495" name="Text Box 159"/>
            <p:cNvSpPr txBox="1">
              <a:spLocks noChangeArrowheads="1"/>
            </p:cNvSpPr>
            <p:nvPr/>
          </p:nvSpPr>
          <p:spPr bwMode="auto">
            <a:xfrm>
              <a:off x="2755" y="2467"/>
              <a:ext cx="480" cy="212"/>
            </a:xfrm>
            <a:prstGeom prst="rect">
              <a:avLst/>
            </a:prstGeom>
            <a:noFill/>
            <a:ln w="9525">
              <a:noFill/>
              <a:miter lim="800000"/>
              <a:headEnd/>
              <a:tailEnd/>
            </a:ln>
            <a:effectLst/>
          </p:spPr>
          <p:txBody>
            <a:bodyPr>
              <a:spAutoFit/>
            </a:bodyPr>
            <a:lstStyle/>
            <a:p>
              <a:pPr algn="r"/>
              <a:r>
                <a:rPr lang="en-US" sz="1600" b="1">
                  <a:latin typeface="Arial" charset="0"/>
                </a:rPr>
                <a:t> 3k </a:t>
              </a:r>
              <a:r>
                <a:rPr lang="en-US" sz="1600" b="1">
                  <a:latin typeface="Arial" charset="0"/>
                  <a:cs typeface="Arial" charset="0"/>
                </a:rPr>
                <a:t>Ω</a:t>
              </a:r>
              <a:r>
                <a:rPr lang="en-US" sz="1600" b="1">
                  <a:latin typeface="Arial" charset="0"/>
                </a:rPr>
                <a:t> </a:t>
              </a:r>
            </a:p>
          </p:txBody>
        </p:sp>
        <p:sp>
          <p:nvSpPr>
            <p:cNvPr id="398496" name="Text Box 160"/>
            <p:cNvSpPr txBox="1">
              <a:spLocks noChangeArrowheads="1"/>
            </p:cNvSpPr>
            <p:nvPr/>
          </p:nvSpPr>
          <p:spPr bwMode="auto">
            <a:xfrm>
              <a:off x="1555" y="2495"/>
              <a:ext cx="624" cy="212"/>
            </a:xfrm>
            <a:prstGeom prst="rect">
              <a:avLst/>
            </a:prstGeom>
            <a:noFill/>
            <a:ln w="9525">
              <a:noFill/>
              <a:miter lim="800000"/>
              <a:headEnd/>
              <a:tailEnd/>
            </a:ln>
            <a:effectLst/>
          </p:spPr>
          <p:txBody>
            <a:bodyPr>
              <a:spAutoFit/>
            </a:bodyPr>
            <a:lstStyle/>
            <a:p>
              <a:pPr algn="r"/>
              <a:r>
                <a:rPr lang="en-US" sz="1600" b="1">
                  <a:latin typeface="Arial" charset="0"/>
                </a:rPr>
                <a:t> 2k </a:t>
              </a:r>
              <a:r>
                <a:rPr lang="en-US" sz="1600" b="1">
                  <a:latin typeface="Arial" charset="0"/>
                  <a:cs typeface="Arial" charset="0"/>
                </a:rPr>
                <a:t>Ω</a:t>
              </a:r>
              <a:r>
                <a:rPr lang="en-US" sz="1600" b="1">
                  <a:latin typeface="Arial" charset="0"/>
                </a:rPr>
                <a:t> </a:t>
              </a:r>
            </a:p>
          </p:txBody>
        </p:sp>
        <p:grpSp>
          <p:nvGrpSpPr>
            <p:cNvPr id="398497" name="Group 161"/>
            <p:cNvGrpSpPr>
              <a:grpSpLocks/>
            </p:cNvGrpSpPr>
            <p:nvPr/>
          </p:nvGrpSpPr>
          <p:grpSpPr bwMode="auto">
            <a:xfrm>
              <a:off x="2323" y="2419"/>
              <a:ext cx="384" cy="1104"/>
              <a:chOff x="4656" y="1632"/>
              <a:chExt cx="432" cy="1200"/>
            </a:xfrm>
          </p:grpSpPr>
          <p:sp>
            <p:nvSpPr>
              <p:cNvPr id="398498" name="Oval 162"/>
              <p:cNvSpPr>
                <a:spLocks noChangeArrowheads="1"/>
              </p:cNvSpPr>
              <p:nvPr/>
            </p:nvSpPr>
            <p:spPr bwMode="auto">
              <a:xfrm>
                <a:off x="4656" y="2058"/>
                <a:ext cx="432" cy="464"/>
              </a:xfrm>
              <a:prstGeom prst="ellipse">
                <a:avLst/>
              </a:prstGeom>
              <a:noFill/>
              <a:ln w="9525">
                <a:solidFill>
                  <a:schemeClr val="tx1"/>
                </a:solidFill>
                <a:round/>
                <a:headEnd/>
                <a:tailEnd/>
              </a:ln>
              <a:effectLst/>
            </p:spPr>
            <p:txBody>
              <a:bodyPr wrap="none" anchor="ctr"/>
              <a:lstStyle/>
              <a:p>
                <a:endParaRPr lang="en-US"/>
              </a:p>
            </p:txBody>
          </p:sp>
          <p:sp>
            <p:nvSpPr>
              <p:cNvPr id="398499" name="Line 163"/>
              <p:cNvSpPr>
                <a:spLocks noChangeShapeType="1"/>
              </p:cNvSpPr>
              <p:nvPr/>
            </p:nvSpPr>
            <p:spPr bwMode="auto">
              <a:xfrm>
                <a:off x="4872" y="2522"/>
                <a:ext cx="0" cy="310"/>
              </a:xfrm>
              <a:prstGeom prst="line">
                <a:avLst/>
              </a:prstGeom>
              <a:noFill/>
              <a:ln w="9525">
                <a:solidFill>
                  <a:schemeClr val="tx1"/>
                </a:solidFill>
                <a:round/>
                <a:headEnd/>
                <a:tailEnd/>
              </a:ln>
              <a:effectLst/>
            </p:spPr>
            <p:txBody>
              <a:bodyPr/>
              <a:lstStyle/>
              <a:p>
                <a:endParaRPr lang="en-US"/>
              </a:p>
            </p:txBody>
          </p:sp>
          <p:sp>
            <p:nvSpPr>
              <p:cNvPr id="398500" name="Line 164"/>
              <p:cNvSpPr>
                <a:spLocks noChangeShapeType="1"/>
              </p:cNvSpPr>
              <p:nvPr/>
            </p:nvSpPr>
            <p:spPr bwMode="auto">
              <a:xfrm flipV="1">
                <a:off x="4872" y="1632"/>
                <a:ext cx="0" cy="426"/>
              </a:xfrm>
              <a:prstGeom prst="line">
                <a:avLst/>
              </a:prstGeom>
              <a:noFill/>
              <a:ln w="9525">
                <a:solidFill>
                  <a:schemeClr val="tx1"/>
                </a:solidFill>
                <a:round/>
                <a:headEnd/>
                <a:tailEnd/>
              </a:ln>
              <a:effectLst/>
            </p:spPr>
            <p:txBody>
              <a:bodyPr/>
              <a:lstStyle/>
              <a:p>
                <a:endParaRPr lang="en-US"/>
              </a:p>
            </p:txBody>
          </p:sp>
          <p:sp>
            <p:nvSpPr>
              <p:cNvPr id="398501" name="Line 165"/>
              <p:cNvSpPr>
                <a:spLocks noChangeShapeType="1"/>
              </p:cNvSpPr>
              <p:nvPr/>
            </p:nvSpPr>
            <p:spPr bwMode="auto">
              <a:xfrm flipV="1">
                <a:off x="4869" y="2160"/>
                <a:ext cx="0" cy="240"/>
              </a:xfrm>
              <a:prstGeom prst="line">
                <a:avLst/>
              </a:prstGeom>
              <a:noFill/>
              <a:ln w="38100">
                <a:solidFill>
                  <a:schemeClr val="tx1"/>
                </a:solidFill>
                <a:round/>
                <a:headEnd/>
                <a:tailEnd type="triangle" w="med" len="med"/>
              </a:ln>
              <a:effectLst/>
            </p:spPr>
            <p:txBody>
              <a:bodyPr/>
              <a:lstStyle/>
              <a:p>
                <a:endParaRPr lang="en-US"/>
              </a:p>
            </p:txBody>
          </p:sp>
        </p:grpSp>
        <p:sp>
          <p:nvSpPr>
            <p:cNvPr id="398502" name="Line 166"/>
            <p:cNvSpPr>
              <a:spLocks noChangeShapeType="1"/>
            </p:cNvSpPr>
            <p:nvPr/>
          </p:nvSpPr>
          <p:spPr bwMode="auto">
            <a:xfrm>
              <a:off x="3474" y="2439"/>
              <a:ext cx="0" cy="1056"/>
            </a:xfrm>
            <a:prstGeom prst="line">
              <a:avLst/>
            </a:prstGeom>
            <a:noFill/>
            <a:ln w="9525">
              <a:solidFill>
                <a:schemeClr val="tx1"/>
              </a:solidFill>
              <a:round/>
              <a:headEnd/>
              <a:tailEnd/>
            </a:ln>
            <a:effectLst/>
          </p:spPr>
          <p:txBody>
            <a:bodyPr/>
            <a:lstStyle/>
            <a:p>
              <a:endParaRPr lang="en-US"/>
            </a:p>
          </p:txBody>
        </p:sp>
        <p:sp>
          <p:nvSpPr>
            <p:cNvPr id="398503" name="Rectangle 167"/>
            <p:cNvSpPr>
              <a:spLocks noChangeArrowheads="1"/>
            </p:cNvSpPr>
            <p:nvPr/>
          </p:nvSpPr>
          <p:spPr bwMode="auto">
            <a:xfrm>
              <a:off x="3504" y="2736"/>
              <a:ext cx="250" cy="212"/>
            </a:xfrm>
            <a:prstGeom prst="rect">
              <a:avLst/>
            </a:prstGeom>
            <a:noFill/>
            <a:ln w="9525">
              <a:noFill/>
              <a:miter lim="800000"/>
              <a:headEnd/>
              <a:tailEnd/>
            </a:ln>
            <a:effectLst/>
          </p:spPr>
          <p:txBody>
            <a:bodyPr wrap="none">
              <a:spAutoFit/>
            </a:bodyPr>
            <a:lstStyle/>
            <a:p>
              <a:r>
                <a:rPr lang="en-US" sz="1600" b="1">
                  <a:latin typeface="Arial" charset="0"/>
                </a:rPr>
                <a:t>i</a:t>
              </a:r>
              <a:r>
                <a:rPr lang="en-US" sz="1600" b="1" baseline="-25000">
                  <a:latin typeface="Arial" charset="0"/>
                </a:rPr>
                <a:t>sc</a:t>
              </a:r>
            </a:p>
          </p:txBody>
        </p:sp>
        <p:sp>
          <p:nvSpPr>
            <p:cNvPr id="398504" name="Line 168"/>
            <p:cNvSpPr>
              <a:spLocks noChangeShapeType="1"/>
            </p:cNvSpPr>
            <p:nvPr/>
          </p:nvSpPr>
          <p:spPr bwMode="auto">
            <a:xfrm>
              <a:off x="3552" y="2448"/>
              <a:ext cx="0" cy="240"/>
            </a:xfrm>
            <a:prstGeom prst="line">
              <a:avLst/>
            </a:prstGeom>
            <a:noFill/>
            <a:ln w="9525">
              <a:solidFill>
                <a:schemeClr val="tx1"/>
              </a:solidFill>
              <a:round/>
              <a:headEnd/>
              <a:tailEnd type="triangle" w="med" len="med"/>
            </a:ln>
            <a:effectLst/>
          </p:spPr>
          <p:txBody>
            <a:bodyPr/>
            <a:lstStyle/>
            <a:p>
              <a:endParaRPr lang="en-US"/>
            </a:p>
          </p:txBody>
        </p:sp>
      </p:grpSp>
      <p:sp>
        <p:nvSpPr>
          <p:cNvPr id="398505" name="Rectangle 169"/>
          <p:cNvSpPr>
            <a:spLocks noChangeArrowheads="1"/>
          </p:cNvSpPr>
          <p:nvPr/>
        </p:nvSpPr>
        <p:spPr bwMode="auto">
          <a:xfrm>
            <a:off x="609600" y="5791200"/>
            <a:ext cx="5791200" cy="381000"/>
          </a:xfrm>
          <a:prstGeom prst="rect">
            <a:avLst/>
          </a:prstGeom>
          <a:noFill/>
          <a:ln w="9525">
            <a:noFill/>
            <a:miter lim="800000"/>
            <a:headEnd/>
            <a:tailEnd/>
          </a:ln>
          <a:effectLst/>
        </p:spPr>
        <p:txBody>
          <a:bodyPr/>
          <a:lstStyle/>
          <a:p>
            <a:pPr marL="342900" indent="-342900">
              <a:spcBef>
                <a:spcPct val="20000"/>
              </a:spcBef>
              <a:buFontTx/>
              <a:buChar char="•"/>
            </a:pPr>
            <a:r>
              <a:rPr lang="en-US" sz="1800" b="1">
                <a:latin typeface="Arial" charset="0"/>
              </a:rPr>
              <a:t>So i</a:t>
            </a:r>
            <a:r>
              <a:rPr lang="en-US" sz="1800" b="1" baseline="-25000">
                <a:latin typeface="Arial" charset="0"/>
              </a:rPr>
              <a:t>sc</a:t>
            </a:r>
            <a:r>
              <a:rPr lang="en-US" sz="1800" b="1">
                <a:latin typeface="Arial" charset="0"/>
              </a:rPr>
              <a:t> = 4/(2+3) + 2/(2+3) X 2 = 0.8 + 0.8 = 1.6 mA</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8341">
                                            <p:txEl>
                                              <p:pRg st="0" end="0"/>
                                            </p:txEl>
                                          </p:spTgt>
                                        </p:tgtEl>
                                        <p:attrNameLst>
                                          <p:attrName>style.visibility</p:attrName>
                                        </p:attrNameLst>
                                      </p:cBhvr>
                                      <p:to>
                                        <p:strVal val="visible"/>
                                      </p:to>
                                    </p:set>
                                    <p:anim calcmode="lin" valueType="num">
                                      <p:cBhvr additive="base">
                                        <p:cTn id="7" dur="1000" fill="hold"/>
                                        <p:tgtEl>
                                          <p:spTgt spid="39834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83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98343"/>
                                        </p:tgtEl>
                                        <p:attrNameLst>
                                          <p:attrName>style.visibility</p:attrName>
                                        </p:attrNameLst>
                                      </p:cBhvr>
                                      <p:to>
                                        <p:strVal val="visible"/>
                                      </p:to>
                                    </p:set>
                                    <p:animEffect transition="in" filter="box(in)">
                                      <p:cBhvr>
                                        <p:cTn id="13" dur="500"/>
                                        <p:tgtEl>
                                          <p:spTgt spid="39834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98342">
                                            <p:txEl>
                                              <p:pRg st="0" end="0"/>
                                            </p:txEl>
                                          </p:spTgt>
                                        </p:tgtEl>
                                        <p:attrNameLst>
                                          <p:attrName>style.visibility</p:attrName>
                                        </p:attrNameLst>
                                      </p:cBhvr>
                                      <p:to>
                                        <p:strVal val="visible"/>
                                      </p:to>
                                    </p:set>
                                    <p:anim calcmode="lin" valueType="num">
                                      <p:cBhvr additive="base">
                                        <p:cTn id="18" dur="1000" fill="hold"/>
                                        <p:tgtEl>
                                          <p:spTgt spid="398342">
                                            <p:txEl>
                                              <p:pRg st="0" end="0"/>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983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98434"/>
                                        </p:tgtEl>
                                        <p:attrNameLst>
                                          <p:attrName>style.visibility</p:attrName>
                                        </p:attrNameLst>
                                      </p:cBhvr>
                                      <p:to>
                                        <p:strVal val="visible"/>
                                      </p:to>
                                    </p:set>
                                    <p:animEffect transition="in" filter="box(in)">
                                      <p:cBhvr>
                                        <p:cTn id="24" dur="500"/>
                                        <p:tgtEl>
                                          <p:spTgt spid="39843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98505">
                                            <p:txEl>
                                              <p:pRg st="0" end="0"/>
                                            </p:txEl>
                                          </p:spTgt>
                                        </p:tgtEl>
                                        <p:attrNameLst>
                                          <p:attrName>style.visibility</p:attrName>
                                        </p:attrNameLst>
                                      </p:cBhvr>
                                      <p:to>
                                        <p:strVal val="visible"/>
                                      </p:to>
                                    </p:set>
                                    <p:anim calcmode="lin" valueType="num">
                                      <p:cBhvr additive="base">
                                        <p:cTn id="29" dur="1000" fill="hold"/>
                                        <p:tgtEl>
                                          <p:spTgt spid="398505">
                                            <p:txEl>
                                              <p:pRg st="0" end="0"/>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9850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98340">
                                            <p:txEl>
                                              <p:pRg st="0" end="0"/>
                                            </p:txEl>
                                          </p:spTgt>
                                        </p:tgtEl>
                                        <p:attrNameLst>
                                          <p:attrName>style.visibility</p:attrName>
                                        </p:attrNameLst>
                                      </p:cBhvr>
                                      <p:to>
                                        <p:strVal val="visible"/>
                                      </p:to>
                                    </p:set>
                                    <p:anim calcmode="lin" valueType="num">
                                      <p:cBhvr additive="base">
                                        <p:cTn id="35" dur="1000" fill="hold"/>
                                        <p:tgtEl>
                                          <p:spTgt spid="398340">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398340">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98339"/>
                                        </p:tgtEl>
                                        <p:attrNameLst>
                                          <p:attrName>style.visibility</p:attrName>
                                        </p:attrNameLst>
                                      </p:cBhvr>
                                      <p:to>
                                        <p:strVal val="visible"/>
                                      </p:to>
                                    </p:set>
                                    <p:anim calcmode="lin" valueType="num">
                                      <p:cBhvr additive="base">
                                        <p:cTn id="39" dur="500" fill="hold"/>
                                        <p:tgtEl>
                                          <p:spTgt spid="398339"/>
                                        </p:tgtEl>
                                        <p:attrNameLst>
                                          <p:attrName>ppt_x</p:attrName>
                                        </p:attrNameLst>
                                      </p:cBhvr>
                                      <p:tavLst>
                                        <p:tav tm="0">
                                          <p:val>
                                            <p:strVal val="#ppt_x"/>
                                          </p:val>
                                        </p:tav>
                                        <p:tav tm="100000">
                                          <p:val>
                                            <p:strVal val="#ppt_x"/>
                                          </p:val>
                                        </p:tav>
                                      </p:tavLst>
                                    </p:anim>
                                    <p:anim calcmode="lin" valueType="num">
                                      <p:cBhvr additive="base">
                                        <p:cTn id="40" dur="500" fill="hold"/>
                                        <p:tgtEl>
                                          <p:spTgt spid="398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lide Number Placeholder 6"/>
          <p:cNvSpPr>
            <a:spLocks noGrp="1"/>
          </p:cNvSpPr>
          <p:nvPr>
            <p:ph type="sldNum" sz="quarter" idx="12"/>
          </p:nvPr>
        </p:nvSpPr>
        <p:spPr/>
        <p:txBody>
          <a:bodyPr/>
          <a:lstStyle/>
          <a:p>
            <a:fld id="{5E506CD5-77AD-416C-B0A4-C3D244752077}" type="slidenum">
              <a:rPr lang="en-US" altLang="en-US"/>
              <a:pPr/>
              <a:t>5</a:t>
            </a:fld>
            <a:endParaRPr lang="en-US" altLang="en-US"/>
          </a:p>
        </p:txBody>
      </p:sp>
      <p:sp>
        <p:nvSpPr>
          <p:cNvPr id="379906" name="Rectangle 2"/>
          <p:cNvSpPr>
            <a:spLocks noGrp="1" noChangeArrowheads="1"/>
          </p:cNvSpPr>
          <p:nvPr>
            <p:ph type="title"/>
          </p:nvPr>
        </p:nvSpPr>
        <p:spPr>
          <a:xfrm>
            <a:off x="609600" y="228600"/>
            <a:ext cx="8001000" cy="457200"/>
          </a:xfrm>
        </p:spPr>
        <p:txBody>
          <a:bodyPr/>
          <a:lstStyle/>
          <a:p>
            <a:r>
              <a:rPr lang="en-US" sz="2800" b="1" u="sng" dirty="0" smtClean="0"/>
              <a:t>Example  :  Norton’s</a:t>
            </a:r>
            <a:r>
              <a:rPr lang="en-US" sz="3200" b="1" u="sng" dirty="0" smtClean="0"/>
              <a:t> </a:t>
            </a:r>
            <a:r>
              <a:rPr lang="en-US" sz="3200" b="1" u="sng" dirty="0"/>
              <a:t>…</a:t>
            </a:r>
            <a:r>
              <a:rPr lang="en-US" sz="3200" b="1" u="sng" dirty="0" err="1"/>
              <a:t>contd</a:t>
            </a:r>
            <a:endParaRPr lang="en-US" sz="3200" b="1" u="sng" dirty="0"/>
          </a:p>
        </p:txBody>
      </p:sp>
      <p:sp>
        <p:nvSpPr>
          <p:cNvPr id="379907"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79908" name="Rectangle 4"/>
          <p:cNvSpPr>
            <a:spLocks noChangeArrowheads="1"/>
          </p:cNvSpPr>
          <p:nvPr/>
        </p:nvSpPr>
        <p:spPr bwMode="auto">
          <a:xfrm>
            <a:off x="533400" y="6172200"/>
            <a:ext cx="5791200" cy="3810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smtClean="0">
                <a:solidFill>
                  <a:srgbClr val="FF0000"/>
                </a:solidFill>
                <a:latin typeface="Arial" charset="0"/>
              </a:rPr>
              <a:t>General Strategy!</a:t>
            </a:r>
            <a:endParaRPr lang="en-US" sz="1800" b="1" dirty="0">
              <a:solidFill>
                <a:srgbClr val="FF0000"/>
              </a:solidFill>
              <a:latin typeface="Arial" charset="0"/>
            </a:endParaRPr>
          </a:p>
        </p:txBody>
      </p:sp>
      <p:sp>
        <p:nvSpPr>
          <p:cNvPr id="379909" name="Rectangle 5"/>
          <p:cNvSpPr>
            <a:spLocks noChangeArrowheads="1"/>
          </p:cNvSpPr>
          <p:nvPr/>
        </p:nvSpPr>
        <p:spPr bwMode="auto">
          <a:xfrm>
            <a:off x="685800" y="838200"/>
            <a:ext cx="8153400" cy="381000"/>
          </a:xfrm>
          <a:prstGeom prst="rect">
            <a:avLst/>
          </a:prstGeom>
          <a:noFill/>
          <a:ln w="9525">
            <a:noFill/>
            <a:miter lim="800000"/>
            <a:headEnd/>
            <a:tailEnd/>
          </a:ln>
          <a:effectLst/>
        </p:spPr>
        <p:txBody>
          <a:bodyPr/>
          <a:lstStyle/>
          <a:p>
            <a:pPr marL="465138" indent="-465138">
              <a:spcBef>
                <a:spcPct val="20000"/>
              </a:spcBef>
              <a:buFontTx/>
              <a:buChar char="•"/>
            </a:pPr>
            <a:r>
              <a:rPr lang="en-US" sz="1800" b="1">
                <a:latin typeface="Arial" charset="0"/>
              </a:rPr>
              <a:t>Step 2 : Find R</a:t>
            </a:r>
            <a:r>
              <a:rPr lang="en-US" sz="1800" b="1" baseline="-25000">
                <a:latin typeface="Arial" charset="0"/>
              </a:rPr>
              <a:t>Th</a:t>
            </a:r>
            <a:r>
              <a:rPr lang="en-US" sz="1800" b="1">
                <a:latin typeface="Arial" charset="0"/>
              </a:rPr>
              <a:t> .</a:t>
            </a:r>
          </a:p>
        </p:txBody>
      </p:sp>
      <p:grpSp>
        <p:nvGrpSpPr>
          <p:cNvPr id="380221" name="Group 317"/>
          <p:cNvGrpSpPr>
            <a:grpSpLocks/>
          </p:cNvGrpSpPr>
          <p:nvPr/>
        </p:nvGrpSpPr>
        <p:grpSpPr bwMode="auto">
          <a:xfrm>
            <a:off x="5105400" y="1371600"/>
            <a:ext cx="3643313" cy="1752600"/>
            <a:chOff x="3216" y="864"/>
            <a:chExt cx="2295" cy="1104"/>
          </a:xfrm>
        </p:grpSpPr>
        <p:grpSp>
          <p:nvGrpSpPr>
            <p:cNvPr id="380001" name="Group 97"/>
            <p:cNvGrpSpPr>
              <a:grpSpLocks/>
            </p:cNvGrpSpPr>
            <p:nvPr/>
          </p:nvGrpSpPr>
          <p:grpSpPr bwMode="auto">
            <a:xfrm>
              <a:off x="3388" y="881"/>
              <a:ext cx="763" cy="98"/>
              <a:chOff x="1200" y="1296"/>
              <a:chExt cx="2256" cy="243"/>
            </a:xfrm>
          </p:grpSpPr>
          <p:sp>
            <p:nvSpPr>
              <p:cNvPr id="380002" name="Line 98"/>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80003" name="Line 99"/>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80004" name="Group 100"/>
              <p:cNvGrpSpPr>
                <a:grpSpLocks/>
              </p:cNvGrpSpPr>
              <p:nvPr/>
            </p:nvGrpSpPr>
            <p:grpSpPr bwMode="auto">
              <a:xfrm>
                <a:off x="1920" y="1296"/>
                <a:ext cx="288" cy="240"/>
                <a:chOff x="1920" y="1296"/>
                <a:chExt cx="288" cy="240"/>
              </a:xfrm>
            </p:grpSpPr>
            <p:sp>
              <p:nvSpPr>
                <p:cNvPr id="380005" name="Line 10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06" name="Line 10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007" name="Group 103"/>
              <p:cNvGrpSpPr>
                <a:grpSpLocks/>
              </p:cNvGrpSpPr>
              <p:nvPr/>
            </p:nvGrpSpPr>
            <p:grpSpPr bwMode="auto">
              <a:xfrm>
                <a:off x="2214" y="1299"/>
                <a:ext cx="288" cy="240"/>
                <a:chOff x="1920" y="1296"/>
                <a:chExt cx="288" cy="240"/>
              </a:xfrm>
            </p:grpSpPr>
            <p:sp>
              <p:nvSpPr>
                <p:cNvPr id="380008" name="Line 10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09" name="Line 10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010" name="Group 106"/>
              <p:cNvGrpSpPr>
                <a:grpSpLocks/>
              </p:cNvGrpSpPr>
              <p:nvPr/>
            </p:nvGrpSpPr>
            <p:grpSpPr bwMode="auto">
              <a:xfrm>
                <a:off x="2508" y="1296"/>
                <a:ext cx="288" cy="240"/>
                <a:chOff x="1920" y="1296"/>
                <a:chExt cx="288" cy="240"/>
              </a:xfrm>
            </p:grpSpPr>
            <p:sp>
              <p:nvSpPr>
                <p:cNvPr id="380011" name="Line 10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12" name="Line 10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80013" name="Line 109"/>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80014" name="Line 110"/>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80020" name="Line 116"/>
            <p:cNvSpPr>
              <a:spLocks noChangeShapeType="1"/>
            </p:cNvSpPr>
            <p:nvPr/>
          </p:nvSpPr>
          <p:spPr bwMode="auto">
            <a:xfrm>
              <a:off x="3226" y="941"/>
              <a:ext cx="318" cy="0"/>
            </a:xfrm>
            <a:prstGeom prst="line">
              <a:avLst/>
            </a:prstGeom>
            <a:noFill/>
            <a:ln w="9525">
              <a:solidFill>
                <a:schemeClr val="tx1"/>
              </a:solidFill>
              <a:round/>
              <a:headEnd/>
              <a:tailEnd/>
            </a:ln>
            <a:effectLst/>
          </p:spPr>
          <p:txBody>
            <a:bodyPr/>
            <a:lstStyle/>
            <a:p>
              <a:endParaRPr lang="en-US"/>
            </a:p>
          </p:txBody>
        </p:sp>
        <p:sp>
          <p:nvSpPr>
            <p:cNvPr id="380022" name="Line 118"/>
            <p:cNvSpPr>
              <a:spLocks noChangeShapeType="1"/>
            </p:cNvSpPr>
            <p:nvPr/>
          </p:nvSpPr>
          <p:spPr bwMode="auto">
            <a:xfrm flipH="1">
              <a:off x="4129" y="945"/>
              <a:ext cx="159" cy="0"/>
            </a:xfrm>
            <a:prstGeom prst="line">
              <a:avLst/>
            </a:prstGeom>
            <a:noFill/>
            <a:ln w="9525">
              <a:solidFill>
                <a:schemeClr val="tx1"/>
              </a:solidFill>
              <a:round/>
              <a:headEnd/>
              <a:tailEnd/>
            </a:ln>
            <a:effectLst/>
          </p:spPr>
          <p:txBody>
            <a:bodyPr/>
            <a:lstStyle/>
            <a:p>
              <a:endParaRPr lang="en-US"/>
            </a:p>
          </p:txBody>
        </p:sp>
        <p:sp>
          <p:nvSpPr>
            <p:cNvPr id="380023" name="Line 119"/>
            <p:cNvSpPr>
              <a:spLocks noChangeShapeType="1"/>
            </p:cNvSpPr>
            <p:nvPr/>
          </p:nvSpPr>
          <p:spPr bwMode="auto">
            <a:xfrm flipH="1">
              <a:off x="4160" y="1961"/>
              <a:ext cx="128" cy="0"/>
            </a:xfrm>
            <a:prstGeom prst="line">
              <a:avLst/>
            </a:prstGeom>
            <a:noFill/>
            <a:ln w="9525">
              <a:solidFill>
                <a:schemeClr val="tx1"/>
              </a:solidFill>
              <a:round/>
              <a:headEnd/>
              <a:tailEnd/>
            </a:ln>
            <a:effectLst/>
          </p:spPr>
          <p:txBody>
            <a:bodyPr/>
            <a:lstStyle/>
            <a:p>
              <a:endParaRPr lang="en-US"/>
            </a:p>
          </p:txBody>
        </p:sp>
        <p:grpSp>
          <p:nvGrpSpPr>
            <p:cNvPr id="380026" name="Group 122"/>
            <p:cNvGrpSpPr>
              <a:grpSpLocks/>
            </p:cNvGrpSpPr>
            <p:nvPr/>
          </p:nvGrpSpPr>
          <p:grpSpPr bwMode="auto">
            <a:xfrm>
              <a:off x="3388" y="881"/>
              <a:ext cx="763" cy="98"/>
              <a:chOff x="1200" y="1296"/>
              <a:chExt cx="2256" cy="243"/>
            </a:xfrm>
          </p:grpSpPr>
          <p:sp>
            <p:nvSpPr>
              <p:cNvPr id="380027" name="Line 123"/>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80028" name="Line 124"/>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80029" name="Group 125"/>
              <p:cNvGrpSpPr>
                <a:grpSpLocks/>
              </p:cNvGrpSpPr>
              <p:nvPr/>
            </p:nvGrpSpPr>
            <p:grpSpPr bwMode="auto">
              <a:xfrm>
                <a:off x="1920" y="1296"/>
                <a:ext cx="288" cy="240"/>
                <a:chOff x="1920" y="1296"/>
                <a:chExt cx="288" cy="240"/>
              </a:xfrm>
            </p:grpSpPr>
            <p:sp>
              <p:nvSpPr>
                <p:cNvPr id="380030" name="Line 12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31" name="Line 12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032" name="Group 128"/>
              <p:cNvGrpSpPr>
                <a:grpSpLocks/>
              </p:cNvGrpSpPr>
              <p:nvPr/>
            </p:nvGrpSpPr>
            <p:grpSpPr bwMode="auto">
              <a:xfrm>
                <a:off x="2214" y="1299"/>
                <a:ext cx="288" cy="240"/>
                <a:chOff x="1920" y="1296"/>
                <a:chExt cx="288" cy="240"/>
              </a:xfrm>
            </p:grpSpPr>
            <p:sp>
              <p:nvSpPr>
                <p:cNvPr id="380033" name="Line 12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34" name="Line 13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035" name="Group 131"/>
              <p:cNvGrpSpPr>
                <a:grpSpLocks/>
              </p:cNvGrpSpPr>
              <p:nvPr/>
            </p:nvGrpSpPr>
            <p:grpSpPr bwMode="auto">
              <a:xfrm>
                <a:off x="2508" y="1296"/>
                <a:ext cx="288" cy="240"/>
                <a:chOff x="1920" y="1296"/>
                <a:chExt cx="288" cy="240"/>
              </a:xfrm>
            </p:grpSpPr>
            <p:sp>
              <p:nvSpPr>
                <p:cNvPr id="380036" name="Line 13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37" name="Line 13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80038" name="Line 134"/>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80039" name="Line 135"/>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80044" name="Line 140"/>
            <p:cNvSpPr>
              <a:spLocks noChangeShapeType="1"/>
            </p:cNvSpPr>
            <p:nvPr/>
          </p:nvSpPr>
          <p:spPr bwMode="auto">
            <a:xfrm>
              <a:off x="3226" y="941"/>
              <a:ext cx="318" cy="0"/>
            </a:xfrm>
            <a:prstGeom prst="line">
              <a:avLst/>
            </a:prstGeom>
            <a:noFill/>
            <a:ln w="9525">
              <a:solidFill>
                <a:schemeClr val="tx1"/>
              </a:solidFill>
              <a:round/>
              <a:headEnd/>
              <a:tailEnd/>
            </a:ln>
            <a:effectLst/>
          </p:spPr>
          <p:txBody>
            <a:bodyPr/>
            <a:lstStyle/>
            <a:p>
              <a:endParaRPr lang="en-US"/>
            </a:p>
          </p:txBody>
        </p:sp>
        <p:sp>
          <p:nvSpPr>
            <p:cNvPr id="380046" name="Line 142"/>
            <p:cNvSpPr>
              <a:spLocks noChangeShapeType="1"/>
            </p:cNvSpPr>
            <p:nvPr/>
          </p:nvSpPr>
          <p:spPr bwMode="auto">
            <a:xfrm flipH="1">
              <a:off x="4129" y="945"/>
              <a:ext cx="159" cy="0"/>
            </a:xfrm>
            <a:prstGeom prst="line">
              <a:avLst/>
            </a:prstGeom>
            <a:noFill/>
            <a:ln w="9525">
              <a:solidFill>
                <a:schemeClr val="tx1"/>
              </a:solidFill>
              <a:round/>
              <a:headEnd/>
              <a:tailEnd/>
            </a:ln>
            <a:effectLst/>
          </p:spPr>
          <p:txBody>
            <a:bodyPr/>
            <a:lstStyle/>
            <a:p>
              <a:endParaRPr lang="en-US"/>
            </a:p>
          </p:txBody>
        </p:sp>
        <p:sp>
          <p:nvSpPr>
            <p:cNvPr id="380047" name="Line 143"/>
            <p:cNvSpPr>
              <a:spLocks noChangeShapeType="1"/>
            </p:cNvSpPr>
            <p:nvPr/>
          </p:nvSpPr>
          <p:spPr bwMode="auto">
            <a:xfrm flipH="1">
              <a:off x="4169" y="1960"/>
              <a:ext cx="913" cy="0"/>
            </a:xfrm>
            <a:prstGeom prst="line">
              <a:avLst/>
            </a:prstGeom>
            <a:noFill/>
            <a:ln w="9525">
              <a:solidFill>
                <a:schemeClr val="tx1"/>
              </a:solidFill>
              <a:round/>
              <a:headEnd/>
              <a:tailEnd/>
            </a:ln>
            <a:effectLst/>
          </p:spPr>
          <p:txBody>
            <a:bodyPr/>
            <a:lstStyle/>
            <a:p>
              <a:endParaRPr lang="en-US"/>
            </a:p>
          </p:txBody>
        </p:sp>
        <p:grpSp>
          <p:nvGrpSpPr>
            <p:cNvPr id="380048" name="Group 144"/>
            <p:cNvGrpSpPr>
              <a:grpSpLocks/>
            </p:cNvGrpSpPr>
            <p:nvPr/>
          </p:nvGrpSpPr>
          <p:grpSpPr bwMode="auto">
            <a:xfrm>
              <a:off x="4248" y="864"/>
              <a:ext cx="834" cy="135"/>
              <a:chOff x="1200" y="1296"/>
              <a:chExt cx="2256" cy="243"/>
            </a:xfrm>
          </p:grpSpPr>
          <p:sp>
            <p:nvSpPr>
              <p:cNvPr id="380049" name="Line 145"/>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80050" name="Line 146"/>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80051" name="Group 147"/>
              <p:cNvGrpSpPr>
                <a:grpSpLocks/>
              </p:cNvGrpSpPr>
              <p:nvPr/>
            </p:nvGrpSpPr>
            <p:grpSpPr bwMode="auto">
              <a:xfrm>
                <a:off x="1920" y="1296"/>
                <a:ext cx="288" cy="240"/>
                <a:chOff x="1920" y="1296"/>
                <a:chExt cx="288" cy="240"/>
              </a:xfrm>
            </p:grpSpPr>
            <p:sp>
              <p:nvSpPr>
                <p:cNvPr id="380052" name="Line 14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53" name="Line 14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054" name="Group 150"/>
              <p:cNvGrpSpPr>
                <a:grpSpLocks/>
              </p:cNvGrpSpPr>
              <p:nvPr/>
            </p:nvGrpSpPr>
            <p:grpSpPr bwMode="auto">
              <a:xfrm>
                <a:off x="2214" y="1299"/>
                <a:ext cx="288" cy="240"/>
                <a:chOff x="1920" y="1296"/>
                <a:chExt cx="288" cy="240"/>
              </a:xfrm>
            </p:grpSpPr>
            <p:sp>
              <p:nvSpPr>
                <p:cNvPr id="380055" name="Line 15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56" name="Line 15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057" name="Group 153"/>
              <p:cNvGrpSpPr>
                <a:grpSpLocks/>
              </p:cNvGrpSpPr>
              <p:nvPr/>
            </p:nvGrpSpPr>
            <p:grpSpPr bwMode="auto">
              <a:xfrm>
                <a:off x="2508" y="1296"/>
                <a:ext cx="288" cy="240"/>
                <a:chOff x="1920" y="1296"/>
                <a:chExt cx="288" cy="240"/>
              </a:xfrm>
            </p:grpSpPr>
            <p:sp>
              <p:nvSpPr>
                <p:cNvPr id="380058" name="Line 15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59" name="Line 15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80060" name="Line 156"/>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80061" name="Line 157"/>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80062" name="Text Box 158"/>
            <p:cNvSpPr txBox="1">
              <a:spLocks noChangeArrowheads="1"/>
            </p:cNvSpPr>
            <p:nvPr/>
          </p:nvSpPr>
          <p:spPr bwMode="auto">
            <a:xfrm>
              <a:off x="4486" y="979"/>
              <a:ext cx="458" cy="212"/>
            </a:xfrm>
            <a:prstGeom prst="rect">
              <a:avLst/>
            </a:prstGeom>
            <a:noFill/>
            <a:ln w="9525">
              <a:noFill/>
              <a:miter lim="800000"/>
              <a:headEnd/>
              <a:tailEnd/>
            </a:ln>
            <a:effectLst/>
          </p:spPr>
          <p:txBody>
            <a:bodyPr>
              <a:spAutoFit/>
            </a:bodyPr>
            <a:lstStyle/>
            <a:p>
              <a:pPr algn="r"/>
              <a:r>
                <a:rPr lang="en-US" sz="1600" b="1">
                  <a:latin typeface="Arial" charset="0"/>
                </a:rPr>
                <a:t> 3k </a:t>
              </a:r>
              <a:r>
                <a:rPr lang="en-US" sz="1600" b="1">
                  <a:latin typeface="Arial" charset="0"/>
                  <a:cs typeface="Arial" charset="0"/>
                </a:rPr>
                <a:t>Ω</a:t>
              </a:r>
              <a:r>
                <a:rPr lang="en-US" sz="1600" b="1">
                  <a:latin typeface="Arial" charset="0"/>
                </a:rPr>
                <a:t> </a:t>
              </a:r>
            </a:p>
          </p:txBody>
        </p:sp>
        <p:sp>
          <p:nvSpPr>
            <p:cNvPr id="380063" name="Text Box 159"/>
            <p:cNvSpPr txBox="1">
              <a:spLocks noChangeArrowheads="1"/>
            </p:cNvSpPr>
            <p:nvPr/>
          </p:nvSpPr>
          <p:spPr bwMode="auto">
            <a:xfrm>
              <a:off x="3494" y="1005"/>
              <a:ext cx="516" cy="212"/>
            </a:xfrm>
            <a:prstGeom prst="rect">
              <a:avLst/>
            </a:prstGeom>
            <a:noFill/>
            <a:ln w="9525">
              <a:noFill/>
              <a:miter lim="800000"/>
              <a:headEnd/>
              <a:tailEnd/>
            </a:ln>
            <a:effectLst/>
          </p:spPr>
          <p:txBody>
            <a:bodyPr>
              <a:spAutoFit/>
            </a:bodyPr>
            <a:lstStyle/>
            <a:p>
              <a:pPr algn="r"/>
              <a:r>
                <a:rPr lang="en-US" sz="1600" b="1">
                  <a:latin typeface="Arial" charset="0"/>
                </a:rPr>
                <a:t> 2k </a:t>
              </a:r>
              <a:r>
                <a:rPr lang="en-US" sz="1600" b="1">
                  <a:latin typeface="Arial" charset="0"/>
                  <a:cs typeface="Arial" charset="0"/>
                </a:rPr>
                <a:t>Ω</a:t>
              </a:r>
              <a:r>
                <a:rPr lang="en-US" sz="1600" b="1">
                  <a:latin typeface="Arial" charset="0"/>
                </a:rPr>
                <a:t> </a:t>
              </a:r>
            </a:p>
          </p:txBody>
        </p:sp>
        <p:sp>
          <p:nvSpPr>
            <p:cNvPr id="380066" name="Line 162"/>
            <p:cNvSpPr>
              <a:spLocks noChangeShapeType="1"/>
            </p:cNvSpPr>
            <p:nvPr/>
          </p:nvSpPr>
          <p:spPr bwMode="auto">
            <a:xfrm>
              <a:off x="4280" y="1681"/>
              <a:ext cx="0" cy="267"/>
            </a:xfrm>
            <a:prstGeom prst="line">
              <a:avLst/>
            </a:prstGeom>
            <a:noFill/>
            <a:ln w="9525">
              <a:solidFill>
                <a:schemeClr val="tx1"/>
              </a:solidFill>
              <a:round/>
              <a:headEnd/>
              <a:tailEnd/>
            </a:ln>
            <a:effectLst/>
          </p:spPr>
          <p:txBody>
            <a:bodyPr/>
            <a:lstStyle/>
            <a:p>
              <a:endParaRPr lang="en-US"/>
            </a:p>
          </p:txBody>
        </p:sp>
        <p:sp>
          <p:nvSpPr>
            <p:cNvPr id="380067" name="Line 163"/>
            <p:cNvSpPr>
              <a:spLocks noChangeShapeType="1"/>
            </p:cNvSpPr>
            <p:nvPr/>
          </p:nvSpPr>
          <p:spPr bwMode="auto">
            <a:xfrm flipV="1">
              <a:off x="4280" y="945"/>
              <a:ext cx="0" cy="368"/>
            </a:xfrm>
            <a:prstGeom prst="line">
              <a:avLst/>
            </a:prstGeom>
            <a:noFill/>
            <a:ln w="9525">
              <a:solidFill>
                <a:schemeClr val="tx1"/>
              </a:solidFill>
              <a:round/>
              <a:headEnd/>
              <a:tailEnd/>
            </a:ln>
            <a:effectLst/>
          </p:spPr>
          <p:txBody>
            <a:bodyPr/>
            <a:lstStyle/>
            <a:p>
              <a:endParaRPr lang="en-US"/>
            </a:p>
          </p:txBody>
        </p:sp>
        <p:sp>
          <p:nvSpPr>
            <p:cNvPr id="380070" name="Rectangle 166"/>
            <p:cNvSpPr>
              <a:spLocks noChangeArrowheads="1"/>
            </p:cNvSpPr>
            <p:nvPr/>
          </p:nvSpPr>
          <p:spPr bwMode="auto">
            <a:xfrm>
              <a:off x="5145" y="1295"/>
              <a:ext cx="366" cy="212"/>
            </a:xfrm>
            <a:prstGeom prst="rect">
              <a:avLst/>
            </a:prstGeom>
            <a:noFill/>
            <a:ln w="9525">
              <a:noFill/>
              <a:miter lim="800000"/>
              <a:headEnd/>
              <a:tailEnd/>
            </a:ln>
            <a:effectLst/>
          </p:spPr>
          <p:txBody>
            <a:bodyPr>
              <a:spAutoFit/>
            </a:bodyPr>
            <a:lstStyle/>
            <a:p>
              <a:r>
                <a:rPr lang="en-US" sz="1600" b="1">
                  <a:latin typeface="Arial" charset="0"/>
                </a:rPr>
                <a:t>R</a:t>
              </a:r>
              <a:r>
                <a:rPr lang="en-US" sz="1600" b="1" baseline="-25000">
                  <a:latin typeface="Arial" charset="0"/>
                </a:rPr>
                <a:t>Th</a:t>
              </a:r>
            </a:p>
          </p:txBody>
        </p:sp>
        <p:sp>
          <p:nvSpPr>
            <p:cNvPr id="380071" name="Line 167"/>
            <p:cNvSpPr>
              <a:spLocks noChangeShapeType="1"/>
            </p:cNvSpPr>
            <p:nvPr/>
          </p:nvSpPr>
          <p:spPr bwMode="auto">
            <a:xfrm flipH="1">
              <a:off x="4876" y="1448"/>
              <a:ext cx="198" cy="0"/>
            </a:xfrm>
            <a:prstGeom prst="line">
              <a:avLst/>
            </a:prstGeom>
            <a:noFill/>
            <a:ln w="9525">
              <a:solidFill>
                <a:schemeClr val="tx1"/>
              </a:solidFill>
              <a:round/>
              <a:headEnd/>
              <a:tailEnd type="triangle" w="med" len="med"/>
            </a:ln>
            <a:effectLst/>
          </p:spPr>
          <p:txBody>
            <a:bodyPr/>
            <a:lstStyle/>
            <a:p>
              <a:endParaRPr lang="en-US"/>
            </a:p>
          </p:txBody>
        </p:sp>
        <p:sp>
          <p:nvSpPr>
            <p:cNvPr id="380073" name="Line 169"/>
            <p:cNvSpPr>
              <a:spLocks noChangeShapeType="1"/>
            </p:cNvSpPr>
            <p:nvPr/>
          </p:nvSpPr>
          <p:spPr bwMode="auto">
            <a:xfrm>
              <a:off x="3216" y="1960"/>
              <a:ext cx="992" cy="0"/>
            </a:xfrm>
            <a:prstGeom prst="line">
              <a:avLst/>
            </a:prstGeom>
            <a:noFill/>
            <a:ln w="9525">
              <a:solidFill>
                <a:schemeClr val="tx1"/>
              </a:solidFill>
              <a:round/>
              <a:headEnd/>
              <a:tailEnd/>
            </a:ln>
            <a:effectLst/>
          </p:spPr>
          <p:txBody>
            <a:bodyPr/>
            <a:lstStyle/>
            <a:p>
              <a:endParaRPr lang="en-US"/>
            </a:p>
          </p:txBody>
        </p:sp>
        <p:sp>
          <p:nvSpPr>
            <p:cNvPr id="380074" name="Oval 170"/>
            <p:cNvSpPr>
              <a:spLocks noChangeArrowheads="1"/>
            </p:cNvSpPr>
            <p:nvPr/>
          </p:nvSpPr>
          <p:spPr bwMode="auto">
            <a:xfrm>
              <a:off x="4258" y="1628"/>
              <a:ext cx="40" cy="45"/>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80075" name="Oval 171"/>
            <p:cNvSpPr>
              <a:spLocks noChangeArrowheads="1"/>
            </p:cNvSpPr>
            <p:nvPr/>
          </p:nvSpPr>
          <p:spPr bwMode="auto">
            <a:xfrm>
              <a:off x="4263" y="1297"/>
              <a:ext cx="40" cy="45"/>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80076" name="Line 172"/>
            <p:cNvSpPr>
              <a:spLocks noChangeShapeType="1"/>
            </p:cNvSpPr>
            <p:nvPr/>
          </p:nvSpPr>
          <p:spPr bwMode="auto">
            <a:xfrm>
              <a:off x="3216" y="934"/>
              <a:ext cx="0" cy="1034"/>
            </a:xfrm>
            <a:prstGeom prst="line">
              <a:avLst/>
            </a:prstGeom>
            <a:noFill/>
            <a:ln w="28575">
              <a:solidFill>
                <a:schemeClr val="tx1"/>
              </a:solidFill>
              <a:round/>
              <a:headEnd/>
              <a:tailEnd/>
            </a:ln>
            <a:effectLst/>
          </p:spPr>
          <p:txBody>
            <a:bodyPr/>
            <a:lstStyle/>
            <a:p>
              <a:endParaRPr lang="en-US"/>
            </a:p>
          </p:txBody>
        </p:sp>
      </p:grpSp>
      <p:sp>
        <p:nvSpPr>
          <p:cNvPr id="380077" name="Rectangle 173"/>
          <p:cNvSpPr>
            <a:spLocks noChangeArrowheads="1"/>
          </p:cNvSpPr>
          <p:nvPr/>
        </p:nvSpPr>
        <p:spPr bwMode="auto">
          <a:xfrm>
            <a:off x="762000" y="3581400"/>
            <a:ext cx="5791200" cy="381000"/>
          </a:xfrm>
          <a:prstGeom prst="rect">
            <a:avLst/>
          </a:prstGeom>
          <a:noFill/>
          <a:ln w="9525">
            <a:noFill/>
            <a:miter lim="800000"/>
            <a:headEnd/>
            <a:tailEnd/>
          </a:ln>
          <a:effectLst/>
        </p:spPr>
        <p:txBody>
          <a:bodyPr/>
          <a:lstStyle/>
          <a:p>
            <a:pPr marL="342900" indent="-342900">
              <a:spcBef>
                <a:spcPct val="20000"/>
              </a:spcBef>
              <a:buFontTx/>
              <a:buChar char="•"/>
            </a:pPr>
            <a:r>
              <a:rPr lang="en-US" sz="1800" b="1">
                <a:latin typeface="Arial" charset="0"/>
              </a:rPr>
              <a:t>So R</a:t>
            </a:r>
            <a:r>
              <a:rPr lang="en-US" sz="1800" b="1" baseline="-25000">
                <a:latin typeface="Arial" charset="0"/>
              </a:rPr>
              <a:t>N </a:t>
            </a:r>
            <a:r>
              <a:rPr lang="en-US" sz="1800" b="1">
                <a:latin typeface="Arial" charset="0"/>
              </a:rPr>
              <a:t>=</a:t>
            </a:r>
            <a:r>
              <a:rPr lang="en-US" sz="1800" b="1" baseline="-25000">
                <a:latin typeface="Arial" charset="0"/>
              </a:rPr>
              <a:t> </a:t>
            </a:r>
            <a:r>
              <a:rPr lang="en-US" sz="1800" b="1">
                <a:latin typeface="Arial" charset="0"/>
              </a:rPr>
              <a:t>R</a:t>
            </a:r>
            <a:r>
              <a:rPr lang="en-US" sz="1800" b="1" baseline="-25000">
                <a:latin typeface="Arial" charset="0"/>
              </a:rPr>
              <a:t>Th </a:t>
            </a:r>
            <a:r>
              <a:rPr lang="en-US" sz="1800" b="1">
                <a:latin typeface="Arial" charset="0"/>
              </a:rPr>
              <a:t>=  5k </a:t>
            </a:r>
            <a:r>
              <a:rPr lang="en-US" sz="1800" b="1">
                <a:latin typeface="Arial" charset="0"/>
                <a:cs typeface="Arial" charset="0"/>
              </a:rPr>
              <a:t>Ω</a:t>
            </a:r>
          </a:p>
        </p:txBody>
      </p:sp>
      <p:grpSp>
        <p:nvGrpSpPr>
          <p:cNvPr id="380128" name="Group 224"/>
          <p:cNvGrpSpPr>
            <a:grpSpLocks/>
          </p:cNvGrpSpPr>
          <p:nvPr/>
        </p:nvGrpSpPr>
        <p:grpSpPr bwMode="auto">
          <a:xfrm>
            <a:off x="3200400" y="3948113"/>
            <a:ext cx="5486400" cy="1735137"/>
            <a:chOff x="2016" y="2487"/>
            <a:chExt cx="3456" cy="1093"/>
          </a:xfrm>
        </p:grpSpPr>
        <p:grpSp>
          <p:nvGrpSpPr>
            <p:cNvPr id="380080" name="Group 176"/>
            <p:cNvGrpSpPr>
              <a:grpSpLocks/>
            </p:cNvGrpSpPr>
            <p:nvPr/>
          </p:nvGrpSpPr>
          <p:grpSpPr bwMode="auto">
            <a:xfrm rot="5400000">
              <a:off x="3571" y="2900"/>
              <a:ext cx="1065" cy="240"/>
              <a:chOff x="1200" y="1296"/>
              <a:chExt cx="2256" cy="243"/>
            </a:xfrm>
          </p:grpSpPr>
          <p:sp>
            <p:nvSpPr>
              <p:cNvPr id="380081" name="Line 17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80082" name="Line 17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80083" name="Group 179"/>
              <p:cNvGrpSpPr>
                <a:grpSpLocks/>
              </p:cNvGrpSpPr>
              <p:nvPr/>
            </p:nvGrpSpPr>
            <p:grpSpPr bwMode="auto">
              <a:xfrm>
                <a:off x="1920" y="1296"/>
                <a:ext cx="288" cy="240"/>
                <a:chOff x="1920" y="1296"/>
                <a:chExt cx="288" cy="240"/>
              </a:xfrm>
            </p:grpSpPr>
            <p:sp>
              <p:nvSpPr>
                <p:cNvPr id="380084" name="Line 18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85" name="Line 18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086" name="Group 182"/>
              <p:cNvGrpSpPr>
                <a:grpSpLocks/>
              </p:cNvGrpSpPr>
              <p:nvPr/>
            </p:nvGrpSpPr>
            <p:grpSpPr bwMode="auto">
              <a:xfrm>
                <a:off x="2214" y="1299"/>
                <a:ext cx="288" cy="240"/>
                <a:chOff x="1920" y="1296"/>
                <a:chExt cx="288" cy="240"/>
              </a:xfrm>
            </p:grpSpPr>
            <p:sp>
              <p:nvSpPr>
                <p:cNvPr id="380087" name="Line 18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88" name="Line 18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089" name="Group 185"/>
              <p:cNvGrpSpPr>
                <a:grpSpLocks/>
              </p:cNvGrpSpPr>
              <p:nvPr/>
            </p:nvGrpSpPr>
            <p:grpSpPr bwMode="auto">
              <a:xfrm>
                <a:off x="2508" y="1296"/>
                <a:ext cx="288" cy="240"/>
                <a:chOff x="1920" y="1296"/>
                <a:chExt cx="288" cy="240"/>
              </a:xfrm>
            </p:grpSpPr>
            <p:sp>
              <p:nvSpPr>
                <p:cNvPr id="380090" name="Line 18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091" name="Line 18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80092" name="Line 18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80093" name="Line 18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80094" name="Group 190"/>
            <p:cNvGrpSpPr>
              <a:grpSpLocks/>
            </p:cNvGrpSpPr>
            <p:nvPr/>
          </p:nvGrpSpPr>
          <p:grpSpPr bwMode="auto">
            <a:xfrm>
              <a:off x="2640" y="2487"/>
              <a:ext cx="433" cy="1072"/>
              <a:chOff x="4656" y="1632"/>
              <a:chExt cx="432" cy="1200"/>
            </a:xfrm>
          </p:grpSpPr>
          <p:sp>
            <p:nvSpPr>
              <p:cNvPr id="380095" name="Oval 191"/>
              <p:cNvSpPr>
                <a:spLocks noChangeArrowheads="1"/>
              </p:cNvSpPr>
              <p:nvPr/>
            </p:nvSpPr>
            <p:spPr bwMode="auto">
              <a:xfrm>
                <a:off x="4656" y="2064"/>
                <a:ext cx="432" cy="464"/>
              </a:xfrm>
              <a:prstGeom prst="ellipse">
                <a:avLst/>
              </a:prstGeom>
              <a:noFill/>
              <a:ln w="9525">
                <a:solidFill>
                  <a:schemeClr val="tx1"/>
                </a:solidFill>
                <a:round/>
                <a:headEnd/>
                <a:tailEnd/>
              </a:ln>
              <a:effectLst/>
            </p:spPr>
            <p:txBody>
              <a:bodyPr wrap="none" anchor="ctr"/>
              <a:lstStyle/>
              <a:p>
                <a:endParaRPr lang="en-US"/>
              </a:p>
            </p:txBody>
          </p:sp>
          <p:sp>
            <p:nvSpPr>
              <p:cNvPr id="380096" name="Line 192"/>
              <p:cNvSpPr>
                <a:spLocks noChangeShapeType="1"/>
              </p:cNvSpPr>
              <p:nvPr/>
            </p:nvSpPr>
            <p:spPr bwMode="auto">
              <a:xfrm>
                <a:off x="4872" y="2522"/>
                <a:ext cx="0" cy="310"/>
              </a:xfrm>
              <a:prstGeom prst="line">
                <a:avLst/>
              </a:prstGeom>
              <a:noFill/>
              <a:ln w="9525">
                <a:solidFill>
                  <a:schemeClr val="tx1"/>
                </a:solidFill>
                <a:round/>
                <a:headEnd/>
                <a:tailEnd/>
              </a:ln>
              <a:effectLst/>
            </p:spPr>
            <p:txBody>
              <a:bodyPr/>
              <a:lstStyle/>
              <a:p>
                <a:endParaRPr lang="en-US"/>
              </a:p>
            </p:txBody>
          </p:sp>
          <p:sp>
            <p:nvSpPr>
              <p:cNvPr id="380097" name="Line 193"/>
              <p:cNvSpPr>
                <a:spLocks noChangeShapeType="1"/>
              </p:cNvSpPr>
              <p:nvPr/>
            </p:nvSpPr>
            <p:spPr bwMode="auto">
              <a:xfrm flipV="1">
                <a:off x="4872" y="1632"/>
                <a:ext cx="0" cy="426"/>
              </a:xfrm>
              <a:prstGeom prst="line">
                <a:avLst/>
              </a:prstGeom>
              <a:noFill/>
              <a:ln w="9525">
                <a:solidFill>
                  <a:schemeClr val="tx1"/>
                </a:solidFill>
                <a:round/>
                <a:headEnd/>
                <a:tailEnd/>
              </a:ln>
              <a:effectLst/>
            </p:spPr>
            <p:txBody>
              <a:bodyPr/>
              <a:lstStyle/>
              <a:p>
                <a:endParaRPr lang="en-US"/>
              </a:p>
            </p:txBody>
          </p:sp>
          <p:sp>
            <p:nvSpPr>
              <p:cNvPr id="380098" name="Line 194"/>
              <p:cNvSpPr>
                <a:spLocks noChangeShapeType="1"/>
              </p:cNvSpPr>
              <p:nvPr/>
            </p:nvSpPr>
            <p:spPr bwMode="auto">
              <a:xfrm flipV="1">
                <a:off x="4869" y="2160"/>
                <a:ext cx="0" cy="240"/>
              </a:xfrm>
              <a:prstGeom prst="line">
                <a:avLst/>
              </a:prstGeom>
              <a:noFill/>
              <a:ln w="38100">
                <a:solidFill>
                  <a:schemeClr val="tx1"/>
                </a:solidFill>
                <a:round/>
                <a:headEnd/>
                <a:tailEnd type="triangle" w="med" len="med"/>
              </a:ln>
              <a:effectLst/>
            </p:spPr>
            <p:txBody>
              <a:bodyPr/>
              <a:lstStyle/>
              <a:p>
                <a:endParaRPr lang="en-US"/>
              </a:p>
            </p:txBody>
          </p:sp>
        </p:grpSp>
        <p:sp>
          <p:nvSpPr>
            <p:cNvPr id="380099" name="Line 195"/>
            <p:cNvSpPr>
              <a:spLocks noChangeShapeType="1"/>
            </p:cNvSpPr>
            <p:nvPr/>
          </p:nvSpPr>
          <p:spPr bwMode="auto">
            <a:xfrm flipH="1">
              <a:off x="3531" y="2496"/>
              <a:ext cx="1221" cy="1"/>
            </a:xfrm>
            <a:prstGeom prst="line">
              <a:avLst/>
            </a:prstGeom>
            <a:noFill/>
            <a:ln w="9525">
              <a:solidFill>
                <a:schemeClr val="tx1"/>
              </a:solidFill>
              <a:round/>
              <a:headEnd/>
              <a:tailEnd/>
            </a:ln>
            <a:effectLst/>
          </p:spPr>
          <p:txBody>
            <a:bodyPr/>
            <a:lstStyle/>
            <a:p>
              <a:endParaRPr lang="en-US"/>
            </a:p>
          </p:txBody>
        </p:sp>
        <p:sp>
          <p:nvSpPr>
            <p:cNvPr id="380101" name="Line 197"/>
            <p:cNvSpPr>
              <a:spLocks noChangeShapeType="1"/>
            </p:cNvSpPr>
            <p:nvPr/>
          </p:nvSpPr>
          <p:spPr bwMode="auto">
            <a:xfrm>
              <a:off x="2841" y="2496"/>
              <a:ext cx="720" cy="1"/>
            </a:xfrm>
            <a:prstGeom prst="line">
              <a:avLst/>
            </a:prstGeom>
            <a:noFill/>
            <a:ln w="9525">
              <a:solidFill>
                <a:schemeClr val="tx1"/>
              </a:solidFill>
              <a:round/>
              <a:headEnd/>
              <a:tailEnd/>
            </a:ln>
            <a:effectLst/>
          </p:spPr>
          <p:txBody>
            <a:bodyPr/>
            <a:lstStyle/>
            <a:p>
              <a:endParaRPr lang="en-US"/>
            </a:p>
          </p:txBody>
        </p:sp>
        <p:sp>
          <p:nvSpPr>
            <p:cNvPr id="380107" name="Line 203"/>
            <p:cNvSpPr>
              <a:spLocks noChangeShapeType="1"/>
            </p:cNvSpPr>
            <p:nvPr/>
          </p:nvSpPr>
          <p:spPr bwMode="auto">
            <a:xfrm>
              <a:off x="2850" y="3561"/>
              <a:ext cx="1968" cy="0"/>
            </a:xfrm>
            <a:prstGeom prst="line">
              <a:avLst/>
            </a:prstGeom>
            <a:noFill/>
            <a:ln w="9525">
              <a:solidFill>
                <a:schemeClr val="tx1"/>
              </a:solidFill>
              <a:round/>
              <a:headEnd/>
              <a:tailEnd/>
            </a:ln>
            <a:effectLst/>
          </p:spPr>
          <p:txBody>
            <a:bodyPr/>
            <a:lstStyle/>
            <a:p>
              <a:endParaRPr lang="en-US"/>
            </a:p>
          </p:txBody>
        </p:sp>
        <p:sp>
          <p:nvSpPr>
            <p:cNvPr id="380108" name="Text Box 204"/>
            <p:cNvSpPr txBox="1">
              <a:spLocks noChangeArrowheads="1"/>
            </p:cNvSpPr>
            <p:nvPr/>
          </p:nvSpPr>
          <p:spPr bwMode="auto">
            <a:xfrm>
              <a:off x="4032" y="2928"/>
              <a:ext cx="624" cy="212"/>
            </a:xfrm>
            <a:prstGeom prst="rect">
              <a:avLst/>
            </a:prstGeom>
            <a:noFill/>
            <a:ln w="9525">
              <a:noFill/>
              <a:miter lim="800000"/>
              <a:headEnd/>
              <a:tailEnd/>
            </a:ln>
            <a:effectLst/>
          </p:spPr>
          <p:txBody>
            <a:bodyPr>
              <a:spAutoFit/>
            </a:bodyPr>
            <a:lstStyle/>
            <a:p>
              <a:pPr algn="r"/>
              <a:r>
                <a:rPr lang="en-US" sz="1600" b="1">
                  <a:latin typeface="Arial" charset="0"/>
                </a:rPr>
                <a:t> 5k </a:t>
              </a:r>
              <a:r>
                <a:rPr lang="en-US" sz="1600" b="1">
                  <a:latin typeface="Arial" charset="0"/>
                  <a:cs typeface="Arial" charset="0"/>
                </a:rPr>
                <a:t>Ω</a:t>
              </a:r>
              <a:r>
                <a:rPr lang="en-US" sz="1600" b="1">
                  <a:latin typeface="Arial" charset="0"/>
                </a:rPr>
                <a:t> </a:t>
              </a:r>
            </a:p>
          </p:txBody>
        </p:sp>
        <p:sp>
          <p:nvSpPr>
            <p:cNvPr id="380109" name="Text Box 205"/>
            <p:cNvSpPr txBox="1">
              <a:spLocks noChangeArrowheads="1"/>
            </p:cNvSpPr>
            <p:nvPr/>
          </p:nvSpPr>
          <p:spPr bwMode="auto">
            <a:xfrm>
              <a:off x="2016" y="2928"/>
              <a:ext cx="624" cy="212"/>
            </a:xfrm>
            <a:prstGeom prst="rect">
              <a:avLst/>
            </a:prstGeom>
            <a:noFill/>
            <a:ln w="9525">
              <a:noFill/>
              <a:miter lim="800000"/>
              <a:headEnd/>
              <a:tailEnd/>
            </a:ln>
            <a:effectLst/>
          </p:spPr>
          <p:txBody>
            <a:bodyPr>
              <a:spAutoFit/>
            </a:bodyPr>
            <a:lstStyle/>
            <a:p>
              <a:pPr algn="r"/>
              <a:r>
                <a:rPr lang="en-US" sz="1600" b="1">
                  <a:latin typeface="Arial" charset="0"/>
                </a:rPr>
                <a:t> 1.6 mA </a:t>
              </a:r>
            </a:p>
          </p:txBody>
        </p:sp>
        <p:grpSp>
          <p:nvGrpSpPr>
            <p:cNvPr id="380110" name="Group 206"/>
            <p:cNvGrpSpPr>
              <a:grpSpLocks/>
            </p:cNvGrpSpPr>
            <p:nvPr/>
          </p:nvGrpSpPr>
          <p:grpSpPr bwMode="auto">
            <a:xfrm rot="16200000">
              <a:off x="4400" y="2944"/>
              <a:ext cx="1084" cy="187"/>
              <a:chOff x="1200" y="1296"/>
              <a:chExt cx="2256" cy="243"/>
            </a:xfrm>
          </p:grpSpPr>
          <p:sp>
            <p:nvSpPr>
              <p:cNvPr id="380111" name="Line 20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80112" name="Line 20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80113" name="Group 209"/>
              <p:cNvGrpSpPr>
                <a:grpSpLocks/>
              </p:cNvGrpSpPr>
              <p:nvPr/>
            </p:nvGrpSpPr>
            <p:grpSpPr bwMode="auto">
              <a:xfrm>
                <a:off x="1920" y="1296"/>
                <a:ext cx="288" cy="240"/>
                <a:chOff x="1920" y="1296"/>
                <a:chExt cx="288" cy="240"/>
              </a:xfrm>
            </p:grpSpPr>
            <p:sp>
              <p:nvSpPr>
                <p:cNvPr id="380114" name="Line 21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115" name="Line 21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116" name="Group 212"/>
              <p:cNvGrpSpPr>
                <a:grpSpLocks/>
              </p:cNvGrpSpPr>
              <p:nvPr/>
            </p:nvGrpSpPr>
            <p:grpSpPr bwMode="auto">
              <a:xfrm>
                <a:off x="2214" y="1299"/>
                <a:ext cx="288" cy="240"/>
                <a:chOff x="1920" y="1296"/>
                <a:chExt cx="288" cy="240"/>
              </a:xfrm>
            </p:grpSpPr>
            <p:sp>
              <p:nvSpPr>
                <p:cNvPr id="380117" name="Line 21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118" name="Line 21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119" name="Group 215"/>
              <p:cNvGrpSpPr>
                <a:grpSpLocks/>
              </p:cNvGrpSpPr>
              <p:nvPr/>
            </p:nvGrpSpPr>
            <p:grpSpPr bwMode="auto">
              <a:xfrm>
                <a:off x="2508" y="1296"/>
                <a:ext cx="288" cy="240"/>
                <a:chOff x="1920" y="1296"/>
                <a:chExt cx="288" cy="240"/>
              </a:xfrm>
            </p:grpSpPr>
            <p:sp>
              <p:nvSpPr>
                <p:cNvPr id="380120" name="Line 21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121" name="Line 21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80122" name="Line 21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80123" name="Line 21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80124" name="Text Box 220"/>
            <p:cNvSpPr txBox="1">
              <a:spLocks noChangeArrowheads="1"/>
            </p:cNvSpPr>
            <p:nvPr/>
          </p:nvSpPr>
          <p:spPr bwMode="auto">
            <a:xfrm>
              <a:off x="4848" y="2928"/>
              <a:ext cx="624" cy="212"/>
            </a:xfrm>
            <a:prstGeom prst="rect">
              <a:avLst/>
            </a:prstGeom>
            <a:noFill/>
            <a:ln w="9525">
              <a:noFill/>
              <a:miter lim="800000"/>
              <a:headEnd/>
              <a:tailEnd/>
            </a:ln>
            <a:effectLst/>
          </p:spPr>
          <p:txBody>
            <a:bodyPr>
              <a:spAutoFit/>
            </a:bodyPr>
            <a:lstStyle/>
            <a:p>
              <a:pPr algn="r"/>
              <a:r>
                <a:rPr lang="en-US" sz="1600" b="1">
                  <a:latin typeface="Arial" charset="0"/>
                </a:rPr>
                <a:t>1k </a:t>
              </a:r>
              <a:r>
                <a:rPr lang="en-US" sz="1600" b="1">
                  <a:latin typeface="Arial" charset="0"/>
                  <a:cs typeface="Arial" charset="0"/>
                </a:rPr>
                <a:t>Ω</a:t>
              </a:r>
              <a:r>
                <a:rPr lang="en-US" sz="1600" b="1">
                  <a:latin typeface="Arial" charset="0"/>
                </a:rPr>
                <a:t> </a:t>
              </a:r>
            </a:p>
          </p:txBody>
        </p:sp>
        <p:sp>
          <p:nvSpPr>
            <p:cNvPr id="380125" name="Line 221"/>
            <p:cNvSpPr>
              <a:spLocks noChangeShapeType="1"/>
            </p:cNvSpPr>
            <p:nvPr/>
          </p:nvSpPr>
          <p:spPr bwMode="auto">
            <a:xfrm>
              <a:off x="4848" y="2496"/>
              <a:ext cx="96" cy="0"/>
            </a:xfrm>
            <a:prstGeom prst="line">
              <a:avLst/>
            </a:prstGeom>
            <a:noFill/>
            <a:ln w="9525">
              <a:solidFill>
                <a:schemeClr val="tx1"/>
              </a:solidFill>
              <a:round/>
              <a:headEnd/>
              <a:tailEnd/>
            </a:ln>
            <a:effectLst/>
          </p:spPr>
          <p:txBody>
            <a:bodyPr/>
            <a:lstStyle/>
            <a:p>
              <a:endParaRPr lang="en-US"/>
            </a:p>
          </p:txBody>
        </p:sp>
        <p:sp>
          <p:nvSpPr>
            <p:cNvPr id="380126" name="Line 222"/>
            <p:cNvSpPr>
              <a:spLocks noChangeShapeType="1"/>
            </p:cNvSpPr>
            <p:nvPr/>
          </p:nvSpPr>
          <p:spPr bwMode="auto">
            <a:xfrm>
              <a:off x="4869" y="3570"/>
              <a:ext cx="96" cy="0"/>
            </a:xfrm>
            <a:prstGeom prst="line">
              <a:avLst/>
            </a:prstGeom>
            <a:noFill/>
            <a:ln w="9525">
              <a:solidFill>
                <a:schemeClr val="tx1"/>
              </a:solidFill>
              <a:round/>
              <a:headEnd/>
              <a:tailEnd/>
            </a:ln>
            <a:effectLst/>
          </p:spPr>
          <p:txBody>
            <a:bodyPr/>
            <a:lstStyle/>
            <a:p>
              <a:endParaRPr lang="en-US"/>
            </a:p>
          </p:txBody>
        </p:sp>
      </p:grpSp>
      <p:grpSp>
        <p:nvGrpSpPr>
          <p:cNvPr id="380220" name="Group 316"/>
          <p:cNvGrpSpPr>
            <a:grpSpLocks/>
          </p:cNvGrpSpPr>
          <p:nvPr/>
        </p:nvGrpSpPr>
        <p:grpSpPr bwMode="auto">
          <a:xfrm>
            <a:off x="762000" y="1328738"/>
            <a:ext cx="3276600" cy="1871662"/>
            <a:chOff x="480" y="816"/>
            <a:chExt cx="2064" cy="1179"/>
          </a:xfrm>
        </p:grpSpPr>
        <p:grpSp>
          <p:nvGrpSpPr>
            <p:cNvPr id="380130" name="Group 226"/>
            <p:cNvGrpSpPr>
              <a:grpSpLocks/>
            </p:cNvGrpSpPr>
            <p:nvPr/>
          </p:nvGrpSpPr>
          <p:grpSpPr bwMode="auto">
            <a:xfrm>
              <a:off x="1085" y="834"/>
              <a:ext cx="657" cy="105"/>
              <a:chOff x="1200" y="1296"/>
              <a:chExt cx="2256" cy="243"/>
            </a:xfrm>
          </p:grpSpPr>
          <p:sp>
            <p:nvSpPr>
              <p:cNvPr id="380131" name="Line 22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80132" name="Line 22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80133" name="Group 229"/>
              <p:cNvGrpSpPr>
                <a:grpSpLocks/>
              </p:cNvGrpSpPr>
              <p:nvPr/>
            </p:nvGrpSpPr>
            <p:grpSpPr bwMode="auto">
              <a:xfrm>
                <a:off x="1920" y="1296"/>
                <a:ext cx="288" cy="240"/>
                <a:chOff x="1920" y="1296"/>
                <a:chExt cx="288" cy="240"/>
              </a:xfrm>
            </p:grpSpPr>
            <p:sp>
              <p:nvSpPr>
                <p:cNvPr id="380134" name="Line 23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135" name="Line 23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136" name="Group 232"/>
              <p:cNvGrpSpPr>
                <a:grpSpLocks/>
              </p:cNvGrpSpPr>
              <p:nvPr/>
            </p:nvGrpSpPr>
            <p:grpSpPr bwMode="auto">
              <a:xfrm>
                <a:off x="2214" y="1299"/>
                <a:ext cx="288" cy="240"/>
                <a:chOff x="1920" y="1296"/>
                <a:chExt cx="288" cy="240"/>
              </a:xfrm>
            </p:grpSpPr>
            <p:sp>
              <p:nvSpPr>
                <p:cNvPr id="380137" name="Line 23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138" name="Line 23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139" name="Group 235"/>
              <p:cNvGrpSpPr>
                <a:grpSpLocks/>
              </p:cNvGrpSpPr>
              <p:nvPr/>
            </p:nvGrpSpPr>
            <p:grpSpPr bwMode="auto">
              <a:xfrm>
                <a:off x="2508" y="1296"/>
                <a:ext cx="288" cy="240"/>
                <a:chOff x="1920" y="1296"/>
                <a:chExt cx="288" cy="240"/>
              </a:xfrm>
            </p:grpSpPr>
            <p:sp>
              <p:nvSpPr>
                <p:cNvPr id="380140" name="Line 23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141" name="Line 23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80142" name="Line 23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80143" name="Line 23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80144" name="Oval 240"/>
            <p:cNvSpPr>
              <a:spLocks noChangeArrowheads="1"/>
            </p:cNvSpPr>
            <p:nvPr/>
          </p:nvSpPr>
          <p:spPr bwMode="auto">
            <a:xfrm>
              <a:off x="821" y="1208"/>
              <a:ext cx="247" cy="338"/>
            </a:xfrm>
            <a:prstGeom prst="ellipse">
              <a:avLst/>
            </a:prstGeom>
            <a:noFill/>
            <a:ln w="9525">
              <a:solidFill>
                <a:schemeClr val="tx1"/>
              </a:solidFill>
              <a:round/>
              <a:headEnd/>
              <a:tailEnd/>
            </a:ln>
            <a:effectLst/>
          </p:spPr>
          <p:txBody>
            <a:bodyPr wrap="none" anchor="ctr"/>
            <a:lstStyle/>
            <a:p>
              <a:endParaRPr lang="en-US"/>
            </a:p>
          </p:txBody>
        </p:sp>
        <p:sp>
          <p:nvSpPr>
            <p:cNvPr id="380145" name="Line 241"/>
            <p:cNvSpPr>
              <a:spLocks noChangeShapeType="1"/>
            </p:cNvSpPr>
            <p:nvPr/>
          </p:nvSpPr>
          <p:spPr bwMode="auto">
            <a:xfrm>
              <a:off x="944" y="1546"/>
              <a:ext cx="5" cy="435"/>
            </a:xfrm>
            <a:prstGeom prst="line">
              <a:avLst/>
            </a:prstGeom>
            <a:noFill/>
            <a:ln w="9525">
              <a:solidFill>
                <a:schemeClr val="tx1"/>
              </a:solidFill>
              <a:round/>
              <a:headEnd/>
              <a:tailEnd/>
            </a:ln>
            <a:effectLst/>
          </p:spPr>
          <p:txBody>
            <a:bodyPr/>
            <a:lstStyle/>
            <a:p>
              <a:endParaRPr lang="en-US"/>
            </a:p>
          </p:txBody>
        </p:sp>
        <p:sp>
          <p:nvSpPr>
            <p:cNvPr id="380146" name="Line 242"/>
            <p:cNvSpPr>
              <a:spLocks noChangeShapeType="1"/>
            </p:cNvSpPr>
            <p:nvPr/>
          </p:nvSpPr>
          <p:spPr bwMode="auto">
            <a:xfrm flipV="1">
              <a:off x="944" y="898"/>
              <a:ext cx="0" cy="310"/>
            </a:xfrm>
            <a:prstGeom prst="line">
              <a:avLst/>
            </a:prstGeom>
            <a:noFill/>
            <a:ln w="9525">
              <a:solidFill>
                <a:schemeClr val="tx1"/>
              </a:solidFill>
              <a:round/>
              <a:headEnd/>
              <a:tailEnd/>
            </a:ln>
            <a:effectLst/>
          </p:spPr>
          <p:txBody>
            <a:bodyPr/>
            <a:lstStyle/>
            <a:p>
              <a:endParaRPr lang="en-US"/>
            </a:p>
          </p:txBody>
        </p:sp>
        <p:sp>
          <p:nvSpPr>
            <p:cNvPr id="380147" name="Text Box 243"/>
            <p:cNvSpPr txBox="1">
              <a:spLocks noChangeArrowheads="1"/>
            </p:cNvSpPr>
            <p:nvPr/>
          </p:nvSpPr>
          <p:spPr bwMode="auto">
            <a:xfrm>
              <a:off x="849" y="1178"/>
              <a:ext cx="144" cy="288"/>
            </a:xfrm>
            <a:prstGeom prst="rect">
              <a:avLst/>
            </a:prstGeom>
            <a:noFill/>
            <a:ln w="9525">
              <a:noFill/>
              <a:miter lim="800000"/>
              <a:headEnd/>
              <a:tailEnd/>
            </a:ln>
            <a:effectLst/>
          </p:spPr>
          <p:txBody>
            <a:bodyPr>
              <a:spAutoFit/>
            </a:bodyPr>
            <a:lstStyle/>
            <a:p>
              <a:r>
                <a:rPr lang="en-US"/>
                <a:t>+</a:t>
              </a:r>
            </a:p>
          </p:txBody>
        </p:sp>
        <p:sp>
          <p:nvSpPr>
            <p:cNvPr id="380148" name="Text Box 244"/>
            <p:cNvSpPr txBox="1">
              <a:spLocks noChangeArrowheads="1"/>
            </p:cNvSpPr>
            <p:nvPr/>
          </p:nvSpPr>
          <p:spPr bwMode="auto">
            <a:xfrm>
              <a:off x="848" y="1259"/>
              <a:ext cx="143" cy="288"/>
            </a:xfrm>
            <a:prstGeom prst="rect">
              <a:avLst/>
            </a:prstGeom>
            <a:noFill/>
            <a:ln w="9525">
              <a:noFill/>
              <a:miter lim="800000"/>
              <a:headEnd/>
              <a:tailEnd/>
            </a:ln>
            <a:effectLst/>
          </p:spPr>
          <p:txBody>
            <a:bodyPr>
              <a:spAutoFit/>
            </a:bodyPr>
            <a:lstStyle/>
            <a:p>
              <a:r>
                <a:rPr lang="en-US"/>
                <a:t>_</a:t>
              </a:r>
            </a:p>
          </p:txBody>
        </p:sp>
        <p:sp>
          <p:nvSpPr>
            <p:cNvPr id="380149" name="Line 245"/>
            <p:cNvSpPr>
              <a:spLocks noChangeShapeType="1"/>
            </p:cNvSpPr>
            <p:nvPr/>
          </p:nvSpPr>
          <p:spPr bwMode="auto">
            <a:xfrm>
              <a:off x="946" y="898"/>
              <a:ext cx="273" cy="0"/>
            </a:xfrm>
            <a:prstGeom prst="line">
              <a:avLst/>
            </a:prstGeom>
            <a:noFill/>
            <a:ln w="9525">
              <a:solidFill>
                <a:schemeClr val="tx1"/>
              </a:solidFill>
              <a:round/>
              <a:headEnd/>
              <a:tailEnd/>
            </a:ln>
            <a:effectLst/>
          </p:spPr>
          <p:txBody>
            <a:bodyPr/>
            <a:lstStyle/>
            <a:p>
              <a:endParaRPr lang="en-US"/>
            </a:p>
          </p:txBody>
        </p:sp>
        <p:sp>
          <p:nvSpPr>
            <p:cNvPr id="380150" name="Line 246"/>
            <p:cNvSpPr>
              <a:spLocks noChangeShapeType="1"/>
            </p:cNvSpPr>
            <p:nvPr/>
          </p:nvSpPr>
          <p:spPr bwMode="auto">
            <a:xfrm>
              <a:off x="945" y="1988"/>
              <a:ext cx="803" cy="7"/>
            </a:xfrm>
            <a:prstGeom prst="line">
              <a:avLst/>
            </a:prstGeom>
            <a:noFill/>
            <a:ln w="9525">
              <a:solidFill>
                <a:schemeClr val="tx1"/>
              </a:solidFill>
              <a:round/>
              <a:headEnd/>
              <a:tailEnd/>
            </a:ln>
            <a:effectLst/>
          </p:spPr>
          <p:txBody>
            <a:bodyPr/>
            <a:lstStyle/>
            <a:p>
              <a:endParaRPr lang="en-US"/>
            </a:p>
          </p:txBody>
        </p:sp>
        <p:sp>
          <p:nvSpPr>
            <p:cNvPr id="380151" name="Line 247"/>
            <p:cNvSpPr>
              <a:spLocks noChangeShapeType="1"/>
            </p:cNvSpPr>
            <p:nvPr/>
          </p:nvSpPr>
          <p:spPr bwMode="auto">
            <a:xfrm flipH="1">
              <a:off x="1724" y="902"/>
              <a:ext cx="136" cy="0"/>
            </a:xfrm>
            <a:prstGeom prst="line">
              <a:avLst/>
            </a:prstGeom>
            <a:noFill/>
            <a:ln w="9525">
              <a:solidFill>
                <a:schemeClr val="tx1"/>
              </a:solidFill>
              <a:round/>
              <a:headEnd/>
              <a:tailEnd/>
            </a:ln>
            <a:effectLst/>
          </p:spPr>
          <p:txBody>
            <a:bodyPr/>
            <a:lstStyle/>
            <a:p>
              <a:endParaRPr lang="en-US"/>
            </a:p>
          </p:txBody>
        </p:sp>
        <p:sp>
          <p:nvSpPr>
            <p:cNvPr id="380152" name="Line 248"/>
            <p:cNvSpPr>
              <a:spLocks noChangeShapeType="1"/>
            </p:cNvSpPr>
            <p:nvPr/>
          </p:nvSpPr>
          <p:spPr bwMode="auto">
            <a:xfrm flipH="1">
              <a:off x="1751" y="1988"/>
              <a:ext cx="109" cy="0"/>
            </a:xfrm>
            <a:prstGeom prst="line">
              <a:avLst/>
            </a:prstGeom>
            <a:noFill/>
            <a:ln w="9525">
              <a:solidFill>
                <a:schemeClr val="tx1"/>
              </a:solidFill>
              <a:round/>
              <a:headEnd/>
              <a:tailEnd/>
            </a:ln>
            <a:effectLst/>
          </p:spPr>
          <p:txBody>
            <a:bodyPr/>
            <a:lstStyle/>
            <a:p>
              <a:endParaRPr lang="en-US"/>
            </a:p>
          </p:txBody>
        </p:sp>
        <p:sp>
          <p:nvSpPr>
            <p:cNvPr id="380153" name="Text Box 249"/>
            <p:cNvSpPr txBox="1">
              <a:spLocks noChangeArrowheads="1"/>
            </p:cNvSpPr>
            <p:nvPr/>
          </p:nvSpPr>
          <p:spPr bwMode="auto">
            <a:xfrm>
              <a:off x="1907" y="1351"/>
              <a:ext cx="493" cy="212"/>
            </a:xfrm>
            <a:prstGeom prst="rect">
              <a:avLst/>
            </a:prstGeom>
            <a:noFill/>
            <a:ln w="9525">
              <a:noFill/>
              <a:miter lim="800000"/>
              <a:headEnd/>
              <a:tailEnd/>
            </a:ln>
            <a:effectLst/>
          </p:spPr>
          <p:txBody>
            <a:bodyPr>
              <a:spAutoFit/>
            </a:bodyPr>
            <a:lstStyle/>
            <a:p>
              <a:pPr algn="r"/>
              <a:r>
                <a:rPr lang="en-US" sz="1600" b="1">
                  <a:latin typeface="Arial" charset="0"/>
                </a:rPr>
                <a:t> 2 mA </a:t>
              </a:r>
            </a:p>
          </p:txBody>
        </p:sp>
        <p:sp>
          <p:nvSpPr>
            <p:cNvPr id="380154" name="Text Box 250"/>
            <p:cNvSpPr txBox="1">
              <a:spLocks noChangeArrowheads="1"/>
            </p:cNvSpPr>
            <p:nvPr/>
          </p:nvSpPr>
          <p:spPr bwMode="auto">
            <a:xfrm>
              <a:off x="480" y="1371"/>
              <a:ext cx="385" cy="212"/>
            </a:xfrm>
            <a:prstGeom prst="rect">
              <a:avLst/>
            </a:prstGeom>
            <a:noFill/>
            <a:ln w="9525">
              <a:noFill/>
              <a:miter lim="800000"/>
              <a:headEnd/>
              <a:tailEnd/>
            </a:ln>
            <a:effectLst/>
          </p:spPr>
          <p:txBody>
            <a:bodyPr>
              <a:spAutoFit/>
            </a:bodyPr>
            <a:lstStyle/>
            <a:p>
              <a:r>
                <a:rPr lang="en-US" sz="1600" b="1">
                  <a:latin typeface="Arial" charset="0"/>
                </a:rPr>
                <a:t> 4 V </a:t>
              </a:r>
            </a:p>
          </p:txBody>
        </p:sp>
        <p:grpSp>
          <p:nvGrpSpPr>
            <p:cNvPr id="380155" name="Group 251"/>
            <p:cNvGrpSpPr>
              <a:grpSpLocks/>
            </p:cNvGrpSpPr>
            <p:nvPr/>
          </p:nvGrpSpPr>
          <p:grpSpPr bwMode="auto">
            <a:xfrm>
              <a:off x="1085" y="834"/>
              <a:ext cx="657" cy="105"/>
              <a:chOff x="1200" y="1296"/>
              <a:chExt cx="2256" cy="243"/>
            </a:xfrm>
          </p:grpSpPr>
          <p:sp>
            <p:nvSpPr>
              <p:cNvPr id="380156" name="Line 25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80157" name="Line 25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80158" name="Group 254"/>
              <p:cNvGrpSpPr>
                <a:grpSpLocks/>
              </p:cNvGrpSpPr>
              <p:nvPr/>
            </p:nvGrpSpPr>
            <p:grpSpPr bwMode="auto">
              <a:xfrm>
                <a:off x="1920" y="1296"/>
                <a:ext cx="288" cy="240"/>
                <a:chOff x="1920" y="1296"/>
                <a:chExt cx="288" cy="240"/>
              </a:xfrm>
            </p:grpSpPr>
            <p:sp>
              <p:nvSpPr>
                <p:cNvPr id="380159" name="Line 25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160" name="Line 25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161" name="Group 257"/>
              <p:cNvGrpSpPr>
                <a:grpSpLocks/>
              </p:cNvGrpSpPr>
              <p:nvPr/>
            </p:nvGrpSpPr>
            <p:grpSpPr bwMode="auto">
              <a:xfrm>
                <a:off x="2214" y="1299"/>
                <a:ext cx="288" cy="240"/>
                <a:chOff x="1920" y="1296"/>
                <a:chExt cx="288" cy="240"/>
              </a:xfrm>
            </p:grpSpPr>
            <p:sp>
              <p:nvSpPr>
                <p:cNvPr id="380162" name="Line 25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163" name="Line 25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164" name="Group 260"/>
              <p:cNvGrpSpPr>
                <a:grpSpLocks/>
              </p:cNvGrpSpPr>
              <p:nvPr/>
            </p:nvGrpSpPr>
            <p:grpSpPr bwMode="auto">
              <a:xfrm>
                <a:off x="2508" y="1296"/>
                <a:ext cx="288" cy="240"/>
                <a:chOff x="1920" y="1296"/>
                <a:chExt cx="288" cy="240"/>
              </a:xfrm>
            </p:grpSpPr>
            <p:sp>
              <p:nvSpPr>
                <p:cNvPr id="380165" name="Line 26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166" name="Line 26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80167" name="Line 26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80168" name="Line 26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80169" name="Oval 265"/>
            <p:cNvSpPr>
              <a:spLocks noChangeArrowheads="1"/>
            </p:cNvSpPr>
            <p:nvPr/>
          </p:nvSpPr>
          <p:spPr bwMode="auto">
            <a:xfrm>
              <a:off x="821" y="1208"/>
              <a:ext cx="247" cy="338"/>
            </a:xfrm>
            <a:prstGeom prst="ellipse">
              <a:avLst/>
            </a:prstGeom>
            <a:noFill/>
            <a:ln w="9525">
              <a:solidFill>
                <a:schemeClr val="tx1"/>
              </a:solidFill>
              <a:round/>
              <a:headEnd/>
              <a:tailEnd/>
            </a:ln>
            <a:effectLst/>
          </p:spPr>
          <p:txBody>
            <a:bodyPr wrap="none" anchor="ctr"/>
            <a:lstStyle/>
            <a:p>
              <a:endParaRPr lang="en-US"/>
            </a:p>
          </p:txBody>
        </p:sp>
        <p:sp>
          <p:nvSpPr>
            <p:cNvPr id="380170" name="Line 266"/>
            <p:cNvSpPr>
              <a:spLocks noChangeShapeType="1"/>
            </p:cNvSpPr>
            <p:nvPr/>
          </p:nvSpPr>
          <p:spPr bwMode="auto">
            <a:xfrm>
              <a:off x="944" y="1546"/>
              <a:ext cx="5" cy="435"/>
            </a:xfrm>
            <a:prstGeom prst="line">
              <a:avLst/>
            </a:prstGeom>
            <a:noFill/>
            <a:ln w="9525">
              <a:solidFill>
                <a:schemeClr val="tx1"/>
              </a:solidFill>
              <a:round/>
              <a:headEnd/>
              <a:tailEnd/>
            </a:ln>
            <a:effectLst/>
          </p:spPr>
          <p:txBody>
            <a:bodyPr/>
            <a:lstStyle/>
            <a:p>
              <a:endParaRPr lang="en-US"/>
            </a:p>
          </p:txBody>
        </p:sp>
        <p:sp>
          <p:nvSpPr>
            <p:cNvPr id="380171" name="Text Box 267"/>
            <p:cNvSpPr txBox="1">
              <a:spLocks noChangeArrowheads="1"/>
            </p:cNvSpPr>
            <p:nvPr/>
          </p:nvSpPr>
          <p:spPr bwMode="auto">
            <a:xfrm>
              <a:off x="849" y="1178"/>
              <a:ext cx="144" cy="288"/>
            </a:xfrm>
            <a:prstGeom prst="rect">
              <a:avLst/>
            </a:prstGeom>
            <a:noFill/>
            <a:ln w="9525">
              <a:noFill/>
              <a:miter lim="800000"/>
              <a:headEnd/>
              <a:tailEnd/>
            </a:ln>
            <a:effectLst/>
          </p:spPr>
          <p:txBody>
            <a:bodyPr>
              <a:spAutoFit/>
            </a:bodyPr>
            <a:lstStyle/>
            <a:p>
              <a:r>
                <a:rPr lang="en-US"/>
                <a:t>+</a:t>
              </a:r>
            </a:p>
          </p:txBody>
        </p:sp>
        <p:sp>
          <p:nvSpPr>
            <p:cNvPr id="380172" name="Text Box 268"/>
            <p:cNvSpPr txBox="1">
              <a:spLocks noChangeArrowheads="1"/>
            </p:cNvSpPr>
            <p:nvPr/>
          </p:nvSpPr>
          <p:spPr bwMode="auto">
            <a:xfrm>
              <a:off x="848" y="1259"/>
              <a:ext cx="143" cy="288"/>
            </a:xfrm>
            <a:prstGeom prst="rect">
              <a:avLst/>
            </a:prstGeom>
            <a:noFill/>
            <a:ln w="9525">
              <a:noFill/>
              <a:miter lim="800000"/>
              <a:headEnd/>
              <a:tailEnd/>
            </a:ln>
            <a:effectLst/>
          </p:spPr>
          <p:txBody>
            <a:bodyPr>
              <a:spAutoFit/>
            </a:bodyPr>
            <a:lstStyle/>
            <a:p>
              <a:r>
                <a:rPr lang="en-US"/>
                <a:t>_</a:t>
              </a:r>
            </a:p>
          </p:txBody>
        </p:sp>
        <p:sp>
          <p:nvSpPr>
            <p:cNvPr id="380173" name="Line 269"/>
            <p:cNvSpPr>
              <a:spLocks noChangeShapeType="1"/>
            </p:cNvSpPr>
            <p:nvPr/>
          </p:nvSpPr>
          <p:spPr bwMode="auto">
            <a:xfrm>
              <a:off x="946" y="898"/>
              <a:ext cx="273" cy="0"/>
            </a:xfrm>
            <a:prstGeom prst="line">
              <a:avLst/>
            </a:prstGeom>
            <a:noFill/>
            <a:ln w="9525">
              <a:solidFill>
                <a:schemeClr val="tx1"/>
              </a:solidFill>
              <a:round/>
              <a:headEnd/>
              <a:tailEnd/>
            </a:ln>
            <a:effectLst/>
          </p:spPr>
          <p:txBody>
            <a:bodyPr/>
            <a:lstStyle/>
            <a:p>
              <a:endParaRPr lang="en-US"/>
            </a:p>
          </p:txBody>
        </p:sp>
        <p:sp>
          <p:nvSpPr>
            <p:cNvPr id="380174" name="Line 270"/>
            <p:cNvSpPr>
              <a:spLocks noChangeShapeType="1"/>
            </p:cNvSpPr>
            <p:nvPr/>
          </p:nvSpPr>
          <p:spPr bwMode="auto">
            <a:xfrm>
              <a:off x="945" y="1988"/>
              <a:ext cx="803" cy="7"/>
            </a:xfrm>
            <a:prstGeom prst="line">
              <a:avLst/>
            </a:prstGeom>
            <a:noFill/>
            <a:ln w="9525">
              <a:solidFill>
                <a:schemeClr val="tx1"/>
              </a:solidFill>
              <a:round/>
              <a:headEnd/>
              <a:tailEnd/>
            </a:ln>
            <a:effectLst/>
          </p:spPr>
          <p:txBody>
            <a:bodyPr/>
            <a:lstStyle/>
            <a:p>
              <a:endParaRPr lang="en-US"/>
            </a:p>
          </p:txBody>
        </p:sp>
        <p:sp>
          <p:nvSpPr>
            <p:cNvPr id="380189" name="Line 285"/>
            <p:cNvSpPr>
              <a:spLocks noChangeShapeType="1"/>
            </p:cNvSpPr>
            <p:nvPr/>
          </p:nvSpPr>
          <p:spPr bwMode="auto">
            <a:xfrm flipH="1">
              <a:off x="1724" y="902"/>
              <a:ext cx="136" cy="0"/>
            </a:xfrm>
            <a:prstGeom prst="line">
              <a:avLst/>
            </a:prstGeom>
            <a:noFill/>
            <a:ln w="9525">
              <a:solidFill>
                <a:schemeClr val="tx1"/>
              </a:solidFill>
              <a:round/>
              <a:headEnd/>
              <a:tailEnd/>
            </a:ln>
            <a:effectLst/>
          </p:spPr>
          <p:txBody>
            <a:bodyPr/>
            <a:lstStyle/>
            <a:p>
              <a:endParaRPr lang="en-US"/>
            </a:p>
          </p:txBody>
        </p:sp>
        <p:sp>
          <p:nvSpPr>
            <p:cNvPr id="380190" name="Line 286"/>
            <p:cNvSpPr>
              <a:spLocks noChangeShapeType="1"/>
            </p:cNvSpPr>
            <p:nvPr/>
          </p:nvSpPr>
          <p:spPr bwMode="auto">
            <a:xfrm flipH="1">
              <a:off x="1758" y="1986"/>
              <a:ext cx="786" cy="0"/>
            </a:xfrm>
            <a:prstGeom prst="line">
              <a:avLst/>
            </a:prstGeom>
            <a:noFill/>
            <a:ln w="9525">
              <a:solidFill>
                <a:schemeClr val="tx1"/>
              </a:solidFill>
              <a:round/>
              <a:headEnd/>
              <a:tailEnd/>
            </a:ln>
            <a:effectLst/>
          </p:spPr>
          <p:txBody>
            <a:bodyPr/>
            <a:lstStyle/>
            <a:p>
              <a:endParaRPr lang="en-US"/>
            </a:p>
          </p:txBody>
        </p:sp>
        <p:grpSp>
          <p:nvGrpSpPr>
            <p:cNvPr id="380191" name="Group 287"/>
            <p:cNvGrpSpPr>
              <a:grpSpLocks/>
            </p:cNvGrpSpPr>
            <p:nvPr/>
          </p:nvGrpSpPr>
          <p:grpSpPr bwMode="auto">
            <a:xfrm>
              <a:off x="1826" y="816"/>
              <a:ext cx="718" cy="144"/>
              <a:chOff x="1200" y="1296"/>
              <a:chExt cx="2256" cy="243"/>
            </a:xfrm>
          </p:grpSpPr>
          <p:sp>
            <p:nvSpPr>
              <p:cNvPr id="380192" name="Line 288"/>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80193" name="Line 289"/>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80194" name="Group 290"/>
              <p:cNvGrpSpPr>
                <a:grpSpLocks/>
              </p:cNvGrpSpPr>
              <p:nvPr/>
            </p:nvGrpSpPr>
            <p:grpSpPr bwMode="auto">
              <a:xfrm>
                <a:off x="1920" y="1296"/>
                <a:ext cx="288" cy="240"/>
                <a:chOff x="1920" y="1296"/>
                <a:chExt cx="288" cy="240"/>
              </a:xfrm>
            </p:grpSpPr>
            <p:sp>
              <p:nvSpPr>
                <p:cNvPr id="380195" name="Line 29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196" name="Line 29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197" name="Group 293"/>
              <p:cNvGrpSpPr>
                <a:grpSpLocks/>
              </p:cNvGrpSpPr>
              <p:nvPr/>
            </p:nvGrpSpPr>
            <p:grpSpPr bwMode="auto">
              <a:xfrm>
                <a:off x="2214" y="1299"/>
                <a:ext cx="288" cy="240"/>
                <a:chOff x="1920" y="1296"/>
                <a:chExt cx="288" cy="240"/>
              </a:xfrm>
            </p:grpSpPr>
            <p:sp>
              <p:nvSpPr>
                <p:cNvPr id="380198" name="Line 29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199" name="Line 29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80200" name="Group 296"/>
              <p:cNvGrpSpPr>
                <a:grpSpLocks/>
              </p:cNvGrpSpPr>
              <p:nvPr/>
            </p:nvGrpSpPr>
            <p:grpSpPr bwMode="auto">
              <a:xfrm>
                <a:off x="2508" y="1296"/>
                <a:ext cx="288" cy="240"/>
                <a:chOff x="1920" y="1296"/>
                <a:chExt cx="288" cy="240"/>
              </a:xfrm>
            </p:grpSpPr>
            <p:sp>
              <p:nvSpPr>
                <p:cNvPr id="380201" name="Line 29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80202" name="Line 29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80203" name="Line 299"/>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80204" name="Line 300"/>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80207" name="Text Box 303"/>
            <p:cNvSpPr txBox="1">
              <a:spLocks noChangeArrowheads="1"/>
            </p:cNvSpPr>
            <p:nvPr/>
          </p:nvSpPr>
          <p:spPr bwMode="auto">
            <a:xfrm>
              <a:off x="2031" y="939"/>
              <a:ext cx="465" cy="212"/>
            </a:xfrm>
            <a:prstGeom prst="rect">
              <a:avLst/>
            </a:prstGeom>
            <a:noFill/>
            <a:ln w="9525">
              <a:noFill/>
              <a:miter lim="800000"/>
              <a:headEnd/>
              <a:tailEnd/>
            </a:ln>
            <a:effectLst/>
          </p:spPr>
          <p:txBody>
            <a:bodyPr>
              <a:spAutoFit/>
            </a:bodyPr>
            <a:lstStyle/>
            <a:p>
              <a:pPr algn="r"/>
              <a:r>
                <a:rPr lang="en-US" sz="1600" b="1">
                  <a:latin typeface="Arial" charset="0"/>
                </a:rPr>
                <a:t> 3k </a:t>
              </a:r>
              <a:r>
                <a:rPr lang="en-US" sz="1600" b="1">
                  <a:latin typeface="Arial" charset="0"/>
                  <a:cs typeface="Arial" charset="0"/>
                </a:rPr>
                <a:t>Ω</a:t>
              </a:r>
              <a:r>
                <a:rPr lang="en-US" sz="1600" b="1">
                  <a:latin typeface="Arial" charset="0"/>
                </a:rPr>
                <a:t> </a:t>
              </a:r>
            </a:p>
          </p:txBody>
        </p:sp>
        <p:sp>
          <p:nvSpPr>
            <p:cNvPr id="380208" name="Text Box 304"/>
            <p:cNvSpPr txBox="1">
              <a:spLocks noChangeArrowheads="1"/>
            </p:cNvSpPr>
            <p:nvPr/>
          </p:nvSpPr>
          <p:spPr bwMode="auto">
            <a:xfrm>
              <a:off x="1177" y="967"/>
              <a:ext cx="444" cy="212"/>
            </a:xfrm>
            <a:prstGeom prst="rect">
              <a:avLst/>
            </a:prstGeom>
            <a:noFill/>
            <a:ln w="9525">
              <a:noFill/>
              <a:miter lim="800000"/>
              <a:headEnd/>
              <a:tailEnd/>
            </a:ln>
            <a:effectLst/>
          </p:spPr>
          <p:txBody>
            <a:bodyPr>
              <a:spAutoFit/>
            </a:bodyPr>
            <a:lstStyle/>
            <a:p>
              <a:pPr algn="r"/>
              <a:r>
                <a:rPr lang="en-US" sz="1600" b="1">
                  <a:latin typeface="Arial" charset="0"/>
                </a:rPr>
                <a:t> 2k </a:t>
              </a:r>
              <a:r>
                <a:rPr lang="en-US" sz="1600" b="1">
                  <a:latin typeface="Arial" charset="0"/>
                  <a:cs typeface="Arial" charset="0"/>
                </a:rPr>
                <a:t>Ω</a:t>
              </a:r>
              <a:r>
                <a:rPr lang="en-US" sz="1600" b="1">
                  <a:latin typeface="Arial" charset="0"/>
                </a:rPr>
                <a:t> </a:t>
              </a:r>
            </a:p>
          </p:txBody>
        </p:sp>
        <p:grpSp>
          <p:nvGrpSpPr>
            <p:cNvPr id="380215" name="Group 311"/>
            <p:cNvGrpSpPr>
              <a:grpSpLocks/>
            </p:cNvGrpSpPr>
            <p:nvPr/>
          </p:nvGrpSpPr>
          <p:grpSpPr bwMode="auto">
            <a:xfrm>
              <a:off x="1724" y="891"/>
              <a:ext cx="273" cy="1104"/>
              <a:chOff x="4656" y="1632"/>
              <a:chExt cx="432" cy="1200"/>
            </a:xfrm>
          </p:grpSpPr>
          <p:sp>
            <p:nvSpPr>
              <p:cNvPr id="380216" name="Oval 312"/>
              <p:cNvSpPr>
                <a:spLocks noChangeArrowheads="1"/>
              </p:cNvSpPr>
              <p:nvPr/>
            </p:nvSpPr>
            <p:spPr bwMode="auto">
              <a:xfrm>
                <a:off x="4656" y="2058"/>
                <a:ext cx="432" cy="464"/>
              </a:xfrm>
              <a:prstGeom prst="ellipse">
                <a:avLst/>
              </a:prstGeom>
              <a:noFill/>
              <a:ln w="9525">
                <a:solidFill>
                  <a:schemeClr val="tx1"/>
                </a:solidFill>
                <a:round/>
                <a:headEnd/>
                <a:tailEnd/>
              </a:ln>
              <a:effectLst/>
            </p:spPr>
            <p:txBody>
              <a:bodyPr wrap="none" anchor="ctr"/>
              <a:lstStyle/>
              <a:p>
                <a:endParaRPr lang="en-US"/>
              </a:p>
            </p:txBody>
          </p:sp>
          <p:sp>
            <p:nvSpPr>
              <p:cNvPr id="380217" name="Line 313"/>
              <p:cNvSpPr>
                <a:spLocks noChangeShapeType="1"/>
              </p:cNvSpPr>
              <p:nvPr/>
            </p:nvSpPr>
            <p:spPr bwMode="auto">
              <a:xfrm>
                <a:off x="4872" y="2522"/>
                <a:ext cx="0" cy="310"/>
              </a:xfrm>
              <a:prstGeom prst="line">
                <a:avLst/>
              </a:prstGeom>
              <a:noFill/>
              <a:ln w="9525">
                <a:solidFill>
                  <a:schemeClr val="tx1"/>
                </a:solidFill>
                <a:round/>
                <a:headEnd/>
                <a:tailEnd/>
              </a:ln>
              <a:effectLst/>
            </p:spPr>
            <p:txBody>
              <a:bodyPr/>
              <a:lstStyle/>
              <a:p>
                <a:endParaRPr lang="en-US"/>
              </a:p>
            </p:txBody>
          </p:sp>
          <p:sp>
            <p:nvSpPr>
              <p:cNvPr id="380218" name="Line 314"/>
              <p:cNvSpPr>
                <a:spLocks noChangeShapeType="1"/>
              </p:cNvSpPr>
              <p:nvPr/>
            </p:nvSpPr>
            <p:spPr bwMode="auto">
              <a:xfrm flipV="1">
                <a:off x="4872" y="1632"/>
                <a:ext cx="0" cy="426"/>
              </a:xfrm>
              <a:prstGeom prst="line">
                <a:avLst/>
              </a:prstGeom>
              <a:noFill/>
              <a:ln w="9525">
                <a:solidFill>
                  <a:schemeClr val="tx1"/>
                </a:solidFill>
                <a:round/>
                <a:headEnd/>
                <a:tailEnd/>
              </a:ln>
              <a:effectLst/>
            </p:spPr>
            <p:txBody>
              <a:bodyPr/>
              <a:lstStyle/>
              <a:p>
                <a:endParaRPr lang="en-US"/>
              </a:p>
            </p:txBody>
          </p:sp>
          <p:sp>
            <p:nvSpPr>
              <p:cNvPr id="380219" name="Line 315"/>
              <p:cNvSpPr>
                <a:spLocks noChangeShapeType="1"/>
              </p:cNvSpPr>
              <p:nvPr/>
            </p:nvSpPr>
            <p:spPr bwMode="auto">
              <a:xfrm flipV="1">
                <a:off x="4869" y="2160"/>
                <a:ext cx="0" cy="240"/>
              </a:xfrm>
              <a:prstGeom prst="line">
                <a:avLst/>
              </a:prstGeom>
              <a:noFill/>
              <a:ln w="38100">
                <a:solidFill>
                  <a:schemeClr val="tx1"/>
                </a:solidFill>
                <a:round/>
                <a:headEnd/>
                <a:tailEnd type="triangle" w="med" len="med"/>
              </a:ln>
              <a:effectLst/>
            </p:spPr>
            <p:txBody>
              <a:bodyPr/>
              <a:lstStyle/>
              <a:p>
                <a:endParaRPr lang="en-US"/>
              </a:p>
            </p:txBody>
          </p:sp>
        </p:gr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9909">
                                            <p:txEl>
                                              <p:pRg st="0" end="0"/>
                                            </p:txEl>
                                          </p:spTgt>
                                        </p:tgtEl>
                                        <p:attrNameLst>
                                          <p:attrName>style.visibility</p:attrName>
                                        </p:attrNameLst>
                                      </p:cBhvr>
                                      <p:to>
                                        <p:strVal val="visible"/>
                                      </p:to>
                                    </p:set>
                                    <p:anim calcmode="lin" valueType="num">
                                      <p:cBhvr additive="base">
                                        <p:cTn id="7" dur="1000" fill="hold"/>
                                        <p:tgtEl>
                                          <p:spTgt spid="37990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99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80220"/>
                                        </p:tgtEl>
                                        <p:attrNameLst>
                                          <p:attrName>style.visibility</p:attrName>
                                        </p:attrNameLst>
                                      </p:cBhvr>
                                      <p:to>
                                        <p:strVal val="visible"/>
                                      </p:to>
                                    </p:set>
                                    <p:animEffect transition="in" filter="diamond(in)">
                                      <p:cBhvr>
                                        <p:cTn id="13" dur="2000"/>
                                        <p:tgtEl>
                                          <p:spTgt spid="38022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80221"/>
                                        </p:tgtEl>
                                        <p:attrNameLst>
                                          <p:attrName>style.visibility</p:attrName>
                                        </p:attrNameLst>
                                      </p:cBhvr>
                                      <p:to>
                                        <p:strVal val="visible"/>
                                      </p:to>
                                    </p:set>
                                    <p:animEffect transition="in" filter="blinds(horizontal)">
                                      <p:cBhvr>
                                        <p:cTn id="18" dur="500"/>
                                        <p:tgtEl>
                                          <p:spTgt spid="38022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80077">
                                            <p:txEl>
                                              <p:pRg st="0" end="0"/>
                                            </p:txEl>
                                          </p:spTgt>
                                        </p:tgtEl>
                                        <p:attrNameLst>
                                          <p:attrName>style.visibility</p:attrName>
                                        </p:attrNameLst>
                                      </p:cBhvr>
                                      <p:to>
                                        <p:strVal val="visible"/>
                                      </p:to>
                                    </p:set>
                                    <p:anim calcmode="lin" valueType="num">
                                      <p:cBhvr additive="base">
                                        <p:cTn id="23" dur="1000" fill="hold"/>
                                        <p:tgtEl>
                                          <p:spTgt spid="380077">
                                            <p:txEl>
                                              <p:pRg st="0" end="0"/>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8007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80128"/>
                                        </p:tgtEl>
                                        <p:attrNameLst>
                                          <p:attrName>style.visibility</p:attrName>
                                        </p:attrNameLst>
                                      </p:cBhvr>
                                      <p:to>
                                        <p:strVal val="visible"/>
                                      </p:to>
                                    </p:set>
                                    <p:animEffect transition="in" filter="blinds(horizontal)">
                                      <p:cBhvr>
                                        <p:cTn id="29" dur="500"/>
                                        <p:tgtEl>
                                          <p:spTgt spid="38012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79908">
                                            <p:txEl>
                                              <p:pRg st="0" end="0"/>
                                            </p:txEl>
                                          </p:spTgt>
                                        </p:tgtEl>
                                        <p:attrNameLst>
                                          <p:attrName>style.visibility</p:attrName>
                                        </p:attrNameLst>
                                      </p:cBhvr>
                                      <p:to>
                                        <p:strVal val="visible"/>
                                      </p:to>
                                    </p:set>
                                    <p:anim calcmode="lin" valueType="num">
                                      <p:cBhvr additive="base">
                                        <p:cTn id="34" dur="1000" fill="hold"/>
                                        <p:tgtEl>
                                          <p:spTgt spid="379908">
                                            <p:txEl>
                                              <p:pRg st="0" end="0"/>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379908">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79907"/>
                                        </p:tgtEl>
                                        <p:attrNameLst>
                                          <p:attrName>style.visibility</p:attrName>
                                        </p:attrNameLst>
                                      </p:cBhvr>
                                      <p:to>
                                        <p:strVal val="visible"/>
                                      </p:to>
                                    </p:set>
                                    <p:anim calcmode="lin" valueType="num">
                                      <p:cBhvr additive="base">
                                        <p:cTn id="38" dur="500" fill="hold"/>
                                        <p:tgtEl>
                                          <p:spTgt spid="379907"/>
                                        </p:tgtEl>
                                        <p:attrNameLst>
                                          <p:attrName>ppt_x</p:attrName>
                                        </p:attrNameLst>
                                      </p:cBhvr>
                                      <p:tavLst>
                                        <p:tav tm="0">
                                          <p:val>
                                            <p:strVal val="#ppt_x"/>
                                          </p:val>
                                        </p:tav>
                                        <p:tav tm="100000">
                                          <p:val>
                                            <p:strVal val="#ppt_x"/>
                                          </p:val>
                                        </p:tav>
                                      </p:tavLst>
                                    </p:anim>
                                    <p:anim calcmode="lin" valueType="num">
                                      <p:cBhvr additive="base">
                                        <p:cTn id="39" dur="500" fill="hold"/>
                                        <p:tgtEl>
                                          <p:spTgt spid="379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8E62F9B6-464A-4DE8-BD09-97E93D2FC571}" type="slidenum">
              <a:rPr lang="en-US" altLang="en-US"/>
              <a:pPr/>
              <a:t>6</a:t>
            </a:fld>
            <a:endParaRPr lang="en-US" altLang="en-US"/>
          </a:p>
        </p:txBody>
      </p:sp>
      <p:sp>
        <p:nvSpPr>
          <p:cNvPr id="400386" name="Rectangle 2"/>
          <p:cNvSpPr>
            <a:spLocks noGrp="1" noChangeArrowheads="1"/>
          </p:cNvSpPr>
          <p:nvPr>
            <p:ph type="title"/>
          </p:nvPr>
        </p:nvSpPr>
        <p:spPr>
          <a:xfrm>
            <a:off x="533400" y="457200"/>
            <a:ext cx="8001000" cy="457200"/>
          </a:xfrm>
        </p:spPr>
        <p:txBody>
          <a:bodyPr/>
          <a:lstStyle/>
          <a:p>
            <a:r>
              <a:rPr lang="en-US" sz="2400" b="1" u="sng" dirty="0" smtClean="0"/>
              <a:t>General Strategy for Norton’s Theorem</a:t>
            </a:r>
            <a:endParaRPr lang="en-US" sz="2400" b="1" u="sng" dirty="0"/>
          </a:p>
        </p:txBody>
      </p:sp>
      <p:sp>
        <p:nvSpPr>
          <p:cNvPr id="400387"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400388" name="Rectangle 4"/>
          <p:cNvSpPr>
            <a:spLocks noChangeArrowheads="1"/>
          </p:cNvSpPr>
          <p:nvPr/>
        </p:nvSpPr>
        <p:spPr bwMode="auto">
          <a:xfrm>
            <a:off x="685800" y="6172200"/>
            <a:ext cx="8001000" cy="3048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smtClean="0">
                <a:solidFill>
                  <a:srgbClr val="FF0000"/>
                </a:solidFill>
                <a:latin typeface="Arial" charset="0"/>
              </a:rPr>
              <a:t>Maximum Power Transfer Theorem!</a:t>
            </a:r>
            <a:endParaRPr lang="en-US" sz="1800" b="1" dirty="0">
              <a:solidFill>
                <a:srgbClr val="FF0000"/>
              </a:solidFill>
              <a:latin typeface="Arial" charset="0"/>
            </a:endParaRPr>
          </a:p>
        </p:txBody>
      </p:sp>
      <p:sp>
        <p:nvSpPr>
          <p:cNvPr id="400389" name="Rectangle 5"/>
          <p:cNvSpPr>
            <a:spLocks noChangeArrowheads="1"/>
          </p:cNvSpPr>
          <p:nvPr/>
        </p:nvSpPr>
        <p:spPr bwMode="auto">
          <a:xfrm>
            <a:off x="609600" y="1295400"/>
            <a:ext cx="8153400" cy="4724400"/>
          </a:xfrm>
          <a:prstGeom prst="rect">
            <a:avLst/>
          </a:prstGeom>
          <a:noFill/>
          <a:ln w="9525">
            <a:noFill/>
            <a:miter lim="800000"/>
            <a:headEnd/>
            <a:tailEnd/>
          </a:ln>
          <a:effectLst/>
        </p:spPr>
        <p:txBody>
          <a:bodyPr/>
          <a:lstStyle/>
          <a:p>
            <a:pPr marL="342900" indent="-342900" algn="just">
              <a:lnSpc>
                <a:spcPct val="110000"/>
              </a:lnSpc>
              <a:spcBef>
                <a:spcPct val="20000"/>
              </a:spcBef>
              <a:buFontTx/>
              <a:buChar char="•"/>
            </a:pPr>
            <a:r>
              <a:rPr lang="en-US" sz="1800" b="1">
                <a:latin typeface="Arial" charset="0"/>
              </a:rPr>
              <a:t>Remove the load and find the current I</a:t>
            </a:r>
            <a:r>
              <a:rPr lang="en-US" sz="1800" b="1" baseline="-25000">
                <a:latin typeface="Arial" charset="0"/>
              </a:rPr>
              <a:t>sc</a:t>
            </a:r>
            <a:r>
              <a:rPr lang="en-US" sz="1800" b="1">
                <a:latin typeface="Arial" charset="0"/>
              </a:rPr>
              <a:t> across the open circuit terminals using any of the circuit analysis techniques.</a:t>
            </a:r>
          </a:p>
          <a:p>
            <a:pPr marL="342900" indent="-342900" algn="just">
              <a:lnSpc>
                <a:spcPct val="110000"/>
              </a:lnSpc>
              <a:spcBef>
                <a:spcPct val="20000"/>
              </a:spcBef>
              <a:buFontTx/>
              <a:buChar char="•"/>
            </a:pPr>
            <a:r>
              <a:rPr lang="en-US" sz="1800" b="1">
                <a:latin typeface="Arial" charset="0"/>
              </a:rPr>
              <a:t>Determine the Norton (or Thevenin) equivalent resistance of the network at the open terminals with the load removed :</a:t>
            </a:r>
          </a:p>
          <a:p>
            <a:pPr marL="742950" lvl="1" indent="-285750" algn="just">
              <a:lnSpc>
                <a:spcPct val="110000"/>
              </a:lnSpc>
              <a:spcBef>
                <a:spcPct val="20000"/>
              </a:spcBef>
              <a:buFontTx/>
              <a:buChar char="–"/>
            </a:pPr>
            <a:r>
              <a:rPr lang="en-US" sz="1600" b="1">
                <a:latin typeface="Arial" charset="0"/>
              </a:rPr>
              <a:t>If the circuit contains only independent sources, they are made zero. R</a:t>
            </a:r>
            <a:r>
              <a:rPr lang="en-US" sz="1600" b="1" baseline="-25000">
                <a:latin typeface="Arial" charset="0"/>
              </a:rPr>
              <a:t>N </a:t>
            </a:r>
            <a:r>
              <a:rPr lang="en-US" sz="1600" b="1">
                <a:latin typeface="Arial" charset="0"/>
              </a:rPr>
              <a:t>(or R</a:t>
            </a:r>
            <a:r>
              <a:rPr lang="en-US" sz="1600" b="1" baseline="-25000">
                <a:latin typeface="Arial" charset="0"/>
              </a:rPr>
              <a:t>Th</a:t>
            </a:r>
            <a:r>
              <a:rPr lang="en-US" sz="1600" b="1">
                <a:latin typeface="Arial" charset="0"/>
              </a:rPr>
              <a:t>) is found by computing the resistance of the purely resistive network at the open terminals.</a:t>
            </a:r>
          </a:p>
          <a:p>
            <a:pPr marL="742950" lvl="1" indent="-285750" algn="just">
              <a:lnSpc>
                <a:spcPct val="110000"/>
              </a:lnSpc>
              <a:spcBef>
                <a:spcPct val="20000"/>
              </a:spcBef>
              <a:buFontTx/>
              <a:buChar char="–"/>
            </a:pPr>
            <a:r>
              <a:rPr lang="en-US" sz="1600" b="1">
                <a:latin typeface="Arial" charset="0"/>
              </a:rPr>
              <a:t>If the circuit contains only dependent sources, an independent voltage or current source is applied at the open terminals and the corresponding current or voltage at these terminals is measured. The voltage/current ratio at the terminals is the Norton (or Thevenin) equivalent resistance.                  </a:t>
            </a:r>
            <a:r>
              <a:rPr lang="en-US" sz="1400" b="1">
                <a:latin typeface="Arial" charset="0"/>
              </a:rPr>
              <a:t>(Note: Since there is no energy source, the short-circuit current is zero in this case.)</a:t>
            </a:r>
          </a:p>
          <a:p>
            <a:pPr marL="742950" lvl="1" indent="-285750" algn="just">
              <a:lnSpc>
                <a:spcPct val="110000"/>
              </a:lnSpc>
              <a:spcBef>
                <a:spcPct val="20000"/>
              </a:spcBef>
              <a:buFontTx/>
              <a:buChar char="–"/>
            </a:pPr>
            <a:r>
              <a:rPr lang="en-US" sz="1600" b="1">
                <a:latin typeface="Arial" charset="0"/>
              </a:rPr>
              <a:t>If the circuit contains both independent and dependent sources, the open circuit terminals are shorted and the short-circuit current between these terminals is determined. The ratio of the open-circuit voltage to the short-circuit current is the resistance R</a:t>
            </a:r>
            <a:r>
              <a:rPr lang="en-US" sz="1600" b="1" baseline="-25000">
                <a:latin typeface="Arial" charset="0"/>
              </a:rPr>
              <a:t>N</a:t>
            </a:r>
            <a:r>
              <a:rPr lang="en-US" sz="1600" b="1">
                <a:latin typeface="Arial" charset="0"/>
              </a:rPr>
              <a:t> (or R</a:t>
            </a:r>
            <a:r>
              <a:rPr lang="en-US" sz="1600" b="1" baseline="-25000">
                <a:latin typeface="Arial" charset="0"/>
              </a:rPr>
              <a:t>Th</a:t>
            </a:r>
            <a:r>
              <a:rPr lang="en-US" sz="1600" b="1">
                <a:latin typeface="Arial" charset="0"/>
              </a:rPr>
              <a:t>)</a:t>
            </a:r>
            <a:r>
              <a:rPr lang="en-US" sz="1600" b="1" baseline="-25000">
                <a:latin typeface="Arial" charset="0"/>
              </a:rPr>
              <a:t> </a:t>
            </a:r>
            <a:r>
              <a:rPr lang="en-US" sz="1600" b="1">
                <a:latin typeface="Arial" charset="0"/>
              </a:rPr>
              <a:t>.</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0389">
                                            <p:txEl>
                                              <p:pRg st="0" end="0"/>
                                            </p:txEl>
                                          </p:spTgt>
                                        </p:tgtEl>
                                        <p:attrNameLst>
                                          <p:attrName>style.visibility</p:attrName>
                                        </p:attrNameLst>
                                      </p:cBhvr>
                                      <p:to>
                                        <p:strVal val="visible"/>
                                      </p:to>
                                    </p:set>
                                    <p:anim calcmode="lin" valueType="num">
                                      <p:cBhvr additive="base">
                                        <p:cTn id="7" dur="1000" fill="hold"/>
                                        <p:tgtEl>
                                          <p:spTgt spid="40038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03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0389">
                                            <p:txEl>
                                              <p:pRg st="1" end="1"/>
                                            </p:txEl>
                                          </p:spTgt>
                                        </p:tgtEl>
                                        <p:attrNameLst>
                                          <p:attrName>style.visibility</p:attrName>
                                        </p:attrNameLst>
                                      </p:cBhvr>
                                      <p:to>
                                        <p:strVal val="visible"/>
                                      </p:to>
                                    </p:set>
                                    <p:anim calcmode="lin" valueType="num">
                                      <p:cBhvr additive="base">
                                        <p:cTn id="13" dur="1000" fill="hold"/>
                                        <p:tgtEl>
                                          <p:spTgt spid="40038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03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0389">
                                            <p:txEl>
                                              <p:pRg st="2" end="2"/>
                                            </p:txEl>
                                          </p:spTgt>
                                        </p:tgtEl>
                                        <p:attrNameLst>
                                          <p:attrName>style.visibility</p:attrName>
                                        </p:attrNameLst>
                                      </p:cBhvr>
                                      <p:to>
                                        <p:strVal val="visible"/>
                                      </p:to>
                                    </p:set>
                                    <p:anim calcmode="lin" valueType="num">
                                      <p:cBhvr additive="base">
                                        <p:cTn id="19" dur="1000" fill="hold"/>
                                        <p:tgtEl>
                                          <p:spTgt spid="400389">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003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0389">
                                            <p:txEl>
                                              <p:pRg st="3" end="3"/>
                                            </p:txEl>
                                          </p:spTgt>
                                        </p:tgtEl>
                                        <p:attrNameLst>
                                          <p:attrName>style.visibility</p:attrName>
                                        </p:attrNameLst>
                                      </p:cBhvr>
                                      <p:to>
                                        <p:strVal val="visible"/>
                                      </p:to>
                                    </p:set>
                                    <p:anim calcmode="lin" valueType="num">
                                      <p:cBhvr additive="base">
                                        <p:cTn id="25" dur="1000" fill="hold"/>
                                        <p:tgtEl>
                                          <p:spTgt spid="400389">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0038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00389">
                                            <p:txEl>
                                              <p:pRg st="4" end="4"/>
                                            </p:txEl>
                                          </p:spTgt>
                                        </p:tgtEl>
                                        <p:attrNameLst>
                                          <p:attrName>style.visibility</p:attrName>
                                        </p:attrNameLst>
                                      </p:cBhvr>
                                      <p:to>
                                        <p:strVal val="visible"/>
                                      </p:to>
                                    </p:set>
                                    <p:anim calcmode="lin" valueType="num">
                                      <p:cBhvr additive="base">
                                        <p:cTn id="31" dur="1000" fill="hold"/>
                                        <p:tgtEl>
                                          <p:spTgt spid="400389">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40038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00388">
                                            <p:txEl>
                                              <p:pRg st="0" end="0"/>
                                            </p:txEl>
                                          </p:spTgt>
                                        </p:tgtEl>
                                        <p:attrNameLst>
                                          <p:attrName>style.visibility</p:attrName>
                                        </p:attrNameLst>
                                      </p:cBhvr>
                                      <p:to>
                                        <p:strVal val="visible"/>
                                      </p:to>
                                    </p:set>
                                    <p:anim calcmode="lin" valueType="num">
                                      <p:cBhvr additive="base">
                                        <p:cTn id="37" dur="1000" fill="hold"/>
                                        <p:tgtEl>
                                          <p:spTgt spid="400388">
                                            <p:txEl>
                                              <p:pRg st="0" end="0"/>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400388">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00387"/>
                                        </p:tgtEl>
                                        <p:attrNameLst>
                                          <p:attrName>style.visibility</p:attrName>
                                        </p:attrNameLst>
                                      </p:cBhvr>
                                      <p:to>
                                        <p:strVal val="visible"/>
                                      </p:to>
                                    </p:set>
                                    <p:anim calcmode="lin" valueType="num">
                                      <p:cBhvr additive="base">
                                        <p:cTn id="41" dur="500" fill="hold"/>
                                        <p:tgtEl>
                                          <p:spTgt spid="400387"/>
                                        </p:tgtEl>
                                        <p:attrNameLst>
                                          <p:attrName>ppt_x</p:attrName>
                                        </p:attrNameLst>
                                      </p:cBhvr>
                                      <p:tavLst>
                                        <p:tav tm="0">
                                          <p:val>
                                            <p:strVal val="#ppt_x"/>
                                          </p:val>
                                        </p:tav>
                                        <p:tav tm="100000">
                                          <p:val>
                                            <p:strVal val="#ppt_x"/>
                                          </p:val>
                                        </p:tav>
                                      </p:tavLst>
                                    </p:anim>
                                    <p:anim calcmode="lin" valueType="num">
                                      <p:cBhvr additive="base">
                                        <p:cTn id="42" dur="500" fill="hold"/>
                                        <p:tgtEl>
                                          <p:spTgt spid="400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Small things make perfection but perfection is no small thing.</a:t>
            </a:r>
            <a:endParaRPr lang="en-US" b="1" dirty="0"/>
          </a:p>
        </p:txBody>
      </p:sp>
      <p:sp>
        <p:nvSpPr>
          <p:cNvPr id="3" name="Subtitle 2"/>
          <p:cNvSpPr>
            <a:spLocks noGrp="1"/>
          </p:cNvSpPr>
          <p:nvPr>
            <p:ph type="subTitle" idx="1"/>
          </p:nvPr>
        </p:nvSpPr>
        <p:spPr/>
        <p:txBody>
          <a:bodyPr/>
          <a:lstStyle/>
          <a:p>
            <a:r>
              <a:rPr lang="en-US" sz="1800" b="1" dirty="0" smtClean="0"/>
              <a:t>(Anonymous)</a:t>
            </a:r>
            <a:endParaRPr lang="en-US" sz="1800" b="1" dirty="0"/>
          </a:p>
        </p:txBody>
      </p:sp>
      <p:sp>
        <p:nvSpPr>
          <p:cNvPr id="4" name="Slide Number Placeholder 3"/>
          <p:cNvSpPr>
            <a:spLocks noGrp="1"/>
          </p:cNvSpPr>
          <p:nvPr>
            <p:ph type="sldNum" sz="quarter" idx="12"/>
          </p:nvPr>
        </p:nvSpPr>
        <p:spPr/>
        <p:txBody>
          <a:bodyPr/>
          <a:lstStyle/>
          <a:p>
            <a:fld id="{20EA2518-AD86-47DE-968C-4BA2348D92AA}" type="slidenum">
              <a:rPr lang="en-US" altLang="en-US" smtClean="0"/>
              <a:pPr/>
              <a:t>7</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E31F8F18A7E043905E1667C20D9A5E" ma:contentTypeVersion="2" ma:contentTypeDescription="Create a new document." ma:contentTypeScope="" ma:versionID="207c11564c016c14dfafc1e2cf1a8fd3">
  <xsd:schema xmlns:xsd="http://www.w3.org/2001/XMLSchema" xmlns:xs="http://www.w3.org/2001/XMLSchema" xmlns:p="http://schemas.microsoft.com/office/2006/metadata/properties" xmlns:ns2="24669104-2fd6-4102-bae9-6b0db27ef0c0" targetNamespace="http://schemas.microsoft.com/office/2006/metadata/properties" ma:root="true" ma:fieldsID="44ded453f7bb196ed30f0278f5efab8a" ns2:_="">
    <xsd:import namespace="24669104-2fd6-4102-bae9-6b0db27ef0c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669104-2fd6-4102-bae9-6b0db27ef0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A622AD-69B6-4D8C-852C-B5438485320A}"/>
</file>

<file path=customXml/itemProps2.xml><?xml version="1.0" encoding="utf-8"?>
<ds:datastoreItem xmlns:ds="http://schemas.openxmlformats.org/officeDocument/2006/customXml" ds:itemID="{0F7E9062-1F70-49DC-9EF2-5A16CFB5014D}"/>
</file>

<file path=customXml/itemProps3.xml><?xml version="1.0" encoding="utf-8"?>
<ds:datastoreItem xmlns:ds="http://schemas.openxmlformats.org/officeDocument/2006/customXml" ds:itemID="{F6658D09-5951-44B4-BD04-98B195D91493}"/>
</file>

<file path=docProps/app.xml><?xml version="1.0" encoding="utf-8"?>
<Properties xmlns="http://schemas.openxmlformats.org/officeDocument/2006/extended-properties" xmlns:vt="http://schemas.openxmlformats.org/officeDocument/2006/docPropsVTypes">
  <TotalTime>2721</TotalTime>
  <Words>580</Words>
  <Application>Microsoft Office PowerPoint</Application>
  <PresentationFormat>On-screen Show (4:3)</PresentationFormat>
  <Paragraphs>93</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Default Design</vt:lpstr>
      <vt:lpstr>Slide 1</vt:lpstr>
      <vt:lpstr>Norton’s Theorem</vt:lpstr>
      <vt:lpstr>Example : Norton’s</vt:lpstr>
      <vt:lpstr>Example  : Norton’s…contd</vt:lpstr>
      <vt:lpstr>Example  :  Norton’s …contd</vt:lpstr>
      <vt:lpstr>General Strategy for Norton’s Theorem</vt:lpstr>
      <vt:lpstr>Small things make perfection but perfection is no small thing.</vt:lpstr>
    </vt:vector>
  </TitlesOfParts>
  <Company>LASER WORDS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LW1</dc:creator>
  <cp:lastModifiedBy>Mansoor</cp:lastModifiedBy>
  <cp:revision>701</cp:revision>
  <dcterms:created xsi:type="dcterms:W3CDTF">2001-08-27T04:48:27Z</dcterms:created>
  <dcterms:modified xsi:type="dcterms:W3CDTF">2014-02-07T08:19:57Z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0x0101009CE31F8F18A7E043905E1667C20D9A5E</vt:lpwstr>
  </property>
</Properties>
</file>