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3" r:id="rId2"/>
    <p:sldId id="504" r:id="rId3"/>
    <p:sldId id="507" r:id="rId4"/>
    <p:sldId id="508" r:id="rId5"/>
    <p:sldId id="509" r:id="rId6"/>
    <p:sldId id="510" r:id="rId7"/>
    <p:sldId id="511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31" autoAdjust="0"/>
  </p:normalViewPr>
  <p:slideViewPr>
    <p:cSldViewPr>
      <p:cViewPr>
        <p:scale>
          <a:sx n="66" d="100"/>
          <a:sy n="66" d="100"/>
        </p:scale>
        <p:origin x="-169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AB4B48C7-F767-4280-B65E-4B393228C8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79B6984B-F8F5-492A-BC22-CB90FCAA07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16EFA-577F-4697-9E71-BA08CD222CDF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61226"/>
            <a:ext cx="5367130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12612-FFC7-4634-932C-16D101DEE8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B50D9-D589-48F6-A5FA-B4A9D27E8F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7C09E-383E-4787-AFEA-BA9245B596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43A6C0-935B-4C30-B936-ABDA19318C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8E00B-E481-43B7-9AC6-0782AD38D6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D0C82-2993-4E92-A8FA-15DF301E42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7BA95-A5B5-4BEE-AD0D-586DD050F0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1AB57-0688-48B4-89FC-550EC42C38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75606-23F3-4566-9051-248E279D9B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245E-F46C-43B0-8ADE-FE01EA580B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2B4F7-176C-4CD7-A266-C8D4C9C031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34598-5083-4DB3-B931-3DA4A806F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6D964CDA-3CB7-42AA-896C-7990212256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676275" y="2276475"/>
            <a:ext cx="8013700" cy="2166938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17F-40A8-43C2-BB5C-1AA14EDA5D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smtClean="0"/>
              <a:t>Maximum </a:t>
            </a:r>
            <a:r>
              <a:rPr lang="en-US" sz="2800" b="1" u="sng" dirty="0" smtClean="0"/>
              <a:t>Power Transfer Theorem</a:t>
            </a:r>
            <a:endParaRPr lang="en-US" sz="2800" b="1" u="sng" dirty="0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685800" y="58674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So 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685800" y="762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In most applications, circuit analysis demands that power delivered to the load be </a:t>
            </a:r>
            <a:r>
              <a:rPr lang="en-US" sz="1800" b="1" i="1" u="sng">
                <a:latin typeface="Arial" charset="0"/>
              </a:rPr>
              <a:t>maximized</a:t>
            </a:r>
            <a:r>
              <a:rPr lang="en-US" sz="1800" b="1">
                <a:latin typeface="Arial" charset="0"/>
              </a:rPr>
              <a:t>.</a:t>
            </a:r>
          </a:p>
        </p:txBody>
      </p:sp>
      <p:grpSp>
        <p:nvGrpSpPr>
          <p:cNvPr id="377863" name="Group 7"/>
          <p:cNvGrpSpPr>
            <a:grpSpLocks/>
          </p:cNvGrpSpPr>
          <p:nvPr/>
        </p:nvGrpSpPr>
        <p:grpSpPr bwMode="auto">
          <a:xfrm>
            <a:off x="3013075" y="1447800"/>
            <a:ext cx="3844925" cy="2481263"/>
            <a:chOff x="1200" y="1584"/>
            <a:chExt cx="2422" cy="1563"/>
          </a:xfrm>
        </p:grpSpPr>
        <p:grpSp>
          <p:nvGrpSpPr>
            <p:cNvPr id="377864" name="Group 8"/>
            <p:cNvGrpSpPr>
              <a:grpSpLocks/>
            </p:cNvGrpSpPr>
            <p:nvPr/>
          </p:nvGrpSpPr>
          <p:grpSpPr bwMode="auto">
            <a:xfrm>
              <a:off x="1488" y="1920"/>
              <a:ext cx="432" cy="1200"/>
              <a:chOff x="3648" y="1152"/>
              <a:chExt cx="432" cy="1200"/>
            </a:xfrm>
          </p:grpSpPr>
          <p:sp>
            <p:nvSpPr>
              <p:cNvPr id="377865" name="Oval 9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866" name="Line 10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67" name="Line 11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68" name="Text Box 12"/>
              <p:cNvSpPr txBox="1">
                <a:spLocks noChangeArrowheads="1"/>
              </p:cNvSpPr>
              <p:nvPr/>
            </p:nvSpPr>
            <p:spPr bwMode="auto">
              <a:xfrm>
                <a:off x="3753" y="1536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77869" name="Text Box 13"/>
              <p:cNvSpPr txBox="1">
                <a:spLocks noChangeArrowheads="1"/>
              </p:cNvSpPr>
              <p:nvPr/>
            </p:nvSpPr>
            <p:spPr bwMode="auto">
              <a:xfrm>
                <a:off x="3747" y="1722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77870" name="Text Box 14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77871" name="Text Box 15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</p:grpSp>
        <p:grpSp>
          <p:nvGrpSpPr>
            <p:cNvPr id="377872" name="Group 16"/>
            <p:cNvGrpSpPr>
              <a:grpSpLocks/>
            </p:cNvGrpSpPr>
            <p:nvPr/>
          </p:nvGrpSpPr>
          <p:grpSpPr bwMode="auto">
            <a:xfrm>
              <a:off x="1704" y="1840"/>
              <a:ext cx="960" cy="144"/>
              <a:chOff x="1200" y="1296"/>
              <a:chExt cx="2256" cy="243"/>
            </a:xfrm>
          </p:grpSpPr>
          <p:sp>
            <p:nvSpPr>
              <p:cNvPr id="377873" name="Line 1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74" name="Line 18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7875" name="Group 19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787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8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7878" name="Group 22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7879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88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7881" name="Group 25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7882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88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7884" name="Line 2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85" name="Line 29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7886" name="Line 30"/>
            <p:cNvSpPr>
              <a:spLocks noChangeShapeType="1"/>
            </p:cNvSpPr>
            <p:nvPr/>
          </p:nvSpPr>
          <p:spPr bwMode="auto">
            <a:xfrm flipV="1">
              <a:off x="1712" y="3120"/>
              <a:ext cx="1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7887" name="Group 31"/>
            <p:cNvGrpSpPr>
              <a:grpSpLocks/>
            </p:cNvGrpSpPr>
            <p:nvPr/>
          </p:nvGrpSpPr>
          <p:grpSpPr bwMode="auto">
            <a:xfrm rot="16200000">
              <a:off x="2644" y="2452"/>
              <a:ext cx="1192" cy="144"/>
              <a:chOff x="1200" y="1296"/>
              <a:chExt cx="2256" cy="243"/>
            </a:xfrm>
          </p:grpSpPr>
          <p:sp>
            <p:nvSpPr>
              <p:cNvPr id="377888" name="Line 3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889" name="Line 3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7890" name="Group 3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7891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89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7893" name="Group 3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7894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89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7896" name="Group 4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7897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89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7899" name="Line 4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00" name="Line 4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7901" name="Rectangle 45"/>
            <p:cNvSpPr>
              <a:spLocks noChangeArrowheads="1"/>
            </p:cNvSpPr>
            <p:nvPr/>
          </p:nvSpPr>
          <p:spPr bwMode="auto">
            <a:xfrm>
              <a:off x="3360" y="2447"/>
              <a:ext cx="2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7902" name="Rectangle 46"/>
            <p:cNvSpPr>
              <a:spLocks noChangeArrowheads="1"/>
            </p:cNvSpPr>
            <p:nvPr/>
          </p:nvSpPr>
          <p:spPr bwMode="auto">
            <a:xfrm>
              <a:off x="1200" y="24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s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77903" name="Rectangle 47"/>
            <p:cNvSpPr>
              <a:spLocks noChangeArrowheads="1"/>
            </p:cNvSpPr>
            <p:nvPr/>
          </p:nvSpPr>
          <p:spPr bwMode="auto">
            <a:xfrm>
              <a:off x="2064" y="158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77904" name="Rectangle 48"/>
            <p:cNvSpPr>
              <a:spLocks noChangeArrowheads="1"/>
            </p:cNvSpPr>
            <p:nvPr/>
          </p:nvSpPr>
          <p:spPr bwMode="auto">
            <a:xfrm>
              <a:off x="2928" y="23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L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77905" name="Line 49"/>
            <p:cNvSpPr>
              <a:spLocks noChangeShapeType="1"/>
            </p:cNvSpPr>
            <p:nvPr/>
          </p:nvSpPr>
          <p:spPr bwMode="auto">
            <a:xfrm flipH="1">
              <a:off x="2994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906" name="Line 50"/>
            <p:cNvSpPr>
              <a:spLocks noChangeShapeType="1"/>
            </p:cNvSpPr>
            <p:nvPr/>
          </p:nvSpPr>
          <p:spPr bwMode="auto">
            <a:xfrm flipH="1">
              <a:off x="301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907" name="Oval 51"/>
            <p:cNvSpPr>
              <a:spLocks noChangeArrowheads="1"/>
            </p:cNvSpPr>
            <p:nvPr/>
          </p:nvSpPr>
          <p:spPr bwMode="auto">
            <a:xfrm>
              <a:off x="2658" y="1899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908" name="Oval 52"/>
            <p:cNvSpPr>
              <a:spLocks noChangeArrowheads="1"/>
            </p:cNvSpPr>
            <p:nvPr/>
          </p:nvSpPr>
          <p:spPr bwMode="auto">
            <a:xfrm>
              <a:off x="2727" y="3099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909" name="Text Box 53"/>
            <p:cNvSpPr txBox="1">
              <a:spLocks noChangeArrowheads="1"/>
            </p:cNvSpPr>
            <p:nvPr/>
          </p:nvSpPr>
          <p:spPr bwMode="auto">
            <a:xfrm>
              <a:off x="2966" y="192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+</a:t>
              </a:r>
            </a:p>
          </p:txBody>
        </p:sp>
        <p:sp>
          <p:nvSpPr>
            <p:cNvPr id="377910" name="Text Box 54"/>
            <p:cNvSpPr txBox="1">
              <a:spLocks noChangeArrowheads="1"/>
            </p:cNvSpPr>
            <p:nvPr/>
          </p:nvSpPr>
          <p:spPr bwMode="auto">
            <a:xfrm>
              <a:off x="2976" y="283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77911" name="Line 55"/>
            <p:cNvSpPr>
              <a:spLocks noChangeShapeType="1"/>
            </p:cNvSpPr>
            <p:nvPr/>
          </p:nvSpPr>
          <p:spPr bwMode="auto">
            <a:xfrm>
              <a:off x="331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912" name="Rectangle 56"/>
            <p:cNvSpPr>
              <a:spLocks noChangeArrowheads="1"/>
            </p:cNvSpPr>
            <p:nvPr/>
          </p:nvSpPr>
          <p:spPr bwMode="auto">
            <a:xfrm>
              <a:off x="3360" y="1920"/>
              <a:ext cx="2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l-GR" sz="1600" b="1" baseline="-25000">
                <a:latin typeface="Arial" charset="0"/>
              </a:endParaRPr>
            </a:p>
          </p:txBody>
        </p:sp>
      </p:grpSp>
      <p:sp>
        <p:nvSpPr>
          <p:cNvPr id="377913" name="Rectangle 57"/>
          <p:cNvSpPr>
            <a:spLocks noChangeArrowheads="1"/>
          </p:cNvSpPr>
          <p:nvPr/>
        </p:nvSpPr>
        <p:spPr bwMode="auto">
          <a:xfrm>
            <a:off x="685800" y="4267200"/>
            <a:ext cx="579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Power delivered to load is  P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= i</a:t>
            </a:r>
            <a:r>
              <a:rPr lang="en-US" sz="1800" b="1" baseline="30000">
                <a:latin typeface="Arial" charset="0"/>
              </a:rPr>
              <a:t>2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R</a:t>
            </a:r>
            <a:r>
              <a:rPr lang="en-US" sz="1800" b="1" baseline="-25000">
                <a:latin typeface="Arial" charset="0"/>
              </a:rPr>
              <a:t>L</a:t>
            </a:r>
          </a:p>
        </p:txBody>
      </p:sp>
      <p:sp>
        <p:nvSpPr>
          <p:cNvPr id="377914" name="Rectangle 58"/>
          <p:cNvSpPr>
            <a:spLocks noChangeArrowheads="1"/>
          </p:cNvSpPr>
          <p:nvPr/>
        </p:nvSpPr>
        <p:spPr bwMode="auto">
          <a:xfrm>
            <a:off x="685800" y="48006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Now </a:t>
            </a:r>
            <a:endParaRPr lang="en-US" sz="1800" b="1" baseline="-25000">
              <a:latin typeface="Arial" charset="0"/>
            </a:endParaRPr>
          </a:p>
        </p:txBody>
      </p:sp>
      <p:grpSp>
        <p:nvGrpSpPr>
          <p:cNvPr id="377941" name="Group 85"/>
          <p:cNvGrpSpPr>
            <a:grpSpLocks/>
          </p:cNvGrpSpPr>
          <p:nvPr/>
        </p:nvGrpSpPr>
        <p:grpSpPr bwMode="auto">
          <a:xfrm>
            <a:off x="1981200" y="4572000"/>
            <a:ext cx="6432550" cy="955675"/>
            <a:chOff x="1248" y="2880"/>
            <a:chExt cx="4052" cy="602"/>
          </a:xfrm>
        </p:grpSpPr>
        <p:sp>
          <p:nvSpPr>
            <p:cNvPr id="377919" name="Text Box 63"/>
            <p:cNvSpPr txBox="1">
              <a:spLocks noChangeArrowheads="1"/>
            </p:cNvSpPr>
            <p:nvPr/>
          </p:nvSpPr>
          <p:spPr bwMode="auto">
            <a:xfrm>
              <a:off x="2486" y="3095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and</a:t>
              </a:r>
            </a:p>
          </p:txBody>
        </p:sp>
        <p:grpSp>
          <p:nvGrpSpPr>
            <p:cNvPr id="377940" name="Group 84"/>
            <p:cNvGrpSpPr>
              <a:grpSpLocks/>
            </p:cNvGrpSpPr>
            <p:nvPr/>
          </p:nvGrpSpPr>
          <p:grpSpPr bwMode="auto">
            <a:xfrm>
              <a:off x="1248" y="2880"/>
              <a:ext cx="4052" cy="602"/>
              <a:chOff x="1262" y="2891"/>
              <a:chExt cx="4052" cy="602"/>
            </a:xfrm>
          </p:grpSpPr>
          <p:grpSp>
            <p:nvGrpSpPr>
              <p:cNvPr id="377934" name="Group 78"/>
              <p:cNvGrpSpPr>
                <a:grpSpLocks/>
              </p:cNvGrpSpPr>
              <p:nvPr/>
            </p:nvGrpSpPr>
            <p:grpSpPr bwMode="auto">
              <a:xfrm>
                <a:off x="1262" y="2928"/>
                <a:ext cx="2242" cy="565"/>
                <a:chOff x="1262" y="2928"/>
                <a:chExt cx="2242" cy="565"/>
              </a:xfrm>
            </p:grpSpPr>
            <p:sp>
              <p:nvSpPr>
                <p:cNvPr id="37791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62" y="3115"/>
                  <a:ext cx="224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>
                      <a:latin typeface="Arial" charset="0"/>
                    </a:rPr>
                    <a:t>i</a:t>
                  </a:r>
                  <a:r>
                    <a:rPr lang="en-US" sz="1800" b="1" baseline="-25000">
                      <a:latin typeface="Arial" charset="0"/>
                    </a:rPr>
                    <a:t>L</a:t>
                  </a:r>
                  <a:r>
                    <a:rPr lang="en-US" sz="1800" b="1">
                      <a:latin typeface="Arial" charset="0"/>
                    </a:rPr>
                    <a:t> = </a:t>
                  </a:r>
                </a:p>
              </p:txBody>
            </p:sp>
            <p:sp>
              <p:nvSpPr>
                <p:cNvPr id="37791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22" y="2928"/>
                  <a:ext cx="2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Arial" charset="0"/>
                    </a:rPr>
                    <a:t>v</a:t>
                  </a:r>
                  <a:r>
                    <a:rPr lang="en-US" b="1" baseline="-25000">
                      <a:latin typeface="Arial" charset="0"/>
                    </a:rPr>
                    <a:t>s</a:t>
                  </a:r>
                </a:p>
              </p:txBody>
            </p:sp>
            <p:sp>
              <p:nvSpPr>
                <p:cNvPr id="377917" name="Line 61"/>
                <p:cNvSpPr>
                  <a:spLocks noChangeShapeType="1"/>
                </p:cNvSpPr>
                <p:nvPr/>
              </p:nvSpPr>
              <p:spPr bwMode="auto">
                <a:xfrm>
                  <a:off x="1611" y="3243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91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584" y="3262"/>
                  <a:ext cx="5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Arial" charset="0"/>
                    </a:rPr>
                    <a:t>R</a:t>
                  </a:r>
                  <a:r>
                    <a:rPr lang="en-US" sz="1800" b="1" baseline="-25000">
                      <a:latin typeface="Arial" charset="0"/>
                    </a:rPr>
                    <a:t>L </a:t>
                  </a:r>
                  <a:r>
                    <a:rPr lang="en-US" sz="1800" b="1">
                      <a:latin typeface="Arial" charset="0"/>
                    </a:rPr>
                    <a:t>+ R</a:t>
                  </a:r>
                  <a:r>
                    <a:rPr lang="en-US" sz="1800" b="1" baseline="-25000">
                      <a:latin typeface="Arial" charset="0"/>
                    </a:rPr>
                    <a:t>S</a:t>
                  </a:r>
                </a:p>
              </p:txBody>
            </p:sp>
            <p:sp>
              <p:nvSpPr>
                <p:cNvPr id="377922" name="Line 66"/>
                <p:cNvSpPr>
                  <a:spLocks noChangeShapeType="1"/>
                </p:cNvSpPr>
                <p:nvPr/>
              </p:nvSpPr>
              <p:spPr bwMode="auto">
                <a:xfrm>
                  <a:off x="1597" y="324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7924" name="Text Box 68"/>
              <p:cNvSpPr txBox="1">
                <a:spLocks noChangeArrowheads="1"/>
              </p:cNvSpPr>
              <p:nvPr/>
            </p:nvSpPr>
            <p:spPr bwMode="auto">
              <a:xfrm>
                <a:off x="3072" y="3078"/>
                <a:ext cx="22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i</a:t>
                </a:r>
                <a:r>
                  <a:rPr lang="en-US" sz="1800" b="1" baseline="30000">
                    <a:latin typeface="Arial" charset="0"/>
                  </a:rPr>
                  <a:t>2</a:t>
                </a:r>
                <a:r>
                  <a:rPr lang="en-US" sz="1800" b="1" baseline="-25000">
                    <a:latin typeface="Arial" charset="0"/>
                  </a:rPr>
                  <a:t>L</a:t>
                </a:r>
                <a:r>
                  <a:rPr lang="en-US" sz="1800" b="1">
                    <a:latin typeface="Arial" charset="0"/>
                  </a:rPr>
                  <a:t> = </a:t>
                </a:r>
              </a:p>
            </p:txBody>
          </p:sp>
          <p:sp>
            <p:nvSpPr>
              <p:cNvPr id="377925" name="Text Box 69"/>
              <p:cNvSpPr txBox="1">
                <a:spLocks noChangeArrowheads="1"/>
              </p:cNvSpPr>
              <p:nvPr/>
            </p:nvSpPr>
            <p:spPr bwMode="auto">
              <a:xfrm>
                <a:off x="3532" y="2891"/>
                <a:ext cx="3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Arial" charset="0"/>
                  </a:rPr>
                  <a:t>v</a:t>
                </a:r>
                <a:r>
                  <a:rPr lang="en-US" sz="1600" b="1" baseline="30000">
                    <a:latin typeface="Arial" charset="0"/>
                  </a:rPr>
                  <a:t>2</a:t>
                </a:r>
                <a:r>
                  <a:rPr lang="en-US" b="1" baseline="-25000">
                    <a:latin typeface="Arial" charset="0"/>
                  </a:rPr>
                  <a:t>s</a:t>
                </a:r>
              </a:p>
            </p:txBody>
          </p:sp>
          <p:sp>
            <p:nvSpPr>
              <p:cNvPr id="377926" name="Line 70"/>
              <p:cNvSpPr>
                <a:spLocks noChangeShapeType="1"/>
              </p:cNvSpPr>
              <p:nvPr/>
            </p:nvSpPr>
            <p:spPr bwMode="auto">
              <a:xfrm>
                <a:off x="3421" y="320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27" name="Text Box 71"/>
              <p:cNvSpPr txBox="1">
                <a:spLocks noChangeArrowheads="1"/>
              </p:cNvSpPr>
              <p:nvPr/>
            </p:nvSpPr>
            <p:spPr bwMode="auto">
              <a:xfrm>
                <a:off x="3394" y="3225"/>
                <a:ext cx="8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( R</a:t>
                </a:r>
                <a:r>
                  <a:rPr lang="en-US" sz="1800" b="1" baseline="-25000">
                    <a:latin typeface="Arial" charset="0"/>
                  </a:rPr>
                  <a:t>L </a:t>
                </a:r>
                <a:r>
                  <a:rPr lang="en-US" sz="1800" b="1">
                    <a:latin typeface="Arial" charset="0"/>
                  </a:rPr>
                  <a:t>+ R</a:t>
                </a:r>
                <a:r>
                  <a:rPr lang="en-US" sz="1800" b="1" baseline="-25000">
                    <a:latin typeface="Arial" charset="0"/>
                  </a:rPr>
                  <a:t>S </a:t>
                </a:r>
                <a:r>
                  <a:rPr lang="en-US" sz="1800" b="1">
                    <a:latin typeface="Arial" charset="0"/>
                  </a:rPr>
                  <a:t>)</a:t>
                </a:r>
                <a:r>
                  <a:rPr lang="en-US" sz="1800" b="1" baseline="30000">
                    <a:latin typeface="Arial" charset="0"/>
                  </a:rPr>
                  <a:t>2</a:t>
                </a:r>
              </a:p>
            </p:txBody>
          </p:sp>
        </p:grpSp>
      </p:grpSp>
      <p:sp>
        <p:nvSpPr>
          <p:cNvPr id="377932" name="Rectangle 76"/>
          <p:cNvSpPr>
            <a:spLocks noChangeArrowheads="1"/>
          </p:cNvSpPr>
          <p:nvPr/>
        </p:nvSpPr>
        <p:spPr bwMode="auto">
          <a:xfrm>
            <a:off x="685800" y="6324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77933" name="Rectangle 77"/>
          <p:cNvSpPr>
            <a:spLocks noChangeArrowheads="1"/>
          </p:cNvSpPr>
          <p:nvPr/>
        </p:nvSpPr>
        <p:spPr bwMode="auto">
          <a:xfrm>
            <a:off x="685800" y="1447800"/>
            <a:ext cx="168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   Consider </a:t>
            </a:r>
            <a:r>
              <a:rPr lang="en-US" b="1"/>
              <a:t> :</a:t>
            </a:r>
          </a:p>
        </p:txBody>
      </p:sp>
      <p:grpSp>
        <p:nvGrpSpPr>
          <p:cNvPr id="377951" name="Group 95"/>
          <p:cNvGrpSpPr>
            <a:grpSpLocks/>
          </p:cNvGrpSpPr>
          <p:nvPr/>
        </p:nvGrpSpPr>
        <p:grpSpPr bwMode="auto">
          <a:xfrm>
            <a:off x="2384425" y="5653088"/>
            <a:ext cx="3559175" cy="823912"/>
            <a:chOff x="1296" y="3603"/>
            <a:chExt cx="2242" cy="519"/>
          </a:xfrm>
        </p:grpSpPr>
        <p:sp>
          <p:nvSpPr>
            <p:cNvPr id="377929" name="Text Box 73"/>
            <p:cNvSpPr txBox="1">
              <a:spLocks noChangeArrowheads="1"/>
            </p:cNvSpPr>
            <p:nvPr/>
          </p:nvSpPr>
          <p:spPr bwMode="auto">
            <a:xfrm>
              <a:off x="1756" y="360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30000">
                  <a:latin typeface="Arial" charset="0"/>
                </a:rPr>
                <a:t>2</a:t>
              </a:r>
              <a:r>
                <a:rPr lang="en-US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R</a:t>
              </a:r>
              <a:r>
                <a:rPr lang="en-US" b="1" baseline="-25000">
                  <a:latin typeface="Arial" charset="0"/>
                </a:rPr>
                <a:t>L</a:t>
              </a:r>
            </a:p>
          </p:txBody>
        </p:sp>
        <p:sp>
          <p:nvSpPr>
            <p:cNvPr id="377930" name="Line 74"/>
            <p:cNvSpPr>
              <a:spLocks noChangeShapeType="1"/>
            </p:cNvSpPr>
            <p:nvPr/>
          </p:nvSpPr>
          <p:spPr bwMode="auto">
            <a:xfrm>
              <a:off x="1728" y="3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7931" name="Text Box 75"/>
            <p:cNvSpPr txBox="1">
              <a:spLocks noChangeArrowheads="1"/>
            </p:cNvSpPr>
            <p:nvPr/>
          </p:nvSpPr>
          <p:spPr bwMode="auto">
            <a:xfrm>
              <a:off x="1618" y="3891"/>
              <a:ext cx="8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r>
                <a:rPr lang="en-US" sz="1800" b="1" baseline="30000">
                  <a:latin typeface="Arial" charset="0"/>
                </a:rPr>
                <a:t>2</a:t>
              </a:r>
            </a:p>
          </p:txBody>
        </p:sp>
        <p:grpSp>
          <p:nvGrpSpPr>
            <p:cNvPr id="377939" name="Group 83"/>
            <p:cNvGrpSpPr>
              <a:grpSpLocks/>
            </p:cNvGrpSpPr>
            <p:nvPr/>
          </p:nvGrpSpPr>
          <p:grpSpPr bwMode="auto">
            <a:xfrm>
              <a:off x="1296" y="3603"/>
              <a:ext cx="2242" cy="519"/>
              <a:chOff x="1296" y="3603"/>
              <a:chExt cx="2242" cy="519"/>
            </a:xfrm>
          </p:grpSpPr>
          <p:sp>
            <p:nvSpPr>
              <p:cNvPr id="377935" name="Text Box 79"/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2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charset="0"/>
                  </a:rPr>
                  <a:t>P</a:t>
                </a:r>
                <a:r>
                  <a:rPr lang="en-US" sz="1800" b="1" baseline="-25000">
                    <a:latin typeface="Arial" charset="0"/>
                  </a:rPr>
                  <a:t>L</a:t>
                </a:r>
                <a:r>
                  <a:rPr lang="en-US" sz="1800" b="1">
                    <a:latin typeface="Arial" charset="0"/>
                  </a:rPr>
                  <a:t> = </a:t>
                </a:r>
              </a:p>
            </p:txBody>
          </p:sp>
          <p:sp>
            <p:nvSpPr>
              <p:cNvPr id="377936" name="Text Box 80"/>
              <p:cNvSpPr txBox="1">
                <a:spLocks noChangeArrowheads="1"/>
              </p:cNvSpPr>
              <p:nvPr/>
            </p:nvSpPr>
            <p:spPr bwMode="auto">
              <a:xfrm>
                <a:off x="1756" y="3603"/>
                <a:ext cx="55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600" b="1" baseline="30000">
                    <a:latin typeface="Arial" charset="0"/>
                  </a:rPr>
                  <a:t>2</a:t>
                </a:r>
                <a:r>
                  <a:rPr lang="en-US" b="1" baseline="-25000">
                    <a:latin typeface="Arial" charset="0"/>
                  </a:rPr>
                  <a:t>s </a:t>
                </a:r>
                <a:r>
                  <a:rPr lang="en-US" sz="1800" b="1">
                    <a:latin typeface="Arial" charset="0"/>
                  </a:rPr>
                  <a:t>R</a:t>
                </a:r>
                <a:r>
                  <a:rPr lang="en-US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7937" name="Line 81"/>
              <p:cNvSpPr>
                <a:spLocks noChangeShapeType="1"/>
              </p:cNvSpPr>
              <p:nvPr/>
            </p:nvSpPr>
            <p:spPr bwMode="auto">
              <a:xfrm>
                <a:off x="1728" y="3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38" name="Text Box 82"/>
              <p:cNvSpPr txBox="1">
                <a:spLocks noChangeArrowheads="1"/>
              </p:cNvSpPr>
              <p:nvPr/>
            </p:nvSpPr>
            <p:spPr bwMode="auto">
              <a:xfrm>
                <a:off x="1618" y="3891"/>
                <a:ext cx="8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( R</a:t>
                </a:r>
                <a:r>
                  <a:rPr lang="en-US" sz="1800" b="1" baseline="-25000">
                    <a:latin typeface="Arial" charset="0"/>
                  </a:rPr>
                  <a:t>L </a:t>
                </a:r>
                <a:r>
                  <a:rPr lang="en-US" sz="1800" b="1">
                    <a:latin typeface="Arial" charset="0"/>
                  </a:rPr>
                  <a:t>+ R</a:t>
                </a:r>
                <a:r>
                  <a:rPr lang="en-US" sz="1800" b="1" baseline="-25000">
                    <a:latin typeface="Arial" charset="0"/>
                  </a:rPr>
                  <a:t>S </a:t>
                </a:r>
                <a:r>
                  <a:rPr lang="en-US" sz="1800" b="1">
                    <a:latin typeface="Arial" charset="0"/>
                  </a:rPr>
                  <a:t>)</a:t>
                </a:r>
                <a:r>
                  <a:rPr lang="en-US" sz="1800" b="1" baseline="30000">
                    <a:latin typeface="Arial" charset="0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7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77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7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7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/>
      <p:bldP spid="3779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5C2B-1A91-4026-AD48-C3FACA812B4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Maximum Power </a:t>
            </a:r>
            <a:r>
              <a:rPr lang="en-US" sz="2800" b="1" u="sng" dirty="0"/>
              <a:t>…</a:t>
            </a:r>
            <a:r>
              <a:rPr lang="en-US" sz="2800" b="1" u="sng" dirty="0" err="1"/>
              <a:t>contd</a:t>
            </a:r>
            <a:endParaRPr lang="en-US" sz="2800" b="1" u="sng" dirty="0"/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533400" y="8382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If we want to determine the load at which the power will be maximum then we differentiate P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with respect to R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and equate it to zero.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So :</a:t>
            </a:r>
          </a:p>
        </p:txBody>
      </p:sp>
      <p:sp>
        <p:nvSpPr>
          <p:cNvPr id="380985" name="Rectangle 57"/>
          <p:cNvSpPr>
            <a:spLocks noChangeArrowheads="1"/>
          </p:cNvSpPr>
          <p:nvPr/>
        </p:nvSpPr>
        <p:spPr bwMode="auto">
          <a:xfrm>
            <a:off x="685800" y="44196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So maximum power transfer theorem states:-</a:t>
            </a:r>
          </a:p>
          <a:p>
            <a:pPr marL="231775" indent="-231775" algn="just">
              <a:spcBef>
                <a:spcPct val="20000"/>
              </a:spcBef>
            </a:pPr>
            <a:r>
              <a:rPr lang="en-US" sz="1600" b="1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“An independent voltage source in series with a resistance R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, or an independent current source in parallel with a resistance R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, delivers  maximum power to that load resistance R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for which R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= R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.”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 alternate way is to state that “ A network delivers maximum power to a load resistance R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 when R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 is equal to the Thevenin’s equivalent resistance of the network.”</a:t>
            </a:r>
          </a:p>
        </p:txBody>
      </p:sp>
      <p:sp>
        <p:nvSpPr>
          <p:cNvPr id="381000" name="Rectangle 72"/>
          <p:cNvSpPr>
            <a:spLocks noChangeArrowheads="1"/>
          </p:cNvSpPr>
          <p:nvPr/>
        </p:nvSpPr>
        <p:spPr bwMode="auto">
          <a:xfrm>
            <a:off x="685800" y="6477000"/>
            <a:ext cx="1538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81022" name="Group 94"/>
          <p:cNvGrpSpPr>
            <a:grpSpLocks/>
          </p:cNvGrpSpPr>
          <p:nvPr/>
        </p:nvGrpSpPr>
        <p:grpSpPr bwMode="auto">
          <a:xfrm>
            <a:off x="1219200" y="2147888"/>
            <a:ext cx="6781800" cy="1204912"/>
            <a:chOff x="1200" y="1065"/>
            <a:chExt cx="4272" cy="759"/>
          </a:xfrm>
        </p:grpSpPr>
        <p:sp>
          <p:nvSpPr>
            <p:cNvPr id="381001" name="Text Box 73"/>
            <p:cNvSpPr txBox="1">
              <a:spLocks noChangeArrowheads="1"/>
            </p:cNvSpPr>
            <p:nvPr/>
          </p:nvSpPr>
          <p:spPr bwMode="auto">
            <a:xfrm>
              <a:off x="1262" y="1257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dP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 </a:t>
              </a:r>
            </a:p>
          </p:txBody>
        </p:sp>
        <p:sp>
          <p:nvSpPr>
            <p:cNvPr id="381004" name="Text Box 76"/>
            <p:cNvSpPr txBox="1">
              <a:spLocks noChangeArrowheads="1"/>
            </p:cNvSpPr>
            <p:nvPr/>
          </p:nvSpPr>
          <p:spPr bwMode="auto">
            <a:xfrm>
              <a:off x="2976" y="1593"/>
              <a:ext cx="8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r>
                <a:rPr lang="en-US" sz="1800" b="1" baseline="30000">
                  <a:latin typeface="Arial" charset="0"/>
                </a:rPr>
                <a:t>4</a:t>
              </a:r>
            </a:p>
          </p:txBody>
        </p:sp>
        <p:sp>
          <p:nvSpPr>
            <p:cNvPr id="381005" name="Line 77"/>
            <p:cNvSpPr>
              <a:spLocks noChangeShapeType="1"/>
            </p:cNvSpPr>
            <p:nvPr/>
          </p:nvSpPr>
          <p:spPr bwMode="auto">
            <a:xfrm>
              <a:off x="1344" y="159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006" name="Line 78"/>
            <p:cNvSpPr>
              <a:spLocks noChangeShapeType="1"/>
            </p:cNvSpPr>
            <p:nvPr/>
          </p:nvSpPr>
          <p:spPr bwMode="auto">
            <a:xfrm>
              <a:off x="1200" y="149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007" name="Text Box 79"/>
            <p:cNvSpPr txBox="1">
              <a:spLocks noChangeArrowheads="1"/>
            </p:cNvSpPr>
            <p:nvPr/>
          </p:nvSpPr>
          <p:spPr bwMode="auto">
            <a:xfrm>
              <a:off x="1248" y="154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dR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 </a:t>
              </a:r>
            </a:p>
          </p:txBody>
        </p:sp>
        <p:sp>
          <p:nvSpPr>
            <p:cNvPr id="381008" name="Text Box 80"/>
            <p:cNvSpPr txBox="1">
              <a:spLocks noChangeArrowheads="1"/>
            </p:cNvSpPr>
            <p:nvPr/>
          </p:nvSpPr>
          <p:spPr bwMode="auto">
            <a:xfrm>
              <a:off x="1728" y="1353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=</a:t>
              </a:r>
            </a:p>
          </p:txBody>
        </p:sp>
        <p:sp>
          <p:nvSpPr>
            <p:cNvPr id="381009" name="Text Box 81"/>
            <p:cNvSpPr txBox="1">
              <a:spLocks noChangeArrowheads="1"/>
            </p:cNvSpPr>
            <p:nvPr/>
          </p:nvSpPr>
          <p:spPr bwMode="auto">
            <a:xfrm>
              <a:off x="2016" y="1209"/>
              <a:ext cx="8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r>
                <a:rPr lang="en-US" sz="1800" b="1" baseline="30000">
                  <a:latin typeface="Arial" charset="0"/>
                </a:rPr>
                <a:t>2</a:t>
              </a:r>
            </a:p>
          </p:txBody>
        </p:sp>
        <p:sp>
          <p:nvSpPr>
            <p:cNvPr id="381010" name="Text Box 82"/>
            <p:cNvSpPr txBox="1">
              <a:spLocks noChangeArrowheads="1"/>
            </p:cNvSpPr>
            <p:nvPr/>
          </p:nvSpPr>
          <p:spPr bwMode="auto">
            <a:xfrm>
              <a:off x="2832" y="1209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30000">
                  <a:latin typeface="Arial" charset="0"/>
                </a:rPr>
                <a:t>2</a:t>
              </a:r>
              <a:r>
                <a:rPr lang="en-US" b="1" baseline="-25000">
                  <a:latin typeface="Arial" charset="0"/>
                </a:rPr>
                <a:t>s </a:t>
              </a:r>
            </a:p>
          </p:txBody>
        </p:sp>
        <p:sp>
          <p:nvSpPr>
            <p:cNvPr id="381011" name="Text Box 83"/>
            <p:cNvSpPr txBox="1">
              <a:spLocks noChangeArrowheads="1"/>
            </p:cNvSpPr>
            <p:nvPr/>
          </p:nvSpPr>
          <p:spPr bwMode="auto">
            <a:xfrm>
              <a:off x="3168" y="106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_</a:t>
              </a:r>
            </a:p>
          </p:txBody>
        </p:sp>
        <p:sp>
          <p:nvSpPr>
            <p:cNvPr id="381012" name="Text Box 84"/>
            <p:cNvSpPr txBox="1">
              <a:spLocks noChangeArrowheads="1"/>
            </p:cNvSpPr>
            <p:nvPr/>
          </p:nvSpPr>
          <p:spPr bwMode="auto">
            <a:xfrm>
              <a:off x="3360" y="1209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30000">
                  <a:latin typeface="Arial" charset="0"/>
                </a:rPr>
                <a:t>2</a:t>
              </a:r>
              <a:r>
                <a:rPr lang="en-US" b="1" baseline="-25000">
                  <a:latin typeface="Arial" charset="0"/>
                </a:rPr>
                <a:t>s </a:t>
              </a:r>
            </a:p>
          </p:txBody>
        </p:sp>
        <p:sp>
          <p:nvSpPr>
            <p:cNvPr id="381013" name="Text Box 85"/>
            <p:cNvSpPr txBox="1">
              <a:spLocks noChangeArrowheads="1"/>
            </p:cNvSpPr>
            <p:nvPr/>
          </p:nvSpPr>
          <p:spPr bwMode="auto">
            <a:xfrm>
              <a:off x="3696" y="1209"/>
              <a:ext cx="6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) (2) </a:t>
              </a:r>
              <a:endParaRPr lang="en-US" sz="1800" b="1" baseline="30000">
                <a:latin typeface="Arial" charset="0"/>
              </a:endParaRPr>
            </a:p>
          </p:txBody>
        </p:sp>
        <p:sp>
          <p:nvSpPr>
            <p:cNvPr id="381014" name="Text Box 86"/>
            <p:cNvSpPr txBox="1">
              <a:spLocks noChangeArrowheads="1"/>
            </p:cNvSpPr>
            <p:nvPr/>
          </p:nvSpPr>
          <p:spPr bwMode="auto">
            <a:xfrm>
              <a:off x="4272" y="1209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endParaRPr lang="en-US" sz="1800" b="1" baseline="30000">
                <a:latin typeface="Arial" charset="0"/>
              </a:endParaRPr>
            </a:p>
          </p:txBody>
        </p:sp>
        <p:sp>
          <p:nvSpPr>
            <p:cNvPr id="381015" name="Line 87"/>
            <p:cNvSpPr>
              <a:spLocks noChangeShapeType="1"/>
            </p:cNvSpPr>
            <p:nvPr/>
          </p:nvSpPr>
          <p:spPr bwMode="auto">
            <a:xfrm>
              <a:off x="2064" y="1488"/>
              <a:ext cx="29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016" name="Text Box 88"/>
            <p:cNvSpPr txBox="1">
              <a:spLocks noChangeArrowheads="1"/>
            </p:cNvSpPr>
            <p:nvPr/>
          </p:nvSpPr>
          <p:spPr bwMode="auto">
            <a:xfrm>
              <a:off x="5040" y="134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= 0</a:t>
              </a:r>
            </a:p>
          </p:txBody>
        </p:sp>
      </p:grpSp>
      <p:sp>
        <p:nvSpPr>
          <p:cNvPr id="381017" name="Rectangle 89"/>
          <p:cNvSpPr>
            <a:spLocks noChangeArrowheads="1"/>
          </p:cNvSpPr>
          <p:nvPr/>
        </p:nvSpPr>
        <p:spPr bwMode="auto">
          <a:xfrm>
            <a:off x="762000" y="35052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Then :</a:t>
            </a:r>
            <a:endParaRPr lang="en-US" sz="1800" b="1" baseline="-25000">
              <a:latin typeface="Arial" charset="0"/>
            </a:endParaRPr>
          </a:p>
        </p:txBody>
      </p:sp>
      <p:grpSp>
        <p:nvGrpSpPr>
          <p:cNvPr id="381023" name="Group 95"/>
          <p:cNvGrpSpPr>
            <a:grpSpLocks/>
          </p:cNvGrpSpPr>
          <p:nvPr/>
        </p:nvGrpSpPr>
        <p:grpSpPr bwMode="auto">
          <a:xfrm>
            <a:off x="1981200" y="3519488"/>
            <a:ext cx="3722688" cy="366712"/>
            <a:chOff x="1248" y="2016"/>
            <a:chExt cx="2345" cy="231"/>
          </a:xfrm>
        </p:grpSpPr>
        <p:sp>
          <p:nvSpPr>
            <p:cNvPr id="381018" name="Text Box 90"/>
            <p:cNvSpPr txBox="1">
              <a:spLocks noChangeArrowheads="1"/>
            </p:cNvSpPr>
            <p:nvPr/>
          </p:nvSpPr>
          <p:spPr bwMode="auto">
            <a:xfrm>
              <a:off x="1248" y="2016"/>
              <a:ext cx="2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r>
                <a:rPr lang="en-US" sz="1800" b="1" baseline="30000">
                  <a:latin typeface="Arial" charset="0"/>
                </a:rPr>
                <a:t>2  </a:t>
              </a:r>
              <a:r>
                <a:rPr lang="en-US" sz="1800" b="1">
                  <a:latin typeface="Arial" charset="0"/>
                </a:rPr>
                <a:t>=</a:t>
              </a:r>
            </a:p>
          </p:txBody>
        </p:sp>
        <p:sp>
          <p:nvSpPr>
            <p:cNvPr id="381019" name="Text Box 91"/>
            <p:cNvSpPr txBox="1">
              <a:spLocks noChangeArrowheads="1"/>
            </p:cNvSpPr>
            <p:nvPr/>
          </p:nvSpPr>
          <p:spPr bwMode="auto">
            <a:xfrm>
              <a:off x="2208" y="2016"/>
              <a:ext cx="6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) (2) </a:t>
              </a:r>
              <a:endParaRPr lang="en-US" sz="1800" b="1" baseline="30000">
                <a:latin typeface="Arial" charset="0"/>
              </a:endParaRPr>
            </a:p>
          </p:txBody>
        </p:sp>
        <p:sp>
          <p:nvSpPr>
            <p:cNvPr id="381020" name="Text Box 92"/>
            <p:cNvSpPr txBox="1">
              <a:spLocks noChangeArrowheads="1"/>
            </p:cNvSpPr>
            <p:nvPr/>
          </p:nvSpPr>
          <p:spPr bwMode="auto">
            <a:xfrm>
              <a:off x="2832" y="2016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endParaRPr lang="en-US" sz="1800" b="1" baseline="30000">
                <a:latin typeface="Arial" charset="0"/>
              </a:endParaRPr>
            </a:p>
          </p:txBody>
        </p:sp>
      </p:grpSp>
      <p:sp>
        <p:nvSpPr>
          <p:cNvPr id="381021" name="Rectangle 93"/>
          <p:cNvSpPr>
            <a:spLocks noChangeArrowheads="1"/>
          </p:cNvSpPr>
          <p:nvPr/>
        </p:nvSpPr>
        <p:spPr bwMode="auto">
          <a:xfrm>
            <a:off x="3124200" y="39624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Or     R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= R</a:t>
            </a:r>
            <a:r>
              <a:rPr lang="en-US" sz="1800" b="1" baseline="-25000">
                <a:latin typeface="Arial" charset="0"/>
              </a:rPr>
              <a:t>S</a:t>
            </a:r>
          </a:p>
        </p:txBody>
      </p:sp>
      <p:grpSp>
        <p:nvGrpSpPr>
          <p:cNvPr id="381033" name="Group 105"/>
          <p:cNvGrpSpPr>
            <a:grpSpLocks/>
          </p:cNvGrpSpPr>
          <p:nvPr/>
        </p:nvGrpSpPr>
        <p:grpSpPr bwMode="auto">
          <a:xfrm>
            <a:off x="2536825" y="1462088"/>
            <a:ext cx="2416175" cy="823912"/>
            <a:chOff x="1584" y="921"/>
            <a:chExt cx="1522" cy="519"/>
          </a:xfrm>
        </p:grpSpPr>
        <p:sp>
          <p:nvSpPr>
            <p:cNvPr id="381025" name="Text Box 97"/>
            <p:cNvSpPr txBox="1">
              <a:spLocks noChangeArrowheads="1"/>
            </p:cNvSpPr>
            <p:nvPr/>
          </p:nvSpPr>
          <p:spPr bwMode="auto">
            <a:xfrm>
              <a:off x="2136" y="921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30000">
                  <a:latin typeface="Arial" charset="0"/>
                </a:rPr>
                <a:t>2</a:t>
              </a:r>
              <a:r>
                <a:rPr lang="en-US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R</a:t>
              </a:r>
              <a:r>
                <a:rPr lang="en-US" b="1" baseline="-25000">
                  <a:latin typeface="Arial" charset="0"/>
                </a:rPr>
                <a:t>L</a:t>
              </a:r>
            </a:p>
          </p:txBody>
        </p:sp>
        <p:sp>
          <p:nvSpPr>
            <p:cNvPr id="381026" name="Line 98"/>
            <p:cNvSpPr>
              <a:spLocks noChangeShapeType="1"/>
            </p:cNvSpPr>
            <p:nvPr/>
          </p:nvSpPr>
          <p:spPr bwMode="auto">
            <a:xfrm>
              <a:off x="2117" y="1190"/>
              <a:ext cx="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027" name="Text Box 99"/>
            <p:cNvSpPr txBox="1">
              <a:spLocks noChangeArrowheads="1"/>
            </p:cNvSpPr>
            <p:nvPr/>
          </p:nvSpPr>
          <p:spPr bwMode="auto">
            <a:xfrm>
              <a:off x="2043" y="1209"/>
              <a:ext cx="8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r>
                <a:rPr lang="en-US" sz="1800" b="1" baseline="30000">
                  <a:latin typeface="Arial" charset="0"/>
                </a:rPr>
                <a:t>2</a:t>
              </a:r>
            </a:p>
          </p:txBody>
        </p:sp>
        <p:sp>
          <p:nvSpPr>
            <p:cNvPr id="381029" name="Text Box 101"/>
            <p:cNvSpPr txBox="1">
              <a:spLocks noChangeArrowheads="1"/>
            </p:cNvSpPr>
            <p:nvPr/>
          </p:nvSpPr>
          <p:spPr bwMode="auto">
            <a:xfrm>
              <a:off x="1584" y="1056"/>
              <a:ext cx="15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 = </a:t>
              </a:r>
            </a:p>
          </p:txBody>
        </p:sp>
        <p:sp>
          <p:nvSpPr>
            <p:cNvPr id="381030" name="Text Box 102"/>
            <p:cNvSpPr txBox="1">
              <a:spLocks noChangeArrowheads="1"/>
            </p:cNvSpPr>
            <p:nvPr/>
          </p:nvSpPr>
          <p:spPr bwMode="auto">
            <a:xfrm>
              <a:off x="2136" y="921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30000">
                  <a:latin typeface="Arial" charset="0"/>
                </a:rPr>
                <a:t>2</a:t>
              </a:r>
              <a:r>
                <a:rPr lang="en-US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R</a:t>
              </a:r>
              <a:r>
                <a:rPr lang="en-US" b="1" baseline="-25000">
                  <a:latin typeface="Arial" charset="0"/>
                </a:rPr>
                <a:t>L</a:t>
              </a:r>
            </a:p>
          </p:txBody>
        </p:sp>
        <p:sp>
          <p:nvSpPr>
            <p:cNvPr id="381031" name="Line 103"/>
            <p:cNvSpPr>
              <a:spLocks noChangeShapeType="1"/>
            </p:cNvSpPr>
            <p:nvPr/>
          </p:nvSpPr>
          <p:spPr bwMode="auto">
            <a:xfrm>
              <a:off x="2117" y="1190"/>
              <a:ext cx="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1032" name="Text Box 104"/>
            <p:cNvSpPr txBox="1">
              <a:spLocks noChangeArrowheads="1"/>
            </p:cNvSpPr>
            <p:nvPr/>
          </p:nvSpPr>
          <p:spPr bwMode="auto">
            <a:xfrm>
              <a:off x="2043" y="1209"/>
              <a:ext cx="8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(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+ R</a:t>
              </a:r>
              <a:r>
                <a:rPr lang="en-US" sz="1800" b="1" baseline="-25000">
                  <a:latin typeface="Arial" charset="0"/>
                </a:rPr>
                <a:t>S </a:t>
              </a:r>
              <a:r>
                <a:rPr lang="en-US" sz="1800" b="1">
                  <a:latin typeface="Arial" charset="0"/>
                </a:rPr>
                <a:t>)</a:t>
              </a:r>
              <a:r>
                <a:rPr lang="en-US" sz="1800" b="1" baseline="30000"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0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8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80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80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80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8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8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C14-1990-40A0-85E6-8358C286243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Maximum Power </a:t>
            </a:r>
            <a:r>
              <a:rPr lang="en-US" sz="2800" b="1" u="sng" dirty="0"/>
              <a:t>…</a:t>
            </a:r>
            <a:r>
              <a:rPr lang="en-US" sz="2800" b="1" u="sng" dirty="0" err="1"/>
              <a:t>contd</a:t>
            </a:r>
            <a:endParaRPr lang="en-US" sz="2800" b="1" u="sng" dirty="0"/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685800" y="6096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In other words, maximum power is transferred to the load when the load resistance equals the Thevenin’s resistance as seen from the load (R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 = R</a:t>
            </a:r>
            <a:r>
              <a:rPr lang="en-US" sz="1600" b="1" baseline="-25000">
                <a:latin typeface="Arial" charset="0"/>
              </a:rPr>
              <a:t>Th</a:t>
            </a:r>
            <a:r>
              <a:rPr lang="en-US" sz="1600" b="1">
                <a:latin typeface="Arial" charset="0"/>
              </a:rPr>
              <a:t>)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: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685800" y="39624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Here, the power delivered to load is :</a:t>
            </a: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685800" y="6324600"/>
            <a:ext cx="1538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82028" name="Group 76"/>
          <p:cNvGrpSpPr>
            <a:grpSpLocks/>
          </p:cNvGrpSpPr>
          <p:nvPr/>
        </p:nvGrpSpPr>
        <p:grpSpPr bwMode="auto">
          <a:xfrm>
            <a:off x="2743200" y="1371600"/>
            <a:ext cx="3844925" cy="2481263"/>
            <a:chOff x="1728" y="1008"/>
            <a:chExt cx="2422" cy="1563"/>
          </a:xfrm>
        </p:grpSpPr>
        <p:grpSp>
          <p:nvGrpSpPr>
            <p:cNvPr id="381979" name="Group 27"/>
            <p:cNvGrpSpPr>
              <a:grpSpLocks/>
            </p:cNvGrpSpPr>
            <p:nvPr/>
          </p:nvGrpSpPr>
          <p:grpSpPr bwMode="auto">
            <a:xfrm>
              <a:off x="2016" y="1344"/>
              <a:ext cx="432" cy="1200"/>
              <a:chOff x="3648" y="1152"/>
              <a:chExt cx="432" cy="1200"/>
            </a:xfrm>
          </p:grpSpPr>
          <p:sp>
            <p:nvSpPr>
              <p:cNvPr id="381980" name="Oval 28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981" name="Line 29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2" name="Line 30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3" name="Text Box 31"/>
              <p:cNvSpPr txBox="1">
                <a:spLocks noChangeArrowheads="1"/>
              </p:cNvSpPr>
              <p:nvPr/>
            </p:nvSpPr>
            <p:spPr bwMode="auto">
              <a:xfrm>
                <a:off x="3753" y="1536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81984" name="Text Box 32"/>
              <p:cNvSpPr txBox="1">
                <a:spLocks noChangeArrowheads="1"/>
              </p:cNvSpPr>
              <p:nvPr/>
            </p:nvSpPr>
            <p:spPr bwMode="auto">
              <a:xfrm>
                <a:off x="3747" y="1722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81985" name="Text Box 33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81986" name="Text Box 34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</p:grpSp>
        <p:grpSp>
          <p:nvGrpSpPr>
            <p:cNvPr id="381987" name="Group 35"/>
            <p:cNvGrpSpPr>
              <a:grpSpLocks/>
            </p:cNvGrpSpPr>
            <p:nvPr/>
          </p:nvGrpSpPr>
          <p:grpSpPr bwMode="auto">
            <a:xfrm>
              <a:off x="2232" y="1264"/>
              <a:ext cx="960" cy="144"/>
              <a:chOff x="1200" y="1296"/>
              <a:chExt cx="2256" cy="243"/>
            </a:xfrm>
          </p:grpSpPr>
          <p:sp>
            <p:nvSpPr>
              <p:cNvPr id="381988" name="Line 3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89" name="Line 3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1990" name="Group 3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81991" name="Line 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9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1993" name="Group 4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8199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9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1996" name="Group 4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81997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9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1999" name="Line 4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0" name="Line 4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2001" name="Line 49"/>
            <p:cNvSpPr>
              <a:spLocks noChangeShapeType="1"/>
            </p:cNvSpPr>
            <p:nvPr/>
          </p:nvSpPr>
          <p:spPr bwMode="auto">
            <a:xfrm flipV="1">
              <a:off x="2240" y="2544"/>
              <a:ext cx="10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2002" name="Group 50"/>
            <p:cNvGrpSpPr>
              <a:grpSpLocks/>
            </p:cNvGrpSpPr>
            <p:nvPr/>
          </p:nvGrpSpPr>
          <p:grpSpPr bwMode="auto">
            <a:xfrm rot="16200000">
              <a:off x="3172" y="1876"/>
              <a:ext cx="1192" cy="144"/>
              <a:chOff x="1200" y="1296"/>
              <a:chExt cx="2256" cy="243"/>
            </a:xfrm>
          </p:grpSpPr>
          <p:sp>
            <p:nvSpPr>
              <p:cNvPr id="382003" name="Line 5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04" name="Line 5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005" name="Group 5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82006" name="Line 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0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2008" name="Group 5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8200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1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2011" name="Group 5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82012" name="Line 6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2014" name="Line 6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15" name="Line 6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2016" name="Rectangle 64"/>
            <p:cNvSpPr>
              <a:spLocks noChangeArrowheads="1"/>
            </p:cNvSpPr>
            <p:nvPr/>
          </p:nvSpPr>
          <p:spPr bwMode="auto">
            <a:xfrm>
              <a:off x="3888" y="1871"/>
              <a:ext cx="2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82017" name="Rectangle 65"/>
            <p:cNvSpPr>
              <a:spLocks noChangeArrowheads="1"/>
            </p:cNvSpPr>
            <p:nvPr/>
          </p:nvSpPr>
          <p:spPr bwMode="auto">
            <a:xfrm>
              <a:off x="1728" y="184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Th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82018" name="Rectangle 66"/>
            <p:cNvSpPr>
              <a:spLocks noChangeArrowheads="1"/>
            </p:cNvSpPr>
            <p:nvPr/>
          </p:nvSpPr>
          <p:spPr bwMode="auto">
            <a:xfrm>
              <a:off x="2592" y="10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Th</a:t>
              </a:r>
              <a:endParaRPr lang="el-GR" sz="1600" b="1" baseline="-25000">
                <a:latin typeface="Arial" charset="0"/>
              </a:endParaRPr>
            </a:p>
          </p:txBody>
        </p:sp>
        <p:sp>
          <p:nvSpPr>
            <p:cNvPr id="382019" name="Rectangle 67"/>
            <p:cNvSpPr>
              <a:spLocks noChangeArrowheads="1"/>
            </p:cNvSpPr>
            <p:nvPr/>
          </p:nvSpPr>
          <p:spPr bwMode="auto">
            <a:xfrm>
              <a:off x="3456" y="17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L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82020" name="Line 68"/>
            <p:cNvSpPr>
              <a:spLocks noChangeShapeType="1"/>
            </p:cNvSpPr>
            <p:nvPr/>
          </p:nvSpPr>
          <p:spPr bwMode="auto">
            <a:xfrm flipH="1">
              <a:off x="3522" y="13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21" name="Line 69"/>
            <p:cNvSpPr>
              <a:spLocks noChangeShapeType="1"/>
            </p:cNvSpPr>
            <p:nvPr/>
          </p:nvSpPr>
          <p:spPr bwMode="auto">
            <a:xfrm flipH="1">
              <a:off x="3546" y="25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22" name="Oval 70"/>
            <p:cNvSpPr>
              <a:spLocks noChangeArrowheads="1"/>
            </p:cNvSpPr>
            <p:nvPr/>
          </p:nvSpPr>
          <p:spPr bwMode="auto">
            <a:xfrm>
              <a:off x="3186" y="132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23" name="Oval 71"/>
            <p:cNvSpPr>
              <a:spLocks noChangeArrowheads="1"/>
            </p:cNvSpPr>
            <p:nvPr/>
          </p:nvSpPr>
          <p:spPr bwMode="auto">
            <a:xfrm>
              <a:off x="3255" y="252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24" name="Text Box 72"/>
            <p:cNvSpPr txBox="1">
              <a:spLocks noChangeArrowheads="1"/>
            </p:cNvSpPr>
            <p:nvPr/>
          </p:nvSpPr>
          <p:spPr bwMode="auto">
            <a:xfrm>
              <a:off x="3494" y="134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+</a:t>
              </a:r>
            </a:p>
          </p:txBody>
        </p:sp>
        <p:sp>
          <p:nvSpPr>
            <p:cNvPr id="382025" name="Text Box 73"/>
            <p:cNvSpPr txBox="1">
              <a:spLocks noChangeArrowheads="1"/>
            </p:cNvSpPr>
            <p:nvPr/>
          </p:nvSpPr>
          <p:spPr bwMode="auto">
            <a:xfrm>
              <a:off x="350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82026" name="Line 74"/>
            <p:cNvSpPr>
              <a:spLocks noChangeShapeType="1"/>
            </p:cNvSpPr>
            <p:nvPr/>
          </p:nvSpPr>
          <p:spPr bwMode="auto">
            <a:xfrm>
              <a:off x="384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27" name="Rectangle 75"/>
            <p:cNvSpPr>
              <a:spLocks noChangeArrowheads="1"/>
            </p:cNvSpPr>
            <p:nvPr/>
          </p:nvSpPr>
          <p:spPr bwMode="auto">
            <a:xfrm>
              <a:off x="3888" y="1344"/>
              <a:ext cx="2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l-GR" sz="1600" b="1" baseline="-25000">
                <a:latin typeface="Arial" charset="0"/>
              </a:endParaRPr>
            </a:p>
          </p:txBody>
        </p:sp>
      </p:grpSp>
      <p:grpSp>
        <p:nvGrpSpPr>
          <p:cNvPr id="382051" name="Group 99"/>
          <p:cNvGrpSpPr>
            <a:grpSpLocks/>
          </p:cNvGrpSpPr>
          <p:nvPr/>
        </p:nvGrpSpPr>
        <p:grpSpPr bwMode="auto">
          <a:xfrm>
            <a:off x="3048000" y="4076700"/>
            <a:ext cx="4800600" cy="1028700"/>
            <a:chOff x="1920" y="2568"/>
            <a:chExt cx="3024" cy="648"/>
          </a:xfrm>
        </p:grpSpPr>
        <p:sp>
          <p:nvSpPr>
            <p:cNvPr id="382029" name="Text Box 77"/>
            <p:cNvSpPr txBox="1">
              <a:spLocks noChangeArrowheads="1"/>
            </p:cNvSpPr>
            <p:nvPr/>
          </p:nvSpPr>
          <p:spPr bwMode="auto">
            <a:xfrm>
              <a:off x="1920" y="2829"/>
              <a:ext cx="30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    P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= i</a:t>
              </a:r>
              <a:r>
                <a:rPr lang="en-US" sz="1800" b="1" baseline="30000">
                  <a:latin typeface="Arial" charset="0"/>
                </a:rPr>
                <a:t>2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L </a:t>
              </a:r>
              <a:r>
                <a:rPr lang="en-US" sz="1800" b="1">
                  <a:latin typeface="Arial" charset="0"/>
                </a:rPr>
                <a:t>= </a:t>
              </a:r>
            </a:p>
          </p:txBody>
        </p:sp>
        <p:grpSp>
          <p:nvGrpSpPr>
            <p:cNvPr id="382048" name="Group 96"/>
            <p:cNvGrpSpPr>
              <a:grpSpLocks/>
            </p:cNvGrpSpPr>
            <p:nvPr/>
          </p:nvGrpSpPr>
          <p:grpSpPr bwMode="auto">
            <a:xfrm>
              <a:off x="1920" y="2568"/>
              <a:ext cx="3024" cy="648"/>
              <a:chOff x="1920" y="2568"/>
              <a:chExt cx="3024" cy="648"/>
            </a:xfrm>
          </p:grpSpPr>
          <p:sp>
            <p:nvSpPr>
              <p:cNvPr id="382035" name="Text Box 83"/>
              <p:cNvSpPr txBox="1">
                <a:spLocks noChangeArrowheads="1"/>
              </p:cNvSpPr>
              <p:nvPr/>
            </p:nvSpPr>
            <p:spPr bwMode="auto">
              <a:xfrm>
                <a:off x="3830" y="2568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2</a:t>
                </a:r>
              </a:p>
            </p:txBody>
          </p:sp>
          <p:grpSp>
            <p:nvGrpSpPr>
              <p:cNvPr id="382047" name="Group 95"/>
              <p:cNvGrpSpPr>
                <a:grpSpLocks/>
              </p:cNvGrpSpPr>
              <p:nvPr/>
            </p:nvGrpSpPr>
            <p:grpSpPr bwMode="auto">
              <a:xfrm>
                <a:off x="1920" y="2688"/>
                <a:ext cx="3024" cy="528"/>
                <a:chOff x="1920" y="2688"/>
                <a:chExt cx="3024" cy="528"/>
              </a:xfrm>
            </p:grpSpPr>
            <p:sp>
              <p:nvSpPr>
                <p:cNvPr id="38203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162" y="2688"/>
                  <a:ext cx="4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Arial" charset="0"/>
                    </a:rPr>
                    <a:t>V</a:t>
                  </a:r>
                  <a:r>
                    <a:rPr lang="en-US" b="1" baseline="-25000">
                      <a:latin typeface="Arial" charset="0"/>
                    </a:rPr>
                    <a:t>Th </a:t>
                  </a:r>
                </a:p>
              </p:txBody>
            </p:sp>
            <p:sp>
              <p:nvSpPr>
                <p:cNvPr id="382031" name="Line 79"/>
                <p:cNvSpPr>
                  <a:spLocks noChangeShapeType="1"/>
                </p:cNvSpPr>
                <p:nvPr/>
              </p:nvSpPr>
              <p:spPr bwMode="auto">
                <a:xfrm>
                  <a:off x="3168" y="2957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3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073" y="2976"/>
                  <a:ext cx="71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Arial" charset="0"/>
                    </a:rPr>
                    <a:t> R</a:t>
                  </a:r>
                  <a:r>
                    <a:rPr lang="en-US" sz="1800" b="1" baseline="-25000">
                      <a:latin typeface="Arial" charset="0"/>
                    </a:rPr>
                    <a:t>Th </a:t>
                  </a:r>
                  <a:r>
                    <a:rPr lang="en-US" sz="1800" b="1">
                      <a:latin typeface="Arial" charset="0"/>
                    </a:rPr>
                    <a:t>+ R</a:t>
                  </a:r>
                  <a:r>
                    <a:rPr lang="en-US" sz="1800" b="1" baseline="-25000">
                      <a:latin typeface="Arial" charset="0"/>
                    </a:rPr>
                    <a:t>L </a:t>
                  </a:r>
                  <a:endParaRPr lang="en-US" sz="1800" b="1" baseline="30000">
                    <a:latin typeface="Arial" charset="0"/>
                  </a:endParaRPr>
                </a:p>
              </p:txBody>
            </p:sp>
            <p:sp>
              <p:nvSpPr>
                <p:cNvPr id="382033" name="Arc 81"/>
                <p:cNvSpPr>
                  <a:spLocks/>
                </p:cNvSpPr>
                <p:nvPr/>
              </p:nvSpPr>
              <p:spPr bwMode="auto">
                <a:xfrm flipH="1">
                  <a:off x="3024" y="2736"/>
                  <a:ext cx="96" cy="48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58"/>
                    <a:gd name="T2" fmla="*/ 1354 w 21600"/>
                    <a:gd name="T3" fmla="*/ 43158 h 43158"/>
                    <a:gd name="T4" fmla="*/ 0 w 21600"/>
                    <a:gd name="T5" fmla="*/ 21600 h 43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5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003"/>
                        <a:pt x="12735" y="42442"/>
                        <a:pt x="1353" y="43157"/>
                      </a:cubicBezTo>
                    </a:path>
                    <a:path w="21600" h="4315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003"/>
                        <a:pt x="12735" y="42442"/>
                        <a:pt x="1353" y="431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034" name="Arc 82"/>
                <p:cNvSpPr>
                  <a:spLocks/>
                </p:cNvSpPr>
                <p:nvPr/>
              </p:nvSpPr>
              <p:spPr bwMode="auto">
                <a:xfrm rot="10800000" flipH="1">
                  <a:off x="3792" y="2727"/>
                  <a:ext cx="96" cy="48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58"/>
                    <a:gd name="T2" fmla="*/ 1354 w 21600"/>
                    <a:gd name="T3" fmla="*/ 43158 h 43158"/>
                    <a:gd name="T4" fmla="*/ 0 w 21600"/>
                    <a:gd name="T5" fmla="*/ 21600 h 43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58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003"/>
                        <a:pt x="12735" y="42442"/>
                        <a:pt x="1353" y="43157"/>
                      </a:cubicBezTo>
                    </a:path>
                    <a:path w="21600" h="43158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003"/>
                        <a:pt x="12735" y="42442"/>
                        <a:pt x="1353" y="431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03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974" y="2807"/>
                  <a:ext cx="2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Arial" charset="0"/>
                    </a:rPr>
                    <a:t>R</a:t>
                  </a:r>
                  <a:r>
                    <a:rPr lang="en-US" sz="1800" b="1" baseline="-25000">
                      <a:latin typeface="Arial" charset="0"/>
                    </a:rPr>
                    <a:t>L</a:t>
                  </a:r>
                </a:p>
              </p:txBody>
            </p:sp>
            <p:sp>
              <p:nvSpPr>
                <p:cNvPr id="38204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20" y="2832"/>
                  <a:ext cx="30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>
                      <a:latin typeface="Arial" charset="0"/>
                    </a:rPr>
                    <a:t>    P</a:t>
                  </a:r>
                  <a:r>
                    <a:rPr lang="en-US" sz="1800" b="1" baseline="-25000">
                      <a:latin typeface="Arial" charset="0"/>
                    </a:rPr>
                    <a:t>L </a:t>
                  </a:r>
                  <a:r>
                    <a:rPr lang="en-US" sz="1800" b="1">
                      <a:latin typeface="Arial" charset="0"/>
                    </a:rPr>
                    <a:t>= i</a:t>
                  </a:r>
                  <a:r>
                    <a:rPr lang="en-US" sz="1800" b="1" baseline="30000">
                      <a:latin typeface="Arial" charset="0"/>
                    </a:rPr>
                    <a:t>2</a:t>
                  </a:r>
                  <a:r>
                    <a:rPr lang="en-US" sz="1800" b="1" baseline="-25000">
                      <a:latin typeface="Arial" charset="0"/>
                    </a:rPr>
                    <a:t>L</a:t>
                  </a:r>
                  <a:r>
                    <a:rPr lang="en-US" sz="1800" b="1">
                      <a:latin typeface="Arial" charset="0"/>
                    </a:rPr>
                    <a:t> R</a:t>
                  </a:r>
                  <a:r>
                    <a:rPr lang="en-US" sz="1800" b="1" baseline="-25000">
                      <a:latin typeface="Arial" charset="0"/>
                    </a:rPr>
                    <a:t>L </a:t>
                  </a:r>
                  <a:r>
                    <a:rPr lang="en-US" sz="1800" b="1">
                      <a:latin typeface="Arial" charset="0"/>
                    </a:rPr>
                    <a:t>= </a:t>
                  </a:r>
                </a:p>
              </p:txBody>
            </p:sp>
          </p:grpSp>
        </p:grpSp>
      </p:grpSp>
      <p:grpSp>
        <p:nvGrpSpPr>
          <p:cNvPr id="382050" name="Group 98"/>
          <p:cNvGrpSpPr>
            <a:grpSpLocks/>
          </p:cNvGrpSpPr>
          <p:nvPr/>
        </p:nvGrpSpPr>
        <p:grpSpPr bwMode="auto">
          <a:xfrm>
            <a:off x="3276600" y="5181600"/>
            <a:ext cx="4267200" cy="1028700"/>
            <a:chOff x="2064" y="3288"/>
            <a:chExt cx="2688" cy="648"/>
          </a:xfrm>
        </p:grpSpPr>
        <p:sp>
          <p:nvSpPr>
            <p:cNvPr id="382045" name="Text Box 93"/>
            <p:cNvSpPr txBox="1">
              <a:spLocks noChangeArrowheads="1"/>
            </p:cNvSpPr>
            <p:nvPr/>
          </p:nvSpPr>
          <p:spPr bwMode="auto">
            <a:xfrm>
              <a:off x="2064" y="3552"/>
              <a:ext cx="2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       =   </a:t>
              </a:r>
            </a:p>
          </p:txBody>
        </p:sp>
        <p:grpSp>
          <p:nvGrpSpPr>
            <p:cNvPr id="382049" name="Group 97"/>
            <p:cNvGrpSpPr>
              <a:grpSpLocks/>
            </p:cNvGrpSpPr>
            <p:nvPr/>
          </p:nvGrpSpPr>
          <p:grpSpPr bwMode="auto">
            <a:xfrm>
              <a:off x="2496" y="3288"/>
              <a:ext cx="1708" cy="648"/>
              <a:chOff x="2496" y="3288"/>
              <a:chExt cx="1708" cy="648"/>
            </a:xfrm>
          </p:grpSpPr>
          <p:sp>
            <p:nvSpPr>
              <p:cNvPr id="382037" name="Text Box 85"/>
              <p:cNvSpPr txBox="1">
                <a:spLocks noChangeArrowheads="1"/>
              </p:cNvSpPr>
              <p:nvPr/>
            </p:nvSpPr>
            <p:spPr bwMode="auto">
              <a:xfrm>
                <a:off x="3272" y="3408"/>
                <a:ext cx="2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1</a:t>
                </a:r>
                <a:r>
                  <a:rPr lang="en-US" b="1" baseline="-25000">
                    <a:latin typeface="Arial" charset="0"/>
                  </a:rPr>
                  <a:t> </a:t>
                </a:r>
              </a:p>
            </p:txBody>
          </p:sp>
          <p:sp>
            <p:nvSpPr>
              <p:cNvPr id="382038" name="Line 86"/>
              <p:cNvSpPr>
                <a:spLocks noChangeShapeType="1"/>
              </p:cNvSpPr>
              <p:nvPr/>
            </p:nvSpPr>
            <p:spPr bwMode="auto">
              <a:xfrm>
                <a:off x="3119" y="367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39" name="Text Box 87"/>
              <p:cNvSpPr txBox="1">
                <a:spLocks noChangeArrowheads="1"/>
              </p:cNvSpPr>
              <p:nvPr/>
            </p:nvSpPr>
            <p:spPr bwMode="auto">
              <a:xfrm>
                <a:off x="3024" y="3696"/>
                <a:ext cx="7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 R</a:t>
                </a:r>
                <a:r>
                  <a:rPr lang="en-US" sz="1800" b="1" baseline="-25000">
                    <a:latin typeface="Arial" charset="0"/>
                  </a:rPr>
                  <a:t>Th </a:t>
                </a:r>
                <a:r>
                  <a:rPr lang="en-US" sz="1800" b="1">
                    <a:latin typeface="Arial" charset="0"/>
                  </a:rPr>
                  <a:t>+ R</a:t>
                </a:r>
                <a:r>
                  <a:rPr lang="en-US" sz="1800" b="1" baseline="-25000">
                    <a:latin typeface="Arial" charset="0"/>
                  </a:rPr>
                  <a:t>L </a:t>
                </a:r>
                <a:endParaRPr lang="en-US" sz="1800" b="1" baseline="30000">
                  <a:latin typeface="Arial" charset="0"/>
                </a:endParaRPr>
              </a:p>
            </p:txBody>
          </p:sp>
          <p:sp>
            <p:nvSpPr>
              <p:cNvPr id="382040" name="Arc 88"/>
              <p:cNvSpPr>
                <a:spLocks/>
              </p:cNvSpPr>
              <p:nvPr/>
            </p:nvSpPr>
            <p:spPr bwMode="auto">
              <a:xfrm flipH="1">
                <a:off x="2975" y="3456"/>
                <a:ext cx="96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58"/>
                  <a:gd name="T2" fmla="*/ 1354 w 21600"/>
                  <a:gd name="T3" fmla="*/ 43158 h 43158"/>
                  <a:gd name="T4" fmla="*/ 0 w 21600"/>
                  <a:gd name="T5" fmla="*/ 21600 h 43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5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</a:path>
                  <a:path w="21600" h="4315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041" name="Arc 89"/>
              <p:cNvSpPr>
                <a:spLocks/>
              </p:cNvSpPr>
              <p:nvPr/>
            </p:nvSpPr>
            <p:spPr bwMode="auto">
              <a:xfrm rot="10800000" flipH="1">
                <a:off x="3743" y="3447"/>
                <a:ext cx="96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58"/>
                  <a:gd name="T2" fmla="*/ 1354 w 21600"/>
                  <a:gd name="T3" fmla="*/ 43158 h 43158"/>
                  <a:gd name="T4" fmla="*/ 0 w 21600"/>
                  <a:gd name="T5" fmla="*/ 21600 h 43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5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</a:path>
                  <a:path w="21600" h="4315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042" name="Text Box 90"/>
              <p:cNvSpPr txBox="1">
                <a:spLocks noChangeArrowheads="1"/>
              </p:cNvSpPr>
              <p:nvPr/>
            </p:nvSpPr>
            <p:spPr bwMode="auto">
              <a:xfrm>
                <a:off x="3781" y="3288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2</a:t>
                </a:r>
              </a:p>
            </p:txBody>
          </p:sp>
          <p:sp>
            <p:nvSpPr>
              <p:cNvPr id="382043" name="Text Box 91"/>
              <p:cNvSpPr txBox="1">
                <a:spLocks noChangeArrowheads="1"/>
              </p:cNvSpPr>
              <p:nvPr/>
            </p:nvSpPr>
            <p:spPr bwMode="auto">
              <a:xfrm>
                <a:off x="3925" y="3527"/>
                <a:ext cx="2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R</a:t>
                </a:r>
                <a:r>
                  <a:rPr lang="en-US" sz="18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82046" name="Text Box 94"/>
              <p:cNvSpPr txBox="1">
                <a:spLocks noChangeArrowheads="1"/>
              </p:cNvSpPr>
              <p:nvPr/>
            </p:nvSpPr>
            <p:spPr bwMode="auto">
              <a:xfrm>
                <a:off x="2496" y="3513"/>
                <a:ext cx="45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30000">
                    <a:latin typeface="Arial" charset="0"/>
                  </a:rPr>
                  <a:t>2</a:t>
                </a:r>
                <a:r>
                  <a:rPr lang="en-US" b="1" baseline="-25000">
                    <a:latin typeface="Arial" charset="0"/>
                  </a:rPr>
                  <a:t>Th </a:t>
                </a:r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81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81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5AE-E992-4B07-8D41-7D24D78E67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Maximum Power </a:t>
            </a:r>
            <a:r>
              <a:rPr lang="en-US" sz="2800" b="1" u="sng" dirty="0"/>
              <a:t>…</a:t>
            </a:r>
            <a:r>
              <a:rPr lang="en-US" sz="2800" b="1" u="sng" dirty="0" err="1"/>
              <a:t>contd</a:t>
            </a:r>
            <a:endParaRPr lang="en-US" sz="2800" b="1" u="sng" dirty="0"/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685800" y="8382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 plot shows :</a:t>
            </a:r>
            <a:endParaRPr lang="en-US" sz="1800" b="1">
              <a:latin typeface="Arial" charset="0"/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685800" y="37338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Now for max power transfer :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85800" y="63246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83075" name="Group 99"/>
          <p:cNvGrpSpPr>
            <a:grpSpLocks/>
          </p:cNvGrpSpPr>
          <p:nvPr/>
        </p:nvGrpSpPr>
        <p:grpSpPr bwMode="auto">
          <a:xfrm>
            <a:off x="3962400" y="914400"/>
            <a:ext cx="4648200" cy="2805113"/>
            <a:chOff x="1776" y="528"/>
            <a:chExt cx="2928" cy="1767"/>
          </a:xfrm>
        </p:grpSpPr>
        <p:sp>
          <p:nvSpPr>
            <p:cNvPr id="383054" name="Freeform 78"/>
            <p:cNvSpPr>
              <a:spLocks/>
            </p:cNvSpPr>
            <p:nvPr/>
          </p:nvSpPr>
          <p:spPr bwMode="auto">
            <a:xfrm>
              <a:off x="2352" y="816"/>
              <a:ext cx="1200" cy="1152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912" y="0"/>
                </a:cxn>
                <a:cxn ang="0">
                  <a:pos x="1728" y="1152"/>
                </a:cxn>
              </a:cxnLst>
              <a:rect l="0" t="0" r="r" b="b"/>
              <a:pathLst>
                <a:path w="1728" h="1152">
                  <a:moveTo>
                    <a:pt x="0" y="1152"/>
                  </a:moveTo>
                  <a:cubicBezTo>
                    <a:pt x="312" y="576"/>
                    <a:pt x="624" y="0"/>
                    <a:pt x="912" y="0"/>
                  </a:cubicBezTo>
                  <a:cubicBezTo>
                    <a:pt x="1200" y="0"/>
                    <a:pt x="1464" y="576"/>
                    <a:pt x="1728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55" name="Line 79"/>
            <p:cNvSpPr>
              <a:spLocks noChangeShapeType="1"/>
            </p:cNvSpPr>
            <p:nvPr/>
          </p:nvSpPr>
          <p:spPr bwMode="auto">
            <a:xfrm flipV="1">
              <a:off x="2208" y="67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56" name="Line 80"/>
            <p:cNvSpPr>
              <a:spLocks noChangeShapeType="1"/>
            </p:cNvSpPr>
            <p:nvPr/>
          </p:nvSpPr>
          <p:spPr bwMode="auto">
            <a:xfrm>
              <a:off x="1872" y="201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57" name="Text Box 81"/>
            <p:cNvSpPr txBox="1">
              <a:spLocks noChangeArrowheads="1"/>
            </p:cNvSpPr>
            <p:nvPr/>
          </p:nvSpPr>
          <p:spPr bwMode="auto">
            <a:xfrm>
              <a:off x="1968" y="5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P</a:t>
              </a:r>
              <a:r>
                <a:rPr lang="en-US" sz="1800" b="1" baseline="-25000"/>
                <a:t>L</a:t>
              </a:r>
            </a:p>
          </p:txBody>
        </p:sp>
        <p:sp>
          <p:nvSpPr>
            <p:cNvPr id="383058" name="Text Box 82"/>
            <p:cNvSpPr txBox="1">
              <a:spLocks noChangeArrowheads="1"/>
            </p:cNvSpPr>
            <p:nvPr/>
          </p:nvSpPr>
          <p:spPr bwMode="auto">
            <a:xfrm>
              <a:off x="4416" y="20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R</a:t>
              </a:r>
              <a:r>
                <a:rPr lang="en-US" sz="1800" b="1" baseline="-25000"/>
                <a:t>L</a:t>
              </a:r>
            </a:p>
          </p:txBody>
        </p:sp>
        <p:sp>
          <p:nvSpPr>
            <p:cNvPr id="383059" name="Line 83"/>
            <p:cNvSpPr>
              <a:spLocks noChangeShapeType="1"/>
            </p:cNvSpPr>
            <p:nvPr/>
          </p:nvSpPr>
          <p:spPr bwMode="auto">
            <a:xfrm>
              <a:off x="2976" y="57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60" name="Text Box 84"/>
            <p:cNvSpPr txBox="1">
              <a:spLocks noChangeArrowheads="1"/>
            </p:cNvSpPr>
            <p:nvPr/>
          </p:nvSpPr>
          <p:spPr bwMode="auto">
            <a:xfrm>
              <a:off x="2832" y="206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R</a:t>
              </a:r>
              <a:r>
                <a:rPr lang="en-US" sz="1800" b="1" baseline="-25000"/>
                <a:t>Th</a:t>
              </a:r>
            </a:p>
          </p:txBody>
        </p:sp>
        <p:sp>
          <p:nvSpPr>
            <p:cNvPr id="383061" name="Line 85"/>
            <p:cNvSpPr>
              <a:spLocks noChangeShapeType="1"/>
            </p:cNvSpPr>
            <p:nvPr/>
          </p:nvSpPr>
          <p:spPr bwMode="auto">
            <a:xfrm flipH="1">
              <a:off x="2112" y="816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62" name="Text Box 86"/>
            <p:cNvSpPr txBox="1">
              <a:spLocks noChangeArrowheads="1"/>
            </p:cNvSpPr>
            <p:nvPr/>
          </p:nvSpPr>
          <p:spPr bwMode="auto">
            <a:xfrm>
              <a:off x="1776" y="7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P</a:t>
              </a:r>
              <a:r>
                <a:rPr lang="en-US" sz="1800" b="1" baseline="-25000"/>
                <a:t>max</a:t>
              </a:r>
            </a:p>
          </p:txBody>
        </p:sp>
      </p:grpSp>
      <p:grpSp>
        <p:nvGrpSpPr>
          <p:cNvPr id="383076" name="Group 100"/>
          <p:cNvGrpSpPr>
            <a:grpSpLocks/>
          </p:cNvGrpSpPr>
          <p:nvPr/>
        </p:nvGrpSpPr>
        <p:grpSpPr bwMode="auto">
          <a:xfrm>
            <a:off x="4017963" y="3748088"/>
            <a:ext cx="1316037" cy="823912"/>
            <a:chOff x="2531" y="2361"/>
            <a:chExt cx="829" cy="519"/>
          </a:xfrm>
        </p:grpSpPr>
        <p:sp>
          <p:nvSpPr>
            <p:cNvPr id="383063" name="Text Box 87"/>
            <p:cNvSpPr txBox="1">
              <a:spLocks noChangeArrowheads="1"/>
            </p:cNvSpPr>
            <p:nvPr/>
          </p:nvSpPr>
          <p:spPr bwMode="auto">
            <a:xfrm>
              <a:off x="2593" y="2361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dP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 </a:t>
              </a:r>
            </a:p>
          </p:txBody>
        </p:sp>
        <p:sp>
          <p:nvSpPr>
            <p:cNvPr id="383064" name="Line 88"/>
            <p:cNvSpPr>
              <a:spLocks noChangeShapeType="1"/>
            </p:cNvSpPr>
            <p:nvPr/>
          </p:nvSpPr>
          <p:spPr bwMode="auto">
            <a:xfrm>
              <a:off x="2675" y="26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65" name="Line 89"/>
            <p:cNvSpPr>
              <a:spLocks noChangeShapeType="1"/>
            </p:cNvSpPr>
            <p:nvPr/>
          </p:nvSpPr>
          <p:spPr bwMode="auto">
            <a:xfrm>
              <a:off x="2531" y="260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66" name="Text Box 90"/>
            <p:cNvSpPr txBox="1">
              <a:spLocks noChangeArrowheads="1"/>
            </p:cNvSpPr>
            <p:nvPr/>
          </p:nvSpPr>
          <p:spPr bwMode="auto">
            <a:xfrm>
              <a:off x="2579" y="2649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dR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 </a:t>
              </a:r>
            </a:p>
          </p:txBody>
        </p:sp>
        <p:sp>
          <p:nvSpPr>
            <p:cNvPr id="383067" name="Text Box 91"/>
            <p:cNvSpPr txBox="1">
              <a:spLocks noChangeArrowheads="1"/>
            </p:cNvSpPr>
            <p:nvPr/>
          </p:nvSpPr>
          <p:spPr bwMode="auto">
            <a:xfrm>
              <a:off x="3040" y="2492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= 0</a:t>
              </a:r>
            </a:p>
          </p:txBody>
        </p:sp>
      </p:grpSp>
      <p:sp>
        <p:nvSpPr>
          <p:cNvPr id="383068" name="Rectangle 92"/>
          <p:cNvSpPr>
            <a:spLocks noChangeArrowheads="1"/>
          </p:cNvSpPr>
          <p:nvPr/>
        </p:nvSpPr>
        <p:spPr bwMode="auto">
          <a:xfrm>
            <a:off x="685800" y="4724400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And   R</a:t>
            </a:r>
            <a:r>
              <a:rPr lang="en-US" sz="1600" b="1" baseline="-25000">
                <a:latin typeface="Arial" charset="0"/>
              </a:rPr>
              <a:t>Th</a:t>
            </a:r>
            <a:r>
              <a:rPr lang="en-US" sz="1600" b="1">
                <a:latin typeface="Arial" charset="0"/>
              </a:rPr>
              <a:t>  =  R</a:t>
            </a:r>
            <a:r>
              <a:rPr lang="en-US" sz="1600" b="1" baseline="-25000">
                <a:latin typeface="Arial" charset="0"/>
              </a:rPr>
              <a:t>L</a:t>
            </a:r>
          </a:p>
        </p:txBody>
      </p:sp>
      <p:sp>
        <p:nvSpPr>
          <p:cNvPr id="383069" name="Rectangle 93"/>
          <p:cNvSpPr>
            <a:spLocks noChangeArrowheads="1"/>
          </p:cNvSpPr>
          <p:nvPr/>
        </p:nvSpPr>
        <p:spPr bwMode="auto">
          <a:xfrm>
            <a:off x="685800" y="53340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Also note that max power available from circuit :</a:t>
            </a:r>
            <a:endParaRPr lang="en-US" sz="1600" b="1" baseline="-25000">
              <a:latin typeface="Arial" charset="0"/>
            </a:endParaRPr>
          </a:p>
        </p:txBody>
      </p:sp>
      <p:grpSp>
        <p:nvGrpSpPr>
          <p:cNvPr id="383077" name="Group 101"/>
          <p:cNvGrpSpPr>
            <a:grpSpLocks/>
          </p:cNvGrpSpPr>
          <p:nvPr/>
        </p:nvGrpSpPr>
        <p:grpSpPr bwMode="auto">
          <a:xfrm>
            <a:off x="6096000" y="5105400"/>
            <a:ext cx="2819400" cy="823913"/>
            <a:chOff x="3840" y="3216"/>
            <a:chExt cx="1776" cy="519"/>
          </a:xfrm>
        </p:grpSpPr>
        <p:sp>
          <p:nvSpPr>
            <p:cNvPr id="383070" name="Text Box 94"/>
            <p:cNvSpPr txBox="1">
              <a:spLocks noChangeArrowheads="1"/>
            </p:cNvSpPr>
            <p:nvPr/>
          </p:nvSpPr>
          <p:spPr bwMode="auto">
            <a:xfrm>
              <a:off x="3840" y="3357"/>
              <a:ext cx="1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</a:t>
              </a:r>
              <a:r>
                <a:rPr lang="en-US" sz="1800" b="1" baseline="-25000">
                  <a:latin typeface="Arial" charset="0"/>
                </a:rPr>
                <a:t>max</a:t>
              </a:r>
              <a:r>
                <a:rPr lang="en-US" sz="1800" b="1">
                  <a:latin typeface="Arial" charset="0"/>
                </a:rPr>
                <a:t> = </a:t>
              </a:r>
            </a:p>
          </p:txBody>
        </p:sp>
        <p:sp>
          <p:nvSpPr>
            <p:cNvPr id="383071" name="Text Box 95"/>
            <p:cNvSpPr txBox="1">
              <a:spLocks noChangeArrowheads="1"/>
            </p:cNvSpPr>
            <p:nvPr/>
          </p:nvSpPr>
          <p:spPr bwMode="auto">
            <a:xfrm>
              <a:off x="4362" y="3216"/>
              <a:ext cx="3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V</a:t>
              </a:r>
              <a:r>
                <a:rPr lang="en-US" sz="1600" b="1" baseline="30000">
                  <a:latin typeface="Arial" charset="0"/>
                </a:rPr>
                <a:t>2</a:t>
              </a:r>
              <a:r>
                <a:rPr lang="en-US" sz="1800" b="1" baseline="-25000">
                  <a:latin typeface="Arial" charset="0"/>
                </a:rPr>
                <a:t>Th</a:t>
              </a:r>
            </a:p>
          </p:txBody>
        </p:sp>
        <p:sp>
          <p:nvSpPr>
            <p:cNvPr id="383072" name="Line 96"/>
            <p:cNvSpPr>
              <a:spLocks noChangeShapeType="1"/>
            </p:cNvSpPr>
            <p:nvPr/>
          </p:nvSpPr>
          <p:spPr bwMode="auto">
            <a:xfrm>
              <a:off x="4334" y="3485"/>
              <a:ext cx="3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073" name="Text Box 97"/>
            <p:cNvSpPr txBox="1">
              <a:spLocks noChangeArrowheads="1"/>
            </p:cNvSpPr>
            <p:nvPr/>
          </p:nvSpPr>
          <p:spPr bwMode="auto">
            <a:xfrm>
              <a:off x="4224" y="3504"/>
              <a:ext cx="6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    4 R</a:t>
              </a:r>
              <a:r>
                <a:rPr lang="en-US" sz="1800" b="1" baseline="-25000">
                  <a:latin typeface="Arial" charset="0"/>
                </a:rPr>
                <a:t>Th</a:t>
              </a:r>
            </a:p>
          </p:txBody>
        </p:sp>
      </p:grpSp>
      <p:sp>
        <p:nvSpPr>
          <p:cNvPr id="383074" name="Rectangle 98"/>
          <p:cNvSpPr>
            <a:spLocks noChangeArrowheads="1"/>
          </p:cNvSpPr>
          <p:nvPr/>
        </p:nvSpPr>
        <p:spPr bwMode="auto">
          <a:xfrm>
            <a:off x="685800" y="5943600"/>
            <a:ext cx="678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This is a quarter (not half half) of the power being generated.</a:t>
            </a:r>
            <a:endParaRPr lang="en-US" sz="1600" b="1" baseline="-25000">
              <a:latin typeface="Arial" charset="0"/>
            </a:endParaRPr>
          </a:p>
        </p:txBody>
      </p:sp>
      <p:grpSp>
        <p:nvGrpSpPr>
          <p:cNvPr id="383078" name="Group 102"/>
          <p:cNvGrpSpPr>
            <a:grpSpLocks/>
          </p:cNvGrpSpPr>
          <p:nvPr/>
        </p:nvGrpSpPr>
        <p:grpSpPr bwMode="auto">
          <a:xfrm>
            <a:off x="762000" y="1524000"/>
            <a:ext cx="3810000" cy="1066800"/>
            <a:chOff x="2064" y="3288"/>
            <a:chExt cx="2688" cy="648"/>
          </a:xfrm>
        </p:grpSpPr>
        <p:sp>
          <p:nvSpPr>
            <p:cNvPr id="383079" name="Text Box 103"/>
            <p:cNvSpPr txBox="1">
              <a:spLocks noChangeArrowheads="1"/>
            </p:cNvSpPr>
            <p:nvPr/>
          </p:nvSpPr>
          <p:spPr bwMode="auto">
            <a:xfrm>
              <a:off x="2064" y="3552"/>
              <a:ext cx="268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 P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 =   </a:t>
              </a:r>
            </a:p>
          </p:txBody>
        </p:sp>
        <p:grpSp>
          <p:nvGrpSpPr>
            <p:cNvPr id="383080" name="Group 104"/>
            <p:cNvGrpSpPr>
              <a:grpSpLocks/>
            </p:cNvGrpSpPr>
            <p:nvPr/>
          </p:nvGrpSpPr>
          <p:grpSpPr bwMode="auto">
            <a:xfrm>
              <a:off x="2496" y="3288"/>
              <a:ext cx="1742" cy="648"/>
              <a:chOff x="2496" y="3288"/>
              <a:chExt cx="1742" cy="648"/>
            </a:xfrm>
          </p:grpSpPr>
          <p:sp>
            <p:nvSpPr>
              <p:cNvPr id="383081" name="Text Box 105"/>
              <p:cNvSpPr txBox="1">
                <a:spLocks noChangeArrowheads="1"/>
              </p:cNvSpPr>
              <p:nvPr/>
            </p:nvSpPr>
            <p:spPr bwMode="auto">
              <a:xfrm>
                <a:off x="3272" y="3408"/>
                <a:ext cx="26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1</a:t>
                </a:r>
                <a:r>
                  <a:rPr lang="en-US" b="1" baseline="-25000">
                    <a:latin typeface="Arial" charset="0"/>
                  </a:rPr>
                  <a:t> </a:t>
                </a:r>
              </a:p>
            </p:txBody>
          </p:sp>
          <p:sp>
            <p:nvSpPr>
              <p:cNvPr id="383082" name="Line 106"/>
              <p:cNvSpPr>
                <a:spLocks noChangeShapeType="1"/>
              </p:cNvSpPr>
              <p:nvPr/>
            </p:nvSpPr>
            <p:spPr bwMode="auto">
              <a:xfrm>
                <a:off x="3119" y="367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83" name="Text Box 107"/>
              <p:cNvSpPr txBox="1">
                <a:spLocks noChangeArrowheads="1"/>
              </p:cNvSpPr>
              <p:nvPr/>
            </p:nvSpPr>
            <p:spPr bwMode="auto">
              <a:xfrm>
                <a:off x="3024" y="3696"/>
                <a:ext cx="805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 R</a:t>
                </a:r>
                <a:r>
                  <a:rPr lang="en-US" sz="1800" b="1" baseline="-25000">
                    <a:latin typeface="Arial" charset="0"/>
                  </a:rPr>
                  <a:t>Th </a:t>
                </a:r>
                <a:r>
                  <a:rPr lang="en-US" sz="1800" b="1">
                    <a:latin typeface="Arial" charset="0"/>
                  </a:rPr>
                  <a:t>+ R</a:t>
                </a:r>
                <a:r>
                  <a:rPr lang="en-US" sz="1800" b="1" baseline="-25000">
                    <a:latin typeface="Arial" charset="0"/>
                  </a:rPr>
                  <a:t>L </a:t>
                </a:r>
                <a:endParaRPr lang="en-US" sz="1800" b="1" baseline="30000">
                  <a:latin typeface="Arial" charset="0"/>
                </a:endParaRPr>
              </a:p>
            </p:txBody>
          </p:sp>
          <p:sp>
            <p:nvSpPr>
              <p:cNvPr id="383084" name="Arc 108"/>
              <p:cNvSpPr>
                <a:spLocks/>
              </p:cNvSpPr>
              <p:nvPr/>
            </p:nvSpPr>
            <p:spPr bwMode="auto">
              <a:xfrm flipH="1">
                <a:off x="2975" y="3456"/>
                <a:ext cx="96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58"/>
                  <a:gd name="T2" fmla="*/ 1354 w 21600"/>
                  <a:gd name="T3" fmla="*/ 43158 h 43158"/>
                  <a:gd name="T4" fmla="*/ 0 w 21600"/>
                  <a:gd name="T5" fmla="*/ 21600 h 43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5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</a:path>
                  <a:path w="21600" h="4315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085" name="Arc 109"/>
              <p:cNvSpPr>
                <a:spLocks/>
              </p:cNvSpPr>
              <p:nvPr/>
            </p:nvSpPr>
            <p:spPr bwMode="auto">
              <a:xfrm rot="10800000" flipH="1">
                <a:off x="3743" y="3447"/>
                <a:ext cx="96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58"/>
                  <a:gd name="T2" fmla="*/ 1354 w 21600"/>
                  <a:gd name="T3" fmla="*/ 43158 h 43158"/>
                  <a:gd name="T4" fmla="*/ 0 w 21600"/>
                  <a:gd name="T5" fmla="*/ 21600 h 43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5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</a:path>
                  <a:path w="21600" h="4315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03"/>
                      <a:pt x="12735" y="42442"/>
                      <a:pt x="1353" y="431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086" name="Text Box 110"/>
              <p:cNvSpPr txBox="1">
                <a:spLocks noChangeArrowheads="1"/>
              </p:cNvSpPr>
              <p:nvPr/>
            </p:nvSpPr>
            <p:spPr bwMode="auto">
              <a:xfrm>
                <a:off x="3781" y="3288"/>
                <a:ext cx="211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2</a:t>
                </a:r>
              </a:p>
            </p:txBody>
          </p:sp>
          <p:sp>
            <p:nvSpPr>
              <p:cNvPr id="383087" name="Text Box 111"/>
              <p:cNvSpPr txBox="1">
                <a:spLocks noChangeArrowheads="1"/>
              </p:cNvSpPr>
              <p:nvPr/>
            </p:nvSpPr>
            <p:spPr bwMode="auto">
              <a:xfrm>
                <a:off x="3925" y="3527"/>
                <a:ext cx="31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R</a:t>
                </a:r>
                <a:r>
                  <a:rPr lang="en-US" sz="18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83088" name="Text Box 112"/>
              <p:cNvSpPr txBox="1">
                <a:spLocks noChangeArrowheads="1"/>
              </p:cNvSpPr>
              <p:nvPr/>
            </p:nvSpPr>
            <p:spPr bwMode="auto">
              <a:xfrm>
                <a:off x="2496" y="3513"/>
                <a:ext cx="51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Arial" charset="0"/>
                  </a:rPr>
                  <a:t>V</a:t>
                </a:r>
                <a:r>
                  <a:rPr lang="en-US" sz="1800" b="1" baseline="30000">
                    <a:latin typeface="Arial" charset="0"/>
                  </a:rPr>
                  <a:t>2</a:t>
                </a:r>
                <a:r>
                  <a:rPr lang="en-US" b="1" baseline="-25000">
                    <a:latin typeface="Arial" charset="0"/>
                  </a:rPr>
                  <a:t>Th </a:t>
                </a:r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3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83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83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83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8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8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8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8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80E6-1368-44D9-B0DC-B4B00C9B15E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Example </a:t>
            </a:r>
            <a:r>
              <a:rPr lang="en-US" sz="2800" b="1" u="sng" dirty="0"/>
              <a:t>: </a:t>
            </a:r>
            <a:r>
              <a:rPr lang="en-US" sz="2800" b="1" u="sng" smtClean="0"/>
              <a:t>Maximum Power </a:t>
            </a:r>
            <a:endParaRPr lang="en-US" sz="2800" b="1" u="sng" dirty="0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5800" y="1066800"/>
            <a:ext cx="815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Consider a 10 – volt source with R</a:t>
            </a:r>
            <a:r>
              <a:rPr lang="en-US" sz="1600" b="1" baseline="-25000">
                <a:latin typeface="Arial" charset="0"/>
              </a:rPr>
              <a:t>Th</a:t>
            </a:r>
            <a:r>
              <a:rPr lang="en-US" sz="1600" b="1">
                <a:latin typeface="Arial" charset="0"/>
              </a:rPr>
              <a:t> or internal resistance as 5 ohms. The maximum power it can generate is 20 watts.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The maximum power it can deliver to a load of 5 ohms is V</a:t>
            </a:r>
            <a:r>
              <a:rPr lang="en-US" sz="1600" b="1" baseline="30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/R  ie ¼ th of power being generated.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685800" y="61722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Best of Luck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99440" name="Group 80"/>
          <p:cNvGrpSpPr>
            <a:grpSpLocks/>
          </p:cNvGrpSpPr>
          <p:nvPr/>
        </p:nvGrpSpPr>
        <p:grpSpPr bwMode="auto">
          <a:xfrm>
            <a:off x="2133600" y="2728913"/>
            <a:ext cx="4964113" cy="2452687"/>
            <a:chOff x="1344" y="1719"/>
            <a:chExt cx="3127" cy="1545"/>
          </a:xfrm>
        </p:grpSpPr>
        <p:grpSp>
          <p:nvGrpSpPr>
            <p:cNvPr id="399368" name="Group 8"/>
            <p:cNvGrpSpPr>
              <a:grpSpLocks/>
            </p:cNvGrpSpPr>
            <p:nvPr/>
          </p:nvGrpSpPr>
          <p:grpSpPr bwMode="auto">
            <a:xfrm>
              <a:off x="2016" y="2037"/>
              <a:ext cx="432" cy="1200"/>
              <a:chOff x="3648" y="1152"/>
              <a:chExt cx="432" cy="1200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648" y="1578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70" name="Line 10"/>
              <p:cNvSpPr>
                <a:spLocks noChangeShapeType="1"/>
              </p:cNvSpPr>
              <p:nvPr/>
            </p:nvSpPr>
            <p:spPr bwMode="auto">
              <a:xfrm>
                <a:off x="3864" y="2042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1" name="Line 11"/>
              <p:cNvSpPr>
                <a:spLocks noChangeShapeType="1"/>
              </p:cNvSpPr>
              <p:nvPr/>
            </p:nvSpPr>
            <p:spPr bwMode="auto">
              <a:xfrm flipV="1">
                <a:off x="3864" y="1152"/>
                <a:ext cx="0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2" name="Text Box 12"/>
              <p:cNvSpPr txBox="1">
                <a:spLocks noChangeArrowheads="1"/>
              </p:cNvSpPr>
              <p:nvPr/>
            </p:nvSpPr>
            <p:spPr bwMode="auto">
              <a:xfrm>
                <a:off x="3753" y="1536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99373" name="Text Box 13"/>
              <p:cNvSpPr txBox="1">
                <a:spLocks noChangeArrowheads="1"/>
              </p:cNvSpPr>
              <p:nvPr/>
            </p:nvSpPr>
            <p:spPr bwMode="auto">
              <a:xfrm>
                <a:off x="3747" y="1722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99374" name="Text Box 14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99375" name="Text Box 15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1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</p:grpSp>
        <p:grpSp>
          <p:nvGrpSpPr>
            <p:cNvPr id="399376" name="Group 16"/>
            <p:cNvGrpSpPr>
              <a:grpSpLocks/>
            </p:cNvGrpSpPr>
            <p:nvPr/>
          </p:nvGrpSpPr>
          <p:grpSpPr bwMode="auto">
            <a:xfrm>
              <a:off x="2232" y="1957"/>
              <a:ext cx="960" cy="144"/>
              <a:chOff x="1200" y="1296"/>
              <a:chExt cx="2256" cy="243"/>
            </a:xfrm>
          </p:grpSpPr>
          <p:sp>
            <p:nvSpPr>
              <p:cNvPr id="399377" name="Line 1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8" name="Line 18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379" name="Group 19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9938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8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82" name="Group 22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99383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8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85" name="Group 25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99386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8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388" name="Line 2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9" name="Line 29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390" name="Line 30"/>
            <p:cNvSpPr>
              <a:spLocks noChangeShapeType="1"/>
            </p:cNvSpPr>
            <p:nvPr/>
          </p:nvSpPr>
          <p:spPr bwMode="auto">
            <a:xfrm flipV="1">
              <a:off x="2240" y="3237"/>
              <a:ext cx="10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391" name="Group 31"/>
            <p:cNvGrpSpPr>
              <a:grpSpLocks/>
            </p:cNvGrpSpPr>
            <p:nvPr/>
          </p:nvGrpSpPr>
          <p:grpSpPr bwMode="auto">
            <a:xfrm rot="16200000">
              <a:off x="3172" y="2569"/>
              <a:ext cx="1192" cy="144"/>
              <a:chOff x="1200" y="1296"/>
              <a:chExt cx="2256" cy="243"/>
            </a:xfrm>
          </p:grpSpPr>
          <p:sp>
            <p:nvSpPr>
              <p:cNvPr id="399392" name="Line 3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3" name="Line 3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394" name="Group 3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99395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9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97" name="Group 3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99398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9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400" name="Group 4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9940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0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403" name="Line 4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4" name="Line 4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05" name="Rectangle 45"/>
            <p:cNvSpPr>
              <a:spLocks noChangeArrowheads="1"/>
            </p:cNvSpPr>
            <p:nvPr/>
          </p:nvSpPr>
          <p:spPr bwMode="auto">
            <a:xfrm>
              <a:off x="3888" y="2564"/>
              <a:ext cx="5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= 5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99406" name="Rectangle 46"/>
            <p:cNvSpPr>
              <a:spLocks noChangeArrowheads="1"/>
            </p:cNvSpPr>
            <p:nvPr/>
          </p:nvSpPr>
          <p:spPr bwMode="auto">
            <a:xfrm>
              <a:off x="1344" y="2533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Th </a:t>
              </a:r>
              <a:r>
                <a:rPr lang="en-US" sz="1600" b="1">
                  <a:latin typeface="Arial" charset="0"/>
                </a:rPr>
                <a:t>=10 v</a:t>
              </a:r>
              <a:endParaRPr lang="el-GR" sz="1600" b="1">
                <a:latin typeface="Arial" charset="0"/>
              </a:endParaRPr>
            </a:p>
          </p:txBody>
        </p:sp>
        <p:sp>
          <p:nvSpPr>
            <p:cNvPr id="399407" name="Rectangle 47"/>
            <p:cNvSpPr>
              <a:spLocks noChangeArrowheads="1"/>
            </p:cNvSpPr>
            <p:nvPr/>
          </p:nvSpPr>
          <p:spPr bwMode="auto">
            <a:xfrm>
              <a:off x="2391" y="171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Th</a:t>
              </a:r>
              <a:r>
                <a:rPr lang="en-US" sz="1600" b="1">
                  <a:latin typeface="Arial" charset="0"/>
                </a:rPr>
                <a:t> = 5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</a:p>
          </p:txBody>
        </p:sp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>
              <a:off x="3456" y="2469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L</a:t>
              </a:r>
              <a:endParaRPr lang="el-GR" sz="2000" b="1" baseline="-25000">
                <a:latin typeface="Arial" charset="0"/>
              </a:endParaRPr>
            </a:p>
          </p:txBody>
        </p:sp>
        <p:sp>
          <p:nvSpPr>
            <p:cNvPr id="399409" name="Line 49"/>
            <p:cNvSpPr>
              <a:spLocks noChangeShapeType="1"/>
            </p:cNvSpPr>
            <p:nvPr/>
          </p:nvSpPr>
          <p:spPr bwMode="auto">
            <a:xfrm flipH="1">
              <a:off x="3522" y="2037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10" name="Line 50"/>
            <p:cNvSpPr>
              <a:spLocks noChangeShapeType="1"/>
            </p:cNvSpPr>
            <p:nvPr/>
          </p:nvSpPr>
          <p:spPr bwMode="auto">
            <a:xfrm flipH="1">
              <a:off x="3546" y="3237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11" name="Oval 51"/>
            <p:cNvSpPr>
              <a:spLocks noChangeArrowheads="1"/>
            </p:cNvSpPr>
            <p:nvPr/>
          </p:nvSpPr>
          <p:spPr bwMode="auto">
            <a:xfrm>
              <a:off x="3186" y="20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2" name="Oval 52"/>
            <p:cNvSpPr>
              <a:spLocks noChangeArrowheads="1"/>
            </p:cNvSpPr>
            <p:nvPr/>
          </p:nvSpPr>
          <p:spPr bwMode="auto">
            <a:xfrm>
              <a:off x="3255" y="32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3" name="Text Box 53"/>
            <p:cNvSpPr txBox="1">
              <a:spLocks noChangeArrowheads="1"/>
            </p:cNvSpPr>
            <p:nvPr/>
          </p:nvSpPr>
          <p:spPr bwMode="auto">
            <a:xfrm>
              <a:off x="3494" y="2037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+</a:t>
              </a:r>
            </a:p>
          </p:txBody>
        </p:sp>
        <p:sp>
          <p:nvSpPr>
            <p:cNvPr id="399414" name="Text Box 54"/>
            <p:cNvSpPr txBox="1">
              <a:spLocks noChangeArrowheads="1"/>
            </p:cNvSpPr>
            <p:nvPr/>
          </p:nvSpPr>
          <p:spPr bwMode="auto">
            <a:xfrm>
              <a:off x="3504" y="294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99415" name="Line 55"/>
            <p:cNvSpPr>
              <a:spLocks noChangeShapeType="1"/>
            </p:cNvSpPr>
            <p:nvPr/>
          </p:nvSpPr>
          <p:spPr bwMode="auto">
            <a:xfrm>
              <a:off x="3840" y="20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16" name="Rectangle 56"/>
            <p:cNvSpPr>
              <a:spLocks noChangeArrowheads="1"/>
            </p:cNvSpPr>
            <p:nvPr/>
          </p:nvSpPr>
          <p:spPr bwMode="auto">
            <a:xfrm>
              <a:off x="3888" y="2037"/>
              <a:ext cx="2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l-GR" sz="1600" b="1" baseline="-25000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0A6-16E1-472E-9E5B-1E6DA40B8DF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1464" name="Rectangle 56"/>
          <p:cNvSpPr>
            <a:spLocks noGrp="1" noChangeArrowheads="1"/>
          </p:cNvSpPr>
          <p:nvPr>
            <p:ph type="title"/>
          </p:nvPr>
        </p:nvSpPr>
        <p:spPr>
          <a:xfrm>
            <a:off x="762000" y="1600200"/>
            <a:ext cx="7772400" cy="2743200"/>
          </a:xfrm>
        </p:spPr>
        <p:txBody>
          <a:bodyPr/>
          <a:lstStyle/>
          <a:p>
            <a:r>
              <a:rPr lang="en-US" b="1"/>
              <a:t>The biggest risk in life is</a:t>
            </a:r>
            <a:br>
              <a:rPr lang="en-US" b="1"/>
            </a:br>
            <a:r>
              <a:rPr lang="en-US" b="1">
                <a:solidFill>
                  <a:srgbClr val="CC00CC"/>
                </a:solidFill>
              </a:rPr>
              <a:t>…not taking one.</a:t>
            </a:r>
            <a:br>
              <a:rPr lang="en-US" b="1">
                <a:solidFill>
                  <a:srgbClr val="CC00CC"/>
                </a:solidFill>
              </a:rPr>
            </a:br>
            <a:r>
              <a:rPr lang="en-US" b="1">
                <a:solidFill>
                  <a:srgbClr val="CC00CC"/>
                </a:solidFill>
              </a:rPr>
              <a:t/>
            </a:r>
            <a:br>
              <a:rPr lang="en-US" b="1">
                <a:solidFill>
                  <a:srgbClr val="CC00CC"/>
                </a:solidFill>
              </a:rPr>
            </a:br>
            <a:r>
              <a:rPr lang="en-US" sz="2800" b="1" i="1">
                <a:solidFill>
                  <a:schemeClr val="tx1"/>
                </a:solidFill>
              </a:rPr>
              <a:t>(Anonymous)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31F8F18A7E043905E1667C20D9A5E" ma:contentTypeVersion="2" ma:contentTypeDescription="Create a new document." ma:contentTypeScope="" ma:versionID="207c11564c016c14dfafc1e2cf1a8fd3">
  <xsd:schema xmlns:xsd="http://www.w3.org/2001/XMLSchema" xmlns:xs="http://www.w3.org/2001/XMLSchema" xmlns:p="http://schemas.microsoft.com/office/2006/metadata/properties" xmlns:ns2="24669104-2fd6-4102-bae9-6b0db27ef0c0" targetNamespace="http://schemas.microsoft.com/office/2006/metadata/properties" ma:root="true" ma:fieldsID="44ded453f7bb196ed30f0278f5efab8a" ns2:_="">
    <xsd:import namespace="24669104-2fd6-4102-bae9-6b0db27ef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9104-2fd6-4102-bae9-6b0db27ef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489C5-E7E9-431C-B280-75D9621BCF3D}"/>
</file>

<file path=customXml/itemProps2.xml><?xml version="1.0" encoding="utf-8"?>
<ds:datastoreItem xmlns:ds="http://schemas.openxmlformats.org/officeDocument/2006/customXml" ds:itemID="{0BB31FF5-3B8C-4274-9C0B-92FC6EA2A432}"/>
</file>

<file path=customXml/itemProps3.xml><?xml version="1.0" encoding="utf-8"?>
<ds:datastoreItem xmlns:ds="http://schemas.openxmlformats.org/officeDocument/2006/customXml" ds:itemID="{1EBE687B-24CF-41DA-8AD3-EBE8F123EDE4}"/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446</Words>
  <Application>Microsoft Office PowerPoint</Application>
  <PresentationFormat>On-screen Show (4:3)</PresentationFormat>
  <Paragraphs>138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Maximum Power Transfer Theorem</vt:lpstr>
      <vt:lpstr>Maximum Power …contd</vt:lpstr>
      <vt:lpstr>Maximum Power …contd</vt:lpstr>
      <vt:lpstr>Maximum Power …contd</vt:lpstr>
      <vt:lpstr>Example : Maximum Power </vt:lpstr>
      <vt:lpstr>The biggest risk in life is …not taking one.  (Anonymous)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701</cp:revision>
  <dcterms:created xsi:type="dcterms:W3CDTF">2001-08-27T04:48:27Z</dcterms:created>
  <dcterms:modified xsi:type="dcterms:W3CDTF">2014-02-07T08:22:48Z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0x0101009CE31F8F18A7E043905E1667C20D9A5E</vt:lpwstr>
  </property>
</Properties>
</file>