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3" r:id="rId2"/>
    <p:sldId id="510" r:id="rId3"/>
    <p:sldId id="511" r:id="rId4"/>
    <p:sldId id="513" r:id="rId5"/>
    <p:sldId id="512" r:id="rId6"/>
    <p:sldId id="514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EAEAEA"/>
    <a:srgbClr val="F8F8F8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831" autoAdjust="0"/>
  </p:normalViewPr>
  <p:slideViewPr>
    <p:cSldViewPr>
      <p:cViewPr>
        <p:scale>
          <a:sx n="66" d="100"/>
          <a:sy n="66" d="100"/>
        </p:scale>
        <p:origin x="-169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7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fld id="{C32D48BD-D9F7-43A4-B5D4-62A4F4DAC3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defTabSz="966621">
              <a:defRPr sz="1300"/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19173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621">
              <a:defRPr sz="1300"/>
            </a:lvl1pPr>
          </a:lstStyle>
          <a:p>
            <a:fld id="{769B3FF3-0645-4A3B-9A28-037329789A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155B5B-3B4C-4320-BD27-93F3284FE039}" type="slidenum">
              <a:rPr lang="en-US"/>
              <a:pPr/>
              <a:t>1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61226"/>
            <a:ext cx="5367130" cy="43202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AF83F-D563-43D4-B4B3-B26A12B2C9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DA902-5156-4DCA-B552-FF38A2BDA0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49FFA-B09B-4F25-BEBD-CC4985C45F3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76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02B500-4033-41CD-8210-B08CB62714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169F9-F7A5-4C20-BCF2-C18A221B1D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DBFC2-9E5E-4653-B4A3-6C4364FA7D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B60E-6F20-4058-97D3-FB64943E12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7C594-9679-4EDA-9B70-D1054A61E9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A9A44-F635-40C3-89D3-F9CCC56CD0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D1F96-F453-4745-B1D5-9FF33E0B9C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7E651-64CC-4B7D-AC7D-CDF54E32B5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994FB-DB63-430A-A4BC-ECCB96323D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latin typeface="Arial" charset="0"/>
              </a:defRPr>
            </a:lvl1pPr>
          </a:lstStyle>
          <a:p>
            <a:fld id="{2FFEA808-07A0-4031-9459-DC98F747AE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 rot="16200000">
            <a:off x="-2762250" y="3371850"/>
            <a:ext cx="607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Mansoor</a:t>
            </a:r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bg1">
                    <a:lumMod val="85000"/>
                  </a:schemeClr>
                </a:solidFill>
              </a:rPr>
              <a:t>Shaukat</a:t>
            </a:r>
            <a:endParaRPr lang="en-US" sz="6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676275" y="2276475"/>
            <a:ext cx="8013700" cy="2166938"/>
            <a:chOff x="426" y="1434"/>
            <a:chExt cx="5048" cy="1365"/>
          </a:xfrm>
        </p:grpSpPr>
        <p:pic>
          <p:nvPicPr>
            <p:cNvPr id="239619" name="Picture 3" descr="bismillah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" y="1434"/>
              <a:ext cx="5048" cy="1365"/>
            </a:xfrm>
            <a:prstGeom prst="rect">
              <a:avLst/>
            </a:prstGeom>
            <a:noFill/>
          </p:spPr>
        </p:pic>
        <p:sp>
          <p:nvSpPr>
            <p:cNvPr id="239620" name="Rectangle 4"/>
            <p:cNvSpPr>
              <a:spLocks noChangeArrowheads="1"/>
            </p:cNvSpPr>
            <p:nvPr/>
          </p:nvSpPr>
          <p:spPr bwMode="auto">
            <a:xfrm>
              <a:off x="1944" y="2308"/>
              <a:ext cx="47" cy="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2CA3-12BE-466F-B21C-EFAF745CF16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15000" cy="457200"/>
          </a:xfrm>
        </p:spPr>
        <p:txBody>
          <a:bodyPr/>
          <a:lstStyle/>
          <a:p>
            <a:r>
              <a:rPr lang="en-US" sz="2800" b="1" u="sng" dirty="0" smtClean="0"/>
              <a:t>Delta-</a:t>
            </a:r>
            <a:r>
              <a:rPr lang="en-US" sz="2800" b="1" u="sng" dirty="0" err="1" smtClean="0"/>
              <a:t>Wye</a:t>
            </a:r>
            <a:r>
              <a:rPr lang="en-US" sz="2800" b="1" u="sng" dirty="0" smtClean="0"/>
              <a:t> Conversion</a:t>
            </a:r>
            <a:endParaRPr lang="en-US" sz="2800" b="1" u="sng" dirty="0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685800" y="7620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Consider the following situation :</a:t>
            </a:r>
          </a:p>
        </p:txBody>
      </p:sp>
      <p:grpSp>
        <p:nvGrpSpPr>
          <p:cNvPr id="384318" name="Group 318"/>
          <p:cNvGrpSpPr>
            <a:grpSpLocks/>
          </p:cNvGrpSpPr>
          <p:nvPr/>
        </p:nvGrpSpPr>
        <p:grpSpPr bwMode="auto">
          <a:xfrm>
            <a:off x="2751138" y="1176337"/>
            <a:ext cx="4792662" cy="3395663"/>
            <a:chOff x="1680" y="1152"/>
            <a:chExt cx="3019" cy="2139"/>
          </a:xfrm>
        </p:grpSpPr>
        <p:grpSp>
          <p:nvGrpSpPr>
            <p:cNvPr id="384227" name="Group 227"/>
            <p:cNvGrpSpPr>
              <a:grpSpLocks/>
            </p:cNvGrpSpPr>
            <p:nvPr/>
          </p:nvGrpSpPr>
          <p:grpSpPr bwMode="auto">
            <a:xfrm>
              <a:off x="4180" y="1834"/>
              <a:ext cx="107" cy="457"/>
              <a:chOff x="3422" y="1295"/>
              <a:chExt cx="127" cy="1082"/>
            </a:xfrm>
          </p:grpSpPr>
          <p:sp>
            <p:nvSpPr>
              <p:cNvPr id="384228" name="Line 228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29" name="Line 229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30" name="Line 230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31" name="Line 231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32" name="Line 232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33" name="Line 233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34" name="Line 234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35" name="Line 235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36" name="Line 236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37" name="Line 237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4238" name="Group 238"/>
            <p:cNvGrpSpPr>
              <a:grpSpLocks/>
            </p:cNvGrpSpPr>
            <p:nvPr/>
          </p:nvGrpSpPr>
          <p:grpSpPr bwMode="auto">
            <a:xfrm>
              <a:off x="4181" y="2290"/>
              <a:ext cx="107" cy="457"/>
              <a:chOff x="3422" y="1295"/>
              <a:chExt cx="127" cy="1082"/>
            </a:xfrm>
          </p:grpSpPr>
          <p:sp>
            <p:nvSpPr>
              <p:cNvPr id="384239" name="Line 239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0" name="Line 240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1" name="Line 241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2" name="Line 242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3" name="Line 243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4" name="Line 244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5" name="Line 245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6" name="Line 246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7" name="Line 247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48" name="Line 248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4249" name="Group 249"/>
            <p:cNvGrpSpPr>
              <a:grpSpLocks/>
            </p:cNvGrpSpPr>
            <p:nvPr/>
          </p:nvGrpSpPr>
          <p:grpSpPr bwMode="auto">
            <a:xfrm>
              <a:off x="3457" y="1824"/>
              <a:ext cx="107" cy="456"/>
              <a:chOff x="3422" y="1295"/>
              <a:chExt cx="127" cy="1082"/>
            </a:xfrm>
          </p:grpSpPr>
          <p:sp>
            <p:nvSpPr>
              <p:cNvPr id="384250" name="Line 250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1" name="Line 251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2" name="Line 252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3" name="Line 253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4" name="Line 254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5" name="Line 255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6" name="Line 256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7" name="Line 257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8" name="Line 258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59" name="Line 259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4260" name="Group 260"/>
            <p:cNvGrpSpPr>
              <a:grpSpLocks/>
            </p:cNvGrpSpPr>
            <p:nvPr/>
          </p:nvGrpSpPr>
          <p:grpSpPr bwMode="auto">
            <a:xfrm>
              <a:off x="3458" y="2291"/>
              <a:ext cx="107" cy="456"/>
              <a:chOff x="3422" y="1295"/>
              <a:chExt cx="127" cy="1082"/>
            </a:xfrm>
          </p:grpSpPr>
          <p:sp>
            <p:nvSpPr>
              <p:cNvPr id="384261" name="Line 261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62" name="Line 262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63" name="Line 263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64" name="Line 264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65" name="Line 265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66" name="Line 266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67" name="Line 267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68" name="Line 268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69" name="Line 269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70" name="Line 270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4271" name="Line 271"/>
            <p:cNvSpPr>
              <a:spLocks noChangeShapeType="1"/>
            </p:cNvSpPr>
            <p:nvPr/>
          </p:nvSpPr>
          <p:spPr bwMode="auto">
            <a:xfrm>
              <a:off x="3524" y="183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272" name="Line 272"/>
            <p:cNvSpPr>
              <a:spLocks noChangeShapeType="1"/>
            </p:cNvSpPr>
            <p:nvPr/>
          </p:nvSpPr>
          <p:spPr bwMode="auto">
            <a:xfrm>
              <a:off x="3524" y="2747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4273" name="Group 273"/>
            <p:cNvGrpSpPr>
              <a:grpSpLocks/>
            </p:cNvGrpSpPr>
            <p:nvPr/>
          </p:nvGrpSpPr>
          <p:grpSpPr bwMode="auto">
            <a:xfrm rot="5400000">
              <a:off x="3851" y="1920"/>
              <a:ext cx="70" cy="736"/>
              <a:chOff x="3422" y="1295"/>
              <a:chExt cx="127" cy="1082"/>
            </a:xfrm>
          </p:grpSpPr>
          <p:sp>
            <p:nvSpPr>
              <p:cNvPr id="384274" name="Line 274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75" name="Line 275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76" name="Line 276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77" name="Line 277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78" name="Line 278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79" name="Line 279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80" name="Line 280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81" name="Line 281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82" name="Line 282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83" name="Line 283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4284" name="Group 284"/>
            <p:cNvGrpSpPr>
              <a:grpSpLocks/>
            </p:cNvGrpSpPr>
            <p:nvPr/>
          </p:nvGrpSpPr>
          <p:grpSpPr bwMode="auto">
            <a:xfrm>
              <a:off x="3833" y="1373"/>
              <a:ext cx="107" cy="457"/>
              <a:chOff x="3422" y="1295"/>
              <a:chExt cx="127" cy="1082"/>
            </a:xfrm>
          </p:grpSpPr>
          <p:sp>
            <p:nvSpPr>
              <p:cNvPr id="384285" name="Line 285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86" name="Line 286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87" name="Line 287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88" name="Line 288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89" name="Line 289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90" name="Line 290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91" name="Line 291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92" name="Line 292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93" name="Line 293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294" name="Line 294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4295" name="Line 295"/>
            <p:cNvSpPr>
              <a:spLocks noChangeShapeType="1"/>
            </p:cNvSpPr>
            <p:nvPr/>
          </p:nvSpPr>
          <p:spPr bwMode="auto">
            <a:xfrm>
              <a:off x="3853" y="2747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296" name="Line 296"/>
            <p:cNvSpPr>
              <a:spLocks noChangeShapeType="1"/>
            </p:cNvSpPr>
            <p:nvPr/>
          </p:nvSpPr>
          <p:spPr bwMode="auto">
            <a:xfrm flipH="1">
              <a:off x="2236" y="1378"/>
              <a:ext cx="1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297" name="Line 297"/>
            <p:cNvSpPr>
              <a:spLocks noChangeShapeType="1"/>
            </p:cNvSpPr>
            <p:nvPr/>
          </p:nvSpPr>
          <p:spPr bwMode="auto">
            <a:xfrm flipH="1">
              <a:off x="2236" y="3072"/>
              <a:ext cx="1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298" name="Oval 298"/>
            <p:cNvSpPr>
              <a:spLocks noChangeArrowheads="1"/>
            </p:cNvSpPr>
            <p:nvPr/>
          </p:nvSpPr>
          <p:spPr bwMode="auto">
            <a:xfrm>
              <a:off x="2064" y="1920"/>
              <a:ext cx="355" cy="3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299" name="Text Box 299"/>
            <p:cNvSpPr txBox="1">
              <a:spLocks noChangeArrowheads="1"/>
            </p:cNvSpPr>
            <p:nvPr/>
          </p:nvSpPr>
          <p:spPr bwMode="auto">
            <a:xfrm>
              <a:off x="2151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4302" name="Text Box 302"/>
            <p:cNvSpPr txBox="1">
              <a:spLocks noChangeArrowheads="1"/>
            </p:cNvSpPr>
            <p:nvPr/>
          </p:nvSpPr>
          <p:spPr bwMode="auto">
            <a:xfrm>
              <a:off x="2139" y="1968"/>
              <a:ext cx="1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_</a:t>
              </a:r>
            </a:p>
          </p:txBody>
        </p:sp>
        <p:sp>
          <p:nvSpPr>
            <p:cNvPr id="384303" name="Line 303"/>
            <p:cNvSpPr>
              <a:spLocks noChangeShapeType="1"/>
            </p:cNvSpPr>
            <p:nvPr/>
          </p:nvSpPr>
          <p:spPr bwMode="auto">
            <a:xfrm>
              <a:off x="2249" y="1378"/>
              <a:ext cx="7" cy="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305" name="Rectangle 305"/>
            <p:cNvSpPr>
              <a:spLocks noChangeArrowheads="1"/>
            </p:cNvSpPr>
            <p:nvPr/>
          </p:nvSpPr>
          <p:spPr bwMode="auto">
            <a:xfrm>
              <a:off x="3072" y="1997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24 </a:t>
              </a:r>
              <a:r>
                <a:rPr lang="el-GR" sz="1600" b="1"/>
                <a:t>Ω</a:t>
              </a:r>
            </a:p>
          </p:txBody>
        </p:sp>
        <p:sp>
          <p:nvSpPr>
            <p:cNvPr id="384306" name="Rectangle 306"/>
            <p:cNvSpPr>
              <a:spLocks noChangeArrowheads="1"/>
            </p:cNvSpPr>
            <p:nvPr/>
          </p:nvSpPr>
          <p:spPr bwMode="auto">
            <a:xfrm>
              <a:off x="3072" y="2422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30 </a:t>
              </a:r>
              <a:r>
                <a:rPr lang="el-GR" sz="1600" b="1"/>
                <a:t>Ω</a:t>
              </a:r>
            </a:p>
          </p:txBody>
        </p:sp>
        <p:sp>
          <p:nvSpPr>
            <p:cNvPr id="384307" name="Rectangle 307"/>
            <p:cNvSpPr>
              <a:spLocks noChangeArrowheads="1"/>
            </p:cNvSpPr>
            <p:nvPr/>
          </p:nvSpPr>
          <p:spPr bwMode="auto">
            <a:xfrm>
              <a:off x="4287" y="2453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50 </a:t>
              </a:r>
              <a:r>
                <a:rPr lang="el-GR" sz="1600" b="1"/>
                <a:t>Ω</a:t>
              </a:r>
            </a:p>
          </p:txBody>
        </p:sp>
        <p:sp>
          <p:nvSpPr>
            <p:cNvPr id="384308" name="Rectangle 308"/>
            <p:cNvSpPr>
              <a:spLocks noChangeArrowheads="1"/>
            </p:cNvSpPr>
            <p:nvPr/>
          </p:nvSpPr>
          <p:spPr bwMode="auto">
            <a:xfrm>
              <a:off x="3774" y="2323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20 </a:t>
              </a:r>
              <a:r>
                <a:rPr lang="el-GR" sz="1600" b="1"/>
                <a:t>Ω</a:t>
              </a:r>
            </a:p>
          </p:txBody>
        </p:sp>
        <p:sp>
          <p:nvSpPr>
            <p:cNvPr id="384310" name="Rectangle 310"/>
            <p:cNvSpPr>
              <a:spLocks noChangeArrowheads="1"/>
            </p:cNvSpPr>
            <p:nvPr/>
          </p:nvSpPr>
          <p:spPr bwMode="auto">
            <a:xfrm>
              <a:off x="3932" y="1541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13 </a:t>
              </a:r>
              <a:r>
                <a:rPr lang="el-GR" sz="1600" b="1"/>
                <a:t>Ω</a:t>
              </a:r>
            </a:p>
          </p:txBody>
        </p:sp>
        <p:sp>
          <p:nvSpPr>
            <p:cNvPr id="384311" name="Rectangle 311"/>
            <p:cNvSpPr>
              <a:spLocks noChangeArrowheads="1"/>
            </p:cNvSpPr>
            <p:nvPr/>
          </p:nvSpPr>
          <p:spPr bwMode="auto">
            <a:xfrm>
              <a:off x="1680" y="2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100V</a:t>
              </a:r>
              <a:endParaRPr lang="el-GR" sz="1600" b="1"/>
            </a:p>
          </p:txBody>
        </p:sp>
        <p:sp>
          <p:nvSpPr>
            <p:cNvPr id="384312" name="Oval 312"/>
            <p:cNvSpPr>
              <a:spLocks noChangeArrowheads="1"/>
            </p:cNvSpPr>
            <p:nvPr/>
          </p:nvSpPr>
          <p:spPr bwMode="auto">
            <a:xfrm>
              <a:off x="2887" y="1362"/>
              <a:ext cx="39" cy="3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313" name="Oval 313"/>
            <p:cNvSpPr>
              <a:spLocks noChangeArrowheads="1"/>
            </p:cNvSpPr>
            <p:nvPr/>
          </p:nvSpPr>
          <p:spPr bwMode="auto">
            <a:xfrm>
              <a:off x="2900" y="3056"/>
              <a:ext cx="39" cy="3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314" name="Rectangle 314"/>
            <p:cNvSpPr>
              <a:spLocks noChangeArrowheads="1"/>
            </p:cNvSpPr>
            <p:nvPr/>
          </p:nvSpPr>
          <p:spPr bwMode="auto">
            <a:xfrm>
              <a:off x="2688" y="1152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a</a:t>
              </a:r>
              <a:endParaRPr lang="el-GR" sz="1600" b="1"/>
            </a:p>
          </p:txBody>
        </p:sp>
        <p:sp>
          <p:nvSpPr>
            <p:cNvPr id="384315" name="Rectangle 315"/>
            <p:cNvSpPr>
              <a:spLocks noChangeArrowheads="1"/>
            </p:cNvSpPr>
            <p:nvPr/>
          </p:nvSpPr>
          <p:spPr bwMode="auto">
            <a:xfrm>
              <a:off x="2749" y="307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b</a:t>
              </a:r>
              <a:endParaRPr lang="el-GR" sz="1600" b="1"/>
            </a:p>
          </p:txBody>
        </p:sp>
        <p:sp>
          <p:nvSpPr>
            <p:cNvPr id="384316" name="Rectangle 316"/>
            <p:cNvSpPr>
              <a:spLocks noChangeArrowheads="1"/>
            </p:cNvSpPr>
            <p:nvPr/>
          </p:nvSpPr>
          <p:spPr bwMode="auto">
            <a:xfrm>
              <a:off x="4320" y="1920"/>
              <a:ext cx="3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/>
                <a:t>10 </a:t>
              </a:r>
              <a:r>
                <a:rPr lang="el-GR" sz="1600" b="1"/>
                <a:t>Ω</a:t>
              </a:r>
            </a:p>
          </p:txBody>
        </p:sp>
        <p:sp>
          <p:nvSpPr>
            <p:cNvPr id="384317" name="Line 317"/>
            <p:cNvSpPr>
              <a:spLocks noChangeShapeType="1"/>
            </p:cNvSpPr>
            <p:nvPr/>
          </p:nvSpPr>
          <p:spPr bwMode="auto">
            <a:xfrm flipV="1">
              <a:off x="2226" y="2265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4319" name="Rectangle 319"/>
          <p:cNvSpPr>
            <a:spLocks noChangeArrowheads="1"/>
          </p:cNvSpPr>
          <p:nvPr/>
        </p:nvSpPr>
        <p:spPr bwMode="auto">
          <a:xfrm>
            <a:off x="685800" y="47244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Arial" charset="0"/>
              </a:rPr>
              <a:t>Note that it is not possible to combine resistances by the rules of series and parallel addition.</a:t>
            </a:r>
          </a:p>
        </p:txBody>
      </p:sp>
      <p:sp>
        <p:nvSpPr>
          <p:cNvPr id="384320" name="Rectangle 320"/>
          <p:cNvSpPr>
            <a:spLocks noChangeArrowheads="1"/>
          </p:cNvSpPr>
          <p:nvPr/>
        </p:nvSpPr>
        <p:spPr bwMode="auto">
          <a:xfrm>
            <a:off x="762000" y="5638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Delta – </a:t>
            </a:r>
            <a:r>
              <a:rPr lang="en-US" sz="1800" b="1" dirty="0" err="1" smtClean="0">
                <a:solidFill>
                  <a:srgbClr val="FF0000"/>
                </a:solidFill>
                <a:latin typeface="Arial" charset="0"/>
              </a:rPr>
              <a:t>Wye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 Conversion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4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8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4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4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4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56C-92CE-4CFB-8DFE-EB72B79478E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Delta </a:t>
            </a:r>
            <a:r>
              <a:rPr lang="en-US" sz="2800" b="1" u="sng" dirty="0"/>
              <a:t>– </a:t>
            </a:r>
            <a:r>
              <a:rPr lang="en-US" sz="2800" b="1" u="sng" dirty="0" err="1" smtClean="0"/>
              <a:t>Wye</a:t>
            </a:r>
            <a:r>
              <a:rPr lang="en-US" sz="2800" b="1" u="sng" dirty="0" smtClean="0"/>
              <a:t>  Conversion</a:t>
            </a:r>
            <a:endParaRPr lang="en-US" sz="2800" b="1" u="sng" dirty="0"/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685800" y="914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Consider  :</a:t>
            </a:r>
          </a:p>
        </p:txBody>
      </p:sp>
      <p:grpSp>
        <p:nvGrpSpPr>
          <p:cNvPr id="385029" name="Group 5"/>
          <p:cNvGrpSpPr>
            <a:grpSpLocks/>
          </p:cNvGrpSpPr>
          <p:nvPr/>
        </p:nvGrpSpPr>
        <p:grpSpPr bwMode="auto">
          <a:xfrm>
            <a:off x="2852738" y="1143000"/>
            <a:ext cx="3230562" cy="3151188"/>
            <a:chOff x="1797" y="991"/>
            <a:chExt cx="2035" cy="1935"/>
          </a:xfrm>
        </p:grpSpPr>
        <p:grpSp>
          <p:nvGrpSpPr>
            <p:cNvPr id="385030" name="Group 6"/>
            <p:cNvGrpSpPr>
              <a:grpSpLocks/>
            </p:cNvGrpSpPr>
            <p:nvPr/>
          </p:nvGrpSpPr>
          <p:grpSpPr bwMode="auto">
            <a:xfrm rot="-2148147">
              <a:off x="2272" y="1199"/>
              <a:ext cx="194" cy="1727"/>
              <a:chOff x="3422" y="1295"/>
              <a:chExt cx="127" cy="1082"/>
            </a:xfrm>
          </p:grpSpPr>
          <p:sp>
            <p:nvSpPr>
              <p:cNvPr id="385031" name="Line 7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32" name="Line 8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33" name="Line 9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34" name="Line 10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35" name="Line 11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36" name="Line 12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37" name="Line 13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38" name="Line 14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39" name="Line 15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40" name="Line 16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041" name="Group 17"/>
            <p:cNvGrpSpPr>
              <a:grpSpLocks/>
            </p:cNvGrpSpPr>
            <p:nvPr/>
          </p:nvGrpSpPr>
          <p:grpSpPr bwMode="auto">
            <a:xfrm rot="1905759">
              <a:off x="3214" y="1203"/>
              <a:ext cx="192" cy="1649"/>
              <a:chOff x="3422" y="1295"/>
              <a:chExt cx="127" cy="1082"/>
            </a:xfrm>
          </p:grpSpPr>
          <p:sp>
            <p:nvSpPr>
              <p:cNvPr id="385042" name="Line 18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43" name="Line 19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44" name="Line 20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45" name="Line 21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46" name="Line 22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47" name="Line 23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48" name="Line 24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49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50" name="Line 26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51" name="Line 27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052" name="Group 28"/>
            <p:cNvGrpSpPr>
              <a:grpSpLocks/>
            </p:cNvGrpSpPr>
            <p:nvPr/>
          </p:nvGrpSpPr>
          <p:grpSpPr bwMode="auto">
            <a:xfrm rot="16200000">
              <a:off x="2706" y="430"/>
              <a:ext cx="203" cy="1872"/>
              <a:chOff x="3422" y="1295"/>
              <a:chExt cx="127" cy="1082"/>
            </a:xfrm>
          </p:grpSpPr>
          <p:sp>
            <p:nvSpPr>
              <p:cNvPr id="385053" name="Line 29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54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55" name="Line 31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56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57" name="Line 33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5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59" name="Line 35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60" name="Line 36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61" name="Line 37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62" name="Line 38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063" name="Group 39"/>
            <p:cNvGrpSpPr>
              <a:grpSpLocks/>
            </p:cNvGrpSpPr>
            <p:nvPr/>
          </p:nvGrpSpPr>
          <p:grpSpPr bwMode="auto">
            <a:xfrm rot="-3562413">
              <a:off x="2293" y="1092"/>
              <a:ext cx="133" cy="1126"/>
              <a:chOff x="3422" y="1295"/>
              <a:chExt cx="127" cy="1082"/>
            </a:xfrm>
          </p:grpSpPr>
          <p:sp>
            <p:nvSpPr>
              <p:cNvPr id="385064" name="Line 40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65" name="Line 41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66" name="Line 42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67" name="Line 43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68" name="Line 44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69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70" name="Line 46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71" name="Line 47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72" name="Line 48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73" name="Line 49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074" name="Group 50"/>
            <p:cNvGrpSpPr>
              <a:grpSpLocks/>
            </p:cNvGrpSpPr>
            <p:nvPr/>
          </p:nvGrpSpPr>
          <p:grpSpPr bwMode="auto">
            <a:xfrm rot="3368996">
              <a:off x="3225" y="1106"/>
              <a:ext cx="164" cy="1051"/>
              <a:chOff x="3422" y="1295"/>
              <a:chExt cx="127" cy="1082"/>
            </a:xfrm>
          </p:grpSpPr>
          <p:sp>
            <p:nvSpPr>
              <p:cNvPr id="385075" name="Line 51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76" name="Line 52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77" name="Line 53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78" name="Line 54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79" name="Line 55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80" name="Line 56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81" name="Line 57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82" name="Line 58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83" name="Line 59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84" name="Line 60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085" name="Group 61"/>
            <p:cNvGrpSpPr>
              <a:grpSpLocks/>
            </p:cNvGrpSpPr>
            <p:nvPr/>
          </p:nvGrpSpPr>
          <p:grpSpPr bwMode="auto">
            <a:xfrm>
              <a:off x="2784" y="1920"/>
              <a:ext cx="144" cy="816"/>
              <a:chOff x="3422" y="1295"/>
              <a:chExt cx="127" cy="1082"/>
            </a:xfrm>
          </p:grpSpPr>
          <p:sp>
            <p:nvSpPr>
              <p:cNvPr id="385086" name="Line 62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87" name="Line 63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88" name="Line 64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89" name="Line 65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90" name="Line 66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91" name="Line 67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92" name="Line 68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93" name="Line 69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94" name="Line 70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95" name="Line 71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5096" name="Text Box 72"/>
            <p:cNvSpPr txBox="1">
              <a:spLocks noChangeArrowheads="1"/>
            </p:cNvSpPr>
            <p:nvPr/>
          </p:nvSpPr>
          <p:spPr bwMode="auto">
            <a:xfrm>
              <a:off x="2016" y="1968"/>
              <a:ext cx="27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10000"/>
                <a:t>b</a:t>
              </a:r>
            </a:p>
          </p:txBody>
        </p:sp>
        <p:sp>
          <p:nvSpPr>
            <p:cNvPr id="385097" name="Text Box 73"/>
            <p:cNvSpPr txBox="1">
              <a:spLocks noChangeArrowheads="1"/>
            </p:cNvSpPr>
            <p:nvPr/>
          </p:nvSpPr>
          <p:spPr bwMode="auto">
            <a:xfrm>
              <a:off x="3408" y="1920"/>
              <a:ext cx="26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10000"/>
                <a:t>a</a:t>
              </a:r>
            </a:p>
          </p:txBody>
        </p:sp>
        <p:sp>
          <p:nvSpPr>
            <p:cNvPr id="385098" name="Text Box 74"/>
            <p:cNvSpPr txBox="1">
              <a:spLocks noChangeArrowheads="1"/>
            </p:cNvSpPr>
            <p:nvPr/>
          </p:nvSpPr>
          <p:spPr bwMode="auto">
            <a:xfrm>
              <a:off x="2640" y="991"/>
              <a:ext cx="26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10000"/>
                <a:t>c</a:t>
              </a:r>
            </a:p>
          </p:txBody>
        </p:sp>
        <p:sp>
          <p:nvSpPr>
            <p:cNvPr id="385099" name="Text Box 75"/>
            <p:cNvSpPr txBox="1">
              <a:spLocks noChangeArrowheads="1"/>
            </p:cNvSpPr>
            <p:nvPr/>
          </p:nvSpPr>
          <p:spPr bwMode="auto">
            <a:xfrm>
              <a:off x="2400" y="1477"/>
              <a:ext cx="24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R</a:t>
              </a:r>
              <a:r>
                <a:rPr lang="en-US" sz="1600" baseline="-10000"/>
                <a:t>1</a:t>
              </a:r>
            </a:p>
          </p:txBody>
        </p:sp>
        <p:sp>
          <p:nvSpPr>
            <p:cNvPr id="385100" name="Text Box 76"/>
            <p:cNvSpPr txBox="1">
              <a:spLocks noChangeArrowheads="1"/>
            </p:cNvSpPr>
            <p:nvPr/>
          </p:nvSpPr>
          <p:spPr bwMode="auto">
            <a:xfrm>
              <a:off x="2992" y="1469"/>
              <a:ext cx="245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R</a:t>
              </a:r>
              <a:r>
                <a:rPr lang="en-US" sz="1600" baseline="-10000"/>
                <a:t>2</a:t>
              </a:r>
            </a:p>
          </p:txBody>
        </p:sp>
        <p:sp>
          <p:nvSpPr>
            <p:cNvPr id="385101" name="Text Box 77"/>
            <p:cNvSpPr txBox="1">
              <a:spLocks noChangeArrowheads="1"/>
            </p:cNvSpPr>
            <p:nvPr/>
          </p:nvSpPr>
          <p:spPr bwMode="auto">
            <a:xfrm>
              <a:off x="2568" y="2140"/>
              <a:ext cx="24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R</a:t>
              </a:r>
              <a:r>
                <a:rPr lang="en-US" sz="1600" baseline="-10000"/>
                <a:t>3</a:t>
              </a:r>
            </a:p>
          </p:txBody>
        </p:sp>
      </p:grpSp>
      <p:sp>
        <p:nvSpPr>
          <p:cNvPr id="385102" name="Rectangle 78"/>
          <p:cNvSpPr>
            <a:spLocks noChangeArrowheads="1"/>
          </p:cNvSpPr>
          <p:nvPr/>
        </p:nvSpPr>
        <p:spPr bwMode="auto">
          <a:xfrm>
            <a:off x="762000" y="4038600"/>
            <a:ext cx="624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Also called   </a:t>
            </a:r>
            <a:r>
              <a:rPr lang="el-GR" b="1">
                <a:latin typeface="Arial" charset="0"/>
                <a:cs typeface="Arial" charset="0"/>
              </a:rPr>
              <a:t>Δ</a:t>
            </a:r>
            <a:r>
              <a:rPr lang="en-US" sz="1800" b="1">
                <a:latin typeface="Arial" charset="0"/>
              </a:rPr>
              <a:t>  to </a:t>
            </a:r>
            <a:r>
              <a:rPr lang="en-US" b="1">
                <a:latin typeface="Arial" charset="0"/>
              </a:rPr>
              <a:t>Y 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b="1">
                <a:latin typeface="Arial" charset="0"/>
                <a:cs typeface="Arial" charset="0"/>
              </a:rPr>
              <a:t>or   </a:t>
            </a:r>
            <a:r>
              <a:rPr lang="el-GR" b="1">
                <a:latin typeface="Arial" charset="0"/>
                <a:cs typeface="Arial" charset="0"/>
              </a:rPr>
              <a:t>π</a:t>
            </a:r>
            <a:r>
              <a:rPr lang="en-US" sz="1800" b="1">
                <a:latin typeface="Arial" charset="0"/>
                <a:cs typeface="Arial" charset="0"/>
              </a:rPr>
              <a:t>  to </a:t>
            </a:r>
            <a:r>
              <a:rPr lang="en-US" b="1">
                <a:latin typeface="Arial" charset="0"/>
                <a:cs typeface="Arial" charset="0"/>
              </a:rPr>
              <a:t>T</a:t>
            </a:r>
            <a:r>
              <a:rPr lang="en-US" sz="1800" b="1">
                <a:latin typeface="Arial" charset="0"/>
                <a:cs typeface="Arial" charset="0"/>
              </a:rPr>
              <a:t>  conversion.</a:t>
            </a:r>
            <a:endParaRPr lang="en-US" sz="1800" b="1">
              <a:latin typeface="Arial" charset="0"/>
            </a:endParaRPr>
          </a:p>
        </p:txBody>
      </p:sp>
      <p:sp>
        <p:nvSpPr>
          <p:cNvPr id="385103" name="Rectangle 79"/>
          <p:cNvSpPr>
            <a:spLocks noChangeArrowheads="1"/>
          </p:cNvSpPr>
          <p:nvPr/>
        </p:nvSpPr>
        <p:spPr bwMode="auto">
          <a:xfrm>
            <a:off x="762000" y="4800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It can be shown that :</a:t>
            </a:r>
          </a:p>
        </p:txBody>
      </p:sp>
      <p:sp>
        <p:nvSpPr>
          <p:cNvPr id="385108" name="Rectangle 84"/>
          <p:cNvSpPr>
            <a:spLocks noChangeArrowheads="1"/>
          </p:cNvSpPr>
          <p:nvPr/>
        </p:nvSpPr>
        <p:spPr bwMode="auto">
          <a:xfrm>
            <a:off x="2743200" y="5486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And :</a:t>
            </a:r>
          </a:p>
        </p:txBody>
      </p:sp>
      <p:grpSp>
        <p:nvGrpSpPr>
          <p:cNvPr id="385116" name="Group 92"/>
          <p:cNvGrpSpPr>
            <a:grpSpLocks/>
          </p:cNvGrpSpPr>
          <p:nvPr/>
        </p:nvGrpSpPr>
        <p:grpSpPr bwMode="auto">
          <a:xfrm>
            <a:off x="4632325" y="5562600"/>
            <a:ext cx="3673475" cy="747713"/>
            <a:chOff x="2918" y="3504"/>
            <a:chExt cx="2314" cy="471"/>
          </a:xfrm>
        </p:grpSpPr>
        <p:sp>
          <p:nvSpPr>
            <p:cNvPr id="385109" name="Text Box 85"/>
            <p:cNvSpPr txBox="1">
              <a:spLocks noChangeArrowheads="1"/>
            </p:cNvSpPr>
            <p:nvPr/>
          </p:nvSpPr>
          <p:spPr bwMode="auto">
            <a:xfrm>
              <a:off x="2918" y="3623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a</a:t>
              </a:r>
              <a:r>
                <a:rPr lang="en-US" sz="1800" b="1">
                  <a:latin typeface="Arial" charset="0"/>
                </a:rPr>
                <a:t> = </a:t>
              </a:r>
            </a:p>
          </p:txBody>
        </p:sp>
        <p:sp>
          <p:nvSpPr>
            <p:cNvPr id="385110" name="Text Box 86"/>
            <p:cNvSpPr txBox="1">
              <a:spLocks noChangeArrowheads="1"/>
            </p:cNvSpPr>
            <p:nvPr/>
          </p:nvSpPr>
          <p:spPr bwMode="auto">
            <a:xfrm>
              <a:off x="3948" y="3744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1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385111" name="Line 87"/>
            <p:cNvSpPr>
              <a:spLocks noChangeShapeType="1"/>
            </p:cNvSpPr>
            <p:nvPr/>
          </p:nvSpPr>
          <p:spPr bwMode="auto">
            <a:xfrm>
              <a:off x="3408" y="37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112" name="Text Box 88"/>
            <p:cNvSpPr txBox="1">
              <a:spLocks noChangeArrowheads="1"/>
            </p:cNvSpPr>
            <p:nvPr/>
          </p:nvSpPr>
          <p:spPr bwMode="auto">
            <a:xfrm>
              <a:off x="3408" y="3504"/>
              <a:ext cx="1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1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2</a:t>
              </a:r>
              <a:r>
                <a:rPr lang="en-US" sz="1800" b="1">
                  <a:latin typeface="Arial" charset="0"/>
                </a:rPr>
                <a:t> + R</a:t>
              </a:r>
              <a:r>
                <a:rPr lang="en-US" sz="1800" b="1" baseline="-25000">
                  <a:latin typeface="Arial" charset="0"/>
                </a:rPr>
                <a:t>2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3</a:t>
              </a:r>
              <a:r>
                <a:rPr lang="en-US" sz="1800" b="1">
                  <a:latin typeface="Arial" charset="0"/>
                </a:rPr>
                <a:t> + R</a:t>
              </a:r>
              <a:r>
                <a:rPr lang="en-US" sz="1800" b="1" baseline="-25000">
                  <a:latin typeface="Arial" charset="0"/>
                </a:rPr>
                <a:t>1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3</a:t>
              </a:r>
              <a:endParaRPr lang="en-US" sz="1800" b="1">
                <a:latin typeface="Arial" charset="0"/>
              </a:endParaRPr>
            </a:p>
          </p:txBody>
        </p:sp>
      </p:grpSp>
      <p:grpSp>
        <p:nvGrpSpPr>
          <p:cNvPr id="385115" name="Group 91"/>
          <p:cNvGrpSpPr>
            <a:grpSpLocks/>
          </p:cNvGrpSpPr>
          <p:nvPr/>
        </p:nvGrpSpPr>
        <p:grpSpPr bwMode="auto">
          <a:xfrm>
            <a:off x="4632325" y="4586288"/>
            <a:ext cx="2987675" cy="733425"/>
            <a:chOff x="2918" y="2889"/>
            <a:chExt cx="1882" cy="462"/>
          </a:xfrm>
        </p:grpSpPr>
        <p:sp>
          <p:nvSpPr>
            <p:cNvPr id="385104" name="Text Box 80"/>
            <p:cNvSpPr txBox="1">
              <a:spLocks noChangeArrowheads="1"/>
            </p:cNvSpPr>
            <p:nvPr/>
          </p:nvSpPr>
          <p:spPr bwMode="auto">
            <a:xfrm>
              <a:off x="2918" y="2999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1</a:t>
              </a:r>
              <a:r>
                <a:rPr lang="en-US" sz="1800" b="1">
                  <a:latin typeface="Arial" charset="0"/>
                </a:rPr>
                <a:t> = </a:t>
              </a:r>
            </a:p>
          </p:txBody>
        </p:sp>
        <p:sp>
          <p:nvSpPr>
            <p:cNvPr id="385105" name="Text Box 81"/>
            <p:cNvSpPr txBox="1">
              <a:spLocks noChangeArrowheads="1"/>
            </p:cNvSpPr>
            <p:nvPr/>
          </p:nvSpPr>
          <p:spPr bwMode="auto">
            <a:xfrm>
              <a:off x="3612" y="2889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b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c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385106" name="Line 82"/>
            <p:cNvSpPr>
              <a:spLocks noChangeShapeType="1"/>
            </p:cNvSpPr>
            <p:nvPr/>
          </p:nvSpPr>
          <p:spPr bwMode="auto">
            <a:xfrm>
              <a:off x="3408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113" name="Text Box 89"/>
            <p:cNvSpPr txBox="1">
              <a:spLocks noChangeArrowheads="1"/>
            </p:cNvSpPr>
            <p:nvPr/>
          </p:nvSpPr>
          <p:spPr bwMode="auto">
            <a:xfrm>
              <a:off x="3456" y="3120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a</a:t>
              </a:r>
              <a:r>
                <a:rPr lang="en-US" sz="1800" b="1">
                  <a:latin typeface="Arial" charset="0"/>
                </a:rPr>
                <a:t> + R</a:t>
              </a:r>
              <a:r>
                <a:rPr lang="en-US" sz="1800" b="1" baseline="-25000">
                  <a:latin typeface="Arial" charset="0"/>
                </a:rPr>
                <a:t>b</a:t>
              </a:r>
              <a:r>
                <a:rPr lang="en-US" sz="1800" b="1">
                  <a:latin typeface="Arial" charset="0"/>
                </a:rPr>
                <a:t> + R</a:t>
              </a:r>
              <a:r>
                <a:rPr lang="en-US" sz="1800" b="1" baseline="-25000">
                  <a:latin typeface="Arial" charset="0"/>
                </a:rPr>
                <a:t>c</a:t>
              </a:r>
              <a:endParaRPr lang="en-US" sz="1800" b="1">
                <a:latin typeface="Arial" charset="0"/>
              </a:endParaRPr>
            </a:p>
          </p:txBody>
        </p:sp>
      </p:grpSp>
      <p:sp>
        <p:nvSpPr>
          <p:cNvPr id="385114" name="Rectangle 90"/>
          <p:cNvSpPr>
            <a:spLocks noChangeArrowheads="1"/>
          </p:cNvSpPr>
          <p:nvPr/>
        </p:nvSpPr>
        <p:spPr bwMode="auto">
          <a:xfrm>
            <a:off x="762000" y="61722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Rule!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5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5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5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5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8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8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9C68-9224-457C-8F57-3C1282DCDC8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685800" y="685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Notice  :</a:t>
            </a:r>
          </a:p>
        </p:txBody>
      </p:sp>
      <p:grpSp>
        <p:nvGrpSpPr>
          <p:cNvPr id="399365" name="Group 5"/>
          <p:cNvGrpSpPr>
            <a:grpSpLocks/>
          </p:cNvGrpSpPr>
          <p:nvPr/>
        </p:nvGrpSpPr>
        <p:grpSpPr bwMode="auto">
          <a:xfrm>
            <a:off x="1951038" y="762000"/>
            <a:ext cx="3230562" cy="3151188"/>
            <a:chOff x="1797" y="991"/>
            <a:chExt cx="2035" cy="1935"/>
          </a:xfrm>
        </p:grpSpPr>
        <p:grpSp>
          <p:nvGrpSpPr>
            <p:cNvPr id="399366" name="Group 6"/>
            <p:cNvGrpSpPr>
              <a:grpSpLocks/>
            </p:cNvGrpSpPr>
            <p:nvPr/>
          </p:nvGrpSpPr>
          <p:grpSpPr bwMode="auto">
            <a:xfrm rot="-2148147">
              <a:off x="2272" y="1199"/>
              <a:ext cx="194" cy="1727"/>
              <a:chOff x="3422" y="1295"/>
              <a:chExt cx="127" cy="1082"/>
            </a:xfrm>
          </p:grpSpPr>
          <p:sp>
            <p:nvSpPr>
              <p:cNvPr id="399367" name="Line 7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68" name="Line 8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69" name="Line 9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0" name="Line 10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1" name="Line 11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2" name="Line 12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3" name="Line 13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4" name="Line 14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5" name="Line 15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6" name="Line 16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377" name="Group 17"/>
            <p:cNvGrpSpPr>
              <a:grpSpLocks/>
            </p:cNvGrpSpPr>
            <p:nvPr/>
          </p:nvGrpSpPr>
          <p:grpSpPr bwMode="auto">
            <a:xfrm rot="1905759">
              <a:off x="3214" y="1203"/>
              <a:ext cx="192" cy="1649"/>
              <a:chOff x="3422" y="1295"/>
              <a:chExt cx="127" cy="1082"/>
            </a:xfrm>
          </p:grpSpPr>
          <p:sp>
            <p:nvSpPr>
              <p:cNvPr id="399378" name="Line 18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79" name="Line 19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0" name="Line 20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1" name="Line 21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2" name="Line 22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3" name="Line 23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4" name="Line 24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5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6" name="Line 26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87" name="Line 27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388" name="Group 28"/>
            <p:cNvGrpSpPr>
              <a:grpSpLocks/>
            </p:cNvGrpSpPr>
            <p:nvPr/>
          </p:nvGrpSpPr>
          <p:grpSpPr bwMode="auto">
            <a:xfrm rot="16200000">
              <a:off x="2706" y="430"/>
              <a:ext cx="203" cy="1872"/>
              <a:chOff x="3422" y="1295"/>
              <a:chExt cx="127" cy="1082"/>
            </a:xfrm>
          </p:grpSpPr>
          <p:sp>
            <p:nvSpPr>
              <p:cNvPr id="399389" name="Line 29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0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1" name="Line 31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2" name="Line 32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3" name="Line 33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4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5" name="Line 35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6" name="Line 36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7" name="Line 37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398" name="Line 38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399" name="Group 39"/>
            <p:cNvGrpSpPr>
              <a:grpSpLocks/>
            </p:cNvGrpSpPr>
            <p:nvPr/>
          </p:nvGrpSpPr>
          <p:grpSpPr bwMode="auto">
            <a:xfrm rot="-3562413">
              <a:off x="2293" y="1092"/>
              <a:ext cx="133" cy="1126"/>
              <a:chOff x="3422" y="1295"/>
              <a:chExt cx="127" cy="1082"/>
            </a:xfrm>
          </p:grpSpPr>
          <p:sp>
            <p:nvSpPr>
              <p:cNvPr id="399400" name="Line 40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1" name="Line 41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2" name="Line 42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3" name="Line 43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4" name="Line 44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5" name="Line 45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6" name="Line 46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7" name="Line 47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8" name="Line 48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09" name="Line 49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410" name="Group 50"/>
            <p:cNvGrpSpPr>
              <a:grpSpLocks/>
            </p:cNvGrpSpPr>
            <p:nvPr/>
          </p:nvGrpSpPr>
          <p:grpSpPr bwMode="auto">
            <a:xfrm rot="3368996">
              <a:off x="3225" y="1106"/>
              <a:ext cx="164" cy="1051"/>
              <a:chOff x="3422" y="1295"/>
              <a:chExt cx="127" cy="1082"/>
            </a:xfrm>
          </p:grpSpPr>
          <p:sp>
            <p:nvSpPr>
              <p:cNvPr id="399411" name="Line 51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2" name="Line 52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3" name="Line 53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4" name="Line 54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5" name="Line 55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6" name="Line 56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7" name="Line 57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8" name="Line 58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19" name="Line 59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0" name="Line 60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421" name="Group 61"/>
            <p:cNvGrpSpPr>
              <a:grpSpLocks/>
            </p:cNvGrpSpPr>
            <p:nvPr/>
          </p:nvGrpSpPr>
          <p:grpSpPr bwMode="auto">
            <a:xfrm>
              <a:off x="2784" y="1920"/>
              <a:ext cx="144" cy="816"/>
              <a:chOff x="3422" y="1295"/>
              <a:chExt cx="127" cy="1082"/>
            </a:xfrm>
          </p:grpSpPr>
          <p:sp>
            <p:nvSpPr>
              <p:cNvPr id="399422" name="Line 62"/>
              <p:cNvSpPr>
                <a:spLocks noChangeShapeType="1"/>
              </p:cNvSpPr>
              <p:nvPr/>
            </p:nvSpPr>
            <p:spPr bwMode="auto">
              <a:xfrm rot="16200000">
                <a:off x="3359" y="2239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3" name="Line 63"/>
              <p:cNvSpPr>
                <a:spLocks noChangeShapeType="1"/>
              </p:cNvSpPr>
              <p:nvPr/>
            </p:nvSpPr>
            <p:spPr bwMode="auto">
              <a:xfrm rot="16200000" flipV="1">
                <a:off x="3425" y="2028"/>
                <a:ext cx="6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4" name="Line 64"/>
              <p:cNvSpPr>
                <a:spLocks noChangeShapeType="1"/>
              </p:cNvSpPr>
              <p:nvPr/>
            </p:nvSpPr>
            <p:spPr bwMode="auto">
              <a:xfrm rot="16200000">
                <a:off x="3450" y="193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5" name="Line 65"/>
              <p:cNvSpPr>
                <a:spLocks noChangeShapeType="1"/>
              </p:cNvSpPr>
              <p:nvPr/>
            </p:nvSpPr>
            <p:spPr bwMode="auto">
              <a:xfrm rot="16200000" flipV="1">
                <a:off x="3450" y="1864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6" name="Line 66"/>
              <p:cNvSpPr>
                <a:spLocks noChangeShapeType="1"/>
              </p:cNvSpPr>
              <p:nvPr/>
            </p:nvSpPr>
            <p:spPr bwMode="auto">
              <a:xfrm rot="16200000">
                <a:off x="3452" y="179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7" name="Line 67"/>
              <p:cNvSpPr>
                <a:spLocks noChangeShapeType="1"/>
              </p:cNvSpPr>
              <p:nvPr/>
            </p:nvSpPr>
            <p:spPr bwMode="auto">
              <a:xfrm rot="16200000" flipV="1">
                <a:off x="3452" y="1723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8" name="Line 68"/>
              <p:cNvSpPr>
                <a:spLocks noChangeShapeType="1"/>
              </p:cNvSpPr>
              <p:nvPr/>
            </p:nvSpPr>
            <p:spPr bwMode="auto">
              <a:xfrm rot="16200000">
                <a:off x="3450" y="1651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29" name="Line 69"/>
              <p:cNvSpPr>
                <a:spLocks noChangeShapeType="1"/>
              </p:cNvSpPr>
              <p:nvPr/>
            </p:nvSpPr>
            <p:spPr bwMode="auto">
              <a:xfrm rot="16200000" flipV="1">
                <a:off x="3450" y="1582"/>
                <a:ext cx="69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30" name="Line 70"/>
              <p:cNvSpPr>
                <a:spLocks noChangeShapeType="1"/>
              </p:cNvSpPr>
              <p:nvPr/>
            </p:nvSpPr>
            <p:spPr bwMode="auto">
              <a:xfrm rot="16200000">
                <a:off x="3359" y="1433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31" name="Line 71"/>
              <p:cNvSpPr>
                <a:spLocks noChangeShapeType="1"/>
              </p:cNvSpPr>
              <p:nvPr/>
            </p:nvSpPr>
            <p:spPr bwMode="auto">
              <a:xfrm rot="16200000">
                <a:off x="3437" y="1552"/>
                <a:ext cx="4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432" name="Text Box 72"/>
            <p:cNvSpPr txBox="1">
              <a:spLocks noChangeArrowheads="1"/>
            </p:cNvSpPr>
            <p:nvPr/>
          </p:nvSpPr>
          <p:spPr bwMode="auto">
            <a:xfrm>
              <a:off x="2016" y="1968"/>
              <a:ext cx="27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10000"/>
                <a:t>b</a:t>
              </a:r>
            </a:p>
          </p:txBody>
        </p:sp>
        <p:sp>
          <p:nvSpPr>
            <p:cNvPr id="399433" name="Text Box 73"/>
            <p:cNvSpPr txBox="1">
              <a:spLocks noChangeArrowheads="1"/>
            </p:cNvSpPr>
            <p:nvPr/>
          </p:nvSpPr>
          <p:spPr bwMode="auto">
            <a:xfrm>
              <a:off x="3408" y="1920"/>
              <a:ext cx="26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10000"/>
                <a:t>a</a:t>
              </a:r>
            </a:p>
          </p:txBody>
        </p:sp>
        <p:sp>
          <p:nvSpPr>
            <p:cNvPr id="399434" name="Text Box 74"/>
            <p:cNvSpPr txBox="1">
              <a:spLocks noChangeArrowheads="1"/>
            </p:cNvSpPr>
            <p:nvPr/>
          </p:nvSpPr>
          <p:spPr bwMode="auto">
            <a:xfrm>
              <a:off x="2640" y="991"/>
              <a:ext cx="26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10000"/>
                <a:t>c</a:t>
              </a:r>
            </a:p>
          </p:txBody>
        </p:sp>
        <p:sp>
          <p:nvSpPr>
            <p:cNvPr id="399435" name="Text Box 75"/>
            <p:cNvSpPr txBox="1">
              <a:spLocks noChangeArrowheads="1"/>
            </p:cNvSpPr>
            <p:nvPr/>
          </p:nvSpPr>
          <p:spPr bwMode="auto">
            <a:xfrm>
              <a:off x="2400" y="1477"/>
              <a:ext cx="24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R</a:t>
              </a:r>
              <a:r>
                <a:rPr lang="en-US" sz="1600" baseline="-10000"/>
                <a:t>1</a:t>
              </a:r>
            </a:p>
          </p:txBody>
        </p:sp>
        <p:sp>
          <p:nvSpPr>
            <p:cNvPr id="399436" name="Text Box 76"/>
            <p:cNvSpPr txBox="1">
              <a:spLocks noChangeArrowheads="1"/>
            </p:cNvSpPr>
            <p:nvPr/>
          </p:nvSpPr>
          <p:spPr bwMode="auto">
            <a:xfrm>
              <a:off x="2992" y="1469"/>
              <a:ext cx="245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R</a:t>
              </a:r>
              <a:r>
                <a:rPr lang="en-US" sz="1600" baseline="-10000"/>
                <a:t>2</a:t>
              </a:r>
            </a:p>
          </p:txBody>
        </p:sp>
        <p:sp>
          <p:nvSpPr>
            <p:cNvPr id="399437" name="Text Box 77"/>
            <p:cNvSpPr txBox="1">
              <a:spLocks noChangeArrowheads="1"/>
            </p:cNvSpPr>
            <p:nvPr/>
          </p:nvSpPr>
          <p:spPr bwMode="auto">
            <a:xfrm>
              <a:off x="2568" y="2140"/>
              <a:ext cx="245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R</a:t>
              </a:r>
              <a:r>
                <a:rPr lang="en-US" sz="1600" baseline="-10000"/>
                <a:t>3</a:t>
              </a:r>
            </a:p>
          </p:txBody>
        </p:sp>
      </p:grpSp>
      <p:sp>
        <p:nvSpPr>
          <p:cNvPr id="399438" name="Rectangle 78"/>
          <p:cNvSpPr>
            <a:spLocks noChangeArrowheads="1"/>
          </p:cNvSpPr>
          <p:nvPr/>
        </p:nvSpPr>
        <p:spPr bwMode="auto">
          <a:xfrm>
            <a:off x="762000" y="4038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>
                <a:latin typeface="Arial" charset="0"/>
              </a:rPr>
              <a:t>The conversion rules are:</a:t>
            </a:r>
          </a:p>
          <a:p>
            <a:pPr marL="623888" lvl="1" indent="-1588"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</a:rPr>
              <a:t> 	Each resistor in the  </a:t>
            </a:r>
            <a:r>
              <a:rPr lang="en-US" sz="2000" b="1">
                <a:latin typeface="Arial" charset="0"/>
              </a:rPr>
              <a:t>Y</a:t>
            </a:r>
            <a:r>
              <a:rPr lang="en-US" sz="1600" b="1">
                <a:latin typeface="Arial" charset="0"/>
              </a:rPr>
              <a:t> network</a:t>
            </a:r>
            <a:r>
              <a:rPr lang="en-US" sz="2000" b="1">
                <a:latin typeface="Arial" charset="0"/>
              </a:rPr>
              <a:t> </a:t>
            </a:r>
            <a:r>
              <a:rPr lang="en-US" sz="1600" b="1">
                <a:latin typeface="Arial" charset="0"/>
              </a:rPr>
              <a:t>is the product of the resistors in the 	two adjacent </a:t>
            </a:r>
            <a:r>
              <a:rPr lang="el-GR" sz="2000" b="1">
                <a:latin typeface="Arial" charset="0"/>
                <a:cs typeface="Arial" charset="0"/>
              </a:rPr>
              <a:t>Δ</a:t>
            </a:r>
            <a:r>
              <a:rPr lang="en-US" sz="2000" b="1">
                <a:latin typeface="Arial" charset="0"/>
                <a:cs typeface="Arial" charset="0"/>
              </a:rPr>
              <a:t> </a:t>
            </a:r>
            <a:r>
              <a:rPr lang="en-US" sz="1600" b="1">
                <a:latin typeface="Arial" charset="0"/>
                <a:cs typeface="Arial" charset="0"/>
              </a:rPr>
              <a:t>branches, divided by the sum of the three resistors.</a:t>
            </a:r>
          </a:p>
          <a:p>
            <a:pPr marL="623888" lvl="1" indent="-1588">
              <a:spcBef>
                <a:spcPct val="20000"/>
              </a:spcBef>
              <a:buFontTx/>
              <a:buChar char="–"/>
            </a:pPr>
            <a:r>
              <a:rPr lang="en-US" sz="1600" b="1">
                <a:latin typeface="Arial" charset="0"/>
                <a:cs typeface="Arial" charset="0"/>
              </a:rPr>
              <a:t> 	Each resistor in the </a:t>
            </a:r>
            <a:r>
              <a:rPr lang="el-GR" sz="2000" b="1">
                <a:latin typeface="Arial" charset="0"/>
                <a:cs typeface="Arial" charset="0"/>
              </a:rPr>
              <a:t>Δ</a:t>
            </a:r>
            <a:r>
              <a:rPr lang="en-US" sz="2000" b="1">
                <a:latin typeface="Arial" charset="0"/>
                <a:cs typeface="Arial" charset="0"/>
              </a:rPr>
              <a:t> </a:t>
            </a:r>
            <a:r>
              <a:rPr lang="en-US" sz="1600" b="1">
                <a:latin typeface="Arial" charset="0"/>
                <a:cs typeface="Arial" charset="0"/>
              </a:rPr>
              <a:t>network is the sum of all possible products of 	</a:t>
            </a:r>
            <a:r>
              <a:rPr lang="en-US" sz="2000" b="1">
                <a:latin typeface="Arial" charset="0"/>
              </a:rPr>
              <a:t>Y </a:t>
            </a:r>
            <a:r>
              <a:rPr lang="en-US" sz="1600" b="1">
                <a:latin typeface="Arial" charset="0"/>
              </a:rPr>
              <a:t>resistors taken two at a time, divided by the opposite </a:t>
            </a:r>
            <a:r>
              <a:rPr lang="en-US" sz="2000" b="1">
                <a:latin typeface="Arial" charset="0"/>
              </a:rPr>
              <a:t>Y </a:t>
            </a:r>
            <a:r>
              <a:rPr lang="en-US" sz="1600" b="1">
                <a:latin typeface="Arial" charset="0"/>
              </a:rPr>
              <a:t>resistor.</a:t>
            </a:r>
          </a:p>
        </p:txBody>
      </p:sp>
      <p:grpSp>
        <p:nvGrpSpPr>
          <p:cNvPr id="399441" name="Group 81"/>
          <p:cNvGrpSpPr>
            <a:grpSpLocks/>
          </p:cNvGrpSpPr>
          <p:nvPr/>
        </p:nvGrpSpPr>
        <p:grpSpPr bwMode="auto">
          <a:xfrm>
            <a:off x="5089525" y="2757488"/>
            <a:ext cx="3673475" cy="747712"/>
            <a:chOff x="2918" y="3504"/>
            <a:chExt cx="2314" cy="471"/>
          </a:xfrm>
        </p:grpSpPr>
        <p:sp>
          <p:nvSpPr>
            <p:cNvPr id="399442" name="Text Box 82"/>
            <p:cNvSpPr txBox="1">
              <a:spLocks noChangeArrowheads="1"/>
            </p:cNvSpPr>
            <p:nvPr/>
          </p:nvSpPr>
          <p:spPr bwMode="auto">
            <a:xfrm>
              <a:off x="2918" y="3623"/>
              <a:ext cx="4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Ra = </a:t>
              </a:r>
            </a:p>
          </p:txBody>
        </p:sp>
        <p:sp>
          <p:nvSpPr>
            <p:cNvPr id="399443" name="Text Box 83"/>
            <p:cNvSpPr txBox="1">
              <a:spLocks noChangeArrowheads="1"/>
            </p:cNvSpPr>
            <p:nvPr/>
          </p:nvSpPr>
          <p:spPr bwMode="auto">
            <a:xfrm>
              <a:off x="3948" y="3744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1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399444" name="Line 84"/>
            <p:cNvSpPr>
              <a:spLocks noChangeShapeType="1"/>
            </p:cNvSpPr>
            <p:nvPr/>
          </p:nvSpPr>
          <p:spPr bwMode="auto">
            <a:xfrm>
              <a:off x="3408" y="374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45" name="Text Box 85"/>
            <p:cNvSpPr txBox="1">
              <a:spLocks noChangeArrowheads="1"/>
            </p:cNvSpPr>
            <p:nvPr/>
          </p:nvSpPr>
          <p:spPr bwMode="auto">
            <a:xfrm>
              <a:off x="3408" y="3504"/>
              <a:ext cx="18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1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2</a:t>
              </a:r>
              <a:r>
                <a:rPr lang="en-US" sz="1800" b="1">
                  <a:latin typeface="Arial" charset="0"/>
                </a:rPr>
                <a:t> + R</a:t>
              </a:r>
              <a:r>
                <a:rPr lang="en-US" sz="1800" b="1" baseline="-25000">
                  <a:latin typeface="Arial" charset="0"/>
                </a:rPr>
                <a:t>2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3</a:t>
              </a:r>
              <a:r>
                <a:rPr lang="en-US" sz="1800" b="1">
                  <a:latin typeface="Arial" charset="0"/>
                </a:rPr>
                <a:t> + R</a:t>
              </a:r>
              <a:r>
                <a:rPr lang="en-US" sz="1800" b="1" baseline="-25000">
                  <a:latin typeface="Arial" charset="0"/>
                </a:rPr>
                <a:t>1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3</a:t>
              </a:r>
              <a:endParaRPr lang="en-US" sz="1800" b="1">
                <a:latin typeface="Arial" charset="0"/>
              </a:endParaRPr>
            </a:p>
          </p:txBody>
        </p:sp>
      </p:grpSp>
      <p:grpSp>
        <p:nvGrpSpPr>
          <p:cNvPr id="399446" name="Group 86"/>
          <p:cNvGrpSpPr>
            <a:grpSpLocks/>
          </p:cNvGrpSpPr>
          <p:nvPr/>
        </p:nvGrpSpPr>
        <p:grpSpPr bwMode="auto">
          <a:xfrm>
            <a:off x="5470525" y="1219200"/>
            <a:ext cx="2987675" cy="733425"/>
            <a:chOff x="2918" y="2889"/>
            <a:chExt cx="1882" cy="462"/>
          </a:xfrm>
        </p:grpSpPr>
        <p:sp>
          <p:nvSpPr>
            <p:cNvPr id="399447" name="Text Box 87"/>
            <p:cNvSpPr txBox="1">
              <a:spLocks noChangeArrowheads="1"/>
            </p:cNvSpPr>
            <p:nvPr/>
          </p:nvSpPr>
          <p:spPr bwMode="auto">
            <a:xfrm>
              <a:off x="2918" y="2999"/>
              <a:ext cx="4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1</a:t>
              </a:r>
              <a:r>
                <a:rPr lang="en-US" sz="1800" b="1">
                  <a:latin typeface="Arial" charset="0"/>
                </a:rPr>
                <a:t> = </a:t>
              </a:r>
            </a:p>
          </p:txBody>
        </p:sp>
        <p:sp>
          <p:nvSpPr>
            <p:cNvPr id="399448" name="Text Box 88"/>
            <p:cNvSpPr txBox="1">
              <a:spLocks noChangeArrowheads="1"/>
            </p:cNvSpPr>
            <p:nvPr/>
          </p:nvSpPr>
          <p:spPr bwMode="auto">
            <a:xfrm>
              <a:off x="3612" y="2889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b</a:t>
              </a:r>
              <a:r>
                <a:rPr lang="en-US" sz="1800" b="1">
                  <a:latin typeface="Arial" charset="0"/>
                </a:rPr>
                <a:t> R</a:t>
              </a:r>
              <a:r>
                <a:rPr lang="en-US" sz="1800" b="1" baseline="-25000">
                  <a:latin typeface="Arial" charset="0"/>
                </a:rPr>
                <a:t>c</a:t>
              </a:r>
              <a:endParaRPr lang="en-US" sz="1800" b="1">
                <a:latin typeface="Arial" charset="0"/>
              </a:endParaRPr>
            </a:p>
          </p:txBody>
        </p:sp>
        <p:sp>
          <p:nvSpPr>
            <p:cNvPr id="399449" name="Line 89"/>
            <p:cNvSpPr>
              <a:spLocks noChangeShapeType="1"/>
            </p:cNvSpPr>
            <p:nvPr/>
          </p:nvSpPr>
          <p:spPr bwMode="auto">
            <a:xfrm>
              <a:off x="3408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50" name="Text Box 90"/>
            <p:cNvSpPr txBox="1">
              <a:spLocks noChangeArrowheads="1"/>
            </p:cNvSpPr>
            <p:nvPr/>
          </p:nvSpPr>
          <p:spPr bwMode="auto">
            <a:xfrm>
              <a:off x="3456" y="3120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>
                  <a:latin typeface="Arial" charset="0"/>
                </a:rPr>
                <a:t>R</a:t>
              </a:r>
              <a:r>
                <a:rPr lang="en-US" sz="1800" b="1" baseline="-25000">
                  <a:latin typeface="Arial" charset="0"/>
                </a:rPr>
                <a:t>a</a:t>
              </a:r>
              <a:r>
                <a:rPr lang="en-US" sz="1800" b="1">
                  <a:latin typeface="Arial" charset="0"/>
                </a:rPr>
                <a:t> + R</a:t>
              </a:r>
              <a:r>
                <a:rPr lang="en-US" sz="1800" b="1" baseline="-25000">
                  <a:latin typeface="Arial" charset="0"/>
                </a:rPr>
                <a:t>b</a:t>
              </a:r>
              <a:r>
                <a:rPr lang="en-US" sz="1800" b="1">
                  <a:latin typeface="Arial" charset="0"/>
                </a:rPr>
                <a:t> + R</a:t>
              </a:r>
              <a:r>
                <a:rPr lang="en-US" sz="1800" b="1" baseline="-25000">
                  <a:latin typeface="Arial" charset="0"/>
                </a:rPr>
                <a:t>c</a:t>
              </a:r>
              <a:endParaRPr lang="en-US" sz="1800" b="1">
                <a:latin typeface="Arial" charset="0"/>
              </a:endParaRPr>
            </a:p>
          </p:txBody>
        </p:sp>
      </p:grpSp>
      <p:sp>
        <p:nvSpPr>
          <p:cNvPr id="399451" name="Rectangle 91"/>
          <p:cNvSpPr>
            <a:spLocks noChangeArrowheads="1"/>
          </p:cNvSpPr>
          <p:nvPr/>
        </p:nvSpPr>
        <p:spPr bwMode="auto">
          <a:xfrm>
            <a:off x="762000" y="60198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1775" indent="-231775">
              <a:spcBef>
                <a:spcPct val="20000"/>
              </a:spcBef>
              <a:buFontTx/>
              <a:buChar char="•"/>
            </a:pP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Example !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Delta – Wye  Conversion</a:t>
            </a:r>
            <a:endParaRPr kumimoji="0" lang="en-US" sz="2800" b="1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9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99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99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99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99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99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99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99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99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1D4-AC46-4678-B732-C537ADBDCBE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01000" cy="457200"/>
          </a:xfrm>
        </p:spPr>
        <p:txBody>
          <a:bodyPr/>
          <a:lstStyle/>
          <a:p>
            <a:r>
              <a:rPr lang="en-US" sz="2800" b="1" u="sng" dirty="0" smtClean="0"/>
              <a:t>Circuit Analysis Techniques</a:t>
            </a:r>
            <a:endParaRPr lang="en-US" sz="2800" b="1" u="sng" dirty="0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1371600" y="1143000"/>
            <a:ext cx="6781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000" b="1">
                <a:latin typeface="Arial" charset="0"/>
              </a:rPr>
              <a:t>We have learnt :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1800" b="1">
                <a:latin typeface="Arial" charset="0"/>
              </a:rPr>
              <a:t>KCL and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1800" b="1">
                <a:latin typeface="Arial" charset="0"/>
              </a:rPr>
              <a:t>KVL</a:t>
            </a: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These two laws apply to any circuit because these enforce charge and energy conservation which are very fundamental principles.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1800" b="1">
                <a:latin typeface="Arial" charset="0"/>
              </a:rPr>
              <a:t>Based on KCL, we developed Nodal Analysis.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1800" b="1">
                <a:latin typeface="Arial" charset="0"/>
              </a:rPr>
              <a:t>Based on KVL, we developed Mesh Analysis (applicable only to planar circuits). 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1800" b="1">
                <a:latin typeface="Arial" charset="0"/>
              </a:rPr>
              <a:t>Dealing with linear circuits allows us to use the principle of superposition.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1800" b="1">
                <a:latin typeface="Arial" charset="0"/>
              </a:rPr>
              <a:t>The technique of source transformation is another useful tool in circuit analysis.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</a:pPr>
            <a:r>
              <a:rPr lang="en-US" sz="1800" b="1">
                <a:latin typeface="Arial" charset="0"/>
              </a:rPr>
              <a:t>Finally Thevenin’s and Norton’s Theorem.</a:t>
            </a:r>
          </a:p>
          <a:p>
            <a:pPr marL="1295400" lvl="2" indent="-381000">
              <a:spcBef>
                <a:spcPct val="20000"/>
              </a:spcBef>
              <a:buFontTx/>
              <a:buChar char="•"/>
            </a:pPr>
            <a:r>
              <a:rPr lang="en-US" sz="1600" b="1">
                <a:latin typeface="Arial" charset="0"/>
              </a:rPr>
              <a:t>And Maximum Power Transfer Theorem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9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9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C1D4-AC46-4678-B732-C537ADBDCBE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57400"/>
            <a:ext cx="6400800" cy="2590800"/>
          </a:xfrm>
        </p:spPr>
        <p:txBody>
          <a:bodyPr/>
          <a:lstStyle/>
          <a:p>
            <a:pPr algn="just"/>
            <a:r>
              <a:rPr lang="en-US" sz="2400" b="1" dirty="0" smtClean="0"/>
              <a:t>Communication skills are the most important skills any engineer can have. A very critical element in this tool set is the ability to ask a question </a:t>
            </a:r>
            <a:r>
              <a:rPr lang="en-US" sz="2400" b="1" smtClean="0"/>
              <a:t>and </a:t>
            </a:r>
            <a:r>
              <a:rPr lang="en-US" sz="2400" b="1" smtClean="0"/>
              <a:t>understand </a:t>
            </a:r>
            <a:r>
              <a:rPr lang="en-US" sz="2400" b="1" dirty="0" smtClean="0"/>
              <a:t>the answer, a very simple thing and yet it may make the difference between success and failure.</a:t>
            </a:r>
            <a:endParaRPr lang="en-US" sz="2400" b="1" dirty="0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8640763" y="640080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72200" y="4724400"/>
            <a:ext cx="2057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(James A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Watson)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31F8F18A7E043905E1667C20D9A5E" ma:contentTypeVersion="2" ma:contentTypeDescription="Create a new document." ma:contentTypeScope="" ma:versionID="207c11564c016c14dfafc1e2cf1a8fd3">
  <xsd:schema xmlns:xsd="http://www.w3.org/2001/XMLSchema" xmlns:xs="http://www.w3.org/2001/XMLSchema" xmlns:p="http://schemas.microsoft.com/office/2006/metadata/properties" xmlns:ns2="24669104-2fd6-4102-bae9-6b0db27ef0c0" targetNamespace="http://schemas.microsoft.com/office/2006/metadata/properties" ma:root="true" ma:fieldsID="44ded453f7bb196ed30f0278f5efab8a" ns2:_="">
    <xsd:import namespace="24669104-2fd6-4102-bae9-6b0db27ef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9104-2fd6-4102-bae9-6b0db27ef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AB2D53-6EAC-4AE4-958E-A3AB1B74A11A}"/>
</file>

<file path=customXml/itemProps2.xml><?xml version="1.0" encoding="utf-8"?>
<ds:datastoreItem xmlns:ds="http://schemas.openxmlformats.org/officeDocument/2006/customXml" ds:itemID="{D4D659C5-CA28-4E9F-9A93-56FC51F96CCB}"/>
</file>

<file path=customXml/itemProps3.xml><?xml version="1.0" encoding="utf-8"?>
<ds:datastoreItem xmlns:ds="http://schemas.openxmlformats.org/officeDocument/2006/customXml" ds:itemID="{9D54DF86-7A14-4103-9089-008393938A82}"/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295</Words>
  <Application>Microsoft Office PowerPoint</Application>
  <PresentationFormat>On-screen Show (4:3)</PresentationFormat>
  <Paragraphs>75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Slide 1</vt:lpstr>
      <vt:lpstr>Delta-Wye Conversion</vt:lpstr>
      <vt:lpstr>Delta – Wye  Conversion</vt:lpstr>
      <vt:lpstr>Slide 4</vt:lpstr>
      <vt:lpstr>Circuit Analysis Techniques</vt:lpstr>
      <vt:lpstr>Communication skills are the most important skills any engineer can have. A very critical element in this tool set is the ability to ask a question and understand the answer, a very simple thing and yet it may make the difference between success and failure.</vt:lpstr>
    </vt:vector>
  </TitlesOfParts>
  <Company>LASER WORDS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LW1</dc:creator>
  <cp:lastModifiedBy>Mansoor</cp:lastModifiedBy>
  <cp:revision>706</cp:revision>
  <dcterms:created xsi:type="dcterms:W3CDTF">2001-08-27T04:48:27Z</dcterms:created>
  <dcterms:modified xsi:type="dcterms:W3CDTF">2014-04-03T08:01:53Z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0x0101009CE31F8F18A7E043905E1667C20D9A5E</vt:lpwstr>
  </property>
</Properties>
</file>