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403" r:id="rId2"/>
    <p:sldId id="512" r:id="rId3"/>
    <p:sldId id="513" r:id="rId4"/>
    <p:sldId id="514" r:id="rId5"/>
    <p:sldId id="515" r:id="rId6"/>
    <p:sldId id="516" r:id="rId7"/>
    <p:sldId id="517" r:id="rId8"/>
    <p:sldId id="518" r:id="rId9"/>
    <p:sldId id="519" r:id="rId10"/>
    <p:sldId id="520" r:id="rId11"/>
    <p:sldId id="521" r:id="rId12"/>
    <p:sldId id="522" r:id="rId13"/>
    <p:sldId id="523" r:id="rId1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EAEAEA"/>
    <a:srgbClr val="F8F8F8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831" autoAdjust="0"/>
  </p:normalViewPr>
  <p:slideViewPr>
    <p:cSldViewPr>
      <p:cViewPr>
        <p:scale>
          <a:sx n="42" d="100"/>
          <a:sy n="42" d="100"/>
        </p:scale>
        <p:origin x="-1507" y="-4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621">
              <a:defRPr sz="1200" baseline="0"/>
            </a:lvl1pPr>
          </a:lstStyle>
          <a:p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2962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621">
              <a:defRPr sz="1200" baseline="0"/>
            </a:lvl1pPr>
          </a:lstStyle>
          <a:p>
            <a:endParaRPr lang="en-US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621">
              <a:defRPr sz="1200" baseline="0"/>
            </a:lvl1pPr>
          </a:lstStyle>
          <a:p>
            <a:endParaRPr lang="en-US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621">
              <a:defRPr sz="1200" baseline="0"/>
            </a:lvl1pPr>
          </a:lstStyle>
          <a:p>
            <a:fld id="{05FCB95A-7282-4C3A-96D7-27E3D02D35E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621">
              <a:defRPr sz="1200" baseline="0"/>
            </a:lvl1pPr>
          </a:lstStyle>
          <a:p>
            <a:endParaRPr 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2962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621">
              <a:defRPr sz="1200" baseline="0"/>
            </a:lvl1pPr>
          </a:lstStyle>
          <a:p>
            <a:endParaRPr lang="en-US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183" y="4561226"/>
            <a:ext cx="5850835" cy="432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621">
              <a:defRPr sz="1200" baseline="0"/>
            </a:lvl1pPr>
          </a:lstStyle>
          <a:p>
            <a:endParaRPr lang="en-US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621">
              <a:defRPr sz="1200" baseline="0"/>
            </a:lvl1pPr>
          </a:lstStyle>
          <a:p>
            <a:fld id="{8D2D6C2A-0479-4BEF-B2AA-DC971B4EBF7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E53445-2151-4383-9BEA-5C54C36E5AA5}" type="slidenum">
              <a:rPr lang="en-US"/>
              <a:pPr/>
              <a:t>1</a:t>
            </a:fld>
            <a:endParaRPr lang="en-US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693" y="4561226"/>
            <a:ext cx="5363817" cy="432021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A6ACD0-A9E6-4A80-9A20-9C56D495AFD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2FEA4C-86A5-467E-9A77-39527DD60F8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C3C8F8-38A2-4B4F-9400-AC0A4A0E996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86600" y="762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75B1AFB-8E3D-4B56-8155-E98512785E8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7E200C-DC5A-45CC-93A7-F5928D8D082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4C6833-A007-4FF5-B442-1B8612ECB0B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DFC58B-4484-434C-B8C5-6155576C31F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5EC7E3-2999-4F4A-9FF5-39EC187BA67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B0A733-B21E-44BD-9A8C-BBFCEF7B2F7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B60D8F-4A16-439F-926D-673B20DFCB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E6F92E-4040-4C3D-93EF-76C12B17FDA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B5C8F0-E035-4833-A41E-74BE21DD7A5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aseline="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aseline="0"/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 b="1" baseline="0">
                <a:latin typeface="Arial" charset="0"/>
              </a:defRPr>
            </a:lvl1pPr>
          </a:lstStyle>
          <a:p>
            <a:fld id="{7495ED93-4213-4981-9C6A-461A7ACFA91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 rot="16200000">
            <a:off x="-2762250" y="3371850"/>
            <a:ext cx="60737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6000" baseline="0" dirty="0" err="1">
                <a:solidFill>
                  <a:schemeClr val="bg1">
                    <a:lumMod val="85000"/>
                  </a:schemeClr>
                </a:solidFill>
              </a:rPr>
              <a:t>Mansoor</a:t>
            </a:r>
            <a:r>
              <a:rPr lang="en-US" sz="6000" baseline="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6000" baseline="0" dirty="0" err="1">
                <a:solidFill>
                  <a:schemeClr val="bg1">
                    <a:lumMod val="85000"/>
                  </a:schemeClr>
                </a:solidFill>
              </a:rPr>
              <a:t>Shaukat</a:t>
            </a:r>
            <a:endParaRPr lang="en-US" sz="6000" baseline="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618" name="Group 2"/>
          <p:cNvGrpSpPr>
            <a:grpSpLocks/>
          </p:cNvGrpSpPr>
          <p:nvPr/>
        </p:nvGrpSpPr>
        <p:grpSpPr bwMode="auto">
          <a:xfrm>
            <a:off x="676275" y="2276475"/>
            <a:ext cx="8013700" cy="2166938"/>
            <a:chOff x="426" y="1434"/>
            <a:chExt cx="5048" cy="1365"/>
          </a:xfrm>
        </p:grpSpPr>
        <p:pic>
          <p:nvPicPr>
            <p:cNvPr id="239619" name="Picture 3" descr="bismillah1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26" y="1434"/>
              <a:ext cx="5048" cy="1365"/>
            </a:xfrm>
            <a:prstGeom prst="rect">
              <a:avLst/>
            </a:prstGeom>
            <a:noFill/>
          </p:spPr>
        </p:pic>
        <p:sp>
          <p:nvSpPr>
            <p:cNvPr id="239620" name="Rectangle 4"/>
            <p:cNvSpPr>
              <a:spLocks noChangeArrowheads="1"/>
            </p:cNvSpPr>
            <p:nvPr/>
          </p:nvSpPr>
          <p:spPr bwMode="auto">
            <a:xfrm>
              <a:off x="1944" y="2308"/>
              <a:ext cx="47" cy="73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9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17785-02B6-47C1-887D-13FB7943608D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8001000" cy="457200"/>
          </a:xfrm>
        </p:spPr>
        <p:txBody>
          <a:bodyPr/>
          <a:lstStyle/>
          <a:p>
            <a:r>
              <a:rPr lang="en-US" sz="2800" b="1" u="sng" dirty="0" smtClean="0"/>
              <a:t>Capacitors </a:t>
            </a:r>
            <a:r>
              <a:rPr lang="en-US" sz="2000" b="1" u="sng" dirty="0" smtClean="0"/>
              <a:t>in Parallel</a:t>
            </a:r>
            <a:endParaRPr lang="en-US" sz="2000" b="1" u="sng" dirty="0"/>
          </a:p>
        </p:txBody>
      </p:sp>
      <p:sp>
        <p:nvSpPr>
          <p:cNvPr id="422915" name="Rectangle 3"/>
          <p:cNvSpPr>
            <a:spLocks noChangeArrowheads="1"/>
          </p:cNvSpPr>
          <p:nvPr/>
        </p:nvSpPr>
        <p:spPr bwMode="auto">
          <a:xfrm>
            <a:off x="8640763" y="6400800"/>
            <a:ext cx="503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baseline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422917" name="Rectangle 5"/>
          <p:cNvSpPr>
            <a:spLocks noChangeArrowheads="1"/>
          </p:cNvSpPr>
          <p:nvPr/>
        </p:nvSpPr>
        <p:spPr bwMode="auto">
          <a:xfrm>
            <a:off x="609600" y="762000"/>
            <a:ext cx="419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31775" indent="-231775" algn="just">
              <a:spcBef>
                <a:spcPct val="20000"/>
              </a:spcBef>
              <a:buFontTx/>
              <a:buChar char="•"/>
            </a:pPr>
            <a:r>
              <a:rPr lang="en-US" sz="1600" b="1" baseline="0">
                <a:latin typeface="Arial" charset="0"/>
              </a:rPr>
              <a:t>Consider the following arrangement :</a:t>
            </a:r>
          </a:p>
        </p:txBody>
      </p:sp>
      <p:sp>
        <p:nvSpPr>
          <p:cNvPr id="422918" name="Rectangle 6"/>
          <p:cNvSpPr>
            <a:spLocks noChangeArrowheads="1"/>
          </p:cNvSpPr>
          <p:nvPr/>
        </p:nvSpPr>
        <p:spPr bwMode="auto">
          <a:xfrm>
            <a:off x="533400" y="5562600"/>
            <a:ext cx="8077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31775" indent="-231775" algn="just">
              <a:spcBef>
                <a:spcPct val="20000"/>
              </a:spcBef>
              <a:buFontTx/>
              <a:buChar char="•"/>
            </a:pPr>
            <a:r>
              <a:rPr lang="en-US" sz="1400" b="1" baseline="0">
                <a:latin typeface="Arial" charset="0"/>
              </a:rPr>
              <a:t>Hence :     </a:t>
            </a:r>
            <a:r>
              <a:rPr lang="en-US" sz="1600" b="1" baseline="0">
                <a:latin typeface="Arial" charset="0"/>
              </a:rPr>
              <a:t>C</a:t>
            </a:r>
            <a:r>
              <a:rPr lang="en-US" sz="1600" b="1" baseline="-25000">
                <a:latin typeface="Arial" charset="0"/>
              </a:rPr>
              <a:t>eq</a:t>
            </a:r>
            <a:r>
              <a:rPr lang="en-US" sz="1600" b="1" baseline="0">
                <a:latin typeface="Arial" charset="0"/>
              </a:rPr>
              <a:t>=   C</a:t>
            </a:r>
            <a:r>
              <a:rPr lang="en-US" sz="1600" b="1" baseline="-25000">
                <a:latin typeface="Arial" charset="0"/>
              </a:rPr>
              <a:t>1</a:t>
            </a:r>
            <a:r>
              <a:rPr lang="en-US" sz="1600" b="1" baseline="0">
                <a:latin typeface="Arial" charset="0"/>
              </a:rPr>
              <a:t> </a:t>
            </a:r>
            <a:r>
              <a:rPr lang="en-US" sz="1600" b="1" baseline="-25000">
                <a:latin typeface="Arial" charset="0"/>
              </a:rPr>
              <a:t> </a:t>
            </a:r>
            <a:r>
              <a:rPr lang="en-US" sz="1600" b="1" baseline="0">
                <a:latin typeface="Arial" charset="0"/>
              </a:rPr>
              <a:t>+ C</a:t>
            </a:r>
            <a:r>
              <a:rPr lang="en-US" sz="1600" b="1" baseline="-25000">
                <a:latin typeface="Arial" charset="0"/>
              </a:rPr>
              <a:t>2</a:t>
            </a:r>
            <a:r>
              <a:rPr lang="en-US" sz="1600" b="1" baseline="0">
                <a:latin typeface="Arial" charset="0"/>
              </a:rPr>
              <a:t> </a:t>
            </a:r>
            <a:r>
              <a:rPr lang="en-US" sz="1600" b="1" baseline="-25000">
                <a:latin typeface="Arial" charset="0"/>
              </a:rPr>
              <a:t> </a:t>
            </a:r>
            <a:r>
              <a:rPr lang="en-US" sz="1600" b="1" baseline="0">
                <a:latin typeface="Arial" charset="0"/>
              </a:rPr>
              <a:t>+ C</a:t>
            </a:r>
            <a:r>
              <a:rPr lang="en-US" sz="1600" b="1" baseline="-25000">
                <a:latin typeface="Arial" charset="0"/>
              </a:rPr>
              <a:t>3</a:t>
            </a:r>
          </a:p>
        </p:txBody>
      </p:sp>
      <p:sp>
        <p:nvSpPr>
          <p:cNvPr id="423018" name="Rectangle 106"/>
          <p:cNvSpPr>
            <a:spLocks noChangeArrowheads="1"/>
          </p:cNvSpPr>
          <p:nvPr/>
        </p:nvSpPr>
        <p:spPr bwMode="auto">
          <a:xfrm>
            <a:off x="609600" y="3124200"/>
            <a:ext cx="3200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31775" indent="-231775" algn="just">
              <a:spcBef>
                <a:spcPct val="20000"/>
              </a:spcBef>
              <a:buFontTx/>
              <a:buChar char="•"/>
            </a:pPr>
            <a:r>
              <a:rPr lang="en-US" sz="1600" b="1" baseline="0">
                <a:latin typeface="Arial" charset="0"/>
              </a:rPr>
              <a:t>Now : i</a:t>
            </a:r>
            <a:r>
              <a:rPr lang="en-US" sz="1600" b="1" baseline="-25000">
                <a:latin typeface="Arial" charset="0"/>
              </a:rPr>
              <a:t>s</a:t>
            </a:r>
            <a:r>
              <a:rPr lang="en-US" sz="1600" b="1" baseline="0">
                <a:latin typeface="Arial" charset="0"/>
              </a:rPr>
              <a:t> = i</a:t>
            </a:r>
            <a:r>
              <a:rPr lang="en-US" sz="1600" b="1" baseline="-25000">
                <a:latin typeface="Arial" charset="0"/>
              </a:rPr>
              <a:t>1</a:t>
            </a:r>
            <a:r>
              <a:rPr lang="en-US" sz="1600" b="1" baseline="0">
                <a:latin typeface="Arial" charset="0"/>
              </a:rPr>
              <a:t> + i</a:t>
            </a:r>
            <a:r>
              <a:rPr lang="en-US" sz="1600" b="1" baseline="-25000">
                <a:latin typeface="Arial" charset="0"/>
              </a:rPr>
              <a:t>2</a:t>
            </a:r>
            <a:r>
              <a:rPr lang="en-US" sz="1600" b="1" baseline="0">
                <a:latin typeface="Arial" charset="0"/>
              </a:rPr>
              <a:t> + i</a:t>
            </a:r>
            <a:r>
              <a:rPr lang="en-US" sz="1600" b="1" baseline="-25000">
                <a:latin typeface="Arial" charset="0"/>
              </a:rPr>
              <a:t>3</a:t>
            </a:r>
            <a:endParaRPr lang="en-US" sz="1600" b="1" baseline="0">
              <a:latin typeface="Arial" charset="0"/>
            </a:endParaRPr>
          </a:p>
        </p:txBody>
      </p:sp>
      <p:grpSp>
        <p:nvGrpSpPr>
          <p:cNvPr id="423030" name="Group 118"/>
          <p:cNvGrpSpPr>
            <a:grpSpLocks/>
          </p:cNvGrpSpPr>
          <p:nvPr/>
        </p:nvGrpSpPr>
        <p:grpSpPr bwMode="auto">
          <a:xfrm>
            <a:off x="1600200" y="1295400"/>
            <a:ext cx="3556000" cy="1282700"/>
            <a:chOff x="1488" y="816"/>
            <a:chExt cx="2240" cy="808"/>
          </a:xfrm>
        </p:grpSpPr>
        <p:grpSp>
          <p:nvGrpSpPr>
            <p:cNvPr id="423017" name="Group 105"/>
            <p:cNvGrpSpPr>
              <a:grpSpLocks/>
            </p:cNvGrpSpPr>
            <p:nvPr/>
          </p:nvGrpSpPr>
          <p:grpSpPr bwMode="auto">
            <a:xfrm>
              <a:off x="1488" y="816"/>
              <a:ext cx="2240" cy="808"/>
              <a:chOff x="1488" y="1152"/>
              <a:chExt cx="2240" cy="808"/>
            </a:xfrm>
          </p:grpSpPr>
          <p:sp>
            <p:nvSpPr>
              <p:cNvPr id="422952" name="Line 40"/>
              <p:cNvSpPr>
                <a:spLocks noChangeShapeType="1"/>
              </p:cNvSpPr>
              <p:nvPr/>
            </p:nvSpPr>
            <p:spPr bwMode="auto">
              <a:xfrm rot="5400000">
                <a:off x="3284" y="1373"/>
                <a:ext cx="3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953" name="Line 41"/>
              <p:cNvSpPr>
                <a:spLocks noChangeShapeType="1"/>
              </p:cNvSpPr>
              <p:nvPr/>
            </p:nvSpPr>
            <p:spPr bwMode="auto">
              <a:xfrm rot="5400000">
                <a:off x="3294" y="1774"/>
                <a:ext cx="3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954" name="Line 42"/>
              <p:cNvSpPr>
                <a:spLocks noChangeShapeType="1"/>
              </p:cNvSpPr>
              <p:nvPr/>
            </p:nvSpPr>
            <p:spPr bwMode="auto">
              <a:xfrm rot="5400000">
                <a:off x="3475" y="1442"/>
                <a:ext cx="0" cy="2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955" name="Text Box 43"/>
              <p:cNvSpPr txBox="1">
                <a:spLocks noChangeArrowheads="1"/>
              </p:cNvSpPr>
              <p:nvPr/>
            </p:nvSpPr>
            <p:spPr bwMode="auto">
              <a:xfrm rot="5400000">
                <a:off x="3395" y="1452"/>
                <a:ext cx="19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800" baseline="0">
                    <a:cs typeface="Times New Roman" pitchFamily="18" charset="0"/>
                  </a:rPr>
                  <a:t>(</a:t>
                </a:r>
              </a:p>
            </p:txBody>
          </p:sp>
          <p:sp>
            <p:nvSpPr>
              <p:cNvPr id="422975" name="Line 63"/>
              <p:cNvSpPr>
                <a:spLocks noChangeShapeType="1"/>
              </p:cNvSpPr>
              <p:nvPr/>
            </p:nvSpPr>
            <p:spPr bwMode="auto">
              <a:xfrm>
                <a:off x="1921" y="1953"/>
                <a:ext cx="153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976" name="Text Box 64"/>
              <p:cNvSpPr txBox="1">
                <a:spLocks noChangeArrowheads="1"/>
              </p:cNvSpPr>
              <p:nvPr/>
            </p:nvSpPr>
            <p:spPr bwMode="auto">
              <a:xfrm>
                <a:off x="3504" y="1233"/>
                <a:ext cx="22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aseline="0"/>
                  <a:t>+</a:t>
                </a:r>
              </a:p>
            </p:txBody>
          </p:sp>
          <p:sp>
            <p:nvSpPr>
              <p:cNvPr id="422977" name="Text Box 65"/>
              <p:cNvSpPr txBox="1">
                <a:spLocks noChangeArrowheads="1"/>
              </p:cNvSpPr>
              <p:nvPr/>
            </p:nvSpPr>
            <p:spPr bwMode="auto">
              <a:xfrm>
                <a:off x="3504" y="1521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aseline="0"/>
                  <a:t>_</a:t>
                </a:r>
              </a:p>
            </p:txBody>
          </p:sp>
          <p:sp>
            <p:nvSpPr>
              <p:cNvPr id="422979" name="Line 67"/>
              <p:cNvSpPr>
                <a:spLocks noChangeShapeType="1"/>
              </p:cNvSpPr>
              <p:nvPr/>
            </p:nvSpPr>
            <p:spPr bwMode="auto">
              <a:xfrm rot="5400000">
                <a:off x="2357" y="1389"/>
                <a:ext cx="3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980" name="Line 68"/>
              <p:cNvSpPr>
                <a:spLocks noChangeShapeType="1"/>
              </p:cNvSpPr>
              <p:nvPr/>
            </p:nvSpPr>
            <p:spPr bwMode="auto">
              <a:xfrm rot="5400000">
                <a:off x="2367" y="1790"/>
                <a:ext cx="3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981" name="Line 69"/>
              <p:cNvSpPr>
                <a:spLocks noChangeShapeType="1"/>
              </p:cNvSpPr>
              <p:nvPr/>
            </p:nvSpPr>
            <p:spPr bwMode="auto">
              <a:xfrm rot="5400000">
                <a:off x="2548" y="1458"/>
                <a:ext cx="0" cy="2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982" name="Text Box 70"/>
              <p:cNvSpPr txBox="1">
                <a:spLocks noChangeArrowheads="1"/>
              </p:cNvSpPr>
              <p:nvPr/>
            </p:nvSpPr>
            <p:spPr bwMode="auto">
              <a:xfrm rot="5400000">
                <a:off x="2468" y="1468"/>
                <a:ext cx="19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800" baseline="0">
                    <a:cs typeface="Times New Roman" pitchFamily="18" charset="0"/>
                  </a:rPr>
                  <a:t>(</a:t>
                </a:r>
              </a:p>
            </p:txBody>
          </p:sp>
          <p:sp>
            <p:nvSpPr>
              <p:cNvPr id="422983" name="Text Box 71"/>
              <p:cNvSpPr txBox="1">
                <a:spLocks noChangeArrowheads="1"/>
              </p:cNvSpPr>
              <p:nvPr/>
            </p:nvSpPr>
            <p:spPr bwMode="auto">
              <a:xfrm>
                <a:off x="2577" y="1249"/>
                <a:ext cx="22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aseline="0"/>
                  <a:t>+</a:t>
                </a:r>
              </a:p>
            </p:txBody>
          </p:sp>
          <p:sp>
            <p:nvSpPr>
              <p:cNvPr id="422984" name="Text Box 72"/>
              <p:cNvSpPr txBox="1">
                <a:spLocks noChangeArrowheads="1"/>
              </p:cNvSpPr>
              <p:nvPr/>
            </p:nvSpPr>
            <p:spPr bwMode="auto">
              <a:xfrm>
                <a:off x="2577" y="1537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aseline="0"/>
                  <a:t>_</a:t>
                </a:r>
              </a:p>
            </p:txBody>
          </p:sp>
          <p:sp>
            <p:nvSpPr>
              <p:cNvPr id="422985" name="Line 73"/>
              <p:cNvSpPr>
                <a:spLocks noChangeShapeType="1"/>
              </p:cNvSpPr>
              <p:nvPr/>
            </p:nvSpPr>
            <p:spPr bwMode="auto">
              <a:xfrm rot="5400000">
                <a:off x="2804" y="1388"/>
                <a:ext cx="3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986" name="Line 74"/>
              <p:cNvSpPr>
                <a:spLocks noChangeShapeType="1"/>
              </p:cNvSpPr>
              <p:nvPr/>
            </p:nvSpPr>
            <p:spPr bwMode="auto">
              <a:xfrm rot="5400000">
                <a:off x="2814" y="1789"/>
                <a:ext cx="3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987" name="Line 75"/>
              <p:cNvSpPr>
                <a:spLocks noChangeShapeType="1"/>
              </p:cNvSpPr>
              <p:nvPr/>
            </p:nvSpPr>
            <p:spPr bwMode="auto">
              <a:xfrm rot="5400000">
                <a:off x="2995" y="1457"/>
                <a:ext cx="0" cy="2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988" name="Text Box 76"/>
              <p:cNvSpPr txBox="1">
                <a:spLocks noChangeArrowheads="1"/>
              </p:cNvSpPr>
              <p:nvPr/>
            </p:nvSpPr>
            <p:spPr bwMode="auto">
              <a:xfrm rot="5400000">
                <a:off x="2915" y="1467"/>
                <a:ext cx="19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800" baseline="0">
                    <a:cs typeface="Times New Roman" pitchFamily="18" charset="0"/>
                  </a:rPr>
                  <a:t>(</a:t>
                </a:r>
              </a:p>
            </p:txBody>
          </p:sp>
          <p:sp>
            <p:nvSpPr>
              <p:cNvPr id="422989" name="Text Box 77"/>
              <p:cNvSpPr txBox="1">
                <a:spLocks noChangeArrowheads="1"/>
              </p:cNvSpPr>
              <p:nvPr/>
            </p:nvSpPr>
            <p:spPr bwMode="auto">
              <a:xfrm>
                <a:off x="3024" y="1248"/>
                <a:ext cx="22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aseline="0"/>
                  <a:t>+</a:t>
                </a:r>
              </a:p>
            </p:txBody>
          </p:sp>
          <p:sp>
            <p:nvSpPr>
              <p:cNvPr id="422990" name="Text Box 78"/>
              <p:cNvSpPr txBox="1">
                <a:spLocks noChangeArrowheads="1"/>
              </p:cNvSpPr>
              <p:nvPr/>
            </p:nvSpPr>
            <p:spPr bwMode="auto">
              <a:xfrm>
                <a:off x="3024" y="153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aseline="0"/>
                  <a:t>_</a:t>
                </a:r>
              </a:p>
            </p:txBody>
          </p:sp>
          <p:sp>
            <p:nvSpPr>
              <p:cNvPr id="422991" name="Line 79"/>
              <p:cNvSpPr>
                <a:spLocks noChangeShapeType="1"/>
              </p:cNvSpPr>
              <p:nvPr/>
            </p:nvSpPr>
            <p:spPr bwMode="auto">
              <a:xfrm flipH="1">
                <a:off x="1872" y="1200"/>
                <a:ext cx="15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992" name="Oval 80"/>
              <p:cNvSpPr>
                <a:spLocks noChangeArrowheads="1"/>
              </p:cNvSpPr>
              <p:nvPr/>
            </p:nvSpPr>
            <p:spPr bwMode="auto">
              <a:xfrm>
                <a:off x="1728" y="1488"/>
                <a:ext cx="288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2993" name="Line 81"/>
              <p:cNvSpPr>
                <a:spLocks noChangeShapeType="1"/>
              </p:cNvSpPr>
              <p:nvPr/>
            </p:nvSpPr>
            <p:spPr bwMode="auto">
              <a:xfrm flipV="1">
                <a:off x="1872" y="153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994" name="Line 82"/>
              <p:cNvSpPr>
                <a:spLocks noChangeShapeType="1"/>
              </p:cNvSpPr>
              <p:nvPr/>
            </p:nvSpPr>
            <p:spPr bwMode="auto">
              <a:xfrm flipV="1">
                <a:off x="1866" y="1719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995" name="Line 83"/>
              <p:cNvSpPr>
                <a:spLocks noChangeShapeType="1"/>
              </p:cNvSpPr>
              <p:nvPr/>
            </p:nvSpPr>
            <p:spPr bwMode="auto">
              <a:xfrm>
                <a:off x="1872" y="195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996" name="Line 84"/>
              <p:cNvSpPr>
                <a:spLocks noChangeShapeType="1"/>
              </p:cNvSpPr>
              <p:nvPr/>
            </p:nvSpPr>
            <p:spPr bwMode="auto">
              <a:xfrm flipV="1">
                <a:off x="1872" y="120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997" name="Text Box 85"/>
              <p:cNvSpPr txBox="1">
                <a:spLocks noChangeArrowheads="1"/>
              </p:cNvSpPr>
              <p:nvPr/>
            </p:nvSpPr>
            <p:spPr bwMode="auto">
              <a:xfrm>
                <a:off x="2064" y="1392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aseline="0"/>
                  <a:t>v</a:t>
                </a:r>
              </a:p>
            </p:txBody>
          </p:sp>
          <p:sp>
            <p:nvSpPr>
              <p:cNvPr id="422998" name="Text Box 86"/>
              <p:cNvSpPr txBox="1">
                <a:spLocks noChangeArrowheads="1"/>
              </p:cNvSpPr>
              <p:nvPr/>
            </p:nvSpPr>
            <p:spPr bwMode="auto">
              <a:xfrm>
                <a:off x="1488" y="1392"/>
                <a:ext cx="21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aseline="0"/>
                  <a:t>i</a:t>
                </a:r>
                <a:r>
                  <a:rPr lang="en-US" baseline="-25000"/>
                  <a:t>s</a:t>
                </a:r>
              </a:p>
            </p:txBody>
          </p:sp>
          <p:sp>
            <p:nvSpPr>
              <p:cNvPr id="422999" name="Text Box 87"/>
              <p:cNvSpPr txBox="1">
                <a:spLocks noChangeArrowheads="1"/>
              </p:cNvSpPr>
              <p:nvPr/>
            </p:nvSpPr>
            <p:spPr bwMode="auto">
              <a:xfrm>
                <a:off x="2064" y="1152"/>
                <a:ext cx="22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aseline="0"/>
                  <a:t>+</a:t>
                </a:r>
              </a:p>
            </p:txBody>
          </p:sp>
          <p:sp>
            <p:nvSpPr>
              <p:cNvPr id="423000" name="Text Box 88"/>
              <p:cNvSpPr txBox="1">
                <a:spLocks noChangeArrowheads="1"/>
              </p:cNvSpPr>
              <p:nvPr/>
            </p:nvSpPr>
            <p:spPr bwMode="auto">
              <a:xfrm>
                <a:off x="2064" y="1632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aseline="0"/>
                  <a:t>_</a:t>
                </a:r>
              </a:p>
            </p:txBody>
          </p:sp>
          <p:sp>
            <p:nvSpPr>
              <p:cNvPr id="423006" name="Text Box 94"/>
              <p:cNvSpPr txBox="1">
                <a:spLocks noChangeArrowheads="1"/>
              </p:cNvSpPr>
              <p:nvPr/>
            </p:nvSpPr>
            <p:spPr bwMode="auto">
              <a:xfrm>
                <a:off x="2304" y="1248"/>
                <a:ext cx="3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800" b="1" baseline="0">
                    <a:latin typeface="Arial" charset="0"/>
                  </a:rPr>
                  <a:t>i</a:t>
                </a:r>
                <a:r>
                  <a:rPr lang="en-US" sz="1800" b="1" baseline="-25000">
                    <a:latin typeface="Arial" charset="0"/>
                  </a:rPr>
                  <a:t>1</a:t>
                </a:r>
              </a:p>
            </p:txBody>
          </p:sp>
          <p:sp>
            <p:nvSpPr>
              <p:cNvPr id="423007" name="Line 95"/>
              <p:cNvSpPr>
                <a:spLocks noChangeShapeType="1"/>
              </p:cNvSpPr>
              <p:nvPr/>
            </p:nvSpPr>
            <p:spPr bwMode="auto">
              <a:xfrm>
                <a:off x="2472" y="124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3008" name="Text Box 96"/>
              <p:cNvSpPr txBox="1">
                <a:spLocks noChangeArrowheads="1"/>
              </p:cNvSpPr>
              <p:nvPr/>
            </p:nvSpPr>
            <p:spPr bwMode="auto">
              <a:xfrm>
                <a:off x="2304" y="1248"/>
                <a:ext cx="3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800" b="1" baseline="0">
                    <a:latin typeface="Arial" charset="0"/>
                  </a:rPr>
                  <a:t>i</a:t>
                </a:r>
                <a:r>
                  <a:rPr lang="en-US" sz="1800" b="1" baseline="-25000">
                    <a:latin typeface="Arial" charset="0"/>
                  </a:rPr>
                  <a:t>1</a:t>
                </a:r>
              </a:p>
            </p:txBody>
          </p:sp>
          <p:sp>
            <p:nvSpPr>
              <p:cNvPr id="423009" name="Line 97"/>
              <p:cNvSpPr>
                <a:spLocks noChangeShapeType="1"/>
              </p:cNvSpPr>
              <p:nvPr/>
            </p:nvSpPr>
            <p:spPr bwMode="auto">
              <a:xfrm>
                <a:off x="2784" y="124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3010" name="Text Box 98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3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800" b="1" baseline="0">
                    <a:latin typeface="Arial" charset="0"/>
                  </a:rPr>
                  <a:t>i</a:t>
                </a:r>
                <a:r>
                  <a:rPr lang="en-US" sz="1800" b="1" baseline="-25000">
                    <a:latin typeface="Arial" charset="0"/>
                  </a:rPr>
                  <a:t>2</a:t>
                </a:r>
              </a:p>
            </p:txBody>
          </p:sp>
          <p:sp>
            <p:nvSpPr>
              <p:cNvPr id="423013" name="Line 101"/>
              <p:cNvSpPr>
                <a:spLocks noChangeShapeType="1"/>
              </p:cNvSpPr>
              <p:nvPr/>
            </p:nvSpPr>
            <p:spPr bwMode="auto">
              <a:xfrm>
                <a:off x="3264" y="124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3014" name="Text Box 102"/>
              <p:cNvSpPr txBox="1">
                <a:spLocks noChangeArrowheads="1"/>
              </p:cNvSpPr>
              <p:nvPr/>
            </p:nvSpPr>
            <p:spPr bwMode="auto">
              <a:xfrm>
                <a:off x="3264" y="1248"/>
                <a:ext cx="3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800" b="1" baseline="0">
                    <a:latin typeface="Arial" charset="0"/>
                  </a:rPr>
                  <a:t>i</a:t>
                </a:r>
                <a:r>
                  <a:rPr lang="en-US" sz="1800" b="1" baseline="-25000">
                    <a:latin typeface="Arial" charset="0"/>
                  </a:rPr>
                  <a:t>1</a:t>
                </a:r>
              </a:p>
            </p:txBody>
          </p:sp>
          <p:sp>
            <p:nvSpPr>
              <p:cNvPr id="423016" name="Text Box 104"/>
              <p:cNvSpPr txBox="1">
                <a:spLocks noChangeArrowheads="1"/>
              </p:cNvSpPr>
              <p:nvPr/>
            </p:nvSpPr>
            <p:spPr bwMode="auto">
              <a:xfrm>
                <a:off x="3264" y="1248"/>
                <a:ext cx="3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800" b="1" baseline="0">
                    <a:latin typeface="Arial" charset="0"/>
                  </a:rPr>
                  <a:t>i</a:t>
                </a:r>
                <a:r>
                  <a:rPr lang="en-US" sz="1800" b="1" baseline="-25000">
                    <a:latin typeface="Arial" charset="0"/>
                  </a:rPr>
                  <a:t>3</a:t>
                </a:r>
              </a:p>
            </p:txBody>
          </p:sp>
        </p:grpSp>
        <p:sp>
          <p:nvSpPr>
            <p:cNvPr id="423020" name="Text Box 108"/>
            <p:cNvSpPr txBox="1">
              <a:spLocks noChangeArrowheads="1"/>
            </p:cNvSpPr>
            <p:nvPr/>
          </p:nvSpPr>
          <p:spPr bwMode="auto">
            <a:xfrm>
              <a:off x="2226" y="1287"/>
              <a:ext cx="44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 baseline="0">
                  <a:latin typeface="Arial" charset="0"/>
                </a:rPr>
                <a:t>C</a:t>
              </a:r>
              <a:r>
                <a:rPr lang="en-US" sz="1400" b="1" baseline="-25000">
                  <a:latin typeface="Arial" charset="0"/>
                </a:rPr>
                <a:t>1</a:t>
              </a:r>
            </a:p>
          </p:txBody>
        </p:sp>
        <p:sp>
          <p:nvSpPr>
            <p:cNvPr id="423021" name="Text Box 109"/>
            <p:cNvSpPr txBox="1">
              <a:spLocks noChangeArrowheads="1"/>
            </p:cNvSpPr>
            <p:nvPr/>
          </p:nvSpPr>
          <p:spPr bwMode="auto">
            <a:xfrm>
              <a:off x="2726" y="1296"/>
              <a:ext cx="44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 baseline="0">
                  <a:latin typeface="Arial" charset="0"/>
                </a:rPr>
                <a:t>C</a:t>
              </a:r>
              <a:r>
                <a:rPr lang="en-US" sz="1400" b="1" baseline="-25000">
                  <a:latin typeface="Arial" charset="0"/>
                </a:rPr>
                <a:t>2</a:t>
              </a:r>
            </a:p>
          </p:txBody>
        </p:sp>
        <p:sp>
          <p:nvSpPr>
            <p:cNvPr id="423022" name="Text Box 110"/>
            <p:cNvSpPr txBox="1">
              <a:spLocks noChangeArrowheads="1"/>
            </p:cNvSpPr>
            <p:nvPr/>
          </p:nvSpPr>
          <p:spPr bwMode="auto">
            <a:xfrm>
              <a:off x="3206" y="1296"/>
              <a:ext cx="44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 baseline="0">
                  <a:latin typeface="Arial" charset="0"/>
                </a:rPr>
                <a:t>C</a:t>
              </a:r>
              <a:r>
                <a:rPr lang="en-US" sz="1400" b="1" baseline="-25000">
                  <a:latin typeface="Arial" charset="0"/>
                </a:rPr>
                <a:t>3</a:t>
              </a:r>
            </a:p>
          </p:txBody>
        </p:sp>
      </p:grpSp>
      <p:sp>
        <p:nvSpPr>
          <p:cNvPr id="423023" name="Rectangle 111"/>
          <p:cNvSpPr>
            <a:spLocks noChangeArrowheads="1"/>
          </p:cNvSpPr>
          <p:nvPr/>
        </p:nvSpPr>
        <p:spPr bwMode="auto">
          <a:xfrm>
            <a:off x="609600" y="2743200"/>
            <a:ext cx="7543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31775" indent="-231775" algn="just">
              <a:spcBef>
                <a:spcPct val="20000"/>
              </a:spcBef>
              <a:buFontTx/>
              <a:buChar char="•"/>
            </a:pPr>
            <a:r>
              <a:rPr lang="en-US" sz="1600" b="1" baseline="0">
                <a:latin typeface="Arial" charset="0"/>
              </a:rPr>
              <a:t>And :  Q</a:t>
            </a:r>
            <a:r>
              <a:rPr lang="en-US" sz="1600" b="1" baseline="-25000">
                <a:latin typeface="Arial" charset="0"/>
              </a:rPr>
              <a:t>1</a:t>
            </a:r>
            <a:r>
              <a:rPr lang="en-US" sz="1600" b="1" baseline="0">
                <a:latin typeface="Arial" charset="0"/>
              </a:rPr>
              <a:t> = C</a:t>
            </a:r>
            <a:r>
              <a:rPr lang="en-US" sz="1600" b="1" baseline="-25000">
                <a:latin typeface="Arial" charset="0"/>
              </a:rPr>
              <a:t>1</a:t>
            </a:r>
            <a:r>
              <a:rPr lang="en-US" sz="1600" b="1" baseline="0">
                <a:latin typeface="Arial" charset="0"/>
              </a:rPr>
              <a:t>v</a:t>
            </a:r>
            <a:r>
              <a:rPr lang="en-US" sz="1600" b="1" baseline="-25000">
                <a:latin typeface="Arial" charset="0"/>
              </a:rPr>
              <a:t>                    </a:t>
            </a:r>
            <a:r>
              <a:rPr lang="en-US" sz="1600" b="1" baseline="0">
                <a:latin typeface="Arial" charset="0"/>
              </a:rPr>
              <a:t>Q</a:t>
            </a:r>
            <a:r>
              <a:rPr lang="en-US" sz="1600" b="1" baseline="-25000">
                <a:latin typeface="Arial" charset="0"/>
              </a:rPr>
              <a:t>2</a:t>
            </a:r>
            <a:r>
              <a:rPr lang="en-US" sz="1600" b="1" baseline="0">
                <a:latin typeface="Arial" charset="0"/>
              </a:rPr>
              <a:t> = C</a:t>
            </a:r>
            <a:r>
              <a:rPr lang="en-US" sz="1600" b="1" baseline="-25000">
                <a:latin typeface="Arial" charset="0"/>
              </a:rPr>
              <a:t>2</a:t>
            </a:r>
            <a:r>
              <a:rPr lang="en-US" sz="1600" b="1" baseline="0">
                <a:latin typeface="Arial" charset="0"/>
              </a:rPr>
              <a:t>v</a:t>
            </a:r>
            <a:r>
              <a:rPr lang="en-US" sz="1600" b="1" baseline="-25000">
                <a:latin typeface="Arial" charset="0"/>
              </a:rPr>
              <a:t>                      </a:t>
            </a:r>
            <a:r>
              <a:rPr lang="en-US" sz="1600" b="1" baseline="0">
                <a:latin typeface="Arial" charset="0"/>
              </a:rPr>
              <a:t>Q</a:t>
            </a:r>
            <a:r>
              <a:rPr lang="en-US" sz="1600" b="1" baseline="-25000">
                <a:latin typeface="Arial" charset="0"/>
              </a:rPr>
              <a:t>3</a:t>
            </a:r>
            <a:r>
              <a:rPr lang="en-US" sz="1600" b="1" baseline="0">
                <a:latin typeface="Arial" charset="0"/>
              </a:rPr>
              <a:t> = C</a:t>
            </a:r>
            <a:r>
              <a:rPr lang="en-US" sz="1600" b="1" baseline="-25000">
                <a:latin typeface="Arial" charset="0"/>
              </a:rPr>
              <a:t>3</a:t>
            </a:r>
            <a:r>
              <a:rPr lang="en-US" sz="1600" b="1" baseline="0">
                <a:latin typeface="Arial" charset="0"/>
              </a:rPr>
              <a:t>v      and       Q</a:t>
            </a:r>
            <a:r>
              <a:rPr lang="en-US" sz="1600" b="1" baseline="-25000">
                <a:latin typeface="Arial" charset="0"/>
              </a:rPr>
              <a:t>eq</a:t>
            </a:r>
            <a:r>
              <a:rPr lang="en-US" sz="1600" b="1" baseline="0">
                <a:latin typeface="Arial" charset="0"/>
              </a:rPr>
              <a:t> = C</a:t>
            </a:r>
            <a:r>
              <a:rPr lang="en-US" sz="1600" b="1" baseline="-25000">
                <a:latin typeface="Arial" charset="0"/>
              </a:rPr>
              <a:t>eq</a:t>
            </a:r>
            <a:r>
              <a:rPr lang="en-US" sz="1600" b="1" baseline="0">
                <a:latin typeface="Arial" charset="0"/>
              </a:rPr>
              <a:t>v</a:t>
            </a:r>
            <a:endParaRPr lang="en-US" sz="1600" b="1" baseline="-25000">
              <a:latin typeface="Arial" charset="0"/>
            </a:endParaRPr>
          </a:p>
          <a:p>
            <a:pPr marL="231775" indent="-231775" algn="just">
              <a:spcBef>
                <a:spcPct val="20000"/>
              </a:spcBef>
              <a:buFontTx/>
              <a:buChar char="•"/>
            </a:pPr>
            <a:endParaRPr lang="en-US" sz="1600" b="1" baseline="-25000">
              <a:latin typeface="Arial" charset="0"/>
            </a:endParaRPr>
          </a:p>
          <a:p>
            <a:pPr marL="231775" indent="-231775" algn="just">
              <a:spcBef>
                <a:spcPct val="20000"/>
              </a:spcBef>
              <a:buFontTx/>
              <a:buChar char="•"/>
            </a:pPr>
            <a:endParaRPr lang="en-US" sz="1600" b="1" baseline="-25000">
              <a:latin typeface="Arial" charset="0"/>
            </a:endParaRPr>
          </a:p>
        </p:txBody>
      </p:sp>
      <p:sp>
        <p:nvSpPr>
          <p:cNvPr id="423024" name="Rectangle 112"/>
          <p:cNvSpPr>
            <a:spLocks noChangeArrowheads="1"/>
          </p:cNvSpPr>
          <p:nvPr/>
        </p:nvSpPr>
        <p:spPr bwMode="auto">
          <a:xfrm>
            <a:off x="609600" y="4191000"/>
            <a:ext cx="99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31775" indent="-231775" algn="just">
              <a:spcBef>
                <a:spcPct val="20000"/>
              </a:spcBef>
              <a:buFontTx/>
              <a:buChar char="•"/>
            </a:pPr>
            <a:r>
              <a:rPr lang="en-US" sz="1600" b="1" baseline="0">
                <a:latin typeface="Arial" charset="0"/>
              </a:rPr>
              <a:t>So :</a:t>
            </a:r>
          </a:p>
        </p:txBody>
      </p:sp>
      <p:sp>
        <p:nvSpPr>
          <p:cNvPr id="423025" name="Rectangle 113"/>
          <p:cNvSpPr>
            <a:spLocks noChangeArrowheads="1"/>
          </p:cNvSpPr>
          <p:nvPr/>
        </p:nvSpPr>
        <p:spPr bwMode="auto">
          <a:xfrm>
            <a:off x="609600" y="3733800"/>
            <a:ext cx="1066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31775" indent="-231775" algn="just">
              <a:spcBef>
                <a:spcPct val="20000"/>
              </a:spcBef>
              <a:buFontTx/>
              <a:buChar char="•"/>
            </a:pPr>
            <a:r>
              <a:rPr lang="en-US" sz="1600" b="1" baseline="0">
                <a:latin typeface="Arial" charset="0"/>
              </a:rPr>
              <a:t>And :</a:t>
            </a:r>
          </a:p>
        </p:txBody>
      </p:sp>
      <p:grpSp>
        <p:nvGrpSpPr>
          <p:cNvPr id="423075" name="Group 163"/>
          <p:cNvGrpSpPr>
            <a:grpSpLocks/>
          </p:cNvGrpSpPr>
          <p:nvPr/>
        </p:nvGrpSpPr>
        <p:grpSpPr bwMode="auto">
          <a:xfrm>
            <a:off x="1600200" y="3581400"/>
            <a:ext cx="887413" cy="647700"/>
            <a:chOff x="1296" y="2030"/>
            <a:chExt cx="559" cy="408"/>
          </a:xfrm>
        </p:grpSpPr>
        <p:sp>
          <p:nvSpPr>
            <p:cNvPr id="423026" name="Text Box 114"/>
            <p:cNvSpPr txBox="1">
              <a:spLocks noChangeArrowheads="1"/>
            </p:cNvSpPr>
            <p:nvPr/>
          </p:nvSpPr>
          <p:spPr bwMode="auto">
            <a:xfrm>
              <a:off x="1296" y="2064"/>
              <a:ext cx="3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 b="1" baseline="0">
                  <a:latin typeface="Arial" charset="0"/>
                </a:rPr>
                <a:t>i =</a:t>
              </a:r>
              <a:r>
                <a:rPr lang="en-US" baseline="0"/>
                <a:t> </a:t>
              </a:r>
            </a:p>
          </p:txBody>
        </p:sp>
        <p:sp>
          <p:nvSpPr>
            <p:cNvPr id="423027" name="Text Box 115"/>
            <p:cNvSpPr txBox="1">
              <a:spLocks noChangeArrowheads="1"/>
            </p:cNvSpPr>
            <p:nvPr/>
          </p:nvSpPr>
          <p:spPr bwMode="auto">
            <a:xfrm>
              <a:off x="1536" y="2030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 baseline="0">
                  <a:latin typeface="Arial" charset="0"/>
                </a:rPr>
                <a:t>dQ</a:t>
              </a:r>
            </a:p>
          </p:txBody>
        </p:sp>
        <p:sp>
          <p:nvSpPr>
            <p:cNvPr id="423028" name="Line 116"/>
            <p:cNvSpPr>
              <a:spLocks noChangeShapeType="1"/>
            </p:cNvSpPr>
            <p:nvPr/>
          </p:nvSpPr>
          <p:spPr bwMode="auto">
            <a:xfrm>
              <a:off x="1567" y="222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3029" name="Text Box 117"/>
            <p:cNvSpPr txBox="1">
              <a:spLocks noChangeArrowheads="1"/>
            </p:cNvSpPr>
            <p:nvPr/>
          </p:nvSpPr>
          <p:spPr bwMode="auto">
            <a:xfrm>
              <a:off x="1542" y="2226"/>
              <a:ext cx="23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 baseline="0">
                  <a:latin typeface="Arial" charset="0"/>
                </a:rPr>
                <a:t>dt</a:t>
              </a:r>
            </a:p>
          </p:txBody>
        </p:sp>
      </p:grpSp>
      <p:grpSp>
        <p:nvGrpSpPr>
          <p:cNvPr id="423074" name="Group 162"/>
          <p:cNvGrpSpPr>
            <a:grpSpLocks/>
          </p:cNvGrpSpPr>
          <p:nvPr/>
        </p:nvGrpSpPr>
        <p:grpSpPr bwMode="auto">
          <a:xfrm>
            <a:off x="5892800" y="1219200"/>
            <a:ext cx="2641600" cy="1281113"/>
            <a:chOff x="3264" y="768"/>
            <a:chExt cx="1664" cy="807"/>
          </a:xfrm>
        </p:grpSpPr>
        <p:sp>
          <p:nvSpPr>
            <p:cNvPr id="423033" name="Line 121"/>
            <p:cNvSpPr>
              <a:spLocks noChangeShapeType="1"/>
            </p:cNvSpPr>
            <p:nvPr/>
          </p:nvSpPr>
          <p:spPr bwMode="auto">
            <a:xfrm rot="5400000">
              <a:off x="4484" y="989"/>
              <a:ext cx="3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3034" name="Line 122"/>
            <p:cNvSpPr>
              <a:spLocks noChangeShapeType="1"/>
            </p:cNvSpPr>
            <p:nvPr/>
          </p:nvSpPr>
          <p:spPr bwMode="auto">
            <a:xfrm rot="5400000">
              <a:off x="4494" y="1390"/>
              <a:ext cx="3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3035" name="Line 123"/>
            <p:cNvSpPr>
              <a:spLocks noChangeShapeType="1"/>
            </p:cNvSpPr>
            <p:nvPr/>
          </p:nvSpPr>
          <p:spPr bwMode="auto">
            <a:xfrm rot="5400000">
              <a:off x="4675" y="1058"/>
              <a:ext cx="0" cy="2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3036" name="Text Box 124"/>
            <p:cNvSpPr txBox="1">
              <a:spLocks noChangeArrowheads="1"/>
            </p:cNvSpPr>
            <p:nvPr/>
          </p:nvSpPr>
          <p:spPr bwMode="auto">
            <a:xfrm rot="5400000">
              <a:off x="4595" y="1068"/>
              <a:ext cx="19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baseline="0">
                  <a:cs typeface="Times New Roman" pitchFamily="18" charset="0"/>
                </a:rPr>
                <a:t>(</a:t>
              </a:r>
            </a:p>
          </p:txBody>
        </p:sp>
        <p:sp>
          <p:nvSpPr>
            <p:cNvPr id="423038" name="Text Box 126"/>
            <p:cNvSpPr txBox="1">
              <a:spLocks noChangeArrowheads="1"/>
            </p:cNvSpPr>
            <p:nvPr/>
          </p:nvSpPr>
          <p:spPr bwMode="auto">
            <a:xfrm>
              <a:off x="4704" y="849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aseline="0"/>
                <a:t>+</a:t>
              </a:r>
            </a:p>
          </p:txBody>
        </p:sp>
        <p:sp>
          <p:nvSpPr>
            <p:cNvPr id="423039" name="Text Box 127"/>
            <p:cNvSpPr txBox="1">
              <a:spLocks noChangeArrowheads="1"/>
            </p:cNvSpPr>
            <p:nvPr/>
          </p:nvSpPr>
          <p:spPr bwMode="auto">
            <a:xfrm>
              <a:off x="4704" y="113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aseline="0"/>
                <a:t>_</a:t>
              </a:r>
            </a:p>
          </p:txBody>
        </p:sp>
        <p:sp>
          <p:nvSpPr>
            <p:cNvPr id="423052" name="Line 140"/>
            <p:cNvSpPr>
              <a:spLocks noChangeShapeType="1"/>
            </p:cNvSpPr>
            <p:nvPr/>
          </p:nvSpPr>
          <p:spPr bwMode="auto">
            <a:xfrm flipH="1">
              <a:off x="3648" y="816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3053" name="Oval 141"/>
            <p:cNvSpPr>
              <a:spLocks noChangeArrowheads="1"/>
            </p:cNvSpPr>
            <p:nvPr/>
          </p:nvSpPr>
          <p:spPr bwMode="auto">
            <a:xfrm>
              <a:off x="3504" y="1104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054" name="Line 142"/>
            <p:cNvSpPr>
              <a:spLocks noChangeShapeType="1"/>
            </p:cNvSpPr>
            <p:nvPr/>
          </p:nvSpPr>
          <p:spPr bwMode="auto">
            <a:xfrm flipV="1">
              <a:off x="3648" y="115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3055" name="Line 143"/>
            <p:cNvSpPr>
              <a:spLocks noChangeShapeType="1"/>
            </p:cNvSpPr>
            <p:nvPr/>
          </p:nvSpPr>
          <p:spPr bwMode="auto">
            <a:xfrm flipV="1">
              <a:off x="3642" y="1335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3057" name="Line 145"/>
            <p:cNvSpPr>
              <a:spLocks noChangeShapeType="1"/>
            </p:cNvSpPr>
            <p:nvPr/>
          </p:nvSpPr>
          <p:spPr bwMode="auto">
            <a:xfrm flipV="1">
              <a:off x="3648" y="81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3058" name="Text Box 146"/>
            <p:cNvSpPr txBox="1">
              <a:spLocks noChangeArrowheads="1"/>
            </p:cNvSpPr>
            <p:nvPr/>
          </p:nvSpPr>
          <p:spPr bwMode="auto">
            <a:xfrm>
              <a:off x="3840" y="100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aseline="0"/>
                <a:t>v</a:t>
              </a:r>
            </a:p>
          </p:txBody>
        </p:sp>
        <p:sp>
          <p:nvSpPr>
            <p:cNvPr id="423059" name="Text Box 147"/>
            <p:cNvSpPr txBox="1">
              <a:spLocks noChangeArrowheads="1"/>
            </p:cNvSpPr>
            <p:nvPr/>
          </p:nvSpPr>
          <p:spPr bwMode="auto">
            <a:xfrm>
              <a:off x="3264" y="1008"/>
              <a:ext cx="2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aseline="0"/>
                <a:t>i</a:t>
              </a:r>
              <a:r>
                <a:rPr lang="en-US" baseline="-25000"/>
                <a:t>s</a:t>
              </a:r>
            </a:p>
          </p:txBody>
        </p:sp>
        <p:sp>
          <p:nvSpPr>
            <p:cNvPr id="423060" name="Text Box 148"/>
            <p:cNvSpPr txBox="1">
              <a:spLocks noChangeArrowheads="1"/>
            </p:cNvSpPr>
            <p:nvPr/>
          </p:nvSpPr>
          <p:spPr bwMode="auto">
            <a:xfrm>
              <a:off x="3840" y="768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aseline="0"/>
                <a:t>+</a:t>
              </a:r>
            </a:p>
          </p:txBody>
        </p:sp>
        <p:sp>
          <p:nvSpPr>
            <p:cNvPr id="423061" name="Text Box 149"/>
            <p:cNvSpPr txBox="1">
              <a:spLocks noChangeArrowheads="1"/>
            </p:cNvSpPr>
            <p:nvPr/>
          </p:nvSpPr>
          <p:spPr bwMode="auto">
            <a:xfrm>
              <a:off x="3840" y="124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aseline="0"/>
                <a:t>_</a:t>
              </a:r>
            </a:p>
          </p:txBody>
        </p:sp>
        <p:sp>
          <p:nvSpPr>
            <p:cNvPr id="423072" name="Text Box 160"/>
            <p:cNvSpPr txBox="1">
              <a:spLocks noChangeArrowheads="1"/>
            </p:cNvSpPr>
            <p:nvPr/>
          </p:nvSpPr>
          <p:spPr bwMode="auto">
            <a:xfrm>
              <a:off x="4272" y="1200"/>
              <a:ext cx="44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 baseline="0">
                  <a:latin typeface="Arial" charset="0"/>
                </a:rPr>
                <a:t>C</a:t>
              </a:r>
              <a:r>
                <a:rPr lang="en-US" sz="1400" b="1" baseline="-25000">
                  <a:latin typeface="Arial" charset="0"/>
                </a:rPr>
                <a:t>eq</a:t>
              </a:r>
            </a:p>
          </p:txBody>
        </p:sp>
        <p:sp>
          <p:nvSpPr>
            <p:cNvPr id="423073" name="Line 161"/>
            <p:cNvSpPr>
              <a:spLocks noChangeShapeType="1"/>
            </p:cNvSpPr>
            <p:nvPr/>
          </p:nvSpPr>
          <p:spPr bwMode="auto">
            <a:xfrm>
              <a:off x="3657" y="1575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23102" name="Group 190"/>
          <p:cNvGrpSpPr>
            <a:grpSpLocks/>
          </p:cNvGrpSpPr>
          <p:nvPr/>
        </p:nvGrpSpPr>
        <p:grpSpPr bwMode="auto">
          <a:xfrm>
            <a:off x="1643063" y="4176713"/>
            <a:ext cx="3133725" cy="762000"/>
            <a:chOff x="2799" y="2208"/>
            <a:chExt cx="1974" cy="480"/>
          </a:xfrm>
        </p:grpSpPr>
        <p:sp>
          <p:nvSpPr>
            <p:cNvPr id="423078" name="Text Box 166"/>
            <p:cNvSpPr txBox="1">
              <a:spLocks noChangeArrowheads="1"/>
            </p:cNvSpPr>
            <p:nvPr/>
          </p:nvSpPr>
          <p:spPr bwMode="auto">
            <a:xfrm>
              <a:off x="3819" y="2208"/>
              <a:ext cx="40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 b="1" baseline="0">
                  <a:latin typeface="Arial" charset="0"/>
                </a:rPr>
                <a:t>dQ</a:t>
              </a:r>
              <a:r>
                <a:rPr lang="en-US" sz="1600" b="1" baseline="-25000">
                  <a:latin typeface="Arial" charset="0"/>
                </a:rPr>
                <a:t>3</a:t>
              </a:r>
            </a:p>
          </p:txBody>
        </p:sp>
        <p:sp>
          <p:nvSpPr>
            <p:cNvPr id="423079" name="Line 167"/>
            <p:cNvSpPr>
              <a:spLocks noChangeShapeType="1"/>
            </p:cNvSpPr>
            <p:nvPr/>
          </p:nvSpPr>
          <p:spPr bwMode="auto">
            <a:xfrm>
              <a:off x="3848" y="2452"/>
              <a:ext cx="2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3080" name="Text Box 168"/>
            <p:cNvSpPr txBox="1">
              <a:spLocks noChangeArrowheads="1"/>
            </p:cNvSpPr>
            <p:nvPr/>
          </p:nvSpPr>
          <p:spPr bwMode="auto">
            <a:xfrm>
              <a:off x="3825" y="2452"/>
              <a:ext cx="23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 baseline="0">
                  <a:latin typeface="Arial" charset="0"/>
                </a:rPr>
                <a:t>dt</a:t>
              </a:r>
            </a:p>
          </p:txBody>
        </p:sp>
        <p:sp>
          <p:nvSpPr>
            <p:cNvPr id="423081" name="Text Box 169"/>
            <p:cNvSpPr txBox="1">
              <a:spLocks noChangeArrowheads="1"/>
            </p:cNvSpPr>
            <p:nvPr/>
          </p:nvSpPr>
          <p:spPr bwMode="auto">
            <a:xfrm>
              <a:off x="4166" y="2327"/>
              <a:ext cx="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 baseline="0">
                  <a:latin typeface="Arial" charset="0"/>
                </a:rPr>
                <a:t>=</a:t>
              </a:r>
            </a:p>
          </p:txBody>
        </p:sp>
        <p:grpSp>
          <p:nvGrpSpPr>
            <p:cNvPr id="423091" name="Group 179"/>
            <p:cNvGrpSpPr>
              <a:grpSpLocks/>
            </p:cNvGrpSpPr>
            <p:nvPr/>
          </p:nvGrpSpPr>
          <p:grpSpPr bwMode="auto">
            <a:xfrm>
              <a:off x="4368" y="2208"/>
              <a:ext cx="405" cy="456"/>
              <a:chOff x="4443" y="2208"/>
              <a:chExt cx="405" cy="456"/>
            </a:xfrm>
          </p:grpSpPr>
          <p:sp>
            <p:nvSpPr>
              <p:cNvPr id="423088" name="Text Box 176"/>
              <p:cNvSpPr txBox="1">
                <a:spLocks noChangeArrowheads="1"/>
              </p:cNvSpPr>
              <p:nvPr/>
            </p:nvSpPr>
            <p:spPr bwMode="auto">
              <a:xfrm>
                <a:off x="4443" y="2208"/>
                <a:ext cx="405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600" b="1" baseline="0">
                    <a:latin typeface="Arial" charset="0"/>
                  </a:rPr>
                  <a:t>dQ</a:t>
                </a:r>
                <a:r>
                  <a:rPr lang="en-US" sz="1600" b="1" baseline="-25000">
                    <a:latin typeface="Arial" charset="0"/>
                  </a:rPr>
                  <a:t>eq</a:t>
                </a:r>
              </a:p>
            </p:txBody>
          </p:sp>
          <p:sp>
            <p:nvSpPr>
              <p:cNvPr id="423089" name="Line 177"/>
              <p:cNvSpPr>
                <a:spLocks noChangeShapeType="1"/>
              </p:cNvSpPr>
              <p:nvPr/>
            </p:nvSpPr>
            <p:spPr bwMode="auto">
              <a:xfrm>
                <a:off x="4472" y="2452"/>
                <a:ext cx="2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3090" name="Text Box 178"/>
              <p:cNvSpPr txBox="1">
                <a:spLocks noChangeArrowheads="1"/>
              </p:cNvSpPr>
              <p:nvPr/>
            </p:nvSpPr>
            <p:spPr bwMode="auto">
              <a:xfrm>
                <a:off x="4449" y="2452"/>
                <a:ext cx="23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1" baseline="0">
                    <a:latin typeface="Arial" charset="0"/>
                  </a:rPr>
                  <a:t>dt</a:t>
                </a:r>
              </a:p>
            </p:txBody>
          </p:sp>
        </p:grpSp>
        <p:sp>
          <p:nvSpPr>
            <p:cNvPr id="423093" name="Text Box 181"/>
            <p:cNvSpPr txBox="1">
              <a:spLocks noChangeArrowheads="1"/>
            </p:cNvSpPr>
            <p:nvPr/>
          </p:nvSpPr>
          <p:spPr bwMode="auto">
            <a:xfrm>
              <a:off x="3312" y="2208"/>
              <a:ext cx="40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 b="1" baseline="0">
                  <a:latin typeface="Arial" charset="0"/>
                </a:rPr>
                <a:t>dQ</a:t>
              </a:r>
              <a:r>
                <a:rPr lang="en-US" sz="1600" b="1" baseline="-25000">
                  <a:latin typeface="Arial" charset="0"/>
                </a:rPr>
                <a:t>2</a:t>
              </a:r>
            </a:p>
          </p:txBody>
        </p:sp>
        <p:sp>
          <p:nvSpPr>
            <p:cNvPr id="423094" name="Line 182"/>
            <p:cNvSpPr>
              <a:spLocks noChangeShapeType="1"/>
            </p:cNvSpPr>
            <p:nvPr/>
          </p:nvSpPr>
          <p:spPr bwMode="auto">
            <a:xfrm>
              <a:off x="3341" y="2452"/>
              <a:ext cx="2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3095" name="Text Box 183"/>
            <p:cNvSpPr txBox="1">
              <a:spLocks noChangeArrowheads="1"/>
            </p:cNvSpPr>
            <p:nvPr/>
          </p:nvSpPr>
          <p:spPr bwMode="auto">
            <a:xfrm>
              <a:off x="3318" y="2452"/>
              <a:ext cx="23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 baseline="0">
                  <a:latin typeface="Arial" charset="0"/>
                </a:rPr>
                <a:t>dt</a:t>
              </a:r>
            </a:p>
          </p:txBody>
        </p:sp>
        <p:sp>
          <p:nvSpPr>
            <p:cNvPr id="423097" name="Text Box 185"/>
            <p:cNvSpPr txBox="1">
              <a:spLocks noChangeArrowheads="1"/>
            </p:cNvSpPr>
            <p:nvPr/>
          </p:nvSpPr>
          <p:spPr bwMode="auto">
            <a:xfrm>
              <a:off x="2799" y="2232"/>
              <a:ext cx="40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 b="1" baseline="0">
                  <a:latin typeface="Arial" charset="0"/>
                </a:rPr>
                <a:t>dQ</a:t>
              </a:r>
              <a:r>
                <a:rPr lang="en-US" sz="1600" b="1" baseline="-25000">
                  <a:latin typeface="Arial" charset="0"/>
                </a:rPr>
                <a:t>1</a:t>
              </a:r>
            </a:p>
          </p:txBody>
        </p:sp>
        <p:sp>
          <p:nvSpPr>
            <p:cNvPr id="423098" name="Line 186"/>
            <p:cNvSpPr>
              <a:spLocks noChangeShapeType="1"/>
            </p:cNvSpPr>
            <p:nvPr/>
          </p:nvSpPr>
          <p:spPr bwMode="auto">
            <a:xfrm>
              <a:off x="2828" y="2476"/>
              <a:ext cx="2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3099" name="Text Box 187"/>
            <p:cNvSpPr txBox="1">
              <a:spLocks noChangeArrowheads="1"/>
            </p:cNvSpPr>
            <p:nvPr/>
          </p:nvSpPr>
          <p:spPr bwMode="auto">
            <a:xfrm>
              <a:off x="2805" y="2476"/>
              <a:ext cx="23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 baseline="0">
                  <a:latin typeface="Arial" charset="0"/>
                </a:rPr>
                <a:t>dt</a:t>
              </a:r>
            </a:p>
          </p:txBody>
        </p:sp>
        <p:sp>
          <p:nvSpPr>
            <p:cNvPr id="423100" name="Text Box 188"/>
            <p:cNvSpPr txBox="1">
              <a:spLocks noChangeArrowheads="1"/>
            </p:cNvSpPr>
            <p:nvPr/>
          </p:nvSpPr>
          <p:spPr bwMode="auto">
            <a:xfrm>
              <a:off x="3627" y="2351"/>
              <a:ext cx="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 baseline="0">
                  <a:latin typeface="Arial" charset="0"/>
                </a:rPr>
                <a:t>+</a:t>
              </a:r>
            </a:p>
          </p:txBody>
        </p:sp>
        <p:sp>
          <p:nvSpPr>
            <p:cNvPr id="423101" name="Text Box 189"/>
            <p:cNvSpPr txBox="1">
              <a:spLocks noChangeArrowheads="1"/>
            </p:cNvSpPr>
            <p:nvPr/>
          </p:nvSpPr>
          <p:spPr bwMode="auto">
            <a:xfrm>
              <a:off x="3120" y="2349"/>
              <a:ext cx="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 baseline="0">
                  <a:latin typeface="Arial" charset="0"/>
                </a:rPr>
                <a:t>+</a:t>
              </a:r>
            </a:p>
          </p:txBody>
        </p:sp>
      </p:grpSp>
      <p:sp>
        <p:nvSpPr>
          <p:cNvPr id="423103" name="Rectangle 191"/>
          <p:cNvSpPr>
            <a:spLocks noChangeArrowheads="1"/>
          </p:cNvSpPr>
          <p:nvPr/>
        </p:nvSpPr>
        <p:spPr bwMode="auto">
          <a:xfrm>
            <a:off x="4953000" y="4267200"/>
            <a:ext cx="53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31775" indent="-231775" algn="just">
              <a:spcBef>
                <a:spcPct val="20000"/>
              </a:spcBef>
            </a:pPr>
            <a:r>
              <a:rPr lang="en-US" sz="1600" b="1" baseline="0">
                <a:latin typeface="Arial" charset="0"/>
              </a:rPr>
              <a:t> or</a:t>
            </a:r>
          </a:p>
        </p:txBody>
      </p:sp>
      <p:sp>
        <p:nvSpPr>
          <p:cNvPr id="423104" name="Text Box 192"/>
          <p:cNvSpPr txBox="1">
            <a:spLocks noChangeArrowheads="1"/>
          </p:cNvSpPr>
          <p:nvPr/>
        </p:nvSpPr>
        <p:spPr bwMode="auto">
          <a:xfrm>
            <a:off x="5715000" y="4191000"/>
            <a:ext cx="2225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b="1" baseline="0">
                <a:latin typeface="Arial" charset="0"/>
              </a:rPr>
              <a:t>Q</a:t>
            </a:r>
            <a:r>
              <a:rPr lang="en-US" sz="1800" b="1" baseline="-25000">
                <a:latin typeface="Arial" charset="0"/>
              </a:rPr>
              <a:t>1 </a:t>
            </a:r>
            <a:r>
              <a:rPr lang="en-US" sz="1800" b="1" baseline="0">
                <a:latin typeface="Arial" charset="0"/>
              </a:rPr>
              <a:t>+</a:t>
            </a:r>
            <a:r>
              <a:rPr lang="en-US" baseline="0"/>
              <a:t> </a:t>
            </a:r>
            <a:r>
              <a:rPr lang="en-US" sz="1800" b="1" baseline="0">
                <a:latin typeface="Arial" charset="0"/>
              </a:rPr>
              <a:t>Q</a:t>
            </a:r>
            <a:r>
              <a:rPr lang="en-US" sz="1800" b="1" baseline="-25000">
                <a:latin typeface="Arial" charset="0"/>
              </a:rPr>
              <a:t>2 </a:t>
            </a:r>
            <a:r>
              <a:rPr lang="en-US" sz="1800" b="1" baseline="0">
                <a:latin typeface="Arial" charset="0"/>
              </a:rPr>
              <a:t>+</a:t>
            </a:r>
            <a:r>
              <a:rPr lang="en-US" baseline="0"/>
              <a:t> </a:t>
            </a:r>
            <a:r>
              <a:rPr lang="en-US" sz="1800" b="1" baseline="0">
                <a:latin typeface="Arial" charset="0"/>
              </a:rPr>
              <a:t>Q</a:t>
            </a:r>
            <a:r>
              <a:rPr lang="en-US" sz="1800" b="1" baseline="-25000">
                <a:latin typeface="Arial" charset="0"/>
              </a:rPr>
              <a:t>3 </a:t>
            </a:r>
            <a:r>
              <a:rPr lang="en-US" sz="1800" b="1" baseline="0">
                <a:latin typeface="Arial" charset="0"/>
              </a:rPr>
              <a:t>=</a:t>
            </a:r>
            <a:r>
              <a:rPr lang="en-US" baseline="0"/>
              <a:t> </a:t>
            </a:r>
            <a:r>
              <a:rPr lang="en-US" sz="1800" b="1" baseline="0">
                <a:latin typeface="Arial" charset="0"/>
              </a:rPr>
              <a:t>Q</a:t>
            </a:r>
            <a:r>
              <a:rPr lang="en-US" sz="1800" b="1" baseline="-25000">
                <a:latin typeface="Arial" charset="0"/>
              </a:rPr>
              <a:t>eq</a:t>
            </a:r>
          </a:p>
        </p:txBody>
      </p:sp>
      <p:sp>
        <p:nvSpPr>
          <p:cNvPr id="423105" name="Rectangle 193"/>
          <p:cNvSpPr>
            <a:spLocks noChangeArrowheads="1"/>
          </p:cNvSpPr>
          <p:nvPr/>
        </p:nvSpPr>
        <p:spPr bwMode="auto">
          <a:xfrm>
            <a:off x="609600" y="4953000"/>
            <a:ext cx="7162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31775" indent="-231775" algn="just">
              <a:spcBef>
                <a:spcPct val="20000"/>
              </a:spcBef>
              <a:buFontTx/>
              <a:buChar char="•"/>
            </a:pPr>
            <a:r>
              <a:rPr lang="en-US" sz="1600" b="1" baseline="0">
                <a:latin typeface="Arial" charset="0"/>
              </a:rPr>
              <a:t>Therefore :  C</a:t>
            </a:r>
            <a:r>
              <a:rPr lang="en-US" sz="1600" b="1" baseline="-25000">
                <a:latin typeface="Arial" charset="0"/>
              </a:rPr>
              <a:t>1</a:t>
            </a:r>
            <a:r>
              <a:rPr lang="en-US" sz="1600" b="1" baseline="0">
                <a:latin typeface="Arial" charset="0"/>
              </a:rPr>
              <a:t>v </a:t>
            </a:r>
            <a:r>
              <a:rPr lang="en-US" sz="1600" b="1" baseline="-25000">
                <a:latin typeface="Arial" charset="0"/>
              </a:rPr>
              <a:t> </a:t>
            </a:r>
            <a:r>
              <a:rPr lang="en-US" sz="1600" b="1" baseline="0">
                <a:latin typeface="Arial" charset="0"/>
              </a:rPr>
              <a:t>+ C</a:t>
            </a:r>
            <a:r>
              <a:rPr lang="en-US" sz="1600" b="1" baseline="-25000">
                <a:latin typeface="Arial" charset="0"/>
              </a:rPr>
              <a:t>2</a:t>
            </a:r>
            <a:r>
              <a:rPr lang="en-US" sz="1600" b="1" baseline="0">
                <a:latin typeface="Arial" charset="0"/>
              </a:rPr>
              <a:t>v </a:t>
            </a:r>
            <a:r>
              <a:rPr lang="en-US" sz="1600" b="1" baseline="-25000">
                <a:latin typeface="Arial" charset="0"/>
              </a:rPr>
              <a:t> </a:t>
            </a:r>
            <a:r>
              <a:rPr lang="en-US" sz="1600" b="1" baseline="0">
                <a:latin typeface="Arial" charset="0"/>
              </a:rPr>
              <a:t>+ C</a:t>
            </a:r>
            <a:r>
              <a:rPr lang="en-US" sz="1600" b="1" baseline="-25000">
                <a:latin typeface="Arial" charset="0"/>
              </a:rPr>
              <a:t>3</a:t>
            </a:r>
            <a:r>
              <a:rPr lang="en-US" sz="1600" b="1" baseline="0">
                <a:latin typeface="Arial" charset="0"/>
              </a:rPr>
              <a:t>v </a:t>
            </a:r>
            <a:r>
              <a:rPr lang="en-US" sz="1600" b="1" baseline="-25000">
                <a:latin typeface="Arial" charset="0"/>
              </a:rPr>
              <a:t> </a:t>
            </a:r>
            <a:r>
              <a:rPr lang="en-US" sz="1600" b="1" baseline="0">
                <a:latin typeface="Arial" charset="0"/>
              </a:rPr>
              <a:t>= C</a:t>
            </a:r>
            <a:r>
              <a:rPr lang="en-US" sz="1600" b="1" baseline="-25000">
                <a:latin typeface="Arial" charset="0"/>
              </a:rPr>
              <a:t>eq</a:t>
            </a:r>
            <a:r>
              <a:rPr lang="en-US" sz="1600" b="1" baseline="0">
                <a:latin typeface="Arial" charset="0"/>
              </a:rPr>
              <a:t>v</a:t>
            </a:r>
          </a:p>
        </p:txBody>
      </p:sp>
      <p:sp>
        <p:nvSpPr>
          <p:cNvPr id="97" name="Rectangle 4"/>
          <p:cNvSpPr>
            <a:spLocks noChangeArrowheads="1"/>
          </p:cNvSpPr>
          <p:nvPr/>
        </p:nvSpPr>
        <p:spPr bwMode="auto">
          <a:xfrm>
            <a:off x="533400" y="6096000"/>
            <a:ext cx="800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90513" indent="-290513">
              <a:spcBef>
                <a:spcPct val="20000"/>
              </a:spcBef>
              <a:buFontTx/>
              <a:buChar char="•"/>
            </a:pPr>
            <a:r>
              <a:rPr lang="en-US" sz="1800" b="1" baseline="0" dirty="0" smtClean="0">
                <a:solidFill>
                  <a:srgbClr val="FF0000"/>
                </a:solidFill>
                <a:latin typeface="Arial" charset="0"/>
              </a:rPr>
              <a:t>Capacitors …</a:t>
            </a:r>
            <a:r>
              <a:rPr lang="en-US" sz="1800" b="1" baseline="0" dirty="0" err="1" smtClean="0">
                <a:solidFill>
                  <a:srgbClr val="FF0000"/>
                </a:solidFill>
                <a:latin typeface="Arial" charset="0"/>
              </a:rPr>
              <a:t>contd</a:t>
            </a:r>
            <a:r>
              <a:rPr lang="en-US" sz="1800" b="1" baseline="0" dirty="0" smtClean="0">
                <a:solidFill>
                  <a:srgbClr val="FF0000"/>
                </a:solidFill>
                <a:latin typeface="Arial" charset="0"/>
              </a:rPr>
              <a:t>!</a:t>
            </a:r>
            <a:endParaRPr lang="en-US" sz="1800" b="1" baseline="0" dirty="0">
              <a:solidFill>
                <a:srgbClr val="FF0000"/>
              </a:solidFill>
              <a:latin typeface="Arial" charset="0"/>
            </a:endParaRPr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22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22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2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2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0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230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230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23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23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423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423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2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0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4230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4230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23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423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423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23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423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423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422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422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22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22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1000" fill="hold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F934-0856-4561-9CD1-4DE887F72E7C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8001000" cy="457200"/>
          </a:xfrm>
        </p:spPr>
        <p:txBody>
          <a:bodyPr/>
          <a:lstStyle/>
          <a:p>
            <a:r>
              <a:rPr lang="en-US" sz="2800" b="1" u="sng" dirty="0" smtClean="0"/>
              <a:t>Capacitors </a:t>
            </a:r>
            <a:r>
              <a:rPr lang="en-US" sz="2000" b="1" u="sng" dirty="0" smtClean="0"/>
              <a:t>in Series</a:t>
            </a:r>
            <a:endParaRPr lang="en-US" sz="2000" b="1" u="sng" dirty="0"/>
          </a:p>
        </p:txBody>
      </p:sp>
      <p:sp>
        <p:nvSpPr>
          <p:cNvPr id="423939" name="Rectangle 3"/>
          <p:cNvSpPr>
            <a:spLocks noChangeArrowheads="1"/>
          </p:cNvSpPr>
          <p:nvPr/>
        </p:nvSpPr>
        <p:spPr bwMode="auto">
          <a:xfrm>
            <a:off x="8640763" y="6400800"/>
            <a:ext cx="503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baseline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423940" name="Rectangle 4"/>
          <p:cNvSpPr>
            <a:spLocks noChangeArrowheads="1"/>
          </p:cNvSpPr>
          <p:nvPr/>
        </p:nvSpPr>
        <p:spPr bwMode="auto">
          <a:xfrm>
            <a:off x="609600" y="60198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90513" indent="-290513">
              <a:spcBef>
                <a:spcPct val="20000"/>
              </a:spcBef>
              <a:buFontTx/>
              <a:buChar char="•"/>
            </a:pPr>
            <a:r>
              <a:rPr lang="en-US" sz="1800" b="1" baseline="0" dirty="0" smtClean="0">
                <a:solidFill>
                  <a:srgbClr val="FF0000"/>
                </a:solidFill>
                <a:latin typeface="Arial" charset="0"/>
              </a:rPr>
              <a:t>Example </a:t>
            </a:r>
            <a:r>
              <a:rPr lang="en-US" sz="1800" b="1" baseline="0" dirty="0">
                <a:solidFill>
                  <a:srgbClr val="FF0000"/>
                </a:solidFill>
                <a:latin typeface="Arial" charset="0"/>
              </a:rPr>
              <a:t>!</a:t>
            </a:r>
          </a:p>
        </p:txBody>
      </p:sp>
      <p:sp>
        <p:nvSpPr>
          <p:cNvPr id="423941" name="Rectangle 5"/>
          <p:cNvSpPr>
            <a:spLocks noChangeArrowheads="1"/>
          </p:cNvSpPr>
          <p:nvPr/>
        </p:nvSpPr>
        <p:spPr bwMode="auto">
          <a:xfrm>
            <a:off x="609600" y="609600"/>
            <a:ext cx="419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31775" indent="-231775" algn="just">
              <a:spcBef>
                <a:spcPct val="20000"/>
              </a:spcBef>
              <a:buFontTx/>
              <a:buChar char="•"/>
            </a:pPr>
            <a:r>
              <a:rPr lang="en-US" sz="1600" b="1" baseline="0">
                <a:latin typeface="Arial" charset="0"/>
              </a:rPr>
              <a:t>Consider the following arrangement :</a:t>
            </a:r>
          </a:p>
        </p:txBody>
      </p:sp>
      <p:sp>
        <p:nvSpPr>
          <p:cNvPr id="423942" name="Rectangle 6"/>
          <p:cNvSpPr>
            <a:spLocks noChangeArrowheads="1"/>
          </p:cNvSpPr>
          <p:nvPr/>
        </p:nvSpPr>
        <p:spPr bwMode="auto">
          <a:xfrm>
            <a:off x="633413" y="5619750"/>
            <a:ext cx="472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31775" indent="-231775" algn="just">
              <a:spcBef>
                <a:spcPct val="20000"/>
              </a:spcBef>
              <a:buFontTx/>
              <a:buChar char="•"/>
            </a:pPr>
            <a:r>
              <a:rPr lang="en-US" sz="1400" b="1" baseline="0">
                <a:latin typeface="Arial" charset="0"/>
              </a:rPr>
              <a:t>And two capacitors in series!      C</a:t>
            </a:r>
            <a:r>
              <a:rPr lang="en-US" sz="1400" b="1" baseline="-25000">
                <a:latin typeface="Arial" charset="0"/>
              </a:rPr>
              <a:t>eq</a:t>
            </a:r>
            <a:r>
              <a:rPr lang="en-US" sz="1400" b="1" baseline="0">
                <a:latin typeface="Arial" charset="0"/>
              </a:rPr>
              <a:t> = C</a:t>
            </a:r>
            <a:r>
              <a:rPr lang="en-US" sz="1400" b="1" baseline="-25000">
                <a:latin typeface="Arial" charset="0"/>
              </a:rPr>
              <a:t>1</a:t>
            </a:r>
            <a:r>
              <a:rPr lang="en-US" sz="1400" b="1" baseline="0">
                <a:latin typeface="Arial" charset="0"/>
              </a:rPr>
              <a:t>C</a:t>
            </a:r>
            <a:r>
              <a:rPr lang="en-US" sz="1400" b="1" baseline="-25000">
                <a:latin typeface="Arial" charset="0"/>
              </a:rPr>
              <a:t>2</a:t>
            </a:r>
            <a:r>
              <a:rPr lang="en-US" sz="1400" b="1" baseline="0">
                <a:latin typeface="Arial" charset="0"/>
              </a:rPr>
              <a:t>/(C</a:t>
            </a:r>
            <a:r>
              <a:rPr lang="en-US" sz="1400" b="1" baseline="-25000">
                <a:latin typeface="Arial" charset="0"/>
              </a:rPr>
              <a:t>1</a:t>
            </a:r>
            <a:r>
              <a:rPr lang="en-US" sz="1400" b="1" baseline="0">
                <a:latin typeface="Arial" charset="0"/>
              </a:rPr>
              <a:t>+C</a:t>
            </a:r>
            <a:r>
              <a:rPr lang="en-US" sz="1400" b="1" baseline="-25000">
                <a:latin typeface="Arial" charset="0"/>
              </a:rPr>
              <a:t>2</a:t>
            </a:r>
            <a:r>
              <a:rPr lang="en-US" sz="1400" b="1" baseline="0">
                <a:latin typeface="Arial" charset="0"/>
              </a:rPr>
              <a:t>)</a:t>
            </a:r>
            <a:endParaRPr lang="en-US" sz="1600" b="1" baseline="-25000">
              <a:latin typeface="Arial" charset="0"/>
            </a:endParaRPr>
          </a:p>
        </p:txBody>
      </p:sp>
      <p:sp>
        <p:nvSpPr>
          <p:cNvPr id="423943" name="Rectangle 7"/>
          <p:cNvSpPr>
            <a:spLocks noChangeArrowheads="1"/>
          </p:cNvSpPr>
          <p:nvPr/>
        </p:nvSpPr>
        <p:spPr bwMode="auto">
          <a:xfrm>
            <a:off x="685800" y="3505200"/>
            <a:ext cx="533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31775" indent="-231775" algn="just">
              <a:spcBef>
                <a:spcPct val="20000"/>
              </a:spcBef>
              <a:buFontTx/>
              <a:buChar char="•"/>
            </a:pPr>
            <a:r>
              <a:rPr lang="en-US" sz="1600" b="1" baseline="0">
                <a:latin typeface="Arial" charset="0"/>
              </a:rPr>
              <a:t>Now : v</a:t>
            </a:r>
            <a:r>
              <a:rPr lang="en-US" sz="1600" b="1" baseline="-25000">
                <a:latin typeface="Arial" charset="0"/>
              </a:rPr>
              <a:t>s</a:t>
            </a:r>
            <a:r>
              <a:rPr lang="en-US" sz="1600" b="1" baseline="0">
                <a:latin typeface="Arial" charset="0"/>
              </a:rPr>
              <a:t> = v</a:t>
            </a:r>
            <a:r>
              <a:rPr lang="en-US" sz="1600" b="1" baseline="-25000">
                <a:latin typeface="Arial" charset="0"/>
              </a:rPr>
              <a:t>1</a:t>
            </a:r>
            <a:r>
              <a:rPr lang="en-US" sz="1600" b="1" baseline="0">
                <a:latin typeface="Arial" charset="0"/>
              </a:rPr>
              <a:t> + v</a:t>
            </a:r>
            <a:r>
              <a:rPr lang="en-US" sz="1600" b="1" baseline="-25000">
                <a:latin typeface="Arial" charset="0"/>
              </a:rPr>
              <a:t>2</a:t>
            </a:r>
            <a:r>
              <a:rPr lang="en-US" sz="1600" b="1" baseline="0">
                <a:latin typeface="Arial" charset="0"/>
              </a:rPr>
              <a:t> + v</a:t>
            </a:r>
            <a:r>
              <a:rPr lang="en-US" sz="1600" b="1" baseline="-25000">
                <a:latin typeface="Arial" charset="0"/>
              </a:rPr>
              <a:t>3</a:t>
            </a:r>
            <a:endParaRPr lang="en-US" sz="1600" b="1" baseline="0">
              <a:latin typeface="Arial" charset="0"/>
            </a:endParaRPr>
          </a:p>
        </p:txBody>
      </p:sp>
      <p:sp>
        <p:nvSpPr>
          <p:cNvPr id="423986" name="Rectangle 50"/>
          <p:cNvSpPr>
            <a:spLocks noChangeArrowheads="1"/>
          </p:cNvSpPr>
          <p:nvPr/>
        </p:nvSpPr>
        <p:spPr bwMode="auto">
          <a:xfrm>
            <a:off x="609600" y="2590800"/>
            <a:ext cx="7543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31775" indent="-231775" algn="just">
              <a:spcBef>
                <a:spcPct val="20000"/>
              </a:spcBef>
              <a:buFontTx/>
              <a:buChar char="•"/>
            </a:pPr>
            <a:r>
              <a:rPr lang="en-US" sz="1600" b="1" baseline="0">
                <a:latin typeface="Arial" charset="0"/>
              </a:rPr>
              <a:t>Because same charge appears on each plate hence :</a:t>
            </a:r>
          </a:p>
          <a:p>
            <a:pPr marL="231775" indent="-231775" algn="just">
              <a:spcBef>
                <a:spcPct val="20000"/>
              </a:spcBef>
            </a:pPr>
            <a:r>
              <a:rPr lang="en-US" sz="1600" b="1" baseline="0">
                <a:latin typeface="Arial" charset="0"/>
              </a:rPr>
              <a:t>             Q</a:t>
            </a:r>
            <a:r>
              <a:rPr lang="en-US" sz="1600" b="1" baseline="-25000">
                <a:latin typeface="Arial" charset="0"/>
              </a:rPr>
              <a:t> </a:t>
            </a:r>
            <a:r>
              <a:rPr lang="en-US" sz="1600" b="1" baseline="0">
                <a:latin typeface="Arial" charset="0"/>
              </a:rPr>
              <a:t>= C</a:t>
            </a:r>
            <a:r>
              <a:rPr lang="en-US" sz="1600" b="1" baseline="-25000">
                <a:latin typeface="Arial" charset="0"/>
              </a:rPr>
              <a:t>1</a:t>
            </a:r>
            <a:r>
              <a:rPr lang="en-US" sz="1600" b="1" baseline="0">
                <a:latin typeface="Arial" charset="0"/>
              </a:rPr>
              <a:t>v</a:t>
            </a:r>
            <a:r>
              <a:rPr lang="en-US" sz="1600" b="1" baseline="-25000">
                <a:latin typeface="Arial" charset="0"/>
              </a:rPr>
              <a:t>1                    </a:t>
            </a:r>
            <a:r>
              <a:rPr lang="en-US" sz="1600" b="1" baseline="0">
                <a:latin typeface="Arial" charset="0"/>
              </a:rPr>
              <a:t>Q = C</a:t>
            </a:r>
            <a:r>
              <a:rPr lang="en-US" sz="1600" b="1" baseline="-25000">
                <a:latin typeface="Arial" charset="0"/>
              </a:rPr>
              <a:t>2</a:t>
            </a:r>
            <a:r>
              <a:rPr lang="en-US" sz="1600" b="1" baseline="0">
                <a:latin typeface="Arial" charset="0"/>
              </a:rPr>
              <a:t>v</a:t>
            </a:r>
            <a:r>
              <a:rPr lang="en-US" sz="1600" b="1" baseline="-25000">
                <a:latin typeface="Arial" charset="0"/>
              </a:rPr>
              <a:t>2                      </a:t>
            </a:r>
            <a:r>
              <a:rPr lang="en-US" sz="1600" b="1" baseline="0">
                <a:latin typeface="Arial" charset="0"/>
              </a:rPr>
              <a:t>Q = C</a:t>
            </a:r>
            <a:r>
              <a:rPr lang="en-US" sz="1600" b="1" baseline="-25000">
                <a:latin typeface="Arial" charset="0"/>
              </a:rPr>
              <a:t>3</a:t>
            </a:r>
            <a:r>
              <a:rPr lang="en-US" sz="1600" b="1" baseline="0">
                <a:latin typeface="Arial" charset="0"/>
              </a:rPr>
              <a:t>v</a:t>
            </a:r>
            <a:r>
              <a:rPr lang="en-US" sz="1600" b="1" baseline="-25000">
                <a:latin typeface="Arial" charset="0"/>
              </a:rPr>
              <a:t>3</a:t>
            </a:r>
            <a:r>
              <a:rPr lang="en-US" sz="1600" b="1" baseline="0">
                <a:latin typeface="Arial" charset="0"/>
              </a:rPr>
              <a:t>      and       Q = C</a:t>
            </a:r>
            <a:r>
              <a:rPr lang="en-US" sz="1600" b="1" baseline="-25000">
                <a:latin typeface="Arial" charset="0"/>
              </a:rPr>
              <a:t>eq</a:t>
            </a:r>
            <a:r>
              <a:rPr lang="en-US" sz="1600" b="1" baseline="0">
                <a:latin typeface="Arial" charset="0"/>
              </a:rPr>
              <a:t>v</a:t>
            </a:r>
            <a:r>
              <a:rPr lang="en-US" sz="1600" b="1" baseline="-25000">
                <a:latin typeface="Arial" charset="0"/>
              </a:rPr>
              <a:t>s</a:t>
            </a:r>
          </a:p>
          <a:p>
            <a:pPr marL="231775" indent="-231775" algn="just">
              <a:spcBef>
                <a:spcPct val="20000"/>
              </a:spcBef>
              <a:buFontTx/>
              <a:buChar char="•"/>
            </a:pPr>
            <a:endParaRPr lang="en-US" sz="1600" b="1" baseline="-25000">
              <a:latin typeface="Arial" charset="0"/>
            </a:endParaRPr>
          </a:p>
          <a:p>
            <a:pPr marL="231775" indent="-231775" algn="just">
              <a:spcBef>
                <a:spcPct val="20000"/>
              </a:spcBef>
              <a:buFontTx/>
              <a:buChar char="•"/>
            </a:pPr>
            <a:endParaRPr lang="en-US" sz="1600" b="1" baseline="-25000">
              <a:latin typeface="Arial" charset="0"/>
            </a:endParaRPr>
          </a:p>
        </p:txBody>
      </p:sp>
      <p:sp>
        <p:nvSpPr>
          <p:cNvPr id="423987" name="Rectangle 51"/>
          <p:cNvSpPr>
            <a:spLocks noChangeArrowheads="1"/>
          </p:cNvSpPr>
          <p:nvPr/>
        </p:nvSpPr>
        <p:spPr bwMode="auto">
          <a:xfrm>
            <a:off x="609600" y="4495800"/>
            <a:ext cx="99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31775" indent="-231775" algn="just">
              <a:spcBef>
                <a:spcPct val="20000"/>
              </a:spcBef>
              <a:buFontTx/>
              <a:buChar char="•"/>
            </a:pPr>
            <a:r>
              <a:rPr lang="en-US" sz="1600" b="1" baseline="0">
                <a:latin typeface="Arial" charset="0"/>
              </a:rPr>
              <a:t>So :</a:t>
            </a:r>
          </a:p>
        </p:txBody>
      </p:sp>
      <p:sp>
        <p:nvSpPr>
          <p:cNvPr id="423988" name="Rectangle 52"/>
          <p:cNvSpPr>
            <a:spLocks noChangeArrowheads="1"/>
          </p:cNvSpPr>
          <p:nvPr/>
        </p:nvSpPr>
        <p:spPr bwMode="auto">
          <a:xfrm>
            <a:off x="609600" y="4038600"/>
            <a:ext cx="1066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31775" indent="-231775" algn="just">
              <a:spcBef>
                <a:spcPct val="20000"/>
              </a:spcBef>
              <a:buFontTx/>
              <a:buChar char="•"/>
            </a:pPr>
            <a:r>
              <a:rPr lang="en-US" sz="1600" b="1" baseline="0">
                <a:latin typeface="Arial" charset="0"/>
              </a:rPr>
              <a:t>And :</a:t>
            </a:r>
          </a:p>
        </p:txBody>
      </p:sp>
      <p:grpSp>
        <p:nvGrpSpPr>
          <p:cNvPr id="424012" name="Group 76"/>
          <p:cNvGrpSpPr>
            <a:grpSpLocks/>
          </p:cNvGrpSpPr>
          <p:nvPr/>
        </p:nvGrpSpPr>
        <p:grpSpPr bwMode="auto">
          <a:xfrm>
            <a:off x="1643063" y="4481513"/>
            <a:ext cx="3133725" cy="968375"/>
            <a:chOff x="2799" y="2208"/>
            <a:chExt cx="1974" cy="619"/>
          </a:xfrm>
        </p:grpSpPr>
        <p:sp>
          <p:nvSpPr>
            <p:cNvPr id="424013" name="Text Box 77"/>
            <p:cNvSpPr txBox="1">
              <a:spLocks noChangeArrowheads="1"/>
            </p:cNvSpPr>
            <p:nvPr/>
          </p:nvSpPr>
          <p:spPr bwMode="auto">
            <a:xfrm>
              <a:off x="3819" y="2208"/>
              <a:ext cx="40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 b="1" baseline="0">
                  <a:latin typeface="Arial" charset="0"/>
                </a:rPr>
                <a:t>Q</a:t>
              </a:r>
              <a:endParaRPr lang="en-US" sz="1600" b="1" baseline="-25000">
                <a:latin typeface="Arial" charset="0"/>
              </a:endParaRPr>
            </a:p>
          </p:txBody>
        </p:sp>
        <p:sp>
          <p:nvSpPr>
            <p:cNvPr id="424014" name="Line 78"/>
            <p:cNvSpPr>
              <a:spLocks noChangeShapeType="1"/>
            </p:cNvSpPr>
            <p:nvPr/>
          </p:nvSpPr>
          <p:spPr bwMode="auto">
            <a:xfrm>
              <a:off x="3848" y="2452"/>
              <a:ext cx="2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4015" name="Text Box 79"/>
            <p:cNvSpPr txBox="1">
              <a:spLocks noChangeArrowheads="1"/>
            </p:cNvSpPr>
            <p:nvPr/>
          </p:nvSpPr>
          <p:spPr bwMode="auto">
            <a:xfrm>
              <a:off x="3825" y="2456"/>
              <a:ext cx="257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 baseline="0">
                  <a:latin typeface="Arial" charset="0"/>
                </a:rPr>
                <a:t>C</a:t>
              </a:r>
              <a:r>
                <a:rPr lang="en-US" sz="1600" b="1" baseline="-25000">
                  <a:latin typeface="Arial" charset="0"/>
                </a:rPr>
                <a:t>2</a:t>
              </a:r>
            </a:p>
          </p:txBody>
        </p:sp>
        <p:sp>
          <p:nvSpPr>
            <p:cNvPr id="424016" name="Text Box 80"/>
            <p:cNvSpPr txBox="1">
              <a:spLocks noChangeArrowheads="1"/>
            </p:cNvSpPr>
            <p:nvPr/>
          </p:nvSpPr>
          <p:spPr bwMode="auto">
            <a:xfrm>
              <a:off x="4166" y="2329"/>
              <a:ext cx="200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 baseline="0">
                  <a:latin typeface="Arial" charset="0"/>
                </a:rPr>
                <a:t>+</a:t>
              </a:r>
            </a:p>
          </p:txBody>
        </p:sp>
        <p:grpSp>
          <p:nvGrpSpPr>
            <p:cNvPr id="424017" name="Group 81"/>
            <p:cNvGrpSpPr>
              <a:grpSpLocks/>
            </p:cNvGrpSpPr>
            <p:nvPr/>
          </p:nvGrpSpPr>
          <p:grpSpPr bwMode="auto">
            <a:xfrm>
              <a:off x="4368" y="2208"/>
              <a:ext cx="405" cy="619"/>
              <a:chOff x="4443" y="2208"/>
              <a:chExt cx="405" cy="619"/>
            </a:xfrm>
          </p:grpSpPr>
          <p:sp>
            <p:nvSpPr>
              <p:cNvPr id="424018" name="Text Box 82"/>
              <p:cNvSpPr txBox="1">
                <a:spLocks noChangeArrowheads="1"/>
              </p:cNvSpPr>
              <p:nvPr/>
            </p:nvSpPr>
            <p:spPr bwMode="auto">
              <a:xfrm>
                <a:off x="4443" y="2208"/>
                <a:ext cx="405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600" b="1" baseline="0">
                    <a:latin typeface="Arial" charset="0"/>
                  </a:rPr>
                  <a:t>Q</a:t>
                </a:r>
                <a:endParaRPr lang="en-US" sz="1600" b="1" baseline="-25000">
                  <a:latin typeface="Arial" charset="0"/>
                </a:endParaRPr>
              </a:p>
            </p:txBody>
          </p:sp>
          <p:sp>
            <p:nvSpPr>
              <p:cNvPr id="424019" name="Line 83"/>
              <p:cNvSpPr>
                <a:spLocks noChangeShapeType="1"/>
              </p:cNvSpPr>
              <p:nvPr/>
            </p:nvSpPr>
            <p:spPr bwMode="auto">
              <a:xfrm>
                <a:off x="4472" y="2452"/>
                <a:ext cx="2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4020" name="Text Box 84"/>
              <p:cNvSpPr txBox="1">
                <a:spLocks noChangeArrowheads="1"/>
              </p:cNvSpPr>
              <p:nvPr/>
            </p:nvSpPr>
            <p:spPr bwMode="auto">
              <a:xfrm>
                <a:off x="4449" y="2456"/>
                <a:ext cx="257" cy="3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1" baseline="0">
                    <a:latin typeface="Arial" charset="0"/>
                  </a:rPr>
                  <a:t>C</a:t>
                </a:r>
                <a:r>
                  <a:rPr lang="en-US" sz="1600" b="1" baseline="-25000">
                    <a:latin typeface="Arial" charset="0"/>
                  </a:rPr>
                  <a:t>3</a:t>
                </a:r>
              </a:p>
              <a:p>
                <a:endParaRPr lang="en-US" sz="1600" b="1" baseline="0">
                  <a:latin typeface="Arial" charset="0"/>
                </a:endParaRPr>
              </a:p>
            </p:txBody>
          </p:sp>
        </p:grpSp>
        <p:sp>
          <p:nvSpPr>
            <p:cNvPr id="424021" name="Text Box 85"/>
            <p:cNvSpPr txBox="1">
              <a:spLocks noChangeArrowheads="1"/>
            </p:cNvSpPr>
            <p:nvPr/>
          </p:nvSpPr>
          <p:spPr bwMode="auto">
            <a:xfrm>
              <a:off x="3312" y="2208"/>
              <a:ext cx="40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 b="1" baseline="0">
                  <a:latin typeface="Arial" charset="0"/>
                </a:rPr>
                <a:t>Q</a:t>
              </a:r>
              <a:endParaRPr lang="en-US" sz="1600" b="1" baseline="-25000">
                <a:latin typeface="Arial" charset="0"/>
              </a:endParaRPr>
            </a:p>
          </p:txBody>
        </p:sp>
        <p:sp>
          <p:nvSpPr>
            <p:cNvPr id="424022" name="Line 86"/>
            <p:cNvSpPr>
              <a:spLocks noChangeShapeType="1"/>
            </p:cNvSpPr>
            <p:nvPr/>
          </p:nvSpPr>
          <p:spPr bwMode="auto">
            <a:xfrm>
              <a:off x="3341" y="2452"/>
              <a:ext cx="2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4023" name="Text Box 87"/>
            <p:cNvSpPr txBox="1">
              <a:spLocks noChangeArrowheads="1"/>
            </p:cNvSpPr>
            <p:nvPr/>
          </p:nvSpPr>
          <p:spPr bwMode="auto">
            <a:xfrm>
              <a:off x="3318" y="2456"/>
              <a:ext cx="257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 baseline="0">
                  <a:latin typeface="Arial" charset="0"/>
                </a:rPr>
                <a:t>C</a:t>
              </a:r>
              <a:r>
                <a:rPr lang="en-US" sz="1600" b="1" baseline="-25000">
                  <a:latin typeface="Arial" charset="0"/>
                </a:rPr>
                <a:t>1</a:t>
              </a:r>
            </a:p>
          </p:txBody>
        </p:sp>
        <p:sp>
          <p:nvSpPr>
            <p:cNvPr id="424024" name="Text Box 88"/>
            <p:cNvSpPr txBox="1">
              <a:spLocks noChangeArrowheads="1"/>
            </p:cNvSpPr>
            <p:nvPr/>
          </p:nvSpPr>
          <p:spPr bwMode="auto">
            <a:xfrm>
              <a:off x="2799" y="2232"/>
              <a:ext cx="40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 b="1" baseline="0">
                  <a:latin typeface="Arial" charset="0"/>
                </a:rPr>
                <a:t>Q</a:t>
              </a:r>
              <a:endParaRPr lang="en-US" sz="1600" b="1" baseline="-25000">
                <a:latin typeface="Arial" charset="0"/>
              </a:endParaRPr>
            </a:p>
          </p:txBody>
        </p:sp>
        <p:sp>
          <p:nvSpPr>
            <p:cNvPr id="424025" name="Line 89"/>
            <p:cNvSpPr>
              <a:spLocks noChangeShapeType="1"/>
            </p:cNvSpPr>
            <p:nvPr/>
          </p:nvSpPr>
          <p:spPr bwMode="auto">
            <a:xfrm>
              <a:off x="2828" y="2476"/>
              <a:ext cx="2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4026" name="Text Box 90"/>
            <p:cNvSpPr txBox="1">
              <a:spLocks noChangeArrowheads="1"/>
            </p:cNvSpPr>
            <p:nvPr/>
          </p:nvSpPr>
          <p:spPr bwMode="auto">
            <a:xfrm>
              <a:off x="2805" y="2476"/>
              <a:ext cx="31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 baseline="0">
                  <a:latin typeface="Arial" charset="0"/>
                </a:rPr>
                <a:t>C</a:t>
              </a:r>
              <a:r>
                <a:rPr lang="en-US" sz="1600" b="1" baseline="-25000">
                  <a:latin typeface="Arial" charset="0"/>
                </a:rPr>
                <a:t>eq</a:t>
              </a:r>
            </a:p>
          </p:txBody>
        </p:sp>
        <p:sp>
          <p:nvSpPr>
            <p:cNvPr id="424027" name="Text Box 91"/>
            <p:cNvSpPr txBox="1">
              <a:spLocks noChangeArrowheads="1"/>
            </p:cNvSpPr>
            <p:nvPr/>
          </p:nvSpPr>
          <p:spPr bwMode="auto">
            <a:xfrm>
              <a:off x="3627" y="2351"/>
              <a:ext cx="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 baseline="0">
                  <a:latin typeface="Arial" charset="0"/>
                </a:rPr>
                <a:t>+</a:t>
              </a:r>
            </a:p>
          </p:txBody>
        </p:sp>
        <p:sp>
          <p:nvSpPr>
            <p:cNvPr id="424028" name="Text Box 92"/>
            <p:cNvSpPr txBox="1">
              <a:spLocks noChangeArrowheads="1"/>
            </p:cNvSpPr>
            <p:nvPr/>
          </p:nvSpPr>
          <p:spPr bwMode="auto">
            <a:xfrm>
              <a:off x="3120" y="2349"/>
              <a:ext cx="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 baseline="0">
                  <a:latin typeface="Arial" charset="0"/>
                </a:rPr>
                <a:t>=</a:t>
              </a:r>
            </a:p>
          </p:txBody>
        </p:sp>
      </p:grpSp>
      <p:sp>
        <p:nvSpPr>
          <p:cNvPr id="424031" name="Rectangle 95"/>
          <p:cNvSpPr>
            <a:spLocks noChangeArrowheads="1"/>
          </p:cNvSpPr>
          <p:nvPr/>
        </p:nvSpPr>
        <p:spPr bwMode="auto">
          <a:xfrm>
            <a:off x="609600" y="5257800"/>
            <a:ext cx="7162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31775" indent="-231775" algn="just">
              <a:spcBef>
                <a:spcPct val="20000"/>
              </a:spcBef>
              <a:buFontTx/>
              <a:buChar char="•"/>
            </a:pPr>
            <a:r>
              <a:rPr lang="en-US" sz="1600" b="1" baseline="0">
                <a:latin typeface="Arial" charset="0"/>
              </a:rPr>
              <a:t>Therefore :  1/C</a:t>
            </a:r>
            <a:r>
              <a:rPr lang="en-US" sz="1600" b="1" baseline="-25000">
                <a:latin typeface="Arial" charset="0"/>
              </a:rPr>
              <a:t>eq</a:t>
            </a:r>
            <a:r>
              <a:rPr lang="en-US" sz="1600" b="1" baseline="0">
                <a:latin typeface="Arial" charset="0"/>
              </a:rPr>
              <a:t> </a:t>
            </a:r>
            <a:r>
              <a:rPr lang="en-US" sz="1600" b="1" baseline="-25000">
                <a:latin typeface="Arial" charset="0"/>
              </a:rPr>
              <a:t> </a:t>
            </a:r>
            <a:r>
              <a:rPr lang="en-US" sz="1600" b="1" baseline="0">
                <a:latin typeface="Arial" charset="0"/>
              </a:rPr>
              <a:t>= 1/C</a:t>
            </a:r>
            <a:r>
              <a:rPr lang="en-US" sz="1600" b="1" baseline="-25000">
                <a:latin typeface="Arial" charset="0"/>
              </a:rPr>
              <a:t>1</a:t>
            </a:r>
            <a:r>
              <a:rPr lang="en-US" sz="1600" b="1" baseline="0">
                <a:latin typeface="Arial" charset="0"/>
              </a:rPr>
              <a:t> </a:t>
            </a:r>
            <a:r>
              <a:rPr lang="en-US" sz="1600" b="1" baseline="-25000">
                <a:latin typeface="Arial" charset="0"/>
              </a:rPr>
              <a:t> </a:t>
            </a:r>
            <a:r>
              <a:rPr lang="en-US" sz="1600" b="1" baseline="0">
                <a:latin typeface="Arial" charset="0"/>
              </a:rPr>
              <a:t>+ 1/C</a:t>
            </a:r>
            <a:r>
              <a:rPr lang="en-US" sz="1600" b="1" baseline="-25000">
                <a:latin typeface="Arial" charset="0"/>
              </a:rPr>
              <a:t>2</a:t>
            </a:r>
            <a:r>
              <a:rPr lang="en-US" sz="1600" b="1" baseline="0">
                <a:latin typeface="Arial" charset="0"/>
              </a:rPr>
              <a:t> + 1/C</a:t>
            </a:r>
            <a:r>
              <a:rPr lang="en-US" sz="1600" b="1" baseline="-25000">
                <a:latin typeface="Arial" charset="0"/>
              </a:rPr>
              <a:t>3</a:t>
            </a:r>
            <a:endParaRPr lang="en-US" sz="1600" b="1" baseline="0">
              <a:latin typeface="Arial" charset="0"/>
            </a:endParaRPr>
          </a:p>
        </p:txBody>
      </p:sp>
      <p:grpSp>
        <p:nvGrpSpPr>
          <p:cNvPr id="424071" name="Group 135"/>
          <p:cNvGrpSpPr>
            <a:grpSpLocks/>
          </p:cNvGrpSpPr>
          <p:nvPr/>
        </p:nvGrpSpPr>
        <p:grpSpPr bwMode="auto">
          <a:xfrm>
            <a:off x="5878513" y="835025"/>
            <a:ext cx="2655887" cy="1665288"/>
            <a:chOff x="3703" y="526"/>
            <a:chExt cx="1673" cy="1049"/>
          </a:xfrm>
        </p:grpSpPr>
        <p:sp>
          <p:nvSpPr>
            <p:cNvPr id="423995" name="Line 59"/>
            <p:cNvSpPr>
              <a:spLocks noChangeShapeType="1"/>
            </p:cNvSpPr>
            <p:nvPr/>
          </p:nvSpPr>
          <p:spPr bwMode="auto">
            <a:xfrm rot="5400000">
              <a:off x="4932" y="989"/>
              <a:ext cx="3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3996" name="Line 60"/>
            <p:cNvSpPr>
              <a:spLocks noChangeShapeType="1"/>
            </p:cNvSpPr>
            <p:nvPr/>
          </p:nvSpPr>
          <p:spPr bwMode="auto">
            <a:xfrm rot="5400000">
              <a:off x="4942" y="1390"/>
              <a:ext cx="3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3997" name="Line 61"/>
            <p:cNvSpPr>
              <a:spLocks noChangeShapeType="1"/>
            </p:cNvSpPr>
            <p:nvPr/>
          </p:nvSpPr>
          <p:spPr bwMode="auto">
            <a:xfrm rot="5400000">
              <a:off x="5123" y="1058"/>
              <a:ext cx="0" cy="2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3998" name="Text Box 62"/>
            <p:cNvSpPr txBox="1">
              <a:spLocks noChangeArrowheads="1"/>
            </p:cNvSpPr>
            <p:nvPr/>
          </p:nvSpPr>
          <p:spPr bwMode="auto">
            <a:xfrm rot="5400000">
              <a:off x="5043" y="1068"/>
              <a:ext cx="19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baseline="0">
                  <a:cs typeface="Times New Roman" pitchFamily="18" charset="0"/>
                </a:rPr>
                <a:t>(</a:t>
              </a:r>
            </a:p>
          </p:txBody>
        </p:sp>
        <p:sp>
          <p:nvSpPr>
            <p:cNvPr id="423999" name="Text Box 63"/>
            <p:cNvSpPr txBox="1">
              <a:spLocks noChangeArrowheads="1"/>
            </p:cNvSpPr>
            <p:nvPr/>
          </p:nvSpPr>
          <p:spPr bwMode="auto">
            <a:xfrm>
              <a:off x="5152" y="849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aseline="0"/>
                <a:t>+</a:t>
              </a:r>
            </a:p>
          </p:txBody>
        </p:sp>
        <p:sp>
          <p:nvSpPr>
            <p:cNvPr id="424000" name="Text Box 64"/>
            <p:cNvSpPr txBox="1">
              <a:spLocks noChangeArrowheads="1"/>
            </p:cNvSpPr>
            <p:nvPr/>
          </p:nvSpPr>
          <p:spPr bwMode="auto">
            <a:xfrm>
              <a:off x="5152" y="113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aseline="0"/>
                <a:t>_</a:t>
              </a:r>
            </a:p>
          </p:txBody>
        </p:sp>
        <p:sp>
          <p:nvSpPr>
            <p:cNvPr id="424001" name="Line 65"/>
            <p:cNvSpPr>
              <a:spLocks noChangeShapeType="1"/>
            </p:cNvSpPr>
            <p:nvPr/>
          </p:nvSpPr>
          <p:spPr bwMode="auto">
            <a:xfrm flipH="1">
              <a:off x="4096" y="816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4002" name="Oval 66"/>
            <p:cNvSpPr>
              <a:spLocks noChangeArrowheads="1"/>
            </p:cNvSpPr>
            <p:nvPr/>
          </p:nvSpPr>
          <p:spPr bwMode="auto">
            <a:xfrm>
              <a:off x="3943" y="1104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4004" name="Line 68"/>
            <p:cNvSpPr>
              <a:spLocks noChangeShapeType="1"/>
            </p:cNvSpPr>
            <p:nvPr/>
          </p:nvSpPr>
          <p:spPr bwMode="auto">
            <a:xfrm flipV="1">
              <a:off x="4090" y="1335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4005" name="Line 69"/>
            <p:cNvSpPr>
              <a:spLocks noChangeShapeType="1"/>
            </p:cNvSpPr>
            <p:nvPr/>
          </p:nvSpPr>
          <p:spPr bwMode="auto">
            <a:xfrm flipV="1">
              <a:off x="4087" y="81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4006" name="Text Box 70"/>
            <p:cNvSpPr txBox="1">
              <a:spLocks noChangeArrowheads="1"/>
            </p:cNvSpPr>
            <p:nvPr/>
          </p:nvSpPr>
          <p:spPr bwMode="auto">
            <a:xfrm>
              <a:off x="4119" y="526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 baseline="0">
                  <a:latin typeface="Arial" charset="0"/>
                </a:rPr>
                <a:t>i</a:t>
              </a:r>
            </a:p>
          </p:txBody>
        </p:sp>
        <p:sp>
          <p:nvSpPr>
            <p:cNvPr id="424007" name="Text Box 71"/>
            <p:cNvSpPr txBox="1">
              <a:spLocks noChangeArrowheads="1"/>
            </p:cNvSpPr>
            <p:nvPr/>
          </p:nvSpPr>
          <p:spPr bwMode="auto">
            <a:xfrm>
              <a:off x="3703" y="1069"/>
              <a:ext cx="25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 b="1" baseline="0">
                  <a:latin typeface="Arial" charset="0"/>
                </a:rPr>
                <a:t>V</a:t>
              </a:r>
              <a:r>
                <a:rPr lang="en-US" baseline="-25000"/>
                <a:t>s</a:t>
              </a:r>
            </a:p>
          </p:txBody>
        </p:sp>
        <p:sp>
          <p:nvSpPr>
            <p:cNvPr id="424008" name="Text Box 72"/>
            <p:cNvSpPr txBox="1">
              <a:spLocks noChangeArrowheads="1"/>
            </p:cNvSpPr>
            <p:nvPr/>
          </p:nvSpPr>
          <p:spPr bwMode="auto">
            <a:xfrm>
              <a:off x="3975" y="1056"/>
              <a:ext cx="19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aseline="0"/>
                <a:t>+</a:t>
              </a:r>
            </a:p>
          </p:txBody>
        </p:sp>
        <p:sp>
          <p:nvSpPr>
            <p:cNvPr id="424009" name="Text Box 73"/>
            <p:cNvSpPr txBox="1">
              <a:spLocks noChangeArrowheads="1"/>
            </p:cNvSpPr>
            <p:nvPr/>
          </p:nvSpPr>
          <p:spPr bwMode="auto">
            <a:xfrm>
              <a:off x="3975" y="1104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aseline="0"/>
                <a:t>_</a:t>
              </a:r>
            </a:p>
          </p:txBody>
        </p:sp>
        <p:sp>
          <p:nvSpPr>
            <p:cNvPr id="424010" name="Text Box 74"/>
            <p:cNvSpPr txBox="1">
              <a:spLocks noChangeArrowheads="1"/>
            </p:cNvSpPr>
            <p:nvPr/>
          </p:nvSpPr>
          <p:spPr bwMode="auto">
            <a:xfrm>
              <a:off x="4720" y="1200"/>
              <a:ext cx="44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 baseline="0">
                  <a:latin typeface="Arial" charset="0"/>
                </a:rPr>
                <a:t>C</a:t>
              </a:r>
              <a:r>
                <a:rPr lang="en-US" sz="1400" b="1" baseline="-25000">
                  <a:latin typeface="Arial" charset="0"/>
                </a:rPr>
                <a:t>eq</a:t>
              </a:r>
            </a:p>
          </p:txBody>
        </p:sp>
        <p:sp>
          <p:nvSpPr>
            <p:cNvPr id="424011" name="Line 75"/>
            <p:cNvSpPr>
              <a:spLocks noChangeShapeType="1"/>
            </p:cNvSpPr>
            <p:nvPr/>
          </p:nvSpPr>
          <p:spPr bwMode="auto">
            <a:xfrm>
              <a:off x="4096" y="1566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4032" name="Line 96"/>
            <p:cNvSpPr>
              <a:spLocks noChangeShapeType="1"/>
            </p:cNvSpPr>
            <p:nvPr/>
          </p:nvSpPr>
          <p:spPr bwMode="auto">
            <a:xfrm>
              <a:off x="4119" y="76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24072" name="Group 136"/>
          <p:cNvGrpSpPr>
            <a:grpSpLocks/>
          </p:cNvGrpSpPr>
          <p:nvPr/>
        </p:nvGrpSpPr>
        <p:grpSpPr bwMode="auto">
          <a:xfrm>
            <a:off x="1371600" y="925513"/>
            <a:ext cx="3567113" cy="1665287"/>
            <a:chOff x="1056" y="576"/>
            <a:chExt cx="2247" cy="1049"/>
          </a:xfrm>
        </p:grpSpPr>
        <p:sp>
          <p:nvSpPr>
            <p:cNvPr id="423973" name="Text Box 37"/>
            <p:cNvSpPr txBox="1">
              <a:spLocks noChangeArrowheads="1"/>
            </p:cNvSpPr>
            <p:nvPr/>
          </p:nvSpPr>
          <p:spPr bwMode="auto">
            <a:xfrm>
              <a:off x="1563" y="786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aseline="0"/>
                <a:t>+</a:t>
              </a:r>
            </a:p>
          </p:txBody>
        </p:sp>
        <p:sp>
          <p:nvSpPr>
            <p:cNvPr id="423974" name="Text Box 38"/>
            <p:cNvSpPr txBox="1">
              <a:spLocks noChangeArrowheads="1"/>
            </p:cNvSpPr>
            <p:nvPr/>
          </p:nvSpPr>
          <p:spPr bwMode="auto">
            <a:xfrm>
              <a:off x="1905" y="67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aseline="0"/>
                <a:t>_</a:t>
              </a:r>
            </a:p>
          </p:txBody>
        </p:sp>
        <p:sp>
          <p:nvSpPr>
            <p:cNvPr id="424033" name="Oval 97"/>
            <p:cNvSpPr>
              <a:spLocks noChangeArrowheads="1"/>
            </p:cNvSpPr>
            <p:nvPr/>
          </p:nvSpPr>
          <p:spPr bwMode="auto">
            <a:xfrm>
              <a:off x="1296" y="1154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4034" name="Line 98"/>
            <p:cNvSpPr>
              <a:spLocks noChangeShapeType="1"/>
            </p:cNvSpPr>
            <p:nvPr/>
          </p:nvSpPr>
          <p:spPr bwMode="auto">
            <a:xfrm flipV="1">
              <a:off x="1434" y="1385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4035" name="Line 99"/>
            <p:cNvSpPr>
              <a:spLocks noChangeShapeType="1"/>
            </p:cNvSpPr>
            <p:nvPr/>
          </p:nvSpPr>
          <p:spPr bwMode="auto">
            <a:xfrm flipV="1">
              <a:off x="1431" y="857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4036" name="Text Box 100"/>
            <p:cNvSpPr txBox="1">
              <a:spLocks noChangeArrowheads="1"/>
            </p:cNvSpPr>
            <p:nvPr/>
          </p:nvSpPr>
          <p:spPr bwMode="auto">
            <a:xfrm>
              <a:off x="1472" y="576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 baseline="0">
                  <a:latin typeface="Arial" charset="0"/>
                </a:rPr>
                <a:t>i</a:t>
              </a:r>
            </a:p>
          </p:txBody>
        </p:sp>
        <p:sp>
          <p:nvSpPr>
            <p:cNvPr id="424037" name="Text Box 101"/>
            <p:cNvSpPr txBox="1">
              <a:spLocks noChangeArrowheads="1"/>
            </p:cNvSpPr>
            <p:nvPr/>
          </p:nvSpPr>
          <p:spPr bwMode="auto">
            <a:xfrm>
              <a:off x="1056" y="1119"/>
              <a:ext cx="25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 b="1" baseline="0">
                  <a:latin typeface="Arial" charset="0"/>
                </a:rPr>
                <a:t>V</a:t>
              </a:r>
              <a:r>
                <a:rPr lang="en-US" baseline="-25000"/>
                <a:t>s</a:t>
              </a:r>
            </a:p>
          </p:txBody>
        </p:sp>
        <p:sp>
          <p:nvSpPr>
            <p:cNvPr id="424038" name="Text Box 102"/>
            <p:cNvSpPr txBox="1">
              <a:spLocks noChangeArrowheads="1"/>
            </p:cNvSpPr>
            <p:nvPr/>
          </p:nvSpPr>
          <p:spPr bwMode="auto">
            <a:xfrm>
              <a:off x="1328" y="1106"/>
              <a:ext cx="19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aseline="0"/>
                <a:t>+</a:t>
              </a:r>
            </a:p>
          </p:txBody>
        </p:sp>
        <p:sp>
          <p:nvSpPr>
            <p:cNvPr id="424039" name="Text Box 103"/>
            <p:cNvSpPr txBox="1">
              <a:spLocks noChangeArrowheads="1"/>
            </p:cNvSpPr>
            <p:nvPr/>
          </p:nvSpPr>
          <p:spPr bwMode="auto">
            <a:xfrm>
              <a:off x="1328" y="1154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aseline="0"/>
                <a:t>_</a:t>
              </a:r>
            </a:p>
          </p:txBody>
        </p:sp>
        <p:sp>
          <p:nvSpPr>
            <p:cNvPr id="424040" name="Line 104"/>
            <p:cNvSpPr>
              <a:spLocks noChangeShapeType="1"/>
            </p:cNvSpPr>
            <p:nvPr/>
          </p:nvSpPr>
          <p:spPr bwMode="auto">
            <a:xfrm>
              <a:off x="1440" y="76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4042" name="Line 106"/>
            <p:cNvSpPr>
              <a:spLocks noChangeShapeType="1"/>
            </p:cNvSpPr>
            <p:nvPr/>
          </p:nvSpPr>
          <p:spPr bwMode="auto">
            <a:xfrm>
              <a:off x="1422" y="84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4043" name="Line 107"/>
            <p:cNvSpPr>
              <a:spLocks noChangeShapeType="1"/>
            </p:cNvSpPr>
            <p:nvPr/>
          </p:nvSpPr>
          <p:spPr bwMode="auto">
            <a:xfrm>
              <a:off x="1854" y="76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4045" name="Arc 109"/>
            <p:cNvSpPr>
              <a:spLocks/>
            </p:cNvSpPr>
            <p:nvPr/>
          </p:nvSpPr>
          <p:spPr bwMode="auto">
            <a:xfrm rot="17771512" flipH="1">
              <a:off x="1916" y="709"/>
              <a:ext cx="213" cy="280"/>
            </a:xfrm>
            <a:custGeom>
              <a:avLst/>
              <a:gdLst>
                <a:gd name="G0" fmla="+- 0 0 0"/>
                <a:gd name="G1" fmla="+- 20872 0 0"/>
                <a:gd name="G2" fmla="+- 21600 0 0"/>
                <a:gd name="T0" fmla="*/ 5561 w 14550"/>
                <a:gd name="T1" fmla="*/ 0 h 20872"/>
                <a:gd name="T2" fmla="*/ 14550 w 14550"/>
                <a:gd name="T3" fmla="*/ 4908 h 20872"/>
                <a:gd name="T4" fmla="*/ 0 w 14550"/>
                <a:gd name="T5" fmla="*/ 20872 h 20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550" h="20872" fill="none" extrusionOk="0">
                  <a:moveTo>
                    <a:pt x="5560" y="0"/>
                  </a:moveTo>
                  <a:cubicBezTo>
                    <a:pt x="8907" y="891"/>
                    <a:pt x="11990" y="2574"/>
                    <a:pt x="14550" y="4907"/>
                  </a:cubicBezTo>
                </a:path>
                <a:path w="14550" h="20872" stroke="0" extrusionOk="0">
                  <a:moveTo>
                    <a:pt x="5560" y="0"/>
                  </a:moveTo>
                  <a:cubicBezTo>
                    <a:pt x="8907" y="891"/>
                    <a:pt x="11990" y="2574"/>
                    <a:pt x="14550" y="4907"/>
                  </a:cubicBezTo>
                  <a:lnTo>
                    <a:pt x="0" y="20872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4046" name="Line 110"/>
            <p:cNvSpPr>
              <a:spLocks noChangeShapeType="1"/>
            </p:cNvSpPr>
            <p:nvPr/>
          </p:nvSpPr>
          <p:spPr bwMode="auto">
            <a:xfrm>
              <a:off x="1899" y="855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4047" name="Rectangle 111"/>
            <p:cNvSpPr>
              <a:spLocks noChangeArrowheads="1"/>
            </p:cNvSpPr>
            <p:nvPr/>
          </p:nvSpPr>
          <p:spPr bwMode="auto">
            <a:xfrm>
              <a:off x="1759" y="982"/>
              <a:ext cx="25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 baseline="0">
                  <a:latin typeface="Arial" charset="0"/>
                </a:rPr>
                <a:t>C</a:t>
              </a:r>
              <a:r>
                <a:rPr lang="en-US" sz="1600" b="1" baseline="-25000">
                  <a:latin typeface="Arial" charset="0"/>
                </a:rPr>
                <a:t>1</a:t>
              </a:r>
            </a:p>
          </p:txBody>
        </p:sp>
        <p:sp>
          <p:nvSpPr>
            <p:cNvPr id="424048" name="Rectangle 112"/>
            <p:cNvSpPr>
              <a:spLocks noChangeArrowheads="1"/>
            </p:cNvSpPr>
            <p:nvPr/>
          </p:nvSpPr>
          <p:spPr bwMode="auto">
            <a:xfrm>
              <a:off x="1684" y="816"/>
              <a:ext cx="2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 baseline="0">
                  <a:latin typeface="Arial" charset="0"/>
                </a:rPr>
                <a:t>v</a:t>
              </a:r>
              <a:r>
                <a:rPr lang="en-US" sz="1600" b="1" baseline="-25000">
                  <a:latin typeface="Arial" charset="0"/>
                </a:rPr>
                <a:t>1</a:t>
              </a:r>
            </a:p>
          </p:txBody>
        </p:sp>
        <p:sp>
          <p:nvSpPr>
            <p:cNvPr id="424049" name="Text Box 113"/>
            <p:cNvSpPr txBox="1">
              <a:spLocks noChangeArrowheads="1"/>
            </p:cNvSpPr>
            <p:nvPr/>
          </p:nvSpPr>
          <p:spPr bwMode="auto">
            <a:xfrm>
              <a:off x="2116" y="786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aseline="0"/>
                <a:t>+</a:t>
              </a:r>
            </a:p>
          </p:txBody>
        </p:sp>
        <p:sp>
          <p:nvSpPr>
            <p:cNvPr id="424050" name="Text Box 114"/>
            <p:cNvSpPr txBox="1">
              <a:spLocks noChangeArrowheads="1"/>
            </p:cNvSpPr>
            <p:nvPr/>
          </p:nvSpPr>
          <p:spPr bwMode="auto">
            <a:xfrm>
              <a:off x="2449" y="693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aseline="0"/>
                <a:t>_</a:t>
              </a:r>
            </a:p>
          </p:txBody>
        </p:sp>
        <p:sp>
          <p:nvSpPr>
            <p:cNvPr id="424051" name="Line 115"/>
            <p:cNvSpPr>
              <a:spLocks noChangeShapeType="1"/>
            </p:cNvSpPr>
            <p:nvPr/>
          </p:nvSpPr>
          <p:spPr bwMode="auto">
            <a:xfrm>
              <a:off x="2407" y="76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4052" name="Arc 116"/>
            <p:cNvSpPr>
              <a:spLocks/>
            </p:cNvSpPr>
            <p:nvPr/>
          </p:nvSpPr>
          <p:spPr bwMode="auto">
            <a:xfrm rot="17771512" flipH="1">
              <a:off x="2469" y="709"/>
              <a:ext cx="213" cy="280"/>
            </a:xfrm>
            <a:custGeom>
              <a:avLst/>
              <a:gdLst>
                <a:gd name="G0" fmla="+- 0 0 0"/>
                <a:gd name="G1" fmla="+- 20872 0 0"/>
                <a:gd name="G2" fmla="+- 21600 0 0"/>
                <a:gd name="T0" fmla="*/ 5561 w 14550"/>
                <a:gd name="T1" fmla="*/ 0 h 20872"/>
                <a:gd name="T2" fmla="*/ 14550 w 14550"/>
                <a:gd name="T3" fmla="*/ 4908 h 20872"/>
                <a:gd name="T4" fmla="*/ 0 w 14550"/>
                <a:gd name="T5" fmla="*/ 20872 h 20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550" h="20872" fill="none" extrusionOk="0">
                  <a:moveTo>
                    <a:pt x="5560" y="0"/>
                  </a:moveTo>
                  <a:cubicBezTo>
                    <a:pt x="8907" y="891"/>
                    <a:pt x="11990" y="2574"/>
                    <a:pt x="14550" y="4907"/>
                  </a:cubicBezTo>
                </a:path>
                <a:path w="14550" h="20872" stroke="0" extrusionOk="0">
                  <a:moveTo>
                    <a:pt x="5560" y="0"/>
                  </a:moveTo>
                  <a:cubicBezTo>
                    <a:pt x="8907" y="891"/>
                    <a:pt x="11990" y="2574"/>
                    <a:pt x="14550" y="4907"/>
                  </a:cubicBezTo>
                  <a:lnTo>
                    <a:pt x="0" y="20872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4053" name="Line 117"/>
            <p:cNvSpPr>
              <a:spLocks noChangeShapeType="1"/>
            </p:cNvSpPr>
            <p:nvPr/>
          </p:nvSpPr>
          <p:spPr bwMode="auto">
            <a:xfrm>
              <a:off x="2452" y="855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4054" name="Rectangle 118"/>
            <p:cNvSpPr>
              <a:spLocks noChangeArrowheads="1"/>
            </p:cNvSpPr>
            <p:nvPr/>
          </p:nvSpPr>
          <p:spPr bwMode="auto">
            <a:xfrm>
              <a:off x="2312" y="982"/>
              <a:ext cx="25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 baseline="0">
                  <a:latin typeface="Arial" charset="0"/>
                </a:rPr>
                <a:t>C</a:t>
              </a:r>
              <a:r>
                <a:rPr lang="en-US" sz="1600" b="1" baseline="-25000">
                  <a:latin typeface="Arial" charset="0"/>
                </a:rPr>
                <a:t>2</a:t>
              </a:r>
            </a:p>
          </p:txBody>
        </p:sp>
        <p:sp>
          <p:nvSpPr>
            <p:cNvPr id="424055" name="Rectangle 119"/>
            <p:cNvSpPr>
              <a:spLocks noChangeArrowheads="1"/>
            </p:cNvSpPr>
            <p:nvPr/>
          </p:nvSpPr>
          <p:spPr bwMode="auto">
            <a:xfrm>
              <a:off x="2237" y="816"/>
              <a:ext cx="2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 baseline="0">
                  <a:latin typeface="Arial" charset="0"/>
                </a:rPr>
                <a:t>v</a:t>
              </a:r>
              <a:r>
                <a:rPr lang="en-US" sz="1600" b="1" baseline="-25000">
                  <a:latin typeface="Arial" charset="0"/>
                </a:rPr>
                <a:t>2</a:t>
              </a:r>
            </a:p>
          </p:txBody>
        </p:sp>
        <p:sp>
          <p:nvSpPr>
            <p:cNvPr id="424057" name="Line 121"/>
            <p:cNvSpPr>
              <a:spLocks noChangeShapeType="1"/>
            </p:cNvSpPr>
            <p:nvPr/>
          </p:nvSpPr>
          <p:spPr bwMode="auto">
            <a:xfrm>
              <a:off x="1980" y="85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4060" name="Text Box 124"/>
            <p:cNvSpPr txBox="1">
              <a:spLocks noChangeArrowheads="1"/>
            </p:cNvSpPr>
            <p:nvPr/>
          </p:nvSpPr>
          <p:spPr bwMode="auto">
            <a:xfrm>
              <a:off x="2599" y="786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aseline="0"/>
                <a:t>+</a:t>
              </a:r>
            </a:p>
          </p:txBody>
        </p:sp>
        <p:sp>
          <p:nvSpPr>
            <p:cNvPr id="424061" name="Text Box 125"/>
            <p:cNvSpPr txBox="1">
              <a:spLocks noChangeArrowheads="1"/>
            </p:cNvSpPr>
            <p:nvPr/>
          </p:nvSpPr>
          <p:spPr bwMode="auto">
            <a:xfrm>
              <a:off x="3004" y="70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aseline="0"/>
                <a:t>_</a:t>
              </a:r>
            </a:p>
          </p:txBody>
        </p:sp>
        <p:sp>
          <p:nvSpPr>
            <p:cNvPr id="424062" name="Line 126"/>
            <p:cNvSpPr>
              <a:spLocks noChangeShapeType="1"/>
            </p:cNvSpPr>
            <p:nvPr/>
          </p:nvSpPr>
          <p:spPr bwMode="auto">
            <a:xfrm>
              <a:off x="2890" y="76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4063" name="Arc 127"/>
            <p:cNvSpPr>
              <a:spLocks/>
            </p:cNvSpPr>
            <p:nvPr/>
          </p:nvSpPr>
          <p:spPr bwMode="auto">
            <a:xfrm rot="17771512" flipH="1">
              <a:off x="2952" y="709"/>
              <a:ext cx="213" cy="280"/>
            </a:xfrm>
            <a:custGeom>
              <a:avLst/>
              <a:gdLst>
                <a:gd name="G0" fmla="+- 0 0 0"/>
                <a:gd name="G1" fmla="+- 20872 0 0"/>
                <a:gd name="G2" fmla="+- 21600 0 0"/>
                <a:gd name="T0" fmla="*/ 5561 w 14550"/>
                <a:gd name="T1" fmla="*/ 0 h 20872"/>
                <a:gd name="T2" fmla="*/ 14550 w 14550"/>
                <a:gd name="T3" fmla="*/ 4908 h 20872"/>
                <a:gd name="T4" fmla="*/ 0 w 14550"/>
                <a:gd name="T5" fmla="*/ 20872 h 20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550" h="20872" fill="none" extrusionOk="0">
                  <a:moveTo>
                    <a:pt x="5560" y="0"/>
                  </a:moveTo>
                  <a:cubicBezTo>
                    <a:pt x="8907" y="891"/>
                    <a:pt x="11990" y="2574"/>
                    <a:pt x="14550" y="4907"/>
                  </a:cubicBezTo>
                </a:path>
                <a:path w="14550" h="20872" stroke="0" extrusionOk="0">
                  <a:moveTo>
                    <a:pt x="5560" y="0"/>
                  </a:moveTo>
                  <a:cubicBezTo>
                    <a:pt x="8907" y="891"/>
                    <a:pt x="11990" y="2574"/>
                    <a:pt x="14550" y="4907"/>
                  </a:cubicBezTo>
                  <a:lnTo>
                    <a:pt x="0" y="20872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4064" name="Line 128"/>
            <p:cNvSpPr>
              <a:spLocks noChangeShapeType="1"/>
            </p:cNvSpPr>
            <p:nvPr/>
          </p:nvSpPr>
          <p:spPr bwMode="auto">
            <a:xfrm>
              <a:off x="2935" y="855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4065" name="Rectangle 129"/>
            <p:cNvSpPr>
              <a:spLocks noChangeArrowheads="1"/>
            </p:cNvSpPr>
            <p:nvPr/>
          </p:nvSpPr>
          <p:spPr bwMode="auto">
            <a:xfrm>
              <a:off x="2795" y="982"/>
              <a:ext cx="25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 baseline="0">
                  <a:latin typeface="Arial" charset="0"/>
                </a:rPr>
                <a:t>C</a:t>
              </a:r>
              <a:r>
                <a:rPr lang="en-US" sz="1600" b="1" baseline="-25000">
                  <a:latin typeface="Arial" charset="0"/>
                </a:rPr>
                <a:t>3</a:t>
              </a:r>
            </a:p>
          </p:txBody>
        </p:sp>
        <p:sp>
          <p:nvSpPr>
            <p:cNvPr id="424066" name="Rectangle 130"/>
            <p:cNvSpPr>
              <a:spLocks noChangeArrowheads="1"/>
            </p:cNvSpPr>
            <p:nvPr/>
          </p:nvSpPr>
          <p:spPr bwMode="auto">
            <a:xfrm>
              <a:off x="2720" y="816"/>
              <a:ext cx="2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 baseline="0">
                  <a:latin typeface="Arial" charset="0"/>
                </a:rPr>
                <a:t>v</a:t>
              </a:r>
              <a:r>
                <a:rPr lang="en-US" sz="1600" b="1" baseline="-25000">
                  <a:latin typeface="Arial" charset="0"/>
                </a:rPr>
                <a:t>3</a:t>
              </a:r>
            </a:p>
          </p:txBody>
        </p:sp>
        <p:sp>
          <p:nvSpPr>
            <p:cNvPr id="424067" name="Line 131"/>
            <p:cNvSpPr>
              <a:spLocks noChangeShapeType="1"/>
            </p:cNvSpPr>
            <p:nvPr/>
          </p:nvSpPr>
          <p:spPr bwMode="auto">
            <a:xfrm>
              <a:off x="2463" y="85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4068" name="Line 132"/>
            <p:cNvSpPr>
              <a:spLocks noChangeShapeType="1"/>
            </p:cNvSpPr>
            <p:nvPr/>
          </p:nvSpPr>
          <p:spPr bwMode="auto">
            <a:xfrm>
              <a:off x="1422" y="1623"/>
              <a:ext cx="18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4069" name="Line 133"/>
            <p:cNvSpPr>
              <a:spLocks noChangeShapeType="1"/>
            </p:cNvSpPr>
            <p:nvPr/>
          </p:nvSpPr>
          <p:spPr bwMode="auto">
            <a:xfrm flipV="1">
              <a:off x="3294" y="84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4070" name="Line 134"/>
            <p:cNvSpPr>
              <a:spLocks noChangeShapeType="1"/>
            </p:cNvSpPr>
            <p:nvPr/>
          </p:nvSpPr>
          <p:spPr bwMode="auto">
            <a:xfrm>
              <a:off x="3111" y="855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24110" name="Group 174"/>
          <p:cNvGrpSpPr>
            <a:grpSpLocks/>
          </p:cNvGrpSpPr>
          <p:nvPr/>
        </p:nvGrpSpPr>
        <p:grpSpPr bwMode="auto">
          <a:xfrm>
            <a:off x="1447800" y="3924300"/>
            <a:ext cx="1143000" cy="647700"/>
            <a:chOff x="912" y="2472"/>
            <a:chExt cx="720" cy="408"/>
          </a:xfrm>
        </p:grpSpPr>
        <p:grpSp>
          <p:nvGrpSpPr>
            <p:cNvPr id="423989" name="Group 53"/>
            <p:cNvGrpSpPr>
              <a:grpSpLocks/>
            </p:cNvGrpSpPr>
            <p:nvPr/>
          </p:nvGrpSpPr>
          <p:grpSpPr bwMode="auto">
            <a:xfrm>
              <a:off x="1073" y="2472"/>
              <a:ext cx="559" cy="408"/>
              <a:chOff x="1296" y="2030"/>
              <a:chExt cx="559" cy="408"/>
            </a:xfrm>
          </p:grpSpPr>
          <p:sp>
            <p:nvSpPr>
              <p:cNvPr id="423990" name="Text Box 54"/>
              <p:cNvSpPr txBox="1">
                <a:spLocks noChangeArrowheads="1"/>
              </p:cNvSpPr>
              <p:nvPr/>
            </p:nvSpPr>
            <p:spPr bwMode="auto">
              <a:xfrm>
                <a:off x="1296" y="2064"/>
                <a:ext cx="34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600" b="1" baseline="0">
                    <a:latin typeface="Arial" charset="0"/>
                  </a:rPr>
                  <a:t> =</a:t>
                </a:r>
                <a:r>
                  <a:rPr lang="en-US" baseline="0"/>
                  <a:t> </a:t>
                </a:r>
              </a:p>
            </p:txBody>
          </p:sp>
          <p:sp>
            <p:nvSpPr>
              <p:cNvPr id="423991" name="Text Box 55"/>
              <p:cNvSpPr txBox="1">
                <a:spLocks noChangeArrowheads="1"/>
              </p:cNvSpPr>
              <p:nvPr/>
            </p:nvSpPr>
            <p:spPr bwMode="auto">
              <a:xfrm>
                <a:off x="1536" y="2030"/>
                <a:ext cx="21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1" baseline="0">
                    <a:latin typeface="Arial" charset="0"/>
                  </a:rPr>
                  <a:t>Q</a:t>
                </a:r>
              </a:p>
            </p:txBody>
          </p:sp>
          <p:sp>
            <p:nvSpPr>
              <p:cNvPr id="423992" name="Line 56"/>
              <p:cNvSpPr>
                <a:spLocks noChangeShapeType="1"/>
              </p:cNvSpPr>
              <p:nvPr/>
            </p:nvSpPr>
            <p:spPr bwMode="auto">
              <a:xfrm>
                <a:off x="1567" y="222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3993" name="Text Box 57"/>
              <p:cNvSpPr txBox="1">
                <a:spLocks noChangeArrowheads="1"/>
              </p:cNvSpPr>
              <p:nvPr/>
            </p:nvSpPr>
            <p:spPr bwMode="auto">
              <a:xfrm>
                <a:off x="1542" y="2226"/>
                <a:ext cx="31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1" baseline="0">
                    <a:latin typeface="Arial" charset="0"/>
                  </a:rPr>
                  <a:t>C</a:t>
                </a:r>
                <a:r>
                  <a:rPr lang="en-US" sz="1600" b="1" baseline="-25000">
                    <a:latin typeface="Arial" charset="0"/>
                  </a:rPr>
                  <a:t>eq</a:t>
                </a:r>
              </a:p>
            </p:txBody>
          </p:sp>
        </p:grpSp>
        <p:sp>
          <p:nvSpPr>
            <p:cNvPr id="424102" name="Rectangle 166"/>
            <p:cNvSpPr>
              <a:spLocks noChangeArrowheads="1"/>
            </p:cNvSpPr>
            <p:nvPr/>
          </p:nvSpPr>
          <p:spPr bwMode="auto">
            <a:xfrm>
              <a:off x="912" y="2544"/>
              <a:ext cx="2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 baseline="0">
                  <a:latin typeface="Arial" charset="0"/>
                </a:rPr>
                <a:t>v</a:t>
              </a:r>
              <a:r>
                <a:rPr lang="en-US" sz="1600" b="1" baseline="-25000">
                  <a:latin typeface="Arial" charset="0"/>
                </a:rPr>
                <a:t>s</a:t>
              </a:r>
            </a:p>
          </p:txBody>
        </p:sp>
      </p:grpSp>
    </p:spTree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23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23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24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24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23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23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23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23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4239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4239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423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423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2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423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423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424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4240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4240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423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423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423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423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23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23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3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C9CCF-42A2-4BC9-95C1-18DBF2E35DC3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5486400" cy="533400"/>
          </a:xfrm>
        </p:spPr>
        <p:txBody>
          <a:bodyPr/>
          <a:lstStyle/>
          <a:p>
            <a:r>
              <a:rPr lang="en-US" sz="2800" b="1" u="sng" dirty="0" smtClean="0"/>
              <a:t>Capacitors </a:t>
            </a:r>
            <a:r>
              <a:rPr lang="en-US" sz="2000" b="1" u="sng" dirty="0" smtClean="0"/>
              <a:t>Series </a:t>
            </a:r>
            <a:r>
              <a:rPr lang="en-US" sz="2000" b="1" u="sng" dirty="0"/>
              <a:t>&amp; </a:t>
            </a:r>
            <a:r>
              <a:rPr lang="en-US" sz="2000" b="1" u="sng" dirty="0" smtClean="0"/>
              <a:t>Parallel</a:t>
            </a:r>
            <a:endParaRPr lang="en-US" sz="2400" b="1" u="sng" dirty="0"/>
          </a:p>
        </p:txBody>
      </p:sp>
      <p:sp>
        <p:nvSpPr>
          <p:cNvPr id="424963" name="Rectangle 3"/>
          <p:cNvSpPr>
            <a:spLocks noChangeArrowheads="1"/>
          </p:cNvSpPr>
          <p:nvPr/>
        </p:nvSpPr>
        <p:spPr bwMode="auto">
          <a:xfrm>
            <a:off x="8640763" y="6400800"/>
            <a:ext cx="503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baseline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424965" name="Rectangle 5"/>
          <p:cNvSpPr>
            <a:spLocks noChangeArrowheads="1"/>
          </p:cNvSpPr>
          <p:nvPr/>
        </p:nvSpPr>
        <p:spPr bwMode="auto">
          <a:xfrm>
            <a:off x="609600" y="990600"/>
            <a:ext cx="8077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31775" indent="-231775" algn="just">
              <a:spcBef>
                <a:spcPct val="20000"/>
              </a:spcBef>
              <a:buFontTx/>
              <a:buChar char="•"/>
            </a:pPr>
            <a:r>
              <a:rPr lang="en-US" sz="1600" b="1" baseline="0">
                <a:latin typeface="Arial" charset="0"/>
              </a:rPr>
              <a:t>Use 10 - </a:t>
            </a:r>
            <a:r>
              <a:rPr lang="el-GR" sz="1600" b="1" baseline="0">
                <a:latin typeface="Arial" charset="0"/>
                <a:cs typeface="Arial" charset="0"/>
              </a:rPr>
              <a:t>μ</a:t>
            </a:r>
            <a:r>
              <a:rPr lang="en-US" sz="1600" b="1" baseline="0">
                <a:latin typeface="Arial" charset="0"/>
                <a:cs typeface="Arial" charset="0"/>
              </a:rPr>
              <a:t>F capacitors rated at 300 V to design a capacitor bank of 40 – </a:t>
            </a:r>
            <a:r>
              <a:rPr lang="el-GR" sz="1600" b="1" baseline="0">
                <a:latin typeface="Arial" charset="0"/>
                <a:cs typeface="Arial" charset="0"/>
              </a:rPr>
              <a:t>μ</a:t>
            </a:r>
            <a:r>
              <a:rPr lang="en-US" sz="1600" b="1" baseline="0">
                <a:latin typeface="Arial" charset="0"/>
                <a:cs typeface="Arial" charset="0"/>
              </a:rPr>
              <a:t>F rated at 600 volts. Hint: Determine how many 10 - </a:t>
            </a:r>
            <a:r>
              <a:rPr lang="el-GR" sz="1600" b="1" baseline="0">
                <a:latin typeface="Arial" charset="0"/>
                <a:cs typeface="Arial" charset="0"/>
              </a:rPr>
              <a:t>μ</a:t>
            </a:r>
            <a:r>
              <a:rPr lang="en-US" sz="1600" b="1" baseline="0">
                <a:latin typeface="Arial" charset="0"/>
                <a:cs typeface="Arial" charset="0"/>
              </a:rPr>
              <a:t>F capacitors are needed and how would you connect these!</a:t>
            </a:r>
            <a:endParaRPr lang="en-US" sz="1600" b="1" baseline="0">
              <a:latin typeface="Arial" charset="0"/>
            </a:endParaRPr>
          </a:p>
        </p:txBody>
      </p:sp>
      <p:sp>
        <p:nvSpPr>
          <p:cNvPr id="425056" name="Rectangle 96"/>
          <p:cNvSpPr>
            <a:spLocks noChangeArrowheads="1"/>
          </p:cNvSpPr>
          <p:nvPr/>
        </p:nvSpPr>
        <p:spPr bwMode="auto">
          <a:xfrm>
            <a:off x="1905000" y="2438400"/>
            <a:ext cx="56388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31775" indent="-231775" algn="just">
              <a:spcBef>
                <a:spcPct val="20000"/>
              </a:spcBef>
              <a:buFontTx/>
              <a:buChar char="•"/>
            </a:pPr>
            <a:r>
              <a:rPr lang="en-US" sz="1600" b="1" baseline="0">
                <a:latin typeface="Arial" charset="0"/>
              </a:rPr>
              <a:t>Solution:</a:t>
            </a:r>
          </a:p>
          <a:p>
            <a:pPr marL="231775" indent="-231775" algn="just">
              <a:spcBef>
                <a:spcPct val="20000"/>
              </a:spcBef>
              <a:buFontTx/>
              <a:buChar char="•"/>
            </a:pPr>
            <a:endParaRPr lang="en-US" sz="1600" b="1" baseline="0">
              <a:latin typeface="Arial" charset="0"/>
            </a:endParaRP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1400" b="1" baseline="0">
                <a:latin typeface="Arial" charset="0"/>
              </a:rPr>
              <a:t>Four 10 - </a:t>
            </a:r>
            <a:r>
              <a:rPr lang="el-GR" sz="1400" b="1" baseline="0">
                <a:latin typeface="Arial" charset="0"/>
                <a:cs typeface="Arial" charset="0"/>
              </a:rPr>
              <a:t>μ</a:t>
            </a:r>
            <a:r>
              <a:rPr lang="en-US" sz="1400" b="1" baseline="0">
                <a:latin typeface="Arial" charset="0"/>
                <a:cs typeface="Arial" charset="0"/>
              </a:rPr>
              <a:t>F capacitors (each rated at 300 volts) in parallel will give us </a:t>
            </a:r>
            <a:r>
              <a:rPr lang="en-US" sz="1400" b="1" baseline="0">
                <a:latin typeface="Arial" charset="0"/>
              </a:rPr>
              <a:t>40 - </a:t>
            </a:r>
            <a:r>
              <a:rPr lang="el-GR" sz="1400" b="1" baseline="0">
                <a:latin typeface="Arial" charset="0"/>
                <a:cs typeface="Arial" charset="0"/>
              </a:rPr>
              <a:t>μ</a:t>
            </a:r>
            <a:r>
              <a:rPr lang="en-US" sz="1400" b="1" baseline="0">
                <a:latin typeface="Arial" charset="0"/>
                <a:cs typeface="Arial" charset="0"/>
              </a:rPr>
              <a:t>F at 300 volts.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1400" b="1" baseline="0">
                <a:latin typeface="Arial" charset="0"/>
                <a:cs typeface="Arial" charset="0"/>
              </a:rPr>
              <a:t>So we can connect two </a:t>
            </a:r>
            <a:r>
              <a:rPr lang="en-US" sz="1400" b="1" baseline="0">
                <a:latin typeface="Arial" charset="0"/>
              </a:rPr>
              <a:t>10 - </a:t>
            </a:r>
            <a:r>
              <a:rPr lang="el-GR" sz="1400" b="1" baseline="0">
                <a:latin typeface="Arial" charset="0"/>
                <a:cs typeface="Arial" charset="0"/>
              </a:rPr>
              <a:t>μ</a:t>
            </a:r>
            <a:r>
              <a:rPr lang="en-US" sz="1400" b="1" baseline="0">
                <a:latin typeface="Arial" charset="0"/>
                <a:cs typeface="Arial" charset="0"/>
              </a:rPr>
              <a:t>F capacitors in series to get </a:t>
            </a:r>
            <a:r>
              <a:rPr lang="en-US" sz="1400" b="1" baseline="0">
                <a:latin typeface="Arial" charset="0"/>
              </a:rPr>
              <a:t>5 - </a:t>
            </a:r>
            <a:r>
              <a:rPr lang="el-GR" sz="1400" b="1" baseline="0">
                <a:latin typeface="Arial" charset="0"/>
                <a:cs typeface="Arial" charset="0"/>
              </a:rPr>
              <a:t>μ</a:t>
            </a:r>
            <a:r>
              <a:rPr lang="en-US" sz="1400" b="1" baseline="0">
                <a:latin typeface="Arial" charset="0"/>
                <a:cs typeface="Arial" charset="0"/>
              </a:rPr>
              <a:t>F at 600 volts. 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1400" b="1" baseline="0">
                <a:latin typeface="Arial" charset="0"/>
                <a:cs typeface="Arial" charset="0"/>
              </a:rPr>
              <a:t>Eight of these </a:t>
            </a:r>
            <a:r>
              <a:rPr lang="en-US" sz="1400" b="1" baseline="0">
                <a:latin typeface="Arial" charset="0"/>
              </a:rPr>
              <a:t>5 - </a:t>
            </a:r>
            <a:r>
              <a:rPr lang="el-GR" sz="1400" b="1" baseline="0">
                <a:latin typeface="Arial" charset="0"/>
                <a:cs typeface="Arial" charset="0"/>
              </a:rPr>
              <a:t>μ</a:t>
            </a:r>
            <a:r>
              <a:rPr lang="en-US" sz="1400" b="1" baseline="0">
                <a:latin typeface="Arial" charset="0"/>
                <a:cs typeface="Arial" charset="0"/>
              </a:rPr>
              <a:t>F at 600 volts (result of two </a:t>
            </a:r>
            <a:r>
              <a:rPr lang="en-US" sz="1400" b="1" baseline="0">
                <a:latin typeface="Arial" charset="0"/>
              </a:rPr>
              <a:t>10 - </a:t>
            </a:r>
            <a:r>
              <a:rPr lang="el-GR" sz="1400" b="1" baseline="0">
                <a:latin typeface="Arial" charset="0"/>
                <a:cs typeface="Arial" charset="0"/>
              </a:rPr>
              <a:t>μ</a:t>
            </a:r>
            <a:r>
              <a:rPr lang="en-US" sz="1400" b="1" baseline="0">
                <a:latin typeface="Arial" charset="0"/>
                <a:cs typeface="Arial" charset="0"/>
              </a:rPr>
              <a:t>F capacitors in series) will provide us 40 – </a:t>
            </a:r>
            <a:r>
              <a:rPr lang="el-GR" sz="1400" b="1" baseline="0">
                <a:latin typeface="Arial" charset="0"/>
                <a:cs typeface="Arial" charset="0"/>
              </a:rPr>
              <a:t>μ</a:t>
            </a:r>
            <a:r>
              <a:rPr lang="en-US" sz="1400" b="1" baseline="0">
                <a:latin typeface="Arial" charset="0"/>
                <a:cs typeface="Arial" charset="0"/>
              </a:rPr>
              <a:t>F rated at 600 volts. </a:t>
            </a:r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24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24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25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25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0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250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250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0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250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250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0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4250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4250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24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24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96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C9CCF-42A2-4BC9-95C1-18DBF2E35DC3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424963" name="Rectangle 3"/>
          <p:cNvSpPr>
            <a:spLocks noChangeArrowheads="1"/>
          </p:cNvSpPr>
          <p:nvPr/>
        </p:nvSpPr>
        <p:spPr bwMode="auto">
          <a:xfrm>
            <a:off x="8640763" y="6400800"/>
            <a:ext cx="503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baseline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424965" name="Rectangle 5"/>
          <p:cNvSpPr>
            <a:spLocks noChangeArrowheads="1"/>
          </p:cNvSpPr>
          <p:nvPr/>
        </p:nvSpPr>
        <p:spPr bwMode="auto">
          <a:xfrm>
            <a:off x="1524000" y="1524000"/>
            <a:ext cx="60960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31775" indent="-231775" algn="just">
              <a:spcBef>
                <a:spcPct val="20000"/>
              </a:spcBef>
            </a:pPr>
            <a:r>
              <a:rPr lang="en-US" sz="1800" b="1" baseline="0" dirty="0" smtClean="0">
                <a:latin typeface="+mj-lt"/>
              </a:rPr>
              <a:t>    </a:t>
            </a:r>
            <a:r>
              <a:rPr lang="en-US" sz="3200" b="1" baseline="0" dirty="0" smtClean="0">
                <a:latin typeface="+mj-lt"/>
              </a:rPr>
              <a:t>Four things come not back:</a:t>
            </a:r>
          </a:p>
          <a:p>
            <a:pPr marL="231775" indent="-231775" algn="just">
              <a:spcBef>
                <a:spcPct val="20000"/>
              </a:spcBef>
            </a:pPr>
            <a:r>
              <a:rPr lang="en-US" sz="3200" b="1" baseline="0" dirty="0" smtClean="0">
                <a:latin typeface="+mj-lt"/>
              </a:rPr>
              <a:t>		the spoken word;</a:t>
            </a:r>
          </a:p>
          <a:p>
            <a:pPr marL="231775" indent="-231775" algn="just">
              <a:spcBef>
                <a:spcPct val="20000"/>
              </a:spcBef>
            </a:pPr>
            <a:r>
              <a:rPr lang="en-US" sz="3200" b="1" baseline="0" dirty="0" smtClean="0">
                <a:latin typeface="+mj-lt"/>
              </a:rPr>
              <a:t>		the sped arrow;</a:t>
            </a:r>
          </a:p>
          <a:p>
            <a:pPr marL="231775" indent="-231775" algn="just">
              <a:spcBef>
                <a:spcPct val="20000"/>
              </a:spcBef>
            </a:pPr>
            <a:r>
              <a:rPr lang="en-US" sz="3200" b="1" baseline="0" dirty="0" smtClean="0">
                <a:latin typeface="+mj-lt"/>
              </a:rPr>
              <a:t> 		time past; </a:t>
            </a:r>
          </a:p>
          <a:p>
            <a:pPr marL="231775" indent="-231775" algn="just">
              <a:spcBef>
                <a:spcPct val="20000"/>
              </a:spcBef>
            </a:pPr>
            <a:r>
              <a:rPr lang="en-US" sz="3200" b="1" baseline="0" dirty="0" smtClean="0">
                <a:latin typeface="+mj-lt"/>
              </a:rPr>
              <a:t>		the neglected opportunity.</a:t>
            </a:r>
            <a:endParaRPr lang="en-US" sz="3200" b="1" baseline="0" dirty="0">
              <a:latin typeface="+mj-lt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5715000" y="4495800"/>
            <a:ext cx="2590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31775" indent="-231775" algn="just">
              <a:spcBef>
                <a:spcPct val="20000"/>
              </a:spcBef>
            </a:pPr>
            <a:r>
              <a:rPr lang="en-US" sz="1600" b="1" baseline="0" dirty="0" smtClean="0">
                <a:latin typeface="Arial" charset="0"/>
                <a:cs typeface="Arial" charset="0"/>
              </a:rPr>
              <a:t>   </a:t>
            </a:r>
            <a:r>
              <a:rPr lang="en-US" sz="2000" b="1" baseline="0" dirty="0" smtClean="0">
                <a:latin typeface="Arial" charset="0"/>
                <a:cs typeface="Arial" charset="0"/>
              </a:rPr>
              <a:t>(Al </a:t>
            </a:r>
            <a:r>
              <a:rPr lang="en-US" sz="2000" b="1" baseline="0" dirty="0" err="1" smtClean="0">
                <a:latin typeface="Arial" charset="0"/>
                <a:cs typeface="Arial" charset="0"/>
              </a:rPr>
              <a:t>Halif</a:t>
            </a:r>
            <a:r>
              <a:rPr lang="en-US" sz="2000" b="1" baseline="0" dirty="0" smtClean="0">
                <a:latin typeface="Arial" charset="0"/>
                <a:cs typeface="Arial" charset="0"/>
              </a:rPr>
              <a:t> Omer </a:t>
            </a:r>
            <a:r>
              <a:rPr lang="en-US" sz="2000" b="1" baseline="0" dirty="0" err="1" smtClean="0">
                <a:latin typeface="Arial" charset="0"/>
                <a:cs typeface="Arial" charset="0"/>
              </a:rPr>
              <a:t>Ibn</a:t>
            </a:r>
            <a:r>
              <a:rPr lang="en-US" sz="2000" b="1" baseline="0" dirty="0" smtClean="0">
                <a:latin typeface="Arial" charset="0"/>
                <a:cs typeface="Arial" charset="0"/>
              </a:rPr>
              <a:t>)</a:t>
            </a:r>
            <a:endParaRPr lang="en-US" sz="2000" b="1" baseline="0" dirty="0">
              <a:latin typeface="Arial" charset="0"/>
            </a:endParaRPr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24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24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24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24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249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249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249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249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4249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4249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24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24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96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9AEC5-6885-4F79-872E-36A8EA903A69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52400"/>
            <a:ext cx="4953000" cy="457200"/>
          </a:xfrm>
        </p:spPr>
        <p:txBody>
          <a:bodyPr/>
          <a:lstStyle/>
          <a:p>
            <a:r>
              <a:rPr lang="en-US" sz="2800" b="1" u="sng" dirty="0" smtClean="0"/>
              <a:t>Capacitors</a:t>
            </a:r>
            <a:endParaRPr lang="en-US" sz="2800" b="1" u="sng" dirty="0"/>
          </a:p>
        </p:txBody>
      </p:sp>
      <p:sp>
        <p:nvSpPr>
          <p:cNvPr id="386051" name="Rectangle 3"/>
          <p:cNvSpPr>
            <a:spLocks noChangeArrowheads="1"/>
          </p:cNvSpPr>
          <p:nvPr/>
        </p:nvSpPr>
        <p:spPr bwMode="auto">
          <a:xfrm>
            <a:off x="8640763" y="6400800"/>
            <a:ext cx="503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baseline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86052" name="Rectangle 4"/>
          <p:cNvSpPr>
            <a:spLocks noChangeArrowheads="1"/>
          </p:cNvSpPr>
          <p:nvPr/>
        </p:nvSpPr>
        <p:spPr bwMode="auto">
          <a:xfrm>
            <a:off x="533400" y="762000"/>
            <a:ext cx="80772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90513" indent="-290513" algn="just">
              <a:spcBef>
                <a:spcPct val="20000"/>
              </a:spcBef>
              <a:buFontTx/>
              <a:buChar char="•"/>
            </a:pPr>
            <a:r>
              <a:rPr lang="en-US" sz="1600" b="1" baseline="0" dirty="0">
                <a:latin typeface="Arial" charset="0"/>
              </a:rPr>
              <a:t>Another building block of electrical/electronic circuits is the </a:t>
            </a:r>
            <a:r>
              <a:rPr lang="en-US" sz="1600" b="1" i="1" baseline="0" dirty="0">
                <a:latin typeface="Arial" charset="0"/>
              </a:rPr>
              <a:t>linear passive</a:t>
            </a:r>
            <a:r>
              <a:rPr lang="en-US" sz="1600" b="1" baseline="0" dirty="0">
                <a:latin typeface="Arial" charset="0"/>
              </a:rPr>
              <a:t> element called capacitor</a:t>
            </a:r>
            <a:r>
              <a:rPr lang="en-US" sz="1600" b="1" baseline="0" dirty="0" smtClean="0">
                <a:latin typeface="Arial" charset="0"/>
              </a:rPr>
              <a:t>.</a:t>
            </a:r>
          </a:p>
          <a:p>
            <a:pPr marL="290513" indent="-290513" algn="just">
              <a:spcBef>
                <a:spcPct val="20000"/>
              </a:spcBef>
              <a:buFontTx/>
              <a:buChar char="•"/>
            </a:pPr>
            <a:r>
              <a:rPr lang="en-US" sz="1600" b="1" baseline="0" dirty="0" smtClean="0">
                <a:latin typeface="Arial" charset="0"/>
              </a:rPr>
              <a:t>Resistors dissipate energy but capacitors </a:t>
            </a:r>
            <a:r>
              <a:rPr lang="en-US" sz="1600" b="1" baseline="0" dirty="0" smtClean="0">
                <a:latin typeface="Arial" charset="0"/>
              </a:rPr>
              <a:t>(and inductors) </a:t>
            </a:r>
            <a:r>
              <a:rPr lang="en-US" sz="1600" b="1" baseline="0" dirty="0" smtClean="0">
                <a:latin typeface="Arial" charset="0"/>
              </a:rPr>
              <a:t>store energy which can be retrieved at a later time. Hence these are called storage elements.</a:t>
            </a:r>
            <a:endParaRPr lang="en-US" sz="1600" b="1" baseline="0" dirty="0">
              <a:latin typeface="Arial" charset="0"/>
            </a:endParaRPr>
          </a:p>
          <a:p>
            <a:pPr marL="290513" indent="-290513" algn="just">
              <a:spcBef>
                <a:spcPct val="20000"/>
              </a:spcBef>
              <a:buFontTx/>
              <a:buChar char="•"/>
            </a:pPr>
            <a:r>
              <a:rPr lang="en-US" sz="1600" b="1" baseline="0" dirty="0">
                <a:latin typeface="Arial" charset="0"/>
              </a:rPr>
              <a:t>A capacitor consists of two conducting surfaces on which charge may be stored.</a:t>
            </a:r>
          </a:p>
          <a:p>
            <a:pPr marL="290513" indent="-290513" algn="just">
              <a:spcBef>
                <a:spcPct val="20000"/>
              </a:spcBef>
              <a:buFontTx/>
              <a:buChar char="•"/>
            </a:pPr>
            <a:r>
              <a:rPr lang="en-US" sz="1600" b="1" baseline="0" dirty="0">
                <a:latin typeface="Arial" charset="0"/>
              </a:rPr>
              <a:t>These surfaces are separated by a thin insulating layer, like air, paper or plastic etc, that has a very large resistance.</a:t>
            </a:r>
          </a:p>
          <a:p>
            <a:pPr marL="290513" indent="-290513" algn="just">
              <a:spcBef>
                <a:spcPct val="20000"/>
              </a:spcBef>
              <a:buFontTx/>
              <a:buChar char="•"/>
            </a:pPr>
            <a:r>
              <a:rPr lang="en-US" sz="1600" b="1" baseline="0" dirty="0">
                <a:latin typeface="Arial" charset="0"/>
              </a:rPr>
              <a:t>So ideally within the capacitor, R approaches infinity and hence charge cannot recombine.</a:t>
            </a:r>
          </a:p>
        </p:txBody>
      </p:sp>
      <p:sp>
        <p:nvSpPr>
          <p:cNvPr id="386053" name="Rectangle 5"/>
          <p:cNvSpPr>
            <a:spLocks noChangeArrowheads="1"/>
          </p:cNvSpPr>
          <p:nvPr/>
        </p:nvSpPr>
        <p:spPr bwMode="auto">
          <a:xfrm>
            <a:off x="609600" y="6172200"/>
            <a:ext cx="3581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b="1" baseline="0" dirty="0" smtClean="0">
                <a:solidFill>
                  <a:srgbClr val="FF0000"/>
                </a:solidFill>
                <a:latin typeface="Arial" charset="0"/>
              </a:rPr>
              <a:t>Capacitors….</a:t>
            </a:r>
            <a:r>
              <a:rPr lang="en-US" sz="1800" b="1" baseline="0" dirty="0" err="1" smtClean="0">
                <a:solidFill>
                  <a:srgbClr val="FF0000"/>
                </a:solidFill>
                <a:latin typeface="Arial" charset="0"/>
              </a:rPr>
              <a:t>contd</a:t>
            </a:r>
            <a:r>
              <a:rPr lang="en-US" sz="1800" b="1" baseline="0" dirty="0" smtClean="0">
                <a:solidFill>
                  <a:srgbClr val="FF0000"/>
                </a:solidFill>
                <a:latin typeface="Arial" charset="0"/>
              </a:rPr>
              <a:t>!</a:t>
            </a:r>
            <a:endParaRPr lang="en-US" sz="1800" b="1" baseline="0" dirty="0">
              <a:solidFill>
                <a:srgbClr val="FF0000"/>
              </a:solidFill>
              <a:latin typeface="Arial" charset="0"/>
            </a:endParaRPr>
          </a:p>
        </p:txBody>
      </p:sp>
      <p:grpSp>
        <p:nvGrpSpPr>
          <p:cNvPr id="386100" name="Group 52"/>
          <p:cNvGrpSpPr>
            <a:grpSpLocks/>
          </p:cNvGrpSpPr>
          <p:nvPr/>
        </p:nvGrpSpPr>
        <p:grpSpPr bwMode="auto">
          <a:xfrm>
            <a:off x="5943600" y="3886200"/>
            <a:ext cx="1847850" cy="881063"/>
            <a:chOff x="2640" y="2517"/>
            <a:chExt cx="1164" cy="555"/>
          </a:xfrm>
        </p:grpSpPr>
        <p:sp>
          <p:nvSpPr>
            <p:cNvPr id="386080" name="Line 32"/>
            <p:cNvSpPr>
              <a:spLocks noChangeShapeType="1"/>
            </p:cNvSpPr>
            <p:nvPr/>
          </p:nvSpPr>
          <p:spPr bwMode="auto">
            <a:xfrm>
              <a:off x="2640" y="268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6081" name="Rectangle 33"/>
            <p:cNvSpPr>
              <a:spLocks noChangeArrowheads="1"/>
            </p:cNvSpPr>
            <p:nvPr/>
          </p:nvSpPr>
          <p:spPr bwMode="auto">
            <a:xfrm>
              <a:off x="3051" y="2517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aseline="0"/>
                <a:t> </a:t>
              </a:r>
              <a:r>
                <a:rPr lang="en-US" b="1" baseline="0"/>
                <a:t>| (</a:t>
              </a:r>
            </a:p>
          </p:txBody>
        </p:sp>
        <p:sp>
          <p:nvSpPr>
            <p:cNvPr id="386082" name="Line 34"/>
            <p:cNvSpPr>
              <a:spLocks noChangeShapeType="1"/>
            </p:cNvSpPr>
            <p:nvPr/>
          </p:nvSpPr>
          <p:spPr bwMode="auto">
            <a:xfrm>
              <a:off x="3276" y="2697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6083" name="Group 35"/>
            <p:cNvGrpSpPr>
              <a:grpSpLocks/>
            </p:cNvGrpSpPr>
            <p:nvPr/>
          </p:nvGrpSpPr>
          <p:grpSpPr bwMode="auto">
            <a:xfrm>
              <a:off x="2928" y="2976"/>
              <a:ext cx="624" cy="96"/>
              <a:chOff x="1200" y="1296"/>
              <a:chExt cx="2256" cy="243"/>
            </a:xfrm>
          </p:grpSpPr>
          <p:sp>
            <p:nvSpPr>
              <p:cNvPr id="386084" name="Line 36"/>
              <p:cNvSpPr>
                <a:spLocks noChangeShapeType="1"/>
              </p:cNvSpPr>
              <p:nvPr/>
            </p:nvSpPr>
            <p:spPr bwMode="auto">
              <a:xfrm>
                <a:off x="120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085" name="Line 37"/>
              <p:cNvSpPr>
                <a:spLocks noChangeShapeType="1"/>
              </p:cNvSpPr>
              <p:nvPr/>
            </p:nvSpPr>
            <p:spPr bwMode="auto">
              <a:xfrm flipV="1">
                <a:off x="1776" y="1296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86086" name="Group 38"/>
              <p:cNvGrpSpPr>
                <a:grpSpLocks/>
              </p:cNvGrpSpPr>
              <p:nvPr/>
            </p:nvGrpSpPr>
            <p:grpSpPr bwMode="auto">
              <a:xfrm>
                <a:off x="1920" y="1296"/>
                <a:ext cx="288" cy="240"/>
                <a:chOff x="1920" y="1296"/>
                <a:chExt cx="288" cy="240"/>
              </a:xfrm>
            </p:grpSpPr>
            <p:sp>
              <p:nvSpPr>
                <p:cNvPr id="386087" name="Line 3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088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86089" name="Group 41"/>
              <p:cNvGrpSpPr>
                <a:grpSpLocks/>
              </p:cNvGrpSpPr>
              <p:nvPr/>
            </p:nvGrpSpPr>
            <p:grpSpPr bwMode="auto">
              <a:xfrm>
                <a:off x="2214" y="1299"/>
                <a:ext cx="288" cy="240"/>
                <a:chOff x="1920" y="1296"/>
                <a:chExt cx="288" cy="240"/>
              </a:xfrm>
            </p:grpSpPr>
            <p:sp>
              <p:nvSpPr>
                <p:cNvPr id="386090" name="Line 4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091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86092" name="Group 44"/>
              <p:cNvGrpSpPr>
                <a:grpSpLocks/>
              </p:cNvGrpSpPr>
              <p:nvPr/>
            </p:nvGrpSpPr>
            <p:grpSpPr bwMode="auto">
              <a:xfrm>
                <a:off x="2508" y="1296"/>
                <a:ext cx="288" cy="240"/>
                <a:chOff x="1920" y="1296"/>
                <a:chExt cx="288" cy="240"/>
              </a:xfrm>
            </p:grpSpPr>
            <p:sp>
              <p:nvSpPr>
                <p:cNvPr id="386093" name="Line 45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094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2064" y="129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86095" name="Line 47"/>
              <p:cNvSpPr>
                <a:spLocks noChangeShapeType="1"/>
              </p:cNvSpPr>
              <p:nvPr/>
            </p:nvSpPr>
            <p:spPr bwMode="auto">
              <a:xfrm>
                <a:off x="288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096" name="Line 48"/>
              <p:cNvSpPr>
                <a:spLocks noChangeShapeType="1"/>
              </p:cNvSpPr>
              <p:nvPr/>
            </p:nvSpPr>
            <p:spPr bwMode="auto">
              <a:xfrm>
                <a:off x="2793" y="129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6097" name="Line 49"/>
            <p:cNvSpPr>
              <a:spLocks noChangeShapeType="1"/>
            </p:cNvSpPr>
            <p:nvPr/>
          </p:nvSpPr>
          <p:spPr bwMode="auto">
            <a:xfrm flipV="1">
              <a:off x="2928" y="268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6098" name="Line 50"/>
            <p:cNvSpPr>
              <a:spLocks noChangeShapeType="1"/>
            </p:cNvSpPr>
            <p:nvPr/>
          </p:nvSpPr>
          <p:spPr bwMode="auto">
            <a:xfrm flipV="1">
              <a:off x="3561" y="2697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6099" name="Rectangle 51"/>
          <p:cNvSpPr>
            <a:spLocks noChangeArrowheads="1"/>
          </p:cNvSpPr>
          <p:nvPr/>
        </p:nvSpPr>
        <p:spPr bwMode="auto">
          <a:xfrm>
            <a:off x="557213" y="4800600"/>
            <a:ext cx="8001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b="1" baseline="0">
                <a:latin typeface="Arial" charset="0"/>
              </a:rPr>
              <a:t>The leakage resistance is as high as 100 M ohms.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b="1" baseline="0">
                <a:latin typeface="Arial" charset="0"/>
              </a:rPr>
              <a:t>The passive sign convention is:</a:t>
            </a:r>
          </a:p>
        </p:txBody>
      </p:sp>
      <p:grpSp>
        <p:nvGrpSpPr>
          <p:cNvPr id="386142" name="Group 94"/>
          <p:cNvGrpSpPr>
            <a:grpSpLocks/>
          </p:cNvGrpSpPr>
          <p:nvPr/>
        </p:nvGrpSpPr>
        <p:grpSpPr bwMode="auto">
          <a:xfrm>
            <a:off x="5257800" y="5257800"/>
            <a:ext cx="1695450" cy="1019175"/>
            <a:chOff x="3984" y="3456"/>
            <a:chExt cx="1068" cy="642"/>
          </a:xfrm>
        </p:grpSpPr>
        <p:sp>
          <p:nvSpPr>
            <p:cNvPr id="386107" name="Line 59"/>
            <p:cNvSpPr>
              <a:spLocks noChangeShapeType="1"/>
            </p:cNvSpPr>
            <p:nvPr/>
          </p:nvSpPr>
          <p:spPr bwMode="auto">
            <a:xfrm>
              <a:off x="4005" y="3711"/>
              <a:ext cx="4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6108" name="Rectangle 60"/>
            <p:cNvSpPr>
              <a:spLocks noChangeArrowheads="1"/>
            </p:cNvSpPr>
            <p:nvPr/>
          </p:nvSpPr>
          <p:spPr bwMode="auto">
            <a:xfrm>
              <a:off x="4365" y="3524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aseline="0"/>
                <a:t> </a:t>
              </a:r>
              <a:r>
                <a:rPr lang="en-US" b="1" baseline="0"/>
                <a:t>| (</a:t>
              </a:r>
            </a:p>
          </p:txBody>
        </p:sp>
        <p:sp>
          <p:nvSpPr>
            <p:cNvPr id="386109" name="Line 61"/>
            <p:cNvSpPr>
              <a:spLocks noChangeShapeType="1"/>
            </p:cNvSpPr>
            <p:nvPr/>
          </p:nvSpPr>
          <p:spPr bwMode="auto">
            <a:xfrm>
              <a:off x="4589" y="3702"/>
              <a:ext cx="4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6110" name="Line 62"/>
            <p:cNvSpPr>
              <a:spLocks noChangeShapeType="1"/>
            </p:cNvSpPr>
            <p:nvPr/>
          </p:nvSpPr>
          <p:spPr bwMode="auto">
            <a:xfrm>
              <a:off x="3984" y="3818"/>
              <a:ext cx="2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6111" name="Text Box 63"/>
            <p:cNvSpPr txBox="1">
              <a:spLocks noChangeArrowheads="1"/>
            </p:cNvSpPr>
            <p:nvPr/>
          </p:nvSpPr>
          <p:spPr bwMode="auto">
            <a:xfrm>
              <a:off x="4067" y="3810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aseline="0"/>
                <a:t>i</a:t>
              </a:r>
            </a:p>
          </p:txBody>
        </p:sp>
        <p:sp>
          <p:nvSpPr>
            <p:cNvPr id="386112" name="Text Box 64"/>
            <p:cNvSpPr txBox="1">
              <a:spLocks noChangeArrowheads="1"/>
            </p:cNvSpPr>
            <p:nvPr/>
          </p:nvSpPr>
          <p:spPr bwMode="auto">
            <a:xfrm>
              <a:off x="4600" y="3456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baseline="0">
                  <a:latin typeface="Arial" charset="0"/>
                </a:rPr>
                <a:t>C</a:t>
              </a:r>
            </a:p>
          </p:txBody>
        </p:sp>
        <p:sp>
          <p:nvSpPr>
            <p:cNvPr id="386113" name="Text Box 65"/>
            <p:cNvSpPr txBox="1">
              <a:spLocks noChangeArrowheads="1"/>
            </p:cNvSpPr>
            <p:nvPr/>
          </p:nvSpPr>
          <p:spPr bwMode="auto">
            <a:xfrm>
              <a:off x="4245" y="3663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aseline="0"/>
                <a:t>+</a:t>
              </a:r>
            </a:p>
          </p:txBody>
        </p:sp>
        <p:sp>
          <p:nvSpPr>
            <p:cNvPr id="386114" name="Text Box 66"/>
            <p:cNvSpPr txBox="1">
              <a:spLocks noChangeArrowheads="1"/>
            </p:cNvSpPr>
            <p:nvPr/>
          </p:nvSpPr>
          <p:spPr bwMode="auto">
            <a:xfrm>
              <a:off x="4638" y="3643"/>
              <a:ext cx="25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800" baseline="0"/>
                <a:t>-</a:t>
              </a:r>
            </a:p>
          </p:txBody>
        </p:sp>
        <p:sp>
          <p:nvSpPr>
            <p:cNvPr id="386115" name="Text Box 67"/>
            <p:cNvSpPr txBox="1">
              <a:spLocks noChangeArrowheads="1"/>
            </p:cNvSpPr>
            <p:nvPr/>
          </p:nvSpPr>
          <p:spPr bwMode="auto">
            <a:xfrm>
              <a:off x="4426" y="3729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baseline="0">
                  <a:latin typeface="Arial" charset="0"/>
                </a:rPr>
                <a:t>v</a:t>
              </a:r>
            </a:p>
          </p:txBody>
        </p:sp>
      </p:grpSp>
      <p:sp>
        <p:nvSpPr>
          <p:cNvPr id="386118" name="Rectangle 70"/>
          <p:cNvSpPr>
            <a:spLocks noChangeArrowheads="1"/>
          </p:cNvSpPr>
          <p:nvPr/>
        </p:nvSpPr>
        <p:spPr bwMode="auto">
          <a:xfrm>
            <a:off x="528638" y="3429000"/>
            <a:ext cx="4424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b="1" baseline="0" dirty="0"/>
              <a:t>  </a:t>
            </a:r>
            <a:r>
              <a:rPr lang="en-US" sz="1800" b="1" baseline="0" dirty="0">
                <a:latin typeface="Arial" charset="0"/>
              </a:rPr>
              <a:t>The circuit symbol of a capacitor is :      </a:t>
            </a:r>
          </a:p>
        </p:txBody>
      </p:sp>
      <p:sp>
        <p:nvSpPr>
          <p:cNvPr id="386119" name="Rectangle 71"/>
          <p:cNvSpPr>
            <a:spLocks noChangeArrowheads="1"/>
          </p:cNvSpPr>
          <p:nvPr/>
        </p:nvSpPr>
        <p:spPr bwMode="auto">
          <a:xfrm>
            <a:off x="533400" y="3886200"/>
            <a:ext cx="457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b="1" baseline="0"/>
              <a:t>  </a:t>
            </a:r>
            <a:r>
              <a:rPr lang="en-US" sz="1800" b="1" baseline="0">
                <a:latin typeface="Arial" charset="0"/>
              </a:rPr>
              <a:t>For non – ideal capacitor :</a:t>
            </a:r>
          </a:p>
        </p:txBody>
      </p:sp>
      <p:grpSp>
        <p:nvGrpSpPr>
          <p:cNvPr id="386140" name="Group 92"/>
          <p:cNvGrpSpPr>
            <a:grpSpLocks/>
          </p:cNvGrpSpPr>
          <p:nvPr/>
        </p:nvGrpSpPr>
        <p:grpSpPr bwMode="auto">
          <a:xfrm>
            <a:off x="5791200" y="3505200"/>
            <a:ext cx="1847850" cy="457200"/>
            <a:chOff x="3648" y="2016"/>
            <a:chExt cx="1164" cy="288"/>
          </a:xfrm>
        </p:grpSpPr>
        <p:sp>
          <p:nvSpPr>
            <p:cNvPr id="386121" name="Line 73"/>
            <p:cNvSpPr>
              <a:spLocks noChangeShapeType="1"/>
            </p:cNvSpPr>
            <p:nvPr/>
          </p:nvSpPr>
          <p:spPr bwMode="auto">
            <a:xfrm>
              <a:off x="3648" y="2187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6122" name="Rectangle 74"/>
            <p:cNvSpPr>
              <a:spLocks noChangeArrowheads="1"/>
            </p:cNvSpPr>
            <p:nvPr/>
          </p:nvSpPr>
          <p:spPr bwMode="auto">
            <a:xfrm>
              <a:off x="4059" y="2016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aseline="0" dirty="0"/>
                <a:t> </a:t>
              </a:r>
              <a:r>
                <a:rPr lang="en-US" b="1" baseline="0" dirty="0"/>
                <a:t>| (</a:t>
              </a:r>
            </a:p>
          </p:txBody>
        </p:sp>
        <p:sp>
          <p:nvSpPr>
            <p:cNvPr id="386123" name="Line 75"/>
            <p:cNvSpPr>
              <a:spLocks noChangeShapeType="1"/>
            </p:cNvSpPr>
            <p:nvPr/>
          </p:nvSpPr>
          <p:spPr bwMode="auto">
            <a:xfrm>
              <a:off x="4284" y="219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86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86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86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86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86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86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86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86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86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86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6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6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2000"/>
                                        <p:tgtEl>
                                          <p:spTgt spid="386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2000"/>
                                        <p:tgtEl>
                                          <p:spTgt spid="386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386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386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386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386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386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386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386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386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86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86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51" grpId="0"/>
      <p:bldP spid="386118" grpId="0"/>
      <p:bldP spid="3861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21391-32A8-4019-943C-6229379EAFB2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5316"/>
            <a:ext cx="8001000" cy="457200"/>
          </a:xfrm>
        </p:spPr>
        <p:txBody>
          <a:bodyPr/>
          <a:lstStyle/>
          <a:p>
            <a:r>
              <a:rPr lang="en-US" sz="2800" b="1" u="sng" dirty="0" smtClean="0"/>
              <a:t>Capacitors </a:t>
            </a:r>
            <a:r>
              <a:rPr lang="en-US" sz="2800" b="1" u="sng" dirty="0"/>
              <a:t>…</a:t>
            </a:r>
            <a:r>
              <a:rPr lang="en-US" sz="2400" b="1" u="sng" dirty="0" err="1"/>
              <a:t>contd</a:t>
            </a:r>
            <a:endParaRPr lang="en-US" sz="2400" b="1" u="sng" dirty="0"/>
          </a:p>
        </p:txBody>
      </p:sp>
      <p:sp>
        <p:nvSpPr>
          <p:cNvPr id="387075" name="Rectangle 3"/>
          <p:cNvSpPr>
            <a:spLocks noChangeArrowheads="1"/>
          </p:cNvSpPr>
          <p:nvPr/>
        </p:nvSpPr>
        <p:spPr bwMode="auto">
          <a:xfrm>
            <a:off x="8640763" y="6400800"/>
            <a:ext cx="503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baseline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87077" name="Rectangle 5"/>
          <p:cNvSpPr>
            <a:spLocks noChangeArrowheads="1"/>
          </p:cNvSpPr>
          <p:nvPr/>
        </p:nvSpPr>
        <p:spPr bwMode="auto">
          <a:xfrm>
            <a:off x="533400" y="6400800"/>
            <a:ext cx="800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b="1" baseline="0" dirty="0" smtClean="0">
                <a:solidFill>
                  <a:srgbClr val="FF0000"/>
                </a:solidFill>
                <a:latin typeface="Arial" charset="0"/>
              </a:rPr>
              <a:t>Capacitors ….</a:t>
            </a:r>
            <a:r>
              <a:rPr lang="en-US" sz="1800" b="1" baseline="0" dirty="0" err="1" smtClean="0">
                <a:solidFill>
                  <a:srgbClr val="FF0000"/>
                </a:solidFill>
                <a:latin typeface="Arial" charset="0"/>
              </a:rPr>
              <a:t>contd</a:t>
            </a:r>
            <a:r>
              <a:rPr lang="en-US" sz="1800" b="1" baseline="0" dirty="0" smtClean="0">
                <a:solidFill>
                  <a:srgbClr val="FF0000"/>
                </a:solidFill>
                <a:latin typeface="Arial" charset="0"/>
              </a:rPr>
              <a:t>!</a:t>
            </a:r>
            <a:endParaRPr lang="en-US" sz="1800" b="1" baseline="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87100" name="Rectangle 28"/>
          <p:cNvSpPr>
            <a:spLocks noChangeArrowheads="1"/>
          </p:cNvSpPr>
          <p:nvPr/>
        </p:nvSpPr>
        <p:spPr bwMode="auto">
          <a:xfrm>
            <a:off x="533400" y="3886200"/>
            <a:ext cx="83058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31775" indent="-231775">
              <a:spcBef>
                <a:spcPct val="20000"/>
              </a:spcBef>
              <a:buFontTx/>
              <a:buChar char="•"/>
            </a:pPr>
            <a:r>
              <a:rPr lang="en-US" sz="1600" b="1" baseline="0" dirty="0">
                <a:latin typeface="Arial" charset="0"/>
              </a:rPr>
              <a:t>The unit of capacitance is ampere – sec per volt.</a:t>
            </a:r>
          </a:p>
          <a:p>
            <a:pPr marL="231775" indent="-231775">
              <a:spcBef>
                <a:spcPct val="20000"/>
              </a:spcBef>
              <a:buFontTx/>
              <a:buChar char="•"/>
            </a:pPr>
            <a:r>
              <a:rPr lang="en-US" sz="1600" b="1" baseline="0" dirty="0" smtClean="0">
                <a:latin typeface="Arial" charset="0"/>
              </a:rPr>
              <a:t>Current ampere </a:t>
            </a:r>
            <a:r>
              <a:rPr lang="en-US" sz="1600" b="1" baseline="0" dirty="0">
                <a:latin typeface="Arial" charset="0"/>
              </a:rPr>
              <a:t>is coulomb per sec so capacitance is coulomb per </a:t>
            </a:r>
            <a:r>
              <a:rPr lang="en-US" sz="1600" b="1" baseline="0" dirty="0" smtClean="0">
                <a:latin typeface="Arial" charset="0"/>
              </a:rPr>
              <a:t>volt (obvious from q=CV).</a:t>
            </a:r>
            <a:endParaRPr lang="en-US" sz="1600" b="1" baseline="0" dirty="0">
              <a:latin typeface="Arial" charset="0"/>
            </a:endParaRPr>
          </a:p>
          <a:p>
            <a:pPr marL="231775" indent="-231775" algn="just">
              <a:spcBef>
                <a:spcPct val="20000"/>
              </a:spcBef>
              <a:buFontTx/>
              <a:buChar char="•"/>
            </a:pPr>
            <a:r>
              <a:rPr lang="en-US" sz="1600" b="1" baseline="0" dirty="0">
                <a:latin typeface="Arial" charset="0"/>
              </a:rPr>
              <a:t>The capacitance of a capacitor is termed one </a:t>
            </a:r>
            <a:r>
              <a:rPr lang="en-US" sz="1600" b="1" baseline="0" dirty="0" smtClean="0">
                <a:latin typeface="Arial" charset="0"/>
              </a:rPr>
              <a:t>farad (F) </a:t>
            </a:r>
            <a:r>
              <a:rPr lang="en-US" sz="1600" b="1" baseline="0" dirty="0">
                <a:latin typeface="Arial" charset="0"/>
              </a:rPr>
              <a:t>if it stores one coulomb of charge when the voltage across its terminals is one volt.</a:t>
            </a:r>
          </a:p>
          <a:p>
            <a:pPr marL="231775" indent="-231775" algn="just">
              <a:spcBef>
                <a:spcPct val="20000"/>
              </a:spcBef>
              <a:buFontTx/>
              <a:buChar char="•"/>
            </a:pPr>
            <a:r>
              <a:rPr lang="en-US" sz="1600" b="1" baseline="0" dirty="0">
                <a:latin typeface="Arial" charset="0"/>
              </a:rPr>
              <a:t>Or capacitance is the ratio of the charge on one plate of a capacitor to the voltage difference between the two </a:t>
            </a:r>
            <a:r>
              <a:rPr lang="en-US" sz="1600" b="1" baseline="0" dirty="0" smtClean="0">
                <a:latin typeface="Arial" charset="0"/>
              </a:rPr>
              <a:t>plates.</a:t>
            </a:r>
            <a:endParaRPr lang="en-US" sz="1600" b="1" baseline="0" dirty="0">
              <a:latin typeface="Arial" charset="0"/>
            </a:endParaRPr>
          </a:p>
          <a:p>
            <a:pPr marL="231775" indent="-231775" algn="just">
              <a:spcBef>
                <a:spcPct val="20000"/>
              </a:spcBef>
              <a:buFontTx/>
              <a:buChar char="•"/>
            </a:pPr>
            <a:r>
              <a:rPr lang="en-US" sz="1600" b="1" baseline="0" dirty="0">
                <a:latin typeface="Arial" charset="0"/>
              </a:rPr>
              <a:t>Capacitors are designed to store electrical charge and capacitance is a measure of how much charge can a capacitor hold.</a:t>
            </a:r>
          </a:p>
        </p:txBody>
      </p:sp>
      <p:grpSp>
        <p:nvGrpSpPr>
          <p:cNvPr id="387113" name="Group 41"/>
          <p:cNvGrpSpPr>
            <a:grpSpLocks/>
          </p:cNvGrpSpPr>
          <p:nvPr/>
        </p:nvGrpSpPr>
        <p:grpSpPr bwMode="auto">
          <a:xfrm>
            <a:off x="4724400" y="3124200"/>
            <a:ext cx="3429000" cy="842963"/>
            <a:chOff x="2582" y="3415"/>
            <a:chExt cx="2266" cy="531"/>
          </a:xfrm>
        </p:grpSpPr>
        <p:sp>
          <p:nvSpPr>
            <p:cNvPr id="387101" name="Text Box 29"/>
            <p:cNvSpPr txBox="1">
              <a:spLocks noChangeArrowheads="1"/>
            </p:cNvSpPr>
            <p:nvPr/>
          </p:nvSpPr>
          <p:spPr bwMode="auto">
            <a:xfrm>
              <a:off x="2582" y="3530"/>
              <a:ext cx="226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 b="1" baseline="0">
                  <a:latin typeface="Arial" charset="0"/>
                </a:rPr>
                <a:t>i </a:t>
              </a:r>
              <a:r>
                <a:rPr lang="en-US" baseline="0">
                  <a:latin typeface="Arial" charset="0"/>
                </a:rPr>
                <a:t>= C</a:t>
              </a:r>
              <a:endParaRPr lang="en-US" baseline="0"/>
            </a:p>
          </p:txBody>
        </p:sp>
        <p:sp>
          <p:nvSpPr>
            <p:cNvPr id="387102" name="Line 30"/>
            <p:cNvSpPr>
              <a:spLocks noChangeShapeType="1"/>
            </p:cNvSpPr>
            <p:nvPr/>
          </p:nvSpPr>
          <p:spPr bwMode="auto">
            <a:xfrm>
              <a:off x="3102" y="3675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7103" name="Text Box 31"/>
            <p:cNvSpPr txBox="1">
              <a:spLocks noChangeArrowheads="1"/>
            </p:cNvSpPr>
            <p:nvPr/>
          </p:nvSpPr>
          <p:spPr bwMode="auto">
            <a:xfrm>
              <a:off x="3109" y="3415"/>
              <a:ext cx="2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aseline="0">
                  <a:latin typeface="Arial" charset="0"/>
                </a:rPr>
                <a:t>dv</a:t>
              </a:r>
            </a:p>
          </p:txBody>
        </p:sp>
        <p:sp>
          <p:nvSpPr>
            <p:cNvPr id="387104" name="Text Box 32"/>
            <p:cNvSpPr txBox="1">
              <a:spLocks noChangeArrowheads="1"/>
            </p:cNvSpPr>
            <p:nvPr/>
          </p:nvSpPr>
          <p:spPr bwMode="auto">
            <a:xfrm>
              <a:off x="3119" y="3696"/>
              <a:ext cx="26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aseline="0">
                  <a:latin typeface="Arial" charset="0"/>
                </a:rPr>
                <a:t>dt</a:t>
              </a:r>
            </a:p>
          </p:txBody>
        </p:sp>
      </p:grpSp>
      <p:sp>
        <p:nvSpPr>
          <p:cNvPr id="387112" name="Rectangle 40"/>
          <p:cNvSpPr>
            <a:spLocks noChangeArrowheads="1"/>
          </p:cNvSpPr>
          <p:nvPr/>
        </p:nvSpPr>
        <p:spPr bwMode="auto">
          <a:xfrm>
            <a:off x="762000" y="31242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31775" indent="-231775">
              <a:spcBef>
                <a:spcPct val="20000"/>
              </a:spcBef>
              <a:buFontTx/>
              <a:buChar char="•"/>
            </a:pPr>
            <a:r>
              <a:rPr lang="en-US" sz="1800" b="1" baseline="0">
                <a:latin typeface="Arial" charset="0"/>
              </a:rPr>
              <a:t>The voltage current relationship</a:t>
            </a:r>
          </a:p>
        </p:txBody>
      </p:sp>
      <p:sp>
        <p:nvSpPr>
          <p:cNvPr id="387114" name="Rectangle 42"/>
          <p:cNvSpPr>
            <a:spLocks noChangeArrowheads="1"/>
          </p:cNvSpPr>
          <p:nvPr/>
        </p:nvSpPr>
        <p:spPr bwMode="auto">
          <a:xfrm>
            <a:off x="685800" y="1371600"/>
            <a:ext cx="3048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31775" indent="-231775">
              <a:spcBef>
                <a:spcPct val="20000"/>
              </a:spcBef>
              <a:buFontTx/>
              <a:buChar char="•"/>
            </a:pPr>
            <a:r>
              <a:rPr lang="en-US" sz="1800" b="1" baseline="0" dirty="0">
                <a:latin typeface="Arial" charset="0"/>
              </a:rPr>
              <a:t>Now it is obvious that :</a:t>
            </a:r>
          </a:p>
        </p:txBody>
      </p:sp>
      <p:sp>
        <p:nvSpPr>
          <p:cNvPr id="387115" name="Text Box 43"/>
          <p:cNvSpPr txBox="1">
            <a:spLocks noChangeArrowheads="1"/>
          </p:cNvSpPr>
          <p:nvPr/>
        </p:nvSpPr>
        <p:spPr bwMode="auto">
          <a:xfrm>
            <a:off x="3733800" y="1371600"/>
            <a:ext cx="7505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baseline="0" dirty="0">
                <a:latin typeface="Arial" charset="0"/>
              </a:rPr>
              <a:t>q</a:t>
            </a:r>
            <a:r>
              <a:rPr lang="en-US" sz="1800" b="1" baseline="0" dirty="0" smtClean="0">
                <a:latin typeface="Arial" charset="0"/>
              </a:rPr>
              <a:t> </a:t>
            </a:r>
            <a:r>
              <a:rPr lang="el-GR" sz="1800" b="1" baseline="0" dirty="0">
                <a:latin typeface="Arial" charset="0"/>
                <a:cs typeface="Arial" charset="0"/>
              </a:rPr>
              <a:t>α</a:t>
            </a:r>
            <a:r>
              <a:rPr lang="en-US" sz="1800" b="1" baseline="0" dirty="0">
                <a:latin typeface="Arial" charset="0"/>
                <a:cs typeface="Arial" charset="0"/>
              </a:rPr>
              <a:t> V</a:t>
            </a:r>
            <a:endParaRPr lang="el-GR" sz="1800" b="1" baseline="0" dirty="0">
              <a:latin typeface="Arial" charset="0"/>
              <a:cs typeface="Arial" charset="0"/>
            </a:endParaRPr>
          </a:p>
        </p:txBody>
      </p:sp>
      <p:sp>
        <p:nvSpPr>
          <p:cNvPr id="387116" name="Text Box 44"/>
          <p:cNvSpPr txBox="1">
            <a:spLocks noChangeArrowheads="1"/>
          </p:cNvSpPr>
          <p:nvPr/>
        </p:nvSpPr>
        <p:spPr bwMode="auto">
          <a:xfrm>
            <a:off x="5715000" y="1371600"/>
            <a:ext cx="9733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baseline="0" dirty="0">
                <a:latin typeface="Arial" charset="0"/>
              </a:rPr>
              <a:t>q</a:t>
            </a:r>
            <a:r>
              <a:rPr lang="en-US" sz="1800" b="1" baseline="0" dirty="0" smtClean="0">
                <a:latin typeface="Arial" charset="0"/>
              </a:rPr>
              <a:t> </a:t>
            </a:r>
            <a:r>
              <a:rPr lang="en-US" sz="1800" b="1" baseline="0" dirty="0">
                <a:latin typeface="Arial" charset="0"/>
              </a:rPr>
              <a:t>= C</a:t>
            </a:r>
            <a:r>
              <a:rPr lang="en-US" sz="1800" b="1" baseline="0" dirty="0">
                <a:latin typeface="Arial" charset="0"/>
                <a:cs typeface="Arial" charset="0"/>
              </a:rPr>
              <a:t> V</a:t>
            </a:r>
            <a:endParaRPr lang="el-GR" sz="1800" b="1" baseline="0" dirty="0">
              <a:latin typeface="Arial" charset="0"/>
              <a:cs typeface="Arial" charset="0"/>
            </a:endParaRPr>
          </a:p>
        </p:txBody>
      </p:sp>
      <p:sp>
        <p:nvSpPr>
          <p:cNvPr id="387117" name="Text Box 45"/>
          <p:cNvSpPr txBox="1">
            <a:spLocks noChangeArrowheads="1"/>
          </p:cNvSpPr>
          <p:nvPr/>
        </p:nvSpPr>
        <p:spPr bwMode="auto">
          <a:xfrm>
            <a:off x="4876800" y="1355725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baseline="0" dirty="0">
                <a:latin typeface="Arial" charset="0"/>
              </a:rPr>
              <a:t>or</a:t>
            </a:r>
          </a:p>
        </p:txBody>
      </p:sp>
      <p:sp>
        <p:nvSpPr>
          <p:cNvPr id="387118" name="Rectangle 46"/>
          <p:cNvSpPr>
            <a:spLocks noChangeArrowheads="1"/>
          </p:cNvSpPr>
          <p:nvPr/>
        </p:nvSpPr>
        <p:spPr bwMode="auto">
          <a:xfrm>
            <a:off x="533400" y="1752600"/>
            <a:ext cx="8001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31775" indent="-231775">
              <a:spcBef>
                <a:spcPct val="20000"/>
              </a:spcBef>
            </a:pPr>
            <a:r>
              <a:rPr lang="en-US" sz="1800" b="1" baseline="0">
                <a:latin typeface="Arial" charset="0"/>
              </a:rPr>
              <a:t>		where C is the constant of proportionality.</a:t>
            </a:r>
          </a:p>
        </p:txBody>
      </p:sp>
      <p:sp>
        <p:nvSpPr>
          <p:cNvPr id="387119" name="Rectangle 47"/>
          <p:cNvSpPr>
            <a:spLocks noChangeArrowheads="1"/>
          </p:cNvSpPr>
          <p:nvPr/>
        </p:nvSpPr>
        <p:spPr bwMode="auto">
          <a:xfrm>
            <a:off x="685800" y="22098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31775" indent="-231775">
              <a:spcBef>
                <a:spcPct val="20000"/>
              </a:spcBef>
              <a:buFontTx/>
              <a:buChar char="•"/>
            </a:pPr>
            <a:r>
              <a:rPr lang="en-US" sz="1800" b="1" baseline="0">
                <a:latin typeface="Arial" charset="0"/>
              </a:rPr>
              <a:t>Rearranging :</a:t>
            </a:r>
          </a:p>
        </p:txBody>
      </p:sp>
      <p:grpSp>
        <p:nvGrpSpPr>
          <p:cNvPr id="387141" name="Group 69"/>
          <p:cNvGrpSpPr>
            <a:grpSpLocks/>
          </p:cNvGrpSpPr>
          <p:nvPr/>
        </p:nvGrpSpPr>
        <p:grpSpPr bwMode="auto">
          <a:xfrm>
            <a:off x="2590800" y="2286000"/>
            <a:ext cx="5715000" cy="854075"/>
            <a:chOff x="1728" y="2016"/>
            <a:chExt cx="3600" cy="538"/>
          </a:xfrm>
        </p:grpSpPr>
        <p:grpSp>
          <p:nvGrpSpPr>
            <p:cNvPr id="387130" name="Group 58"/>
            <p:cNvGrpSpPr>
              <a:grpSpLocks/>
            </p:cNvGrpSpPr>
            <p:nvPr/>
          </p:nvGrpSpPr>
          <p:grpSpPr bwMode="auto">
            <a:xfrm>
              <a:off x="4272" y="2016"/>
              <a:ext cx="1056" cy="538"/>
              <a:chOff x="3024" y="2016"/>
              <a:chExt cx="1056" cy="538"/>
            </a:xfrm>
          </p:grpSpPr>
          <p:sp>
            <p:nvSpPr>
              <p:cNvPr id="387126" name="Text Box 54"/>
              <p:cNvSpPr txBox="1">
                <a:spLocks noChangeArrowheads="1"/>
              </p:cNvSpPr>
              <p:nvPr/>
            </p:nvSpPr>
            <p:spPr bwMode="auto">
              <a:xfrm>
                <a:off x="3024" y="2131"/>
                <a:ext cx="105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2000" b="1" baseline="0">
                    <a:latin typeface="Arial" charset="0"/>
                  </a:rPr>
                  <a:t>C </a:t>
                </a:r>
                <a:r>
                  <a:rPr lang="en-US" baseline="0">
                    <a:latin typeface="Arial" charset="0"/>
                  </a:rPr>
                  <a:t>= i</a:t>
                </a:r>
                <a:endParaRPr lang="en-US" baseline="0"/>
              </a:p>
            </p:txBody>
          </p:sp>
          <p:sp>
            <p:nvSpPr>
              <p:cNvPr id="387127" name="Line 55"/>
              <p:cNvSpPr>
                <a:spLocks noChangeShapeType="1"/>
              </p:cNvSpPr>
              <p:nvPr/>
            </p:nvSpPr>
            <p:spPr bwMode="auto">
              <a:xfrm>
                <a:off x="3544" y="2276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128" name="Text Box 56"/>
              <p:cNvSpPr txBox="1">
                <a:spLocks noChangeArrowheads="1"/>
              </p:cNvSpPr>
              <p:nvPr/>
            </p:nvSpPr>
            <p:spPr bwMode="auto">
              <a:xfrm>
                <a:off x="3552" y="2016"/>
                <a:ext cx="24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baseline="0">
                    <a:latin typeface="Arial" charset="0"/>
                  </a:rPr>
                  <a:t>dt</a:t>
                </a:r>
              </a:p>
            </p:txBody>
          </p:sp>
          <p:sp>
            <p:nvSpPr>
              <p:cNvPr id="387129" name="Text Box 57"/>
              <p:cNvSpPr txBox="1">
                <a:spLocks noChangeArrowheads="1"/>
              </p:cNvSpPr>
              <p:nvPr/>
            </p:nvSpPr>
            <p:spPr bwMode="auto">
              <a:xfrm>
                <a:off x="3552" y="2304"/>
                <a:ext cx="28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baseline="0">
                    <a:latin typeface="Arial" charset="0"/>
                  </a:rPr>
                  <a:t>dv</a:t>
                </a:r>
              </a:p>
            </p:txBody>
          </p:sp>
        </p:grpSp>
        <p:sp>
          <p:nvSpPr>
            <p:cNvPr id="387132" name="Text Box 60"/>
            <p:cNvSpPr txBox="1">
              <a:spLocks noChangeArrowheads="1"/>
            </p:cNvSpPr>
            <p:nvPr/>
          </p:nvSpPr>
          <p:spPr bwMode="auto">
            <a:xfrm>
              <a:off x="1728" y="2131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 b="1" baseline="0">
                  <a:latin typeface="Arial" charset="0"/>
                </a:rPr>
                <a:t>C </a:t>
              </a:r>
              <a:r>
                <a:rPr lang="en-US" baseline="0">
                  <a:latin typeface="Arial" charset="0"/>
                </a:rPr>
                <a:t>= </a:t>
              </a:r>
              <a:endParaRPr lang="en-US" baseline="0"/>
            </a:p>
          </p:txBody>
        </p:sp>
        <p:sp>
          <p:nvSpPr>
            <p:cNvPr id="387133" name="Line 61"/>
            <p:cNvSpPr>
              <a:spLocks noChangeShapeType="1"/>
            </p:cNvSpPr>
            <p:nvPr/>
          </p:nvSpPr>
          <p:spPr bwMode="auto">
            <a:xfrm>
              <a:off x="2248" y="227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7134" name="Text Box 62"/>
            <p:cNvSpPr txBox="1">
              <a:spLocks noChangeArrowheads="1"/>
            </p:cNvSpPr>
            <p:nvPr/>
          </p:nvSpPr>
          <p:spPr bwMode="auto">
            <a:xfrm>
              <a:off x="2256" y="2016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aseline="0">
                  <a:latin typeface="Arial" charset="0"/>
                </a:rPr>
                <a:t>dq</a:t>
              </a:r>
            </a:p>
          </p:txBody>
        </p:sp>
        <p:sp>
          <p:nvSpPr>
            <p:cNvPr id="387135" name="Text Box 63"/>
            <p:cNvSpPr txBox="1">
              <a:spLocks noChangeArrowheads="1"/>
            </p:cNvSpPr>
            <p:nvPr/>
          </p:nvSpPr>
          <p:spPr bwMode="auto">
            <a:xfrm>
              <a:off x="2256" y="2304"/>
              <a:ext cx="28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aseline="0">
                  <a:latin typeface="Arial" charset="0"/>
                </a:rPr>
                <a:t>dv</a:t>
              </a:r>
            </a:p>
          </p:txBody>
        </p:sp>
        <p:sp>
          <p:nvSpPr>
            <p:cNvPr id="387136" name="Line 64"/>
            <p:cNvSpPr>
              <a:spLocks noChangeShapeType="1"/>
            </p:cNvSpPr>
            <p:nvPr/>
          </p:nvSpPr>
          <p:spPr bwMode="auto">
            <a:xfrm>
              <a:off x="2736" y="227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7137" name="Text Box 65"/>
            <p:cNvSpPr txBox="1">
              <a:spLocks noChangeArrowheads="1"/>
            </p:cNvSpPr>
            <p:nvPr/>
          </p:nvSpPr>
          <p:spPr bwMode="auto">
            <a:xfrm>
              <a:off x="2744" y="2016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aseline="0">
                  <a:latin typeface="Arial" charset="0"/>
                </a:rPr>
                <a:t>dt</a:t>
              </a:r>
            </a:p>
          </p:txBody>
        </p:sp>
        <p:sp>
          <p:nvSpPr>
            <p:cNvPr id="387138" name="Text Box 66"/>
            <p:cNvSpPr txBox="1">
              <a:spLocks noChangeArrowheads="1"/>
            </p:cNvSpPr>
            <p:nvPr/>
          </p:nvSpPr>
          <p:spPr bwMode="auto">
            <a:xfrm>
              <a:off x="2744" y="2304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aseline="0">
                  <a:latin typeface="Arial" charset="0"/>
                </a:rPr>
                <a:t>dt</a:t>
              </a:r>
            </a:p>
          </p:txBody>
        </p:sp>
        <p:sp>
          <p:nvSpPr>
            <p:cNvPr id="387139" name="Text Box 67"/>
            <p:cNvSpPr txBox="1">
              <a:spLocks noChangeArrowheads="1"/>
            </p:cNvSpPr>
            <p:nvPr/>
          </p:nvSpPr>
          <p:spPr bwMode="auto">
            <a:xfrm>
              <a:off x="2540" y="2160"/>
              <a:ext cx="22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 baseline="0">
                  <a:latin typeface="Arial" charset="0"/>
                </a:rPr>
                <a:t>X</a:t>
              </a:r>
            </a:p>
          </p:txBody>
        </p:sp>
        <p:sp>
          <p:nvSpPr>
            <p:cNvPr id="387140" name="Text Box 68"/>
            <p:cNvSpPr txBox="1">
              <a:spLocks noChangeArrowheads="1"/>
            </p:cNvSpPr>
            <p:nvPr/>
          </p:nvSpPr>
          <p:spPr bwMode="auto">
            <a:xfrm>
              <a:off x="3566" y="2130"/>
              <a:ext cx="41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 baseline="0">
                  <a:latin typeface="Arial" charset="0"/>
                </a:rPr>
                <a:t>or</a:t>
              </a:r>
            </a:p>
          </p:txBody>
        </p:sp>
      </p:grpSp>
      <p:sp>
        <p:nvSpPr>
          <p:cNvPr id="34" name="Rectangle 42"/>
          <p:cNvSpPr>
            <a:spLocks noChangeArrowheads="1"/>
          </p:cNvSpPr>
          <p:nvPr/>
        </p:nvSpPr>
        <p:spPr bwMode="auto">
          <a:xfrm>
            <a:off x="685800" y="609600"/>
            <a:ext cx="8153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31775" indent="-231775">
              <a:spcBef>
                <a:spcPct val="20000"/>
              </a:spcBef>
              <a:buFontTx/>
              <a:buChar char="•"/>
            </a:pPr>
            <a:r>
              <a:rPr lang="en-US" sz="1800" b="1" baseline="0" dirty="0" smtClean="0">
                <a:latin typeface="Arial" charset="0"/>
              </a:rPr>
              <a:t>When a voltage source is connected to a capacitor, it deposits a +</a:t>
            </a:r>
            <a:r>
              <a:rPr lang="en-US" sz="1800" b="1" baseline="0" dirty="0" err="1" smtClean="0">
                <a:latin typeface="Arial" charset="0"/>
              </a:rPr>
              <a:t>ve</a:t>
            </a:r>
            <a:r>
              <a:rPr lang="en-US" sz="1800" b="1" baseline="0" dirty="0" smtClean="0">
                <a:latin typeface="Arial" charset="0"/>
              </a:rPr>
              <a:t> charge ‘q’ on one plate and a -</a:t>
            </a:r>
            <a:r>
              <a:rPr lang="en-US" sz="1800" b="1" baseline="0" dirty="0" err="1" smtClean="0">
                <a:latin typeface="Arial" charset="0"/>
              </a:rPr>
              <a:t>ve</a:t>
            </a:r>
            <a:r>
              <a:rPr lang="en-US" sz="1800" b="1" baseline="0" dirty="0" smtClean="0">
                <a:latin typeface="Arial" charset="0"/>
              </a:rPr>
              <a:t> charge ‘- q’ on the other.</a:t>
            </a:r>
            <a:endParaRPr lang="en-US" sz="1800" b="1" baseline="0" dirty="0">
              <a:latin typeface="Arial" charset="0"/>
            </a:endParaRPr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87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87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7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8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87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387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87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387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87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87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87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38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387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387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387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387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387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387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387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1000" fill="hold"/>
                                        <p:tgtEl>
                                          <p:spTgt spid="387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387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387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387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1000" fill="hold"/>
                                        <p:tgtEl>
                                          <p:spTgt spid="387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87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87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075" grpId="0"/>
      <p:bldP spid="387115" grpId="0"/>
      <p:bldP spid="387116" grpId="0"/>
      <p:bldP spid="3871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A656C-B036-4C7B-90FD-0C447E83A2E2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76200"/>
            <a:ext cx="4800600" cy="457200"/>
          </a:xfrm>
        </p:spPr>
        <p:txBody>
          <a:bodyPr/>
          <a:lstStyle/>
          <a:p>
            <a:r>
              <a:rPr lang="en-US" sz="2800" b="1" u="sng" dirty="0" smtClean="0"/>
              <a:t>Capacitors </a:t>
            </a:r>
            <a:r>
              <a:rPr lang="en-US" sz="2800" b="1" u="sng" dirty="0"/>
              <a:t>…</a:t>
            </a:r>
            <a:r>
              <a:rPr lang="en-US" sz="2400" b="1" u="sng" dirty="0" err="1"/>
              <a:t>contd</a:t>
            </a:r>
            <a:endParaRPr lang="en-US" sz="2400" b="1" u="sng" dirty="0"/>
          </a:p>
        </p:txBody>
      </p:sp>
      <p:sp>
        <p:nvSpPr>
          <p:cNvPr id="388099" name="Rectangle 3"/>
          <p:cNvSpPr>
            <a:spLocks noChangeArrowheads="1"/>
          </p:cNvSpPr>
          <p:nvPr/>
        </p:nvSpPr>
        <p:spPr bwMode="auto">
          <a:xfrm>
            <a:off x="8640763" y="6400800"/>
            <a:ext cx="503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baseline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88100" name="Rectangle 4"/>
          <p:cNvSpPr>
            <a:spLocks noChangeArrowheads="1"/>
          </p:cNvSpPr>
          <p:nvPr/>
        </p:nvSpPr>
        <p:spPr bwMode="auto">
          <a:xfrm>
            <a:off x="609600" y="6324600"/>
            <a:ext cx="800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b="1" baseline="0" dirty="0" smtClean="0">
                <a:solidFill>
                  <a:srgbClr val="FF0000"/>
                </a:solidFill>
                <a:latin typeface="Arial" charset="0"/>
              </a:rPr>
              <a:t>Capacitors </a:t>
            </a:r>
            <a:r>
              <a:rPr lang="en-US" sz="1800" b="1" baseline="0" dirty="0">
                <a:solidFill>
                  <a:srgbClr val="FF0000"/>
                </a:solidFill>
                <a:latin typeface="Arial" charset="0"/>
              </a:rPr>
              <a:t>…</a:t>
            </a:r>
            <a:r>
              <a:rPr lang="en-US" sz="1800" b="1" baseline="0" dirty="0" err="1" smtClean="0">
                <a:solidFill>
                  <a:srgbClr val="FF0000"/>
                </a:solidFill>
                <a:latin typeface="Arial" charset="0"/>
              </a:rPr>
              <a:t>Contd</a:t>
            </a:r>
            <a:r>
              <a:rPr lang="en-US" sz="1800" b="1" baseline="0" dirty="0" smtClean="0">
                <a:solidFill>
                  <a:srgbClr val="FF0000"/>
                </a:solidFill>
                <a:latin typeface="Arial" charset="0"/>
              </a:rPr>
              <a:t>!</a:t>
            </a:r>
            <a:endParaRPr lang="en-US" sz="1800" b="1" baseline="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88101" name="Rectangle 5"/>
          <p:cNvSpPr>
            <a:spLocks noChangeArrowheads="1"/>
          </p:cNvSpPr>
          <p:nvPr/>
        </p:nvSpPr>
        <p:spPr bwMode="auto">
          <a:xfrm>
            <a:off x="685800" y="838200"/>
            <a:ext cx="8001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31775" indent="-231775" algn="just">
              <a:spcBef>
                <a:spcPct val="20000"/>
              </a:spcBef>
              <a:buFontTx/>
              <a:buChar char="•"/>
            </a:pPr>
            <a:r>
              <a:rPr lang="en-US" sz="1800" b="1" baseline="0">
                <a:latin typeface="Arial" charset="0"/>
              </a:rPr>
              <a:t>The amount of charge that a capacitor can hold depends on the applied voltage. Therefore, like power rating of resistors, the capacitors are labeled with Working Voltage DC (WVDC) which should not be exceeded.</a:t>
            </a:r>
          </a:p>
          <a:p>
            <a:pPr marL="231775" indent="-231775" algn="just">
              <a:spcBef>
                <a:spcPct val="20000"/>
              </a:spcBef>
              <a:buFontTx/>
              <a:buChar char="•"/>
            </a:pPr>
            <a:r>
              <a:rPr lang="en-US" sz="1800" b="1" baseline="0">
                <a:latin typeface="Arial" charset="0"/>
              </a:rPr>
              <a:t>Recall :</a:t>
            </a:r>
          </a:p>
        </p:txBody>
      </p:sp>
      <p:grpSp>
        <p:nvGrpSpPr>
          <p:cNvPr id="388131" name="Group 35"/>
          <p:cNvGrpSpPr>
            <a:grpSpLocks/>
          </p:cNvGrpSpPr>
          <p:nvPr/>
        </p:nvGrpSpPr>
        <p:grpSpPr bwMode="auto">
          <a:xfrm>
            <a:off x="2743200" y="1981200"/>
            <a:ext cx="1273175" cy="873125"/>
            <a:chOff x="1694" y="1514"/>
            <a:chExt cx="802" cy="550"/>
          </a:xfrm>
        </p:grpSpPr>
        <p:sp>
          <p:nvSpPr>
            <p:cNvPr id="388119" name="Text Box 23"/>
            <p:cNvSpPr txBox="1">
              <a:spLocks noChangeArrowheads="1"/>
            </p:cNvSpPr>
            <p:nvPr/>
          </p:nvSpPr>
          <p:spPr bwMode="auto">
            <a:xfrm>
              <a:off x="1694" y="1627"/>
              <a:ext cx="61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baseline="0">
                  <a:latin typeface="Arial" charset="0"/>
                </a:rPr>
                <a:t>R = </a:t>
              </a:r>
              <a:r>
                <a:rPr lang="el-GR" sz="2000" b="1" baseline="0">
                  <a:latin typeface="Arial" charset="0"/>
                  <a:cs typeface="Arial" charset="0"/>
                </a:rPr>
                <a:t>ρ</a:t>
              </a:r>
              <a:r>
                <a:rPr lang="en-US" sz="2000" b="1" baseline="0">
                  <a:latin typeface="Arial" charset="0"/>
                  <a:cs typeface="Arial" charset="0"/>
                </a:rPr>
                <a:t> </a:t>
              </a:r>
            </a:p>
          </p:txBody>
        </p:sp>
        <p:sp>
          <p:nvSpPr>
            <p:cNvPr id="388120" name="Text Box 24"/>
            <p:cNvSpPr txBox="1">
              <a:spLocks noChangeArrowheads="1"/>
            </p:cNvSpPr>
            <p:nvPr/>
          </p:nvSpPr>
          <p:spPr bwMode="auto">
            <a:xfrm>
              <a:off x="2242" y="1514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aseline="0">
                  <a:latin typeface="Arial" charset="0"/>
                </a:rPr>
                <a:t>L</a:t>
              </a:r>
            </a:p>
          </p:txBody>
        </p:sp>
        <p:sp>
          <p:nvSpPr>
            <p:cNvPr id="388121" name="Line 25"/>
            <p:cNvSpPr>
              <a:spLocks noChangeShapeType="1"/>
            </p:cNvSpPr>
            <p:nvPr/>
          </p:nvSpPr>
          <p:spPr bwMode="auto">
            <a:xfrm>
              <a:off x="2222" y="176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8122" name="Text Box 26"/>
            <p:cNvSpPr txBox="1">
              <a:spLocks noChangeArrowheads="1"/>
            </p:cNvSpPr>
            <p:nvPr/>
          </p:nvSpPr>
          <p:spPr bwMode="auto">
            <a:xfrm>
              <a:off x="2252" y="1776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aseline="0">
                  <a:latin typeface="Arial" charset="0"/>
                </a:rPr>
                <a:t>A</a:t>
              </a:r>
            </a:p>
          </p:txBody>
        </p:sp>
      </p:grpSp>
      <p:sp>
        <p:nvSpPr>
          <p:cNvPr id="388123" name="Rectangle 27"/>
          <p:cNvSpPr>
            <a:spLocks noChangeArrowheads="1"/>
          </p:cNvSpPr>
          <p:nvPr/>
        </p:nvSpPr>
        <p:spPr bwMode="auto">
          <a:xfrm>
            <a:off x="685800" y="2667000"/>
            <a:ext cx="1676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31775" indent="-231775">
              <a:spcBef>
                <a:spcPct val="20000"/>
              </a:spcBef>
              <a:buFontTx/>
              <a:buChar char="•"/>
            </a:pPr>
            <a:r>
              <a:rPr lang="en-US" sz="1800" b="1" baseline="0">
                <a:latin typeface="Arial" charset="0"/>
              </a:rPr>
              <a:t>Similarly :</a:t>
            </a:r>
          </a:p>
        </p:txBody>
      </p:sp>
      <p:sp>
        <p:nvSpPr>
          <p:cNvPr id="388128" name="Rectangle 32"/>
          <p:cNvSpPr>
            <a:spLocks noChangeArrowheads="1"/>
          </p:cNvSpPr>
          <p:nvPr/>
        </p:nvSpPr>
        <p:spPr bwMode="auto">
          <a:xfrm>
            <a:off x="4038600" y="2971800"/>
            <a:ext cx="3657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31775" indent="-231775">
              <a:spcBef>
                <a:spcPct val="20000"/>
              </a:spcBef>
            </a:pPr>
            <a:r>
              <a:rPr lang="en-US" sz="1800" b="1" baseline="0">
                <a:latin typeface="Arial" charset="0"/>
              </a:rPr>
              <a:t>where  </a:t>
            </a:r>
            <a:r>
              <a:rPr lang="el-GR" sz="2000" b="1" baseline="0">
                <a:latin typeface="Arial" charset="0"/>
                <a:cs typeface="Arial" charset="0"/>
              </a:rPr>
              <a:t>ε</a:t>
            </a:r>
            <a:r>
              <a:rPr lang="en-US" sz="1800" b="1" baseline="0">
                <a:latin typeface="Arial" charset="0"/>
              </a:rPr>
              <a:t> </a:t>
            </a:r>
            <a:r>
              <a:rPr lang="en-US" sz="1400" b="1" baseline="0">
                <a:latin typeface="Arial" charset="0"/>
              </a:rPr>
              <a:t>(epsilon)  </a:t>
            </a:r>
            <a:r>
              <a:rPr lang="en-US" sz="1800" b="1" baseline="0">
                <a:latin typeface="Arial" charset="0"/>
              </a:rPr>
              <a:t>is permittivity</a:t>
            </a:r>
          </a:p>
        </p:txBody>
      </p:sp>
      <p:sp>
        <p:nvSpPr>
          <p:cNvPr id="388129" name="Rectangle 33"/>
          <p:cNvSpPr>
            <a:spLocks noChangeArrowheads="1"/>
          </p:cNvSpPr>
          <p:nvPr/>
        </p:nvSpPr>
        <p:spPr bwMode="auto">
          <a:xfrm>
            <a:off x="685800" y="3581400"/>
            <a:ext cx="7848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1400" b="1" baseline="0" dirty="0">
                <a:latin typeface="Arial" charset="0"/>
              </a:rPr>
              <a:t>This shows that ‘C’ is not dependent on ‘q’ or ‘v</a:t>
            </a:r>
            <a:r>
              <a:rPr lang="en-US" sz="1400" b="1" baseline="0" dirty="0" smtClean="0">
                <a:latin typeface="Arial" charset="0"/>
              </a:rPr>
              <a:t>’ but on the physical dimensions of the capacitor.</a:t>
            </a:r>
            <a:endParaRPr lang="en-US" sz="1400" b="1" baseline="0" dirty="0">
              <a:latin typeface="Arial" charset="0"/>
            </a:endParaRPr>
          </a:p>
          <a:p>
            <a:pPr marL="231775" indent="-231775" algn="just">
              <a:spcBef>
                <a:spcPct val="20000"/>
              </a:spcBef>
              <a:buFontTx/>
              <a:buChar char="•"/>
            </a:pPr>
            <a:r>
              <a:rPr lang="en-US" sz="1600" b="1" baseline="0" dirty="0">
                <a:latin typeface="Arial" charset="0"/>
              </a:rPr>
              <a:t>Permittivity for air or vacuum is 8.854 pF/m.</a:t>
            </a:r>
          </a:p>
          <a:p>
            <a:pPr marL="231775" indent="-231775" algn="just">
              <a:spcBef>
                <a:spcPct val="20000"/>
              </a:spcBef>
              <a:buFontTx/>
              <a:buChar char="•"/>
            </a:pPr>
            <a:r>
              <a:rPr lang="en-US" sz="1600" b="1" baseline="0" dirty="0">
                <a:latin typeface="Arial" charset="0"/>
              </a:rPr>
              <a:t>Relative permittivity for vacuum is 1, and 1.0006 for air and 5.5 for mica and </a:t>
            </a:r>
            <a:r>
              <a:rPr lang="en-US" sz="1600" b="1" baseline="0" dirty="0" err="1">
                <a:latin typeface="Arial" charset="0"/>
              </a:rPr>
              <a:t>upto</a:t>
            </a:r>
            <a:r>
              <a:rPr lang="en-US" sz="1600" b="1" baseline="0" dirty="0">
                <a:latin typeface="Arial" charset="0"/>
              </a:rPr>
              <a:t> 7500 for ceramic.</a:t>
            </a:r>
          </a:p>
        </p:txBody>
      </p:sp>
      <p:sp>
        <p:nvSpPr>
          <p:cNvPr id="388130" name="Rectangle 34"/>
          <p:cNvSpPr>
            <a:spLocks noChangeArrowheads="1"/>
          </p:cNvSpPr>
          <p:nvPr/>
        </p:nvSpPr>
        <p:spPr bwMode="auto">
          <a:xfrm>
            <a:off x="685800" y="4876800"/>
            <a:ext cx="7848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31775" indent="-231775" algn="just">
              <a:spcBef>
                <a:spcPct val="20000"/>
              </a:spcBef>
              <a:buFontTx/>
              <a:buChar char="•"/>
            </a:pPr>
            <a:r>
              <a:rPr lang="en-US" sz="1600" b="1" baseline="0" dirty="0">
                <a:latin typeface="Arial" charset="0"/>
              </a:rPr>
              <a:t>Therefore permittivity is a measure of how easy it is to establish electric flux in a material.</a:t>
            </a:r>
          </a:p>
          <a:p>
            <a:pPr marL="231775" indent="-231775" algn="just">
              <a:spcBef>
                <a:spcPct val="20000"/>
              </a:spcBef>
              <a:buFontTx/>
              <a:buChar char="•"/>
            </a:pPr>
            <a:r>
              <a:rPr lang="en-US" sz="1600" b="1" baseline="0" dirty="0">
                <a:latin typeface="Arial" charset="0"/>
              </a:rPr>
              <a:t>It is different for various materials due to polarization of atoms in the insulating material called dielectric.</a:t>
            </a:r>
          </a:p>
          <a:p>
            <a:pPr marL="231775" indent="-231775" algn="just">
              <a:spcBef>
                <a:spcPct val="20000"/>
              </a:spcBef>
              <a:buFontTx/>
              <a:buChar char="•"/>
            </a:pPr>
            <a:r>
              <a:rPr lang="en-US" sz="1600" b="1" baseline="0" dirty="0">
                <a:latin typeface="Arial" charset="0"/>
              </a:rPr>
              <a:t>Permeability(</a:t>
            </a:r>
            <a:r>
              <a:rPr lang="el-GR" sz="1600" b="1" baseline="0" dirty="0">
                <a:latin typeface="Arial" charset="0"/>
                <a:cs typeface="Arial" charset="0"/>
              </a:rPr>
              <a:t>μ</a:t>
            </a:r>
            <a:r>
              <a:rPr lang="en-US" sz="1600" b="1" baseline="0" dirty="0">
                <a:latin typeface="Arial" charset="0"/>
                <a:cs typeface="Arial" charset="0"/>
              </a:rPr>
              <a:t>)</a:t>
            </a:r>
            <a:r>
              <a:rPr lang="en-US" sz="1600" b="1" baseline="0" dirty="0">
                <a:latin typeface="Arial" charset="0"/>
              </a:rPr>
              <a:t>! ……Reluctance?</a:t>
            </a:r>
          </a:p>
        </p:txBody>
      </p:sp>
      <p:grpSp>
        <p:nvGrpSpPr>
          <p:cNvPr id="388136" name="Group 40"/>
          <p:cNvGrpSpPr>
            <a:grpSpLocks/>
          </p:cNvGrpSpPr>
          <p:nvPr/>
        </p:nvGrpSpPr>
        <p:grpSpPr bwMode="auto">
          <a:xfrm>
            <a:off x="2514600" y="2819402"/>
            <a:ext cx="1257300" cy="830263"/>
            <a:chOff x="1602" y="2186"/>
            <a:chExt cx="792" cy="523"/>
          </a:xfrm>
        </p:grpSpPr>
        <p:sp>
          <p:nvSpPr>
            <p:cNvPr id="388132" name="Text Box 36"/>
            <p:cNvSpPr txBox="1">
              <a:spLocks noChangeArrowheads="1"/>
            </p:cNvSpPr>
            <p:nvPr/>
          </p:nvSpPr>
          <p:spPr bwMode="auto">
            <a:xfrm>
              <a:off x="1602" y="2299"/>
              <a:ext cx="61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baseline="0">
                  <a:latin typeface="Arial" charset="0"/>
                </a:rPr>
                <a:t>C = </a:t>
              </a:r>
              <a:r>
                <a:rPr lang="el-GR" sz="2000" b="1" baseline="0">
                  <a:latin typeface="Arial" charset="0"/>
                  <a:cs typeface="Arial" charset="0"/>
                </a:rPr>
                <a:t>ε</a:t>
              </a:r>
              <a:r>
                <a:rPr lang="en-US" sz="2000" b="1" baseline="0">
                  <a:latin typeface="Arial" charset="0"/>
                  <a:cs typeface="Arial" charset="0"/>
                </a:rPr>
                <a:t> </a:t>
              </a:r>
            </a:p>
          </p:txBody>
        </p:sp>
        <p:sp>
          <p:nvSpPr>
            <p:cNvPr id="388133" name="Text Box 37"/>
            <p:cNvSpPr txBox="1">
              <a:spLocks noChangeArrowheads="1"/>
            </p:cNvSpPr>
            <p:nvPr/>
          </p:nvSpPr>
          <p:spPr bwMode="auto">
            <a:xfrm>
              <a:off x="2150" y="2186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aseline="0">
                  <a:latin typeface="Arial" charset="0"/>
                </a:rPr>
                <a:t>A</a:t>
              </a:r>
            </a:p>
          </p:txBody>
        </p:sp>
        <p:sp>
          <p:nvSpPr>
            <p:cNvPr id="388134" name="Line 38"/>
            <p:cNvSpPr>
              <a:spLocks noChangeShapeType="1"/>
            </p:cNvSpPr>
            <p:nvPr/>
          </p:nvSpPr>
          <p:spPr bwMode="auto">
            <a:xfrm>
              <a:off x="2130" y="244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8135" name="Text Box 39"/>
            <p:cNvSpPr txBox="1">
              <a:spLocks noChangeArrowheads="1"/>
            </p:cNvSpPr>
            <p:nvPr/>
          </p:nvSpPr>
          <p:spPr bwMode="auto">
            <a:xfrm>
              <a:off x="2160" y="242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aseline="0" dirty="0">
                  <a:latin typeface="Arial" charset="0"/>
                </a:rPr>
                <a:t>d</a:t>
              </a:r>
            </a:p>
          </p:txBody>
        </p:sp>
      </p:grpSp>
    </p:spTree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88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88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88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88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8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88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88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8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388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388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388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388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388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388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388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388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38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38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388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388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38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38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388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388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88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88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09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302F-18AB-4488-B918-F0E78D58A113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8001000" cy="457200"/>
          </a:xfrm>
        </p:spPr>
        <p:txBody>
          <a:bodyPr/>
          <a:lstStyle/>
          <a:p>
            <a:r>
              <a:rPr lang="en-US" sz="2800" b="1" u="sng" dirty="0" smtClean="0"/>
              <a:t>Capacitors </a:t>
            </a:r>
            <a:r>
              <a:rPr lang="en-US" sz="2800" b="1" u="sng" dirty="0"/>
              <a:t>…</a:t>
            </a:r>
            <a:r>
              <a:rPr lang="en-US" sz="2400" b="1" u="sng" dirty="0" err="1"/>
              <a:t>contd</a:t>
            </a:r>
            <a:endParaRPr lang="en-US" sz="2400" b="1" u="sng" dirty="0"/>
          </a:p>
        </p:txBody>
      </p:sp>
      <p:sp>
        <p:nvSpPr>
          <p:cNvPr id="389123" name="Rectangle 3"/>
          <p:cNvSpPr>
            <a:spLocks noChangeArrowheads="1"/>
          </p:cNvSpPr>
          <p:nvPr/>
        </p:nvSpPr>
        <p:spPr bwMode="auto">
          <a:xfrm>
            <a:off x="8640763" y="6400800"/>
            <a:ext cx="503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baseline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89124" name="Rectangle 4"/>
          <p:cNvSpPr>
            <a:spLocks noChangeArrowheads="1"/>
          </p:cNvSpPr>
          <p:nvPr/>
        </p:nvSpPr>
        <p:spPr bwMode="auto">
          <a:xfrm>
            <a:off x="685800" y="5943600"/>
            <a:ext cx="800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90513" indent="-290513">
              <a:spcBef>
                <a:spcPct val="20000"/>
              </a:spcBef>
              <a:buFontTx/>
              <a:buChar char="•"/>
            </a:pPr>
            <a:r>
              <a:rPr lang="en-US" sz="1800" b="1" baseline="0" dirty="0" smtClean="0">
                <a:solidFill>
                  <a:srgbClr val="FF0000"/>
                </a:solidFill>
                <a:latin typeface="Arial" charset="0"/>
              </a:rPr>
              <a:t>Capacitors …</a:t>
            </a:r>
            <a:r>
              <a:rPr lang="en-US" sz="1800" b="1" baseline="0" dirty="0" err="1" smtClean="0">
                <a:solidFill>
                  <a:srgbClr val="FF0000"/>
                </a:solidFill>
                <a:latin typeface="Arial" charset="0"/>
              </a:rPr>
              <a:t>contd</a:t>
            </a:r>
            <a:r>
              <a:rPr lang="en-US" sz="1800" b="1" baseline="0" dirty="0" smtClean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1800" b="1" baseline="0" dirty="0">
                <a:solidFill>
                  <a:srgbClr val="FF0000"/>
                </a:solidFill>
                <a:latin typeface="Arial" charset="0"/>
              </a:rPr>
              <a:t>!</a:t>
            </a:r>
          </a:p>
        </p:txBody>
      </p:sp>
      <p:sp>
        <p:nvSpPr>
          <p:cNvPr id="389125" name="Rectangle 5"/>
          <p:cNvSpPr>
            <a:spLocks noChangeArrowheads="1"/>
          </p:cNvSpPr>
          <p:nvPr/>
        </p:nvSpPr>
        <p:spPr bwMode="auto">
          <a:xfrm>
            <a:off x="685800" y="838200"/>
            <a:ext cx="800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31775" indent="-231775" algn="just">
              <a:spcBef>
                <a:spcPct val="20000"/>
              </a:spcBef>
              <a:buFontTx/>
              <a:buChar char="•"/>
            </a:pPr>
            <a:r>
              <a:rPr lang="en-US" sz="1600" b="1" baseline="0">
                <a:latin typeface="Arial" charset="0"/>
              </a:rPr>
              <a:t>A capacitor is charged when it is connected to a power source as shown :</a:t>
            </a:r>
          </a:p>
        </p:txBody>
      </p:sp>
      <p:sp>
        <p:nvSpPr>
          <p:cNvPr id="389134" name="Rectangle 14"/>
          <p:cNvSpPr>
            <a:spLocks noChangeArrowheads="1"/>
          </p:cNvSpPr>
          <p:nvPr/>
        </p:nvSpPr>
        <p:spPr bwMode="auto">
          <a:xfrm>
            <a:off x="685800" y="3048000"/>
            <a:ext cx="78486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1400" b="1" baseline="0">
                <a:latin typeface="Arial" charset="0"/>
              </a:rPr>
              <a:t>Plate of the capacitor that attaches to – ve terminal of the battery accepts electrons that the battery is producing.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1400" b="1" baseline="0">
                <a:latin typeface="Arial" charset="0"/>
              </a:rPr>
              <a:t>The plate of the capacitor that attaches to the + ve terminal of the battery </a:t>
            </a:r>
            <a:r>
              <a:rPr lang="en-US" sz="1400" b="1" i="1" baseline="0">
                <a:latin typeface="Arial" charset="0"/>
              </a:rPr>
              <a:t>loses</a:t>
            </a:r>
            <a:r>
              <a:rPr lang="en-US" sz="1400" b="1" baseline="0">
                <a:latin typeface="Arial" charset="0"/>
              </a:rPr>
              <a:t> electrons to the battery. </a:t>
            </a:r>
          </a:p>
          <a:p>
            <a:pPr marL="231775" indent="-231775" algn="just">
              <a:spcBef>
                <a:spcPct val="20000"/>
              </a:spcBef>
              <a:buFontTx/>
              <a:buChar char="•"/>
            </a:pPr>
            <a:r>
              <a:rPr lang="en-US" sz="1600" b="1" baseline="0">
                <a:latin typeface="Arial" charset="0"/>
              </a:rPr>
              <a:t>Capacitors and batteries both store electrical energy. Inside the battery, chemical reaction produces electrons on one terminal and absorbs electrons at the other terminal. A capacitor cannot produce electrons ; it only stores them.</a:t>
            </a:r>
          </a:p>
          <a:p>
            <a:pPr marL="231775" indent="-231775" algn="just">
              <a:spcBef>
                <a:spcPct val="20000"/>
              </a:spcBef>
              <a:buFontTx/>
              <a:buChar char="•"/>
            </a:pPr>
            <a:r>
              <a:rPr lang="en-US" sz="1600" b="1" baseline="0">
                <a:latin typeface="Arial" charset="0"/>
              </a:rPr>
              <a:t>One major difference between a capacitor and a battery is that a capacitor can dump its entire charge in a tiny fraction of a second. </a:t>
            </a:r>
          </a:p>
        </p:txBody>
      </p:sp>
      <p:grpSp>
        <p:nvGrpSpPr>
          <p:cNvPr id="389157" name="Group 37"/>
          <p:cNvGrpSpPr>
            <a:grpSpLocks/>
          </p:cNvGrpSpPr>
          <p:nvPr/>
        </p:nvGrpSpPr>
        <p:grpSpPr bwMode="auto">
          <a:xfrm>
            <a:off x="3863975" y="1339850"/>
            <a:ext cx="990600" cy="1479550"/>
            <a:chOff x="2434" y="774"/>
            <a:chExt cx="624" cy="932"/>
          </a:xfrm>
        </p:grpSpPr>
        <p:grpSp>
          <p:nvGrpSpPr>
            <p:cNvPr id="389156" name="Group 36"/>
            <p:cNvGrpSpPr>
              <a:grpSpLocks/>
            </p:cNvGrpSpPr>
            <p:nvPr/>
          </p:nvGrpSpPr>
          <p:grpSpPr bwMode="auto">
            <a:xfrm>
              <a:off x="2434" y="912"/>
              <a:ext cx="624" cy="794"/>
              <a:chOff x="2434" y="912"/>
              <a:chExt cx="624" cy="794"/>
            </a:xfrm>
          </p:grpSpPr>
          <p:grpSp>
            <p:nvGrpSpPr>
              <p:cNvPr id="389140" name="Group 20"/>
              <p:cNvGrpSpPr>
                <a:grpSpLocks/>
              </p:cNvGrpSpPr>
              <p:nvPr/>
            </p:nvGrpSpPr>
            <p:grpSpPr bwMode="auto">
              <a:xfrm rot="16200000">
                <a:off x="2626" y="720"/>
                <a:ext cx="240" cy="624"/>
                <a:chOff x="3504" y="2448"/>
                <a:chExt cx="192" cy="672"/>
              </a:xfrm>
            </p:grpSpPr>
            <p:sp>
              <p:nvSpPr>
                <p:cNvPr id="389141" name="Line 21"/>
                <p:cNvSpPr>
                  <a:spLocks noChangeShapeType="1"/>
                </p:cNvSpPr>
                <p:nvPr/>
              </p:nvSpPr>
              <p:spPr bwMode="auto">
                <a:xfrm>
                  <a:off x="3600" y="244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9142" name="Line 22"/>
                <p:cNvSpPr>
                  <a:spLocks noChangeShapeType="1"/>
                </p:cNvSpPr>
                <p:nvPr/>
              </p:nvSpPr>
              <p:spPr bwMode="auto">
                <a:xfrm>
                  <a:off x="3504" y="2784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9143" name="Arc 23"/>
                <p:cNvSpPr>
                  <a:spLocks/>
                </p:cNvSpPr>
                <p:nvPr/>
              </p:nvSpPr>
              <p:spPr bwMode="auto">
                <a:xfrm rot="10800000" flipH="1" flipV="1">
                  <a:off x="3504" y="2856"/>
                  <a:ext cx="192" cy="48"/>
                </a:xfrm>
                <a:custGeom>
                  <a:avLst/>
                  <a:gdLst>
                    <a:gd name="G0" fmla="+- 21565 0 0"/>
                    <a:gd name="G1" fmla="+- 21600 0 0"/>
                    <a:gd name="G2" fmla="+- 21600 0 0"/>
                    <a:gd name="T0" fmla="*/ 0 w 43165"/>
                    <a:gd name="T1" fmla="*/ 20370 h 21600"/>
                    <a:gd name="T2" fmla="*/ 43165 w 43165"/>
                    <a:gd name="T3" fmla="*/ 21600 h 21600"/>
                    <a:gd name="T4" fmla="*/ 21565 w 43165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165" h="21600" fill="none" extrusionOk="0">
                      <a:moveTo>
                        <a:pt x="0" y="20370"/>
                      </a:moveTo>
                      <a:cubicBezTo>
                        <a:pt x="652" y="8937"/>
                        <a:pt x="10113" y="-1"/>
                        <a:pt x="21565" y="0"/>
                      </a:cubicBezTo>
                      <a:cubicBezTo>
                        <a:pt x="33494" y="0"/>
                        <a:pt x="43165" y="9670"/>
                        <a:pt x="43165" y="21600"/>
                      </a:cubicBezTo>
                    </a:path>
                    <a:path w="43165" h="21600" stroke="0" extrusionOk="0">
                      <a:moveTo>
                        <a:pt x="0" y="20370"/>
                      </a:moveTo>
                      <a:cubicBezTo>
                        <a:pt x="652" y="8937"/>
                        <a:pt x="10113" y="-1"/>
                        <a:pt x="21565" y="0"/>
                      </a:cubicBezTo>
                      <a:cubicBezTo>
                        <a:pt x="33494" y="0"/>
                        <a:pt x="43165" y="9670"/>
                        <a:pt x="43165" y="21600"/>
                      </a:cubicBezTo>
                      <a:lnTo>
                        <a:pt x="21565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144" name="Line 24"/>
                <p:cNvSpPr>
                  <a:spLocks noChangeShapeType="1"/>
                </p:cNvSpPr>
                <p:nvPr/>
              </p:nvSpPr>
              <p:spPr bwMode="auto">
                <a:xfrm>
                  <a:off x="3600" y="2856"/>
                  <a:ext cx="0" cy="2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89145" name="Line 25"/>
              <p:cNvSpPr>
                <a:spLocks noChangeShapeType="1"/>
              </p:cNvSpPr>
              <p:nvPr/>
            </p:nvSpPr>
            <p:spPr bwMode="auto">
              <a:xfrm>
                <a:off x="3046" y="1035"/>
                <a:ext cx="12" cy="4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146" name="Line 26"/>
              <p:cNvSpPr>
                <a:spLocks noChangeShapeType="1"/>
              </p:cNvSpPr>
              <p:nvPr/>
            </p:nvSpPr>
            <p:spPr bwMode="auto">
              <a:xfrm>
                <a:off x="2434" y="1032"/>
                <a:ext cx="0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147" name="Line 27"/>
              <p:cNvSpPr>
                <a:spLocks noChangeShapeType="1"/>
              </p:cNvSpPr>
              <p:nvPr/>
            </p:nvSpPr>
            <p:spPr bwMode="auto">
              <a:xfrm>
                <a:off x="2434" y="144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148" name="Line 28"/>
              <p:cNvSpPr>
                <a:spLocks noChangeShapeType="1"/>
              </p:cNvSpPr>
              <p:nvPr/>
            </p:nvSpPr>
            <p:spPr bwMode="auto">
              <a:xfrm>
                <a:off x="2758" y="139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149" name="Line 29"/>
              <p:cNvSpPr>
                <a:spLocks noChangeShapeType="1"/>
              </p:cNvSpPr>
              <p:nvPr/>
            </p:nvSpPr>
            <p:spPr bwMode="auto">
              <a:xfrm>
                <a:off x="2721" y="1317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150" name="Line 30"/>
              <p:cNvSpPr>
                <a:spLocks noChangeShapeType="1"/>
              </p:cNvSpPr>
              <p:nvPr/>
            </p:nvSpPr>
            <p:spPr bwMode="auto">
              <a:xfrm>
                <a:off x="2770" y="144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151" name="Text Box 31"/>
              <p:cNvSpPr txBox="1">
                <a:spLocks noChangeArrowheads="1"/>
              </p:cNvSpPr>
              <p:nvPr/>
            </p:nvSpPr>
            <p:spPr bwMode="auto">
              <a:xfrm>
                <a:off x="2796" y="1418"/>
                <a:ext cx="18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aseline="0"/>
                  <a:t>-</a:t>
                </a:r>
              </a:p>
            </p:txBody>
          </p:sp>
          <p:sp>
            <p:nvSpPr>
              <p:cNvPr id="389152" name="Text Box 32"/>
              <p:cNvSpPr txBox="1">
                <a:spLocks noChangeArrowheads="1"/>
              </p:cNvSpPr>
              <p:nvPr/>
            </p:nvSpPr>
            <p:spPr bwMode="auto">
              <a:xfrm>
                <a:off x="2482" y="1440"/>
                <a:ext cx="20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baseline="0"/>
                  <a:t>+</a:t>
                </a:r>
              </a:p>
            </p:txBody>
          </p:sp>
        </p:grpSp>
        <p:sp>
          <p:nvSpPr>
            <p:cNvPr id="389153" name="Text Box 33"/>
            <p:cNvSpPr txBox="1">
              <a:spLocks noChangeArrowheads="1"/>
            </p:cNvSpPr>
            <p:nvPr/>
          </p:nvSpPr>
          <p:spPr bwMode="auto">
            <a:xfrm>
              <a:off x="2532" y="813"/>
              <a:ext cx="20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aseline="0"/>
                <a:t>+</a:t>
              </a:r>
            </a:p>
          </p:txBody>
        </p:sp>
        <p:sp>
          <p:nvSpPr>
            <p:cNvPr id="389154" name="Text Box 34"/>
            <p:cNvSpPr txBox="1">
              <a:spLocks noChangeArrowheads="1"/>
            </p:cNvSpPr>
            <p:nvPr/>
          </p:nvSpPr>
          <p:spPr bwMode="auto">
            <a:xfrm>
              <a:off x="2853" y="774"/>
              <a:ext cx="15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baseline="0"/>
                <a:t>-</a:t>
              </a:r>
            </a:p>
          </p:txBody>
        </p:sp>
      </p:grpSp>
    </p:spTree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89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89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8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89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89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89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89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389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89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89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89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89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89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89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89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DA56-A608-418B-92C2-FF981DB2C3C0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8001000" cy="457200"/>
          </a:xfrm>
        </p:spPr>
        <p:txBody>
          <a:bodyPr/>
          <a:lstStyle/>
          <a:p>
            <a:r>
              <a:rPr lang="en-US" sz="2800" b="1" u="sng" dirty="0" smtClean="0"/>
              <a:t>Capacitors </a:t>
            </a:r>
            <a:r>
              <a:rPr lang="en-US" sz="2800" b="1" u="sng" dirty="0"/>
              <a:t>…</a:t>
            </a:r>
            <a:r>
              <a:rPr lang="en-US" sz="2400" b="1" u="sng" dirty="0" err="1"/>
              <a:t>contd</a:t>
            </a:r>
            <a:endParaRPr lang="en-US" sz="2400" b="1" u="sng" dirty="0"/>
          </a:p>
        </p:txBody>
      </p:sp>
      <p:sp>
        <p:nvSpPr>
          <p:cNvPr id="390147" name="Rectangle 3"/>
          <p:cNvSpPr>
            <a:spLocks noChangeArrowheads="1"/>
          </p:cNvSpPr>
          <p:nvPr/>
        </p:nvSpPr>
        <p:spPr bwMode="auto">
          <a:xfrm>
            <a:off x="8640763" y="6400800"/>
            <a:ext cx="503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baseline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90148" name="Rectangle 4"/>
          <p:cNvSpPr>
            <a:spLocks noChangeArrowheads="1"/>
          </p:cNvSpPr>
          <p:nvPr/>
        </p:nvSpPr>
        <p:spPr bwMode="auto">
          <a:xfrm>
            <a:off x="609600" y="6172200"/>
            <a:ext cx="419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90513" indent="-290513">
              <a:spcBef>
                <a:spcPct val="20000"/>
              </a:spcBef>
              <a:buFontTx/>
              <a:buChar char="•"/>
            </a:pPr>
            <a:r>
              <a:rPr lang="en-US" sz="1800" b="1" baseline="0" dirty="0" smtClean="0">
                <a:solidFill>
                  <a:srgbClr val="FF0000"/>
                </a:solidFill>
                <a:latin typeface="Arial" charset="0"/>
              </a:rPr>
              <a:t>Capacitors …</a:t>
            </a:r>
            <a:r>
              <a:rPr lang="en-US" sz="1800" b="1" baseline="0" dirty="0" err="1" smtClean="0">
                <a:solidFill>
                  <a:srgbClr val="FF0000"/>
                </a:solidFill>
                <a:latin typeface="Arial" charset="0"/>
              </a:rPr>
              <a:t>contd</a:t>
            </a:r>
            <a:r>
              <a:rPr lang="en-US" sz="1800" b="1" baseline="0" dirty="0" smtClean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1800" b="1" baseline="0" dirty="0">
                <a:solidFill>
                  <a:srgbClr val="FF0000"/>
                </a:solidFill>
                <a:latin typeface="Arial" charset="0"/>
              </a:rPr>
              <a:t>!</a:t>
            </a:r>
          </a:p>
        </p:txBody>
      </p:sp>
      <p:sp>
        <p:nvSpPr>
          <p:cNvPr id="390150" name="Rectangle 6"/>
          <p:cNvSpPr>
            <a:spLocks noChangeArrowheads="1"/>
          </p:cNvSpPr>
          <p:nvPr/>
        </p:nvSpPr>
        <p:spPr bwMode="auto">
          <a:xfrm>
            <a:off x="762000" y="609600"/>
            <a:ext cx="7848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31775" indent="-231775" algn="just">
              <a:spcBef>
                <a:spcPct val="20000"/>
              </a:spcBef>
              <a:buFontTx/>
              <a:buChar char="•"/>
            </a:pPr>
            <a:r>
              <a:rPr lang="en-US" sz="1600" b="1" baseline="0">
                <a:latin typeface="Arial" charset="0"/>
              </a:rPr>
              <a:t>Various applications of capacitors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1400" b="1" baseline="0">
                <a:latin typeface="Arial" charset="0"/>
              </a:rPr>
              <a:t>Flash gun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1400" b="1" baseline="0">
                <a:latin typeface="Arial" charset="0"/>
              </a:rPr>
              <a:t>To eliminate ripples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1400" b="1" baseline="0">
                <a:latin typeface="Arial" charset="0"/>
              </a:rPr>
              <a:t>Block dc voltages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1400" b="1" baseline="0">
                <a:latin typeface="Arial" charset="0"/>
              </a:rPr>
              <a:t>Capacitors, in association with inductors, create oscillators and so on.</a:t>
            </a:r>
          </a:p>
          <a:p>
            <a:pPr marL="231775" indent="-231775" algn="just">
              <a:spcBef>
                <a:spcPct val="20000"/>
              </a:spcBef>
              <a:buFontTx/>
              <a:buChar char="•"/>
            </a:pPr>
            <a:r>
              <a:rPr lang="en-US" sz="1600" b="1" baseline="0">
                <a:latin typeface="Arial" charset="0"/>
              </a:rPr>
              <a:t>A farad is a very large unit of capacitance. The capacitance of a capacitor is one farad if it stores one coulomb of charge when the voltage across its terminals is one volt.</a:t>
            </a:r>
          </a:p>
          <a:p>
            <a:pPr marL="231775" indent="-231775" algn="just">
              <a:spcBef>
                <a:spcPct val="20000"/>
              </a:spcBef>
              <a:buFontTx/>
              <a:buChar char="•"/>
            </a:pPr>
            <a:r>
              <a:rPr lang="en-US" sz="1600" b="1" baseline="0">
                <a:latin typeface="Arial" charset="0"/>
              </a:rPr>
              <a:t>A typical AA (1.5 volt) battery holds 2.8 ampere – hour. </a:t>
            </a:r>
          </a:p>
          <a:p>
            <a:pPr marL="231775" indent="-231775" algn="just">
              <a:spcBef>
                <a:spcPct val="20000"/>
              </a:spcBef>
              <a:buFontTx/>
              <a:buChar char="•"/>
            </a:pPr>
            <a:r>
              <a:rPr lang="en-US" sz="1600" b="1" baseline="0">
                <a:latin typeface="Arial" charset="0"/>
              </a:rPr>
              <a:t>That means it can produce 2.8 ampere for one hour at 1.5 volts (4.2 watt – hours).</a:t>
            </a:r>
          </a:p>
          <a:p>
            <a:pPr marL="231775" indent="-231775" algn="just">
              <a:spcBef>
                <a:spcPct val="20000"/>
              </a:spcBef>
              <a:buFontTx/>
              <a:buChar char="•"/>
            </a:pPr>
            <a:r>
              <a:rPr lang="en-US" sz="1600" b="1" baseline="0">
                <a:latin typeface="Arial" charset="0"/>
              </a:rPr>
              <a:t>Now one ampere – hour is 3600 amp – seconds.</a:t>
            </a:r>
          </a:p>
          <a:p>
            <a:pPr marL="231775" indent="-231775" algn="just">
              <a:spcBef>
                <a:spcPct val="20000"/>
              </a:spcBef>
              <a:buFontTx/>
              <a:buChar char="•"/>
            </a:pPr>
            <a:r>
              <a:rPr lang="en-US" sz="1600" b="1" baseline="0">
                <a:latin typeface="Arial" charset="0"/>
              </a:rPr>
              <a:t>Also one amp is one coulomb/sec. And a 1 – farad capacitor can store one coulomb of charge at one volt. Therefore 1 – farad capacitor can hold 1 amp at 1 volt.</a:t>
            </a:r>
          </a:p>
          <a:p>
            <a:pPr marL="231775" indent="-231775" algn="just">
              <a:spcBef>
                <a:spcPct val="20000"/>
              </a:spcBef>
              <a:buFontTx/>
              <a:buChar char="•"/>
            </a:pPr>
            <a:r>
              <a:rPr lang="en-US" sz="1600" b="1" baseline="0">
                <a:latin typeface="Arial" charset="0"/>
              </a:rPr>
              <a:t>Approximately 3600 X 2.8 = 10,080 farads to hold the energy of a typical AA battery (rounding off 1.5 to 1 volt).</a:t>
            </a:r>
          </a:p>
          <a:p>
            <a:pPr marL="231775" indent="-231775" algn="just">
              <a:spcBef>
                <a:spcPct val="20000"/>
              </a:spcBef>
              <a:buFontTx/>
              <a:buChar char="•"/>
            </a:pPr>
            <a:r>
              <a:rPr lang="en-US" sz="1600" b="1" baseline="0">
                <a:latin typeface="Arial" charset="0"/>
              </a:rPr>
              <a:t>Generally micro farad or pico farad are used.</a:t>
            </a:r>
          </a:p>
          <a:p>
            <a:pPr marL="231775" indent="-231775" algn="just">
              <a:spcBef>
                <a:spcPct val="20000"/>
              </a:spcBef>
              <a:buFontTx/>
              <a:buChar char="•"/>
            </a:pPr>
            <a:r>
              <a:rPr lang="en-US" sz="1600" b="1" baseline="0">
                <a:latin typeface="Arial" charset="0"/>
              </a:rPr>
              <a:t>Adjustable capacitors for fine adjustments are called trimmers.</a:t>
            </a:r>
          </a:p>
          <a:p>
            <a:pPr marL="231775" indent="-231775" algn="just">
              <a:spcBef>
                <a:spcPct val="20000"/>
              </a:spcBef>
              <a:buFontTx/>
              <a:buChar char="•"/>
            </a:pPr>
            <a:endParaRPr lang="en-US" sz="1600" b="1" baseline="0">
              <a:latin typeface="Arial" charset="0"/>
            </a:endParaRPr>
          </a:p>
        </p:txBody>
      </p:sp>
      <p:grpSp>
        <p:nvGrpSpPr>
          <p:cNvPr id="390178" name="Group 34"/>
          <p:cNvGrpSpPr>
            <a:grpSpLocks/>
          </p:cNvGrpSpPr>
          <p:nvPr/>
        </p:nvGrpSpPr>
        <p:grpSpPr bwMode="auto">
          <a:xfrm>
            <a:off x="6253163" y="5686425"/>
            <a:ext cx="1687512" cy="1019175"/>
            <a:chOff x="3939" y="3456"/>
            <a:chExt cx="1063" cy="642"/>
          </a:xfrm>
        </p:grpSpPr>
        <p:sp>
          <p:nvSpPr>
            <p:cNvPr id="390168" name="Line 24"/>
            <p:cNvSpPr>
              <a:spLocks noChangeShapeType="1"/>
            </p:cNvSpPr>
            <p:nvPr/>
          </p:nvSpPr>
          <p:spPr bwMode="auto">
            <a:xfrm>
              <a:off x="3960" y="3711"/>
              <a:ext cx="4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0169" name="Rectangle 25"/>
            <p:cNvSpPr>
              <a:spLocks noChangeArrowheads="1"/>
            </p:cNvSpPr>
            <p:nvPr/>
          </p:nvSpPr>
          <p:spPr bwMode="auto">
            <a:xfrm>
              <a:off x="4320" y="3504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aseline="0"/>
                <a:t> </a:t>
              </a:r>
              <a:r>
                <a:rPr lang="en-US" b="1" baseline="0"/>
                <a:t>| (</a:t>
              </a:r>
            </a:p>
          </p:txBody>
        </p:sp>
        <p:sp>
          <p:nvSpPr>
            <p:cNvPr id="390170" name="Line 26"/>
            <p:cNvSpPr>
              <a:spLocks noChangeShapeType="1"/>
            </p:cNvSpPr>
            <p:nvPr/>
          </p:nvSpPr>
          <p:spPr bwMode="auto">
            <a:xfrm>
              <a:off x="4539" y="3687"/>
              <a:ext cx="4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0171" name="Line 27"/>
            <p:cNvSpPr>
              <a:spLocks noChangeShapeType="1"/>
            </p:cNvSpPr>
            <p:nvPr/>
          </p:nvSpPr>
          <p:spPr bwMode="auto">
            <a:xfrm>
              <a:off x="3939" y="3818"/>
              <a:ext cx="2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0172" name="Text Box 28"/>
            <p:cNvSpPr txBox="1">
              <a:spLocks noChangeArrowheads="1"/>
            </p:cNvSpPr>
            <p:nvPr/>
          </p:nvSpPr>
          <p:spPr bwMode="auto">
            <a:xfrm>
              <a:off x="4022" y="3810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aseline="0"/>
                <a:t>i</a:t>
              </a:r>
            </a:p>
          </p:txBody>
        </p:sp>
        <p:sp>
          <p:nvSpPr>
            <p:cNvPr id="390173" name="Text Box 29"/>
            <p:cNvSpPr txBox="1">
              <a:spLocks noChangeArrowheads="1"/>
            </p:cNvSpPr>
            <p:nvPr/>
          </p:nvSpPr>
          <p:spPr bwMode="auto">
            <a:xfrm>
              <a:off x="4664" y="3456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baseline="0">
                  <a:latin typeface="Arial" charset="0"/>
                </a:rPr>
                <a:t>C</a:t>
              </a:r>
            </a:p>
          </p:txBody>
        </p:sp>
        <p:sp>
          <p:nvSpPr>
            <p:cNvPr id="390174" name="Text Box 30"/>
            <p:cNvSpPr txBox="1">
              <a:spLocks noChangeArrowheads="1"/>
            </p:cNvSpPr>
            <p:nvPr/>
          </p:nvSpPr>
          <p:spPr bwMode="auto">
            <a:xfrm>
              <a:off x="4200" y="3663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aseline="0"/>
                <a:t>+</a:t>
              </a:r>
            </a:p>
          </p:txBody>
        </p:sp>
        <p:sp>
          <p:nvSpPr>
            <p:cNvPr id="390175" name="Text Box 31"/>
            <p:cNvSpPr txBox="1">
              <a:spLocks noChangeArrowheads="1"/>
            </p:cNvSpPr>
            <p:nvPr/>
          </p:nvSpPr>
          <p:spPr bwMode="auto">
            <a:xfrm>
              <a:off x="4593" y="3643"/>
              <a:ext cx="25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800" baseline="0"/>
                <a:t>-</a:t>
              </a:r>
            </a:p>
          </p:txBody>
        </p:sp>
        <p:sp>
          <p:nvSpPr>
            <p:cNvPr id="390176" name="Text Box 32"/>
            <p:cNvSpPr txBox="1">
              <a:spLocks noChangeArrowheads="1"/>
            </p:cNvSpPr>
            <p:nvPr/>
          </p:nvSpPr>
          <p:spPr bwMode="auto">
            <a:xfrm>
              <a:off x="4381" y="3830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baseline="0">
                  <a:latin typeface="Arial" charset="0"/>
                </a:rPr>
                <a:t>v</a:t>
              </a:r>
            </a:p>
          </p:txBody>
        </p:sp>
        <p:sp>
          <p:nvSpPr>
            <p:cNvPr id="390177" name="Line 33"/>
            <p:cNvSpPr>
              <a:spLocks noChangeShapeType="1"/>
            </p:cNvSpPr>
            <p:nvPr/>
          </p:nvSpPr>
          <p:spPr bwMode="auto">
            <a:xfrm flipV="1">
              <a:off x="4389" y="351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90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90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0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0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0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0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0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0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0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0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90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90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90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90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90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90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3901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3901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3901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3901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3901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3901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3901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3901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3901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3901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7" dur="2000"/>
                                        <p:tgtEl>
                                          <p:spTgt spid="39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390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390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90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90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0EC98-7429-4D9B-B952-B3223BDA2703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8001000" cy="457200"/>
          </a:xfrm>
        </p:spPr>
        <p:txBody>
          <a:bodyPr/>
          <a:lstStyle/>
          <a:p>
            <a:r>
              <a:rPr lang="en-US" sz="2800" b="1" u="sng" dirty="0" smtClean="0"/>
              <a:t>Capacitors </a:t>
            </a:r>
            <a:r>
              <a:rPr lang="en-US" sz="2800" b="1" u="sng" dirty="0"/>
              <a:t>…</a:t>
            </a:r>
            <a:r>
              <a:rPr lang="en-US" sz="2400" b="1" u="sng" dirty="0" err="1"/>
              <a:t>contd</a:t>
            </a:r>
            <a:endParaRPr lang="en-US" sz="2400" b="1" u="sng" dirty="0"/>
          </a:p>
        </p:txBody>
      </p:sp>
      <p:sp>
        <p:nvSpPr>
          <p:cNvPr id="395267" name="Rectangle 3"/>
          <p:cNvSpPr>
            <a:spLocks noChangeArrowheads="1"/>
          </p:cNvSpPr>
          <p:nvPr/>
        </p:nvSpPr>
        <p:spPr bwMode="auto">
          <a:xfrm>
            <a:off x="8640763" y="6400800"/>
            <a:ext cx="503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baseline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95268" name="Rectangle 4"/>
          <p:cNvSpPr>
            <a:spLocks noChangeArrowheads="1"/>
          </p:cNvSpPr>
          <p:nvPr/>
        </p:nvSpPr>
        <p:spPr bwMode="auto">
          <a:xfrm>
            <a:off x="533400" y="6096000"/>
            <a:ext cx="800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90513" indent="-290513">
              <a:spcBef>
                <a:spcPct val="20000"/>
              </a:spcBef>
              <a:buFontTx/>
              <a:buChar char="•"/>
            </a:pPr>
            <a:r>
              <a:rPr lang="en-US" sz="1800" b="1" baseline="0" dirty="0" smtClean="0">
                <a:solidFill>
                  <a:srgbClr val="FF0000"/>
                </a:solidFill>
                <a:latin typeface="Arial" charset="0"/>
              </a:rPr>
              <a:t>Capacitors …</a:t>
            </a:r>
            <a:r>
              <a:rPr lang="en-US" sz="1800" b="1" baseline="0" dirty="0" err="1" smtClean="0">
                <a:solidFill>
                  <a:srgbClr val="FF0000"/>
                </a:solidFill>
                <a:latin typeface="Arial" charset="0"/>
              </a:rPr>
              <a:t>contd</a:t>
            </a:r>
            <a:r>
              <a:rPr lang="en-US" sz="1800" b="1" baseline="0" dirty="0" smtClean="0">
                <a:solidFill>
                  <a:srgbClr val="FF0000"/>
                </a:solidFill>
                <a:latin typeface="Arial" charset="0"/>
              </a:rPr>
              <a:t>!</a:t>
            </a:r>
            <a:endParaRPr lang="en-US" sz="1800" b="1" baseline="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95269" name="Rectangle 5"/>
          <p:cNvSpPr>
            <a:spLocks noChangeArrowheads="1"/>
          </p:cNvSpPr>
          <p:nvPr/>
        </p:nvSpPr>
        <p:spPr bwMode="auto">
          <a:xfrm>
            <a:off x="609600" y="762000"/>
            <a:ext cx="7848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31775" indent="-231775" algn="just">
              <a:spcBef>
                <a:spcPct val="20000"/>
              </a:spcBef>
              <a:buFontTx/>
              <a:buChar char="•"/>
            </a:pPr>
            <a:r>
              <a:rPr lang="en-US" sz="1600" b="1" baseline="0">
                <a:latin typeface="Arial" charset="0"/>
              </a:rPr>
              <a:t>Charging of a capacitor.</a:t>
            </a:r>
          </a:p>
        </p:txBody>
      </p:sp>
      <p:sp>
        <p:nvSpPr>
          <p:cNvPr id="395280" name="Rectangle 16"/>
          <p:cNvSpPr>
            <a:spLocks noChangeArrowheads="1"/>
          </p:cNvSpPr>
          <p:nvPr/>
        </p:nvSpPr>
        <p:spPr bwMode="auto">
          <a:xfrm>
            <a:off x="533400" y="4800600"/>
            <a:ext cx="8077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31775" indent="-231775" algn="just">
              <a:spcBef>
                <a:spcPct val="20000"/>
              </a:spcBef>
              <a:buFontTx/>
              <a:buChar char="•"/>
            </a:pPr>
            <a:r>
              <a:rPr lang="en-US" sz="1400" b="1" baseline="0">
                <a:latin typeface="Arial" charset="0"/>
              </a:rPr>
              <a:t>Maxwell, a Scottish scientist, suggested that a “displacement current” flows between the plates. This is present whenever an electric field or voltage is varying with time. And displacement current is exactly equal to the conduction current.</a:t>
            </a:r>
          </a:p>
          <a:p>
            <a:pPr marL="231775" indent="-231775" algn="just">
              <a:spcBef>
                <a:spcPct val="20000"/>
              </a:spcBef>
              <a:buFontTx/>
              <a:buChar char="•"/>
            </a:pPr>
            <a:r>
              <a:rPr lang="en-US" sz="1400" b="1" baseline="0">
                <a:latin typeface="Arial" charset="0"/>
              </a:rPr>
              <a:t>Since the voltages and currents that exist during charging (and discharging) are transitory in nature, they are called transients.</a:t>
            </a:r>
          </a:p>
        </p:txBody>
      </p:sp>
      <p:sp>
        <p:nvSpPr>
          <p:cNvPr id="395325" name="Rectangle 61"/>
          <p:cNvSpPr>
            <a:spLocks noChangeArrowheads="1"/>
          </p:cNvSpPr>
          <p:nvPr/>
        </p:nvSpPr>
        <p:spPr bwMode="auto">
          <a:xfrm>
            <a:off x="609600" y="1524000"/>
            <a:ext cx="3429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31775" indent="-231775" algn="just">
              <a:spcBef>
                <a:spcPct val="20000"/>
              </a:spcBef>
              <a:buFontTx/>
              <a:buChar char="•"/>
            </a:pPr>
            <a:r>
              <a:rPr lang="en-US" sz="1600" b="1" baseline="0">
                <a:latin typeface="Arial" charset="0"/>
              </a:rPr>
              <a:t>Flow of current in a capacitor.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1400" b="1" baseline="0">
                <a:latin typeface="Arial" charset="0"/>
              </a:rPr>
              <a:t>Insulator between plates does not allow current (conduction).</a:t>
            </a:r>
          </a:p>
        </p:txBody>
      </p:sp>
      <p:grpSp>
        <p:nvGrpSpPr>
          <p:cNvPr id="395365" name="Group 101"/>
          <p:cNvGrpSpPr>
            <a:grpSpLocks/>
          </p:cNvGrpSpPr>
          <p:nvPr/>
        </p:nvGrpSpPr>
        <p:grpSpPr bwMode="auto">
          <a:xfrm>
            <a:off x="4814888" y="2743200"/>
            <a:ext cx="3476625" cy="2090738"/>
            <a:chOff x="3033" y="1728"/>
            <a:chExt cx="2190" cy="1317"/>
          </a:xfrm>
        </p:grpSpPr>
        <p:grpSp>
          <p:nvGrpSpPr>
            <p:cNvPr id="395343" name="Group 79"/>
            <p:cNvGrpSpPr>
              <a:grpSpLocks/>
            </p:cNvGrpSpPr>
            <p:nvPr/>
          </p:nvGrpSpPr>
          <p:grpSpPr bwMode="auto">
            <a:xfrm>
              <a:off x="3033" y="1728"/>
              <a:ext cx="2190" cy="1317"/>
              <a:chOff x="3042" y="1728"/>
              <a:chExt cx="2190" cy="1317"/>
            </a:xfrm>
          </p:grpSpPr>
          <p:sp>
            <p:nvSpPr>
              <p:cNvPr id="395333" name="Text Box 69"/>
              <p:cNvSpPr txBox="1">
                <a:spLocks noChangeArrowheads="1"/>
              </p:cNvSpPr>
              <p:nvPr/>
            </p:nvSpPr>
            <p:spPr bwMode="auto">
              <a:xfrm>
                <a:off x="4800" y="2814"/>
                <a:ext cx="18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 b="1" baseline="0">
                    <a:latin typeface="Arial" charset="0"/>
                  </a:rPr>
                  <a:t>t </a:t>
                </a:r>
              </a:p>
            </p:txBody>
          </p:sp>
          <p:sp>
            <p:nvSpPr>
              <p:cNvPr id="395334" name="Line 70"/>
              <p:cNvSpPr>
                <a:spLocks noChangeShapeType="1"/>
              </p:cNvSpPr>
              <p:nvPr/>
            </p:nvSpPr>
            <p:spPr bwMode="auto">
              <a:xfrm>
                <a:off x="3042" y="2819"/>
                <a:ext cx="182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5336" name="Text Box 72"/>
              <p:cNvSpPr txBox="1">
                <a:spLocks noChangeArrowheads="1"/>
              </p:cNvSpPr>
              <p:nvPr/>
            </p:nvSpPr>
            <p:spPr bwMode="auto">
              <a:xfrm>
                <a:off x="3126" y="1728"/>
                <a:ext cx="33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 b="1" baseline="0">
                    <a:latin typeface="Arial" charset="0"/>
                  </a:rPr>
                  <a:t>v</a:t>
                </a:r>
                <a:r>
                  <a:rPr lang="en-US" sz="1800" b="1" baseline="-25000">
                    <a:latin typeface="Arial" charset="0"/>
                  </a:rPr>
                  <a:t>C</a:t>
                </a:r>
                <a:r>
                  <a:rPr lang="en-US" sz="1800" b="1" baseline="0">
                    <a:latin typeface="Arial" charset="0"/>
                  </a:rPr>
                  <a:t> </a:t>
                </a:r>
              </a:p>
            </p:txBody>
          </p:sp>
          <p:sp>
            <p:nvSpPr>
              <p:cNvPr id="395337" name="Arc 73"/>
              <p:cNvSpPr>
                <a:spLocks/>
              </p:cNvSpPr>
              <p:nvPr/>
            </p:nvSpPr>
            <p:spPr bwMode="auto">
              <a:xfrm rot="16200000">
                <a:off x="3741" y="1776"/>
                <a:ext cx="717" cy="138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48"/>
                  <a:gd name="T2" fmla="*/ 21600 w 21600"/>
                  <a:gd name="T3" fmla="*/ 21648 h 21648"/>
                  <a:gd name="T4" fmla="*/ 0 w 21600"/>
                  <a:gd name="T5" fmla="*/ 21600 h 216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48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1615"/>
                      <a:pt x="21599" y="21631"/>
                      <a:pt x="21599" y="21647"/>
                    </a:cubicBezTo>
                  </a:path>
                  <a:path w="21600" h="21648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1615"/>
                      <a:pt x="21599" y="21631"/>
                      <a:pt x="21599" y="21647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5338" name="Line 74"/>
              <p:cNvSpPr>
                <a:spLocks noChangeShapeType="1"/>
              </p:cNvSpPr>
              <p:nvPr/>
            </p:nvSpPr>
            <p:spPr bwMode="auto">
              <a:xfrm>
                <a:off x="3401" y="2055"/>
                <a:ext cx="183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5339" name="Text Box 75"/>
              <p:cNvSpPr txBox="1">
                <a:spLocks noChangeArrowheads="1"/>
              </p:cNvSpPr>
              <p:nvPr/>
            </p:nvSpPr>
            <p:spPr bwMode="auto">
              <a:xfrm>
                <a:off x="3167" y="1981"/>
                <a:ext cx="20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800" b="1" baseline="0">
                    <a:latin typeface="Arial" charset="0"/>
                  </a:rPr>
                  <a:t>E</a:t>
                </a:r>
              </a:p>
            </p:txBody>
          </p:sp>
        </p:grpSp>
        <p:sp>
          <p:nvSpPr>
            <p:cNvPr id="395341" name="Line 77"/>
            <p:cNvSpPr>
              <a:spLocks noChangeShapeType="1"/>
            </p:cNvSpPr>
            <p:nvPr/>
          </p:nvSpPr>
          <p:spPr bwMode="auto">
            <a:xfrm flipV="1">
              <a:off x="3408" y="182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95344" name="Group 80"/>
          <p:cNvGrpSpPr>
            <a:grpSpLocks/>
          </p:cNvGrpSpPr>
          <p:nvPr/>
        </p:nvGrpSpPr>
        <p:grpSpPr bwMode="auto">
          <a:xfrm>
            <a:off x="838200" y="2819400"/>
            <a:ext cx="3473450" cy="2057400"/>
            <a:chOff x="528" y="1776"/>
            <a:chExt cx="2188" cy="1296"/>
          </a:xfrm>
        </p:grpSpPr>
        <p:sp>
          <p:nvSpPr>
            <p:cNvPr id="395327" name="Text Box 63"/>
            <p:cNvSpPr txBox="1">
              <a:spLocks noChangeArrowheads="1"/>
            </p:cNvSpPr>
            <p:nvPr/>
          </p:nvSpPr>
          <p:spPr bwMode="auto">
            <a:xfrm>
              <a:off x="2544" y="2841"/>
              <a:ext cx="1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 baseline="0">
                  <a:latin typeface="Arial" charset="0"/>
                </a:rPr>
                <a:t>t </a:t>
              </a:r>
            </a:p>
          </p:txBody>
        </p:sp>
        <p:sp>
          <p:nvSpPr>
            <p:cNvPr id="395328" name="Line 64"/>
            <p:cNvSpPr>
              <a:spLocks noChangeShapeType="1"/>
            </p:cNvSpPr>
            <p:nvPr/>
          </p:nvSpPr>
          <p:spPr bwMode="auto">
            <a:xfrm>
              <a:off x="528" y="2827"/>
              <a:ext cx="210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5330" name="Text Box 66"/>
            <p:cNvSpPr txBox="1">
              <a:spLocks noChangeArrowheads="1"/>
            </p:cNvSpPr>
            <p:nvPr/>
          </p:nvSpPr>
          <p:spPr bwMode="auto">
            <a:xfrm>
              <a:off x="632" y="1776"/>
              <a:ext cx="24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 baseline="0">
                  <a:latin typeface="Arial" charset="0"/>
                </a:rPr>
                <a:t>i</a:t>
              </a:r>
              <a:r>
                <a:rPr lang="en-US" sz="1800" b="1" baseline="-25000">
                  <a:latin typeface="Arial" charset="0"/>
                </a:rPr>
                <a:t>C</a:t>
              </a:r>
              <a:r>
                <a:rPr lang="en-US" sz="1800" b="1" baseline="0">
                  <a:latin typeface="Arial" charset="0"/>
                </a:rPr>
                <a:t> </a:t>
              </a:r>
            </a:p>
          </p:txBody>
        </p:sp>
        <p:sp>
          <p:nvSpPr>
            <p:cNvPr id="395331" name="Arc 67"/>
            <p:cNvSpPr>
              <a:spLocks/>
            </p:cNvSpPr>
            <p:nvPr/>
          </p:nvSpPr>
          <p:spPr bwMode="auto">
            <a:xfrm rot="10800000">
              <a:off x="953" y="1971"/>
              <a:ext cx="1000" cy="81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342" name="Line 78"/>
            <p:cNvSpPr>
              <a:spLocks noChangeShapeType="1"/>
            </p:cNvSpPr>
            <p:nvPr/>
          </p:nvSpPr>
          <p:spPr bwMode="auto">
            <a:xfrm flipV="1">
              <a:off x="942" y="1776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95346" name="Group 82"/>
          <p:cNvGrpSpPr>
            <a:grpSpLocks/>
          </p:cNvGrpSpPr>
          <p:nvPr/>
        </p:nvGrpSpPr>
        <p:grpSpPr bwMode="auto">
          <a:xfrm>
            <a:off x="4673600" y="838200"/>
            <a:ext cx="3251200" cy="1728788"/>
            <a:chOff x="2944" y="528"/>
            <a:chExt cx="2048" cy="1089"/>
          </a:xfrm>
        </p:grpSpPr>
        <p:grpSp>
          <p:nvGrpSpPr>
            <p:cNvPr id="395324" name="Group 60"/>
            <p:cNvGrpSpPr>
              <a:grpSpLocks/>
            </p:cNvGrpSpPr>
            <p:nvPr/>
          </p:nvGrpSpPr>
          <p:grpSpPr bwMode="auto">
            <a:xfrm>
              <a:off x="2944" y="528"/>
              <a:ext cx="2048" cy="1089"/>
              <a:chOff x="2592" y="639"/>
              <a:chExt cx="2048" cy="1089"/>
            </a:xfrm>
          </p:grpSpPr>
          <p:grpSp>
            <p:nvGrpSpPr>
              <p:cNvPr id="395321" name="Group 57"/>
              <p:cNvGrpSpPr>
                <a:grpSpLocks/>
              </p:cNvGrpSpPr>
              <p:nvPr/>
            </p:nvGrpSpPr>
            <p:grpSpPr bwMode="auto">
              <a:xfrm>
                <a:off x="2592" y="639"/>
                <a:ext cx="1974" cy="1089"/>
                <a:chOff x="2592" y="639"/>
                <a:chExt cx="1974" cy="1089"/>
              </a:xfrm>
            </p:grpSpPr>
            <p:grpSp>
              <p:nvGrpSpPr>
                <p:cNvPr id="395282" name="Group 18"/>
                <p:cNvGrpSpPr>
                  <a:grpSpLocks/>
                </p:cNvGrpSpPr>
                <p:nvPr/>
              </p:nvGrpSpPr>
              <p:grpSpPr bwMode="auto">
                <a:xfrm>
                  <a:off x="3504" y="909"/>
                  <a:ext cx="868" cy="99"/>
                  <a:chOff x="1200" y="1296"/>
                  <a:chExt cx="2256" cy="243"/>
                </a:xfrm>
              </p:grpSpPr>
              <p:sp>
                <p:nvSpPr>
                  <p:cNvPr id="395283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1200" y="1440"/>
                    <a:ext cx="57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5284" name="Line 2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776" y="1296"/>
                    <a:ext cx="144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395285" name="Group 21"/>
                  <p:cNvGrpSpPr>
                    <a:grpSpLocks/>
                  </p:cNvGrpSpPr>
                  <p:nvPr/>
                </p:nvGrpSpPr>
                <p:grpSpPr bwMode="auto">
                  <a:xfrm>
                    <a:off x="1920" y="1296"/>
                    <a:ext cx="288" cy="240"/>
                    <a:chOff x="1920" y="1296"/>
                    <a:chExt cx="288" cy="240"/>
                  </a:xfrm>
                </p:grpSpPr>
                <p:sp>
                  <p:nvSpPr>
                    <p:cNvPr id="395286" name="Line 2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20" y="1296"/>
                      <a:ext cx="144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95287" name="Line 2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064" y="1296"/>
                      <a:ext cx="144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95288" name="Group 24"/>
                  <p:cNvGrpSpPr>
                    <a:grpSpLocks/>
                  </p:cNvGrpSpPr>
                  <p:nvPr/>
                </p:nvGrpSpPr>
                <p:grpSpPr bwMode="auto">
                  <a:xfrm>
                    <a:off x="2214" y="1299"/>
                    <a:ext cx="288" cy="240"/>
                    <a:chOff x="1920" y="1296"/>
                    <a:chExt cx="288" cy="240"/>
                  </a:xfrm>
                </p:grpSpPr>
                <p:sp>
                  <p:nvSpPr>
                    <p:cNvPr id="395289" name="Line 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20" y="1296"/>
                      <a:ext cx="144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95290" name="Line 2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064" y="1296"/>
                      <a:ext cx="144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95291" name="Group 27"/>
                  <p:cNvGrpSpPr>
                    <a:grpSpLocks/>
                  </p:cNvGrpSpPr>
                  <p:nvPr/>
                </p:nvGrpSpPr>
                <p:grpSpPr bwMode="auto">
                  <a:xfrm>
                    <a:off x="2508" y="1296"/>
                    <a:ext cx="288" cy="240"/>
                    <a:chOff x="1920" y="1296"/>
                    <a:chExt cx="288" cy="240"/>
                  </a:xfrm>
                </p:grpSpPr>
                <p:sp>
                  <p:nvSpPr>
                    <p:cNvPr id="395292" name="Line 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20" y="1296"/>
                      <a:ext cx="144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95293" name="Line 2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064" y="1296"/>
                      <a:ext cx="144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95294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1440"/>
                    <a:ext cx="57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5295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2793" y="1296"/>
                    <a:ext cx="96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95297" name="Line 33"/>
                <p:cNvSpPr>
                  <a:spLocks noChangeShapeType="1"/>
                </p:cNvSpPr>
                <p:nvPr/>
              </p:nvSpPr>
              <p:spPr bwMode="auto">
                <a:xfrm rot="5400000">
                  <a:off x="4196" y="1148"/>
                  <a:ext cx="34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5298" name="Line 34"/>
                <p:cNvSpPr>
                  <a:spLocks noChangeShapeType="1"/>
                </p:cNvSpPr>
                <p:nvPr/>
              </p:nvSpPr>
              <p:spPr bwMode="auto">
                <a:xfrm rot="5400000">
                  <a:off x="4206" y="1549"/>
                  <a:ext cx="34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5299" name="Line 35"/>
                <p:cNvSpPr>
                  <a:spLocks noChangeShapeType="1"/>
                </p:cNvSpPr>
                <p:nvPr/>
              </p:nvSpPr>
              <p:spPr bwMode="auto">
                <a:xfrm rot="5400000">
                  <a:off x="4387" y="1217"/>
                  <a:ext cx="0" cy="20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5300" name="Text Box 36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4307" y="1227"/>
                  <a:ext cx="191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800" baseline="0">
                      <a:cs typeface="Times New Roman" pitchFamily="18" charset="0"/>
                    </a:rPr>
                    <a:t>(</a:t>
                  </a:r>
                </a:p>
              </p:txBody>
            </p:sp>
            <p:grpSp>
              <p:nvGrpSpPr>
                <p:cNvPr id="395301" name="Group 37"/>
                <p:cNvGrpSpPr>
                  <a:grpSpLocks/>
                </p:cNvGrpSpPr>
                <p:nvPr/>
              </p:nvGrpSpPr>
              <p:grpSpPr bwMode="auto">
                <a:xfrm>
                  <a:off x="2752" y="736"/>
                  <a:ext cx="689" cy="516"/>
                  <a:chOff x="3888" y="336"/>
                  <a:chExt cx="816" cy="725"/>
                </a:xfrm>
              </p:grpSpPr>
              <p:sp>
                <p:nvSpPr>
                  <p:cNvPr id="395302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3984" y="672"/>
                    <a:ext cx="43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5303" name="Line 3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416" y="432"/>
                    <a:ext cx="288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395304" name="Group 40"/>
                  <p:cNvGrpSpPr>
                    <a:grpSpLocks/>
                  </p:cNvGrpSpPr>
                  <p:nvPr/>
                </p:nvGrpSpPr>
                <p:grpSpPr bwMode="auto">
                  <a:xfrm rot="2545974">
                    <a:off x="3888" y="336"/>
                    <a:ext cx="682" cy="725"/>
                    <a:chOff x="2304" y="3067"/>
                    <a:chExt cx="682" cy="725"/>
                  </a:xfrm>
                </p:grpSpPr>
                <p:grpSp>
                  <p:nvGrpSpPr>
                    <p:cNvPr id="395305" name="Group 41"/>
                    <p:cNvGrpSpPr>
                      <a:grpSpLocks/>
                    </p:cNvGrpSpPr>
                    <p:nvPr/>
                  </p:nvGrpSpPr>
                  <p:grpSpPr bwMode="auto">
                    <a:xfrm rot="5862300">
                      <a:off x="2578" y="3043"/>
                      <a:ext cx="384" cy="432"/>
                      <a:chOff x="1291" y="3277"/>
                      <a:chExt cx="385" cy="363"/>
                    </a:xfrm>
                  </p:grpSpPr>
                  <p:sp>
                    <p:nvSpPr>
                      <p:cNvPr id="395306" name="Freeform 42"/>
                      <p:cNvSpPr>
                        <a:spLocks/>
                      </p:cNvSpPr>
                      <p:nvPr/>
                    </p:nvSpPr>
                    <p:spPr bwMode="auto">
                      <a:xfrm rot="10395335">
                        <a:off x="1300" y="3352"/>
                        <a:ext cx="50" cy="233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502"/>
                          </a:cxn>
                          <a:cxn ang="0">
                            <a:pos x="42" y="448"/>
                          </a:cxn>
                          <a:cxn ang="0">
                            <a:pos x="78" y="388"/>
                          </a:cxn>
                          <a:cxn ang="0">
                            <a:pos x="96" y="323"/>
                          </a:cxn>
                          <a:cxn ang="0">
                            <a:pos x="108" y="257"/>
                          </a:cxn>
                          <a:cxn ang="0">
                            <a:pos x="102" y="191"/>
                          </a:cxn>
                          <a:cxn ang="0">
                            <a:pos x="90" y="120"/>
                          </a:cxn>
                          <a:cxn ang="0">
                            <a:pos x="66" y="60"/>
                          </a:cxn>
                          <a:cxn ang="0">
                            <a:pos x="24" y="0"/>
                          </a:cxn>
                          <a:cxn ang="0">
                            <a:pos x="24" y="0"/>
                          </a:cxn>
                          <a:cxn ang="0">
                            <a:pos x="66" y="60"/>
                          </a:cxn>
                          <a:cxn ang="0">
                            <a:pos x="90" y="120"/>
                          </a:cxn>
                          <a:cxn ang="0">
                            <a:pos x="102" y="191"/>
                          </a:cxn>
                          <a:cxn ang="0">
                            <a:pos x="108" y="257"/>
                          </a:cxn>
                          <a:cxn ang="0">
                            <a:pos x="96" y="323"/>
                          </a:cxn>
                          <a:cxn ang="0">
                            <a:pos x="78" y="388"/>
                          </a:cxn>
                          <a:cxn ang="0">
                            <a:pos x="42" y="448"/>
                          </a:cxn>
                          <a:cxn ang="0">
                            <a:pos x="0" y="502"/>
                          </a:cxn>
                          <a:cxn ang="0">
                            <a:pos x="0" y="502"/>
                          </a:cxn>
                        </a:cxnLst>
                        <a:rect l="0" t="0" r="r" b="b"/>
                        <a:pathLst>
                          <a:path w="108" h="502">
                            <a:moveTo>
                              <a:pt x="0" y="502"/>
                            </a:moveTo>
                            <a:lnTo>
                              <a:pt x="42" y="448"/>
                            </a:lnTo>
                            <a:lnTo>
                              <a:pt x="78" y="388"/>
                            </a:lnTo>
                            <a:lnTo>
                              <a:pt x="96" y="323"/>
                            </a:lnTo>
                            <a:lnTo>
                              <a:pt x="108" y="257"/>
                            </a:lnTo>
                            <a:lnTo>
                              <a:pt x="102" y="191"/>
                            </a:lnTo>
                            <a:lnTo>
                              <a:pt x="90" y="120"/>
                            </a:lnTo>
                            <a:lnTo>
                              <a:pt x="66" y="60"/>
                            </a:lnTo>
                            <a:lnTo>
                              <a:pt x="24" y="0"/>
                            </a:lnTo>
                            <a:lnTo>
                              <a:pt x="24" y="0"/>
                            </a:lnTo>
                            <a:lnTo>
                              <a:pt x="66" y="60"/>
                            </a:lnTo>
                            <a:lnTo>
                              <a:pt x="90" y="120"/>
                            </a:lnTo>
                            <a:lnTo>
                              <a:pt x="102" y="191"/>
                            </a:lnTo>
                            <a:lnTo>
                              <a:pt x="108" y="257"/>
                            </a:lnTo>
                            <a:lnTo>
                              <a:pt x="96" y="323"/>
                            </a:lnTo>
                            <a:lnTo>
                              <a:pt x="78" y="388"/>
                            </a:lnTo>
                            <a:lnTo>
                              <a:pt x="42" y="448"/>
                            </a:lnTo>
                            <a:lnTo>
                              <a:pt x="0" y="502"/>
                            </a:lnTo>
                            <a:lnTo>
                              <a:pt x="0" y="502"/>
                            </a:lnTo>
                            <a:close/>
                          </a:path>
                        </a:pathLst>
                      </a:custGeom>
                      <a:solidFill>
                        <a:schemeClr val="tx2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95307" name="Freeform 43"/>
                      <p:cNvSpPr>
                        <a:spLocks noEditPoints="1"/>
                      </p:cNvSpPr>
                      <p:nvPr/>
                    </p:nvSpPr>
                    <p:spPr bwMode="auto">
                      <a:xfrm rot="10395335">
                        <a:off x="1355" y="3568"/>
                        <a:ext cx="261" cy="72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556" y="155"/>
                          </a:cxn>
                          <a:cxn ang="0">
                            <a:pos x="503" y="95"/>
                          </a:cxn>
                          <a:cxn ang="0">
                            <a:pos x="437" y="54"/>
                          </a:cxn>
                          <a:cxn ang="0">
                            <a:pos x="371" y="18"/>
                          </a:cxn>
                          <a:cxn ang="0">
                            <a:pos x="293" y="0"/>
                          </a:cxn>
                          <a:cxn ang="0">
                            <a:pos x="215" y="0"/>
                          </a:cxn>
                          <a:cxn ang="0">
                            <a:pos x="144" y="12"/>
                          </a:cxn>
                          <a:cxn ang="0">
                            <a:pos x="66" y="36"/>
                          </a:cxn>
                          <a:cxn ang="0">
                            <a:pos x="0" y="78"/>
                          </a:cxn>
                          <a:cxn ang="0">
                            <a:pos x="0" y="78"/>
                          </a:cxn>
                          <a:cxn ang="0">
                            <a:pos x="66" y="36"/>
                          </a:cxn>
                          <a:cxn ang="0">
                            <a:pos x="144" y="12"/>
                          </a:cxn>
                          <a:cxn ang="0">
                            <a:pos x="215" y="0"/>
                          </a:cxn>
                          <a:cxn ang="0">
                            <a:pos x="293" y="0"/>
                          </a:cxn>
                          <a:cxn ang="0">
                            <a:pos x="371" y="18"/>
                          </a:cxn>
                          <a:cxn ang="0">
                            <a:pos x="437" y="54"/>
                          </a:cxn>
                          <a:cxn ang="0">
                            <a:pos x="503" y="95"/>
                          </a:cxn>
                          <a:cxn ang="0">
                            <a:pos x="556" y="155"/>
                          </a:cxn>
                          <a:cxn ang="0">
                            <a:pos x="556" y="155"/>
                          </a:cxn>
                          <a:cxn ang="0">
                            <a:pos x="556" y="155"/>
                          </a:cxn>
                          <a:cxn ang="0">
                            <a:pos x="556" y="155"/>
                          </a:cxn>
                          <a:cxn ang="0">
                            <a:pos x="556" y="155"/>
                          </a:cxn>
                        </a:cxnLst>
                        <a:rect l="0" t="0" r="r" b="b"/>
                        <a:pathLst>
                          <a:path w="556" h="155">
                            <a:moveTo>
                              <a:pt x="556" y="155"/>
                            </a:moveTo>
                            <a:lnTo>
                              <a:pt x="503" y="95"/>
                            </a:lnTo>
                            <a:lnTo>
                              <a:pt x="437" y="54"/>
                            </a:lnTo>
                            <a:lnTo>
                              <a:pt x="371" y="18"/>
                            </a:lnTo>
                            <a:lnTo>
                              <a:pt x="293" y="0"/>
                            </a:lnTo>
                            <a:lnTo>
                              <a:pt x="215" y="0"/>
                            </a:lnTo>
                            <a:lnTo>
                              <a:pt x="144" y="12"/>
                            </a:lnTo>
                            <a:lnTo>
                              <a:pt x="66" y="36"/>
                            </a:lnTo>
                            <a:lnTo>
                              <a:pt x="0" y="78"/>
                            </a:lnTo>
                            <a:lnTo>
                              <a:pt x="0" y="78"/>
                            </a:lnTo>
                            <a:lnTo>
                              <a:pt x="66" y="36"/>
                            </a:lnTo>
                            <a:lnTo>
                              <a:pt x="144" y="12"/>
                            </a:lnTo>
                            <a:lnTo>
                              <a:pt x="215" y="0"/>
                            </a:lnTo>
                            <a:lnTo>
                              <a:pt x="293" y="0"/>
                            </a:lnTo>
                            <a:lnTo>
                              <a:pt x="371" y="18"/>
                            </a:lnTo>
                            <a:lnTo>
                              <a:pt x="437" y="54"/>
                            </a:lnTo>
                            <a:lnTo>
                              <a:pt x="503" y="95"/>
                            </a:lnTo>
                            <a:lnTo>
                              <a:pt x="556" y="155"/>
                            </a:lnTo>
                            <a:lnTo>
                              <a:pt x="556" y="155"/>
                            </a:lnTo>
                            <a:close/>
                            <a:moveTo>
                              <a:pt x="556" y="155"/>
                            </a:moveTo>
                            <a:lnTo>
                              <a:pt x="556" y="155"/>
                            </a:lnTo>
                            <a:lnTo>
                              <a:pt x="556" y="155"/>
                            </a:lnTo>
                            <a:close/>
                          </a:path>
                        </a:pathLst>
                      </a:custGeom>
                      <a:solidFill>
                        <a:schemeClr val="tx2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95308" name="Freeform 44"/>
                      <p:cNvSpPr>
                        <a:spLocks noEditPoints="1"/>
                      </p:cNvSpPr>
                      <p:nvPr/>
                    </p:nvSpPr>
                    <p:spPr bwMode="auto">
                      <a:xfrm rot="10395335">
                        <a:off x="1603" y="3388"/>
                        <a:ext cx="73" cy="197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155" y="0"/>
                          </a:cxn>
                          <a:cxn ang="0">
                            <a:pos x="107" y="41"/>
                          </a:cxn>
                          <a:cxn ang="0">
                            <a:pos x="71" y="89"/>
                          </a:cxn>
                          <a:cxn ang="0">
                            <a:pos x="36" y="137"/>
                          </a:cxn>
                          <a:cxn ang="0">
                            <a:pos x="18" y="197"/>
                          </a:cxn>
                          <a:cxn ang="0">
                            <a:pos x="0" y="250"/>
                          </a:cxn>
                          <a:cxn ang="0">
                            <a:pos x="0" y="310"/>
                          </a:cxn>
                          <a:cxn ang="0">
                            <a:pos x="0" y="370"/>
                          </a:cxn>
                          <a:cxn ang="0">
                            <a:pos x="12" y="424"/>
                          </a:cxn>
                          <a:cxn ang="0">
                            <a:pos x="12" y="424"/>
                          </a:cxn>
                          <a:cxn ang="0">
                            <a:pos x="0" y="370"/>
                          </a:cxn>
                          <a:cxn ang="0">
                            <a:pos x="0" y="310"/>
                          </a:cxn>
                          <a:cxn ang="0">
                            <a:pos x="0" y="250"/>
                          </a:cxn>
                          <a:cxn ang="0">
                            <a:pos x="18" y="197"/>
                          </a:cxn>
                          <a:cxn ang="0">
                            <a:pos x="36" y="137"/>
                          </a:cxn>
                          <a:cxn ang="0">
                            <a:pos x="71" y="89"/>
                          </a:cxn>
                          <a:cxn ang="0">
                            <a:pos x="107" y="41"/>
                          </a:cxn>
                          <a:cxn ang="0">
                            <a:pos x="155" y="0"/>
                          </a:cxn>
                          <a:cxn ang="0">
                            <a:pos x="155" y="0"/>
                          </a:cxn>
                          <a:cxn ang="0">
                            <a:pos x="155" y="0"/>
                          </a:cxn>
                          <a:cxn ang="0">
                            <a:pos x="155" y="0"/>
                          </a:cxn>
                          <a:cxn ang="0">
                            <a:pos x="155" y="0"/>
                          </a:cxn>
                        </a:cxnLst>
                        <a:rect l="0" t="0" r="r" b="b"/>
                        <a:pathLst>
                          <a:path w="155" h="424">
                            <a:moveTo>
                              <a:pt x="155" y="0"/>
                            </a:moveTo>
                            <a:lnTo>
                              <a:pt x="107" y="41"/>
                            </a:lnTo>
                            <a:lnTo>
                              <a:pt x="71" y="89"/>
                            </a:lnTo>
                            <a:lnTo>
                              <a:pt x="36" y="137"/>
                            </a:lnTo>
                            <a:lnTo>
                              <a:pt x="18" y="197"/>
                            </a:lnTo>
                            <a:lnTo>
                              <a:pt x="0" y="250"/>
                            </a:lnTo>
                            <a:lnTo>
                              <a:pt x="0" y="310"/>
                            </a:lnTo>
                            <a:lnTo>
                              <a:pt x="0" y="370"/>
                            </a:lnTo>
                            <a:lnTo>
                              <a:pt x="12" y="424"/>
                            </a:lnTo>
                            <a:lnTo>
                              <a:pt x="12" y="424"/>
                            </a:lnTo>
                            <a:lnTo>
                              <a:pt x="0" y="370"/>
                            </a:lnTo>
                            <a:lnTo>
                              <a:pt x="0" y="310"/>
                            </a:lnTo>
                            <a:lnTo>
                              <a:pt x="0" y="250"/>
                            </a:lnTo>
                            <a:lnTo>
                              <a:pt x="18" y="197"/>
                            </a:lnTo>
                            <a:lnTo>
                              <a:pt x="36" y="137"/>
                            </a:lnTo>
                            <a:lnTo>
                              <a:pt x="71" y="89"/>
                            </a:lnTo>
                            <a:lnTo>
                              <a:pt x="107" y="41"/>
                            </a:lnTo>
                            <a:lnTo>
                              <a:pt x="155" y="0"/>
                            </a:lnTo>
                            <a:lnTo>
                              <a:pt x="155" y="0"/>
                            </a:lnTo>
                            <a:close/>
                            <a:moveTo>
                              <a:pt x="155" y="0"/>
                            </a:moveTo>
                            <a:lnTo>
                              <a:pt x="155" y="0"/>
                            </a:lnTo>
                            <a:lnTo>
                              <a:pt x="155" y="0"/>
                            </a:lnTo>
                            <a:close/>
                          </a:path>
                        </a:pathLst>
                      </a:custGeom>
                      <a:solidFill>
                        <a:schemeClr val="tx2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95309" name="Freeform 45"/>
                      <p:cNvSpPr>
                        <a:spLocks/>
                      </p:cNvSpPr>
                      <p:nvPr/>
                    </p:nvSpPr>
                    <p:spPr bwMode="auto">
                      <a:xfrm rot="10395335">
                        <a:off x="1291" y="3277"/>
                        <a:ext cx="109" cy="111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126" y="0"/>
                          </a:cxn>
                          <a:cxn ang="0">
                            <a:pos x="0" y="239"/>
                          </a:cxn>
                          <a:cxn ang="0">
                            <a:pos x="233" y="96"/>
                          </a:cxn>
                          <a:cxn ang="0">
                            <a:pos x="126" y="0"/>
                          </a:cxn>
                          <a:cxn ang="0">
                            <a:pos x="126" y="0"/>
                          </a:cxn>
                        </a:cxnLst>
                        <a:rect l="0" t="0" r="r" b="b"/>
                        <a:pathLst>
                          <a:path w="233" h="239">
                            <a:moveTo>
                              <a:pt x="126" y="0"/>
                            </a:moveTo>
                            <a:lnTo>
                              <a:pt x="0" y="239"/>
                            </a:lnTo>
                            <a:lnTo>
                              <a:pt x="233" y="96"/>
                            </a:lnTo>
                            <a:lnTo>
                              <a:pt x="126" y="0"/>
                            </a:lnTo>
                            <a:lnTo>
                              <a:pt x="126" y="0"/>
                            </a:lnTo>
                            <a:close/>
                          </a:path>
                        </a:pathLst>
                      </a:custGeom>
                      <a:solidFill>
                        <a:schemeClr val="tx2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395310" name="Rectangle 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04" y="3360"/>
                      <a:ext cx="672" cy="43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95311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3984" y="672"/>
                    <a:ext cx="38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95312" name="Group 48"/>
                <p:cNvGrpSpPr>
                  <a:grpSpLocks/>
                </p:cNvGrpSpPr>
                <p:nvPr/>
              </p:nvGrpSpPr>
              <p:grpSpPr bwMode="auto">
                <a:xfrm>
                  <a:off x="2592" y="977"/>
                  <a:ext cx="444" cy="751"/>
                  <a:chOff x="2354" y="1871"/>
                  <a:chExt cx="526" cy="1056"/>
                </a:xfrm>
              </p:grpSpPr>
              <p:sp>
                <p:nvSpPr>
                  <p:cNvPr id="395313" name="Line 49"/>
                  <p:cNvSpPr>
                    <a:spLocks noChangeShapeType="1"/>
                  </p:cNvSpPr>
                  <p:nvPr/>
                </p:nvSpPr>
                <p:spPr bwMode="auto">
                  <a:xfrm rot="16200000">
                    <a:off x="2400" y="2687"/>
                    <a:ext cx="48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5314" name="Line 50"/>
                  <p:cNvSpPr>
                    <a:spLocks noChangeShapeType="1"/>
                  </p:cNvSpPr>
                  <p:nvPr/>
                </p:nvSpPr>
                <p:spPr bwMode="auto">
                  <a:xfrm rot="16200000">
                    <a:off x="2640" y="2303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5315" name="Line 51"/>
                  <p:cNvSpPr>
                    <a:spLocks noChangeShapeType="1"/>
                  </p:cNvSpPr>
                  <p:nvPr/>
                </p:nvSpPr>
                <p:spPr bwMode="auto">
                  <a:xfrm rot="16200000">
                    <a:off x="2640" y="2111"/>
                    <a:ext cx="0" cy="48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5316" name="Line 52"/>
                  <p:cNvSpPr>
                    <a:spLocks noChangeShapeType="1"/>
                  </p:cNvSpPr>
                  <p:nvPr/>
                </p:nvSpPr>
                <p:spPr bwMode="auto">
                  <a:xfrm rot="16200000">
                    <a:off x="2400" y="2111"/>
                    <a:ext cx="48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5317" name="Text Box 53"/>
                  <p:cNvSpPr txBox="1">
                    <a:spLocks noChangeArrowheads="1"/>
                  </p:cNvSpPr>
                  <p:nvPr/>
                </p:nvSpPr>
                <p:spPr bwMode="auto">
                  <a:xfrm rot="16200000">
                    <a:off x="2367" y="1972"/>
                    <a:ext cx="315" cy="34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baseline="0"/>
                      <a:t>+</a:t>
                    </a:r>
                  </a:p>
                </p:txBody>
              </p:sp>
              <p:sp>
                <p:nvSpPr>
                  <p:cNvPr id="395318" name="Text Box 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79" y="2352"/>
                    <a:ext cx="251" cy="40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baseline="0"/>
                      <a:t>_</a:t>
                    </a:r>
                  </a:p>
                </p:txBody>
              </p:sp>
            </p:grpSp>
            <p:sp>
              <p:nvSpPr>
                <p:cNvPr id="395319" name="Rectangle 55"/>
                <p:cNvSpPr>
                  <a:spLocks noChangeArrowheads="1"/>
                </p:cNvSpPr>
                <p:nvPr/>
              </p:nvSpPr>
              <p:spPr bwMode="auto">
                <a:xfrm>
                  <a:off x="3197" y="639"/>
                  <a:ext cx="377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600" b="1" baseline="0">
                      <a:latin typeface="Arial" charset="0"/>
                    </a:rPr>
                    <a:t>t = 0</a:t>
                  </a:r>
                  <a:endParaRPr lang="el-GR" sz="1600" b="1" baseline="0">
                    <a:latin typeface="Arial" charset="0"/>
                  </a:endParaRPr>
                </a:p>
              </p:txBody>
            </p:sp>
            <p:sp>
              <p:nvSpPr>
                <p:cNvPr id="395320" name="Line 56"/>
                <p:cNvSpPr>
                  <a:spLocks noChangeShapeType="1"/>
                </p:cNvSpPr>
                <p:nvPr/>
              </p:nvSpPr>
              <p:spPr bwMode="auto">
                <a:xfrm>
                  <a:off x="2833" y="1728"/>
                  <a:ext cx="153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5322" name="Text Box 58"/>
              <p:cNvSpPr txBox="1">
                <a:spLocks noChangeArrowheads="1"/>
              </p:cNvSpPr>
              <p:nvPr/>
            </p:nvSpPr>
            <p:spPr bwMode="auto">
              <a:xfrm>
                <a:off x="4416" y="1008"/>
                <a:ext cx="22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aseline="0"/>
                  <a:t>+</a:t>
                </a:r>
              </a:p>
            </p:txBody>
          </p:sp>
          <p:sp>
            <p:nvSpPr>
              <p:cNvPr id="395323" name="Text Box 59"/>
              <p:cNvSpPr txBox="1">
                <a:spLocks noChangeArrowheads="1"/>
              </p:cNvSpPr>
              <p:nvPr/>
            </p:nvSpPr>
            <p:spPr bwMode="auto">
              <a:xfrm>
                <a:off x="4416" y="129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aseline="0"/>
                  <a:t>_</a:t>
                </a:r>
              </a:p>
            </p:txBody>
          </p:sp>
        </p:grpSp>
        <p:sp>
          <p:nvSpPr>
            <p:cNvPr id="395345" name="Text Box 81"/>
            <p:cNvSpPr txBox="1">
              <a:spLocks noChangeArrowheads="1"/>
            </p:cNvSpPr>
            <p:nvPr/>
          </p:nvSpPr>
          <p:spPr bwMode="auto">
            <a:xfrm>
              <a:off x="3206" y="935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 baseline="0">
                  <a:latin typeface="Arial" charset="0"/>
                </a:rPr>
                <a:t>E</a:t>
              </a:r>
            </a:p>
          </p:txBody>
        </p:sp>
      </p:grpSp>
    </p:spTree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95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95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95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9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95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95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95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95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95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95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395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952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3952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395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395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95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95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6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3508C-6C4C-4AFE-B658-89C9C68196F6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8001000" cy="457200"/>
          </a:xfrm>
        </p:spPr>
        <p:txBody>
          <a:bodyPr/>
          <a:lstStyle/>
          <a:p>
            <a:r>
              <a:rPr lang="en-US" sz="2800" b="1" u="sng" dirty="0" smtClean="0"/>
              <a:t>Capacitors…</a:t>
            </a:r>
            <a:r>
              <a:rPr lang="en-US" sz="2400" b="1" u="sng" dirty="0" err="1" smtClean="0"/>
              <a:t>contd</a:t>
            </a:r>
            <a:endParaRPr lang="en-US" sz="2400" b="1" u="sng" dirty="0"/>
          </a:p>
        </p:txBody>
      </p:sp>
      <p:sp>
        <p:nvSpPr>
          <p:cNvPr id="396291" name="Rectangle 3"/>
          <p:cNvSpPr>
            <a:spLocks noChangeArrowheads="1"/>
          </p:cNvSpPr>
          <p:nvPr/>
        </p:nvSpPr>
        <p:spPr bwMode="auto">
          <a:xfrm>
            <a:off x="8640763" y="6400800"/>
            <a:ext cx="503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baseline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96293" name="Rectangle 5"/>
          <p:cNvSpPr>
            <a:spLocks noChangeArrowheads="1"/>
          </p:cNvSpPr>
          <p:nvPr/>
        </p:nvSpPr>
        <p:spPr bwMode="auto">
          <a:xfrm>
            <a:off x="533400" y="8382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31775" indent="-231775" algn="just">
              <a:spcBef>
                <a:spcPct val="20000"/>
              </a:spcBef>
              <a:buFontTx/>
              <a:buChar char="•"/>
            </a:pPr>
            <a:r>
              <a:rPr lang="en-US" sz="1800" b="1" baseline="0" dirty="0">
                <a:latin typeface="Arial" charset="0"/>
              </a:rPr>
              <a:t>Note :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1800" b="1" baseline="0" dirty="0">
                <a:latin typeface="Arial" charset="0"/>
              </a:rPr>
              <a:t>Capacitors present open circuit to dc.</a:t>
            </a:r>
          </a:p>
          <a:p>
            <a:pPr marL="1143000" lvl="2" indent="-228600" algn="just">
              <a:spcBef>
                <a:spcPct val="20000"/>
              </a:spcBef>
              <a:buFontTx/>
              <a:buChar char="•"/>
            </a:pPr>
            <a:r>
              <a:rPr lang="en-US" sz="1600" b="1" baseline="0" dirty="0">
                <a:latin typeface="Arial" charset="0"/>
              </a:rPr>
              <a:t>Any AC signal flows through a capacitor because the capacitor will charge and discharge as the alternating current fluctuates making it appear that the AC is flowing.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1800" b="1" baseline="0" dirty="0">
                <a:latin typeface="Arial" charset="0"/>
              </a:rPr>
              <a:t>Constant voltage results in ‘0’ current ; because </a:t>
            </a:r>
            <a:r>
              <a:rPr lang="en-US" sz="1800" b="1" baseline="0" dirty="0" err="1">
                <a:latin typeface="Arial" charset="0"/>
              </a:rPr>
              <a:t>dv</a:t>
            </a:r>
            <a:r>
              <a:rPr lang="en-US" sz="1800" b="1" baseline="0" dirty="0">
                <a:latin typeface="Arial" charset="0"/>
              </a:rPr>
              <a:t> = 0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1800" b="1" baseline="0" dirty="0">
                <a:latin typeface="Arial" charset="0"/>
              </a:rPr>
              <a:t>Capacitor resists change in voltage abruptly because </a:t>
            </a:r>
            <a:r>
              <a:rPr lang="en-US" sz="1800" b="1" baseline="0" dirty="0" err="1">
                <a:latin typeface="Arial" charset="0"/>
              </a:rPr>
              <a:t>dt</a:t>
            </a:r>
            <a:r>
              <a:rPr lang="en-US" sz="1800" b="1" baseline="0" dirty="0">
                <a:latin typeface="Arial" charset="0"/>
              </a:rPr>
              <a:t> = 0 would mean infinite current.</a:t>
            </a:r>
          </a:p>
          <a:p>
            <a:pPr marL="231775" indent="-231775" algn="just">
              <a:spcBef>
                <a:spcPct val="20000"/>
              </a:spcBef>
              <a:buFontTx/>
              <a:buChar char="•"/>
            </a:pPr>
            <a:r>
              <a:rPr lang="en-US" sz="1800" b="1" baseline="0" dirty="0">
                <a:latin typeface="Arial" charset="0"/>
              </a:rPr>
              <a:t>Electrolytic capacitors :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1800" b="1" baseline="0" dirty="0">
                <a:latin typeface="Arial" charset="0"/>
              </a:rPr>
              <a:t>Provide large capacitance (several hundred thousand micro farad).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1800" b="1" baseline="0" dirty="0">
                <a:latin typeface="Arial" charset="0"/>
              </a:rPr>
              <a:t>Capacitance is large because they have a thin layer of oxide as their dielectric.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1800" b="1" baseline="0" dirty="0">
                <a:latin typeface="Arial" charset="0"/>
              </a:rPr>
              <a:t>Plate material is either aluminum or tantalum.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1800" b="1" baseline="0" dirty="0">
                <a:latin typeface="Arial" charset="0"/>
              </a:rPr>
              <a:t>During manufacture, chemical action creates a thin oxide layer that acts as the dielectric.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1800" b="1" baseline="0" dirty="0">
                <a:latin typeface="Arial" charset="0"/>
              </a:rPr>
              <a:t>This thin layer must be maintained during use hence electrolytic capacitors are marked +  and - .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33400" y="6096000"/>
            <a:ext cx="800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90513" indent="-290513">
              <a:spcBef>
                <a:spcPct val="20000"/>
              </a:spcBef>
              <a:buFontTx/>
              <a:buChar char="•"/>
            </a:pPr>
            <a:r>
              <a:rPr lang="en-US" sz="1800" b="1" baseline="0" dirty="0" smtClean="0">
                <a:solidFill>
                  <a:srgbClr val="FF0000"/>
                </a:solidFill>
                <a:latin typeface="Arial" charset="0"/>
              </a:rPr>
              <a:t>Capacitors …</a:t>
            </a:r>
            <a:r>
              <a:rPr lang="en-US" sz="1800" b="1" baseline="0" dirty="0" err="1" smtClean="0">
                <a:solidFill>
                  <a:srgbClr val="FF0000"/>
                </a:solidFill>
                <a:latin typeface="Arial" charset="0"/>
              </a:rPr>
              <a:t>contd</a:t>
            </a:r>
            <a:r>
              <a:rPr lang="en-US" sz="1800" b="1" baseline="0" dirty="0" smtClean="0">
                <a:solidFill>
                  <a:srgbClr val="FF0000"/>
                </a:solidFill>
                <a:latin typeface="Arial" charset="0"/>
              </a:rPr>
              <a:t>!</a:t>
            </a:r>
            <a:endParaRPr lang="en-US" sz="1800" b="1" baseline="0" dirty="0">
              <a:solidFill>
                <a:srgbClr val="FF0000"/>
              </a:solidFill>
              <a:latin typeface="Arial" charset="0"/>
            </a:endParaRPr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96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96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96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96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96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96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96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96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96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96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96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96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96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96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3962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3962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3962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3962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3962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3962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3962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3962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96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96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CE597-976C-4353-8777-7C681E808876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305800" cy="457200"/>
          </a:xfrm>
        </p:spPr>
        <p:txBody>
          <a:bodyPr/>
          <a:lstStyle/>
          <a:p>
            <a:r>
              <a:rPr lang="en-US" sz="2400" b="1" u="sng" dirty="0" smtClean="0"/>
              <a:t>Energy Storage </a:t>
            </a:r>
            <a:r>
              <a:rPr lang="en-US" sz="2400" b="1" u="sng" dirty="0"/>
              <a:t>(</a:t>
            </a:r>
            <a:r>
              <a:rPr lang="en-US" sz="2400" b="1" u="sng" dirty="0" smtClean="0"/>
              <a:t>Electric Field)  </a:t>
            </a:r>
            <a:r>
              <a:rPr lang="en-US" sz="2400" b="1" u="sng" dirty="0"/>
              <a:t>: </a:t>
            </a:r>
            <a:r>
              <a:rPr lang="en-US" sz="2400" b="1" u="sng" dirty="0" smtClean="0"/>
              <a:t>Capacitors</a:t>
            </a:r>
            <a:endParaRPr lang="en-US" sz="2400" b="1" u="sng" dirty="0"/>
          </a:p>
        </p:txBody>
      </p:sp>
      <p:sp>
        <p:nvSpPr>
          <p:cNvPr id="421891" name="Rectangle 3"/>
          <p:cNvSpPr>
            <a:spLocks noChangeArrowheads="1"/>
          </p:cNvSpPr>
          <p:nvPr/>
        </p:nvSpPr>
        <p:spPr bwMode="auto">
          <a:xfrm>
            <a:off x="8640763" y="6400800"/>
            <a:ext cx="503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baseline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421893" name="Rectangle 5"/>
          <p:cNvSpPr>
            <a:spLocks noChangeArrowheads="1"/>
          </p:cNvSpPr>
          <p:nvPr/>
        </p:nvSpPr>
        <p:spPr bwMode="auto">
          <a:xfrm>
            <a:off x="685800" y="990600"/>
            <a:ext cx="1676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31775" indent="-231775" algn="just">
              <a:spcBef>
                <a:spcPct val="20000"/>
              </a:spcBef>
              <a:buFontTx/>
              <a:buChar char="•"/>
            </a:pPr>
            <a:r>
              <a:rPr lang="en-US" sz="1800" b="1" baseline="0">
                <a:latin typeface="Arial" charset="0"/>
              </a:rPr>
              <a:t>We know :   </a:t>
            </a:r>
          </a:p>
        </p:txBody>
      </p:sp>
      <p:grpSp>
        <p:nvGrpSpPr>
          <p:cNvPr id="421902" name="Group 14"/>
          <p:cNvGrpSpPr>
            <a:grpSpLocks/>
          </p:cNvGrpSpPr>
          <p:nvPr/>
        </p:nvGrpSpPr>
        <p:grpSpPr bwMode="auto">
          <a:xfrm>
            <a:off x="2997200" y="990600"/>
            <a:ext cx="1041400" cy="762000"/>
            <a:chOff x="1408" y="501"/>
            <a:chExt cx="656" cy="480"/>
          </a:xfrm>
        </p:grpSpPr>
        <p:sp>
          <p:nvSpPr>
            <p:cNvPr id="421894" name="Line 6"/>
            <p:cNvSpPr>
              <a:spLocks noChangeShapeType="1"/>
            </p:cNvSpPr>
            <p:nvPr/>
          </p:nvSpPr>
          <p:spPr bwMode="auto">
            <a:xfrm>
              <a:off x="1819" y="73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1898" name="Text Box 10"/>
            <p:cNvSpPr txBox="1">
              <a:spLocks noChangeArrowheads="1"/>
            </p:cNvSpPr>
            <p:nvPr/>
          </p:nvSpPr>
          <p:spPr bwMode="auto">
            <a:xfrm>
              <a:off x="1780" y="501"/>
              <a:ext cx="2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 baseline="0">
                  <a:latin typeface="Arial" charset="0"/>
                </a:rPr>
                <a:t>dv</a:t>
              </a:r>
            </a:p>
          </p:txBody>
        </p:sp>
        <p:sp>
          <p:nvSpPr>
            <p:cNvPr id="421899" name="Text Box 11"/>
            <p:cNvSpPr txBox="1">
              <a:spLocks noChangeArrowheads="1"/>
            </p:cNvSpPr>
            <p:nvPr/>
          </p:nvSpPr>
          <p:spPr bwMode="auto">
            <a:xfrm>
              <a:off x="1789" y="750"/>
              <a:ext cx="2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 baseline="0">
                  <a:latin typeface="Arial" charset="0"/>
                </a:rPr>
                <a:t>dt</a:t>
              </a:r>
            </a:p>
          </p:txBody>
        </p:sp>
        <p:sp>
          <p:nvSpPr>
            <p:cNvPr id="421900" name="Text Box 12"/>
            <p:cNvSpPr txBox="1">
              <a:spLocks noChangeArrowheads="1"/>
            </p:cNvSpPr>
            <p:nvPr/>
          </p:nvSpPr>
          <p:spPr bwMode="auto">
            <a:xfrm>
              <a:off x="1604" y="624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 baseline="0">
                  <a:latin typeface="Arial" charset="0"/>
                </a:rPr>
                <a:t>C</a:t>
              </a:r>
            </a:p>
          </p:txBody>
        </p:sp>
        <p:sp>
          <p:nvSpPr>
            <p:cNvPr id="421901" name="Text Box 13"/>
            <p:cNvSpPr txBox="1">
              <a:spLocks noChangeArrowheads="1"/>
            </p:cNvSpPr>
            <p:nvPr/>
          </p:nvSpPr>
          <p:spPr bwMode="auto">
            <a:xfrm>
              <a:off x="1408" y="624"/>
              <a:ext cx="3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 baseline="0">
                  <a:latin typeface="Arial" charset="0"/>
                </a:rPr>
                <a:t>i = </a:t>
              </a:r>
            </a:p>
          </p:txBody>
        </p:sp>
      </p:grpSp>
      <p:sp>
        <p:nvSpPr>
          <p:cNvPr id="421903" name="Rectangle 15"/>
          <p:cNvSpPr>
            <a:spLocks noChangeArrowheads="1"/>
          </p:cNvSpPr>
          <p:nvPr/>
        </p:nvSpPr>
        <p:spPr bwMode="auto">
          <a:xfrm>
            <a:off x="685800" y="1905000"/>
            <a:ext cx="2133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31775" indent="-231775" algn="just">
              <a:spcBef>
                <a:spcPct val="20000"/>
              </a:spcBef>
              <a:buFontTx/>
              <a:buChar char="•"/>
            </a:pPr>
            <a:r>
              <a:rPr lang="en-US" sz="1800" b="1" baseline="0">
                <a:latin typeface="Arial" charset="0"/>
              </a:rPr>
              <a:t>And :      P = vi  </a:t>
            </a:r>
          </a:p>
        </p:txBody>
      </p:sp>
      <p:sp>
        <p:nvSpPr>
          <p:cNvPr id="421910" name="Text Box 22"/>
          <p:cNvSpPr txBox="1">
            <a:spLocks noChangeArrowheads="1"/>
          </p:cNvSpPr>
          <p:nvPr/>
        </p:nvSpPr>
        <p:spPr bwMode="auto">
          <a:xfrm>
            <a:off x="3108325" y="1868488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aseline="0">
                <a:latin typeface="Arial" charset="0"/>
              </a:rPr>
              <a:t>or</a:t>
            </a:r>
          </a:p>
        </p:txBody>
      </p:sp>
      <p:grpSp>
        <p:nvGrpSpPr>
          <p:cNvPr id="421931" name="Group 43"/>
          <p:cNvGrpSpPr>
            <a:grpSpLocks/>
          </p:cNvGrpSpPr>
          <p:nvPr/>
        </p:nvGrpSpPr>
        <p:grpSpPr bwMode="auto">
          <a:xfrm>
            <a:off x="4038600" y="1724025"/>
            <a:ext cx="1570038" cy="762000"/>
            <a:chOff x="2544" y="1086"/>
            <a:chExt cx="989" cy="480"/>
          </a:xfrm>
        </p:grpSpPr>
        <p:sp>
          <p:nvSpPr>
            <p:cNvPr id="421912" name="Line 24"/>
            <p:cNvSpPr>
              <a:spLocks noChangeShapeType="1"/>
            </p:cNvSpPr>
            <p:nvPr/>
          </p:nvSpPr>
          <p:spPr bwMode="auto">
            <a:xfrm>
              <a:off x="3240" y="1323"/>
              <a:ext cx="29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1913" name="Text Box 25"/>
            <p:cNvSpPr txBox="1">
              <a:spLocks noChangeArrowheads="1"/>
            </p:cNvSpPr>
            <p:nvPr/>
          </p:nvSpPr>
          <p:spPr bwMode="auto">
            <a:xfrm>
              <a:off x="3193" y="1086"/>
              <a:ext cx="2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 baseline="0">
                  <a:latin typeface="Arial" charset="0"/>
                </a:rPr>
                <a:t>dv</a:t>
              </a:r>
            </a:p>
          </p:txBody>
        </p:sp>
        <p:sp>
          <p:nvSpPr>
            <p:cNvPr id="421914" name="Text Box 26"/>
            <p:cNvSpPr txBox="1">
              <a:spLocks noChangeArrowheads="1"/>
            </p:cNvSpPr>
            <p:nvPr/>
          </p:nvSpPr>
          <p:spPr bwMode="auto">
            <a:xfrm>
              <a:off x="3204" y="1335"/>
              <a:ext cx="2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 baseline="0">
                  <a:latin typeface="Arial" charset="0"/>
                </a:rPr>
                <a:t>dt</a:t>
              </a:r>
            </a:p>
          </p:txBody>
        </p:sp>
        <p:sp>
          <p:nvSpPr>
            <p:cNvPr id="421915" name="Text Box 27"/>
            <p:cNvSpPr txBox="1">
              <a:spLocks noChangeArrowheads="1"/>
            </p:cNvSpPr>
            <p:nvPr/>
          </p:nvSpPr>
          <p:spPr bwMode="auto">
            <a:xfrm>
              <a:off x="2978" y="1209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 baseline="0">
                  <a:latin typeface="Arial" charset="0"/>
                </a:rPr>
                <a:t>C</a:t>
              </a:r>
            </a:p>
          </p:txBody>
        </p:sp>
        <p:sp>
          <p:nvSpPr>
            <p:cNvPr id="421916" name="Text Box 28"/>
            <p:cNvSpPr txBox="1">
              <a:spLocks noChangeArrowheads="1"/>
            </p:cNvSpPr>
            <p:nvPr/>
          </p:nvSpPr>
          <p:spPr bwMode="auto">
            <a:xfrm>
              <a:off x="2544" y="1200"/>
              <a:ext cx="5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800" b="1" baseline="0">
                  <a:latin typeface="Arial" charset="0"/>
                </a:rPr>
                <a:t>P = v </a:t>
              </a:r>
            </a:p>
          </p:txBody>
        </p:sp>
      </p:grpSp>
      <p:sp>
        <p:nvSpPr>
          <p:cNvPr id="421917" name="Text Box 29"/>
          <p:cNvSpPr txBox="1">
            <a:spLocks noChangeArrowheads="1"/>
          </p:cNvSpPr>
          <p:nvPr/>
        </p:nvSpPr>
        <p:spPr bwMode="auto">
          <a:xfrm>
            <a:off x="6019800" y="18288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aseline="0">
                <a:latin typeface="Arial" charset="0"/>
              </a:rPr>
              <a:t>or</a:t>
            </a:r>
          </a:p>
        </p:txBody>
      </p:sp>
      <p:grpSp>
        <p:nvGrpSpPr>
          <p:cNvPr id="421930" name="Group 42"/>
          <p:cNvGrpSpPr>
            <a:grpSpLocks/>
          </p:cNvGrpSpPr>
          <p:nvPr/>
        </p:nvGrpSpPr>
        <p:grpSpPr bwMode="auto">
          <a:xfrm>
            <a:off x="6648450" y="1662113"/>
            <a:ext cx="1570038" cy="762000"/>
            <a:chOff x="4188" y="1047"/>
            <a:chExt cx="989" cy="480"/>
          </a:xfrm>
        </p:grpSpPr>
        <p:sp>
          <p:nvSpPr>
            <p:cNvPr id="421918" name="Line 30"/>
            <p:cNvSpPr>
              <a:spLocks noChangeShapeType="1"/>
            </p:cNvSpPr>
            <p:nvPr/>
          </p:nvSpPr>
          <p:spPr bwMode="auto">
            <a:xfrm>
              <a:off x="4884" y="1284"/>
              <a:ext cx="29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1919" name="Text Box 31"/>
            <p:cNvSpPr txBox="1">
              <a:spLocks noChangeArrowheads="1"/>
            </p:cNvSpPr>
            <p:nvPr/>
          </p:nvSpPr>
          <p:spPr bwMode="auto">
            <a:xfrm>
              <a:off x="4837" y="1047"/>
              <a:ext cx="2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 baseline="0">
                  <a:latin typeface="Arial" charset="0"/>
                </a:rPr>
                <a:t>dv</a:t>
              </a:r>
            </a:p>
          </p:txBody>
        </p:sp>
        <p:sp>
          <p:nvSpPr>
            <p:cNvPr id="421920" name="Text Box 32"/>
            <p:cNvSpPr txBox="1">
              <a:spLocks noChangeArrowheads="1"/>
            </p:cNvSpPr>
            <p:nvPr/>
          </p:nvSpPr>
          <p:spPr bwMode="auto">
            <a:xfrm>
              <a:off x="4848" y="1296"/>
              <a:ext cx="2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 baseline="0">
                  <a:latin typeface="Arial" charset="0"/>
                </a:rPr>
                <a:t>dt</a:t>
              </a:r>
            </a:p>
          </p:txBody>
        </p:sp>
        <p:sp>
          <p:nvSpPr>
            <p:cNvPr id="421921" name="Text Box 33"/>
            <p:cNvSpPr txBox="1">
              <a:spLocks noChangeArrowheads="1"/>
            </p:cNvSpPr>
            <p:nvPr/>
          </p:nvSpPr>
          <p:spPr bwMode="auto">
            <a:xfrm>
              <a:off x="4622" y="117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 baseline="0">
                  <a:latin typeface="Arial" charset="0"/>
                </a:rPr>
                <a:t>v</a:t>
              </a:r>
            </a:p>
          </p:txBody>
        </p:sp>
        <p:sp>
          <p:nvSpPr>
            <p:cNvPr id="421922" name="Text Box 34"/>
            <p:cNvSpPr txBox="1">
              <a:spLocks noChangeArrowheads="1"/>
            </p:cNvSpPr>
            <p:nvPr/>
          </p:nvSpPr>
          <p:spPr bwMode="auto">
            <a:xfrm>
              <a:off x="4188" y="1161"/>
              <a:ext cx="5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800" b="1" baseline="0">
                  <a:latin typeface="Arial" charset="0"/>
                </a:rPr>
                <a:t>P = C </a:t>
              </a:r>
            </a:p>
          </p:txBody>
        </p:sp>
      </p:grpSp>
      <p:sp>
        <p:nvSpPr>
          <p:cNvPr id="421923" name="Rectangle 35"/>
          <p:cNvSpPr>
            <a:spLocks noChangeArrowheads="1"/>
          </p:cNvSpPr>
          <p:nvPr/>
        </p:nvSpPr>
        <p:spPr bwMode="auto">
          <a:xfrm>
            <a:off x="685800" y="2514600"/>
            <a:ext cx="1676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31775" indent="-231775" algn="just">
              <a:spcBef>
                <a:spcPct val="20000"/>
              </a:spcBef>
              <a:buFontTx/>
              <a:buChar char="•"/>
            </a:pPr>
            <a:r>
              <a:rPr lang="en-US" sz="1800" b="1" baseline="0">
                <a:latin typeface="Arial" charset="0"/>
              </a:rPr>
              <a:t>Energy is :</a:t>
            </a:r>
          </a:p>
        </p:txBody>
      </p:sp>
      <p:grpSp>
        <p:nvGrpSpPr>
          <p:cNvPr id="421929" name="Group 41"/>
          <p:cNvGrpSpPr>
            <a:grpSpLocks/>
          </p:cNvGrpSpPr>
          <p:nvPr/>
        </p:nvGrpSpPr>
        <p:grpSpPr bwMode="auto">
          <a:xfrm>
            <a:off x="2209800" y="2505075"/>
            <a:ext cx="1627188" cy="381000"/>
            <a:chOff x="1392" y="1578"/>
            <a:chExt cx="1025" cy="240"/>
          </a:xfrm>
        </p:grpSpPr>
        <p:sp>
          <p:nvSpPr>
            <p:cNvPr id="421925" name="Text Box 37"/>
            <p:cNvSpPr txBox="1">
              <a:spLocks noChangeArrowheads="1"/>
            </p:cNvSpPr>
            <p:nvPr/>
          </p:nvSpPr>
          <p:spPr bwMode="auto">
            <a:xfrm>
              <a:off x="2133" y="1578"/>
              <a:ext cx="2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 baseline="0">
                  <a:latin typeface="Arial" charset="0"/>
                </a:rPr>
                <a:t>dv</a:t>
              </a:r>
            </a:p>
          </p:txBody>
        </p:sp>
        <p:sp>
          <p:nvSpPr>
            <p:cNvPr id="421927" name="Text Box 39"/>
            <p:cNvSpPr txBox="1">
              <a:spLocks noChangeArrowheads="1"/>
            </p:cNvSpPr>
            <p:nvPr/>
          </p:nvSpPr>
          <p:spPr bwMode="auto">
            <a:xfrm>
              <a:off x="1998" y="158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 baseline="0">
                  <a:latin typeface="Arial" charset="0"/>
                </a:rPr>
                <a:t>v</a:t>
              </a:r>
            </a:p>
          </p:txBody>
        </p:sp>
        <p:sp>
          <p:nvSpPr>
            <p:cNvPr id="421928" name="Text Box 40"/>
            <p:cNvSpPr txBox="1">
              <a:spLocks noChangeArrowheads="1"/>
            </p:cNvSpPr>
            <p:nvPr/>
          </p:nvSpPr>
          <p:spPr bwMode="auto">
            <a:xfrm>
              <a:off x="1392" y="1587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800" b="1" baseline="0">
                  <a:latin typeface="Arial" charset="0"/>
                </a:rPr>
                <a:t>P dt = C </a:t>
              </a:r>
            </a:p>
          </p:txBody>
        </p:sp>
      </p:grpSp>
      <p:sp>
        <p:nvSpPr>
          <p:cNvPr id="421932" name="Rectangle 44"/>
          <p:cNvSpPr>
            <a:spLocks noChangeArrowheads="1"/>
          </p:cNvSpPr>
          <p:nvPr/>
        </p:nvSpPr>
        <p:spPr bwMode="auto">
          <a:xfrm>
            <a:off x="685800" y="3048000"/>
            <a:ext cx="3048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31775" indent="-231775" algn="just">
              <a:spcBef>
                <a:spcPct val="20000"/>
              </a:spcBef>
              <a:buFontTx/>
              <a:buChar char="•"/>
            </a:pPr>
            <a:r>
              <a:rPr lang="en-US" sz="1800" b="1" baseline="0">
                <a:latin typeface="Arial" charset="0"/>
              </a:rPr>
              <a:t>Integrating from 0 to t :</a:t>
            </a:r>
          </a:p>
        </p:txBody>
      </p:sp>
      <p:grpSp>
        <p:nvGrpSpPr>
          <p:cNvPr id="421952" name="Group 64"/>
          <p:cNvGrpSpPr>
            <a:grpSpLocks/>
          </p:cNvGrpSpPr>
          <p:nvPr/>
        </p:nvGrpSpPr>
        <p:grpSpPr bwMode="auto">
          <a:xfrm>
            <a:off x="3765550" y="2930525"/>
            <a:ext cx="3016250" cy="835025"/>
            <a:chOff x="2352" y="1846"/>
            <a:chExt cx="1900" cy="526"/>
          </a:xfrm>
        </p:grpSpPr>
        <p:sp>
          <p:nvSpPr>
            <p:cNvPr id="421933" name="Text Box 45"/>
            <p:cNvSpPr txBox="1">
              <a:spLocks noChangeArrowheads="1"/>
            </p:cNvSpPr>
            <p:nvPr/>
          </p:nvSpPr>
          <p:spPr bwMode="auto">
            <a:xfrm>
              <a:off x="2462" y="2016"/>
              <a:ext cx="37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b="1" baseline="0">
                  <a:latin typeface="Arial" charset="0"/>
                  <a:cs typeface="Times New Roman" pitchFamily="18" charset="0"/>
                </a:rPr>
                <a:t>∫</a:t>
              </a:r>
              <a:endParaRPr lang="en-US" sz="2800" b="1">
                <a:latin typeface="Arial" charset="0"/>
                <a:cs typeface="Times New Roman" pitchFamily="18" charset="0"/>
              </a:endParaRPr>
            </a:p>
          </p:txBody>
        </p:sp>
        <p:sp>
          <p:nvSpPr>
            <p:cNvPr id="421934" name="Rectangle 46"/>
            <p:cNvSpPr>
              <a:spLocks noChangeArrowheads="1"/>
            </p:cNvSpPr>
            <p:nvPr/>
          </p:nvSpPr>
          <p:spPr bwMode="auto">
            <a:xfrm>
              <a:off x="2544" y="1872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 baseline="0">
                  <a:latin typeface="Arial" charset="0"/>
                </a:rPr>
                <a:t>t</a:t>
              </a:r>
            </a:p>
          </p:txBody>
        </p:sp>
        <p:sp>
          <p:nvSpPr>
            <p:cNvPr id="421935" name="Rectangle 47"/>
            <p:cNvSpPr>
              <a:spLocks noChangeArrowheads="1"/>
            </p:cNvSpPr>
            <p:nvPr/>
          </p:nvSpPr>
          <p:spPr bwMode="auto">
            <a:xfrm>
              <a:off x="2352" y="2160"/>
              <a:ext cx="2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 baseline="0">
                  <a:latin typeface="Arial" charset="0"/>
                </a:rPr>
                <a:t>t</a:t>
              </a:r>
              <a:r>
                <a:rPr lang="en-US" sz="1600" b="1" baseline="-25000">
                  <a:latin typeface="Arial" charset="0"/>
                </a:rPr>
                <a:t>0</a:t>
              </a:r>
            </a:p>
          </p:txBody>
        </p:sp>
        <p:sp>
          <p:nvSpPr>
            <p:cNvPr id="421936" name="Text Box 48"/>
            <p:cNvSpPr txBox="1">
              <a:spLocks noChangeArrowheads="1"/>
            </p:cNvSpPr>
            <p:nvPr/>
          </p:nvSpPr>
          <p:spPr bwMode="auto">
            <a:xfrm>
              <a:off x="2582" y="1994"/>
              <a:ext cx="3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aseline="0"/>
                <a:t> </a:t>
              </a:r>
              <a:r>
                <a:rPr lang="en-US" sz="1800" b="1" baseline="0">
                  <a:latin typeface="Arial" charset="0"/>
                </a:rPr>
                <a:t>Pdt</a:t>
              </a:r>
            </a:p>
          </p:txBody>
        </p:sp>
        <p:sp>
          <p:nvSpPr>
            <p:cNvPr id="421937" name="Text Box 49"/>
            <p:cNvSpPr txBox="1">
              <a:spLocks noChangeArrowheads="1"/>
            </p:cNvSpPr>
            <p:nvPr/>
          </p:nvSpPr>
          <p:spPr bwMode="auto">
            <a:xfrm>
              <a:off x="3062" y="1994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aseline="0"/>
                <a:t>=</a:t>
              </a:r>
            </a:p>
          </p:txBody>
        </p:sp>
        <p:sp>
          <p:nvSpPr>
            <p:cNvPr id="421938" name="Text Box 50"/>
            <p:cNvSpPr txBox="1">
              <a:spLocks noChangeArrowheads="1"/>
            </p:cNvSpPr>
            <p:nvPr/>
          </p:nvSpPr>
          <p:spPr bwMode="auto">
            <a:xfrm>
              <a:off x="3398" y="1994"/>
              <a:ext cx="25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800" b="1" baseline="0">
                  <a:latin typeface="Arial" charset="0"/>
                </a:rPr>
                <a:t>C</a:t>
              </a:r>
              <a:r>
                <a:rPr lang="en-US" baseline="0"/>
                <a:t> </a:t>
              </a:r>
            </a:p>
          </p:txBody>
        </p:sp>
        <p:sp>
          <p:nvSpPr>
            <p:cNvPr id="421939" name="Text Box 51"/>
            <p:cNvSpPr txBox="1">
              <a:spLocks noChangeArrowheads="1"/>
            </p:cNvSpPr>
            <p:nvPr/>
          </p:nvSpPr>
          <p:spPr bwMode="auto">
            <a:xfrm>
              <a:off x="3720" y="1990"/>
              <a:ext cx="37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b="1" baseline="0">
                  <a:latin typeface="Arial" charset="0"/>
                  <a:cs typeface="Times New Roman" pitchFamily="18" charset="0"/>
                </a:rPr>
                <a:t>∫</a:t>
              </a:r>
              <a:endParaRPr lang="en-US" sz="2800" b="1">
                <a:latin typeface="Arial" charset="0"/>
                <a:cs typeface="Times New Roman" pitchFamily="18" charset="0"/>
              </a:endParaRPr>
            </a:p>
          </p:txBody>
        </p:sp>
        <p:sp>
          <p:nvSpPr>
            <p:cNvPr id="421940" name="Rectangle 52"/>
            <p:cNvSpPr>
              <a:spLocks noChangeArrowheads="1"/>
            </p:cNvSpPr>
            <p:nvPr/>
          </p:nvSpPr>
          <p:spPr bwMode="auto">
            <a:xfrm>
              <a:off x="3802" y="1846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 baseline="0">
                  <a:latin typeface="Arial" charset="0"/>
                </a:rPr>
                <a:t>t</a:t>
              </a:r>
            </a:p>
          </p:txBody>
        </p:sp>
        <p:sp>
          <p:nvSpPr>
            <p:cNvPr id="421941" name="Rectangle 53"/>
            <p:cNvSpPr>
              <a:spLocks noChangeArrowheads="1"/>
            </p:cNvSpPr>
            <p:nvPr/>
          </p:nvSpPr>
          <p:spPr bwMode="auto">
            <a:xfrm>
              <a:off x="3610" y="2134"/>
              <a:ext cx="2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 baseline="0">
                  <a:latin typeface="Arial" charset="0"/>
                </a:rPr>
                <a:t>t</a:t>
              </a:r>
              <a:r>
                <a:rPr lang="en-US" sz="1600" b="1" baseline="-25000">
                  <a:latin typeface="Arial" charset="0"/>
                </a:rPr>
                <a:t>0</a:t>
              </a:r>
            </a:p>
          </p:txBody>
        </p:sp>
        <p:sp>
          <p:nvSpPr>
            <p:cNvPr id="421942" name="Text Box 54"/>
            <p:cNvSpPr txBox="1">
              <a:spLocks noChangeArrowheads="1"/>
            </p:cNvSpPr>
            <p:nvPr/>
          </p:nvSpPr>
          <p:spPr bwMode="auto">
            <a:xfrm>
              <a:off x="3840" y="1968"/>
              <a:ext cx="4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aseline="0"/>
                <a:t> </a:t>
              </a:r>
              <a:r>
                <a:rPr lang="en-US" sz="1800" b="1" baseline="0">
                  <a:latin typeface="Arial" charset="0"/>
                </a:rPr>
                <a:t>vdv</a:t>
              </a:r>
            </a:p>
          </p:txBody>
        </p:sp>
      </p:grpSp>
      <p:sp>
        <p:nvSpPr>
          <p:cNvPr id="421943" name="Rectangle 55"/>
          <p:cNvSpPr>
            <a:spLocks noChangeArrowheads="1"/>
          </p:cNvSpPr>
          <p:nvPr/>
        </p:nvSpPr>
        <p:spPr bwMode="auto">
          <a:xfrm>
            <a:off x="685800" y="4114800"/>
            <a:ext cx="5715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31775" indent="-231775" algn="just">
              <a:spcBef>
                <a:spcPct val="20000"/>
              </a:spcBef>
              <a:buFontTx/>
              <a:buChar char="•"/>
            </a:pPr>
            <a:r>
              <a:rPr lang="en-US" sz="1800" b="1" baseline="0">
                <a:latin typeface="Arial" charset="0"/>
              </a:rPr>
              <a:t>If we select zero energy reference at t</a:t>
            </a:r>
            <a:r>
              <a:rPr lang="en-US" sz="1800" b="1" baseline="-25000">
                <a:latin typeface="Arial" charset="0"/>
              </a:rPr>
              <a:t>o</a:t>
            </a:r>
            <a:r>
              <a:rPr lang="en-US" sz="1800" b="1" baseline="0">
                <a:latin typeface="Arial" charset="0"/>
              </a:rPr>
              <a:t> then :</a:t>
            </a:r>
          </a:p>
        </p:txBody>
      </p:sp>
      <p:grpSp>
        <p:nvGrpSpPr>
          <p:cNvPr id="421951" name="Group 63"/>
          <p:cNvGrpSpPr>
            <a:grpSpLocks/>
          </p:cNvGrpSpPr>
          <p:nvPr/>
        </p:nvGrpSpPr>
        <p:grpSpPr bwMode="auto">
          <a:xfrm>
            <a:off x="3352800" y="4908550"/>
            <a:ext cx="3505200" cy="744538"/>
            <a:chOff x="2112" y="3092"/>
            <a:chExt cx="2208" cy="469"/>
          </a:xfrm>
        </p:grpSpPr>
        <p:sp>
          <p:nvSpPr>
            <p:cNvPr id="421944" name="Text Box 56"/>
            <p:cNvSpPr txBox="1">
              <a:spLocks noChangeArrowheads="1"/>
            </p:cNvSpPr>
            <p:nvPr/>
          </p:nvSpPr>
          <p:spPr bwMode="auto">
            <a:xfrm>
              <a:off x="2112" y="3168"/>
              <a:ext cx="6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 baseline="0">
                  <a:latin typeface="Arial" charset="0"/>
                </a:rPr>
                <a:t>w</a:t>
              </a:r>
              <a:r>
                <a:rPr lang="en-US" sz="1800" b="1" baseline="-25000">
                  <a:latin typeface="Arial" charset="0"/>
                </a:rPr>
                <a:t>c</a:t>
              </a:r>
              <a:r>
                <a:rPr lang="en-US" sz="1800" b="1" baseline="0">
                  <a:latin typeface="Arial" charset="0"/>
                </a:rPr>
                <a:t>(t) = </a:t>
              </a:r>
            </a:p>
          </p:txBody>
        </p:sp>
        <p:sp>
          <p:nvSpPr>
            <p:cNvPr id="421945" name="Text Box 57"/>
            <p:cNvSpPr txBox="1">
              <a:spLocks noChangeArrowheads="1"/>
            </p:cNvSpPr>
            <p:nvPr/>
          </p:nvSpPr>
          <p:spPr bwMode="auto">
            <a:xfrm>
              <a:off x="2774" y="309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 baseline="0">
                  <a:latin typeface="Arial" charset="0"/>
                </a:rPr>
                <a:t>1</a:t>
              </a:r>
            </a:p>
          </p:txBody>
        </p:sp>
        <p:sp>
          <p:nvSpPr>
            <p:cNvPr id="421946" name="Line 58"/>
            <p:cNvSpPr>
              <a:spLocks noChangeShapeType="1"/>
            </p:cNvSpPr>
            <p:nvPr/>
          </p:nvSpPr>
          <p:spPr bwMode="auto">
            <a:xfrm>
              <a:off x="2784" y="331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1947" name="Text Box 59"/>
            <p:cNvSpPr txBox="1">
              <a:spLocks noChangeArrowheads="1"/>
            </p:cNvSpPr>
            <p:nvPr/>
          </p:nvSpPr>
          <p:spPr bwMode="auto">
            <a:xfrm>
              <a:off x="2784" y="333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 baseline="0">
                  <a:latin typeface="Arial" charset="0"/>
                </a:rPr>
                <a:t>2</a:t>
              </a:r>
            </a:p>
          </p:txBody>
        </p:sp>
        <p:sp>
          <p:nvSpPr>
            <p:cNvPr id="421948" name="Text Box 60"/>
            <p:cNvSpPr txBox="1">
              <a:spLocks noChangeArrowheads="1"/>
            </p:cNvSpPr>
            <p:nvPr/>
          </p:nvSpPr>
          <p:spPr bwMode="auto">
            <a:xfrm>
              <a:off x="3045" y="3186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 baseline="0">
                  <a:latin typeface="Arial" charset="0"/>
                </a:rPr>
                <a:t>C</a:t>
              </a:r>
            </a:p>
          </p:txBody>
        </p:sp>
        <p:sp>
          <p:nvSpPr>
            <p:cNvPr id="421949" name="Text Box 61"/>
            <p:cNvSpPr txBox="1">
              <a:spLocks noChangeArrowheads="1"/>
            </p:cNvSpPr>
            <p:nvPr/>
          </p:nvSpPr>
          <p:spPr bwMode="auto">
            <a:xfrm>
              <a:off x="3168" y="3146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aseline="0"/>
                <a:t>v</a:t>
              </a:r>
              <a:r>
                <a:rPr lang="en-US"/>
                <a:t>2</a:t>
              </a:r>
            </a:p>
          </p:txBody>
        </p:sp>
        <p:sp>
          <p:nvSpPr>
            <p:cNvPr id="421950" name="Text Box 62"/>
            <p:cNvSpPr txBox="1">
              <a:spLocks noChangeArrowheads="1"/>
            </p:cNvSpPr>
            <p:nvPr/>
          </p:nvSpPr>
          <p:spPr bwMode="auto">
            <a:xfrm>
              <a:off x="3648" y="3216"/>
              <a:ext cx="67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latin typeface="Arial" charset="0"/>
                </a:rPr>
                <a:t>joules</a:t>
              </a:r>
            </a:p>
          </p:txBody>
        </p:sp>
      </p:grpSp>
      <p:sp>
        <p:nvSpPr>
          <p:cNvPr id="54" name="Rectangle 4"/>
          <p:cNvSpPr>
            <a:spLocks noChangeArrowheads="1"/>
          </p:cNvSpPr>
          <p:nvPr/>
        </p:nvSpPr>
        <p:spPr bwMode="auto">
          <a:xfrm>
            <a:off x="533400" y="6096000"/>
            <a:ext cx="800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90513" indent="-290513">
              <a:spcBef>
                <a:spcPct val="20000"/>
              </a:spcBef>
              <a:buFontTx/>
              <a:buChar char="•"/>
            </a:pPr>
            <a:r>
              <a:rPr lang="en-US" sz="1800" b="1" baseline="0" dirty="0" smtClean="0">
                <a:solidFill>
                  <a:srgbClr val="FF0000"/>
                </a:solidFill>
                <a:latin typeface="Arial" charset="0"/>
              </a:rPr>
              <a:t>Capacitors …</a:t>
            </a:r>
            <a:r>
              <a:rPr lang="en-US" sz="1800" b="1" baseline="0" dirty="0" err="1" smtClean="0">
                <a:solidFill>
                  <a:srgbClr val="FF0000"/>
                </a:solidFill>
                <a:latin typeface="Arial" charset="0"/>
              </a:rPr>
              <a:t>contd</a:t>
            </a:r>
            <a:r>
              <a:rPr lang="en-US" sz="1800" b="1" baseline="0" dirty="0" smtClean="0">
                <a:solidFill>
                  <a:srgbClr val="FF0000"/>
                </a:solidFill>
                <a:latin typeface="Arial" charset="0"/>
              </a:rPr>
              <a:t>!</a:t>
            </a:r>
            <a:endParaRPr lang="en-US" sz="1800" b="1" baseline="0" dirty="0">
              <a:solidFill>
                <a:srgbClr val="FF0000"/>
              </a:solidFill>
              <a:latin typeface="Arial" charset="0"/>
            </a:endParaRPr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21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21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21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4219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219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21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21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2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21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21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2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42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42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42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421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421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21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4219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4219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" dur="500"/>
                                        <p:tgtEl>
                                          <p:spTgt spid="421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21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21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1" grpId="0"/>
      <p:bldP spid="421910" grpId="0"/>
      <p:bldP spid="421917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3000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3000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E31F8F18A7E043905E1667C20D9A5E" ma:contentTypeVersion="2" ma:contentTypeDescription="Create a new document." ma:contentTypeScope="" ma:versionID="207c11564c016c14dfafc1e2cf1a8fd3">
  <xsd:schema xmlns:xsd="http://www.w3.org/2001/XMLSchema" xmlns:xs="http://www.w3.org/2001/XMLSchema" xmlns:p="http://schemas.microsoft.com/office/2006/metadata/properties" xmlns:ns2="24669104-2fd6-4102-bae9-6b0db27ef0c0" targetNamespace="http://schemas.microsoft.com/office/2006/metadata/properties" ma:root="true" ma:fieldsID="44ded453f7bb196ed30f0278f5efab8a" ns2:_="">
    <xsd:import namespace="24669104-2fd6-4102-bae9-6b0db27ef0c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669104-2fd6-4102-bae9-6b0db27ef0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DE015EA-9757-41BB-AF3B-D773717CECDB}"/>
</file>

<file path=customXml/itemProps2.xml><?xml version="1.0" encoding="utf-8"?>
<ds:datastoreItem xmlns:ds="http://schemas.openxmlformats.org/officeDocument/2006/customXml" ds:itemID="{5E312A55-0FD7-4198-B32B-D77953DEB31A}"/>
</file>

<file path=customXml/itemProps3.xml><?xml version="1.0" encoding="utf-8"?>
<ds:datastoreItem xmlns:ds="http://schemas.openxmlformats.org/officeDocument/2006/customXml" ds:itemID="{5A7D2980-C79E-4DD5-9EA5-C87C2980B094}"/>
</file>

<file path=docProps/app.xml><?xml version="1.0" encoding="utf-8"?>
<Properties xmlns="http://schemas.openxmlformats.org/officeDocument/2006/extended-properties" xmlns:vt="http://schemas.openxmlformats.org/officeDocument/2006/docPropsVTypes">
  <TotalTime>3005</TotalTime>
  <Words>1543</Words>
  <Application>Microsoft Office PowerPoint</Application>
  <PresentationFormat>On-screen Show (4:3)</PresentationFormat>
  <Paragraphs>310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Default Design</vt:lpstr>
      <vt:lpstr>Slide 1</vt:lpstr>
      <vt:lpstr>Capacitors</vt:lpstr>
      <vt:lpstr>Capacitors …contd</vt:lpstr>
      <vt:lpstr>Capacitors …contd</vt:lpstr>
      <vt:lpstr>Capacitors …contd</vt:lpstr>
      <vt:lpstr>Capacitors …contd</vt:lpstr>
      <vt:lpstr>Capacitors …contd</vt:lpstr>
      <vt:lpstr>Capacitors…contd</vt:lpstr>
      <vt:lpstr>Energy Storage (Electric Field)  : Capacitors</vt:lpstr>
      <vt:lpstr>Capacitors in Parallel</vt:lpstr>
      <vt:lpstr>Capacitors in Series</vt:lpstr>
      <vt:lpstr>Capacitors Series &amp; Parallel</vt:lpstr>
      <vt:lpstr>Slide 13</vt:lpstr>
    </vt:vector>
  </TitlesOfParts>
  <Company>LASER WORDS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LW1</dc:creator>
  <cp:lastModifiedBy>Mansoor</cp:lastModifiedBy>
  <cp:revision>739</cp:revision>
  <dcterms:created xsi:type="dcterms:W3CDTF">2001-08-27T04:48:27Z</dcterms:created>
  <dcterms:modified xsi:type="dcterms:W3CDTF">2020-09-25T03:24:20Z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0x0101009CE31F8F18A7E043905E1667C20D9A5E</vt:lpwstr>
  </property>
</Properties>
</file>