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3" r:id="rId2"/>
    <p:sldId id="519" r:id="rId3"/>
    <p:sldId id="522" r:id="rId4"/>
    <p:sldId id="523" r:id="rId5"/>
    <p:sldId id="524" r:id="rId6"/>
    <p:sldId id="520" r:id="rId7"/>
    <p:sldId id="525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59" d="100"/>
          <a:sy n="59" d="100"/>
        </p:scale>
        <p:origin x="-4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99877C76-0402-4122-8115-695E796C45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628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CCF6C95E-8B3D-44AE-B74F-7D97E504BC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442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E29B7-2FDD-4514-8A16-7A51459893B4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693" y="4561226"/>
            <a:ext cx="5363817" cy="43202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95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E1108-7CD0-491A-9D5A-7F6F274865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39902-F2DD-4ADE-9735-FCDBD0FFC3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D1A3E-0066-41A1-A0BD-16FBB2F109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B58907-4004-4C32-AA08-4E1C6ECE95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7773-4ECC-4FA9-AA15-61A5A7E79B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61B5E-8C46-4BEA-9447-3B2549B4ED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2A32-680E-4BBC-8F20-E9DF07A0B6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1529-C4BD-4ED3-B411-BB5776D24B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51FA8-B399-4CD7-BA22-EF6AD07DC4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4161-AEAD-4800-B3E3-D9888568B9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53082-8B06-49FF-ACD2-E90A526F9F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A5FCB-6458-4B86-A03B-BF8DFF7199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29ADAF66-B69D-4DBA-B733-791F1D4CD1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FFB3-1C2F-4895-82C8-4D6EE409F53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Inductors</a:t>
            </a:r>
            <a:endParaRPr lang="en-US" sz="2800" b="1" u="sng" dirty="0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609600" y="685800"/>
            <a:ext cx="807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dirty="0">
                <a:latin typeface="Arial" charset="0"/>
              </a:rPr>
              <a:t>In early 1800, Danish scientist </a:t>
            </a:r>
            <a:r>
              <a:rPr lang="en-US" sz="1400" b="1" dirty="0" err="1">
                <a:solidFill>
                  <a:srgbClr val="FF0000"/>
                </a:solidFill>
                <a:latin typeface="Arial" charset="0"/>
              </a:rPr>
              <a:t>Oersted</a:t>
            </a:r>
            <a:r>
              <a:rPr lang="en-US" sz="1400" b="1" dirty="0">
                <a:latin typeface="Arial" charset="0"/>
              </a:rPr>
              <a:t> demonstrated that a current –carrying conductor produced a magnetic field.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Ampere</a:t>
            </a:r>
            <a:r>
              <a:rPr lang="en-US" sz="1400" b="1" dirty="0">
                <a:latin typeface="Arial" charset="0"/>
              </a:rPr>
              <a:t> showed that magnetic field was linearly related to the current which produced it.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Arial" charset="0"/>
              </a:rPr>
              <a:t>Faraday and Henry </a:t>
            </a:r>
            <a:r>
              <a:rPr lang="en-US" sz="1400" b="1" dirty="0">
                <a:latin typeface="Arial" charset="0"/>
              </a:rPr>
              <a:t>discovered that a changing magnetic field (due to </a:t>
            </a:r>
            <a:r>
              <a:rPr lang="en-US" sz="1400" b="1" dirty="0" err="1">
                <a:latin typeface="Arial" charset="0"/>
              </a:rPr>
              <a:t>di</a:t>
            </a:r>
            <a:r>
              <a:rPr lang="en-US" sz="1400" b="1" dirty="0">
                <a:latin typeface="Arial" charset="0"/>
              </a:rPr>
              <a:t>/</a:t>
            </a:r>
            <a:r>
              <a:rPr lang="en-US" sz="1400" b="1" dirty="0" err="1">
                <a:latin typeface="Arial" charset="0"/>
              </a:rPr>
              <a:t>dt</a:t>
            </a:r>
            <a:r>
              <a:rPr lang="en-US" sz="1400" b="1" dirty="0">
                <a:latin typeface="Arial" charset="0"/>
              </a:rPr>
              <a:t>) could induce a voltage in a </a:t>
            </a:r>
            <a:r>
              <a:rPr lang="en-US" sz="1400" b="1" dirty="0" err="1">
                <a:latin typeface="Arial" charset="0"/>
              </a:rPr>
              <a:t>neighbouring</a:t>
            </a:r>
            <a:r>
              <a:rPr lang="en-US" sz="1400" b="1" dirty="0">
                <a:latin typeface="Arial" charset="0"/>
              </a:rPr>
              <a:t> circuit. They showed that this voltage was proportional to the time rate of change of the current producing the magnetic field</a:t>
            </a:r>
            <a:r>
              <a:rPr lang="en-US" sz="1400" b="1" dirty="0" smtClean="0">
                <a:latin typeface="Arial" charset="0"/>
              </a:rPr>
              <a:t>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</a:rPr>
              <a:t>The constant of proportionality is what we now call the inductance symbolized by “L”;</a:t>
            </a:r>
            <a:endParaRPr lang="en-US" sz="1400" b="1" dirty="0">
              <a:solidFill>
                <a:srgbClr val="FF0000"/>
              </a:solidFill>
              <a:latin typeface="Arial" charset="0"/>
            </a:endParaRP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400" b="1" dirty="0">
                <a:latin typeface="Arial" charset="0"/>
              </a:rPr>
              <a:t>The circuit symbol of an inductor :           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09600" y="57912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Inductors 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397374" name="Rectangle 62"/>
          <p:cNvSpPr>
            <a:spLocks noChangeArrowheads="1"/>
          </p:cNvSpPr>
          <p:nvPr/>
        </p:nvSpPr>
        <p:spPr bwMode="auto">
          <a:xfrm>
            <a:off x="604838" y="4038600"/>
            <a:ext cx="5562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 non-ideal inductor can be modeled as shown.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>
                <a:latin typeface="Arial" charset="0"/>
              </a:rPr>
              <a:t>Notice the winding resistance. The winding capacitance is also called stray or parasitic capacitance.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200" b="1">
                <a:latin typeface="Arial" charset="0"/>
              </a:rPr>
              <a:t>Coil is wound in sections to reduce capacitance.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7100888" y="4095750"/>
            <a:ext cx="1004887" cy="547688"/>
            <a:chOff x="7100888" y="4095750"/>
            <a:chExt cx="1004887" cy="547688"/>
          </a:xfrm>
        </p:grpSpPr>
        <p:sp>
          <p:nvSpPr>
            <p:cNvPr id="397338" name="Line 26"/>
            <p:cNvSpPr>
              <a:spLocks noChangeShapeType="1"/>
            </p:cNvSpPr>
            <p:nvPr/>
          </p:nvSpPr>
          <p:spPr bwMode="auto">
            <a:xfrm flipV="1">
              <a:off x="7100888" y="40957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7339" name="Line 27"/>
            <p:cNvSpPr>
              <a:spLocks noChangeShapeType="1"/>
            </p:cNvSpPr>
            <p:nvPr/>
          </p:nvSpPr>
          <p:spPr bwMode="auto">
            <a:xfrm flipV="1">
              <a:off x="8105775" y="411003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7509" name="Rectangle 197"/>
          <p:cNvSpPr>
            <a:spLocks noChangeArrowheads="1"/>
          </p:cNvSpPr>
          <p:nvPr/>
        </p:nvSpPr>
        <p:spPr bwMode="auto">
          <a:xfrm>
            <a:off x="609600" y="3505200"/>
            <a:ext cx="754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 inductor is simply a coil of wire having magnetic properties.</a:t>
            </a:r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4038600" y="2819400"/>
            <a:ext cx="1077986" cy="215535"/>
            <a:chOff x="360" y="2579"/>
            <a:chExt cx="2136" cy="1531"/>
          </a:xfrm>
        </p:grpSpPr>
        <p:grpSp>
          <p:nvGrpSpPr>
            <p:cNvPr id="70" name="Group 61"/>
            <p:cNvGrpSpPr>
              <a:grpSpLocks/>
            </p:cNvGrpSpPr>
            <p:nvPr/>
          </p:nvGrpSpPr>
          <p:grpSpPr bwMode="auto">
            <a:xfrm>
              <a:off x="1049" y="2581"/>
              <a:ext cx="758" cy="803"/>
              <a:chOff x="1049" y="2581"/>
              <a:chExt cx="758" cy="803"/>
            </a:xfrm>
          </p:grpSpPr>
          <p:sp>
            <p:nvSpPr>
              <p:cNvPr id="77" name="Arc 62"/>
              <p:cNvSpPr>
                <a:spLocks/>
              </p:cNvSpPr>
              <p:nvPr/>
            </p:nvSpPr>
            <p:spPr bwMode="auto">
              <a:xfrm rot="10800000">
                <a:off x="1049" y="2581"/>
                <a:ext cx="295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8" name="Arc 63"/>
              <p:cNvSpPr>
                <a:spLocks/>
              </p:cNvSpPr>
              <p:nvPr/>
            </p:nvSpPr>
            <p:spPr bwMode="auto">
              <a:xfrm rot="10800000" flipH="1">
                <a:off x="1523" y="2581"/>
                <a:ext cx="284" cy="801"/>
              </a:xfrm>
              <a:custGeom>
                <a:avLst/>
                <a:gdLst>
                  <a:gd name="T0" fmla="*/ 0 w 43200"/>
                  <a:gd name="T1" fmla="*/ 0 h 26719"/>
                  <a:gd name="T2" fmla="*/ 0 w 43200"/>
                  <a:gd name="T3" fmla="*/ 0 h 26719"/>
                  <a:gd name="T4" fmla="*/ 0 w 43200"/>
                  <a:gd name="T5" fmla="*/ 0 h 2671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19"/>
                  <a:gd name="T11" fmla="*/ 43200 w 43200"/>
                  <a:gd name="T12" fmla="*/ 26719 h 26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19" fill="none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</a:path>
                  <a:path w="43200" h="26719" stroke="0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  <a:lnTo>
                      <a:pt x="21600" y="511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71" name="Group 64"/>
            <p:cNvGrpSpPr>
              <a:grpSpLocks/>
            </p:cNvGrpSpPr>
            <p:nvPr/>
          </p:nvGrpSpPr>
          <p:grpSpPr bwMode="auto">
            <a:xfrm>
              <a:off x="360" y="2579"/>
              <a:ext cx="2136" cy="1531"/>
              <a:chOff x="360" y="2579"/>
              <a:chExt cx="2136" cy="1531"/>
            </a:xfrm>
          </p:grpSpPr>
          <p:sp>
            <p:nvSpPr>
              <p:cNvPr id="72" name="Arc 65"/>
              <p:cNvSpPr>
                <a:spLocks/>
              </p:cNvSpPr>
              <p:nvPr/>
            </p:nvSpPr>
            <p:spPr bwMode="auto">
              <a:xfrm>
                <a:off x="1202" y="3222"/>
                <a:ext cx="142" cy="888"/>
              </a:xfrm>
              <a:custGeom>
                <a:avLst/>
                <a:gdLst>
                  <a:gd name="T0" fmla="*/ 0 w 43200"/>
                  <a:gd name="T1" fmla="*/ 0 h 26749"/>
                  <a:gd name="T2" fmla="*/ 0 w 43200"/>
                  <a:gd name="T3" fmla="*/ 0 h 26749"/>
                  <a:gd name="T4" fmla="*/ 0 w 43200"/>
                  <a:gd name="T5" fmla="*/ 0 h 26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49"/>
                  <a:gd name="T11" fmla="*/ 43200 w 43200"/>
                  <a:gd name="T12" fmla="*/ 26749 h 26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49" fill="none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</a:path>
                  <a:path w="43200" h="26749" stroke="0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  <a:lnTo>
                      <a:pt x="21600" y="5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3" name="Arc 66"/>
              <p:cNvSpPr>
                <a:spLocks/>
              </p:cNvSpPr>
              <p:nvPr/>
            </p:nvSpPr>
            <p:spPr bwMode="auto">
              <a:xfrm rot="10800000">
                <a:off x="1202" y="2579"/>
                <a:ext cx="463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4" name="Arc 67"/>
              <p:cNvSpPr>
                <a:spLocks/>
              </p:cNvSpPr>
              <p:nvPr/>
            </p:nvSpPr>
            <p:spPr bwMode="auto">
              <a:xfrm rot="10800000" flipV="1">
                <a:off x="1523" y="3268"/>
                <a:ext cx="142" cy="837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>
                <a:off x="1807" y="3377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360" y="3348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455226" y="3984400"/>
            <a:ext cx="2362200" cy="834344"/>
            <a:chOff x="6477000" y="3980544"/>
            <a:chExt cx="2362200" cy="834344"/>
          </a:xfrm>
        </p:grpSpPr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7329488" y="4357688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b="1" dirty="0"/>
                <a:t>| (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6477000" y="3980544"/>
              <a:ext cx="2362200" cy="667656"/>
              <a:chOff x="6477000" y="3980544"/>
              <a:chExt cx="2362200" cy="667656"/>
            </a:xfrm>
          </p:grpSpPr>
          <p:grpSp>
            <p:nvGrpSpPr>
              <p:cNvPr id="397324" name="Group 12"/>
              <p:cNvGrpSpPr>
                <a:grpSpLocks/>
              </p:cNvGrpSpPr>
              <p:nvPr/>
            </p:nvGrpSpPr>
            <p:grpSpPr bwMode="auto">
              <a:xfrm>
                <a:off x="7681913" y="4005263"/>
                <a:ext cx="457200" cy="152400"/>
                <a:chOff x="1200" y="1296"/>
                <a:chExt cx="2256" cy="243"/>
              </a:xfrm>
            </p:grpSpPr>
            <p:sp>
              <p:nvSpPr>
                <p:cNvPr id="397325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32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129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7327" name="Group 15"/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973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732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7330" name="Group 18"/>
                <p:cNvGrpSpPr>
                  <a:grpSpLocks/>
                </p:cNvGrpSpPr>
                <p:nvPr/>
              </p:nvGrpSpPr>
              <p:grpSpPr bwMode="auto">
                <a:xfrm>
                  <a:off x="2214" y="1299"/>
                  <a:ext cx="288" cy="240"/>
                  <a:chOff x="1920" y="1296"/>
                  <a:chExt cx="288" cy="240"/>
                </a:xfrm>
              </p:grpSpPr>
              <p:sp>
                <p:nvSpPr>
                  <p:cNvPr id="3973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733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7333" name="Group 21"/>
                <p:cNvGrpSpPr>
                  <a:grpSpLocks/>
                </p:cNvGrpSpPr>
                <p:nvPr/>
              </p:nvGrpSpPr>
              <p:grpSpPr bwMode="auto">
                <a:xfrm>
                  <a:off x="2508" y="1296"/>
                  <a:ext cx="288" cy="240"/>
                  <a:chOff x="1920" y="1296"/>
                  <a:chExt cx="288" cy="240"/>
                </a:xfrm>
              </p:grpSpPr>
              <p:sp>
                <p:nvSpPr>
                  <p:cNvPr id="39733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733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296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7336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337" name="Line 25"/>
                <p:cNvSpPr>
                  <a:spLocks noChangeShapeType="1"/>
                </p:cNvSpPr>
                <p:nvPr/>
              </p:nvSpPr>
              <p:spPr bwMode="auto">
                <a:xfrm>
                  <a:off x="2793" y="129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7379" name="Line 67"/>
              <p:cNvSpPr>
                <a:spLocks noChangeShapeType="1"/>
              </p:cNvSpPr>
              <p:nvPr/>
            </p:nvSpPr>
            <p:spPr bwMode="auto">
              <a:xfrm>
                <a:off x="7710488" y="4633913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380" name="Line 68"/>
              <p:cNvSpPr>
                <a:spLocks noChangeShapeType="1"/>
              </p:cNvSpPr>
              <p:nvPr/>
            </p:nvSpPr>
            <p:spPr bwMode="auto">
              <a:xfrm>
                <a:off x="7129463" y="4648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466" name="Line 154"/>
              <p:cNvSpPr>
                <a:spLocks noChangeShapeType="1"/>
              </p:cNvSpPr>
              <p:nvPr/>
            </p:nvSpPr>
            <p:spPr bwMode="auto">
              <a:xfrm>
                <a:off x="8153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467" name="Line 155"/>
              <p:cNvSpPr>
                <a:spLocks noChangeShapeType="1"/>
              </p:cNvSpPr>
              <p:nvPr/>
            </p:nvSpPr>
            <p:spPr bwMode="auto">
              <a:xfrm>
                <a:off x="6477000" y="409575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60"/>
              <p:cNvGrpSpPr>
                <a:grpSpLocks/>
              </p:cNvGrpSpPr>
              <p:nvPr/>
            </p:nvGrpSpPr>
            <p:grpSpPr bwMode="auto">
              <a:xfrm>
                <a:off x="7010400" y="3980544"/>
                <a:ext cx="696986" cy="228600"/>
                <a:chOff x="360" y="2579"/>
                <a:chExt cx="2136" cy="1531"/>
              </a:xfrm>
            </p:grpSpPr>
            <p:grpSp>
              <p:nvGrpSpPr>
                <p:cNvPr id="80" name="Group 61"/>
                <p:cNvGrpSpPr>
                  <a:grpSpLocks/>
                </p:cNvGrpSpPr>
                <p:nvPr/>
              </p:nvGrpSpPr>
              <p:grpSpPr bwMode="auto">
                <a:xfrm>
                  <a:off x="1049" y="2581"/>
                  <a:ext cx="758" cy="803"/>
                  <a:chOff x="1049" y="2581"/>
                  <a:chExt cx="758" cy="803"/>
                </a:xfrm>
              </p:grpSpPr>
              <p:sp>
                <p:nvSpPr>
                  <p:cNvPr id="87" name="Arc 62"/>
                  <p:cNvSpPr>
                    <a:spLocks/>
                  </p:cNvSpPr>
                  <p:nvPr/>
                </p:nvSpPr>
                <p:spPr bwMode="auto">
                  <a:xfrm rot="10800000">
                    <a:off x="1049" y="2581"/>
                    <a:ext cx="295" cy="803"/>
                  </a:xfrm>
                  <a:custGeom>
                    <a:avLst/>
                    <a:gdLst>
                      <a:gd name="T0" fmla="*/ 0 w 43200"/>
                      <a:gd name="T1" fmla="*/ 0 h 24199"/>
                      <a:gd name="T2" fmla="*/ 0 w 43200"/>
                      <a:gd name="T3" fmla="*/ 0 h 24199"/>
                      <a:gd name="T4" fmla="*/ 0 w 43200"/>
                      <a:gd name="T5" fmla="*/ 0 h 24199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4199"/>
                      <a:gd name="T11" fmla="*/ 43200 w 43200"/>
                      <a:gd name="T12" fmla="*/ 24199 h 241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4199" fill="none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</a:path>
                      <a:path w="43200" h="24199" stroke="0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  <a:lnTo>
                          <a:pt x="21600" y="259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2075" tIns="46038" rIns="92075" bIns="46038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Arc 63"/>
                  <p:cNvSpPr>
                    <a:spLocks/>
                  </p:cNvSpPr>
                  <p:nvPr/>
                </p:nvSpPr>
                <p:spPr bwMode="auto">
                  <a:xfrm rot="10800000" flipH="1">
                    <a:off x="1523" y="2581"/>
                    <a:ext cx="284" cy="801"/>
                  </a:xfrm>
                  <a:custGeom>
                    <a:avLst/>
                    <a:gdLst>
                      <a:gd name="T0" fmla="*/ 0 w 43200"/>
                      <a:gd name="T1" fmla="*/ 0 h 26719"/>
                      <a:gd name="T2" fmla="*/ 0 w 43200"/>
                      <a:gd name="T3" fmla="*/ 0 h 26719"/>
                      <a:gd name="T4" fmla="*/ 0 w 43200"/>
                      <a:gd name="T5" fmla="*/ 0 h 26719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6719"/>
                      <a:gd name="T11" fmla="*/ 43200 w 43200"/>
                      <a:gd name="T12" fmla="*/ 26719 h 2671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6719" fill="none" extrusionOk="0">
                        <a:moveTo>
                          <a:pt x="42584" y="0"/>
                        </a:moveTo>
                        <a:cubicBezTo>
                          <a:pt x="42993" y="1675"/>
                          <a:pt x="43200" y="3394"/>
                          <a:pt x="43200" y="5119"/>
                        </a:cubicBezTo>
                        <a:cubicBezTo>
                          <a:pt x="43200" y="17048"/>
                          <a:pt x="33529" y="26719"/>
                          <a:pt x="21600" y="26719"/>
                        </a:cubicBezTo>
                        <a:cubicBezTo>
                          <a:pt x="9670" y="26719"/>
                          <a:pt x="0" y="17048"/>
                          <a:pt x="0" y="5119"/>
                        </a:cubicBezTo>
                        <a:cubicBezTo>
                          <a:pt x="-1" y="4250"/>
                          <a:pt x="52" y="3382"/>
                          <a:pt x="156" y="2519"/>
                        </a:cubicBezTo>
                      </a:path>
                      <a:path w="43200" h="26719" stroke="0" extrusionOk="0">
                        <a:moveTo>
                          <a:pt x="42584" y="0"/>
                        </a:moveTo>
                        <a:cubicBezTo>
                          <a:pt x="42993" y="1675"/>
                          <a:pt x="43200" y="3394"/>
                          <a:pt x="43200" y="5119"/>
                        </a:cubicBezTo>
                        <a:cubicBezTo>
                          <a:pt x="43200" y="17048"/>
                          <a:pt x="33529" y="26719"/>
                          <a:pt x="21600" y="26719"/>
                        </a:cubicBezTo>
                        <a:cubicBezTo>
                          <a:pt x="9670" y="26719"/>
                          <a:pt x="0" y="17048"/>
                          <a:pt x="0" y="5119"/>
                        </a:cubicBezTo>
                        <a:cubicBezTo>
                          <a:pt x="-1" y="4250"/>
                          <a:pt x="52" y="3382"/>
                          <a:pt x="156" y="2519"/>
                        </a:cubicBezTo>
                        <a:lnTo>
                          <a:pt x="21600" y="511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2075" tIns="46038" rIns="92075" bIns="46038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" name="Group 64"/>
                <p:cNvGrpSpPr>
                  <a:grpSpLocks/>
                </p:cNvGrpSpPr>
                <p:nvPr/>
              </p:nvGrpSpPr>
              <p:grpSpPr bwMode="auto">
                <a:xfrm>
                  <a:off x="360" y="2579"/>
                  <a:ext cx="2136" cy="1531"/>
                  <a:chOff x="360" y="2579"/>
                  <a:chExt cx="2136" cy="1531"/>
                </a:xfrm>
              </p:grpSpPr>
              <p:sp>
                <p:nvSpPr>
                  <p:cNvPr id="82" name="Arc 65"/>
                  <p:cNvSpPr>
                    <a:spLocks/>
                  </p:cNvSpPr>
                  <p:nvPr/>
                </p:nvSpPr>
                <p:spPr bwMode="auto">
                  <a:xfrm>
                    <a:off x="1202" y="3222"/>
                    <a:ext cx="142" cy="888"/>
                  </a:xfrm>
                  <a:custGeom>
                    <a:avLst/>
                    <a:gdLst>
                      <a:gd name="T0" fmla="*/ 0 w 43200"/>
                      <a:gd name="T1" fmla="*/ 0 h 26749"/>
                      <a:gd name="T2" fmla="*/ 0 w 43200"/>
                      <a:gd name="T3" fmla="*/ 0 h 26749"/>
                      <a:gd name="T4" fmla="*/ 0 w 43200"/>
                      <a:gd name="T5" fmla="*/ 0 h 26749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6749"/>
                      <a:gd name="T11" fmla="*/ 43200 w 43200"/>
                      <a:gd name="T12" fmla="*/ 26749 h 267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6749" fill="none" extrusionOk="0">
                        <a:moveTo>
                          <a:pt x="42577" y="-1"/>
                        </a:moveTo>
                        <a:cubicBezTo>
                          <a:pt x="42990" y="1685"/>
                          <a:pt x="43200" y="3413"/>
                          <a:pt x="43200" y="5149"/>
                        </a:cubicBezTo>
                        <a:cubicBezTo>
                          <a:pt x="43200" y="17078"/>
                          <a:pt x="33529" y="26749"/>
                          <a:pt x="21600" y="26749"/>
                        </a:cubicBezTo>
                        <a:cubicBezTo>
                          <a:pt x="9670" y="26749"/>
                          <a:pt x="0" y="17078"/>
                          <a:pt x="0" y="5149"/>
                        </a:cubicBezTo>
                        <a:cubicBezTo>
                          <a:pt x="-1" y="4280"/>
                          <a:pt x="52" y="3412"/>
                          <a:pt x="156" y="2549"/>
                        </a:cubicBezTo>
                      </a:path>
                      <a:path w="43200" h="26749" stroke="0" extrusionOk="0">
                        <a:moveTo>
                          <a:pt x="42577" y="-1"/>
                        </a:moveTo>
                        <a:cubicBezTo>
                          <a:pt x="42990" y="1685"/>
                          <a:pt x="43200" y="3413"/>
                          <a:pt x="43200" y="5149"/>
                        </a:cubicBezTo>
                        <a:cubicBezTo>
                          <a:pt x="43200" y="17078"/>
                          <a:pt x="33529" y="26749"/>
                          <a:pt x="21600" y="26749"/>
                        </a:cubicBezTo>
                        <a:cubicBezTo>
                          <a:pt x="9670" y="26749"/>
                          <a:pt x="0" y="17078"/>
                          <a:pt x="0" y="5149"/>
                        </a:cubicBezTo>
                        <a:cubicBezTo>
                          <a:pt x="-1" y="4280"/>
                          <a:pt x="52" y="3412"/>
                          <a:pt x="156" y="2549"/>
                        </a:cubicBezTo>
                        <a:lnTo>
                          <a:pt x="21600" y="514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2075" tIns="46038" rIns="92075" bIns="46038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rc 66"/>
                  <p:cNvSpPr>
                    <a:spLocks/>
                  </p:cNvSpPr>
                  <p:nvPr/>
                </p:nvSpPr>
                <p:spPr bwMode="auto">
                  <a:xfrm rot="10800000">
                    <a:off x="1202" y="2579"/>
                    <a:ext cx="463" cy="803"/>
                  </a:xfrm>
                  <a:custGeom>
                    <a:avLst/>
                    <a:gdLst>
                      <a:gd name="T0" fmla="*/ 0 w 43200"/>
                      <a:gd name="T1" fmla="*/ 0 h 24199"/>
                      <a:gd name="T2" fmla="*/ 0 w 43200"/>
                      <a:gd name="T3" fmla="*/ 0 h 24199"/>
                      <a:gd name="T4" fmla="*/ 0 w 43200"/>
                      <a:gd name="T5" fmla="*/ 0 h 24199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4199"/>
                      <a:gd name="T11" fmla="*/ 43200 w 43200"/>
                      <a:gd name="T12" fmla="*/ 24199 h 241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4199" fill="none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</a:path>
                      <a:path w="43200" h="24199" stroke="0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  <a:lnTo>
                          <a:pt x="21600" y="259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2075" tIns="46038" rIns="92075" bIns="46038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Arc 67"/>
                  <p:cNvSpPr>
                    <a:spLocks/>
                  </p:cNvSpPr>
                  <p:nvPr/>
                </p:nvSpPr>
                <p:spPr bwMode="auto">
                  <a:xfrm rot="10800000" flipV="1">
                    <a:off x="1523" y="3268"/>
                    <a:ext cx="142" cy="837"/>
                  </a:xfrm>
                  <a:custGeom>
                    <a:avLst/>
                    <a:gdLst>
                      <a:gd name="T0" fmla="*/ 0 w 43200"/>
                      <a:gd name="T1" fmla="*/ 0 h 24199"/>
                      <a:gd name="T2" fmla="*/ 0 w 43200"/>
                      <a:gd name="T3" fmla="*/ 0 h 24199"/>
                      <a:gd name="T4" fmla="*/ 0 w 43200"/>
                      <a:gd name="T5" fmla="*/ 0 h 24199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4199"/>
                      <a:gd name="T11" fmla="*/ 43200 w 43200"/>
                      <a:gd name="T12" fmla="*/ 24199 h 2419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4199" fill="none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</a:path>
                      <a:path w="43200" h="24199" stroke="0" extrusionOk="0">
                        <a:moveTo>
                          <a:pt x="43140" y="1003"/>
                        </a:moveTo>
                        <a:cubicBezTo>
                          <a:pt x="43180" y="1534"/>
                          <a:pt x="43200" y="2066"/>
                          <a:pt x="43200" y="2599"/>
                        </a:cubicBezTo>
                        <a:cubicBezTo>
                          <a:pt x="43200" y="14528"/>
                          <a:pt x="33529" y="24199"/>
                          <a:pt x="21600" y="24199"/>
                        </a:cubicBezTo>
                        <a:cubicBezTo>
                          <a:pt x="9670" y="24199"/>
                          <a:pt x="0" y="14528"/>
                          <a:pt x="0" y="2599"/>
                        </a:cubicBezTo>
                        <a:cubicBezTo>
                          <a:pt x="-1" y="1730"/>
                          <a:pt x="52" y="862"/>
                          <a:pt x="156" y="-1"/>
                        </a:cubicBezTo>
                        <a:lnTo>
                          <a:pt x="21600" y="2599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2075" tIns="46038" rIns="92075" bIns="46038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807" y="3377"/>
                    <a:ext cx="68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endParaRPr lang="en-US"/>
                  </a:p>
                </p:txBody>
              </p:sp>
              <p:sp>
                <p:nvSpPr>
                  <p:cNvPr id="8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60" y="3348"/>
                    <a:ext cx="68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97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97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7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97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DBCB-05BA-4748-966E-87168ACA97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Inductors…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609600" y="748075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Due to its discovery by American physicist Joseph Henry, the unit of inductance is </a:t>
            </a:r>
            <a:r>
              <a:rPr lang="en-US" sz="1600" b="1" dirty="0" err="1">
                <a:latin typeface="Arial" charset="0"/>
              </a:rPr>
              <a:t>henry</a:t>
            </a:r>
            <a:r>
              <a:rPr lang="en-US" sz="1600" b="1" dirty="0">
                <a:latin typeface="Arial" charset="0"/>
              </a:rPr>
              <a:t> (H) or volt – sec per ampere.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The inductance of a coil is one </a:t>
            </a:r>
            <a:r>
              <a:rPr lang="en-US" sz="1600" b="1" dirty="0" err="1">
                <a:latin typeface="Arial" charset="0"/>
              </a:rPr>
              <a:t>henry</a:t>
            </a:r>
            <a:r>
              <a:rPr lang="en-US" sz="1600" b="1" dirty="0">
                <a:latin typeface="Arial" charset="0"/>
              </a:rPr>
              <a:t> if a current changing at the rate of 1 ampere/sec creates a voltage of 1 volt.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Symbolically :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304800" y="4114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where     A 	= cross sectional area</a:t>
            </a:r>
          </a:p>
          <a:p>
            <a:pPr marL="231775" indent="-231775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	l </a:t>
            </a:r>
            <a:r>
              <a:rPr lang="en-US" sz="1200" b="1" dirty="0">
                <a:latin typeface="Arial" charset="0"/>
              </a:rPr>
              <a:t>or </a:t>
            </a:r>
            <a:r>
              <a:rPr lang="en-US" sz="1600" b="1" dirty="0">
                <a:latin typeface="Arial" charset="0"/>
              </a:rPr>
              <a:t>s	= axial length of helix</a:t>
            </a:r>
          </a:p>
          <a:p>
            <a:pPr marL="231775" indent="-231775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	N 	= number of turns</a:t>
            </a:r>
          </a:p>
          <a:p>
            <a:pPr marL="231775" indent="-231775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				= permeability       (</a:t>
            </a:r>
            <a:r>
              <a:rPr lang="en-US" sz="1200" b="1" dirty="0">
                <a:latin typeface="Arial" charset="0"/>
              </a:rPr>
              <a:t>relative permeability of air = 1 and steel has 2000)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20894" name="Rectangle 30"/>
          <p:cNvSpPr>
            <a:spLocks noChangeArrowheads="1"/>
          </p:cNvSpPr>
          <p:nvPr/>
        </p:nvSpPr>
        <p:spPr bwMode="auto">
          <a:xfrm>
            <a:off x="6096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Note that 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810000" y="2133600"/>
            <a:ext cx="1435100" cy="1019175"/>
            <a:chOff x="3810000" y="2133600"/>
            <a:chExt cx="1435100" cy="1019175"/>
          </a:xfrm>
        </p:grpSpPr>
        <p:sp>
          <p:nvSpPr>
            <p:cNvPr id="420937" name="Line 73"/>
            <p:cNvSpPr>
              <a:spLocks noChangeShapeType="1"/>
            </p:cNvSpPr>
            <p:nvPr/>
          </p:nvSpPr>
          <p:spPr bwMode="auto">
            <a:xfrm>
              <a:off x="3810000" y="270827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38" name="Text Box 74"/>
            <p:cNvSpPr txBox="1">
              <a:spLocks noChangeArrowheads="1"/>
            </p:cNvSpPr>
            <p:nvPr/>
          </p:nvSpPr>
          <p:spPr bwMode="auto">
            <a:xfrm>
              <a:off x="3941763" y="2695575"/>
              <a:ext cx="268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20939" name="Text Box 75"/>
            <p:cNvSpPr txBox="1">
              <a:spLocks noChangeArrowheads="1"/>
            </p:cNvSpPr>
            <p:nvPr/>
          </p:nvSpPr>
          <p:spPr bwMode="auto">
            <a:xfrm>
              <a:off x="4787900" y="2133600"/>
              <a:ext cx="339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L</a:t>
              </a:r>
            </a:p>
          </p:txBody>
        </p:sp>
        <p:sp>
          <p:nvSpPr>
            <p:cNvPr id="420940" name="Text Box 76"/>
            <p:cNvSpPr txBox="1">
              <a:spLocks noChangeArrowheads="1"/>
            </p:cNvSpPr>
            <p:nvPr/>
          </p:nvSpPr>
          <p:spPr bwMode="auto">
            <a:xfrm>
              <a:off x="4140200" y="25908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20941" name="Text Box 77"/>
            <p:cNvSpPr txBox="1">
              <a:spLocks noChangeArrowheads="1"/>
            </p:cNvSpPr>
            <p:nvPr/>
          </p:nvSpPr>
          <p:spPr bwMode="auto">
            <a:xfrm>
              <a:off x="4848225" y="2430463"/>
              <a:ext cx="3968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-</a:t>
              </a:r>
            </a:p>
          </p:txBody>
        </p:sp>
        <p:sp>
          <p:nvSpPr>
            <p:cNvPr id="420942" name="Text Box 78"/>
            <p:cNvSpPr txBox="1">
              <a:spLocks noChangeArrowheads="1"/>
            </p:cNvSpPr>
            <p:nvPr/>
          </p:nvSpPr>
          <p:spPr bwMode="auto">
            <a:xfrm>
              <a:off x="4495800" y="2727325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v</a:t>
              </a:r>
            </a:p>
          </p:txBody>
        </p:sp>
      </p:grpSp>
      <p:grpSp>
        <p:nvGrpSpPr>
          <p:cNvPr id="420967" name="Group 103"/>
          <p:cNvGrpSpPr>
            <a:grpSpLocks/>
          </p:cNvGrpSpPr>
          <p:nvPr/>
        </p:nvGrpSpPr>
        <p:grpSpPr bwMode="auto">
          <a:xfrm>
            <a:off x="2314575" y="3276600"/>
            <a:ext cx="1800225" cy="806450"/>
            <a:chOff x="1458" y="2064"/>
            <a:chExt cx="1134" cy="508"/>
          </a:xfrm>
        </p:grpSpPr>
        <p:sp>
          <p:nvSpPr>
            <p:cNvPr id="420873" name="Text Box 9"/>
            <p:cNvSpPr txBox="1">
              <a:spLocks noChangeArrowheads="1"/>
            </p:cNvSpPr>
            <p:nvPr/>
          </p:nvSpPr>
          <p:spPr bwMode="auto">
            <a:xfrm>
              <a:off x="2160" y="2064"/>
              <a:ext cx="3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N</a:t>
              </a:r>
              <a:r>
                <a:rPr lang="en-US" sz="2000" baseline="30000">
                  <a:latin typeface="Arial" charset="0"/>
                </a:rPr>
                <a:t>2</a:t>
              </a:r>
              <a:r>
                <a:rPr lang="en-US" sz="2000">
                  <a:latin typeface="Arial" charset="0"/>
                </a:rPr>
                <a:t>A</a:t>
              </a:r>
            </a:p>
          </p:txBody>
        </p:sp>
        <p:sp>
          <p:nvSpPr>
            <p:cNvPr id="420874" name="Text Box 10"/>
            <p:cNvSpPr txBox="1">
              <a:spLocks noChangeArrowheads="1"/>
            </p:cNvSpPr>
            <p:nvPr/>
          </p:nvSpPr>
          <p:spPr bwMode="auto">
            <a:xfrm>
              <a:off x="2131" y="2320"/>
              <a:ext cx="4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s </a:t>
              </a:r>
              <a:r>
                <a:rPr lang="en-US" sz="1400" b="1" dirty="0">
                  <a:latin typeface="Arial" charset="0"/>
                </a:rPr>
                <a:t>or</a:t>
              </a:r>
              <a:r>
                <a:rPr lang="en-US" sz="2000" dirty="0">
                  <a:latin typeface="Arial" charset="0"/>
                </a:rPr>
                <a:t> l</a:t>
              </a:r>
            </a:p>
          </p:txBody>
        </p:sp>
        <p:sp>
          <p:nvSpPr>
            <p:cNvPr id="420962" name="Text Box 98"/>
            <p:cNvSpPr txBox="1">
              <a:spLocks noChangeArrowheads="1"/>
            </p:cNvSpPr>
            <p:nvPr/>
          </p:nvSpPr>
          <p:spPr bwMode="auto">
            <a:xfrm>
              <a:off x="1458" y="218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L</a:t>
              </a:r>
            </a:p>
          </p:txBody>
        </p:sp>
        <p:sp>
          <p:nvSpPr>
            <p:cNvPr id="420963" name="Text Box 99"/>
            <p:cNvSpPr txBox="1">
              <a:spLocks noChangeArrowheads="1"/>
            </p:cNvSpPr>
            <p:nvPr/>
          </p:nvSpPr>
          <p:spPr bwMode="auto">
            <a:xfrm>
              <a:off x="1632" y="220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=</a:t>
              </a:r>
            </a:p>
          </p:txBody>
        </p:sp>
        <p:sp>
          <p:nvSpPr>
            <p:cNvPr id="420964" name="Text Box 100"/>
            <p:cNvSpPr txBox="1">
              <a:spLocks noChangeArrowheads="1"/>
            </p:cNvSpPr>
            <p:nvPr/>
          </p:nvSpPr>
          <p:spPr bwMode="auto">
            <a:xfrm>
              <a:off x="1824" y="2160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l-GR">
                  <a:cs typeface="Times New Roman" pitchFamily="18" charset="0"/>
                </a:rPr>
                <a:t>μ</a:t>
              </a:r>
            </a:p>
          </p:txBody>
        </p:sp>
        <p:sp>
          <p:nvSpPr>
            <p:cNvPr id="420965" name="Line 101"/>
            <p:cNvSpPr>
              <a:spLocks noChangeShapeType="1"/>
            </p:cNvSpPr>
            <p:nvPr/>
          </p:nvSpPr>
          <p:spPr bwMode="auto">
            <a:xfrm>
              <a:off x="2112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966" name="Text Box 102"/>
          <p:cNvSpPr txBox="1">
            <a:spLocks noChangeArrowheads="1"/>
          </p:cNvSpPr>
          <p:nvPr/>
        </p:nvSpPr>
        <p:spPr bwMode="auto">
          <a:xfrm>
            <a:off x="2133600" y="49530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>
                <a:cs typeface="Times New Roman" pitchFamily="18" charset="0"/>
              </a:rPr>
              <a:t>μ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09600" y="57912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Inductors …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contd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4572000" y="3505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ctr">
              <a:spcBef>
                <a:spcPct val="20000"/>
              </a:spcBef>
            </a:pPr>
            <a:r>
              <a:rPr lang="en-US" sz="1600" b="1" dirty="0" smtClean="0">
                <a:latin typeface="Arial" charset="0"/>
              </a:rPr>
              <a:t>{</a:t>
            </a:r>
            <a:r>
              <a:rPr lang="en-US" sz="1400" b="1" dirty="0" smtClean="0">
                <a:latin typeface="Arial" charset="0"/>
              </a:rPr>
              <a:t>can be derived from Electromagnetic Theory}</a:t>
            </a:r>
            <a:endParaRPr lang="en-US" sz="1600" b="1" dirty="0">
              <a:latin typeface="Arial" charset="0"/>
            </a:endParaRPr>
          </a:p>
        </p:txBody>
      </p:sp>
      <p:grpSp>
        <p:nvGrpSpPr>
          <p:cNvPr id="44" name="Group 60"/>
          <p:cNvGrpSpPr>
            <a:grpSpLocks/>
          </p:cNvGrpSpPr>
          <p:nvPr/>
        </p:nvGrpSpPr>
        <p:grpSpPr bwMode="auto">
          <a:xfrm>
            <a:off x="4038600" y="2438400"/>
            <a:ext cx="1077986" cy="215535"/>
            <a:chOff x="360" y="2579"/>
            <a:chExt cx="2136" cy="1531"/>
          </a:xfrm>
        </p:grpSpPr>
        <p:grpSp>
          <p:nvGrpSpPr>
            <p:cNvPr id="46" name="Group 61"/>
            <p:cNvGrpSpPr>
              <a:grpSpLocks/>
            </p:cNvGrpSpPr>
            <p:nvPr/>
          </p:nvGrpSpPr>
          <p:grpSpPr bwMode="auto">
            <a:xfrm>
              <a:off x="1049" y="2581"/>
              <a:ext cx="758" cy="803"/>
              <a:chOff x="1049" y="2581"/>
              <a:chExt cx="758" cy="803"/>
            </a:xfrm>
          </p:grpSpPr>
          <p:sp>
            <p:nvSpPr>
              <p:cNvPr id="53" name="Arc 62"/>
              <p:cNvSpPr>
                <a:spLocks/>
              </p:cNvSpPr>
              <p:nvPr/>
            </p:nvSpPr>
            <p:spPr bwMode="auto">
              <a:xfrm rot="10800000">
                <a:off x="1049" y="2581"/>
                <a:ext cx="295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4" name="Arc 63"/>
              <p:cNvSpPr>
                <a:spLocks/>
              </p:cNvSpPr>
              <p:nvPr/>
            </p:nvSpPr>
            <p:spPr bwMode="auto">
              <a:xfrm rot="10800000" flipH="1">
                <a:off x="1523" y="2581"/>
                <a:ext cx="284" cy="801"/>
              </a:xfrm>
              <a:custGeom>
                <a:avLst/>
                <a:gdLst>
                  <a:gd name="T0" fmla="*/ 0 w 43200"/>
                  <a:gd name="T1" fmla="*/ 0 h 26719"/>
                  <a:gd name="T2" fmla="*/ 0 w 43200"/>
                  <a:gd name="T3" fmla="*/ 0 h 26719"/>
                  <a:gd name="T4" fmla="*/ 0 w 43200"/>
                  <a:gd name="T5" fmla="*/ 0 h 2671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19"/>
                  <a:gd name="T11" fmla="*/ 43200 w 43200"/>
                  <a:gd name="T12" fmla="*/ 26719 h 26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19" fill="none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</a:path>
                  <a:path w="43200" h="26719" stroke="0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  <a:lnTo>
                      <a:pt x="21600" y="511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47" name="Group 64"/>
            <p:cNvGrpSpPr>
              <a:grpSpLocks/>
            </p:cNvGrpSpPr>
            <p:nvPr/>
          </p:nvGrpSpPr>
          <p:grpSpPr bwMode="auto">
            <a:xfrm>
              <a:off x="360" y="2579"/>
              <a:ext cx="2136" cy="1531"/>
              <a:chOff x="360" y="2579"/>
              <a:chExt cx="2136" cy="1531"/>
            </a:xfrm>
          </p:grpSpPr>
          <p:sp>
            <p:nvSpPr>
              <p:cNvPr id="48" name="Arc 65"/>
              <p:cNvSpPr>
                <a:spLocks/>
              </p:cNvSpPr>
              <p:nvPr/>
            </p:nvSpPr>
            <p:spPr bwMode="auto">
              <a:xfrm>
                <a:off x="1202" y="3222"/>
                <a:ext cx="142" cy="888"/>
              </a:xfrm>
              <a:custGeom>
                <a:avLst/>
                <a:gdLst>
                  <a:gd name="T0" fmla="*/ 0 w 43200"/>
                  <a:gd name="T1" fmla="*/ 0 h 26749"/>
                  <a:gd name="T2" fmla="*/ 0 w 43200"/>
                  <a:gd name="T3" fmla="*/ 0 h 26749"/>
                  <a:gd name="T4" fmla="*/ 0 w 43200"/>
                  <a:gd name="T5" fmla="*/ 0 h 26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49"/>
                  <a:gd name="T11" fmla="*/ 43200 w 43200"/>
                  <a:gd name="T12" fmla="*/ 26749 h 26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49" fill="none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</a:path>
                  <a:path w="43200" h="26749" stroke="0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  <a:lnTo>
                      <a:pt x="21600" y="5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49" name="Arc 66"/>
              <p:cNvSpPr>
                <a:spLocks/>
              </p:cNvSpPr>
              <p:nvPr/>
            </p:nvSpPr>
            <p:spPr bwMode="auto">
              <a:xfrm rot="10800000">
                <a:off x="1202" y="2579"/>
                <a:ext cx="463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0" name="Arc 67"/>
              <p:cNvSpPr>
                <a:spLocks/>
              </p:cNvSpPr>
              <p:nvPr/>
            </p:nvSpPr>
            <p:spPr bwMode="auto">
              <a:xfrm rot="10800000" flipV="1">
                <a:off x="1523" y="3268"/>
                <a:ext cx="142" cy="837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1" name="Line 68"/>
              <p:cNvSpPr>
                <a:spLocks noChangeShapeType="1"/>
              </p:cNvSpPr>
              <p:nvPr/>
            </p:nvSpPr>
            <p:spPr bwMode="auto">
              <a:xfrm>
                <a:off x="1807" y="3377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2" name="Line 69"/>
              <p:cNvSpPr>
                <a:spLocks noChangeShapeType="1"/>
              </p:cNvSpPr>
              <p:nvPr/>
            </p:nvSpPr>
            <p:spPr bwMode="auto">
              <a:xfrm>
                <a:off x="360" y="3348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/>
      <p:bldP spid="420870" grpId="0"/>
      <p:bldP spid="420894" grpId="0"/>
      <p:bldP spid="420966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BCB-A6C3-4A36-A070-978F0A25D5C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Inductors…</a:t>
            </a:r>
            <a:r>
              <a:rPr lang="en-US" sz="2800" b="1" u="sng" dirty="0" err="1" smtClean="0"/>
              <a:t>contd</a:t>
            </a:r>
            <a:endParaRPr lang="en-US" sz="2800" b="1" u="sng" dirty="0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09600" y="8382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Inductance ‘L’ is defined by the voltage – current relationship :</a:t>
            </a:r>
          </a:p>
          <a:p>
            <a:pPr marL="231775" indent="-231775" algn="just">
              <a:spcBef>
                <a:spcPct val="20000"/>
              </a:spcBef>
              <a:buFontTx/>
              <a:buChar char="•"/>
            </a:pPr>
            <a:endParaRPr lang="en-US" sz="1600" b="1">
              <a:latin typeface="Arial" charset="0"/>
            </a:endParaRP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09600" y="6172200"/>
            <a:ext cx="563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Inductors!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6400800" y="1641475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6532563" y="16287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7378700" y="1066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L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6815138" y="13954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7439025" y="1363663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-</a:t>
            </a: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7102475" y="1500188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charset="0"/>
              </a:rPr>
              <a:t>v</a:t>
            </a:r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3581400" y="1219200"/>
            <a:ext cx="3597275" cy="842963"/>
            <a:chOff x="2582" y="3415"/>
            <a:chExt cx="2266" cy="531"/>
          </a:xfrm>
        </p:grpSpPr>
        <p:sp>
          <p:nvSpPr>
            <p:cNvPr id="421930" name="Text Box 42"/>
            <p:cNvSpPr txBox="1">
              <a:spLocks noChangeArrowheads="1"/>
            </p:cNvSpPr>
            <p:nvPr/>
          </p:nvSpPr>
          <p:spPr bwMode="auto">
            <a:xfrm>
              <a:off x="2582" y="3530"/>
              <a:ext cx="2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>
                  <a:latin typeface="Arial" charset="0"/>
                </a:rPr>
                <a:t>v </a:t>
              </a:r>
              <a:r>
                <a:rPr lang="en-US">
                  <a:latin typeface="Arial" charset="0"/>
                </a:rPr>
                <a:t>= </a:t>
              </a:r>
              <a:r>
                <a:rPr lang="en-US" sz="2000" b="1">
                  <a:latin typeface="Arial" charset="0"/>
                </a:rPr>
                <a:t>L</a:t>
              </a:r>
              <a:endParaRPr lang="en-US" sz="2000" b="1"/>
            </a:p>
          </p:txBody>
        </p:sp>
        <p:sp>
          <p:nvSpPr>
            <p:cNvPr id="421931" name="Line 43"/>
            <p:cNvSpPr>
              <a:spLocks noChangeShapeType="1"/>
            </p:cNvSpPr>
            <p:nvPr/>
          </p:nvSpPr>
          <p:spPr bwMode="auto">
            <a:xfrm>
              <a:off x="3102" y="367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2" name="Text Box 44"/>
            <p:cNvSpPr txBox="1">
              <a:spLocks noChangeArrowheads="1"/>
            </p:cNvSpPr>
            <p:nvPr/>
          </p:nvSpPr>
          <p:spPr bwMode="auto">
            <a:xfrm>
              <a:off x="3110" y="341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di</a:t>
              </a:r>
            </a:p>
          </p:txBody>
        </p:sp>
        <p:sp>
          <p:nvSpPr>
            <p:cNvPr id="421933" name="Text Box 45"/>
            <p:cNvSpPr txBox="1">
              <a:spLocks noChangeArrowheads="1"/>
            </p:cNvSpPr>
            <p:nvPr/>
          </p:nvSpPr>
          <p:spPr bwMode="auto">
            <a:xfrm>
              <a:off x="3120" y="3696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" charset="0"/>
                </a:rPr>
                <a:t>dt</a:t>
              </a:r>
            </a:p>
          </p:txBody>
        </p:sp>
      </p:grp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685800" y="198120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It shows that 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Voltage across an inductor is proportional to rate of change of current through it.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No voltage across an inductor carrying constant current.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So inductor is a short circuit to dc.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And most importantly, current in in an inductor cannot change instantaneously.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Features 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When current starts flowing in the coil, the coil wants to build up a magnetic field.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When the field is building up, the coil inhibits the flow of current.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Once the field is built, current can flow normally through the coil.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b="1" dirty="0">
                <a:latin typeface="Arial" charset="0"/>
              </a:rPr>
              <a:t>Inductors are also referred to as chokes, because they try to limit or choke current change.</a:t>
            </a:r>
          </a:p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Arial" charset="0"/>
              </a:rPr>
              <a:t>Graphically :</a:t>
            </a:r>
          </a:p>
        </p:txBody>
      </p:sp>
      <p:grpSp>
        <p:nvGrpSpPr>
          <p:cNvPr id="421956" name="Group 68"/>
          <p:cNvGrpSpPr>
            <a:grpSpLocks/>
          </p:cNvGrpSpPr>
          <p:nvPr/>
        </p:nvGrpSpPr>
        <p:grpSpPr bwMode="auto">
          <a:xfrm>
            <a:off x="2192340" y="4941887"/>
            <a:ext cx="2743200" cy="1001713"/>
            <a:chOff x="1248" y="3216"/>
            <a:chExt cx="1728" cy="631"/>
          </a:xfrm>
        </p:grpSpPr>
        <p:sp>
          <p:nvSpPr>
            <p:cNvPr id="421936" name="Line 48"/>
            <p:cNvSpPr>
              <a:spLocks noChangeShapeType="1"/>
            </p:cNvSpPr>
            <p:nvPr/>
          </p:nvSpPr>
          <p:spPr bwMode="auto">
            <a:xfrm flipV="1">
              <a:off x="1488" y="32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Line 49"/>
            <p:cNvSpPr>
              <a:spLocks noChangeShapeType="1"/>
            </p:cNvSpPr>
            <p:nvPr/>
          </p:nvSpPr>
          <p:spPr bwMode="auto">
            <a:xfrm>
              <a:off x="1248" y="36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40" name="Freeform 52"/>
            <p:cNvSpPr>
              <a:spLocks/>
            </p:cNvSpPr>
            <p:nvPr/>
          </p:nvSpPr>
          <p:spPr bwMode="auto">
            <a:xfrm>
              <a:off x="1488" y="3288"/>
              <a:ext cx="960" cy="408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96" y="168"/>
                </a:cxn>
                <a:cxn ang="0">
                  <a:pos x="336" y="24"/>
                </a:cxn>
                <a:cxn ang="0">
                  <a:pos x="528" y="24"/>
                </a:cxn>
                <a:cxn ang="0">
                  <a:pos x="960" y="24"/>
                </a:cxn>
              </a:cxnLst>
              <a:rect l="0" t="0" r="r" b="b"/>
              <a:pathLst>
                <a:path w="960" h="408">
                  <a:moveTo>
                    <a:pt x="0" y="408"/>
                  </a:moveTo>
                  <a:cubicBezTo>
                    <a:pt x="20" y="320"/>
                    <a:pt x="40" y="232"/>
                    <a:pt x="96" y="168"/>
                  </a:cubicBezTo>
                  <a:cubicBezTo>
                    <a:pt x="152" y="104"/>
                    <a:pt x="264" y="48"/>
                    <a:pt x="336" y="24"/>
                  </a:cubicBezTo>
                  <a:cubicBezTo>
                    <a:pt x="408" y="0"/>
                    <a:pt x="424" y="24"/>
                    <a:pt x="528" y="24"/>
                  </a:cubicBezTo>
                  <a:cubicBezTo>
                    <a:pt x="632" y="24"/>
                    <a:pt x="896" y="24"/>
                    <a:pt x="960" y="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41" name="Text Box 53"/>
            <p:cNvSpPr txBox="1">
              <a:spLocks noChangeArrowheads="1"/>
            </p:cNvSpPr>
            <p:nvPr/>
          </p:nvSpPr>
          <p:spPr bwMode="auto">
            <a:xfrm>
              <a:off x="2438" y="3655"/>
              <a:ext cx="1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t</a:t>
              </a:r>
            </a:p>
          </p:txBody>
        </p:sp>
        <p:sp>
          <p:nvSpPr>
            <p:cNvPr id="421942" name="Text Box 54"/>
            <p:cNvSpPr txBox="1">
              <a:spLocks noChangeArrowheads="1"/>
            </p:cNvSpPr>
            <p:nvPr/>
          </p:nvSpPr>
          <p:spPr bwMode="auto">
            <a:xfrm>
              <a:off x="1296" y="3216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i</a:t>
              </a:r>
              <a:r>
                <a:rPr lang="en-US" sz="14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421943" name="Text Box 55"/>
            <p:cNvSpPr txBox="1">
              <a:spLocks noChangeArrowheads="1"/>
            </p:cNvSpPr>
            <p:nvPr/>
          </p:nvSpPr>
          <p:spPr bwMode="auto">
            <a:xfrm>
              <a:off x="1920" y="3408"/>
              <a:ext cx="10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>
                  <a:latin typeface="Arial" charset="0"/>
                </a:rPr>
                <a:t>Slope is decreasing?</a:t>
              </a:r>
            </a:p>
          </p:txBody>
        </p:sp>
      </p:grpSp>
      <p:grpSp>
        <p:nvGrpSpPr>
          <p:cNvPr id="421957" name="Group 69"/>
          <p:cNvGrpSpPr>
            <a:grpSpLocks/>
          </p:cNvGrpSpPr>
          <p:nvPr/>
        </p:nvGrpSpPr>
        <p:grpSpPr bwMode="auto">
          <a:xfrm>
            <a:off x="4525453" y="4789487"/>
            <a:ext cx="2300287" cy="1219200"/>
            <a:chOff x="3639" y="3072"/>
            <a:chExt cx="1449" cy="768"/>
          </a:xfrm>
        </p:grpSpPr>
        <p:sp>
          <p:nvSpPr>
            <p:cNvPr id="421944" name="Line 56"/>
            <p:cNvSpPr>
              <a:spLocks noChangeShapeType="1"/>
            </p:cNvSpPr>
            <p:nvPr/>
          </p:nvSpPr>
          <p:spPr bwMode="auto">
            <a:xfrm flipV="1">
              <a:off x="3831" y="312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45" name="Line 57"/>
            <p:cNvSpPr>
              <a:spLocks noChangeShapeType="1"/>
            </p:cNvSpPr>
            <p:nvPr/>
          </p:nvSpPr>
          <p:spPr bwMode="auto">
            <a:xfrm>
              <a:off x="3687" y="36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46" name="Text Box 58"/>
            <p:cNvSpPr txBox="1">
              <a:spLocks noChangeArrowheads="1"/>
            </p:cNvSpPr>
            <p:nvPr/>
          </p:nvSpPr>
          <p:spPr bwMode="auto">
            <a:xfrm>
              <a:off x="4935" y="3648"/>
              <a:ext cx="1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t</a:t>
              </a:r>
            </a:p>
          </p:txBody>
        </p:sp>
        <p:sp>
          <p:nvSpPr>
            <p:cNvPr id="421947" name="Text Box 59"/>
            <p:cNvSpPr txBox="1">
              <a:spLocks noChangeArrowheads="1"/>
            </p:cNvSpPr>
            <p:nvPr/>
          </p:nvSpPr>
          <p:spPr bwMode="auto">
            <a:xfrm>
              <a:off x="3639" y="3072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v</a:t>
              </a:r>
              <a:r>
                <a:rPr lang="en-US" sz="1400" b="1" baseline="-25000">
                  <a:latin typeface="Arial" charset="0"/>
                </a:rPr>
                <a:t>L</a:t>
              </a:r>
            </a:p>
          </p:txBody>
        </p:sp>
        <p:sp>
          <p:nvSpPr>
            <p:cNvPr id="421948" name="Freeform 60"/>
            <p:cNvSpPr>
              <a:spLocks/>
            </p:cNvSpPr>
            <p:nvPr/>
          </p:nvSpPr>
          <p:spPr bwMode="auto">
            <a:xfrm>
              <a:off x="3849" y="3339"/>
              <a:ext cx="960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40"/>
                </a:cxn>
                <a:cxn ang="0">
                  <a:pos x="720" y="288"/>
                </a:cxn>
                <a:cxn ang="0">
                  <a:pos x="960" y="288"/>
                </a:cxn>
              </a:cxnLst>
              <a:rect l="0" t="0" r="r" b="b"/>
              <a:pathLst>
                <a:path w="960" h="296">
                  <a:moveTo>
                    <a:pt x="0" y="0"/>
                  </a:moveTo>
                  <a:cubicBezTo>
                    <a:pt x="12" y="96"/>
                    <a:pt x="24" y="192"/>
                    <a:pt x="144" y="240"/>
                  </a:cubicBezTo>
                  <a:cubicBezTo>
                    <a:pt x="264" y="288"/>
                    <a:pt x="584" y="280"/>
                    <a:pt x="720" y="288"/>
                  </a:cubicBezTo>
                  <a:cubicBezTo>
                    <a:pt x="856" y="296"/>
                    <a:pt x="936" y="296"/>
                    <a:pt x="96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60"/>
          <p:cNvGrpSpPr>
            <a:grpSpLocks/>
          </p:cNvGrpSpPr>
          <p:nvPr/>
        </p:nvGrpSpPr>
        <p:grpSpPr bwMode="auto">
          <a:xfrm>
            <a:off x="6629400" y="1371600"/>
            <a:ext cx="1077986" cy="215535"/>
            <a:chOff x="360" y="2579"/>
            <a:chExt cx="2136" cy="1531"/>
          </a:xfrm>
        </p:grpSpPr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1049" y="2581"/>
              <a:ext cx="758" cy="803"/>
              <a:chOff x="1049" y="2581"/>
              <a:chExt cx="758" cy="803"/>
            </a:xfrm>
          </p:grpSpPr>
          <p:sp>
            <p:nvSpPr>
              <p:cNvPr id="60" name="Arc 62"/>
              <p:cNvSpPr>
                <a:spLocks/>
              </p:cNvSpPr>
              <p:nvPr/>
            </p:nvSpPr>
            <p:spPr bwMode="auto">
              <a:xfrm rot="10800000">
                <a:off x="1049" y="2581"/>
                <a:ext cx="295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61" name="Arc 63"/>
              <p:cNvSpPr>
                <a:spLocks/>
              </p:cNvSpPr>
              <p:nvPr/>
            </p:nvSpPr>
            <p:spPr bwMode="auto">
              <a:xfrm rot="10800000" flipH="1">
                <a:off x="1523" y="2581"/>
                <a:ext cx="284" cy="801"/>
              </a:xfrm>
              <a:custGeom>
                <a:avLst/>
                <a:gdLst>
                  <a:gd name="T0" fmla="*/ 0 w 43200"/>
                  <a:gd name="T1" fmla="*/ 0 h 26719"/>
                  <a:gd name="T2" fmla="*/ 0 w 43200"/>
                  <a:gd name="T3" fmla="*/ 0 h 26719"/>
                  <a:gd name="T4" fmla="*/ 0 w 43200"/>
                  <a:gd name="T5" fmla="*/ 0 h 2671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19"/>
                  <a:gd name="T11" fmla="*/ 43200 w 43200"/>
                  <a:gd name="T12" fmla="*/ 26719 h 267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19" fill="none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</a:path>
                  <a:path w="43200" h="26719" stroke="0" extrusionOk="0">
                    <a:moveTo>
                      <a:pt x="42584" y="0"/>
                    </a:moveTo>
                    <a:cubicBezTo>
                      <a:pt x="42993" y="1675"/>
                      <a:pt x="43200" y="3394"/>
                      <a:pt x="43200" y="5119"/>
                    </a:cubicBezTo>
                    <a:cubicBezTo>
                      <a:pt x="43200" y="17048"/>
                      <a:pt x="33529" y="26719"/>
                      <a:pt x="21600" y="26719"/>
                    </a:cubicBezTo>
                    <a:cubicBezTo>
                      <a:pt x="9670" y="26719"/>
                      <a:pt x="0" y="17048"/>
                      <a:pt x="0" y="5119"/>
                    </a:cubicBezTo>
                    <a:cubicBezTo>
                      <a:pt x="-1" y="4250"/>
                      <a:pt x="52" y="3382"/>
                      <a:pt x="156" y="2519"/>
                    </a:cubicBezTo>
                    <a:lnTo>
                      <a:pt x="21600" y="511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  <p:grpSp>
          <p:nvGrpSpPr>
            <p:cNvPr id="54" name="Group 64"/>
            <p:cNvGrpSpPr>
              <a:grpSpLocks/>
            </p:cNvGrpSpPr>
            <p:nvPr/>
          </p:nvGrpSpPr>
          <p:grpSpPr bwMode="auto">
            <a:xfrm>
              <a:off x="360" y="2579"/>
              <a:ext cx="2136" cy="1531"/>
              <a:chOff x="360" y="2579"/>
              <a:chExt cx="2136" cy="1531"/>
            </a:xfrm>
          </p:grpSpPr>
          <p:sp>
            <p:nvSpPr>
              <p:cNvPr id="55" name="Arc 65"/>
              <p:cNvSpPr>
                <a:spLocks/>
              </p:cNvSpPr>
              <p:nvPr/>
            </p:nvSpPr>
            <p:spPr bwMode="auto">
              <a:xfrm>
                <a:off x="1202" y="3222"/>
                <a:ext cx="142" cy="888"/>
              </a:xfrm>
              <a:custGeom>
                <a:avLst/>
                <a:gdLst>
                  <a:gd name="T0" fmla="*/ 0 w 43200"/>
                  <a:gd name="T1" fmla="*/ 0 h 26749"/>
                  <a:gd name="T2" fmla="*/ 0 w 43200"/>
                  <a:gd name="T3" fmla="*/ 0 h 26749"/>
                  <a:gd name="T4" fmla="*/ 0 w 43200"/>
                  <a:gd name="T5" fmla="*/ 0 h 26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49"/>
                  <a:gd name="T11" fmla="*/ 43200 w 43200"/>
                  <a:gd name="T12" fmla="*/ 26749 h 26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49" fill="none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</a:path>
                  <a:path w="43200" h="26749" stroke="0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  <a:lnTo>
                      <a:pt x="21600" y="5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6" name="Arc 66"/>
              <p:cNvSpPr>
                <a:spLocks/>
              </p:cNvSpPr>
              <p:nvPr/>
            </p:nvSpPr>
            <p:spPr bwMode="auto">
              <a:xfrm rot="10800000">
                <a:off x="1202" y="2579"/>
                <a:ext cx="463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7" name="Arc 67"/>
              <p:cNvSpPr>
                <a:spLocks/>
              </p:cNvSpPr>
              <p:nvPr/>
            </p:nvSpPr>
            <p:spPr bwMode="auto">
              <a:xfrm rot="10800000" flipV="1">
                <a:off x="1523" y="3268"/>
                <a:ext cx="142" cy="837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8" name="Line 68"/>
              <p:cNvSpPr>
                <a:spLocks noChangeShapeType="1"/>
              </p:cNvSpPr>
              <p:nvPr/>
            </p:nvSpPr>
            <p:spPr bwMode="auto">
              <a:xfrm>
                <a:off x="1807" y="3377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59" name="Line 69"/>
              <p:cNvSpPr>
                <a:spLocks noChangeShapeType="1"/>
              </p:cNvSpPr>
              <p:nvPr/>
            </p:nvSpPr>
            <p:spPr bwMode="auto">
              <a:xfrm>
                <a:off x="360" y="3348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867622" y="4587618"/>
            <a:ext cx="2204993" cy="1279782"/>
            <a:chOff x="6867622" y="4534611"/>
            <a:chExt cx="2204993" cy="1279782"/>
          </a:xfrm>
        </p:grpSpPr>
        <p:grpSp>
          <p:nvGrpSpPr>
            <p:cNvPr id="3" name="Group 2"/>
            <p:cNvGrpSpPr/>
            <p:nvPr/>
          </p:nvGrpSpPr>
          <p:grpSpPr>
            <a:xfrm>
              <a:off x="6867622" y="4534611"/>
              <a:ext cx="2204993" cy="1225416"/>
              <a:chOff x="6867622" y="4542590"/>
              <a:chExt cx="2204993" cy="1225416"/>
            </a:xfrm>
          </p:grpSpPr>
          <p:grpSp>
            <p:nvGrpSpPr>
              <p:cNvPr id="43" name="Group 60"/>
              <p:cNvGrpSpPr>
                <a:grpSpLocks/>
              </p:cNvGrpSpPr>
              <p:nvPr/>
            </p:nvGrpSpPr>
            <p:grpSpPr bwMode="auto">
              <a:xfrm>
                <a:off x="6867622" y="4542590"/>
                <a:ext cx="2204993" cy="1225416"/>
                <a:chOff x="2614" y="639"/>
                <a:chExt cx="1967" cy="1091"/>
              </a:xfrm>
            </p:grpSpPr>
            <p:grpSp>
              <p:nvGrpSpPr>
                <p:cNvPr id="45" name="Group 57"/>
                <p:cNvGrpSpPr>
                  <a:grpSpLocks/>
                </p:cNvGrpSpPr>
                <p:nvPr/>
              </p:nvGrpSpPr>
              <p:grpSpPr bwMode="auto">
                <a:xfrm>
                  <a:off x="2614" y="639"/>
                  <a:ext cx="1758" cy="1091"/>
                  <a:chOff x="2614" y="639"/>
                  <a:chExt cx="1758" cy="1091"/>
                </a:xfrm>
              </p:grpSpPr>
              <p:grpSp>
                <p:nvGrpSpPr>
                  <p:cNvPr id="4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504" y="909"/>
                    <a:ext cx="868" cy="99"/>
                    <a:chOff x="1200" y="1296"/>
                    <a:chExt cx="2256" cy="243"/>
                  </a:xfrm>
                </p:grpSpPr>
                <p:sp>
                  <p:nvSpPr>
                    <p:cNvPr id="8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44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76" y="1296"/>
                      <a:ext cx="144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1296"/>
                      <a:ext cx="288" cy="240"/>
                      <a:chOff x="1920" y="1296"/>
                      <a:chExt cx="288" cy="240"/>
                    </a:xfrm>
                  </p:grpSpPr>
                  <p:sp>
                    <p:nvSpPr>
                      <p:cNvPr id="95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0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64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87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14" y="1299"/>
                      <a:ext cx="288" cy="240"/>
                      <a:chOff x="1920" y="1296"/>
                      <a:chExt cx="288" cy="240"/>
                    </a:xfrm>
                  </p:grpSpPr>
                  <p:sp>
                    <p:nvSpPr>
                      <p:cNvPr id="93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0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64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88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08" y="1296"/>
                      <a:ext cx="288" cy="240"/>
                      <a:chOff x="1920" y="1296"/>
                      <a:chExt cx="288" cy="240"/>
                    </a:xfrm>
                  </p:grpSpPr>
                  <p:sp>
                    <p:nvSpPr>
                      <p:cNvPr id="91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0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64" y="1296"/>
                        <a:ext cx="144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144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3" y="1296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4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752" y="736"/>
                    <a:ext cx="689" cy="516"/>
                    <a:chOff x="3888" y="336"/>
                    <a:chExt cx="816" cy="725"/>
                  </a:xfrm>
                </p:grpSpPr>
                <p:sp>
                  <p:nvSpPr>
                    <p:cNvPr id="74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672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6" y="432"/>
                      <a:ext cx="288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6" name="Group 40"/>
                    <p:cNvGrpSpPr>
                      <a:grpSpLocks/>
                    </p:cNvGrpSpPr>
                    <p:nvPr/>
                  </p:nvGrpSpPr>
                  <p:grpSpPr bwMode="auto">
                    <a:xfrm rot="2545974">
                      <a:off x="3888" y="336"/>
                      <a:ext cx="682" cy="725"/>
                      <a:chOff x="2304" y="3067"/>
                      <a:chExt cx="682" cy="725"/>
                    </a:xfrm>
                  </p:grpSpPr>
                  <p:grpSp>
                    <p:nvGrpSpPr>
                      <p:cNvPr id="78" name="Group 41"/>
                      <p:cNvGrpSpPr>
                        <a:grpSpLocks/>
                      </p:cNvGrpSpPr>
                      <p:nvPr/>
                    </p:nvGrpSpPr>
                    <p:grpSpPr bwMode="auto">
                      <a:xfrm rot="5862300">
                        <a:off x="2578" y="3043"/>
                        <a:ext cx="384" cy="432"/>
                        <a:chOff x="1291" y="3277"/>
                        <a:chExt cx="385" cy="363"/>
                      </a:xfrm>
                    </p:grpSpPr>
                    <p:sp>
                      <p:nvSpPr>
                        <p:cNvPr id="80" name="Freeform 42"/>
                        <p:cNvSpPr>
                          <a:spLocks/>
                        </p:cNvSpPr>
                        <p:nvPr/>
                      </p:nvSpPr>
                      <p:spPr bwMode="auto">
                        <a:xfrm rot="10395335">
                          <a:off x="1300" y="3352"/>
                          <a:ext cx="50" cy="23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502"/>
                            </a:cxn>
                            <a:cxn ang="0">
                              <a:pos x="42" y="448"/>
                            </a:cxn>
                            <a:cxn ang="0">
                              <a:pos x="78" y="388"/>
                            </a:cxn>
                            <a:cxn ang="0">
                              <a:pos x="96" y="323"/>
                            </a:cxn>
                            <a:cxn ang="0">
                              <a:pos x="108" y="257"/>
                            </a:cxn>
                            <a:cxn ang="0">
                              <a:pos x="102" y="191"/>
                            </a:cxn>
                            <a:cxn ang="0">
                              <a:pos x="90" y="120"/>
                            </a:cxn>
                            <a:cxn ang="0">
                              <a:pos x="66" y="60"/>
                            </a:cxn>
                            <a:cxn ang="0">
                              <a:pos x="24" y="0"/>
                            </a:cxn>
                            <a:cxn ang="0">
                              <a:pos x="24" y="0"/>
                            </a:cxn>
                            <a:cxn ang="0">
                              <a:pos x="66" y="60"/>
                            </a:cxn>
                            <a:cxn ang="0">
                              <a:pos x="90" y="120"/>
                            </a:cxn>
                            <a:cxn ang="0">
                              <a:pos x="102" y="191"/>
                            </a:cxn>
                            <a:cxn ang="0">
                              <a:pos x="108" y="257"/>
                            </a:cxn>
                            <a:cxn ang="0">
                              <a:pos x="96" y="323"/>
                            </a:cxn>
                            <a:cxn ang="0">
                              <a:pos x="78" y="388"/>
                            </a:cxn>
                            <a:cxn ang="0">
                              <a:pos x="42" y="448"/>
                            </a:cxn>
                            <a:cxn ang="0">
                              <a:pos x="0" y="502"/>
                            </a:cxn>
                            <a:cxn ang="0">
                              <a:pos x="0" y="502"/>
                            </a:cxn>
                          </a:cxnLst>
                          <a:rect l="0" t="0" r="r" b="b"/>
                          <a:pathLst>
                            <a:path w="108" h="502">
                              <a:moveTo>
                                <a:pt x="0" y="502"/>
                              </a:moveTo>
                              <a:lnTo>
                                <a:pt x="42" y="448"/>
                              </a:lnTo>
                              <a:lnTo>
                                <a:pt x="78" y="388"/>
                              </a:lnTo>
                              <a:lnTo>
                                <a:pt x="96" y="323"/>
                              </a:lnTo>
                              <a:lnTo>
                                <a:pt x="108" y="257"/>
                              </a:lnTo>
                              <a:lnTo>
                                <a:pt x="102" y="191"/>
                              </a:lnTo>
                              <a:lnTo>
                                <a:pt x="90" y="120"/>
                              </a:lnTo>
                              <a:lnTo>
                                <a:pt x="66" y="60"/>
                              </a:lnTo>
                              <a:lnTo>
                                <a:pt x="24" y="0"/>
                              </a:lnTo>
                              <a:lnTo>
                                <a:pt x="24" y="0"/>
                              </a:lnTo>
                              <a:lnTo>
                                <a:pt x="66" y="60"/>
                              </a:lnTo>
                              <a:lnTo>
                                <a:pt x="90" y="120"/>
                              </a:lnTo>
                              <a:lnTo>
                                <a:pt x="102" y="191"/>
                              </a:lnTo>
                              <a:lnTo>
                                <a:pt x="108" y="257"/>
                              </a:lnTo>
                              <a:lnTo>
                                <a:pt x="96" y="323"/>
                              </a:lnTo>
                              <a:lnTo>
                                <a:pt x="78" y="388"/>
                              </a:lnTo>
                              <a:lnTo>
                                <a:pt x="42" y="448"/>
                              </a:lnTo>
                              <a:lnTo>
                                <a:pt x="0" y="502"/>
                              </a:lnTo>
                              <a:lnTo>
                                <a:pt x="0" y="50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2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" name="Freeform 43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10395335">
                          <a:off x="1355" y="3568"/>
                          <a:ext cx="261" cy="7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556" y="155"/>
                            </a:cxn>
                            <a:cxn ang="0">
                              <a:pos x="503" y="95"/>
                            </a:cxn>
                            <a:cxn ang="0">
                              <a:pos x="437" y="54"/>
                            </a:cxn>
                            <a:cxn ang="0">
                              <a:pos x="371" y="18"/>
                            </a:cxn>
                            <a:cxn ang="0">
                              <a:pos x="293" y="0"/>
                            </a:cxn>
                            <a:cxn ang="0">
                              <a:pos x="215" y="0"/>
                            </a:cxn>
                            <a:cxn ang="0">
                              <a:pos x="144" y="12"/>
                            </a:cxn>
                            <a:cxn ang="0">
                              <a:pos x="66" y="36"/>
                            </a:cxn>
                            <a:cxn ang="0">
                              <a:pos x="0" y="78"/>
                            </a:cxn>
                            <a:cxn ang="0">
                              <a:pos x="0" y="78"/>
                            </a:cxn>
                            <a:cxn ang="0">
                              <a:pos x="66" y="36"/>
                            </a:cxn>
                            <a:cxn ang="0">
                              <a:pos x="144" y="12"/>
                            </a:cxn>
                            <a:cxn ang="0">
                              <a:pos x="215" y="0"/>
                            </a:cxn>
                            <a:cxn ang="0">
                              <a:pos x="293" y="0"/>
                            </a:cxn>
                            <a:cxn ang="0">
                              <a:pos x="371" y="18"/>
                            </a:cxn>
                            <a:cxn ang="0">
                              <a:pos x="437" y="54"/>
                            </a:cxn>
                            <a:cxn ang="0">
                              <a:pos x="503" y="95"/>
                            </a:cxn>
                            <a:cxn ang="0">
                              <a:pos x="556" y="155"/>
                            </a:cxn>
                            <a:cxn ang="0">
                              <a:pos x="556" y="155"/>
                            </a:cxn>
                            <a:cxn ang="0">
                              <a:pos x="556" y="155"/>
                            </a:cxn>
                            <a:cxn ang="0">
                              <a:pos x="556" y="155"/>
                            </a:cxn>
                            <a:cxn ang="0">
                              <a:pos x="556" y="155"/>
                            </a:cxn>
                          </a:cxnLst>
                          <a:rect l="0" t="0" r="r" b="b"/>
                          <a:pathLst>
                            <a:path w="556" h="155">
                              <a:moveTo>
                                <a:pt x="556" y="155"/>
                              </a:moveTo>
                              <a:lnTo>
                                <a:pt x="503" y="95"/>
                              </a:lnTo>
                              <a:lnTo>
                                <a:pt x="437" y="54"/>
                              </a:lnTo>
                              <a:lnTo>
                                <a:pt x="371" y="18"/>
                              </a:lnTo>
                              <a:lnTo>
                                <a:pt x="293" y="0"/>
                              </a:lnTo>
                              <a:lnTo>
                                <a:pt x="215" y="0"/>
                              </a:lnTo>
                              <a:lnTo>
                                <a:pt x="144" y="12"/>
                              </a:lnTo>
                              <a:lnTo>
                                <a:pt x="66" y="36"/>
                              </a:lnTo>
                              <a:lnTo>
                                <a:pt x="0" y="78"/>
                              </a:lnTo>
                              <a:lnTo>
                                <a:pt x="0" y="78"/>
                              </a:lnTo>
                              <a:lnTo>
                                <a:pt x="66" y="36"/>
                              </a:lnTo>
                              <a:lnTo>
                                <a:pt x="144" y="12"/>
                              </a:lnTo>
                              <a:lnTo>
                                <a:pt x="215" y="0"/>
                              </a:lnTo>
                              <a:lnTo>
                                <a:pt x="293" y="0"/>
                              </a:lnTo>
                              <a:lnTo>
                                <a:pt x="371" y="18"/>
                              </a:lnTo>
                              <a:lnTo>
                                <a:pt x="437" y="54"/>
                              </a:lnTo>
                              <a:lnTo>
                                <a:pt x="503" y="95"/>
                              </a:lnTo>
                              <a:lnTo>
                                <a:pt x="556" y="155"/>
                              </a:lnTo>
                              <a:lnTo>
                                <a:pt x="556" y="155"/>
                              </a:lnTo>
                              <a:close/>
                              <a:moveTo>
                                <a:pt x="556" y="155"/>
                              </a:moveTo>
                              <a:lnTo>
                                <a:pt x="556" y="155"/>
                              </a:lnTo>
                              <a:lnTo>
                                <a:pt x="556" y="15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2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" name="Freeform 4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10395335">
                          <a:off x="1603" y="3388"/>
                          <a:ext cx="73" cy="19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55" y="0"/>
                            </a:cxn>
                            <a:cxn ang="0">
                              <a:pos x="107" y="41"/>
                            </a:cxn>
                            <a:cxn ang="0">
                              <a:pos x="71" y="89"/>
                            </a:cxn>
                            <a:cxn ang="0">
                              <a:pos x="36" y="137"/>
                            </a:cxn>
                            <a:cxn ang="0">
                              <a:pos x="18" y="197"/>
                            </a:cxn>
                            <a:cxn ang="0">
                              <a:pos x="0" y="250"/>
                            </a:cxn>
                            <a:cxn ang="0">
                              <a:pos x="0" y="310"/>
                            </a:cxn>
                            <a:cxn ang="0">
                              <a:pos x="0" y="370"/>
                            </a:cxn>
                            <a:cxn ang="0">
                              <a:pos x="12" y="424"/>
                            </a:cxn>
                            <a:cxn ang="0">
                              <a:pos x="12" y="424"/>
                            </a:cxn>
                            <a:cxn ang="0">
                              <a:pos x="0" y="370"/>
                            </a:cxn>
                            <a:cxn ang="0">
                              <a:pos x="0" y="310"/>
                            </a:cxn>
                            <a:cxn ang="0">
                              <a:pos x="0" y="250"/>
                            </a:cxn>
                            <a:cxn ang="0">
                              <a:pos x="18" y="197"/>
                            </a:cxn>
                            <a:cxn ang="0">
                              <a:pos x="36" y="137"/>
                            </a:cxn>
                            <a:cxn ang="0">
                              <a:pos x="71" y="89"/>
                            </a:cxn>
                            <a:cxn ang="0">
                              <a:pos x="107" y="41"/>
                            </a:cxn>
                            <a:cxn ang="0">
                              <a:pos x="155" y="0"/>
                            </a:cxn>
                            <a:cxn ang="0">
                              <a:pos x="155" y="0"/>
                            </a:cxn>
                            <a:cxn ang="0">
                              <a:pos x="155" y="0"/>
                            </a:cxn>
                            <a:cxn ang="0">
                              <a:pos x="155" y="0"/>
                            </a:cxn>
                            <a:cxn ang="0">
                              <a:pos x="155" y="0"/>
                            </a:cxn>
                          </a:cxnLst>
                          <a:rect l="0" t="0" r="r" b="b"/>
                          <a:pathLst>
                            <a:path w="155" h="424">
                              <a:moveTo>
                                <a:pt x="155" y="0"/>
                              </a:moveTo>
                              <a:lnTo>
                                <a:pt x="107" y="41"/>
                              </a:lnTo>
                              <a:lnTo>
                                <a:pt x="71" y="89"/>
                              </a:lnTo>
                              <a:lnTo>
                                <a:pt x="36" y="137"/>
                              </a:lnTo>
                              <a:lnTo>
                                <a:pt x="18" y="197"/>
                              </a:lnTo>
                              <a:lnTo>
                                <a:pt x="0" y="250"/>
                              </a:lnTo>
                              <a:lnTo>
                                <a:pt x="0" y="310"/>
                              </a:lnTo>
                              <a:lnTo>
                                <a:pt x="0" y="370"/>
                              </a:lnTo>
                              <a:lnTo>
                                <a:pt x="12" y="424"/>
                              </a:lnTo>
                              <a:lnTo>
                                <a:pt x="12" y="424"/>
                              </a:lnTo>
                              <a:lnTo>
                                <a:pt x="0" y="370"/>
                              </a:lnTo>
                              <a:lnTo>
                                <a:pt x="0" y="310"/>
                              </a:lnTo>
                              <a:lnTo>
                                <a:pt x="0" y="250"/>
                              </a:lnTo>
                              <a:lnTo>
                                <a:pt x="18" y="197"/>
                              </a:lnTo>
                              <a:lnTo>
                                <a:pt x="36" y="137"/>
                              </a:lnTo>
                              <a:lnTo>
                                <a:pt x="71" y="89"/>
                              </a:lnTo>
                              <a:lnTo>
                                <a:pt x="107" y="41"/>
                              </a:lnTo>
                              <a:lnTo>
                                <a:pt x="155" y="0"/>
                              </a:lnTo>
                              <a:lnTo>
                                <a:pt x="155" y="0"/>
                              </a:lnTo>
                              <a:close/>
                              <a:moveTo>
                                <a:pt x="155" y="0"/>
                              </a:moveTo>
                              <a:lnTo>
                                <a:pt x="155" y="0"/>
                              </a:lnTo>
                              <a:lnTo>
                                <a:pt x="15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2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" name="Freeform 45"/>
                        <p:cNvSpPr>
                          <a:spLocks/>
                        </p:cNvSpPr>
                        <p:nvPr/>
                      </p:nvSpPr>
                      <p:spPr bwMode="auto">
                        <a:xfrm rot="10395335">
                          <a:off x="1291" y="3277"/>
                          <a:ext cx="109" cy="11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6" y="0"/>
                            </a:cxn>
                            <a:cxn ang="0">
                              <a:pos x="0" y="239"/>
                            </a:cxn>
                            <a:cxn ang="0">
                              <a:pos x="233" y="96"/>
                            </a:cxn>
                            <a:cxn ang="0">
                              <a:pos x="126" y="0"/>
                            </a:cxn>
                            <a:cxn ang="0">
                              <a:pos x="126" y="0"/>
                            </a:cxn>
                          </a:cxnLst>
                          <a:rect l="0" t="0" r="r" b="b"/>
                          <a:pathLst>
                            <a:path w="233" h="239">
                              <a:moveTo>
                                <a:pt x="126" y="0"/>
                              </a:moveTo>
                              <a:lnTo>
                                <a:pt x="0" y="239"/>
                              </a:lnTo>
                              <a:lnTo>
                                <a:pt x="233" y="96"/>
                              </a:lnTo>
                              <a:lnTo>
                                <a:pt x="126" y="0"/>
                              </a:lnTo>
                              <a:lnTo>
                                <a:pt x="12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2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9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3360"/>
                        <a:ext cx="672" cy="4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7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672"/>
                      <a:ext cx="3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14" y="977"/>
                    <a:ext cx="423" cy="753"/>
                    <a:chOff x="2379" y="1871"/>
                    <a:chExt cx="501" cy="1059"/>
                  </a:xfrm>
                </p:grpSpPr>
                <p:sp>
                  <p:nvSpPr>
                    <p:cNvPr id="68" name="Line 49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430" y="2687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50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640" y="2303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Line 51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640" y="2111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Line 52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400" y="2111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79" y="2352"/>
                      <a:ext cx="195" cy="57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baseline="0" dirty="0"/>
                    </a:p>
                  </p:txBody>
                </p:sp>
              </p:grpSp>
              <p:sp>
                <p:nvSpPr>
                  <p:cNvPr id="6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639"/>
                    <a:ext cx="377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 b="1" baseline="0">
                        <a:latin typeface="Arial" charset="0"/>
                      </a:rPr>
                      <a:t>t = 0</a:t>
                    </a:r>
                    <a:endParaRPr lang="el-GR" sz="1600" b="1" baseline="0">
                      <a:latin typeface="Arial" charset="0"/>
                    </a:endParaRPr>
                  </a:p>
                </p:txBody>
              </p:sp>
              <p:sp>
                <p:nvSpPr>
                  <p:cNvPr id="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33" y="1728"/>
                    <a:ext cx="153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416" y="1296"/>
                  <a:ext cx="165" cy="4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baseline="0" dirty="0"/>
                </a:p>
              </p:txBody>
            </p:sp>
          </p:grpSp>
          <p:grpSp>
            <p:nvGrpSpPr>
              <p:cNvPr id="98" name="Group 61"/>
              <p:cNvGrpSpPr>
                <a:grpSpLocks/>
              </p:cNvGrpSpPr>
              <p:nvPr/>
            </p:nvGrpSpPr>
            <p:grpSpPr bwMode="auto">
              <a:xfrm rot="5400000">
                <a:off x="8727317" y="5288723"/>
                <a:ext cx="322986" cy="141185"/>
                <a:chOff x="1049" y="2581"/>
                <a:chExt cx="758" cy="803"/>
              </a:xfrm>
            </p:grpSpPr>
            <p:sp>
              <p:nvSpPr>
                <p:cNvPr id="105" name="Arc 62"/>
                <p:cNvSpPr>
                  <a:spLocks/>
                </p:cNvSpPr>
                <p:nvPr/>
              </p:nvSpPr>
              <p:spPr bwMode="auto">
                <a:xfrm rot="10800000">
                  <a:off x="1049" y="2581"/>
                  <a:ext cx="295" cy="803"/>
                </a:xfrm>
                <a:custGeom>
                  <a:avLst/>
                  <a:gdLst>
                    <a:gd name="T0" fmla="*/ 0 w 43200"/>
                    <a:gd name="T1" fmla="*/ 0 h 24199"/>
                    <a:gd name="T2" fmla="*/ 0 w 43200"/>
                    <a:gd name="T3" fmla="*/ 0 h 24199"/>
                    <a:gd name="T4" fmla="*/ 0 w 43200"/>
                    <a:gd name="T5" fmla="*/ 0 h 24199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199"/>
                    <a:gd name="T11" fmla="*/ 43200 w 43200"/>
                    <a:gd name="T12" fmla="*/ 24199 h 241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199" fill="none" extrusionOk="0">
                      <a:moveTo>
                        <a:pt x="43140" y="1003"/>
                      </a:moveTo>
                      <a:cubicBezTo>
                        <a:pt x="43180" y="1534"/>
                        <a:pt x="43200" y="2066"/>
                        <a:pt x="43200" y="2599"/>
                      </a:cubicBezTo>
                      <a:cubicBezTo>
                        <a:pt x="43200" y="14528"/>
                        <a:pt x="33529" y="24199"/>
                        <a:pt x="21600" y="24199"/>
                      </a:cubicBezTo>
                      <a:cubicBezTo>
                        <a:pt x="9670" y="24199"/>
                        <a:pt x="0" y="14528"/>
                        <a:pt x="0" y="2599"/>
                      </a:cubicBezTo>
                      <a:cubicBezTo>
                        <a:pt x="-1" y="1730"/>
                        <a:pt x="52" y="862"/>
                        <a:pt x="156" y="-1"/>
                      </a:cubicBezTo>
                    </a:path>
                    <a:path w="43200" h="24199" stroke="0" extrusionOk="0">
                      <a:moveTo>
                        <a:pt x="43140" y="1003"/>
                      </a:moveTo>
                      <a:cubicBezTo>
                        <a:pt x="43180" y="1534"/>
                        <a:pt x="43200" y="2066"/>
                        <a:pt x="43200" y="2599"/>
                      </a:cubicBezTo>
                      <a:cubicBezTo>
                        <a:pt x="43200" y="14528"/>
                        <a:pt x="33529" y="24199"/>
                        <a:pt x="21600" y="24199"/>
                      </a:cubicBezTo>
                      <a:cubicBezTo>
                        <a:pt x="9670" y="24199"/>
                        <a:pt x="0" y="14528"/>
                        <a:pt x="0" y="2599"/>
                      </a:cubicBezTo>
                      <a:cubicBezTo>
                        <a:pt x="-1" y="1730"/>
                        <a:pt x="52" y="862"/>
                        <a:pt x="156" y="-1"/>
                      </a:cubicBezTo>
                      <a:lnTo>
                        <a:pt x="21600" y="259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106" name="Arc 63"/>
                <p:cNvSpPr>
                  <a:spLocks/>
                </p:cNvSpPr>
                <p:nvPr/>
              </p:nvSpPr>
              <p:spPr bwMode="auto">
                <a:xfrm rot="10800000" flipH="1">
                  <a:off x="1523" y="2581"/>
                  <a:ext cx="284" cy="801"/>
                </a:xfrm>
                <a:custGeom>
                  <a:avLst/>
                  <a:gdLst>
                    <a:gd name="T0" fmla="*/ 0 w 43200"/>
                    <a:gd name="T1" fmla="*/ 0 h 26719"/>
                    <a:gd name="T2" fmla="*/ 0 w 43200"/>
                    <a:gd name="T3" fmla="*/ 0 h 26719"/>
                    <a:gd name="T4" fmla="*/ 0 w 43200"/>
                    <a:gd name="T5" fmla="*/ 0 h 26719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6719"/>
                    <a:gd name="T11" fmla="*/ 43200 w 43200"/>
                    <a:gd name="T12" fmla="*/ 26719 h 267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6719" fill="none" extrusionOk="0">
                      <a:moveTo>
                        <a:pt x="42584" y="0"/>
                      </a:moveTo>
                      <a:cubicBezTo>
                        <a:pt x="42993" y="1675"/>
                        <a:pt x="43200" y="3394"/>
                        <a:pt x="43200" y="5119"/>
                      </a:cubicBezTo>
                      <a:cubicBezTo>
                        <a:pt x="43200" y="17048"/>
                        <a:pt x="33529" y="26719"/>
                        <a:pt x="21600" y="26719"/>
                      </a:cubicBezTo>
                      <a:cubicBezTo>
                        <a:pt x="9670" y="26719"/>
                        <a:pt x="0" y="17048"/>
                        <a:pt x="0" y="5119"/>
                      </a:cubicBezTo>
                      <a:cubicBezTo>
                        <a:pt x="-1" y="4250"/>
                        <a:pt x="52" y="3382"/>
                        <a:pt x="156" y="2519"/>
                      </a:cubicBezTo>
                    </a:path>
                    <a:path w="43200" h="26719" stroke="0" extrusionOk="0">
                      <a:moveTo>
                        <a:pt x="42584" y="0"/>
                      </a:moveTo>
                      <a:cubicBezTo>
                        <a:pt x="42993" y="1675"/>
                        <a:pt x="43200" y="3394"/>
                        <a:pt x="43200" y="5119"/>
                      </a:cubicBezTo>
                      <a:cubicBezTo>
                        <a:pt x="43200" y="17048"/>
                        <a:pt x="33529" y="26719"/>
                        <a:pt x="21600" y="26719"/>
                      </a:cubicBezTo>
                      <a:cubicBezTo>
                        <a:pt x="9670" y="26719"/>
                        <a:pt x="0" y="17048"/>
                        <a:pt x="0" y="5119"/>
                      </a:cubicBezTo>
                      <a:cubicBezTo>
                        <a:pt x="-1" y="4250"/>
                        <a:pt x="52" y="3382"/>
                        <a:pt x="156" y="2519"/>
                      </a:cubicBezTo>
                      <a:lnTo>
                        <a:pt x="21600" y="511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" name="Group 64"/>
            <p:cNvGrpSpPr>
              <a:grpSpLocks/>
            </p:cNvGrpSpPr>
            <p:nvPr/>
          </p:nvGrpSpPr>
          <p:grpSpPr bwMode="auto">
            <a:xfrm rot="5400000">
              <a:off x="8370085" y="5224724"/>
              <a:ext cx="910155" cy="269183"/>
              <a:chOff x="360" y="2579"/>
              <a:chExt cx="2136" cy="1531"/>
            </a:xfrm>
          </p:grpSpPr>
          <p:sp>
            <p:nvSpPr>
              <p:cNvPr id="100" name="Arc 65"/>
              <p:cNvSpPr>
                <a:spLocks/>
              </p:cNvSpPr>
              <p:nvPr/>
            </p:nvSpPr>
            <p:spPr bwMode="auto">
              <a:xfrm>
                <a:off x="1202" y="3222"/>
                <a:ext cx="142" cy="888"/>
              </a:xfrm>
              <a:custGeom>
                <a:avLst/>
                <a:gdLst>
                  <a:gd name="T0" fmla="*/ 0 w 43200"/>
                  <a:gd name="T1" fmla="*/ 0 h 26749"/>
                  <a:gd name="T2" fmla="*/ 0 w 43200"/>
                  <a:gd name="T3" fmla="*/ 0 h 26749"/>
                  <a:gd name="T4" fmla="*/ 0 w 43200"/>
                  <a:gd name="T5" fmla="*/ 0 h 267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749"/>
                  <a:gd name="T11" fmla="*/ 43200 w 43200"/>
                  <a:gd name="T12" fmla="*/ 26749 h 267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749" fill="none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</a:path>
                  <a:path w="43200" h="26749" stroke="0" extrusionOk="0">
                    <a:moveTo>
                      <a:pt x="42577" y="-1"/>
                    </a:moveTo>
                    <a:cubicBezTo>
                      <a:pt x="42990" y="1685"/>
                      <a:pt x="43200" y="3413"/>
                      <a:pt x="43200" y="5149"/>
                    </a:cubicBezTo>
                    <a:cubicBezTo>
                      <a:pt x="43200" y="17078"/>
                      <a:pt x="33529" y="26749"/>
                      <a:pt x="21600" y="26749"/>
                    </a:cubicBezTo>
                    <a:cubicBezTo>
                      <a:pt x="9670" y="26749"/>
                      <a:pt x="0" y="17078"/>
                      <a:pt x="0" y="5149"/>
                    </a:cubicBezTo>
                    <a:cubicBezTo>
                      <a:pt x="-1" y="4280"/>
                      <a:pt x="52" y="3412"/>
                      <a:pt x="156" y="2549"/>
                    </a:cubicBezTo>
                    <a:lnTo>
                      <a:pt x="21600" y="514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1" name="Arc 66"/>
              <p:cNvSpPr>
                <a:spLocks/>
              </p:cNvSpPr>
              <p:nvPr/>
            </p:nvSpPr>
            <p:spPr bwMode="auto">
              <a:xfrm rot="10800000">
                <a:off x="1202" y="2579"/>
                <a:ext cx="463" cy="803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2" name="Arc 67"/>
              <p:cNvSpPr>
                <a:spLocks/>
              </p:cNvSpPr>
              <p:nvPr/>
            </p:nvSpPr>
            <p:spPr bwMode="auto">
              <a:xfrm rot="10800000" flipV="1">
                <a:off x="1523" y="3268"/>
                <a:ext cx="142" cy="837"/>
              </a:xfrm>
              <a:custGeom>
                <a:avLst/>
                <a:gdLst>
                  <a:gd name="T0" fmla="*/ 0 w 43200"/>
                  <a:gd name="T1" fmla="*/ 0 h 24199"/>
                  <a:gd name="T2" fmla="*/ 0 w 43200"/>
                  <a:gd name="T3" fmla="*/ 0 h 24199"/>
                  <a:gd name="T4" fmla="*/ 0 w 43200"/>
                  <a:gd name="T5" fmla="*/ 0 h 2419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4199"/>
                  <a:gd name="T11" fmla="*/ 43200 w 43200"/>
                  <a:gd name="T12" fmla="*/ 24199 h 24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4199" fill="none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</a:path>
                  <a:path w="43200" h="24199" stroke="0" extrusionOk="0">
                    <a:moveTo>
                      <a:pt x="43140" y="1003"/>
                    </a:moveTo>
                    <a:cubicBezTo>
                      <a:pt x="43180" y="1534"/>
                      <a:pt x="43200" y="2066"/>
                      <a:pt x="43200" y="2599"/>
                    </a:cubicBezTo>
                    <a:cubicBezTo>
                      <a:pt x="43200" y="14528"/>
                      <a:pt x="33529" y="24199"/>
                      <a:pt x="21600" y="24199"/>
                    </a:cubicBezTo>
                    <a:cubicBezTo>
                      <a:pt x="9670" y="24199"/>
                      <a:pt x="0" y="14528"/>
                      <a:pt x="0" y="2599"/>
                    </a:cubicBezTo>
                    <a:cubicBezTo>
                      <a:pt x="-1" y="1730"/>
                      <a:pt x="52" y="862"/>
                      <a:pt x="156" y="-1"/>
                    </a:cubicBezTo>
                    <a:lnTo>
                      <a:pt x="21600" y="2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auto">
              <a:xfrm>
                <a:off x="1807" y="3377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auto">
              <a:xfrm>
                <a:off x="360" y="3348"/>
                <a:ext cx="6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/>
      <p:bldP spid="421892" grpId="0"/>
      <p:bldP spid="421893" grpId="0"/>
      <p:bldP spid="4219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F4BF-70C3-4B13-AB67-5F9D7C7AD38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Example : Inductors</a:t>
            </a:r>
            <a:endParaRPr lang="en-US" sz="2800" b="1" u="sng" dirty="0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609600" y="990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If the waveform of the current in a 3 – H inductor is as shown, determine and sketch inductor voltage.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457200" y="6019800"/>
            <a:ext cx="800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Inductors!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22975" name="Group 63"/>
          <p:cNvGrpSpPr>
            <a:grpSpLocks/>
          </p:cNvGrpSpPr>
          <p:nvPr/>
        </p:nvGrpSpPr>
        <p:grpSpPr bwMode="auto">
          <a:xfrm>
            <a:off x="2463800" y="1676400"/>
            <a:ext cx="4851400" cy="1676400"/>
            <a:chOff x="1008" y="1008"/>
            <a:chExt cx="3056" cy="1056"/>
          </a:xfrm>
        </p:grpSpPr>
        <p:sp>
          <p:nvSpPr>
            <p:cNvPr id="422963" name="Line 51"/>
            <p:cNvSpPr>
              <a:spLocks noChangeShapeType="1"/>
            </p:cNvSpPr>
            <p:nvPr/>
          </p:nvSpPr>
          <p:spPr bwMode="auto">
            <a:xfrm flipV="1">
              <a:off x="1728" y="110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64" name="Line 52"/>
            <p:cNvSpPr>
              <a:spLocks noChangeShapeType="1"/>
            </p:cNvSpPr>
            <p:nvPr/>
          </p:nvSpPr>
          <p:spPr bwMode="auto">
            <a:xfrm>
              <a:off x="1056" y="1776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65" name="Line 53"/>
            <p:cNvSpPr>
              <a:spLocks noChangeShapeType="1"/>
            </p:cNvSpPr>
            <p:nvPr/>
          </p:nvSpPr>
          <p:spPr bwMode="auto">
            <a:xfrm flipV="1">
              <a:off x="1200" y="124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66" name="Line 54"/>
            <p:cNvSpPr>
              <a:spLocks noChangeShapeType="1"/>
            </p:cNvSpPr>
            <p:nvPr/>
          </p:nvSpPr>
          <p:spPr bwMode="auto">
            <a:xfrm rot="5400000" flipV="1">
              <a:off x="2832" y="124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67" name="Line 55"/>
            <p:cNvSpPr>
              <a:spLocks noChangeShapeType="1"/>
            </p:cNvSpPr>
            <p:nvPr/>
          </p:nvSpPr>
          <p:spPr bwMode="auto">
            <a:xfrm>
              <a:off x="1728" y="12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68" name="Text Box 56"/>
            <p:cNvSpPr txBox="1">
              <a:spLocks noChangeArrowheads="1"/>
            </p:cNvSpPr>
            <p:nvPr/>
          </p:nvSpPr>
          <p:spPr bwMode="auto">
            <a:xfrm>
              <a:off x="1008" y="1776"/>
              <a:ext cx="2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- 1</a:t>
              </a:r>
            </a:p>
          </p:txBody>
        </p:sp>
        <p:sp>
          <p:nvSpPr>
            <p:cNvPr id="422969" name="Text Box 57"/>
            <p:cNvSpPr txBox="1">
              <a:spLocks noChangeArrowheads="1"/>
            </p:cNvSpPr>
            <p:nvPr/>
          </p:nvSpPr>
          <p:spPr bwMode="auto">
            <a:xfrm>
              <a:off x="2058" y="1776"/>
              <a:ext cx="2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 1</a:t>
              </a:r>
            </a:p>
          </p:txBody>
        </p:sp>
        <p:sp>
          <p:nvSpPr>
            <p:cNvPr id="422970" name="Text Box 58"/>
            <p:cNvSpPr txBox="1">
              <a:spLocks noChangeArrowheads="1"/>
            </p:cNvSpPr>
            <p:nvPr/>
          </p:nvSpPr>
          <p:spPr bwMode="auto">
            <a:xfrm>
              <a:off x="2688" y="17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2</a:t>
              </a:r>
            </a:p>
          </p:txBody>
        </p:sp>
        <p:sp>
          <p:nvSpPr>
            <p:cNvPr id="422971" name="Text Box 59"/>
            <p:cNvSpPr txBox="1">
              <a:spLocks noChangeArrowheads="1"/>
            </p:cNvSpPr>
            <p:nvPr/>
          </p:nvSpPr>
          <p:spPr bwMode="auto">
            <a:xfrm>
              <a:off x="3264" y="17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3</a:t>
              </a:r>
            </a:p>
          </p:txBody>
        </p:sp>
        <p:sp>
          <p:nvSpPr>
            <p:cNvPr id="422972" name="Text Box 60"/>
            <p:cNvSpPr txBox="1">
              <a:spLocks noChangeArrowheads="1"/>
            </p:cNvSpPr>
            <p:nvPr/>
          </p:nvSpPr>
          <p:spPr bwMode="auto">
            <a:xfrm>
              <a:off x="3744" y="1776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t (s)</a:t>
              </a:r>
            </a:p>
          </p:txBody>
        </p:sp>
        <p:sp>
          <p:nvSpPr>
            <p:cNvPr id="422973" name="Text Box 61"/>
            <p:cNvSpPr txBox="1">
              <a:spLocks noChangeArrowheads="1"/>
            </p:cNvSpPr>
            <p:nvPr/>
          </p:nvSpPr>
          <p:spPr bwMode="auto">
            <a:xfrm>
              <a:off x="1248" y="1008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i (t) A</a:t>
              </a:r>
            </a:p>
          </p:txBody>
        </p:sp>
        <p:sp>
          <p:nvSpPr>
            <p:cNvPr id="422974" name="Text Box 62"/>
            <p:cNvSpPr txBox="1">
              <a:spLocks noChangeArrowheads="1"/>
            </p:cNvSpPr>
            <p:nvPr/>
          </p:nvSpPr>
          <p:spPr bwMode="auto">
            <a:xfrm>
              <a:off x="1488" y="1152"/>
              <a:ext cx="2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 1</a:t>
              </a:r>
            </a:p>
          </p:txBody>
        </p:sp>
      </p:grpSp>
      <p:sp>
        <p:nvSpPr>
          <p:cNvPr id="422976" name="Rectangle 64"/>
          <p:cNvSpPr>
            <a:spLocks noChangeArrowheads="1"/>
          </p:cNvSpPr>
          <p:nvPr/>
        </p:nvSpPr>
        <p:spPr bwMode="auto">
          <a:xfrm>
            <a:off x="533400" y="33528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 algn="just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Solution :</a:t>
            </a:r>
          </a:p>
        </p:txBody>
      </p:sp>
      <p:grpSp>
        <p:nvGrpSpPr>
          <p:cNvPr id="422999" name="Group 87"/>
          <p:cNvGrpSpPr>
            <a:grpSpLocks/>
          </p:cNvGrpSpPr>
          <p:nvPr/>
        </p:nvGrpSpPr>
        <p:grpSpPr bwMode="auto">
          <a:xfrm>
            <a:off x="2438400" y="3581400"/>
            <a:ext cx="4851400" cy="2209800"/>
            <a:chOff x="1536" y="2256"/>
            <a:chExt cx="3056" cy="1392"/>
          </a:xfrm>
        </p:grpSpPr>
        <p:sp>
          <p:nvSpPr>
            <p:cNvPr id="422978" name="Line 66"/>
            <p:cNvSpPr>
              <a:spLocks noChangeShapeType="1"/>
            </p:cNvSpPr>
            <p:nvPr/>
          </p:nvSpPr>
          <p:spPr bwMode="auto">
            <a:xfrm flipV="1">
              <a:off x="2256" y="235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79" name="Line 67"/>
            <p:cNvSpPr>
              <a:spLocks noChangeShapeType="1"/>
            </p:cNvSpPr>
            <p:nvPr/>
          </p:nvSpPr>
          <p:spPr bwMode="auto">
            <a:xfrm>
              <a:off x="1584" y="302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80" name="Line 68"/>
            <p:cNvSpPr>
              <a:spLocks noChangeShapeType="1"/>
            </p:cNvSpPr>
            <p:nvPr/>
          </p:nvSpPr>
          <p:spPr bwMode="auto">
            <a:xfrm flipV="1">
              <a:off x="1728" y="249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81" name="Line 69"/>
            <p:cNvSpPr>
              <a:spLocks noChangeShapeType="1"/>
            </p:cNvSpPr>
            <p:nvPr/>
          </p:nvSpPr>
          <p:spPr bwMode="auto">
            <a:xfrm rot="-5400000">
              <a:off x="3669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82" name="Line 70"/>
            <p:cNvSpPr>
              <a:spLocks noChangeShapeType="1"/>
            </p:cNvSpPr>
            <p:nvPr/>
          </p:nvSpPr>
          <p:spPr bwMode="auto">
            <a:xfrm>
              <a:off x="2256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83" name="Text Box 71"/>
            <p:cNvSpPr txBox="1">
              <a:spLocks noChangeArrowheads="1"/>
            </p:cNvSpPr>
            <p:nvPr/>
          </p:nvSpPr>
          <p:spPr bwMode="auto">
            <a:xfrm>
              <a:off x="1536" y="3024"/>
              <a:ext cx="2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- 1</a:t>
              </a:r>
            </a:p>
          </p:txBody>
        </p:sp>
        <p:sp>
          <p:nvSpPr>
            <p:cNvPr id="422984" name="Text Box 72"/>
            <p:cNvSpPr txBox="1">
              <a:spLocks noChangeArrowheads="1"/>
            </p:cNvSpPr>
            <p:nvPr/>
          </p:nvSpPr>
          <p:spPr bwMode="auto">
            <a:xfrm>
              <a:off x="2586" y="3024"/>
              <a:ext cx="2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 1</a:t>
              </a:r>
            </a:p>
          </p:txBody>
        </p:sp>
        <p:sp>
          <p:nvSpPr>
            <p:cNvPr id="422985" name="Text Box 73"/>
            <p:cNvSpPr txBox="1">
              <a:spLocks noChangeArrowheads="1"/>
            </p:cNvSpPr>
            <p:nvPr/>
          </p:nvSpPr>
          <p:spPr bwMode="auto">
            <a:xfrm>
              <a:off x="3216" y="30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2</a:t>
              </a:r>
            </a:p>
          </p:txBody>
        </p:sp>
        <p:sp>
          <p:nvSpPr>
            <p:cNvPr id="422986" name="Text Box 74"/>
            <p:cNvSpPr txBox="1">
              <a:spLocks noChangeArrowheads="1"/>
            </p:cNvSpPr>
            <p:nvPr/>
          </p:nvSpPr>
          <p:spPr bwMode="auto">
            <a:xfrm>
              <a:off x="3792" y="30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3</a:t>
              </a:r>
            </a:p>
          </p:txBody>
        </p:sp>
        <p:sp>
          <p:nvSpPr>
            <p:cNvPr id="422987" name="Text Box 75"/>
            <p:cNvSpPr txBox="1">
              <a:spLocks noChangeArrowheads="1"/>
            </p:cNvSpPr>
            <p:nvPr/>
          </p:nvSpPr>
          <p:spPr bwMode="auto">
            <a:xfrm>
              <a:off x="4272" y="3024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t (s)</a:t>
              </a:r>
            </a:p>
          </p:txBody>
        </p:sp>
        <p:sp>
          <p:nvSpPr>
            <p:cNvPr id="422988" name="Text Box 76"/>
            <p:cNvSpPr txBox="1">
              <a:spLocks noChangeArrowheads="1"/>
            </p:cNvSpPr>
            <p:nvPr/>
          </p:nvSpPr>
          <p:spPr bwMode="auto">
            <a:xfrm>
              <a:off x="1776" y="2256"/>
              <a:ext cx="4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v (t) V</a:t>
              </a:r>
            </a:p>
          </p:txBody>
        </p:sp>
        <p:sp>
          <p:nvSpPr>
            <p:cNvPr id="422989" name="Text Box 77"/>
            <p:cNvSpPr txBox="1">
              <a:spLocks noChangeArrowheads="1"/>
            </p:cNvSpPr>
            <p:nvPr/>
          </p:nvSpPr>
          <p:spPr bwMode="auto">
            <a:xfrm>
              <a:off x="1536" y="2400"/>
              <a:ext cx="2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 3</a:t>
              </a:r>
            </a:p>
          </p:txBody>
        </p:sp>
        <p:sp>
          <p:nvSpPr>
            <p:cNvPr id="422990" name="Line 78"/>
            <p:cNvSpPr>
              <a:spLocks noChangeShapeType="1"/>
            </p:cNvSpPr>
            <p:nvPr/>
          </p:nvSpPr>
          <p:spPr bwMode="auto">
            <a:xfrm>
              <a:off x="1728" y="24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1" name="Line 79"/>
            <p:cNvSpPr>
              <a:spLocks noChangeShapeType="1"/>
            </p:cNvSpPr>
            <p:nvPr/>
          </p:nvSpPr>
          <p:spPr bwMode="auto">
            <a:xfrm rot="-5400000">
              <a:off x="3084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2" name="Line 80"/>
            <p:cNvSpPr>
              <a:spLocks noChangeShapeType="1"/>
            </p:cNvSpPr>
            <p:nvPr/>
          </p:nvSpPr>
          <p:spPr bwMode="auto">
            <a:xfrm>
              <a:off x="3351" y="3543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3" name="Text Box 81"/>
            <p:cNvSpPr txBox="1">
              <a:spLocks noChangeArrowheads="1"/>
            </p:cNvSpPr>
            <p:nvPr/>
          </p:nvSpPr>
          <p:spPr bwMode="auto">
            <a:xfrm>
              <a:off x="3072" y="3456"/>
              <a:ext cx="2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</a:rPr>
                <a:t> - 3</a:t>
              </a:r>
            </a:p>
          </p:txBody>
        </p:sp>
        <p:sp>
          <p:nvSpPr>
            <p:cNvPr id="422995" name="Line 83"/>
            <p:cNvSpPr>
              <a:spLocks noChangeShapeType="1"/>
            </p:cNvSpPr>
            <p:nvPr/>
          </p:nvSpPr>
          <p:spPr bwMode="auto">
            <a:xfrm>
              <a:off x="2259" y="3024"/>
              <a:ext cx="1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6" name="Line 84"/>
            <p:cNvSpPr>
              <a:spLocks noChangeShapeType="1"/>
            </p:cNvSpPr>
            <p:nvPr/>
          </p:nvSpPr>
          <p:spPr bwMode="auto">
            <a:xfrm flipV="1">
              <a:off x="2256" y="250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7" name="Line 85"/>
            <p:cNvSpPr>
              <a:spLocks noChangeShapeType="1"/>
            </p:cNvSpPr>
            <p:nvPr/>
          </p:nvSpPr>
          <p:spPr bwMode="auto">
            <a:xfrm flipV="1">
              <a:off x="3345" y="3015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2998" name="Line 86"/>
            <p:cNvSpPr>
              <a:spLocks noChangeShapeType="1"/>
            </p:cNvSpPr>
            <p:nvPr/>
          </p:nvSpPr>
          <p:spPr bwMode="auto">
            <a:xfrm flipV="1">
              <a:off x="3936" y="301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/>
      <p:bldP spid="422916" grpId="0"/>
      <p:bldP spid="422917" grpId="0"/>
      <p:bldP spid="4229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A217-3373-4AFE-ADDB-D1DC0C30B70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</p:spPr>
        <p:txBody>
          <a:bodyPr/>
          <a:lstStyle/>
          <a:p>
            <a:r>
              <a:rPr lang="en-US" sz="2400" b="1" u="sng" dirty="0" smtClean="0"/>
              <a:t>Capacitors/Inductors : Applications</a:t>
            </a:r>
            <a:endParaRPr lang="en-US" sz="2400" b="1" u="sng" dirty="0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609600" y="1371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Resistors and capacitors are commercially available as either discrete form or integrated-circuit (IC) form.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Unlike capacitors and resistors, inductors with appreciable inductance are difficult to produce on IC substrate.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Therefore inductors (coils) usually come in discrete form and tend to be more bulky and expensive; hence limited applications.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Inductors are used in relays, delays, sensing devices, telephone circuits, radio / TV etc.</a:t>
            </a:r>
          </a:p>
          <a:p>
            <a:pPr marL="290513" indent="-290513" algn="just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Three important properties of capacitors and inductors are:-</a:t>
            </a:r>
          </a:p>
          <a:p>
            <a:pPr marL="1138238" lvl="1" indent="-457200" algn="just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Temporary voltage or current sources. These can generate a large amount of current or voltage for a short period of time.</a:t>
            </a:r>
          </a:p>
          <a:p>
            <a:pPr marL="1138238" lvl="1" indent="-457200" algn="just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Capacitors oppose abrupt changes in voltage and inductors oppose abrupt change in current.</a:t>
            </a:r>
          </a:p>
          <a:p>
            <a:pPr marL="1138238" lvl="1" indent="-457200" algn="just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Capacitors and inductors are frequency sensitive. This property makes them useful for frequency discrimination.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A217-3373-4AFE-ADDB-D1DC0C30B70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76600"/>
            <a:ext cx="8001000" cy="457200"/>
          </a:xfrm>
        </p:spPr>
        <p:txBody>
          <a:bodyPr/>
          <a:lstStyle/>
          <a:p>
            <a:r>
              <a:rPr lang="en-US" sz="2400" b="1" smtClean="0"/>
              <a:t>Think!</a:t>
            </a:r>
            <a:endParaRPr lang="en-US" sz="2400" b="1" dirty="0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617</Words>
  <Application>Microsoft Office PowerPoint</Application>
  <PresentationFormat>On-screen Show (4:3)</PresentationFormat>
  <Paragraphs>104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Inductors</vt:lpstr>
      <vt:lpstr>Inductors…contd</vt:lpstr>
      <vt:lpstr>Inductors…contd</vt:lpstr>
      <vt:lpstr>Example : Inductors</vt:lpstr>
      <vt:lpstr>Capacitors/Inductors : Applications</vt:lpstr>
      <vt:lpstr>Think!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707</cp:revision>
  <dcterms:created xsi:type="dcterms:W3CDTF">2001-08-27T04:48:27Z</dcterms:created>
  <dcterms:modified xsi:type="dcterms:W3CDTF">2020-09-26T02:38:58Z</dcterms:modified>
</cp:coreProperties>
</file>