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38"/>
  </p:notesMasterIdLst>
  <p:sldIdLst>
    <p:sldId id="410" r:id="rId4"/>
    <p:sldId id="572" r:id="rId5"/>
    <p:sldId id="387" r:id="rId6"/>
    <p:sldId id="392" r:id="rId7"/>
    <p:sldId id="391" r:id="rId8"/>
    <p:sldId id="388" r:id="rId9"/>
    <p:sldId id="394" r:id="rId10"/>
    <p:sldId id="395" r:id="rId11"/>
    <p:sldId id="385" r:id="rId12"/>
    <p:sldId id="396" r:id="rId13"/>
    <p:sldId id="412" r:id="rId14"/>
    <p:sldId id="390" r:id="rId15"/>
    <p:sldId id="397" r:id="rId16"/>
    <p:sldId id="401" r:id="rId17"/>
    <p:sldId id="403" r:id="rId18"/>
    <p:sldId id="404" r:id="rId19"/>
    <p:sldId id="405" r:id="rId20"/>
    <p:sldId id="406" r:id="rId21"/>
    <p:sldId id="408" r:id="rId22"/>
    <p:sldId id="413" r:id="rId23"/>
    <p:sldId id="414" r:id="rId24"/>
    <p:sldId id="415" r:id="rId25"/>
    <p:sldId id="416" r:id="rId26"/>
    <p:sldId id="417" r:id="rId27"/>
    <p:sldId id="424" r:id="rId28"/>
    <p:sldId id="425" r:id="rId29"/>
    <p:sldId id="426" r:id="rId30"/>
    <p:sldId id="427" r:id="rId31"/>
    <p:sldId id="418" r:id="rId32"/>
    <p:sldId id="419" r:id="rId33"/>
    <p:sldId id="434" r:id="rId34"/>
    <p:sldId id="435" r:id="rId35"/>
    <p:sldId id="436" r:id="rId36"/>
    <p:sldId id="411"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000099"/>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23" autoAdjust="0"/>
    <p:restoredTop sz="94646" autoAdjust="0"/>
  </p:normalViewPr>
  <p:slideViewPr>
    <p:cSldViewPr snapToGrid="0">
      <p:cViewPr varScale="1">
        <p:scale>
          <a:sx n="103" d="100"/>
          <a:sy n="103" d="100"/>
        </p:scale>
        <p:origin x="17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5" Type="http://schemas.openxmlformats.org/officeDocument/2006/relationships/image" Target="../media/image46.emf"/><Relationship Id="rId4"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4" Type="http://schemas.openxmlformats.org/officeDocument/2006/relationships/image" Target="../media/image6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4" Type="http://schemas.openxmlformats.org/officeDocument/2006/relationships/image" Target="../media/image6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 Id="rId5" Type="http://schemas.openxmlformats.org/officeDocument/2006/relationships/image" Target="../media/image82.emf"/><Relationship Id="rId4" Type="http://schemas.openxmlformats.org/officeDocument/2006/relationships/image" Target="../media/image8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9.emf"/><Relationship Id="rId5" Type="http://schemas.openxmlformats.org/officeDocument/2006/relationships/image" Target="../media/image17.emf"/><Relationship Id="rId4"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ＭＳ Ｐゴシック" panose="020B0600070205080204" pitchFamily="34" charset="-128"/>
              </a:defRPr>
            </a:lvl1pPr>
          </a:lstStyle>
          <a:p>
            <a:pPr>
              <a:defRPr/>
            </a:pPr>
            <a:endParaRPr lang="en-US"/>
          </a:p>
        </p:txBody>
      </p:sp>
      <p:sp>
        <p:nvSpPr>
          <p:cNvPr id="144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4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4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ＭＳ Ｐゴシック" panose="020B0600070205080204" pitchFamily="34" charset="-128"/>
              </a:defRPr>
            </a:lvl1pPr>
          </a:lstStyle>
          <a:p>
            <a:pPr>
              <a:defRPr/>
            </a:pPr>
            <a:endParaRPr lang="en-US"/>
          </a:p>
        </p:txBody>
      </p:sp>
      <p:sp>
        <p:nvSpPr>
          <p:cNvPr id="144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B7488-9EDE-4C2D-B776-36DB9B803E3E}" type="slidenum">
              <a:rPr lang="en-US"/>
              <a:pPr>
                <a:defRPr/>
              </a:pPr>
              <a:t>‹#›</a:t>
            </a:fld>
            <a:endParaRPr lang="en-US"/>
          </a:p>
        </p:txBody>
      </p:sp>
    </p:spTree>
    <p:extLst>
      <p:ext uri="{BB962C8B-B14F-4D97-AF65-F5344CB8AC3E}">
        <p14:creationId xmlns:p14="http://schemas.microsoft.com/office/powerpoint/2010/main" val="19359953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34" charset="0"/>
            </a:endParaRPr>
          </a:p>
        </p:txBody>
      </p:sp>
      <p:sp>
        <p:nvSpPr>
          <p:cNvPr id="34820" name="Slide Number Placeholder 3"/>
          <p:cNvSpPr>
            <a:spLocks noGrp="1"/>
          </p:cNvSpPr>
          <p:nvPr>
            <p:ph type="sldNum" sz="quarter" idx="5"/>
          </p:nvPr>
        </p:nvSpPr>
        <p:spPr>
          <a:noFill/>
        </p:spPr>
        <p:txBody>
          <a:bodyPr/>
          <a:lstStyle/>
          <a:p>
            <a:fld id="{7DFE763F-4CDA-4A46-893E-B1E780623ED1}" type="slidenum">
              <a:rPr lang="en-US" smtClean="0">
                <a:solidFill>
                  <a:srgbClr val="000000"/>
                </a:solidFill>
                <a:latin typeface="Arial" pitchFamily="34" charset="0"/>
              </a:rPr>
              <a:pPr/>
              <a:t>1</a:t>
            </a:fld>
            <a:endParaRPr lang="en-US">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AFE6C0C-89C4-43B9-B0E4-82F70F14DC16}" type="slidenum">
              <a:rPr lang="en-US" smtClean="0"/>
              <a:pPr/>
              <a:t>5</a:t>
            </a:fld>
            <a:endParaRPr lang="en-US"/>
          </a:p>
        </p:txBody>
      </p:sp>
    </p:spTree>
    <p:extLst>
      <p:ext uri="{BB962C8B-B14F-4D97-AF65-F5344CB8AC3E}">
        <p14:creationId xmlns:p14="http://schemas.microsoft.com/office/powerpoint/2010/main" val="340170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4C9BC6EF-E755-F64B-9D7E-2D159E739C59}"/>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a16="http://schemas.microsoft.com/office/drawing/2014/main" id="{2C22633C-6EB2-B446-A954-8589CA3EF2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2227" name="Slide Number Placeholder 3">
            <a:extLst>
              <a:ext uri="{FF2B5EF4-FFF2-40B4-BE49-F238E27FC236}">
                <a16:creationId xmlns:a16="http://schemas.microsoft.com/office/drawing/2014/main" id="{D06F0DB4-E2FC-F849-8933-5C9202C856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38F239-94D7-B14A-BB33-4D72119F3467}" type="slidenum">
              <a:rPr lang="en-US" altLang="en-US"/>
              <a:pPr/>
              <a:t>27</a:t>
            </a:fld>
            <a:endParaRPr lang="en-US" altLang="en-US"/>
          </a:p>
        </p:txBody>
      </p:sp>
    </p:spTree>
    <p:extLst>
      <p:ext uri="{BB962C8B-B14F-4D97-AF65-F5344CB8AC3E}">
        <p14:creationId xmlns:p14="http://schemas.microsoft.com/office/powerpoint/2010/main" val="125727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5"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354794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5"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111552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5"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2415339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914400"/>
          </a:xfrm>
        </p:spPr>
        <p:txBody>
          <a:bodyPr/>
          <a:lstStyle/>
          <a:p>
            <a:r>
              <a:rPr lang="en-US"/>
              <a:t>Click to edit Master title style</a:t>
            </a:r>
          </a:p>
        </p:txBody>
      </p:sp>
      <p:sp>
        <p:nvSpPr>
          <p:cNvPr id="3" name="Text Placeholder 2"/>
          <p:cNvSpPr>
            <a:spLocks noGrp="1"/>
          </p:cNvSpPr>
          <p:nvPr>
            <p:ph type="body" sz="half" idx="1"/>
          </p:nvPr>
        </p:nvSpPr>
        <p:spPr>
          <a:xfrm>
            <a:off x="304800" y="1143000"/>
            <a:ext cx="4229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42291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657600"/>
            <a:ext cx="42291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p:txBody>
          <a:bodyPr/>
          <a:lstStyle>
            <a:lvl1pPr>
              <a:defRPr/>
            </a:lvl1pPr>
          </a:lstStyle>
          <a:p>
            <a:pPr>
              <a:defRPr/>
            </a:pPr>
            <a:endParaRPr lang="en-GB"/>
          </a:p>
        </p:txBody>
      </p:sp>
      <p:sp>
        <p:nvSpPr>
          <p:cNvPr id="7" name="Rectangle 6"/>
          <p:cNvSpPr>
            <a:spLocks noGrp="1" noChangeArrowheads="1"/>
          </p:cNvSpPr>
          <p:nvPr>
            <p:ph type="ftr" sz="quarter" idx="11"/>
          </p:nvPr>
        </p:nvSpPr>
        <p:spPr/>
        <p:txBody>
          <a:bodyPr/>
          <a:lstStyle>
            <a:lvl1pPr>
              <a:defRPr/>
            </a:lvl1pPr>
          </a:lstStyle>
          <a:p>
            <a:pPr>
              <a:defRPr/>
            </a:pPr>
            <a:endParaRPr lang="en-GB"/>
          </a:p>
        </p:txBody>
      </p:sp>
      <p:sp>
        <p:nvSpPr>
          <p:cNvPr id="8" name="Slide Number Placeholder 7"/>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AA6A2300-1618-475E-85FE-F89365E4BB14}" type="slidenum">
              <a:rPr lang="x-none"/>
              <a:pPr>
                <a:defRPr/>
              </a:pPr>
              <a:t>‹#›</a:t>
            </a:fld>
            <a:endParaRPr lang="en-GB"/>
          </a:p>
        </p:txBody>
      </p:sp>
    </p:spTree>
    <p:extLst>
      <p:ext uri="{BB962C8B-B14F-4D97-AF65-F5344CB8AC3E}">
        <p14:creationId xmlns:p14="http://schemas.microsoft.com/office/powerpoint/2010/main" val="66576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914400"/>
          </a:xfrm>
        </p:spPr>
        <p:txBody>
          <a:bodyPr/>
          <a:lstStyle/>
          <a:p>
            <a:r>
              <a:rPr lang="en-US"/>
              <a:t>Click to edit Master title style</a:t>
            </a:r>
          </a:p>
        </p:txBody>
      </p:sp>
      <p:sp>
        <p:nvSpPr>
          <p:cNvPr id="3" name="Text Placeholder 2"/>
          <p:cNvSpPr>
            <a:spLocks noGrp="1"/>
          </p:cNvSpPr>
          <p:nvPr>
            <p:ph type="body" sz="half" idx="1"/>
          </p:nvPr>
        </p:nvSpPr>
        <p:spPr>
          <a:xfrm>
            <a:off x="304800" y="1143000"/>
            <a:ext cx="4229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4229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5CABAC-91AA-3944-B6D7-DC433ADFCA3D}"/>
              </a:ext>
            </a:extLst>
          </p:cNvPr>
          <p:cNvSpPr>
            <a:spLocks noGrp="1" noChangeArrowheads="1"/>
          </p:cNvSpPr>
          <p:nvPr>
            <p:ph type="dt" sz="half" idx="10"/>
          </p:nvPr>
        </p:nvSpPr>
        <p:spPr/>
        <p:txBody>
          <a:bodyPr/>
          <a:lstStyle>
            <a:lvl1pPr>
              <a:defRPr/>
            </a:lvl1pPr>
          </a:lstStyle>
          <a:p>
            <a:pPr>
              <a:defRPr/>
            </a:pPr>
            <a:endParaRPr lang="en-GB"/>
          </a:p>
        </p:txBody>
      </p:sp>
      <p:sp>
        <p:nvSpPr>
          <p:cNvPr id="6" name="Footer Placeholder 5">
            <a:extLst>
              <a:ext uri="{FF2B5EF4-FFF2-40B4-BE49-F238E27FC236}">
                <a16:creationId xmlns:a16="http://schemas.microsoft.com/office/drawing/2014/main" id="{3C8EE180-9087-6F46-8499-D7696DD65B91}"/>
              </a:ext>
            </a:extLst>
          </p:cNvPr>
          <p:cNvSpPr>
            <a:spLocks noGrp="1" noChangeArrowheads="1"/>
          </p:cNvSpPr>
          <p:nvPr>
            <p:ph type="ftr" sz="quarter" idx="11"/>
          </p:nvPr>
        </p:nvSpPr>
        <p:spPr/>
        <p:txBody>
          <a:bodyPr/>
          <a:lstStyle>
            <a:lvl1pPr>
              <a:defRPr>
                <a:latin typeface="Arial" panose="020B0604020202020204" pitchFamily="34" charset="0"/>
                <a:ea typeface="ＭＳ Ｐゴシック" panose="020B0600070205080204" pitchFamily="34" charset="-128"/>
                <a:cs typeface="+mn-cs"/>
              </a:defRPr>
            </a:lvl1pPr>
          </a:lstStyle>
          <a:p>
            <a:pPr>
              <a:defRPr/>
            </a:pPr>
            <a:endParaRPr lang="en-GB"/>
          </a:p>
        </p:txBody>
      </p:sp>
      <p:sp>
        <p:nvSpPr>
          <p:cNvPr id="7" name="Slide Number Placeholder 6">
            <a:extLst>
              <a:ext uri="{FF2B5EF4-FFF2-40B4-BE49-F238E27FC236}">
                <a16:creationId xmlns:a16="http://schemas.microsoft.com/office/drawing/2014/main" id="{02612FCE-7DD2-2A4F-8F1D-93528C6FDCD2}"/>
              </a:ext>
            </a:extLst>
          </p:cNvPr>
          <p:cNvSpPr>
            <a:spLocks noGrp="1" noChangeArrowheads="1"/>
          </p:cNvSpPr>
          <p:nvPr>
            <p:ph type="sldNum" sz="quarter" idx="12"/>
          </p:nvPr>
        </p:nvSpPr>
        <p:spPr>
          <a:xfrm>
            <a:off x="6553200" y="6245225"/>
            <a:ext cx="19812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E022E7F9-8E02-4945-94C3-BC54544882F3}" type="slidenum">
              <a:rPr lang="ar-SA" altLang="en-US"/>
              <a:pPr/>
              <a:t>‹#›</a:t>
            </a:fld>
            <a:endParaRPr lang="en-GB" altLang="en-US"/>
          </a:p>
        </p:txBody>
      </p:sp>
    </p:spTree>
    <p:extLst>
      <p:ext uri="{BB962C8B-B14F-4D97-AF65-F5344CB8AC3E}">
        <p14:creationId xmlns:p14="http://schemas.microsoft.com/office/powerpoint/2010/main" val="4013506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AB57806-85D6-466F-B479-E4AED1BB6691}"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0BC1DC-FFB8-4133-BC34-858F19174546}" type="slidenum">
              <a:rPr lang="en-US"/>
              <a:pPr>
                <a:defRPr/>
              </a:pPr>
              <a:t>‹#›</a:t>
            </a:fld>
            <a:endParaRPr lang="en-US"/>
          </a:p>
        </p:txBody>
      </p:sp>
    </p:spTree>
    <p:extLst>
      <p:ext uri="{BB962C8B-B14F-4D97-AF65-F5344CB8AC3E}">
        <p14:creationId xmlns:p14="http://schemas.microsoft.com/office/powerpoint/2010/main" val="1451760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EC2B2BF-9154-419D-934B-8ACDAB4825C0}"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DEB490-FC80-49F2-8590-276D7C565B22}" type="slidenum">
              <a:rPr lang="en-US"/>
              <a:pPr>
                <a:defRPr/>
              </a:pPr>
              <a:t>‹#›</a:t>
            </a:fld>
            <a:endParaRPr lang="en-US"/>
          </a:p>
        </p:txBody>
      </p:sp>
    </p:spTree>
    <p:extLst>
      <p:ext uri="{BB962C8B-B14F-4D97-AF65-F5344CB8AC3E}">
        <p14:creationId xmlns:p14="http://schemas.microsoft.com/office/powerpoint/2010/main" val="2742955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ED9E30B-47E9-4AB0-8D46-97E65347C941}"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346C1C-DFED-4576-B97E-671CC30D740B}" type="slidenum">
              <a:rPr lang="en-US"/>
              <a:pPr>
                <a:defRPr/>
              </a:pPr>
              <a:t>‹#›</a:t>
            </a:fld>
            <a:endParaRPr lang="en-US"/>
          </a:p>
        </p:txBody>
      </p:sp>
    </p:spTree>
    <p:extLst>
      <p:ext uri="{BB962C8B-B14F-4D97-AF65-F5344CB8AC3E}">
        <p14:creationId xmlns:p14="http://schemas.microsoft.com/office/powerpoint/2010/main" val="3594663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474C1AC-0DE9-4986-BDF6-3C9FBECB1082}" type="datetimeFigureOut">
              <a:rPr lang="en-US"/>
              <a:pPr>
                <a:defRPr/>
              </a:pPr>
              <a:t>10/4/22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8C6267-CEE5-4316-8563-A005489310C4}" type="slidenum">
              <a:rPr lang="en-US"/>
              <a:pPr>
                <a:defRPr/>
              </a:pPr>
              <a:t>‹#›</a:t>
            </a:fld>
            <a:endParaRPr lang="en-US"/>
          </a:p>
        </p:txBody>
      </p:sp>
    </p:spTree>
    <p:extLst>
      <p:ext uri="{BB962C8B-B14F-4D97-AF65-F5344CB8AC3E}">
        <p14:creationId xmlns:p14="http://schemas.microsoft.com/office/powerpoint/2010/main" val="3894208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1F4765A-274E-4B80-93EC-863FF72EDAE7}" type="datetimeFigureOut">
              <a:rPr lang="en-US"/>
              <a:pPr>
                <a:defRPr/>
              </a:pPr>
              <a:t>10/4/22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B7DD6D9-15FC-4000-90CD-E6BA9F46FB94}" type="slidenum">
              <a:rPr lang="en-US"/>
              <a:pPr>
                <a:defRPr/>
              </a:pPr>
              <a:t>‹#›</a:t>
            </a:fld>
            <a:endParaRPr lang="en-US"/>
          </a:p>
        </p:txBody>
      </p:sp>
    </p:spTree>
    <p:extLst>
      <p:ext uri="{BB962C8B-B14F-4D97-AF65-F5344CB8AC3E}">
        <p14:creationId xmlns:p14="http://schemas.microsoft.com/office/powerpoint/2010/main" val="1795109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753780-5061-4198-ACB6-785314A84DC2}" type="datetimeFigureOut">
              <a:rPr lang="en-US"/>
              <a:pPr>
                <a:defRPr/>
              </a:pPr>
              <a:t>10/4/22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140CDC8-17AA-4688-B5B3-5D2DE44A7A73}" type="slidenum">
              <a:rPr lang="en-US"/>
              <a:pPr>
                <a:defRPr/>
              </a:pPr>
              <a:t>‹#›</a:t>
            </a:fld>
            <a:endParaRPr lang="en-US"/>
          </a:p>
        </p:txBody>
      </p:sp>
    </p:spTree>
    <p:extLst>
      <p:ext uri="{BB962C8B-B14F-4D97-AF65-F5344CB8AC3E}">
        <p14:creationId xmlns:p14="http://schemas.microsoft.com/office/powerpoint/2010/main" val="370881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42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48E8A-483A-4F47-BFC3-27D02BB50BCD}" type="datetimeFigureOut">
              <a:rPr lang="en-US"/>
              <a:pPr>
                <a:defRPr/>
              </a:pPr>
              <a:t>10/4/22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5C68706-D2BF-4E43-8C43-7AB09FC48686}" type="slidenum">
              <a:rPr lang="en-US"/>
              <a:pPr>
                <a:defRPr/>
              </a:pPr>
              <a:t>‹#›</a:t>
            </a:fld>
            <a:endParaRPr lang="en-US"/>
          </a:p>
        </p:txBody>
      </p:sp>
    </p:spTree>
    <p:extLst>
      <p:ext uri="{BB962C8B-B14F-4D97-AF65-F5344CB8AC3E}">
        <p14:creationId xmlns:p14="http://schemas.microsoft.com/office/powerpoint/2010/main" val="2942092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2D007CC-AE29-4658-9923-8AA1785F465E}" type="datetimeFigureOut">
              <a:rPr lang="en-US"/>
              <a:pPr>
                <a:defRPr/>
              </a:pPr>
              <a:t>10/4/22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D1D1DEE-FB21-40F5-975C-77EB539AE917}" type="slidenum">
              <a:rPr lang="en-US"/>
              <a:pPr>
                <a:defRPr/>
              </a:pPr>
              <a:t>‹#›</a:t>
            </a:fld>
            <a:endParaRPr lang="en-US"/>
          </a:p>
        </p:txBody>
      </p:sp>
    </p:spTree>
    <p:extLst>
      <p:ext uri="{BB962C8B-B14F-4D97-AF65-F5344CB8AC3E}">
        <p14:creationId xmlns:p14="http://schemas.microsoft.com/office/powerpoint/2010/main" val="4266241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7EDF5-0698-494E-849D-BCCE2E452604}" type="datetimeFigureOut">
              <a:rPr lang="en-US"/>
              <a:pPr>
                <a:defRPr/>
              </a:pPr>
              <a:t>10/4/22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F649752-5030-48F1-9EDE-00F66FFCA5B7}" type="slidenum">
              <a:rPr lang="en-US"/>
              <a:pPr>
                <a:defRPr/>
              </a:pPr>
              <a:t>‹#›</a:t>
            </a:fld>
            <a:endParaRPr lang="en-US"/>
          </a:p>
        </p:txBody>
      </p:sp>
    </p:spTree>
    <p:extLst>
      <p:ext uri="{BB962C8B-B14F-4D97-AF65-F5344CB8AC3E}">
        <p14:creationId xmlns:p14="http://schemas.microsoft.com/office/powerpoint/2010/main" val="1485585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0F9D5F4-9EB7-4F88-8F33-1AD7AA694DCC}"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B0952E5-E24C-46F0-B5B1-E713805DFCDF}" type="slidenum">
              <a:rPr lang="en-US"/>
              <a:pPr>
                <a:defRPr/>
              </a:pPr>
              <a:t>‹#›</a:t>
            </a:fld>
            <a:endParaRPr lang="en-US"/>
          </a:p>
        </p:txBody>
      </p:sp>
    </p:spTree>
    <p:extLst>
      <p:ext uri="{BB962C8B-B14F-4D97-AF65-F5344CB8AC3E}">
        <p14:creationId xmlns:p14="http://schemas.microsoft.com/office/powerpoint/2010/main" val="2629848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32129AD-0046-4EA2-B173-C38F46E89CFA}"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ED67E7-DBAF-4686-9276-31653633DEC4}" type="slidenum">
              <a:rPr lang="en-US"/>
              <a:pPr>
                <a:defRPr/>
              </a:pPr>
              <a:t>‹#›</a:t>
            </a:fld>
            <a:endParaRPr lang="en-US"/>
          </a:p>
        </p:txBody>
      </p:sp>
    </p:spTree>
    <p:extLst>
      <p:ext uri="{BB962C8B-B14F-4D97-AF65-F5344CB8AC3E}">
        <p14:creationId xmlns:p14="http://schemas.microsoft.com/office/powerpoint/2010/main" val="2570587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E0E4B3E-1DD8-4FB8-A193-E74C033BBB45}" type="datetimeFigureOut">
              <a:rPr lang="en-US"/>
              <a:pPr>
                <a:defRPr/>
              </a:pPr>
              <a:t>10/4/22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D5E198A-6187-4066-9CCD-474CACBFC87B}" type="slidenum">
              <a:rPr lang="en-US"/>
              <a:pPr>
                <a:defRPr/>
              </a:pPr>
              <a:t>‹#›</a:t>
            </a:fld>
            <a:endParaRPr lang="en-US"/>
          </a:p>
        </p:txBody>
      </p:sp>
    </p:spTree>
    <p:extLst>
      <p:ext uri="{BB962C8B-B14F-4D97-AF65-F5344CB8AC3E}">
        <p14:creationId xmlns:p14="http://schemas.microsoft.com/office/powerpoint/2010/main" val="2635071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20CBA6A-BEA0-4F64-9BC5-409DAD5F1A24}"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5694F2-09A5-49FA-9F16-DB3CE15A0B2E}" type="slidenum">
              <a:rPr lang="en-US"/>
              <a:pPr>
                <a:defRPr/>
              </a:pPr>
              <a:t>‹#›</a:t>
            </a:fld>
            <a:endParaRPr lang="en-US"/>
          </a:p>
        </p:txBody>
      </p:sp>
    </p:spTree>
    <p:extLst>
      <p:ext uri="{BB962C8B-B14F-4D97-AF65-F5344CB8AC3E}">
        <p14:creationId xmlns:p14="http://schemas.microsoft.com/office/powerpoint/2010/main" val="3071413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1F84CD6-6974-4738-9496-13766C35D242}"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59690F-22BF-4A00-BC48-1D7684AC631E}" type="slidenum">
              <a:rPr lang="en-US"/>
              <a:pPr>
                <a:defRPr/>
              </a:pPr>
              <a:t>‹#›</a:t>
            </a:fld>
            <a:endParaRPr lang="en-US"/>
          </a:p>
        </p:txBody>
      </p:sp>
    </p:spTree>
    <p:extLst>
      <p:ext uri="{BB962C8B-B14F-4D97-AF65-F5344CB8AC3E}">
        <p14:creationId xmlns:p14="http://schemas.microsoft.com/office/powerpoint/2010/main" val="917150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890C343-EE6E-455F-9D20-539D7FCF4E87}"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CDA640-C778-4410-8A3E-8A2553B5588A}" type="slidenum">
              <a:rPr lang="en-US"/>
              <a:pPr>
                <a:defRPr/>
              </a:pPr>
              <a:t>‹#›</a:t>
            </a:fld>
            <a:endParaRPr lang="en-US"/>
          </a:p>
        </p:txBody>
      </p:sp>
    </p:spTree>
    <p:extLst>
      <p:ext uri="{BB962C8B-B14F-4D97-AF65-F5344CB8AC3E}">
        <p14:creationId xmlns:p14="http://schemas.microsoft.com/office/powerpoint/2010/main" val="24775200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F906408-22C9-4ABF-AAED-F03AEE387397}" type="datetimeFigureOut">
              <a:rPr lang="en-US"/>
              <a:pPr>
                <a:defRPr/>
              </a:pPr>
              <a:t>10/4/22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8E57ED-E38C-4387-AD80-C484AF81396B}" type="slidenum">
              <a:rPr lang="en-US"/>
              <a:pPr>
                <a:defRPr/>
              </a:pPr>
              <a:t>‹#›</a:t>
            </a:fld>
            <a:endParaRPr lang="en-US"/>
          </a:p>
        </p:txBody>
      </p:sp>
    </p:spTree>
    <p:extLst>
      <p:ext uri="{BB962C8B-B14F-4D97-AF65-F5344CB8AC3E}">
        <p14:creationId xmlns:p14="http://schemas.microsoft.com/office/powerpoint/2010/main" val="66710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5"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7442570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5226E47-C63E-4917-9F1E-F610EF8F2C35}" type="datetimeFigureOut">
              <a:rPr lang="en-US"/>
              <a:pPr>
                <a:defRPr/>
              </a:pPr>
              <a:t>10/4/22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F783D40-B3B2-4BD8-9159-929B0B072DEB}" type="slidenum">
              <a:rPr lang="en-US"/>
              <a:pPr>
                <a:defRPr/>
              </a:pPr>
              <a:t>‹#›</a:t>
            </a:fld>
            <a:endParaRPr lang="en-US"/>
          </a:p>
        </p:txBody>
      </p:sp>
    </p:spTree>
    <p:extLst>
      <p:ext uri="{BB962C8B-B14F-4D97-AF65-F5344CB8AC3E}">
        <p14:creationId xmlns:p14="http://schemas.microsoft.com/office/powerpoint/2010/main" val="41105873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A26886A-B76D-4F3F-BC9E-97D83DDCE9C2}" type="datetimeFigureOut">
              <a:rPr lang="en-US"/>
              <a:pPr>
                <a:defRPr/>
              </a:pPr>
              <a:t>10/4/22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918211-DBD5-47C9-8644-315DC2D13781}" type="slidenum">
              <a:rPr lang="en-US"/>
              <a:pPr>
                <a:defRPr/>
              </a:pPr>
              <a:t>‹#›</a:t>
            </a:fld>
            <a:endParaRPr lang="en-US"/>
          </a:p>
        </p:txBody>
      </p:sp>
    </p:spTree>
    <p:extLst>
      <p:ext uri="{BB962C8B-B14F-4D97-AF65-F5344CB8AC3E}">
        <p14:creationId xmlns:p14="http://schemas.microsoft.com/office/powerpoint/2010/main" val="12780091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34733B-100E-4350-AA08-ECBDC13BC2C4}" type="datetimeFigureOut">
              <a:rPr lang="en-US"/>
              <a:pPr>
                <a:defRPr/>
              </a:pPr>
              <a:t>10/4/22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7BD99B3-3EFC-4385-B365-1FE07A5AAF6B}" type="slidenum">
              <a:rPr lang="en-US"/>
              <a:pPr>
                <a:defRPr/>
              </a:pPr>
              <a:t>‹#›</a:t>
            </a:fld>
            <a:endParaRPr lang="en-US"/>
          </a:p>
        </p:txBody>
      </p:sp>
    </p:spTree>
    <p:extLst>
      <p:ext uri="{BB962C8B-B14F-4D97-AF65-F5344CB8AC3E}">
        <p14:creationId xmlns:p14="http://schemas.microsoft.com/office/powerpoint/2010/main" val="14865937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FE100A8-FC9A-4328-AC61-CDCC8B91D45D}" type="datetimeFigureOut">
              <a:rPr lang="en-US"/>
              <a:pPr>
                <a:defRPr/>
              </a:pPr>
              <a:t>10/4/22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92DB0F-410A-4069-8DCA-2F2360B98D45}" type="slidenum">
              <a:rPr lang="en-US"/>
              <a:pPr>
                <a:defRPr/>
              </a:pPr>
              <a:t>‹#›</a:t>
            </a:fld>
            <a:endParaRPr lang="en-US"/>
          </a:p>
        </p:txBody>
      </p:sp>
    </p:spTree>
    <p:extLst>
      <p:ext uri="{BB962C8B-B14F-4D97-AF65-F5344CB8AC3E}">
        <p14:creationId xmlns:p14="http://schemas.microsoft.com/office/powerpoint/2010/main" val="20125492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E442721-D797-47EA-8019-750E56625ACB}" type="datetimeFigureOut">
              <a:rPr lang="en-US"/>
              <a:pPr>
                <a:defRPr/>
              </a:pPr>
              <a:t>10/4/22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748DF1-CEDF-4C4F-B297-976AB2E0675F}" type="slidenum">
              <a:rPr lang="en-US"/>
              <a:pPr>
                <a:defRPr/>
              </a:pPr>
              <a:t>‹#›</a:t>
            </a:fld>
            <a:endParaRPr lang="en-US"/>
          </a:p>
        </p:txBody>
      </p:sp>
    </p:spTree>
    <p:extLst>
      <p:ext uri="{BB962C8B-B14F-4D97-AF65-F5344CB8AC3E}">
        <p14:creationId xmlns:p14="http://schemas.microsoft.com/office/powerpoint/2010/main" val="14753627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9ECCE5-7562-4AC5-94EB-FA1A53C60972}"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EB96FF-DB6B-44C3-AF4F-DA8D2FFD7E4E}" type="slidenum">
              <a:rPr lang="en-US"/>
              <a:pPr>
                <a:defRPr/>
              </a:pPr>
              <a:t>‹#›</a:t>
            </a:fld>
            <a:endParaRPr lang="en-US"/>
          </a:p>
        </p:txBody>
      </p:sp>
    </p:spTree>
    <p:extLst>
      <p:ext uri="{BB962C8B-B14F-4D97-AF65-F5344CB8AC3E}">
        <p14:creationId xmlns:p14="http://schemas.microsoft.com/office/powerpoint/2010/main" val="27304869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63C3F5-0BB0-403E-BF9D-2A86AA40B363}" type="datetimeFigureOut">
              <a:rPr lang="en-US"/>
              <a:pPr>
                <a:defRPr/>
              </a:pPr>
              <a:t>10/4/22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5C74C6-B038-4C86-B3EC-7FC74543A3EC}" type="slidenum">
              <a:rPr lang="en-US"/>
              <a:pPr>
                <a:defRPr/>
              </a:pPr>
              <a:t>‹#›</a:t>
            </a:fld>
            <a:endParaRPr lang="en-US"/>
          </a:p>
        </p:txBody>
      </p:sp>
    </p:spTree>
    <p:extLst>
      <p:ext uri="{BB962C8B-B14F-4D97-AF65-F5344CB8AC3E}">
        <p14:creationId xmlns:p14="http://schemas.microsoft.com/office/powerpoint/2010/main" val="31880808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1A58AA8-BBAF-4622-A03F-31CED9AA11D5}" type="datetimeFigureOut">
              <a:rPr lang="en-US"/>
              <a:pPr>
                <a:defRPr/>
              </a:pPr>
              <a:t>10/4/22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7D1BE70-0553-4748-A4B3-21B9322522C8}" type="slidenum">
              <a:rPr lang="en-US"/>
              <a:pPr>
                <a:defRPr/>
              </a:pPr>
              <a:t>‹#›</a:t>
            </a:fld>
            <a:endParaRPr lang="en-US"/>
          </a:p>
        </p:txBody>
      </p:sp>
    </p:spTree>
    <p:extLst>
      <p:ext uri="{BB962C8B-B14F-4D97-AF65-F5344CB8AC3E}">
        <p14:creationId xmlns:p14="http://schemas.microsoft.com/office/powerpoint/2010/main" val="7723562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F70464-0CB1-49E2-A464-66B5FEBAE6C8}" type="datetimeFigureOut">
              <a:rPr lang="en-US"/>
              <a:pPr>
                <a:defRPr/>
              </a:pPr>
              <a:t>10/4/22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BAC8F54-0A21-403D-A941-BE4D3EF94229}" type="slidenum">
              <a:rPr lang="en-US"/>
              <a:pPr>
                <a:defRPr/>
              </a:pPr>
              <a:t>‹#›</a:t>
            </a:fld>
            <a:endParaRPr lang="en-US"/>
          </a:p>
        </p:txBody>
      </p:sp>
    </p:spTree>
    <p:extLst>
      <p:ext uri="{BB962C8B-B14F-4D97-AF65-F5344CB8AC3E}">
        <p14:creationId xmlns:p14="http://schemas.microsoft.com/office/powerpoint/2010/main" val="425345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6"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248291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8"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376081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4"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158214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3"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60265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6"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16590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t>Microelectronic Circuits, Sixth Edition</a:t>
            </a:r>
          </a:p>
        </p:txBody>
      </p:sp>
      <p:sp>
        <p:nvSpPr>
          <p:cNvPr id="6" name="Rectangle 8"/>
          <p:cNvSpPr>
            <a:spLocks noGrp="1" noChangeArrowheads="1"/>
          </p:cNvSpPr>
          <p:nvPr>
            <p:ph type="ftr" sz="quarter" idx="11"/>
          </p:nvPr>
        </p:nvSpPr>
        <p:spPr>
          <a:ln/>
        </p:spPr>
        <p:txBody>
          <a:bodyPr/>
          <a:lstStyle>
            <a:lvl1pPr>
              <a:defRPr/>
            </a:lvl1pPr>
          </a:lstStyle>
          <a:p>
            <a:pPr>
              <a:defRPr/>
            </a:pPr>
            <a:r>
              <a:rPr lang="en-US"/>
              <a:t> Sedra/Smith                       Copyright © 2010 by Oxford University Press, Inc.</a:t>
            </a:r>
          </a:p>
        </p:txBody>
      </p:sp>
    </p:spTree>
    <p:extLst>
      <p:ext uri="{BB962C8B-B14F-4D97-AF65-F5344CB8AC3E}">
        <p14:creationId xmlns:p14="http://schemas.microsoft.com/office/powerpoint/2010/main" val="242055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7"/>
          <p:cNvSpPr>
            <a:spLocks noGrp="1" noChangeArrowheads="1"/>
          </p:cNvSpPr>
          <p:nvPr>
            <p:ph type="dt" sz="half" idx="2"/>
          </p:nvPr>
        </p:nvSpPr>
        <p:spPr bwMode="auto">
          <a:xfrm>
            <a:off x="457200" y="6486525"/>
            <a:ext cx="3471863"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anose="020B0604020202020204" pitchFamily="34" charset="0"/>
                <a:ea typeface="ＭＳ Ｐゴシック" panose="020B0600070205080204" pitchFamily="34" charset="-128"/>
              </a:defRPr>
            </a:lvl1pPr>
          </a:lstStyle>
          <a:p>
            <a:pPr>
              <a:defRPr/>
            </a:pPr>
            <a:r>
              <a:rPr lang="en-US"/>
              <a:t>Microelectronic Circuits, Sixth Edition</a:t>
            </a:r>
          </a:p>
        </p:txBody>
      </p:sp>
      <p:sp>
        <p:nvSpPr>
          <p:cNvPr id="1032" name="Rectangle 8"/>
          <p:cNvSpPr>
            <a:spLocks noGrp="1" noChangeArrowheads="1"/>
          </p:cNvSpPr>
          <p:nvPr>
            <p:ph type="ftr" sz="quarter" idx="3"/>
          </p:nvPr>
        </p:nvSpPr>
        <p:spPr bwMode="auto">
          <a:xfrm>
            <a:off x="4025900" y="6477000"/>
            <a:ext cx="5346700"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anose="020B0604020202020204" pitchFamily="34" charset="0"/>
                <a:ea typeface="ＭＳ Ｐゴシック" panose="020B0600070205080204" pitchFamily="34" charset="-128"/>
              </a:defRPr>
            </a:lvl1pPr>
          </a:lstStyle>
          <a:p>
            <a:pPr>
              <a:defRPr/>
            </a:pPr>
            <a:r>
              <a:rPr lang="en-US"/>
              <a:t> Sedra/Smith                       Copyright © 2010 by Oxford University Press, Inc.</a:t>
            </a:r>
          </a:p>
        </p:txBody>
      </p:sp>
    </p:spTree>
  </p:cSld>
  <p:clrMap bg1="lt1" tx1="dk1" bg2="lt2" tx2="dk2" accent1="accent1" accent2="accent2" accent3="accent3" accent4="accent4" accent5="accent5" accent6="accent6" hlink="hlink" folHlink="folHlink"/>
  <p:sldLayoutIdLst>
    <p:sldLayoutId id="2147484250" r:id="rId1"/>
    <p:sldLayoutId id="2147484285"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 id="2147484287" r:id="rId12"/>
    <p:sldLayoutId id="2147484288" r:id="rId13"/>
  </p:sldLayoutIdLst>
  <p:hf sldNum="0" hdr="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ＭＳ Ｐゴシック" panose="020B0600070205080204" pitchFamily="34" charset="-128"/>
              </a:defRPr>
            </a:lvl1pPr>
          </a:lstStyle>
          <a:p>
            <a:pPr>
              <a:defRPr/>
            </a:pPr>
            <a:fld id="{5A01F8FF-1B42-4127-AD97-77328448BE82}" type="datetimeFigureOut">
              <a:rPr lang="en-US"/>
              <a:pPr>
                <a:defRPr/>
              </a:pPr>
              <a:t>10/4/22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ＭＳ Ｐゴシック" panose="020B0600070205080204"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8C2FAE6-FA78-454D-9302-BCF481B9EE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ＭＳ Ｐゴシック" panose="020B0600070205080204" pitchFamily="34" charset="-128"/>
              </a:defRPr>
            </a:lvl1pPr>
          </a:lstStyle>
          <a:p>
            <a:pPr>
              <a:defRPr/>
            </a:pPr>
            <a:fld id="{683029B9-2717-46EA-99E1-F29B93682BBA}" type="datetimeFigureOut">
              <a:rPr lang="en-US"/>
              <a:pPr>
                <a:defRPr/>
              </a:pPr>
              <a:t>10/4/22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ＭＳ Ｐゴシック" panose="020B0600070205080204"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BA92B23-2AFD-4E17-8376-29A1940DD2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 id="2147484284"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image" Target="../media/image18.png"/><Relationship Id="rId12" Type="http://schemas.openxmlformats.org/officeDocument/2006/relationships/image" Target="../media/image15.emf"/><Relationship Id="rId2" Type="http://schemas.openxmlformats.org/officeDocument/2006/relationships/slideLayout" Target="../slideLayouts/slideLayout13.xml"/><Relationship Id="rId16" Type="http://schemas.openxmlformats.org/officeDocument/2006/relationships/image" Target="../media/image17.emf"/><Relationship Id="rId1" Type="http://schemas.openxmlformats.org/officeDocument/2006/relationships/vmlDrawing" Target="../drawings/vmlDrawing4.vml"/><Relationship Id="rId6" Type="http://schemas.openxmlformats.org/officeDocument/2006/relationships/image" Target="../media/image11.png"/><Relationship Id="rId11" Type="http://schemas.openxmlformats.org/officeDocument/2006/relationships/oleObject" Target="../embeddings/oleObject6.bin"/><Relationship Id="rId5" Type="http://schemas.openxmlformats.org/officeDocument/2006/relationships/image" Target="../media/image12.png"/><Relationship Id="rId15" Type="http://schemas.openxmlformats.org/officeDocument/2006/relationships/oleObject" Target="../embeddings/oleObject8.bin"/><Relationship Id="rId10" Type="http://schemas.openxmlformats.org/officeDocument/2006/relationships/image" Target="../media/image14.emf"/><Relationship Id="rId4" Type="http://schemas.openxmlformats.org/officeDocument/2006/relationships/image" Target="../media/image9.emf"/><Relationship Id="rId9" Type="http://schemas.openxmlformats.org/officeDocument/2006/relationships/oleObject" Target="../embeddings/oleObject5.bin"/><Relationship Id="rId14" Type="http://schemas.openxmlformats.org/officeDocument/2006/relationships/image" Target="../media/image16.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3.emf"/><Relationship Id="rId3" Type="http://schemas.openxmlformats.org/officeDocument/2006/relationships/image" Target="../media/image24.png"/><Relationship Id="rId7" Type="http://schemas.openxmlformats.org/officeDocument/2006/relationships/image" Target="../media/image20.emf"/><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22.emf"/><Relationship Id="rId5" Type="http://schemas.openxmlformats.org/officeDocument/2006/relationships/image" Target="../media/image12.png"/><Relationship Id="rId10" Type="http://schemas.openxmlformats.org/officeDocument/2006/relationships/oleObject" Target="../embeddings/oleObject11.bin"/><Relationship Id="rId4" Type="http://schemas.openxmlformats.org/officeDocument/2006/relationships/image" Target="../media/image19.png"/><Relationship Id="rId9" Type="http://schemas.openxmlformats.org/officeDocument/2006/relationships/image" Target="../media/image21.emf"/><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8.emf"/><Relationship Id="rId7" Type="http://schemas.openxmlformats.org/officeDocument/2006/relationships/image" Target="../media/image26.e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25.emf"/><Relationship Id="rId10" Type="http://schemas.openxmlformats.org/officeDocument/2006/relationships/image" Target="../media/image11.png"/><Relationship Id="rId4" Type="http://schemas.openxmlformats.org/officeDocument/2006/relationships/oleObject" Target="../embeddings/oleObject13.bin"/><Relationship Id="rId9" Type="http://schemas.openxmlformats.org/officeDocument/2006/relationships/image" Target="../media/image27.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3.emf"/><Relationship Id="rId18" Type="http://schemas.openxmlformats.org/officeDocument/2006/relationships/oleObject" Target="../embeddings/oleObject22.bin"/><Relationship Id="rId3" Type="http://schemas.openxmlformats.org/officeDocument/2006/relationships/image" Target="../media/image18.png"/><Relationship Id="rId7" Type="http://schemas.openxmlformats.org/officeDocument/2006/relationships/image" Target="../media/image30.emf"/><Relationship Id="rId12" Type="http://schemas.openxmlformats.org/officeDocument/2006/relationships/oleObject" Target="../embeddings/oleObject20.bin"/><Relationship Id="rId17" Type="http://schemas.openxmlformats.org/officeDocument/2006/relationships/image" Target="../media/image34.emf"/><Relationship Id="rId2" Type="http://schemas.openxmlformats.org/officeDocument/2006/relationships/slideLayout" Target="../slideLayouts/slideLayout12.xml"/><Relationship Id="rId16" Type="http://schemas.openxmlformats.org/officeDocument/2006/relationships/oleObject" Target="../embeddings/oleObject21.bin"/><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image" Target="../media/image32.emf"/><Relationship Id="rId5" Type="http://schemas.openxmlformats.org/officeDocument/2006/relationships/image" Target="../media/image29.emf"/><Relationship Id="rId15" Type="http://schemas.openxmlformats.org/officeDocument/2006/relationships/image" Target="../media/image12.png"/><Relationship Id="rId10" Type="http://schemas.openxmlformats.org/officeDocument/2006/relationships/oleObject" Target="../embeddings/oleObject19.bin"/><Relationship Id="rId19" Type="http://schemas.openxmlformats.org/officeDocument/2006/relationships/image" Target="../media/image35.emf"/><Relationship Id="rId4" Type="http://schemas.openxmlformats.org/officeDocument/2006/relationships/oleObject" Target="../embeddings/oleObject16.bin"/><Relationship Id="rId9" Type="http://schemas.openxmlformats.org/officeDocument/2006/relationships/image" Target="../media/image31.emf"/><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35.emf"/></Relationships>
</file>

<file path=ppt/slides/_rels/slide1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9.emf"/><Relationship Id="rId5" Type="http://schemas.openxmlformats.org/officeDocument/2006/relationships/oleObject" Target="../embeddings/oleObject25.bin"/><Relationship Id="rId4" Type="http://schemas.openxmlformats.org/officeDocument/2006/relationships/image" Target="../media/image38.emf"/></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40.emf"/><Relationship Id="rId5" Type="http://schemas.openxmlformats.org/officeDocument/2006/relationships/oleObject" Target="../embeddings/oleObject26.bin"/><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6.e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43.e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30.bin"/></Relationships>
</file>

<file path=ppt/slides/_rels/slide2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9.emf"/><Relationship Id="rId7" Type="http://schemas.openxmlformats.org/officeDocument/2006/relationships/image" Target="../media/image52.emf"/><Relationship Id="rId2" Type="http://schemas.openxmlformats.org/officeDocument/2006/relationships/image" Target="../media/image48.emf"/><Relationship Id="rId1"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image" Target="../media/image37.emf"/><Relationship Id="rId4" Type="http://schemas.openxmlformats.org/officeDocument/2006/relationships/image" Target="../media/image50.emf"/><Relationship Id="rId9" Type="http://schemas.openxmlformats.org/officeDocument/2006/relationships/image" Target="../media/image54.emf"/></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56.emf"/><Relationship Id="rId4" Type="http://schemas.openxmlformats.org/officeDocument/2006/relationships/oleObject" Target="../embeddings/oleObject32.bin"/></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58.e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33.bin"/><Relationship Id="rId5" Type="http://schemas.openxmlformats.org/officeDocument/2006/relationships/image" Target="../media/image61.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64.png"/><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66.emf"/><Relationship Id="rId11" Type="http://schemas.openxmlformats.org/officeDocument/2006/relationships/image" Target="../media/image59.png"/><Relationship Id="rId5" Type="http://schemas.openxmlformats.org/officeDocument/2006/relationships/oleObject" Target="../embeddings/oleObject35.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64.png"/><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70.emf"/><Relationship Id="rId11" Type="http://schemas.openxmlformats.org/officeDocument/2006/relationships/image" Target="../media/image59.png"/><Relationship Id="rId5" Type="http://schemas.openxmlformats.org/officeDocument/2006/relationships/oleObject" Target="../embeddings/oleObject39.bin"/><Relationship Id="rId10" Type="http://schemas.openxmlformats.org/officeDocument/2006/relationships/image" Target="../media/image68.emf"/><Relationship Id="rId4" Type="http://schemas.openxmlformats.org/officeDocument/2006/relationships/image" Target="../media/image69.emf"/><Relationship Id="rId9"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42.bin"/><Relationship Id="rId7" Type="http://schemas.openxmlformats.org/officeDocument/2006/relationships/image" Target="../media/image75.png"/><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73.emf"/><Relationship Id="rId5" Type="http://schemas.openxmlformats.org/officeDocument/2006/relationships/oleObject" Target="../embeddings/oleObject43.bin"/><Relationship Id="rId4" Type="http://schemas.openxmlformats.org/officeDocument/2006/relationships/image" Target="../media/image72.emf"/><Relationship Id="rId9" Type="http://schemas.openxmlformats.org/officeDocument/2006/relationships/image" Target="../media/image74.emf"/></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82.emf"/><Relationship Id="rId3" Type="http://schemas.openxmlformats.org/officeDocument/2006/relationships/oleObject" Target="../embeddings/oleObject45.bin"/><Relationship Id="rId7" Type="http://schemas.openxmlformats.org/officeDocument/2006/relationships/image" Target="../media/image79.emf"/><Relationship Id="rId12"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46.bin"/><Relationship Id="rId11" Type="http://schemas.openxmlformats.org/officeDocument/2006/relationships/image" Target="../media/image81.emf"/><Relationship Id="rId5" Type="http://schemas.openxmlformats.org/officeDocument/2006/relationships/image" Target="../media/image76.png"/><Relationship Id="rId10" Type="http://schemas.openxmlformats.org/officeDocument/2006/relationships/oleObject" Target="../embeddings/oleObject48.bin"/><Relationship Id="rId4" Type="http://schemas.openxmlformats.org/officeDocument/2006/relationships/image" Target="../media/image78.emf"/><Relationship Id="rId9" Type="http://schemas.openxmlformats.org/officeDocument/2006/relationships/image" Target="../media/image80.emf"/><Relationship Id="rId14" Type="http://schemas.openxmlformats.org/officeDocument/2006/relationships/image" Target="../media/image83.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85.emf"/><Relationship Id="rId5" Type="http://schemas.openxmlformats.org/officeDocument/2006/relationships/oleObject" Target="../embeddings/oleObject51.bin"/><Relationship Id="rId4" Type="http://schemas.openxmlformats.org/officeDocument/2006/relationships/image" Target="../media/image84.emf"/></Relationships>
</file>

<file path=ppt/slides/_rels/slide34.x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image" Target="../media/image2.pn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938" y="1773372"/>
            <a:ext cx="8548687" cy="5059846"/>
          </a:xfrm>
          <a:prstGeom prst="rect">
            <a:avLst/>
          </a:prstGeom>
          <a:noFill/>
        </p:spPr>
        <p:style>
          <a:lnRef idx="0">
            <a:scrgbClr r="0" g="0" b="0"/>
          </a:lnRef>
          <a:fillRef idx="1002">
            <a:schemeClr val="dk2"/>
          </a:fillRef>
          <a:effectRef idx="0">
            <a:scrgbClr r="0" g="0" b="0"/>
          </a:effectRef>
          <a:fontRef idx="major"/>
        </p:style>
        <p:txBody>
          <a:bodyPr wrap="square">
            <a:spAutoFit/>
          </a:bodyPr>
          <a:lstStyle/>
          <a:p>
            <a:pPr algn="ctr">
              <a:defRPr/>
            </a:pPr>
            <a:r>
              <a:rPr lang="en-US" sz="6600" b="1" dirty="0">
                <a:solidFill>
                  <a:prstClr val="black"/>
                </a:solidFill>
                <a:effectLst>
                  <a:outerShdw blurRad="38100" dist="38100" dir="2700000" algn="tl">
                    <a:srgbClr val="000000">
                      <a:alpha val="43137"/>
                    </a:srgbClr>
                  </a:outerShdw>
                </a:effectLst>
              </a:rPr>
              <a:t> </a:t>
            </a:r>
            <a:r>
              <a:rPr lang="en-US" sz="2400" b="1" dirty="0">
                <a:solidFill>
                  <a:prstClr val="black"/>
                </a:solidFill>
                <a:effectLst>
                  <a:outerShdw blurRad="38100" dist="38100" dir="2700000" algn="tl">
                    <a:srgbClr val="000000">
                      <a:alpha val="43137"/>
                    </a:srgbClr>
                  </a:outerShdw>
                </a:effectLst>
                <a:latin typeface="Tempus Sans ITC" pitchFamily="82" charset="0"/>
              </a:rPr>
              <a:t>EE-260 : Electrical Machines</a:t>
            </a:r>
          </a:p>
          <a:p>
            <a:pPr algn="ctr">
              <a:defRPr/>
            </a:pPr>
            <a:r>
              <a:rPr lang="en-US" sz="2800" b="1" dirty="0">
                <a:solidFill>
                  <a:srgbClr val="FF0000"/>
                </a:solidFill>
                <a:effectLst>
                  <a:outerShdw blurRad="38100" dist="38100" dir="2700000" algn="tl">
                    <a:srgbClr val="000000">
                      <a:alpha val="43137"/>
                    </a:srgbClr>
                  </a:outerShdw>
                </a:effectLst>
                <a:latin typeface="Tempus Sans ITC" pitchFamily="82" charset="0"/>
              </a:rPr>
              <a:t>Lecture#11</a:t>
            </a:r>
          </a:p>
          <a:p>
            <a:pPr algn="ctr">
              <a:defRPr/>
            </a:pPr>
            <a:r>
              <a:rPr lang="en-US" sz="1600" b="1" dirty="0">
                <a:solidFill>
                  <a:schemeClr val="accent1">
                    <a:lumMod val="25000"/>
                  </a:schemeClr>
                </a:solidFill>
                <a:latin typeface="Tempus Sans ITC" pitchFamily="82" charset="0"/>
              </a:rPr>
              <a:t>INTRODUCTION				                 </a:t>
            </a:r>
            <a:r>
              <a:rPr lang="en-US" sz="1600" b="1" dirty="0">
                <a:solidFill>
                  <a:srgbClr val="FF0000"/>
                </a:solidFill>
                <a:latin typeface="Tempus Sans ITC" pitchFamily="82" charset="0"/>
                <a:ea typeface="ＭＳ Ｐゴシック" panose="020B0600070205080204" pitchFamily="34" charset="-128"/>
              </a:rPr>
              <a:t>(Page 230)</a:t>
            </a:r>
          </a:p>
          <a:p>
            <a:pPr algn="ctr">
              <a:defRPr/>
            </a:pPr>
            <a:r>
              <a:rPr lang="en-US" sz="1600" b="1" dirty="0">
                <a:solidFill>
                  <a:schemeClr val="accent1">
                    <a:lumMod val="25000"/>
                  </a:schemeClr>
                </a:solidFill>
                <a:latin typeface="Tempus Sans ITC" pitchFamily="82" charset="0"/>
              </a:rPr>
              <a:t>4.1 A SIMPLE LOOP IN A UNIFORM MAGNETIC FIELD</a:t>
            </a:r>
            <a:r>
              <a:rPr lang="en-US" sz="1600" b="1" dirty="0">
                <a:solidFill>
                  <a:schemeClr val="accent1">
                    <a:lumMod val="25000"/>
                  </a:schemeClr>
                </a:solidFill>
                <a:latin typeface="Tempus Sans ITC" pitchFamily="82" charset="0"/>
                <a:ea typeface="ＭＳ Ｐゴシック" panose="020B0600070205080204" pitchFamily="34" charset="-128"/>
              </a:rPr>
              <a:t>	</a:t>
            </a:r>
            <a:r>
              <a:rPr lang="en-US" sz="1600" b="1" dirty="0">
                <a:solidFill>
                  <a:srgbClr val="FF0000"/>
                </a:solidFill>
                <a:latin typeface="Tempus Sans ITC" pitchFamily="82" charset="0"/>
                <a:ea typeface="ＭＳ Ｐゴシック" panose="020B0600070205080204" pitchFamily="34" charset="-128"/>
              </a:rPr>
              <a:t>(Page 230)</a:t>
            </a:r>
          </a:p>
          <a:p>
            <a:pPr algn="ctr">
              <a:defRPr/>
            </a:pPr>
            <a:r>
              <a:rPr lang="en-US" sz="1600" b="1" dirty="0">
                <a:solidFill>
                  <a:srgbClr val="00B0F0"/>
                </a:solidFill>
                <a:latin typeface="Tempus Sans ITC" pitchFamily="82" charset="0"/>
              </a:rPr>
              <a:t>      The Voltage Induced in a Simple Rotating Loop</a:t>
            </a:r>
            <a:r>
              <a:rPr lang="en-US" sz="1600" b="1" dirty="0">
                <a:solidFill>
                  <a:srgbClr val="00B0F0"/>
                </a:solidFill>
                <a:latin typeface="Tempus Sans ITC" pitchFamily="82" charset="0"/>
                <a:ea typeface="ＭＳ Ｐゴシック" panose="020B0600070205080204" pitchFamily="34" charset="-128"/>
              </a:rPr>
              <a:t>	</a:t>
            </a:r>
            <a:r>
              <a:rPr lang="en-US" sz="1600" b="1" dirty="0">
                <a:solidFill>
                  <a:srgbClr val="FF0000"/>
                </a:solidFill>
                <a:latin typeface="Tempus Sans ITC" pitchFamily="82" charset="0"/>
                <a:ea typeface="ＭＳ Ｐゴシック" panose="020B0600070205080204" pitchFamily="34" charset="-128"/>
              </a:rPr>
              <a:t>(Page 231)</a:t>
            </a:r>
          </a:p>
          <a:p>
            <a:pPr algn="ctr">
              <a:defRPr/>
            </a:pPr>
            <a:r>
              <a:rPr lang="en-US" sz="1600" b="1" dirty="0">
                <a:solidFill>
                  <a:schemeClr val="accent1">
                    <a:lumMod val="25000"/>
                  </a:schemeClr>
                </a:solidFill>
                <a:latin typeface="Tempus Sans ITC" pitchFamily="82" charset="0"/>
              </a:rPr>
              <a:t>4.4 INDUCED VOLTAGE IN AC MACHINES  		</a:t>
            </a:r>
            <a:r>
              <a:rPr lang="en-US" sz="1600" b="1" dirty="0">
                <a:solidFill>
                  <a:srgbClr val="FF0000"/>
                </a:solidFill>
                <a:latin typeface="Tempus Sans ITC" pitchFamily="82" charset="0"/>
                <a:ea typeface="ＭＳ Ｐゴシック" panose="020B0600070205080204" pitchFamily="34" charset="-128"/>
              </a:rPr>
              <a:t>(Page 250)</a:t>
            </a:r>
          </a:p>
          <a:p>
            <a:pPr algn="ctr">
              <a:defRPr/>
            </a:pPr>
            <a:endParaRPr lang="en-US" sz="1600" b="1" dirty="0">
              <a:solidFill>
                <a:srgbClr val="FF0000"/>
              </a:solidFill>
              <a:latin typeface="Tempus Sans ITC" pitchFamily="82" charset="0"/>
              <a:ea typeface="ＭＳ Ｐゴシック" panose="020B0600070205080204" pitchFamily="34" charset="-128"/>
            </a:endParaRPr>
          </a:p>
          <a:p>
            <a:pPr algn="ctr">
              <a:defRPr/>
            </a:pPr>
            <a:r>
              <a:rPr lang="en-US" sz="2400" b="1" dirty="0">
                <a:solidFill>
                  <a:srgbClr val="00B050"/>
                </a:solidFill>
                <a:latin typeface="Tempus Sans ITC" pitchFamily="82" charset="0"/>
              </a:rPr>
              <a:t>Text Book: Chapter 04 (Stephen J. Chapman  4</a:t>
            </a:r>
            <a:r>
              <a:rPr lang="en-US" sz="2400" b="1" baseline="30000" dirty="0">
                <a:solidFill>
                  <a:srgbClr val="00B050"/>
                </a:solidFill>
                <a:latin typeface="Tempus Sans ITC" pitchFamily="82" charset="0"/>
              </a:rPr>
              <a:t>th</a:t>
            </a:r>
            <a:r>
              <a:rPr lang="en-US" sz="2400" b="1" dirty="0">
                <a:solidFill>
                  <a:srgbClr val="00B050"/>
                </a:solidFill>
                <a:latin typeface="Tempus Sans ITC" pitchFamily="82" charset="0"/>
              </a:rPr>
              <a:t> Ed)</a:t>
            </a:r>
          </a:p>
          <a:p>
            <a:pPr algn="ctr">
              <a:defRPr/>
            </a:pPr>
            <a:endParaRPr lang="en-US" sz="2400" b="1" dirty="0">
              <a:solidFill>
                <a:srgbClr val="00B050"/>
              </a:solidFill>
              <a:latin typeface="Tempus Sans ITC" pitchFamily="82" charset="0"/>
            </a:endParaRPr>
          </a:p>
          <a:p>
            <a:pPr algn="ctr">
              <a:defRPr/>
            </a:pPr>
            <a:r>
              <a:rPr lang="en-US" sz="2400" b="1" dirty="0">
                <a:latin typeface="Tempus Sans ITC" pitchFamily="82" charset="0"/>
              </a:rPr>
              <a:t> </a:t>
            </a:r>
            <a:r>
              <a:rPr lang="en-US" sz="2400" b="1" dirty="0">
                <a:solidFill>
                  <a:srgbClr val="0000FF"/>
                </a:solidFill>
                <a:latin typeface="Tempus Sans ITC" pitchFamily="82" charset="0"/>
              </a:rPr>
              <a:t>Instructor: </a:t>
            </a:r>
            <a:r>
              <a:rPr lang="en-US" sz="2400" b="1" dirty="0" err="1">
                <a:solidFill>
                  <a:srgbClr val="0000FF"/>
                </a:solidFill>
                <a:latin typeface="Tempus Sans ITC" pitchFamily="82" charset="0"/>
              </a:rPr>
              <a:t>Ms</a:t>
            </a:r>
            <a:r>
              <a:rPr lang="en-US" sz="2400" b="1" dirty="0">
                <a:solidFill>
                  <a:srgbClr val="0000FF"/>
                </a:solidFill>
                <a:latin typeface="Tempus Sans ITC" pitchFamily="82" charset="0"/>
              </a:rPr>
              <a:t> Neelma Naz</a:t>
            </a:r>
          </a:p>
          <a:p>
            <a:pPr marL="342900" indent="-342900" algn="ctr">
              <a:spcBef>
                <a:spcPct val="20000"/>
              </a:spcBef>
              <a:defRPr/>
            </a:pPr>
            <a:r>
              <a:rPr lang="en-US" sz="2400" b="1" dirty="0">
                <a:solidFill>
                  <a:srgbClr val="0000FF"/>
                </a:solidFill>
                <a:latin typeface="Tempus Sans ITC" pitchFamily="82" charset="0"/>
              </a:rPr>
              <a:t>Class: BEE 12 C/D</a:t>
            </a:r>
          </a:p>
          <a:p>
            <a:pPr algn="ctr">
              <a:defRPr/>
            </a:pPr>
            <a:endParaRPr lang="en-US" sz="2400" b="1" dirty="0">
              <a:solidFill>
                <a:prstClr val="black"/>
              </a:solidFill>
              <a:effectLst>
                <a:outerShdw blurRad="38100" dist="38100" dir="2700000" algn="tl">
                  <a:srgbClr val="000000">
                    <a:alpha val="43137"/>
                  </a:srgbClr>
                </a:outerShdw>
              </a:effectLst>
              <a:latin typeface="Tempus Sans ITC" pitchFamily="82" charset="0"/>
            </a:endParaRPr>
          </a:p>
          <a:p>
            <a:pPr algn="ctr">
              <a:defRPr/>
            </a:pPr>
            <a:endParaRPr lang="en-US" sz="2400" dirty="0">
              <a:solidFill>
                <a:prstClr val="black"/>
              </a:solidFill>
              <a:effectLst>
                <a:outerShdw blurRad="38100" dist="38100" dir="2700000" algn="tl">
                  <a:srgbClr val="000000">
                    <a:alpha val="43137"/>
                  </a:srgbClr>
                </a:outerShdw>
              </a:effectLst>
              <a:latin typeface="Tempus Sans ITC" pitchFamily="82" charset="0"/>
            </a:endParaRPr>
          </a:p>
        </p:txBody>
      </p:sp>
      <p:sp>
        <p:nvSpPr>
          <p:cNvPr id="8" name="TextBox 7"/>
          <p:cNvSpPr txBox="1"/>
          <p:nvPr/>
        </p:nvSpPr>
        <p:spPr>
          <a:xfrm>
            <a:off x="158750" y="314325"/>
            <a:ext cx="9144000" cy="646113"/>
          </a:xfrm>
          <a:prstGeom prst="rect">
            <a:avLst/>
          </a:prstGeom>
          <a:noFill/>
        </p:spPr>
        <p:style>
          <a:lnRef idx="0">
            <a:scrgbClr r="0" g="0" b="0"/>
          </a:lnRef>
          <a:fillRef idx="1002">
            <a:schemeClr val="dk2"/>
          </a:fillRef>
          <a:effectRef idx="0">
            <a:scrgbClr r="0" g="0" b="0"/>
          </a:effectRef>
          <a:fontRef idx="major"/>
        </p:style>
        <p:txBody>
          <a:bodyPr>
            <a:spAutoFit/>
          </a:bodyPr>
          <a:lstStyle/>
          <a:p>
            <a:pPr>
              <a:defRPr/>
            </a:pPr>
            <a:r>
              <a:rPr lang="en-US" sz="3600" b="1" dirty="0">
                <a:solidFill>
                  <a:prstClr val="black"/>
                </a:solidFill>
                <a:effectLst>
                  <a:outerShdw blurRad="38100" dist="38100" dir="2700000" algn="tl">
                    <a:srgbClr val="000000">
                      <a:alpha val="43137"/>
                    </a:srgbClr>
                  </a:outerShdw>
                </a:effectLst>
              </a:rPr>
              <a:t> </a:t>
            </a:r>
            <a:endParaRPr lang="en-US" sz="3600" dirty="0">
              <a:solidFill>
                <a:prstClr val="black"/>
              </a:solidFill>
              <a:effectLst>
                <a:outerShdw blurRad="38100" dist="38100" dir="2700000" algn="tl">
                  <a:srgbClr val="000000">
                    <a:alpha val="43137"/>
                  </a:srgbClr>
                </a:outerShdw>
              </a:effectLst>
            </a:endParaRPr>
          </a:p>
        </p:txBody>
      </p:sp>
      <p:sp>
        <p:nvSpPr>
          <p:cNvPr id="13316"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pic>
        <p:nvPicPr>
          <p:cNvPr id="6149" name="Picture 3" descr="Description: 03"/>
          <p:cNvPicPr>
            <a:picLocks noChangeAspect="1" noChangeArrowheads="1"/>
          </p:cNvPicPr>
          <p:nvPr/>
        </p:nvPicPr>
        <p:blipFill>
          <a:blip r:embed="rId3" cstate="print"/>
          <a:srcRect/>
          <a:stretch>
            <a:fillRect/>
          </a:stretch>
        </p:blipFill>
        <p:spPr bwMode="auto">
          <a:xfrm>
            <a:off x="7070662" y="245054"/>
            <a:ext cx="1498373" cy="12620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318" name="Rectangle 5"/>
          <p:cNvSpPr>
            <a:spLocks noChangeArrowheads="1"/>
          </p:cNvSpPr>
          <p:nvPr/>
        </p:nvSpPr>
        <p:spPr bwMode="auto">
          <a:xfrm>
            <a:off x="315913" y="642938"/>
            <a:ext cx="7026275" cy="1385887"/>
          </a:xfrm>
          <a:prstGeom prst="rect">
            <a:avLst/>
          </a:prstGeom>
          <a:noFill/>
          <a:ln w="9525">
            <a:noFill/>
            <a:miter lim="800000"/>
            <a:headEnd/>
            <a:tailEnd/>
          </a:ln>
        </p:spPr>
        <p:txBody>
          <a:bodyPr anchor="ctr">
            <a:spAutoFit/>
          </a:bodyPr>
          <a:lstStyle/>
          <a:p>
            <a:pPr algn="ctr">
              <a:tabLst>
                <a:tab pos="2971800" algn="ctr"/>
                <a:tab pos="5943600" algn="r"/>
              </a:tabLst>
            </a:pPr>
            <a:r>
              <a:rPr lang="en-US" sz="1100" b="1">
                <a:solidFill>
                  <a:srgbClr val="C00000"/>
                </a:solidFill>
                <a:latin typeface="Tempus Sans ITC" pitchFamily="82" charset="0"/>
                <a:ea typeface="Times New Roman" pitchFamily="18" charset="0"/>
                <a:cs typeface="Arial" pitchFamily="34" charset="0"/>
              </a:rPr>
              <a:t> 	</a:t>
            </a:r>
            <a:r>
              <a:rPr lang="en-US" sz="2800" b="1">
                <a:solidFill>
                  <a:srgbClr val="C00000"/>
                </a:solidFill>
                <a:latin typeface="Tempus Sans ITC" pitchFamily="82" charset="0"/>
                <a:ea typeface="Times New Roman" pitchFamily="18" charset="0"/>
                <a:cs typeface="Arial" pitchFamily="34" charset="0"/>
              </a:rPr>
              <a:t>School of Electrical Engineering and Computer Science </a:t>
            </a:r>
          </a:p>
          <a:p>
            <a:pPr algn="ctr">
              <a:tabLst>
                <a:tab pos="2971800" algn="ctr"/>
                <a:tab pos="5943600" algn="r"/>
              </a:tabLst>
            </a:pPr>
            <a:r>
              <a:rPr lang="en-US" sz="2800" b="1">
                <a:solidFill>
                  <a:srgbClr val="C00000"/>
                </a:solidFill>
                <a:latin typeface="Tempus Sans ITC" pitchFamily="82" charset="0"/>
                <a:ea typeface="Times New Roman" pitchFamily="18" charset="0"/>
                <a:cs typeface="Arial" pitchFamily="34" charset="0"/>
              </a:rPr>
              <a:t>Department of Electrical Engineering</a:t>
            </a:r>
          </a:p>
        </p:txBody>
      </p:sp>
      <p:sp>
        <p:nvSpPr>
          <p:cNvPr id="13319" name="Rectangle 7"/>
          <p:cNvSpPr>
            <a:spLocks noChangeArrowheads="1"/>
          </p:cNvSpPr>
          <p:nvPr/>
        </p:nvSpPr>
        <p:spPr bwMode="auto">
          <a:xfrm>
            <a:off x="996950" y="5548313"/>
            <a:ext cx="5334000" cy="762000"/>
          </a:xfrm>
          <a:prstGeom prst="rect">
            <a:avLst/>
          </a:prstGeom>
          <a:noFill/>
          <a:ln w="9525">
            <a:noFill/>
            <a:miter lim="800000"/>
            <a:headEnd/>
            <a:tailEnd/>
          </a:ln>
        </p:spPr>
        <p:txBody>
          <a:bodyPr/>
          <a:lstStyle/>
          <a:p>
            <a:pPr marL="342900" indent="-342900">
              <a:spcBef>
                <a:spcPct val="20000"/>
              </a:spcBef>
            </a:pPr>
            <a:endParaRPr lang="en-US" sz="2000"/>
          </a:p>
        </p:txBody>
      </p:sp>
      <p:sp>
        <p:nvSpPr>
          <p:cNvPr id="13320" name="Slide Number Placeholder 8"/>
          <p:cNvSpPr>
            <a:spLocks noGrp="1"/>
          </p:cNvSpPr>
          <p:nvPr>
            <p:ph type="sldNum" sz="quarter" idx="4294967295"/>
          </p:nvPr>
        </p:nvSpPr>
        <p:spPr bwMode="auto">
          <a:xfrm>
            <a:off x="8642350" y="6356350"/>
            <a:ext cx="501650" cy="365125"/>
          </a:xfrm>
          <a:prstGeom prst="rect">
            <a:avLst/>
          </a:prstGeom>
          <a:noFill/>
          <a:ln>
            <a:miter lim="800000"/>
            <a:headEnd/>
            <a:tailEnd/>
          </a:ln>
        </p:spPr>
        <p:txBody>
          <a:bodyPr/>
          <a:lstStyle/>
          <a:p>
            <a:fld id="{585BD9DB-FC4E-4B7C-B2AE-20F1F972F8FB}" type="slidenum">
              <a:rPr lang="en-US"/>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4"/>
          <p:cNvSpPr>
            <a:spLocks noChangeArrowheads="1"/>
          </p:cNvSpPr>
          <p:nvPr/>
        </p:nvSpPr>
        <p:spPr bwMode="auto">
          <a:xfrm>
            <a:off x="511175" y="227013"/>
            <a:ext cx="775385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dirty="0">
                <a:solidFill>
                  <a:srgbClr val="C00000"/>
                </a:solidFill>
                <a:latin typeface="Times New Roman" pitchFamily="18" charset="0"/>
                <a:cs typeface="Times New Roman" pitchFamily="18" charset="0"/>
              </a:rPr>
              <a:t>A Moving Loop in a Uniform Magnetic Field </a:t>
            </a:r>
          </a:p>
        </p:txBody>
      </p:sp>
      <p:grpSp>
        <p:nvGrpSpPr>
          <p:cNvPr id="3" name="Group 2">
            <a:extLst>
              <a:ext uri="{FF2B5EF4-FFF2-40B4-BE49-F238E27FC236}">
                <a16:creationId xmlns:a16="http://schemas.microsoft.com/office/drawing/2014/main" id="{55FF94A2-0E43-3240-AAA8-06E202A63BCA}"/>
              </a:ext>
            </a:extLst>
          </p:cNvPr>
          <p:cNvGrpSpPr/>
          <p:nvPr/>
        </p:nvGrpSpPr>
        <p:grpSpPr>
          <a:xfrm>
            <a:off x="3857503" y="1934922"/>
            <a:ext cx="5116208" cy="2725677"/>
            <a:chOff x="3735583" y="1947114"/>
            <a:chExt cx="5116208" cy="2725677"/>
          </a:xfrm>
        </p:grpSpPr>
        <p:grpSp>
          <p:nvGrpSpPr>
            <p:cNvPr id="9" name="Group 66"/>
            <p:cNvGrpSpPr>
              <a:grpSpLocks/>
            </p:cNvGrpSpPr>
            <p:nvPr/>
          </p:nvGrpSpPr>
          <p:grpSpPr bwMode="auto">
            <a:xfrm>
              <a:off x="3735583" y="1947114"/>
              <a:ext cx="5116208" cy="2725677"/>
              <a:chOff x="3366" y="1326"/>
              <a:chExt cx="2136" cy="1248"/>
            </a:xfrm>
          </p:grpSpPr>
          <p:grpSp>
            <p:nvGrpSpPr>
              <p:cNvPr id="10" name="Group 65"/>
              <p:cNvGrpSpPr>
                <a:grpSpLocks/>
              </p:cNvGrpSpPr>
              <p:nvPr/>
            </p:nvGrpSpPr>
            <p:grpSpPr bwMode="auto">
              <a:xfrm>
                <a:off x="3366" y="1326"/>
                <a:ext cx="2136" cy="1248"/>
                <a:chOff x="3366" y="1326"/>
                <a:chExt cx="2136" cy="1248"/>
              </a:xfrm>
            </p:grpSpPr>
            <p:sp>
              <p:nvSpPr>
                <p:cNvPr id="12" name="AutoShape 52"/>
                <p:cNvSpPr>
                  <a:spLocks noChangeArrowheads="1"/>
                </p:cNvSpPr>
                <p:nvPr/>
              </p:nvSpPr>
              <p:spPr bwMode="auto">
                <a:xfrm rot="16200000">
                  <a:off x="4434" y="1374"/>
                  <a:ext cx="1116" cy="1020"/>
                </a:xfrm>
                <a:prstGeom prst="cube">
                  <a:avLst>
                    <a:gd name="adj" fmla="val 59667"/>
                  </a:avLst>
                </a:prstGeom>
                <a:solidFill>
                  <a:srgbClr val="FF9966"/>
                </a:solidFill>
                <a:ln w="9525">
                  <a:solidFill>
                    <a:schemeClr val="tx1"/>
                  </a:solidFill>
                  <a:miter lim="800000"/>
                  <a:headEnd/>
                  <a:tailEnd/>
                </a:ln>
                <a:effectLst/>
              </p:spPr>
              <p:txBody>
                <a:bodyPr vert="eaVert" wrap="none" anchor="ctr"/>
                <a:lstStyle/>
                <a:p>
                  <a:pPr algn="ctr"/>
                  <a:endParaRPr lang="en-US" sz="2400" b="1"/>
                </a:p>
              </p:txBody>
            </p:sp>
            <p:sp>
              <p:nvSpPr>
                <p:cNvPr id="13" name="AutoShape 53"/>
                <p:cNvSpPr>
                  <a:spLocks noChangeArrowheads="1"/>
                </p:cNvSpPr>
                <p:nvPr/>
              </p:nvSpPr>
              <p:spPr bwMode="auto">
                <a:xfrm rot="16200000">
                  <a:off x="3336" y="1572"/>
                  <a:ext cx="1032" cy="972"/>
                </a:xfrm>
                <a:prstGeom prst="cube">
                  <a:avLst>
                    <a:gd name="adj" fmla="val 59667"/>
                  </a:avLst>
                </a:prstGeom>
                <a:solidFill>
                  <a:srgbClr val="66FF33"/>
                </a:solidFill>
                <a:ln w="9525">
                  <a:solidFill>
                    <a:schemeClr val="tx1"/>
                  </a:solidFill>
                  <a:miter lim="800000"/>
                  <a:headEnd/>
                  <a:tailEnd/>
                </a:ln>
                <a:effectLst/>
              </p:spPr>
              <p:txBody>
                <a:bodyPr rot="10800000" wrap="none" anchor="ctr"/>
                <a:lstStyle/>
                <a:p>
                  <a:pPr algn="ctr"/>
                  <a:r>
                    <a:rPr lang="en-US" sz="2400" b="1" dirty="0"/>
                    <a:t>Z</a:t>
                  </a:r>
                </a:p>
              </p:txBody>
            </p:sp>
            <p:sp>
              <p:nvSpPr>
                <p:cNvPr id="14" name="Line 54"/>
                <p:cNvSpPr>
                  <a:spLocks noChangeShapeType="1"/>
                </p:cNvSpPr>
                <p:nvPr/>
              </p:nvSpPr>
              <p:spPr bwMode="auto">
                <a:xfrm rot="1803844">
                  <a:off x="4216" y="1753"/>
                  <a:ext cx="907" cy="193"/>
                </a:xfrm>
                <a:prstGeom prst="line">
                  <a:avLst/>
                </a:prstGeom>
                <a:noFill/>
                <a:ln w="76200">
                  <a:solidFill>
                    <a:srgbClr val="5F5F5F"/>
                  </a:solidFill>
                  <a:round/>
                  <a:headEnd/>
                  <a:tailEnd/>
                </a:ln>
                <a:effectLst/>
              </p:spPr>
              <p:txBody>
                <a:bodyPr/>
                <a:lstStyle/>
                <a:p>
                  <a:endParaRPr lang="en-US" dirty="0"/>
                </a:p>
              </p:txBody>
            </p:sp>
            <p:sp>
              <p:nvSpPr>
                <p:cNvPr id="15" name="Line 55"/>
                <p:cNvSpPr>
                  <a:spLocks noChangeShapeType="1"/>
                </p:cNvSpPr>
                <p:nvPr/>
              </p:nvSpPr>
              <p:spPr bwMode="auto">
                <a:xfrm rot="1803844">
                  <a:off x="3743" y="1759"/>
                  <a:ext cx="841" cy="244"/>
                </a:xfrm>
                <a:prstGeom prst="line">
                  <a:avLst/>
                </a:prstGeom>
                <a:noFill/>
                <a:ln w="76200">
                  <a:solidFill>
                    <a:srgbClr val="5F5F5F"/>
                  </a:solidFill>
                  <a:round/>
                  <a:headEnd/>
                  <a:tailEnd/>
                </a:ln>
                <a:effectLst/>
              </p:spPr>
              <p:txBody>
                <a:bodyPr/>
                <a:lstStyle/>
                <a:p>
                  <a:endParaRPr lang="en-US"/>
                </a:p>
              </p:txBody>
            </p:sp>
            <p:sp>
              <p:nvSpPr>
                <p:cNvPr id="16" name="Line 56"/>
                <p:cNvSpPr>
                  <a:spLocks noChangeShapeType="1"/>
                </p:cNvSpPr>
                <p:nvPr/>
              </p:nvSpPr>
              <p:spPr bwMode="auto">
                <a:xfrm rot="1803844" flipH="1">
                  <a:off x="3917" y="1430"/>
                  <a:ext cx="398" cy="259"/>
                </a:xfrm>
                <a:prstGeom prst="line">
                  <a:avLst/>
                </a:prstGeom>
                <a:noFill/>
                <a:ln w="76200">
                  <a:solidFill>
                    <a:srgbClr val="5F5F5F"/>
                  </a:solidFill>
                  <a:round/>
                  <a:headEnd/>
                  <a:tailEnd/>
                </a:ln>
                <a:effectLst/>
              </p:spPr>
              <p:txBody>
                <a:bodyPr/>
                <a:lstStyle/>
                <a:p>
                  <a:endParaRPr lang="en-US"/>
                </a:p>
              </p:txBody>
            </p:sp>
            <p:sp>
              <p:nvSpPr>
                <p:cNvPr id="17" name="Line 57"/>
                <p:cNvSpPr>
                  <a:spLocks noChangeShapeType="1"/>
                </p:cNvSpPr>
                <p:nvPr/>
              </p:nvSpPr>
              <p:spPr bwMode="auto">
                <a:xfrm rot="1803844" flipH="1">
                  <a:off x="4806" y="2101"/>
                  <a:ext cx="169" cy="124"/>
                </a:xfrm>
                <a:prstGeom prst="line">
                  <a:avLst/>
                </a:prstGeom>
                <a:noFill/>
                <a:ln w="76200">
                  <a:solidFill>
                    <a:srgbClr val="5F5F5F"/>
                  </a:solidFill>
                  <a:round/>
                  <a:headEnd/>
                  <a:tailEnd/>
                </a:ln>
                <a:effectLst/>
              </p:spPr>
              <p:txBody>
                <a:bodyPr/>
                <a:lstStyle/>
                <a:p>
                  <a:endParaRPr lang="en-US"/>
                </a:p>
              </p:txBody>
            </p:sp>
            <p:sp>
              <p:nvSpPr>
                <p:cNvPr id="18" name="Line 58"/>
                <p:cNvSpPr>
                  <a:spLocks noChangeShapeType="1"/>
                </p:cNvSpPr>
                <p:nvPr/>
              </p:nvSpPr>
              <p:spPr bwMode="auto">
                <a:xfrm rot="1803844">
                  <a:off x="4738" y="2272"/>
                  <a:ext cx="430" cy="119"/>
                </a:xfrm>
                <a:prstGeom prst="line">
                  <a:avLst/>
                </a:prstGeom>
                <a:noFill/>
                <a:ln w="76200">
                  <a:solidFill>
                    <a:srgbClr val="5F5F5F"/>
                  </a:solidFill>
                  <a:round/>
                  <a:headEnd/>
                  <a:tailEnd/>
                </a:ln>
                <a:effectLst/>
              </p:spPr>
              <p:txBody>
                <a:bodyPr/>
                <a:lstStyle/>
                <a:p>
                  <a:endParaRPr lang="en-US"/>
                </a:p>
              </p:txBody>
            </p:sp>
            <p:sp>
              <p:nvSpPr>
                <p:cNvPr id="19" name="Line 59"/>
                <p:cNvSpPr>
                  <a:spLocks noChangeShapeType="1"/>
                </p:cNvSpPr>
                <p:nvPr/>
              </p:nvSpPr>
              <p:spPr bwMode="auto">
                <a:xfrm rot="1803844" flipH="1">
                  <a:off x="4470" y="2110"/>
                  <a:ext cx="176" cy="131"/>
                </a:xfrm>
                <a:prstGeom prst="line">
                  <a:avLst/>
                </a:prstGeom>
                <a:noFill/>
                <a:ln w="76200">
                  <a:solidFill>
                    <a:srgbClr val="5F5F5F"/>
                  </a:solidFill>
                  <a:round/>
                  <a:headEnd/>
                  <a:tailEnd/>
                </a:ln>
                <a:effectLst/>
              </p:spPr>
              <p:txBody>
                <a:bodyPr/>
                <a:lstStyle/>
                <a:p>
                  <a:endParaRPr lang="en-US"/>
                </a:p>
              </p:txBody>
            </p:sp>
            <p:sp>
              <p:nvSpPr>
                <p:cNvPr id="20" name="Line 60"/>
                <p:cNvSpPr>
                  <a:spLocks noChangeShapeType="1"/>
                </p:cNvSpPr>
                <p:nvPr/>
              </p:nvSpPr>
              <p:spPr bwMode="auto">
                <a:xfrm rot="1803844">
                  <a:off x="4588" y="2257"/>
                  <a:ext cx="430" cy="119"/>
                </a:xfrm>
                <a:prstGeom prst="line">
                  <a:avLst/>
                </a:prstGeom>
                <a:noFill/>
                <a:ln w="76200">
                  <a:solidFill>
                    <a:srgbClr val="5F5F5F"/>
                  </a:solidFill>
                  <a:round/>
                  <a:headEnd/>
                  <a:tailEnd/>
                </a:ln>
                <a:effectLst/>
              </p:spPr>
              <p:txBody>
                <a:bodyPr/>
                <a:lstStyle/>
                <a:p>
                  <a:endParaRPr lang="en-US"/>
                </a:p>
              </p:txBody>
            </p:sp>
          </p:grpSp>
          <p:sp>
            <p:nvSpPr>
              <p:cNvPr id="11" name="Text Box 63"/>
              <p:cNvSpPr txBox="1">
                <a:spLocks noChangeArrowheads="1"/>
              </p:cNvSpPr>
              <p:nvPr/>
            </p:nvSpPr>
            <p:spPr bwMode="auto">
              <a:xfrm>
                <a:off x="5195" y="2053"/>
                <a:ext cx="223" cy="250"/>
              </a:xfrm>
              <a:prstGeom prst="rect">
                <a:avLst/>
              </a:prstGeom>
              <a:noFill/>
              <a:ln w="9525">
                <a:noFill/>
                <a:miter lim="800000"/>
                <a:headEnd/>
                <a:tailEnd/>
              </a:ln>
              <a:effectLst/>
            </p:spPr>
            <p:txBody>
              <a:bodyPr wrap="none">
                <a:spAutoFit/>
              </a:bodyPr>
              <a:lstStyle/>
              <a:p>
                <a:r>
                  <a:rPr lang="en-US" sz="2000" b="1"/>
                  <a:t>S</a:t>
                </a:r>
              </a:p>
            </p:txBody>
          </p:sp>
        </p:grpSp>
        <p:sp>
          <p:nvSpPr>
            <p:cNvPr id="2" name="TextBox 1">
              <a:extLst>
                <a:ext uri="{FF2B5EF4-FFF2-40B4-BE49-F238E27FC236}">
                  <a16:creationId xmlns:a16="http://schemas.microsoft.com/office/drawing/2014/main" id="{2C6C5549-883E-F643-BC34-C543BCFB3961}"/>
                </a:ext>
              </a:extLst>
            </p:cNvPr>
            <p:cNvSpPr txBox="1"/>
            <p:nvPr/>
          </p:nvSpPr>
          <p:spPr>
            <a:xfrm>
              <a:off x="7223723" y="3433120"/>
              <a:ext cx="312906" cy="369332"/>
            </a:xfrm>
            <a:prstGeom prst="rect">
              <a:avLst/>
            </a:prstGeom>
            <a:noFill/>
          </p:spPr>
          <p:txBody>
            <a:bodyPr wrap="none" rtlCol="0">
              <a:spAutoFit/>
            </a:bodyPr>
            <a:lstStyle/>
            <a:p>
              <a:r>
                <a:rPr lang="en-PK" dirty="0"/>
                <a:t>a</a:t>
              </a:r>
            </a:p>
          </p:txBody>
        </p:sp>
        <p:sp>
          <p:nvSpPr>
            <p:cNvPr id="21" name="TextBox 20">
              <a:extLst>
                <a:ext uri="{FF2B5EF4-FFF2-40B4-BE49-F238E27FC236}">
                  <a16:creationId xmlns:a16="http://schemas.microsoft.com/office/drawing/2014/main" id="{EC6F6A49-7A22-9E41-B47C-EC9E0800F2F5}"/>
                </a:ext>
              </a:extLst>
            </p:cNvPr>
            <p:cNvSpPr txBox="1"/>
            <p:nvPr/>
          </p:nvSpPr>
          <p:spPr>
            <a:xfrm>
              <a:off x="6019889" y="2086346"/>
              <a:ext cx="312906" cy="369332"/>
            </a:xfrm>
            <a:prstGeom prst="rect">
              <a:avLst/>
            </a:prstGeom>
            <a:noFill/>
          </p:spPr>
          <p:txBody>
            <a:bodyPr wrap="none" rtlCol="0">
              <a:spAutoFit/>
            </a:bodyPr>
            <a:lstStyle/>
            <a:p>
              <a:r>
                <a:rPr lang="en-PK" dirty="0"/>
                <a:t>b</a:t>
              </a:r>
            </a:p>
          </p:txBody>
        </p:sp>
        <p:sp>
          <p:nvSpPr>
            <p:cNvPr id="22" name="TextBox 21">
              <a:extLst>
                <a:ext uri="{FF2B5EF4-FFF2-40B4-BE49-F238E27FC236}">
                  <a16:creationId xmlns:a16="http://schemas.microsoft.com/office/drawing/2014/main" id="{3A1E8A72-8838-A54B-B440-6DF407D48908}"/>
                </a:ext>
              </a:extLst>
            </p:cNvPr>
            <p:cNvSpPr txBox="1"/>
            <p:nvPr/>
          </p:nvSpPr>
          <p:spPr>
            <a:xfrm>
              <a:off x="4683591" y="2099815"/>
              <a:ext cx="300082" cy="369332"/>
            </a:xfrm>
            <a:prstGeom prst="rect">
              <a:avLst/>
            </a:prstGeom>
            <a:noFill/>
          </p:spPr>
          <p:txBody>
            <a:bodyPr wrap="none" rtlCol="0">
              <a:spAutoFit/>
            </a:bodyPr>
            <a:lstStyle/>
            <a:p>
              <a:r>
                <a:rPr lang="en-PK" dirty="0"/>
                <a:t>c</a:t>
              </a:r>
            </a:p>
          </p:txBody>
        </p:sp>
        <p:sp>
          <p:nvSpPr>
            <p:cNvPr id="23" name="TextBox 22">
              <a:extLst>
                <a:ext uri="{FF2B5EF4-FFF2-40B4-BE49-F238E27FC236}">
                  <a16:creationId xmlns:a16="http://schemas.microsoft.com/office/drawing/2014/main" id="{7D5E3CE6-0BB5-AD44-B4D4-2ACA01F6950A}"/>
                </a:ext>
              </a:extLst>
            </p:cNvPr>
            <p:cNvSpPr txBox="1"/>
            <p:nvPr/>
          </p:nvSpPr>
          <p:spPr>
            <a:xfrm>
              <a:off x="6107251" y="3817032"/>
              <a:ext cx="312906" cy="369332"/>
            </a:xfrm>
            <a:prstGeom prst="rect">
              <a:avLst/>
            </a:prstGeom>
            <a:noFill/>
          </p:spPr>
          <p:txBody>
            <a:bodyPr wrap="none" rtlCol="0">
              <a:spAutoFit/>
            </a:bodyPr>
            <a:lstStyle/>
            <a:p>
              <a:r>
                <a:rPr lang="en-PK" dirty="0"/>
                <a:t>d</a:t>
              </a:r>
            </a:p>
          </p:txBody>
        </p:sp>
      </p:grpSp>
      <p:pic>
        <p:nvPicPr>
          <p:cNvPr id="24" name="Picture 2">
            <a:extLst>
              <a:ext uri="{FF2B5EF4-FFF2-40B4-BE49-F238E27FC236}">
                <a16:creationId xmlns:a16="http://schemas.microsoft.com/office/drawing/2014/main" id="{3AFD02B7-7367-3648-B984-485CABC218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4" y="3932069"/>
            <a:ext cx="4320731" cy="2925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66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63" y="1849438"/>
            <a:ext cx="4578350" cy="3100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73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2757" y="1660525"/>
            <a:ext cx="2514600"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a:spLocks noChangeArrowheads="1"/>
          </p:cNvSpPr>
          <p:nvPr/>
        </p:nvSpPr>
        <p:spPr bwMode="auto">
          <a:xfrm>
            <a:off x="171450" y="912813"/>
            <a:ext cx="8789988"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sz="1800">
                <a:solidFill>
                  <a:srgbClr val="000099"/>
                </a:solidFill>
                <a:latin typeface="Times New Roman" pitchFamily="18" charset="0"/>
                <a:cs typeface="Times New Roman" pitchFamily="18" charset="0"/>
              </a:rPr>
              <a:t>A simplest possible machine that produces ac voltage is a simple loop of wire rotating within a uniform magnetic field produced by a large stationary magnet</a:t>
            </a:r>
          </a:p>
        </p:txBody>
      </p:sp>
      <p:sp>
        <p:nvSpPr>
          <p:cNvPr id="17413" name="Rectangle 4"/>
          <p:cNvSpPr>
            <a:spLocks noChangeArrowheads="1"/>
          </p:cNvSpPr>
          <p:nvPr/>
        </p:nvSpPr>
        <p:spPr bwMode="auto">
          <a:xfrm>
            <a:off x="-76628" y="199304"/>
            <a:ext cx="941777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dirty="0">
                <a:solidFill>
                  <a:srgbClr val="C00000"/>
                </a:solidFill>
                <a:latin typeface="Times New Roman" pitchFamily="18" charset="0"/>
                <a:cs typeface="Times New Roman" pitchFamily="18" charset="0"/>
              </a:rPr>
              <a:t>1.A Moving Loop in a Uniform Magnetic Field (cont… </a:t>
            </a:r>
          </a:p>
        </p:txBody>
      </p:sp>
      <p:sp>
        <p:nvSpPr>
          <p:cNvPr id="6" name="Rectangle 5"/>
          <p:cNvSpPr>
            <a:spLocks noChangeArrowheads="1"/>
          </p:cNvSpPr>
          <p:nvPr/>
        </p:nvSpPr>
        <p:spPr bwMode="auto">
          <a:xfrm>
            <a:off x="696913" y="4949825"/>
            <a:ext cx="8264525" cy="922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sz="1800">
                <a:solidFill>
                  <a:srgbClr val="000099"/>
                </a:solidFill>
                <a:latin typeface="Times New Roman" pitchFamily="18" charset="0"/>
                <a:cs typeface="Times New Roman" pitchFamily="18" charset="0"/>
              </a:rPr>
              <a:t>The magnetic field is constant pointing from left to right and </a:t>
            </a:r>
          </a:p>
          <a:p>
            <a:pPr eaLnBrk="1" hangingPunct="1">
              <a:spcBef>
                <a:spcPct val="0"/>
              </a:spcBef>
              <a:buFontTx/>
              <a:buNone/>
            </a:pPr>
            <a:r>
              <a:rPr lang="en-US" sz="1800">
                <a:solidFill>
                  <a:srgbClr val="000099"/>
                </a:solidFill>
                <a:latin typeface="Times New Roman" pitchFamily="18" charset="0"/>
                <a:cs typeface="Times New Roman" pitchFamily="18" charset="0"/>
              </a:rPr>
              <a:t>                                               </a:t>
            </a:r>
            <a:r>
              <a:rPr lang="en-US" sz="1800">
                <a:solidFill>
                  <a:srgbClr val="00B050"/>
                </a:solidFill>
                <a:latin typeface="Times New Roman" pitchFamily="18" charset="0"/>
                <a:cs typeface="Times New Roman" pitchFamily="18" charset="0"/>
              </a:rPr>
              <a:t>the rectangular loop of the wire rotates </a:t>
            </a:r>
          </a:p>
          <a:p>
            <a:pPr algn="ctr" eaLnBrk="1" hangingPunct="1">
              <a:spcBef>
                <a:spcPct val="0"/>
              </a:spcBef>
              <a:buFontTx/>
              <a:buNone/>
            </a:pPr>
            <a:r>
              <a:rPr lang="en-US" sz="1800">
                <a:solidFill>
                  <a:srgbClr val="000099"/>
                </a:solidFill>
                <a:latin typeface="Times New Roman" pitchFamily="18" charset="0"/>
                <a:cs typeface="Times New Roman" pitchFamily="18" charset="0"/>
              </a:rPr>
              <a:t>                                                                      a voltage will be induced in the loop</a:t>
            </a:r>
          </a:p>
        </p:txBody>
      </p:sp>
      <p:pic>
        <p:nvPicPr>
          <p:cNvPr id="573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4400" y="6043613"/>
            <a:ext cx="1847850"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6858000" y="1728877"/>
            <a:ext cx="2286000" cy="2554545"/>
          </a:xfrm>
          <a:prstGeom prst="rect">
            <a:avLst/>
          </a:prstGeom>
        </p:spPr>
        <p:txBody>
          <a:bodyPr wrap="square">
            <a:spAutoFit/>
          </a:bodyPr>
          <a:lstStyle/>
          <a:p>
            <a:pPr algn="just" eaLnBrk="1" hangingPunct="1">
              <a:spcBef>
                <a:spcPts val="1800"/>
              </a:spcBef>
            </a:pPr>
            <a:r>
              <a:rPr lang="en-US" sz="2000" dirty="0">
                <a:latin typeface="Times New Roman" pitchFamily="18" charset="0"/>
                <a:cs typeface="Times New Roman" pitchFamily="18" charset="0"/>
              </a:rPr>
              <a:t>The segment </a:t>
            </a:r>
            <a:r>
              <a:rPr lang="en-US" sz="2000" dirty="0" err="1">
                <a:solidFill>
                  <a:srgbClr val="000099"/>
                </a:solidFill>
                <a:latin typeface="Times New Roman" pitchFamily="18" charset="0"/>
                <a:cs typeface="Times New Roman" pitchFamily="18" charset="0"/>
              </a:rPr>
              <a:t>ab</a:t>
            </a:r>
            <a:r>
              <a:rPr lang="en-US" sz="2000" dirty="0">
                <a:latin typeface="Times New Roman" pitchFamily="18" charset="0"/>
                <a:cs typeface="Times New Roman" pitchFamily="18" charset="0"/>
              </a:rPr>
              <a:t> and </a:t>
            </a:r>
            <a:r>
              <a:rPr lang="en-US" sz="2000" dirty="0">
                <a:solidFill>
                  <a:srgbClr val="000099"/>
                </a:solidFill>
                <a:latin typeface="Times New Roman" pitchFamily="18" charset="0"/>
                <a:cs typeface="Times New Roman" pitchFamily="18" charset="0"/>
              </a:rPr>
              <a:t>cd</a:t>
            </a:r>
            <a:r>
              <a:rPr lang="en-US" sz="2000" dirty="0">
                <a:latin typeface="Times New Roman" pitchFamily="18" charset="0"/>
                <a:cs typeface="Times New Roman" pitchFamily="18" charset="0"/>
              </a:rPr>
              <a:t> are perpendicular to the plan of paper </a:t>
            </a:r>
          </a:p>
          <a:p>
            <a:pPr algn="ctr" eaLnBrk="1" hangingPunct="1">
              <a:spcBef>
                <a:spcPts val="1200"/>
              </a:spcBef>
            </a:pPr>
            <a:r>
              <a:rPr lang="en-US" sz="2000" dirty="0">
                <a:latin typeface="Times New Roman" pitchFamily="18" charset="0"/>
                <a:cs typeface="Times New Roman" pitchFamily="18" charset="0"/>
              </a:rPr>
              <a:t>&amp; </a:t>
            </a:r>
          </a:p>
          <a:p>
            <a:pPr algn="just" eaLnBrk="1" hangingPunct="1">
              <a:spcBef>
                <a:spcPts val="1200"/>
              </a:spcBef>
            </a:pPr>
            <a:r>
              <a:rPr lang="en-US" sz="2000" dirty="0">
                <a:latin typeface="Times New Roman" pitchFamily="18" charset="0"/>
                <a:cs typeface="Times New Roman" pitchFamily="18" charset="0"/>
              </a:rPr>
              <a:t>segment </a:t>
            </a:r>
            <a:r>
              <a:rPr lang="en-US" sz="2000" dirty="0" err="1">
                <a:solidFill>
                  <a:srgbClr val="000099"/>
                </a:solidFill>
                <a:latin typeface="Times New Roman" pitchFamily="18" charset="0"/>
                <a:cs typeface="Times New Roman" pitchFamily="18" charset="0"/>
              </a:rPr>
              <a:t>bc</a:t>
            </a:r>
            <a:r>
              <a:rPr lang="en-US" sz="2000" dirty="0">
                <a:latin typeface="Times New Roman" pitchFamily="18" charset="0"/>
                <a:cs typeface="Times New Roman" pitchFamily="18" charset="0"/>
              </a:rPr>
              <a:t> and </a:t>
            </a:r>
            <a:r>
              <a:rPr lang="en-US" sz="2000" dirty="0">
                <a:solidFill>
                  <a:srgbClr val="000099"/>
                </a:solidFill>
                <a:latin typeface="Times New Roman" pitchFamily="18" charset="0"/>
                <a:cs typeface="Times New Roman" pitchFamily="18" charset="0"/>
              </a:rPr>
              <a:t>da</a:t>
            </a:r>
            <a:r>
              <a:rPr lang="en-US" sz="2000" dirty="0">
                <a:latin typeface="Times New Roman" pitchFamily="18" charset="0"/>
                <a:cs typeface="Times New Roman" pitchFamily="18" charset="0"/>
              </a:rPr>
              <a:t> are parallel to the plan of paper.</a:t>
            </a:r>
          </a:p>
        </p:txBody>
      </p:sp>
    </p:spTree>
    <p:extLst>
      <p:ext uri="{BB962C8B-B14F-4D97-AF65-F5344CB8AC3E}">
        <p14:creationId xmlns:p14="http://schemas.microsoft.com/office/powerpoint/2010/main" val="1381400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wipe(up)">
                                      <p:cBhvr>
                                        <p:cTn id="12" dur="1000"/>
                                        <p:tgtEl>
                                          <p:spTgt spid="573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wipe(up)">
                                      <p:cBhvr>
                                        <p:cTn id="17" dur="1000"/>
                                        <p:tgtEl>
                                          <p:spTgt spid="573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7348"/>
                                        </p:tgtEl>
                                        <p:attrNameLst>
                                          <p:attrName>style.visibility</p:attrName>
                                        </p:attrNameLst>
                                      </p:cBhvr>
                                      <p:to>
                                        <p:strVal val="visible"/>
                                      </p:to>
                                    </p:set>
                                    <p:animEffect transition="in" filter="wipe(up)">
                                      <p:cBhvr>
                                        <p:cTn id="32" dur="10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4294967295"/>
          </p:nvPr>
        </p:nvSpPr>
        <p:spPr bwMode="auto">
          <a:xfrm>
            <a:off x="8607425" y="6381750"/>
            <a:ext cx="536575"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5BAB4D98-FF3B-4F0D-9C79-CB86EB867972}" type="slidenum">
              <a:rPr lang="x-none" sz="1800" b="1">
                <a:solidFill>
                  <a:srgbClr val="0000FF"/>
                </a:solidFill>
                <a:latin typeface="Times New Roman" pitchFamily="18" charset="0"/>
                <a:cs typeface="Times New Roman" pitchFamily="18" charset="0"/>
              </a:rPr>
              <a:pPr eaLnBrk="1" hangingPunct="1">
                <a:spcBef>
                  <a:spcPct val="0"/>
                </a:spcBef>
                <a:buFontTx/>
                <a:buNone/>
              </a:pPr>
              <a:t>12</a:t>
            </a:fld>
            <a:endParaRPr lang="en-GB" sz="1800" b="1">
              <a:solidFill>
                <a:srgbClr val="0000FF"/>
              </a:solidFill>
              <a:latin typeface="Times New Roman" pitchFamily="18" charset="0"/>
              <a:cs typeface="Times New Roman" pitchFamily="18" charset="0"/>
            </a:endParaRPr>
          </a:p>
        </p:txBody>
      </p:sp>
      <p:sp>
        <p:nvSpPr>
          <p:cNvPr id="18435" name="Rectangle 2"/>
          <p:cNvSpPr>
            <a:spLocks noGrp="1" noChangeArrowheads="1"/>
          </p:cNvSpPr>
          <p:nvPr>
            <p:ph type="title"/>
          </p:nvPr>
        </p:nvSpPr>
        <p:spPr>
          <a:xfrm>
            <a:off x="277813" y="111125"/>
            <a:ext cx="8458200" cy="609600"/>
          </a:xfrm>
        </p:spPr>
        <p:txBody>
          <a:bodyPr/>
          <a:lstStyle/>
          <a:p>
            <a:pPr eaLnBrk="1" hangingPunct="1"/>
            <a:r>
              <a:rPr lang="en-US" sz="3200" dirty="0">
                <a:solidFill>
                  <a:srgbClr val="C00000"/>
                </a:solidFill>
                <a:latin typeface="Times New Roman" pitchFamily="18" charset="0"/>
                <a:cs typeface="Times New Roman" pitchFamily="18" charset="0"/>
              </a:rPr>
              <a:t>1.The Voltage Induced in a Rotating Loop </a:t>
            </a:r>
          </a:p>
        </p:txBody>
      </p:sp>
      <p:sp>
        <p:nvSpPr>
          <p:cNvPr id="18436" name="Rectangle 3"/>
          <p:cNvSpPr>
            <a:spLocks noGrp="1" noChangeArrowheads="1"/>
          </p:cNvSpPr>
          <p:nvPr>
            <p:ph type="body" sz="half" idx="1"/>
          </p:nvPr>
        </p:nvSpPr>
        <p:spPr>
          <a:xfrm>
            <a:off x="277813" y="785019"/>
            <a:ext cx="8458200" cy="1601787"/>
          </a:xfrm>
        </p:spPr>
        <p:txBody>
          <a:bodyPr/>
          <a:lstStyle/>
          <a:p>
            <a:pPr marL="0" indent="0" algn="just" eaLnBrk="1" hangingPunct="1">
              <a:spcBef>
                <a:spcPts val="1800"/>
              </a:spcBef>
              <a:buNone/>
            </a:pPr>
            <a:r>
              <a:rPr lang="en-US" sz="2400" dirty="0">
                <a:solidFill>
                  <a:srgbClr val="0033CC"/>
                </a:solidFill>
                <a:latin typeface="Times New Roman" pitchFamily="18" charset="0"/>
                <a:cs typeface="Times New Roman" pitchFamily="18" charset="0"/>
              </a:rPr>
              <a:t>When the loop rotates in this magnetic field, voltage will be induced in it. The voltage on each segment is given by:</a:t>
            </a:r>
          </a:p>
        </p:txBody>
      </p:sp>
      <p:graphicFrame>
        <p:nvGraphicFramePr>
          <p:cNvPr id="6" name="Object 5"/>
          <p:cNvGraphicFramePr>
            <a:graphicFrameLocks noChangeAspect="1"/>
          </p:cNvGraphicFramePr>
          <p:nvPr/>
        </p:nvGraphicFramePr>
        <p:xfrm>
          <a:off x="3067050" y="1858090"/>
          <a:ext cx="1933576" cy="470222"/>
        </p:xfrm>
        <a:graphic>
          <a:graphicData uri="http://schemas.openxmlformats.org/presentationml/2006/ole">
            <mc:AlternateContent xmlns:mc="http://schemas.openxmlformats.org/markup-compatibility/2006">
              <mc:Choice xmlns:v="urn:schemas-microsoft-com:vml" Requires="v">
                <p:oleObj spid="_x0000_s91142" name="Equation" r:id="rId3" imgW="939754" imgH="228738" progId="Equation.DSMT4">
                  <p:embed/>
                </p:oleObj>
              </mc:Choice>
              <mc:Fallback>
                <p:oleObj name="Equation" r:id="rId3" imgW="939754" imgH="228738"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7050" y="1858090"/>
                        <a:ext cx="1933576" cy="470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998" t="17613" r="-316" b="995"/>
          <a:stretch/>
        </p:blipFill>
        <p:spPr bwMode="auto">
          <a:xfrm>
            <a:off x="192092" y="4129087"/>
            <a:ext cx="2371716" cy="2728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6804" r="25138" b="26933"/>
          <a:stretch/>
        </p:blipFill>
        <p:spPr bwMode="auto">
          <a:xfrm>
            <a:off x="277813" y="1585516"/>
            <a:ext cx="2200275" cy="22653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54863" y="2254639"/>
            <a:ext cx="1581150" cy="1466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89535" y="4222523"/>
            <a:ext cx="1885950" cy="136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15" name="Object 14"/>
          <p:cNvGraphicFramePr>
            <a:graphicFrameLocks noChangeAspect="1"/>
          </p:cNvGraphicFramePr>
          <p:nvPr/>
        </p:nvGraphicFramePr>
        <p:xfrm>
          <a:off x="3067050" y="2718196"/>
          <a:ext cx="1985963" cy="939800"/>
        </p:xfrm>
        <a:graphic>
          <a:graphicData uri="http://schemas.openxmlformats.org/presentationml/2006/ole">
            <mc:AlternateContent xmlns:mc="http://schemas.openxmlformats.org/markup-compatibility/2006">
              <mc:Choice xmlns:v="urn:schemas-microsoft-com:vml" Requires="v">
                <p:oleObj spid="_x0000_s91143" name="Equation" r:id="rId9" imgW="965108" imgH="456924" progId="Equation.DSMT4">
                  <p:embed/>
                </p:oleObj>
              </mc:Choice>
              <mc:Fallback>
                <p:oleObj name="Equation" r:id="rId9" imgW="965108" imgH="456924" progId="Equation.DSMT4">
                  <p:embed/>
                  <p:pic>
                    <p:nvPicPr>
                      <p:cNvPr id="15"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7050" y="2718196"/>
                        <a:ext cx="1985963"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nvGraphicFramePr>
        <p:xfrm>
          <a:off x="3084509" y="4122523"/>
          <a:ext cx="1985962" cy="939800"/>
        </p:xfrm>
        <a:graphic>
          <a:graphicData uri="http://schemas.openxmlformats.org/presentationml/2006/ole">
            <mc:AlternateContent xmlns:mc="http://schemas.openxmlformats.org/markup-compatibility/2006">
              <mc:Choice xmlns:v="urn:schemas-microsoft-com:vml" Requires="v">
                <p:oleObj spid="_x0000_s91144" name="Equation" r:id="rId11" imgW="965108" imgH="456924" progId="Equation.DSMT4">
                  <p:embed/>
                </p:oleObj>
              </mc:Choice>
              <mc:Fallback>
                <p:oleObj name="Equation" r:id="rId11" imgW="965108" imgH="456924" progId="Equation.DSMT4">
                  <p:embed/>
                  <p:pic>
                    <p:nvPicPr>
                      <p:cNvPr id="16"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84509" y="4122523"/>
                        <a:ext cx="1985962"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5357813" y="3288664"/>
            <a:ext cx="1797050" cy="369332"/>
          </a:xfrm>
          <a:prstGeom prst="rect">
            <a:avLst/>
          </a:prstGeom>
          <a:noFill/>
        </p:spPr>
        <p:txBody>
          <a:bodyPr wrap="square" rtlCol="0">
            <a:spAutoFit/>
          </a:bodyPr>
          <a:lstStyle/>
          <a:p>
            <a:r>
              <a:rPr lang="en-US" dirty="0">
                <a:latin typeface="Times New Roman" pitchFamily="18" charset="0"/>
                <a:cs typeface="Times New Roman" pitchFamily="18" charset="0"/>
              </a:rPr>
              <a:t>Into the page</a:t>
            </a:r>
          </a:p>
        </p:txBody>
      </p:sp>
      <p:sp>
        <p:nvSpPr>
          <p:cNvPr id="18" name="TextBox 17"/>
          <p:cNvSpPr txBox="1"/>
          <p:nvPr/>
        </p:nvSpPr>
        <p:spPr>
          <a:xfrm>
            <a:off x="5357813" y="4692991"/>
            <a:ext cx="1797050" cy="369332"/>
          </a:xfrm>
          <a:prstGeom prst="rect">
            <a:avLst/>
          </a:prstGeom>
          <a:noFill/>
        </p:spPr>
        <p:txBody>
          <a:bodyPr wrap="square" rtlCol="0">
            <a:spAutoFit/>
          </a:bodyPr>
          <a:lstStyle/>
          <a:p>
            <a:r>
              <a:rPr lang="en-US" dirty="0">
                <a:latin typeface="Times New Roman" pitchFamily="18" charset="0"/>
                <a:cs typeface="Times New Roman" pitchFamily="18" charset="0"/>
              </a:rPr>
              <a:t>Out of the page</a:t>
            </a:r>
          </a:p>
        </p:txBody>
      </p:sp>
      <p:graphicFrame>
        <p:nvGraphicFramePr>
          <p:cNvPr id="19" name="Object 18"/>
          <p:cNvGraphicFramePr>
            <a:graphicFrameLocks noChangeAspect="1"/>
          </p:cNvGraphicFramePr>
          <p:nvPr/>
        </p:nvGraphicFramePr>
        <p:xfrm>
          <a:off x="3044027" y="5819548"/>
          <a:ext cx="1876539" cy="562202"/>
        </p:xfrm>
        <a:graphic>
          <a:graphicData uri="http://schemas.openxmlformats.org/presentationml/2006/ole">
            <mc:AlternateContent xmlns:mc="http://schemas.openxmlformats.org/markup-compatibility/2006">
              <mc:Choice xmlns:v="urn:schemas-microsoft-com:vml" Requires="v">
                <p:oleObj spid="_x0000_s91145" name="Equation" r:id="rId13" imgW="761724" imgH="228738" progId="Equation.DSMT4">
                  <p:embed/>
                </p:oleObj>
              </mc:Choice>
              <mc:Fallback>
                <p:oleObj name="Equation" r:id="rId13" imgW="761724" imgH="228738" progId="Equation.DSMT4">
                  <p:embed/>
                  <p:pic>
                    <p:nvPicPr>
                      <p:cNvPr id="19"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4027" y="5819548"/>
                        <a:ext cx="1876539" cy="562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nvGraphicFramePr>
        <p:xfrm>
          <a:off x="5357813" y="5819548"/>
          <a:ext cx="1593850" cy="442912"/>
        </p:xfrm>
        <a:graphic>
          <a:graphicData uri="http://schemas.openxmlformats.org/presentationml/2006/ole">
            <mc:AlternateContent xmlns:mc="http://schemas.openxmlformats.org/markup-compatibility/2006">
              <mc:Choice xmlns:v="urn:schemas-microsoft-com:vml" Requires="v">
                <p:oleObj spid="_x0000_s91146" name="Equation" r:id="rId15" imgW="773935" imgH="215931" progId="Equation.DSMT4">
                  <p:embed/>
                </p:oleObj>
              </mc:Choice>
              <mc:Fallback>
                <p:oleObj name="Equation" r:id="rId15" imgW="773935" imgH="215931" progId="Equation.DSMT4">
                  <p:embed/>
                  <p:pic>
                    <p:nvPicPr>
                      <p:cNvPr id="2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57813" y="5819548"/>
                        <a:ext cx="15938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20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1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9974" y="4410417"/>
            <a:ext cx="2362200" cy="1790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462"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2028" r="-1864"/>
          <a:stretch/>
        </p:blipFill>
        <p:spPr bwMode="auto">
          <a:xfrm>
            <a:off x="6806635" y="3456441"/>
            <a:ext cx="1921101" cy="10620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70" y="828669"/>
            <a:ext cx="2514600"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6" name="Straight Connector 5"/>
          <p:cNvCxnSpPr/>
          <p:nvPr/>
        </p:nvCxnSpPr>
        <p:spPr>
          <a:xfrm>
            <a:off x="3235325" y="3570288"/>
            <a:ext cx="4445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Object 1"/>
          <p:cNvGraphicFramePr>
            <a:graphicFrameLocks noChangeAspect="1"/>
          </p:cNvGraphicFramePr>
          <p:nvPr/>
        </p:nvGraphicFramePr>
        <p:xfrm>
          <a:off x="2705619" y="1247307"/>
          <a:ext cx="3974355" cy="622073"/>
        </p:xfrm>
        <a:graphic>
          <a:graphicData uri="http://schemas.openxmlformats.org/presentationml/2006/ole">
            <mc:AlternateContent xmlns:mc="http://schemas.openxmlformats.org/markup-compatibility/2006">
              <mc:Choice xmlns:v="urn:schemas-microsoft-com:vml" Requires="v">
                <p:oleObj spid="_x0000_s92165" name="Equation" r:id="rId6" imgW="1460064" imgH="228738" progId="Equation.DSMT4">
                  <p:embed/>
                </p:oleObj>
              </mc:Choice>
              <mc:Fallback>
                <p:oleObj name="Equation" r:id="rId6" imgW="1460064" imgH="228738" progId="Equation.DSMT4">
                  <p:embed/>
                  <p:pic>
                    <p:nvPicPr>
                      <p:cNvPr id="2"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5619" y="1247307"/>
                        <a:ext cx="3974355" cy="6220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nvGraphicFramePr>
        <p:xfrm>
          <a:off x="3371396" y="2253113"/>
          <a:ext cx="3762922" cy="568568"/>
        </p:xfrm>
        <a:graphic>
          <a:graphicData uri="http://schemas.openxmlformats.org/presentationml/2006/ole">
            <mc:AlternateContent xmlns:mc="http://schemas.openxmlformats.org/markup-compatibility/2006">
              <mc:Choice xmlns:v="urn:schemas-microsoft-com:vml" Requires="v">
                <p:oleObj spid="_x0000_s92166" name="Equation" r:id="rId8" imgW="1510772" imgH="228738" progId="Equation.DSMT4">
                  <p:embed/>
                </p:oleObj>
              </mc:Choice>
              <mc:Fallback>
                <p:oleObj name="Equation" r:id="rId8" imgW="1510772" imgH="228738" progId="Equation.DSMT4">
                  <p:embed/>
                  <p:pic>
                    <p:nvPicPr>
                      <p:cNvPr id="16"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1396" y="2253113"/>
                        <a:ext cx="3762922" cy="5685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nvGraphicFramePr>
        <p:xfrm>
          <a:off x="2558710" y="3429450"/>
          <a:ext cx="2971800" cy="1136650"/>
        </p:xfrm>
        <a:graphic>
          <a:graphicData uri="http://schemas.openxmlformats.org/presentationml/2006/ole">
            <mc:AlternateContent xmlns:mc="http://schemas.openxmlformats.org/markup-compatibility/2006">
              <mc:Choice xmlns:v="urn:schemas-microsoft-com:vml" Requires="v">
                <p:oleObj spid="_x0000_s92167" name="Equation" r:id="rId10" imgW="1194014" imgH="457200" progId="Equation.DSMT4">
                  <p:embed/>
                </p:oleObj>
              </mc:Choice>
              <mc:Fallback>
                <p:oleObj name="Equation" r:id="rId10" imgW="1194014" imgH="457200" progId="Equation.DSMT4">
                  <p:embed/>
                  <p:pic>
                    <p:nvPicPr>
                      <p:cNvPr id="18"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8710" y="3429450"/>
                        <a:ext cx="2971800" cy="113665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nvGraphicFramePr>
        <p:xfrm>
          <a:off x="2705619" y="5216734"/>
          <a:ext cx="3100048" cy="714168"/>
        </p:xfrm>
        <a:graphic>
          <a:graphicData uri="http://schemas.openxmlformats.org/presentationml/2006/ole">
            <mc:AlternateContent xmlns:mc="http://schemas.openxmlformats.org/markup-compatibility/2006">
              <mc:Choice xmlns:v="urn:schemas-microsoft-com:vml" Requires="v">
                <p:oleObj spid="_x0000_s92168" name="Equation" r:id="rId12" imgW="990462" imgH="228738" progId="Equation.DSMT4">
                  <p:embed/>
                </p:oleObj>
              </mc:Choice>
              <mc:Fallback>
                <p:oleObj name="Equation" r:id="rId12" imgW="990462" imgH="228738" progId="Equation.DSMT4">
                  <p:embed/>
                  <p:pic>
                    <p:nvPicPr>
                      <p:cNvPr id="19"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5619" y="5216734"/>
                        <a:ext cx="3100048" cy="714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61" name="Picture 5"/>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2295" b="22704"/>
          <a:stretch/>
        </p:blipFill>
        <p:spPr bwMode="auto">
          <a:xfrm>
            <a:off x="7156227" y="2309461"/>
            <a:ext cx="1544861" cy="1133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2"/>
          <p:cNvSpPr txBox="1">
            <a:spLocks noChangeArrowheads="1"/>
          </p:cNvSpPr>
          <p:nvPr/>
        </p:nvSpPr>
        <p:spPr>
          <a:xfrm>
            <a:off x="277813" y="111125"/>
            <a:ext cx="8458200" cy="6096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C00000"/>
                </a:solidFill>
                <a:effectLst/>
                <a:uLnTx/>
                <a:uFillTx/>
                <a:latin typeface="Times New Roman" pitchFamily="18" charset="0"/>
                <a:ea typeface="MS PGothic" panose="020B0600070205080204" pitchFamily="34" charset="-128"/>
                <a:cs typeface="Times New Roman" pitchFamily="18" charset="0"/>
              </a:rPr>
              <a:t>1.The Voltage Induced in a Rotating Loop (cont… </a:t>
            </a:r>
          </a:p>
        </p:txBody>
      </p:sp>
    </p:spTree>
    <p:extLst>
      <p:ext uri="{BB962C8B-B14F-4D97-AF65-F5344CB8AC3E}">
        <p14:creationId xmlns:p14="http://schemas.microsoft.com/office/powerpoint/2010/main" val="420853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461"/>
                                        </p:tgtEl>
                                        <p:attrNameLst>
                                          <p:attrName>style.visibility</p:attrName>
                                        </p:attrNameLst>
                                      </p:cBhvr>
                                      <p:to>
                                        <p:strVal val="visible"/>
                                      </p:to>
                                    </p:set>
                                    <p:animEffect transition="in" filter="wipe(up)">
                                      <p:cBhvr>
                                        <p:cTn id="22" dur="1000"/>
                                        <p:tgtEl>
                                          <p:spTgt spid="19461"/>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9462"/>
                                        </p:tgtEl>
                                        <p:attrNameLst>
                                          <p:attrName>style.visibility</p:attrName>
                                        </p:attrNameLst>
                                      </p:cBhvr>
                                      <p:to>
                                        <p:strVal val="visible"/>
                                      </p:to>
                                    </p:set>
                                    <p:animEffect transition="in" filter="wipe(up)">
                                      <p:cBhvr>
                                        <p:cTn id="26" dur="1000"/>
                                        <p:tgtEl>
                                          <p:spTgt spid="19462"/>
                                        </p:tgtEl>
                                      </p:cBhvr>
                                    </p:animEffect>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19460"/>
                                        </p:tgtEl>
                                        <p:attrNameLst>
                                          <p:attrName>style.visibility</p:attrName>
                                        </p:attrNameLst>
                                      </p:cBhvr>
                                      <p:to>
                                        <p:strVal val="visible"/>
                                      </p:to>
                                    </p:set>
                                    <p:animEffect transition="in" filter="wipe(up)">
                                      <p:cBhvr>
                                        <p:cTn id="30" dur="1000"/>
                                        <p:tgtEl>
                                          <p:spTgt spid="1946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l="4172" b="1334"/>
          <a:stretch>
            <a:fillRect/>
          </a:stretch>
        </p:blipFill>
        <p:spPr bwMode="auto">
          <a:xfrm>
            <a:off x="4591050" y="3651250"/>
            <a:ext cx="4525963" cy="317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3" name="Slide Number Placeholder 7"/>
          <p:cNvSpPr>
            <a:spLocks noGrp="1"/>
          </p:cNvSpPr>
          <p:nvPr>
            <p:ph type="sldNum" sz="quarter" idx="12"/>
          </p:nvPr>
        </p:nvSpPr>
        <p:spPr bwMode="auto">
          <a:xfrm>
            <a:off x="8578850" y="6381750"/>
            <a:ext cx="565150"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0A0E2C34-A63E-4975-8CEE-005D523D9ED4}" type="slidenum">
              <a:rPr lang="x-none" sz="1800" smtClean="0">
                <a:solidFill>
                  <a:srgbClr val="0033CC"/>
                </a:solidFill>
                <a:latin typeface="Times New Roman" pitchFamily="18" charset="0"/>
                <a:cs typeface="Times New Roman" pitchFamily="18" charset="0"/>
              </a:rPr>
              <a:pPr eaLnBrk="1" hangingPunct="1">
                <a:spcBef>
                  <a:spcPct val="0"/>
                </a:spcBef>
                <a:buFontTx/>
                <a:buNone/>
              </a:pPr>
              <a:t>14</a:t>
            </a:fld>
            <a:endParaRPr lang="en-GB" sz="1800">
              <a:solidFill>
                <a:srgbClr val="0033CC"/>
              </a:solidFill>
              <a:latin typeface="Times New Roman" pitchFamily="18" charset="0"/>
              <a:cs typeface="Times New Roman" pitchFamily="18" charset="0"/>
            </a:endParaRPr>
          </a:p>
        </p:txBody>
      </p:sp>
      <p:sp>
        <p:nvSpPr>
          <p:cNvPr id="20485" name="Rectangle 3"/>
          <p:cNvSpPr>
            <a:spLocks noGrp="1" noChangeArrowheads="1"/>
          </p:cNvSpPr>
          <p:nvPr>
            <p:ph type="body" sz="half" idx="1"/>
          </p:nvPr>
        </p:nvSpPr>
        <p:spPr>
          <a:xfrm>
            <a:off x="228600" y="833438"/>
            <a:ext cx="7742238" cy="1136650"/>
          </a:xfrm>
        </p:spPr>
        <p:txBody>
          <a:bodyPr/>
          <a:lstStyle/>
          <a:p>
            <a:pPr eaLnBrk="1" hangingPunct="1"/>
            <a:r>
              <a:rPr lang="en-US" sz="2400">
                <a:latin typeface="Times New Roman" pitchFamily="18" charset="0"/>
                <a:cs typeface="Times New Roman" pitchFamily="18" charset="0"/>
              </a:rPr>
              <a:t>The total induced voltage is t</a:t>
            </a:r>
            <a:r>
              <a:rPr lang="en-US" sz="2400" i="1">
                <a:latin typeface="Times New Roman" pitchFamily="18" charset="0"/>
                <a:cs typeface="Times New Roman" pitchFamily="18" charset="0"/>
              </a:rPr>
              <a:t>h</a:t>
            </a:r>
            <a:r>
              <a:rPr lang="en-US" sz="2400">
                <a:latin typeface="Times New Roman" pitchFamily="18" charset="0"/>
                <a:cs typeface="Times New Roman" pitchFamily="18" charset="0"/>
              </a:rPr>
              <a:t>e sum of the voltages induced on each side of the coil.</a:t>
            </a:r>
          </a:p>
        </p:txBody>
      </p:sp>
      <p:graphicFrame>
        <p:nvGraphicFramePr>
          <p:cNvPr id="20486" name="Object 4"/>
          <p:cNvGraphicFramePr>
            <a:graphicFrameLocks noGrp="1" noChangeAspect="1"/>
          </p:cNvGraphicFramePr>
          <p:nvPr>
            <p:ph sz="quarter" idx="3"/>
            <p:extLst>
              <p:ext uri="{D42A27DB-BD31-4B8C-83A1-F6EECF244321}">
                <p14:modId xmlns:p14="http://schemas.microsoft.com/office/powerpoint/2010/main" val="673645835"/>
              </p:ext>
            </p:extLst>
          </p:nvPr>
        </p:nvGraphicFramePr>
        <p:xfrm>
          <a:off x="1230313" y="1795463"/>
          <a:ext cx="3197225" cy="822325"/>
        </p:xfrm>
        <a:graphic>
          <a:graphicData uri="http://schemas.openxmlformats.org/presentationml/2006/ole">
            <mc:AlternateContent xmlns:mc="http://schemas.openxmlformats.org/markup-compatibility/2006">
              <mc:Choice xmlns:v="urn:schemas-microsoft-com:vml" Requires="v">
                <p:oleObj spid="_x0000_s20570" name="Equation" r:id="rId4" imgW="1777541" imgH="456924" progId="Equation.DSMT4">
                  <p:embed/>
                </p:oleObj>
              </mc:Choice>
              <mc:Fallback>
                <p:oleObj name="Equation" r:id="rId4" imgW="1777541" imgH="456924" progId="Equation.DSMT4">
                  <p:embed/>
                  <p:pic>
                    <p:nvPicPr>
                      <p:cNvPr id="0" name="Picture 6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0313" y="1795463"/>
                        <a:ext cx="3197225"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7" name="Object 6"/>
          <p:cNvGraphicFramePr>
            <a:graphicFrameLocks noChangeAspect="1"/>
          </p:cNvGraphicFramePr>
          <p:nvPr/>
        </p:nvGraphicFramePr>
        <p:xfrm>
          <a:off x="5715000" y="1620838"/>
          <a:ext cx="2387600" cy="482600"/>
        </p:xfrm>
        <a:graphic>
          <a:graphicData uri="http://schemas.openxmlformats.org/presentationml/2006/ole">
            <mc:AlternateContent xmlns:mc="http://schemas.openxmlformats.org/markup-compatibility/2006">
              <mc:Choice xmlns:v="urn:schemas-microsoft-com:vml" Requires="v">
                <p:oleObj spid="_x0000_s20571" name="Equation" r:id="rId6" imgW="1193295" imgH="241415" progId="Equation.DSMT4">
                  <p:embed/>
                </p:oleObj>
              </mc:Choice>
              <mc:Fallback>
                <p:oleObj name="Equation" r:id="rId6" imgW="1193295" imgH="241415" progId="Equation.DSMT4">
                  <p:embed/>
                  <p:pic>
                    <p:nvPicPr>
                      <p:cNvPr id="0" name="Picture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1620838"/>
                        <a:ext cx="2387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8" name="Object 8"/>
          <p:cNvGraphicFramePr>
            <a:graphicFrameLocks noChangeAspect="1"/>
          </p:cNvGraphicFramePr>
          <p:nvPr/>
        </p:nvGraphicFramePr>
        <p:xfrm>
          <a:off x="5516563" y="2228850"/>
          <a:ext cx="2586037" cy="457200"/>
        </p:xfrm>
        <a:graphic>
          <a:graphicData uri="http://schemas.openxmlformats.org/presentationml/2006/ole">
            <mc:AlternateContent xmlns:mc="http://schemas.openxmlformats.org/markup-compatibility/2006">
              <mc:Choice xmlns:v="urn:schemas-microsoft-com:vml" Requires="v">
                <p:oleObj spid="_x0000_s20572" name="Equation" r:id="rId8" imgW="1295262" imgH="228738" progId="Equation.DSMT4">
                  <p:embed/>
                </p:oleObj>
              </mc:Choice>
              <mc:Fallback>
                <p:oleObj name="Equation" r:id="rId8" imgW="1295262" imgH="228738" progId="Equation.DSMT4">
                  <p:embed/>
                  <p:pic>
                    <p:nvPicPr>
                      <p:cNvPr id="0" name="Picture 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6563" y="2228850"/>
                        <a:ext cx="2586037" cy="4572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20489" name="Rectangle 13"/>
          <p:cNvSpPr>
            <a:spLocks noChangeArrowheads="1"/>
          </p:cNvSpPr>
          <p:nvPr/>
        </p:nvSpPr>
        <p:spPr bwMode="auto">
          <a:xfrm>
            <a:off x="5430838" y="2224088"/>
            <a:ext cx="2620962" cy="533400"/>
          </a:xfrm>
          <a:prstGeom prst="rect">
            <a:avLst/>
          </a:prstGeom>
          <a:noFill/>
          <a:ln w="9525">
            <a:solidFill>
              <a:srgbClr val="8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sz="1800" b="1">
              <a:latin typeface="Times New Roman" pitchFamily="18" charset="0"/>
              <a:cs typeface="Times New Roman" pitchFamily="18" charset="0"/>
            </a:endParaRPr>
          </a:p>
        </p:txBody>
      </p:sp>
      <p:sp>
        <p:nvSpPr>
          <p:cNvPr id="2" name="Rectangle 1"/>
          <p:cNvSpPr>
            <a:spLocks noChangeArrowheads="1"/>
          </p:cNvSpPr>
          <p:nvPr/>
        </p:nvSpPr>
        <p:spPr bwMode="auto">
          <a:xfrm>
            <a:off x="304800" y="3081338"/>
            <a:ext cx="8458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pPr>
            <a:r>
              <a:rPr lang="en-US" sz="2400" dirty="0">
                <a:solidFill>
                  <a:srgbClr val="0033CC"/>
                </a:solidFill>
                <a:latin typeface="Times New Roman" pitchFamily="18" charset="0"/>
                <a:cs typeface="Times New Roman" pitchFamily="18" charset="0"/>
              </a:rPr>
              <a:t>The resulting voltage </a:t>
            </a:r>
            <a:r>
              <a:rPr lang="en-US" sz="2400" dirty="0" err="1">
                <a:solidFill>
                  <a:srgbClr val="0033CC"/>
                </a:solidFill>
                <a:latin typeface="Times New Roman" pitchFamily="18" charset="0"/>
                <a:cs typeface="Times New Roman" pitchFamily="18" charset="0"/>
              </a:rPr>
              <a:t>e</a:t>
            </a:r>
            <a:r>
              <a:rPr lang="en-US" sz="2400" b="1" baseline="-25000" dirty="0" err="1">
                <a:solidFill>
                  <a:srgbClr val="0033CC"/>
                </a:solidFill>
                <a:latin typeface="Times New Roman" pitchFamily="18" charset="0"/>
                <a:cs typeface="Times New Roman" pitchFamily="18" charset="0"/>
              </a:rPr>
              <a:t>ind</a:t>
            </a:r>
            <a:r>
              <a:rPr lang="en-US" sz="2400" dirty="0">
                <a:solidFill>
                  <a:srgbClr val="0033CC"/>
                </a:solidFill>
                <a:latin typeface="Times New Roman" pitchFamily="18" charset="0"/>
                <a:cs typeface="Times New Roman" pitchFamily="18" charset="0"/>
              </a:rPr>
              <a:t> is a function of angle as shown</a:t>
            </a:r>
          </a:p>
        </p:txBody>
      </p:sp>
      <p:pic>
        <p:nvPicPr>
          <p:cNvPr id="15"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l="1901" b="27953"/>
          <a:stretch>
            <a:fillRect/>
          </a:stretch>
        </p:blipFill>
        <p:spPr bwMode="auto">
          <a:xfrm>
            <a:off x="0" y="4351338"/>
            <a:ext cx="4491038" cy="2233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ectangle 2"/>
          <p:cNvSpPr txBox="1">
            <a:spLocks noChangeArrowheads="1"/>
          </p:cNvSpPr>
          <p:nvPr/>
        </p:nvSpPr>
        <p:spPr bwMode="auto">
          <a:xfrm>
            <a:off x="277813" y="111125"/>
            <a:ext cx="8458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Times New Roman" pitchFamily="18" charset="0"/>
                <a:cs typeface="Times New Roman" pitchFamily="18" charset="0"/>
              </a:rPr>
              <a:t>1</a:t>
            </a:r>
            <a:r>
              <a:rPr kumimoji="0" lang="en-US" sz="3200" b="0" i="0" u="none" strike="noStrike" kern="0" cap="none" spc="0" normalizeH="0" baseline="0" noProof="0" dirty="0">
                <a:ln>
                  <a:noFill/>
                </a:ln>
                <a:solidFill>
                  <a:srgbClr val="C00000"/>
                </a:solidFill>
                <a:effectLst/>
                <a:uLnTx/>
                <a:uFillTx/>
                <a:latin typeface="Times New Roman" pitchFamily="18" charset="0"/>
                <a:ea typeface="MS PGothic" panose="020B0600070205080204" pitchFamily="34" charset="-128"/>
                <a:cs typeface="Times New Roman" pitchFamily="18" charset="0"/>
              </a:rPr>
              <a:t>. The Voltage Induced in a Rotating Loop (cont..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1100" y="3354388"/>
            <a:ext cx="1581150" cy="1466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07" name="Slide Number Placeholder 7"/>
          <p:cNvSpPr>
            <a:spLocks noGrp="1"/>
          </p:cNvSpPr>
          <p:nvPr>
            <p:ph type="sldNum" sz="quarter" idx="12"/>
          </p:nvPr>
        </p:nvSpPr>
        <p:spPr bwMode="auto">
          <a:xfrm>
            <a:off x="8582025" y="6381750"/>
            <a:ext cx="536575"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CE93A0FD-A417-4F65-8829-9A83E5490421}" type="slidenum">
              <a:rPr lang="x-none" sz="1800" smtClean="0">
                <a:solidFill>
                  <a:srgbClr val="0033CC"/>
                </a:solidFill>
                <a:latin typeface="Verdana" panose="020B0604030504040204" pitchFamily="34" charset="0"/>
                <a:cs typeface="Arial" panose="020B0604020202020204" pitchFamily="34" charset="0"/>
              </a:rPr>
              <a:pPr eaLnBrk="1" hangingPunct="1">
                <a:spcBef>
                  <a:spcPct val="0"/>
                </a:spcBef>
                <a:buFontTx/>
                <a:buNone/>
              </a:pPr>
              <a:t>15</a:t>
            </a:fld>
            <a:endParaRPr lang="en-GB" sz="1800">
              <a:solidFill>
                <a:srgbClr val="0033CC"/>
              </a:solidFill>
              <a:latin typeface="Verdana" panose="020B0604030504040204" pitchFamily="34" charset="0"/>
              <a:cs typeface="Arial" panose="020B0604020202020204" pitchFamily="34" charset="0"/>
            </a:endParaRPr>
          </a:p>
        </p:txBody>
      </p:sp>
      <p:sp>
        <p:nvSpPr>
          <p:cNvPr id="21509" name="Rectangle 3"/>
          <p:cNvSpPr>
            <a:spLocks noGrp="1" noChangeArrowheads="1"/>
          </p:cNvSpPr>
          <p:nvPr>
            <p:ph type="body" sz="half" idx="1"/>
          </p:nvPr>
        </p:nvSpPr>
        <p:spPr>
          <a:xfrm>
            <a:off x="-1244600" y="7740650"/>
            <a:ext cx="6096000" cy="5181600"/>
          </a:xfrm>
        </p:spPr>
        <p:txBody>
          <a:bodyPr/>
          <a:lstStyle/>
          <a:p>
            <a:pPr eaLnBrk="1" hangingPunct="1"/>
            <a:r>
              <a:rPr lang="en-US" sz="2400"/>
              <a:t>Substituting the two expressions in eq for e</a:t>
            </a:r>
            <a:r>
              <a:rPr lang="en-US" sz="2400" baseline="-25000"/>
              <a:t>ind</a:t>
            </a:r>
            <a:r>
              <a:rPr lang="en-US" sz="2400"/>
              <a:t>.</a:t>
            </a:r>
          </a:p>
          <a:p>
            <a:pPr eaLnBrk="1" hangingPunct="1"/>
            <a:r>
              <a:rPr lang="en-US" sz="2400"/>
              <a:t>The area of the loop is 2rl and the flux is the product of the loop’s surface area and flux density through the loop. Thus e</a:t>
            </a:r>
            <a:r>
              <a:rPr lang="en-US" sz="2400" baseline="-25000"/>
              <a:t>ind</a:t>
            </a:r>
            <a:r>
              <a:rPr lang="en-US" sz="2400"/>
              <a:t> is:</a:t>
            </a:r>
          </a:p>
        </p:txBody>
      </p:sp>
      <p:graphicFrame>
        <p:nvGraphicFramePr>
          <p:cNvPr id="21510" name="Object 7"/>
          <p:cNvGraphicFramePr>
            <a:graphicFrameLocks noGrp="1"/>
          </p:cNvGraphicFramePr>
          <p:nvPr>
            <p:ph sz="quarter" idx="2"/>
          </p:nvPr>
        </p:nvGraphicFramePr>
        <p:xfrm>
          <a:off x="3663950" y="3241675"/>
          <a:ext cx="863600" cy="355600"/>
        </p:xfrm>
        <a:graphic>
          <a:graphicData uri="http://schemas.openxmlformats.org/presentationml/2006/ole">
            <mc:AlternateContent xmlns:mc="http://schemas.openxmlformats.org/markup-compatibility/2006">
              <mc:Choice xmlns:v="urn:schemas-microsoft-com:vml" Requires="v">
                <p:oleObj spid="_x0000_s21708" name="Equation" r:id="rId4" imgW="431310" imgH="177922" progId="Equation.DSMT4">
                  <p:embed/>
                </p:oleObj>
              </mc:Choice>
              <mc:Fallback>
                <p:oleObj name="Equation" r:id="rId4" imgW="431310" imgH="177922" progId="Equation.DSMT4">
                  <p:embed/>
                  <p:pic>
                    <p:nvPicPr>
                      <p:cNvPr id="0" name="Picture 155"/>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950" y="3241675"/>
                        <a:ext cx="863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1" name="Object 5"/>
          <p:cNvGraphicFramePr>
            <a:graphicFrameLocks noChangeAspect="1"/>
          </p:cNvGraphicFramePr>
          <p:nvPr/>
        </p:nvGraphicFramePr>
        <p:xfrm>
          <a:off x="3603625" y="6216650"/>
          <a:ext cx="889000" cy="279400"/>
        </p:xfrm>
        <a:graphic>
          <a:graphicData uri="http://schemas.openxmlformats.org/presentationml/2006/ole">
            <mc:AlternateContent xmlns:mc="http://schemas.openxmlformats.org/markup-compatibility/2006">
              <mc:Choice xmlns:v="urn:schemas-microsoft-com:vml" Requires="v">
                <p:oleObj spid="_x0000_s21709" name="Equation" r:id="rId6" imgW="444515" imgH="139531" progId="Equation.DSMT4">
                  <p:embed/>
                </p:oleObj>
              </mc:Choice>
              <mc:Fallback>
                <p:oleObj name="Equation" r:id="rId6" imgW="444515" imgH="139531" progId="Equation.DSMT4">
                  <p:embed/>
                  <p:pic>
                    <p:nvPicPr>
                      <p:cNvPr id="0" name="Picture 1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3625" y="6216650"/>
                        <a:ext cx="8890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2" name="Object 6"/>
          <p:cNvGraphicFramePr>
            <a:graphicFrameLocks noChangeAspect="1"/>
          </p:cNvGraphicFramePr>
          <p:nvPr/>
        </p:nvGraphicFramePr>
        <p:xfrm>
          <a:off x="4940300" y="3382963"/>
          <a:ext cx="2255838" cy="457200"/>
        </p:xfrm>
        <a:graphic>
          <a:graphicData uri="http://schemas.openxmlformats.org/presentationml/2006/ole">
            <mc:AlternateContent xmlns:mc="http://schemas.openxmlformats.org/markup-compatibility/2006">
              <mc:Choice xmlns:v="urn:schemas-microsoft-com:vml" Requires="v">
                <p:oleObj spid="_x0000_s21710" name="Equation" r:id="rId8" imgW="1129910" imgH="228738" progId="Equation.DSMT4">
                  <p:embed/>
                </p:oleObj>
              </mc:Choice>
              <mc:Fallback>
                <p:oleObj name="Equation" r:id="rId8" imgW="1129910" imgH="228738" progId="Equation.DSMT4">
                  <p:embed/>
                  <p:pic>
                    <p:nvPicPr>
                      <p:cNvPr id="0" name="Picture 1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0300" y="3382963"/>
                        <a:ext cx="22558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3" name="Object 12"/>
          <p:cNvGraphicFramePr>
            <a:graphicFrameLocks noGrp="1" noChangeAspect="1"/>
          </p:cNvGraphicFramePr>
          <p:nvPr>
            <p:ph sz="quarter" idx="3"/>
          </p:nvPr>
        </p:nvGraphicFramePr>
        <p:xfrm>
          <a:off x="4957763" y="5284788"/>
          <a:ext cx="2111375" cy="457200"/>
        </p:xfrm>
        <a:graphic>
          <a:graphicData uri="http://schemas.openxmlformats.org/presentationml/2006/ole">
            <mc:AlternateContent xmlns:mc="http://schemas.openxmlformats.org/markup-compatibility/2006">
              <mc:Choice xmlns:v="urn:schemas-microsoft-com:vml" Requires="v">
                <p:oleObj spid="_x0000_s21711" name="Equation" r:id="rId10" imgW="1053847" imgH="228738" progId="Equation.DSMT4">
                  <p:embed/>
                </p:oleObj>
              </mc:Choice>
              <mc:Fallback>
                <p:oleObj name="Equation" r:id="rId10" imgW="1053847" imgH="228738" progId="Equation.DSMT4">
                  <p:embed/>
                  <p:pic>
                    <p:nvPicPr>
                      <p:cNvPr id="0" name="Picture 158"/>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7763" y="5284788"/>
                        <a:ext cx="21113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4" name="Object 8"/>
          <p:cNvGraphicFramePr>
            <a:graphicFrameLocks noChangeAspect="1"/>
          </p:cNvGraphicFramePr>
          <p:nvPr>
            <p:extLst>
              <p:ext uri="{D42A27DB-BD31-4B8C-83A1-F6EECF244321}">
                <p14:modId xmlns:p14="http://schemas.microsoft.com/office/powerpoint/2010/main" val="1203418336"/>
              </p:ext>
            </p:extLst>
          </p:nvPr>
        </p:nvGraphicFramePr>
        <p:xfrm>
          <a:off x="4756151" y="881063"/>
          <a:ext cx="2382837" cy="457200"/>
        </p:xfrm>
        <a:graphic>
          <a:graphicData uri="http://schemas.openxmlformats.org/presentationml/2006/ole">
            <mc:AlternateContent xmlns:mc="http://schemas.openxmlformats.org/markup-compatibility/2006">
              <mc:Choice xmlns:v="urn:schemas-microsoft-com:vml" Requires="v">
                <p:oleObj spid="_x0000_s21712" name="Equation" r:id="rId12" imgW="1193295" imgH="228738" progId="Equation.DSMT4">
                  <p:embed/>
                </p:oleObj>
              </mc:Choice>
              <mc:Fallback>
                <p:oleObj name="Equation" r:id="rId12" imgW="1193295" imgH="228738" progId="Equation.DSMT4">
                  <p:embed/>
                  <p:pic>
                    <p:nvPicPr>
                      <p:cNvPr id="0" name="Picture 1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56151" y="881063"/>
                        <a:ext cx="2382837" cy="457200"/>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5" name="Rectangle 1"/>
          <p:cNvSpPr>
            <a:spLocks noChangeArrowheads="1"/>
          </p:cNvSpPr>
          <p:nvPr/>
        </p:nvSpPr>
        <p:spPr bwMode="auto">
          <a:xfrm>
            <a:off x="369888" y="1506538"/>
            <a:ext cx="8480425"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sz="2400"/>
              <a:t>Alternate way to express the equation, relating the behavior of single loop to the behavior of larger ac machines.</a:t>
            </a:r>
          </a:p>
        </p:txBody>
      </p:sp>
      <p:pic>
        <p:nvPicPr>
          <p:cNvPr id="21516"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3241675"/>
            <a:ext cx="2362200" cy="1790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17" name="Rectangle 3"/>
          <p:cNvSpPr>
            <a:spLocks noChangeArrowheads="1"/>
          </p:cNvSpPr>
          <p:nvPr/>
        </p:nvSpPr>
        <p:spPr bwMode="auto">
          <a:xfrm>
            <a:off x="292100" y="2395538"/>
            <a:ext cx="8558213"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sz="2400" dirty="0">
                <a:solidFill>
                  <a:srgbClr val="0033CC"/>
                </a:solidFill>
              </a:rPr>
              <a:t>If the loop is rotating at a constant angular velocity </a:t>
            </a:r>
            <a:r>
              <a:rPr lang="el-GR" sz="2400" dirty="0">
                <a:solidFill>
                  <a:srgbClr val="0033CC"/>
                </a:solidFill>
              </a:rPr>
              <a:t>ω</a:t>
            </a:r>
            <a:r>
              <a:rPr lang="en-US" sz="2400" dirty="0">
                <a:solidFill>
                  <a:srgbClr val="0033CC"/>
                </a:solidFill>
              </a:rPr>
              <a:t>, the angle theta of the loop will increase linearly with the time.</a:t>
            </a:r>
          </a:p>
        </p:txBody>
      </p:sp>
      <p:sp>
        <p:nvSpPr>
          <p:cNvPr id="21518" name="Rectangle 4"/>
          <p:cNvSpPr>
            <a:spLocks noChangeArrowheads="1"/>
          </p:cNvSpPr>
          <p:nvPr/>
        </p:nvSpPr>
        <p:spPr bwMode="auto">
          <a:xfrm>
            <a:off x="279400" y="4864100"/>
            <a:ext cx="45720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sz="2400"/>
              <a:t>Also the tangential velocity v of the edges of the loop can be expressed as:</a:t>
            </a:r>
          </a:p>
        </p:txBody>
      </p:sp>
      <p:cxnSp>
        <p:nvCxnSpPr>
          <p:cNvPr id="7" name="Straight Connector 6"/>
          <p:cNvCxnSpPr/>
          <p:nvPr/>
        </p:nvCxnSpPr>
        <p:spPr>
          <a:xfrm>
            <a:off x="4851400" y="3241675"/>
            <a:ext cx="0" cy="36322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l="6514" t="15060" b="26730"/>
          <a:stretch>
            <a:fillRect/>
          </a:stretch>
        </p:blipFill>
        <p:spPr bwMode="auto">
          <a:xfrm>
            <a:off x="7050088" y="3781425"/>
            <a:ext cx="2062162" cy="171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21521" name="Object 7"/>
          <p:cNvGraphicFramePr>
            <a:graphicFrameLocks noChangeAspect="1"/>
          </p:cNvGraphicFramePr>
          <p:nvPr/>
        </p:nvGraphicFramePr>
        <p:xfrm>
          <a:off x="5211763" y="4376738"/>
          <a:ext cx="1355725" cy="487362"/>
        </p:xfrm>
        <a:graphic>
          <a:graphicData uri="http://schemas.openxmlformats.org/presentationml/2006/ole">
            <mc:AlternateContent xmlns:mc="http://schemas.openxmlformats.org/markup-compatibility/2006">
              <mc:Choice xmlns:v="urn:schemas-microsoft-com:vml" Requires="v">
                <p:oleObj spid="_x0000_s21713" name="Equation" r:id="rId16" imgW="494657" imgH="177922" progId="Equation.DSMT4">
                  <p:embed/>
                </p:oleObj>
              </mc:Choice>
              <mc:Fallback>
                <p:oleObj name="Equation" r:id="rId16" imgW="494657" imgH="177922" progId="Equation.DSMT4">
                  <p:embed/>
                  <p:pic>
                    <p:nvPicPr>
                      <p:cNvPr id="0" name="Picture 16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11763" y="4376738"/>
                        <a:ext cx="13557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22" name="Object 12"/>
          <p:cNvGraphicFramePr>
            <a:graphicFrameLocks noChangeAspect="1"/>
          </p:cNvGraphicFramePr>
          <p:nvPr>
            <p:extLst>
              <p:ext uri="{D42A27DB-BD31-4B8C-83A1-F6EECF244321}">
                <p14:modId xmlns:p14="http://schemas.microsoft.com/office/powerpoint/2010/main" val="3709224140"/>
              </p:ext>
            </p:extLst>
          </p:nvPr>
        </p:nvGraphicFramePr>
        <p:xfrm>
          <a:off x="4957763" y="5989638"/>
          <a:ext cx="2508250" cy="515937"/>
        </p:xfrm>
        <a:graphic>
          <a:graphicData uri="http://schemas.openxmlformats.org/presentationml/2006/ole">
            <mc:AlternateContent xmlns:mc="http://schemas.openxmlformats.org/markup-compatibility/2006">
              <mc:Choice xmlns:v="urn:schemas-microsoft-com:vml" Requires="v">
                <p:oleObj spid="_x0000_s21714" name="Equation" r:id="rId18" imgW="1104556" imgH="228738" progId="Equation.DSMT4">
                  <p:embed/>
                </p:oleObj>
              </mc:Choice>
              <mc:Fallback>
                <p:oleObj name="Equation" r:id="rId18" imgW="1104556" imgH="228738" progId="Equation.DSMT4">
                  <p:embed/>
                  <p:pic>
                    <p:nvPicPr>
                      <p:cNvPr id="0" name="Picture 1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7763" y="5989638"/>
                        <a:ext cx="2508250" cy="5159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
          <p:cNvSpPr txBox="1">
            <a:spLocks noChangeArrowheads="1"/>
          </p:cNvSpPr>
          <p:nvPr/>
        </p:nvSpPr>
        <p:spPr bwMode="auto">
          <a:xfrm>
            <a:off x="277813" y="111125"/>
            <a:ext cx="8458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Times New Roman" pitchFamily="18" charset="0"/>
                <a:cs typeface="Times New Roman" pitchFamily="18" charset="0"/>
              </a:rPr>
              <a:t>1</a:t>
            </a:r>
            <a:r>
              <a:rPr kumimoji="0" lang="en-US" sz="3200" b="0" i="0" u="none" strike="noStrike" kern="0" cap="none" spc="0" normalizeH="0" baseline="0" noProof="0" dirty="0">
                <a:ln>
                  <a:noFill/>
                </a:ln>
                <a:solidFill>
                  <a:srgbClr val="C00000"/>
                </a:solidFill>
                <a:effectLst/>
                <a:uLnTx/>
                <a:uFillTx/>
                <a:latin typeface="Times New Roman" pitchFamily="18" charset="0"/>
                <a:ea typeface="MS PGothic" panose="020B0600070205080204" pitchFamily="34" charset="-128"/>
                <a:cs typeface="Times New Roman" pitchFamily="18" charset="0"/>
              </a:rPr>
              <a:t>. The Voltage Induced in a Rotating Loop (cont..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17"/>
                                        </p:tgtEl>
                                        <p:attrNameLst>
                                          <p:attrName>style.visibility</p:attrName>
                                        </p:attrNameLst>
                                      </p:cBhvr>
                                      <p:to>
                                        <p:strVal val="visible"/>
                                      </p:to>
                                    </p:set>
                                    <p:animEffect transition="in" filter="wipe(up)">
                                      <p:cBhvr>
                                        <p:cTn id="7" dur="1000"/>
                                        <p:tgtEl>
                                          <p:spTgt spid="21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wipe(left)">
                                      <p:cBhvr>
                                        <p:cTn id="12" dur="1000"/>
                                        <p:tgtEl>
                                          <p:spTgt spid="21510"/>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left)">
                                      <p:cBhvr>
                                        <p:cTn id="16" dur="1000"/>
                                        <p:tgtEl>
                                          <p:spTgt spid="21516"/>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21506"/>
                                        </p:tgtEl>
                                        <p:attrNameLst>
                                          <p:attrName>style.visibility</p:attrName>
                                        </p:attrNameLst>
                                      </p:cBhvr>
                                      <p:to>
                                        <p:strVal val="visible"/>
                                      </p:to>
                                    </p:set>
                                    <p:animEffect transition="in" filter="wipe(left)">
                                      <p:cBhvr>
                                        <p:cTn id="20" dur="1000"/>
                                        <p:tgtEl>
                                          <p:spTgt spid="2150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1518"/>
                                        </p:tgtEl>
                                        <p:attrNameLst>
                                          <p:attrName>style.visibility</p:attrName>
                                        </p:attrNameLst>
                                      </p:cBhvr>
                                      <p:to>
                                        <p:strVal val="visible"/>
                                      </p:to>
                                    </p:set>
                                    <p:animEffect transition="in" filter="wipe(up)">
                                      <p:cBhvr>
                                        <p:cTn id="25" dur="1000"/>
                                        <p:tgtEl>
                                          <p:spTgt spid="21518"/>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1511"/>
                                        </p:tgtEl>
                                        <p:attrNameLst>
                                          <p:attrName>style.visibility</p:attrName>
                                        </p:attrNameLst>
                                      </p:cBhvr>
                                      <p:to>
                                        <p:strVal val="visible"/>
                                      </p:to>
                                    </p:set>
                                    <p:animEffect transition="in" filter="wipe(left)">
                                      <p:cBhvr>
                                        <p:cTn id="29" dur="1000"/>
                                        <p:tgtEl>
                                          <p:spTgt spid="215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1512"/>
                                        </p:tgtEl>
                                        <p:attrNameLst>
                                          <p:attrName>style.visibility</p:attrName>
                                        </p:attrNameLst>
                                      </p:cBhvr>
                                      <p:to>
                                        <p:strVal val="visible"/>
                                      </p:to>
                                    </p:set>
                                    <p:animEffect transition="in" filter="wipe(left)">
                                      <p:cBhvr>
                                        <p:cTn id="39" dur="1000"/>
                                        <p:tgtEl>
                                          <p:spTgt spid="215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1521"/>
                                        </p:tgtEl>
                                        <p:attrNameLst>
                                          <p:attrName>style.visibility</p:attrName>
                                        </p:attrNameLst>
                                      </p:cBhvr>
                                      <p:to>
                                        <p:strVal val="visible"/>
                                      </p:to>
                                    </p:set>
                                    <p:animEffect transition="in" filter="wipe(left)">
                                      <p:cBhvr>
                                        <p:cTn id="44" dur="1000"/>
                                        <p:tgtEl>
                                          <p:spTgt spid="21521"/>
                                        </p:tgtEl>
                                      </p:cBhvr>
                                    </p:animEffect>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10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1513"/>
                                        </p:tgtEl>
                                        <p:attrNameLst>
                                          <p:attrName>style.visibility</p:attrName>
                                        </p:attrNameLst>
                                      </p:cBhvr>
                                      <p:to>
                                        <p:strVal val="visible"/>
                                      </p:to>
                                    </p:set>
                                    <p:animEffect transition="in" filter="wipe(left)">
                                      <p:cBhvr>
                                        <p:cTn id="53" dur="1000"/>
                                        <p:tgtEl>
                                          <p:spTgt spid="215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1522"/>
                                        </p:tgtEl>
                                        <p:attrNameLst>
                                          <p:attrName>style.visibility</p:attrName>
                                        </p:attrNameLst>
                                      </p:cBhvr>
                                      <p:to>
                                        <p:strVal val="visible"/>
                                      </p:to>
                                    </p:set>
                                    <p:animEffect transition="in" filter="wipe(left)">
                                      <p:cBhvr>
                                        <p:cTn id="58" dur="1000"/>
                                        <p:tgtEl>
                                          <p:spTgt spid="2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7" grpId="0"/>
      <p:bldP spid="215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7"/>
          <p:cNvSpPr>
            <a:spLocks noGrp="1"/>
          </p:cNvSpPr>
          <p:nvPr>
            <p:ph type="sldNum" sz="quarter" idx="12"/>
          </p:nvPr>
        </p:nvSpPr>
        <p:spPr bwMode="auto">
          <a:xfrm>
            <a:off x="8648700" y="6381750"/>
            <a:ext cx="495300"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C0FDBAA7-2706-4108-A20E-801FDBEAD90E}" type="slidenum">
              <a:rPr lang="x-none" sz="1800" smtClean="0">
                <a:solidFill>
                  <a:srgbClr val="0033CC"/>
                </a:solidFill>
                <a:latin typeface="Times New Roman" pitchFamily="18" charset="0"/>
                <a:cs typeface="Times New Roman" pitchFamily="18" charset="0"/>
              </a:rPr>
              <a:pPr eaLnBrk="1" hangingPunct="1">
                <a:spcBef>
                  <a:spcPct val="0"/>
                </a:spcBef>
                <a:buFontTx/>
                <a:buNone/>
              </a:pPr>
              <a:t>16</a:t>
            </a:fld>
            <a:endParaRPr lang="en-GB" sz="1800">
              <a:solidFill>
                <a:srgbClr val="0033CC"/>
              </a:solidFill>
              <a:latin typeface="Times New Roman" pitchFamily="18" charset="0"/>
              <a:cs typeface="Times New Roman" pitchFamily="18" charset="0"/>
            </a:endParaRPr>
          </a:p>
        </p:txBody>
      </p:sp>
      <p:sp>
        <p:nvSpPr>
          <p:cNvPr id="6149" name="Rectangle 3"/>
          <p:cNvSpPr>
            <a:spLocks noGrp="1" noChangeArrowheads="1"/>
          </p:cNvSpPr>
          <p:nvPr>
            <p:ph type="body" sz="half" idx="1"/>
          </p:nvPr>
        </p:nvSpPr>
        <p:spPr>
          <a:xfrm>
            <a:off x="266700" y="3668713"/>
            <a:ext cx="8629650" cy="2486025"/>
          </a:xfrm>
        </p:spPr>
        <p:txBody>
          <a:bodyPr/>
          <a:lstStyle/>
          <a:p>
            <a:pPr algn="just" eaLnBrk="1" hangingPunct="1">
              <a:defRPr/>
            </a:pPr>
            <a:r>
              <a:rPr lang="en-US" sz="2400" dirty="0">
                <a:latin typeface="Times New Roman" pitchFamily="18" charset="0"/>
                <a:cs typeface="Times New Roman" pitchFamily="18" charset="0"/>
              </a:rPr>
              <a:t>The voltage induced in any real ac machine depends on three factors:</a:t>
            </a:r>
          </a:p>
          <a:p>
            <a:pPr lvl="1" algn="just" eaLnBrk="1" hangingPunct="1">
              <a:buFontTx/>
              <a:buAutoNum type="arabicParenR"/>
              <a:defRPr/>
            </a:pPr>
            <a:r>
              <a:rPr lang="en-US" sz="2400" dirty="0">
                <a:latin typeface="Times New Roman" pitchFamily="18" charset="0"/>
                <a:cs typeface="Times New Roman" pitchFamily="18" charset="0"/>
              </a:rPr>
              <a:t>The flux in the machine.</a:t>
            </a:r>
          </a:p>
          <a:p>
            <a:pPr lvl="1" algn="just" eaLnBrk="1" hangingPunct="1">
              <a:buFontTx/>
              <a:buAutoNum type="arabicParenR"/>
              <a:defRPr/>
            </a:pPr>
            <a:r>
              <a:rPr lang="en-US" sz="2400" dirty="0">
                <a:latin typeface="Times New Roman" pitchFamily="18" charset="0"/>
                <a:cs typeface="Times New Roman" pitchFamily="18" charset="0"/>
              </a:rPr>
              <a:t>The speed of rotation.</a:t>
            </a:r>
          </a:p>
          <a:p>
            <a:pPr lvl="1" algn="just" eaLnBrk="1" hangingPunct="1">
              <a:buFontTx/>
              <a:buAutoNum type="arabicParenR"/>
              <a:defRPr/>
            </a:pPr>
            <a:r>
              <a:rPr lang="en-US" sz="2400" dirty="0">
                <a:latin typeface="Times New Roman" pitchFamily="18" charset="0"/>
                <a:cs typeface="Times New Roman" pitchFamily="18" charset="0"/>
              </a:rPr>
              <a:t>A constant representing the construction of the machine</a:t>
            </a:r>
          </a:p>
          <a:p>
            <a:pPr marL="457200" lvl="1" indent="0" algn="just" eaLnBrk="1" hangingPunct="1">
              <a:buFontTx/>
              <a:buNone/>
              <a:defRPr/>
            </a:pPr>
            <a:r>
              <a:rPr lang="en-US" sz="2400" dirty="0">
                <a:latin typeface="Times New Roman" pitchFamily="18" charset="0"/>
                <a:cs typeface="Times New Roman" pitchFamily="18" charset="0"/>
              </a:rPr>
              <a:t>                              ( the number of loop etc.)</a:t>
            </a:r>
          </a:p>
          <a:p>
            <a:pPr marL="0" indent="0" algn="just" eaLnBrk="1" hangingPunct="1">
              <a:buFontTx/>
              <a:buNone/>
              <a:defRPr/>
            </a:pPr>
            <a:endParaRPr lang="en-US" sz="2400" dirty="0">
              <a:latin typeface="Times New Roman" pitchFamily="18" charset="0"/>
              <a:cs typeface="Times New Roman" pitchFamily="18" charset="0"/>
            </a:endParaRPr>
          </a:p>
        </p:txBody>
      </p:sp>
      <p:graphicFrame>
        <p:nvGraphicFramePr>
          <p:cNvPr id="22532" name="Object 12"/>
          <p:cNvGraphicFramePr>
            <a:graphicFrameLocks noGrp="1" noChangeAspect="1"/>
          </p:cNvGraphicFramePr>
          <p:nvPr>
            <p:ph sz="quarter" idx="2"/>
          </p:nvPr>
        </p:nvGraphicFramePr>
        <p:xfrm>
          <a:off x="3729038" y="1838325"/>
          <a:ext cx="2211387" cy="455613"/>
        </p:xfrm>
        <a:graphic>
          <a:graphicData uri="http://schemas.openxmlformats.org/presentationml/2006/ole">
            <mc:AlternateContent xmlns:mc="http://schemas.openxmlformats.org/markup-compatibility/2006">
              <mc:Choice xmlns:v="urn:schemas-microsoft-com:vml" Requires="v">
                <p:oleObj spid="_x0000_s22562" name="Equation" r:id="rId3" imgW="1104556" imgH="228738" progId="Equation.DSMT4">
                  <p:embed/>
                </p:oleObj>
              </mc:Choice>
              <mc:Fallback>
                <p:oleObj name="Equation" r:id="rId3" imgW="1104556" imgH="228738" progId="Equation.DSMT4">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038" y="1838325"/>
                        <a:ext cx="2211387" cy="45561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22534" name="Rectangle 2"/>
          <p:cNvSpPr>
            <a:spLocks noChangeArrowheads="1"/>
          </p:cNvSpPr>
          <p:nvPr/>
        </p:nvSpPr>
        <p:spPr bwMode="auto">
          <a:xfrm>
            <a:off x="228600" y="998538"/>
            <a:ext cx="845185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sz="2400">
                <a:latin typeface="Times New Roman" pitchFamily="18" charset="0"/>
                <a:cs typeface="Times New Roman" pitchFamily="18" charset="0"/>
              </a:rPr>
              <a:t>The maximum flux occurs when the loop is perpendicular to the magnetic flux density lines. </a:t>
            </a:r>
          </a:p>
        </p:txBody>
      </p:sp>
      <p:sp>
        <p:nvSpPr>
          <p:cNvPr id="22535" name="Rectangle 3"/>
          <p:cNvSpPr>
            <a:spLocks noChangeArrowheads="1"/>
          </p:cNvSpPr>
          <p:nvPr/>
        </p:nvSpPr>
        <p:spPr bwMode="auto">
          <a:xfrm>
            <a:off x="361950" y="2428875"/>
            <a:ext cx="86296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pPr>
            <a:r>
              <a:rPr lang="en-US" sz="2400">
                <a:solidFill>
                  <a:srgbClr val="0033CC"/>
                </a:solidFill>
                <a:latin typeface="Times New Roman" pitchFamily="18" charset="0"/>
                <a:cs typeface="Times New Roman" pitchFamily="18" charset="0"/>
              </a:rPr>
              <a:t>The voltage generated in the loop is a sinusoid whose magnitude is equal to the product of the flux inside the machine and the speed of rotation of the machine. </a:t>
            </a:r>
          </a:p>
        </p:txBody>
      </p:sp>
      <p:sp>
        <p:nvSpPr>
          <p:cNvPr id="9" name="Rectangle 2"/>
          <p:cNvSpPr txBox="1">
            <a:spLocks noChangeArrowheads="1"/>
          </p:cNvSpPr>
          <p:nvPr/>
        </p:nvSpPr>
        <p:spPr bwMode="auto">
          <a:xfrm>
            <a:off x="277813" y="111125"/>
            <a:ext cx="8458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Times New Roman" pitchFamily="18" charset="0"/>
                <a:cs typeface="Times New Roman" pitchFamily="18" charset="0"/>
              </a:rPr>
              <a:t>1</a:t>
            </a:r>
            <a:r>
              <a:rPr kumimoji="0" lang="en-US" sz="3200" b="0" i="0" u="none" strike="noStrike" kern="0" cap="none" spc="0" normalizeH="0" baseline="0" noProof="0" dirty="0">
                <a:ln>
                  <a:noFill/>
                </a:ln>
                <a:solidFill>
                  <a:srgbClr val="C00000"/>
                </a:solidFill>
                <a:effectLst/>
                <a:uLnTx/>
                <a:uFillTx/>
                <a:latin typeface="Times New Roman" pitchFamily="18" charset="0"/>
                <a:ea typeface="MS PGothic" panose="020B0600070205080204" pitchFamily="34" charset="-128"/>
                <a:cs typeface="Times New Roman" pitchFamily="18" charset="0"/>
              </a:rPr>
              <a:t>. The Voltage Induced in a Rotating Loop (cont..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
          <p:cNvGrpSpPr>
            <a:grpSpLocks/>
          </p:cNvGrpSpPr>
          <p:nvPr/>
        </p:nvGrpSpPr>
        <p:grpSpPr bwMode="auto">
          <a:xfrm>
            <a:off x="4106863" y="558800"/>
            <a:ext cx="4927600" cy="6199188"/>
            <a:chOff x="4229000" y="668741"/>
            <a:chExt cx="4928197" cy="6199060"/>
          </a:xfrm>
        </p:grpSpPr>
        <p:pic>
          <p:nvPicPr>
            <p:cNvPr id="23559"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9000" y="668741"/>
              <a:ext cx="4928197" cy="6199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60" name="TextBox 3"/>
            <p:cNvSpPr txBox="1">
              <a:spLocks noChangeArrowheads="1"/>
            </p:cNvSpPr>
            <p:nvPr/>
          </p:nvSpPr>
          <p:spPr bwMode="auto">
            <a:xfrm>
              <a:off x="8871045" y="1815152"/>
              <a:ext cx="272955" cy="36933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sz="1800">
                <a:latin typeface="Times New Roman" pitchFamily="18" charset="0"/>
                <a:cs typeface="Times New Roman" pitchFamily="18" charset="0"/>
              </a:endParaRPr>
            </a:p>
          </p:txBody>
        </p:sp>
      </p:grpSp>
      <p:sp>
        <p:nvSpPr>
          <p:cNvPr id="23555" name="Slide Number Placeholder 5"/>
          <p:cNvSpPr>
            <a:spLocks noGrp="1"/>
          </p:cNvSpPr>
          <p:nvPr>
            <p:ph type="sldNum" sz="quarter" idx="4294967295"/>
          </p:nvPr>
        </p:nvSpPr>
        <p:spPr bwMode="auto">
          <a:xfrm>
            <a:off x="8570913" y="6361113"/>
            <a:ext cx="554037"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3F56D6B2-2FC8-4032-8231-C1191A111F96}" type="slidenum">
              <a:rPr lang="x-none" sz="1800" b="1">
                <a:solidFill>
                  <a:srgbClr val="0000FF"/>
                </a:solidFill>
                <a:latin typeface="Times New Roman" pitchFamily="18" charset="0"/>
                <a:cs typeface="Times New Roman" pitchFamily="18" charset="0"/>
              </a:rPr>
              <a:pPr eaLnBrk="1" hangingPunct="1">
                <a:spcBef>
                  <a:spcPct val="0"/>
                </a:spcBef>
                <a:buFontTx/>
                <a:buNone/>
              </a:pPr>
              <a:t>17</a:t>
            </a:fld>
            <a:endParaRPr lang="en-GB" sz="1800" b="1">
              <a:solidFill>
                <a:srgbClr val="0000FF"/>
              </a:solidFill>
              <a:latin typeface="Times New Roman" pitchFamily="18" charset="0"/>
              <a:cs typeface="Times New Roman" pitchFamily="18" charset="0"/>
            </a:endParaRPr>
          </a:p>
        </p:txBody>
      </p:sp>
      <p:sp>
        <p:nvSpPr>
          <p:cNvPr id="23556" name="Rectangle 3"/>
          <p:cNvSpPr>
            <a:spLocks noGrp="1" noChangeArrowheads="1"/>
          </p:cNvSpPr>
          <p:nvPr>
            <p:ph type="title"/>
          </p:nvPr>
        </p:nvSpPr>
        <p:spPr>
          <a:xfrm>
            <a:off x="531813" y="14288"/>
            <a:ext cx="8229600" cy="776288"/>
          </a:xfrm>
        </p:spPr>
        <p:txBody>
          <a:bodyPr/>
          <a:lstStyle/>
          <a:p>
            <a:pPr eaLnBrk="1" hangingPunct="1"/>
            <a:r>
              <a:rPr lang="en-US" sz="3200" dirty="0">
                <a:solidFill>
                  <a:srgbClr val="C00000"/>
                </a:solidFill>
                <a:latin typeface="Times New Roman" pitchFamily="18" charset="0"/>
                <a:cs typeface="Times New Roman" pitchFamily="18" charset="0"/>
              </a:rPr>
              <a:t>2.  Induced Voltage in AC Machines</a:t>
            </a:r>
          </a:p>
        </p:txBody>
      </p:sp>
      <p:sp>
        <p:nvSpPr>
          <p:cNvPr id="23557" name="Rectangle 4"/>
          <p:cNvSpPr>
            <a:spLocks noGrp="1" noChangeArrowheads="1"/>
          </p:cNvSpPr>
          <p:nvPr>
            <p:ph type="body" sz="half" idx="1"/>
          </p:nvPr>
        </p:nvSpPr>
        <p:spPr>
          <a:xfrm>
            <a:off x="258763" y="1006475"/>
            <a:ext cx="3808412" cy="1831975"/>
          </a:xfrm>
        </p:spPr>
        <p:txBody>
          <a:bodyPr/>
          <a:lstStyle/>
          <a:p>
            <a:pPr marL="0" indent="0" algn="just" eaLnBrk="1" hangingPunct="1">
              <a:buFontTx/>
              <a:buNone/>
            </a:pPr>
            <a:r>
              <a:rPr lang="en-US" sz="2400" dirty="0">
                <a:latin typeface="Times New Roman" pitchFamily="18" charset="0"/>
                <a:cs typeface="Times New Roman" pitchFamily="18" charset="0"/>
              </a:rPr>
              <a:t>Fig. shows a rotating magnetic field on the rotor and a stationary coil in the stator. </a:t>
            </a:r>
          </a:p>
        </p:txBody>
      </p:sp>
      <p:pic>
        <p:nvPicPr>
          <p:cNvPr id="23558" name="Picture 1"/>
          <p:cNvPicPr>
            <a:picLocks noChangeAspect="1"/>
          </p:cNvPicPr>
          <p:nvPr/>
        </p:nvPicPr>
        <p:blipFill>
          <a:blip r:embed="rId3" cstate="print">
            <a:extLst>
              <a:ext uri="{28A0092B-C50C-407E-A947-70E740481C1C}">
                <a14:useLocalDpi xmlns:a14="http://schemas.microsoft.com/office/drawing/2010/main" val="0"/>
              </a:ext>
            </a:extLst>
          </a:blip>
          <a:srcRect t="2528" r="1074" b="7060"/>
          <a:stretch>
            <a:fillRect/>
          </a:stretch>
        </p:blipFill>
        <p:spPr bwMode="auto">
          <a:xfrm>
            <a:off x="0" y="2781300"/>
            <a:ext cx="3808413" cy="405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0" y="21314"/>
            <a:ext cx="771525" cy="646331"/>
          </a:xfrm>
          <a:prstGeom prst="rect">
            <a:avLst/>
          </a:prstGeom>
          <a:noFill/>
        </p:spPr>
        <p:txBody>
          <a:bodyPr wrap="square" rtlCol="0">
            <a:spAutoFit/>
          </a:bodyPr>
          <a:lstStyle/>
          <a:p>
            <a:r>
              <a:rPr lang="en-US" b="1" dirty="0">
                <a:latin typeface="Times New Roman" pitchFamily="18" charset="0"/>
                <a:cs typeface="Times New Roman" pitchFamily="18" charset="0"/>
              </a:rPr>
              <a:t>4.4  p250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7"/>
          <p:cNvSpPr>
            <a:spLocks noGrp="1"/>
          </p:cNvSpPr>
          <p:nvPr>
            <p:ph type="sldNum" sz="quarter" idx="12"/>
          </p:nvPr>
        </p:nvSpPr>
        <p:spPr bwMode="auto">
          <a:xfrm>
            <a:off x="8567738" y="6350000"/>
            <a:ext cx="550862"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7B10681A-0F4E-4907-8B02-3093C48DD126}" type="slidenum">
              <a:rPr lang="x-none" sz="1800" b="1" smtClean="0">
                <a:solidFill>
                  <a:srgbClr val="0000FF"/>
                </a:solidFill>
                <a:latin typeface="Verdana" panose="020B0604030504040204" pitchFamily="34" charset="0"/>
                <a:cs typeface="Arial" panose="020B0604020202020204" pitchFamily="34" charset="0"/>
              </a:rPr>
              <a:pPr eaLnBrk="1" hangingPunct="1">
                <a:spcBef>
                  <a:spcPct val="0"/>
                </a:spcBef>
                <a:buFontTx/>
                <a:buNone/>
              </a:pPr>
              <a:t>18</a:t>
            </a:fld>
            <a:endParaRPr lang="en-GB" sz="1800" b="1">
              <a:solidFill>
                <a:srgbClr val="0000FF"/>
              </a:solidFill>
              <a:latin typeface="Verdana" panose="020B0604030504040204" pitchFamily="34" charset="0"/>
              <a:cs typeface="Arial" panose="020B0604020202020204" pitchFamily="34" charset="0"/>
            </a:endParaRPr>
          </a:p>
        </p:txBody>
      </p:sp>
      <p:sp>
        <p:nvSpPr>
          <p:cNvPr id="7174" name="Rectangle 3"/>
          <p:cNvSpPr>
            <a:spLocks noGrp="1" noChangeArrowheads="1"/>
          </p:cNvSpPr>
          <p:nvPr>
            <p:ph type="body" sz="half" idx="1"/>
          </p:nvPr>
        </p:nvSpPr>
        <p:spPr>
          <a:xfrm>
            <a:off x="152400" y="1225550"/>
            <a:ext cx="8382000" cy="5257800"/>
          </a:xfrm>
        </p:spPr>
        <p:txBody>
          <a:bodyPr/>
          <a:lstStyle/>
          <a:p>
            <a:pPr algn="just" eaLnBrk="1" hangingPunct="1"/>
            <a:r>
              <a:rPr lang="en-US" sz="2400" dirty="0"/>
              <a:t>The equation, for the voltage induced, was derived for the case of a moving wire in a stationary magnetic field, while now the wire is stationary and the magnetic field is moving.</a:t>
            </a:r>
          </a:p>
          <a:p>
            <a:pPr eaLnBrk="1" hangingPunct="1"/>
            <a:r>
              <a:rPr lang="en-US" sz="2400" dirty="0"/>
              <a:t>To use it we must be in the frame of reference where the magnetic field is stationary and the wire is moving. The sides of the stator coil will appear to go by at an apparent velocity </a:t>
            </a:r>
            <a:r>
              <a:rPr lang="en-US" sz="2400" dirty="0" err="1"/>
              <a:t>V</a:t>
            </a:r>
            <a:r>
              <a:rPr lang="en-US" sz="2400" baseline="-25000" dirty="0" err="1"/>
              <a:t>rel</a:t>
            </a:r>
            <a:r>
              <a:rPr lang="en-US" sz="2400" baseline="-25000" dirty="0"/>
              <a:t> </a:t>
            </a:r>
            <a:r>
              <a:rPr lang="en-US" sz="2400" dirty="0"/>
              <a:t>and the equation can be applied.</a:t>
            </a:r>
          </a:p>
        </p:txBody>
      </p:sp>
      <p:grpSp>
        <p:nvGrpSpPr>
          <p:cNvPr id="7175" name="Group 11"/>
          <p:cNvGrpSpPr>
            <a:grpSpLocks/>
          </p:cNvGrpSpPr>
          <p:nvPr/>
        </p:nvGrpSpPr>
        <p:grpSpPr bwMode="auto">
          <a:xfrm>
            <a:off x="6459538" y="4795838"/>
            <a:ext cx="2057400" cy="457200"/>
            <a:chOff x="3888" y="2928"/>
            <a:chExt cx="1296" cy="288"/>
          </a:xfrm>
        </p:grpSpPr>
        <p:graphicFrame>
          <p:nvGraphicFramePr>
            <p:cNvPr id="24586" name="Object 5"/>
            <p:cNvGraphicFramePr>
              <a:graphicFrameLocks noChangeAspect="1"/>
            </p:cNvGraphicFramePr>
            <p:nvPr>
              <p:extLst>
                <p:ext uri="{D42A27DB-BD31-4B8C-83A1-F6EECF244321}">
                  <p14:modId xmlns:p14="http://schemas.microsoft.com/office/powerpoint/2010/main" val="1193440395"/>
                </p:ext>
              </p:extLst>
            </p:nvPr>
          </p:nvGraphicFramePr>
          <p:xfrm>
            <a:off x="4019" y="2928"/>
            <a:ext cx="1063" cy="252"/>
          </p:xfrm>
          <a:graphic>
            <a:graphicData uri="http://schemas.openxmlformats.org/presentationml/2006/ole">
              <mc:AlternateContent xmlns:mc="http://schemas.openxmlformats.org/markup-compatibility/2006">
                <mc:Choice xmlns:v="urn:schemas-microsoft-com:vml" Requires="v">
                  <p:oleObj spid="_x0000_s24639" name="Equation" r:id="rId3" imgW="965108" imgH="228738" progId="Equation.DSMT4">
                    <p:embed/>
                  </p:oleObj>
                </mc:Choice>
                <mc:Fallback>
                  <p:oleObj name="Equation" r:id="rId3" imgW="965108" imgH="228738" progId="Equation.DSMT4">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 y="2928"/>
                          <a:ext cx="1063" cy="252"/>
                        </a:xfrm>
                        <a:prstGeom prst="rect">
                          <a:avLst/>
                        </a:prstGeom>
                        <a:noFill/>
                        <a:extLst>
                          <a:ext uri="{909E8E84-426E-40DD-AFC4-6F175D3DCCD1}">
                            <a14:hiddenFill xmlns:a14="http://schemas.microsoft.com/office/drawing/2010/main">
                              <a:solidFill>
                                <a:srgbClr val="3366FF"/>
                              </a:solidFill>
                            </a14:hiddenFill>
                          </a:ext>
                        </a:extLst>
                      </p:spPr>
                    </p:pic>
                  </p:oleObj>
                </mc:Fallback>
              </mc:AlternateContent>
            </a:graphicData>
          </a:graphic>
        </p:graphicFrame>
        <p:sp>
          <p:nvSpPr>
            <p:cNvPr id="24587" name="Rectangle 6"/>
            <p:cNvSpPr>
              <a:spLocks noChangeArrowheads="1"/>
            </p:cNvSpPr>
            <p:nvPr/>
          </p:nvSpPr>
          <p:spPr bwMode="auto">
            <a:xfrm>
              <a:off x="3888" y="2928"/>
              <a:ext cx="129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sz="1800" b="1">
                <a:latin typeface="Verdana" panose="020B0604030504040204" pitchFamily="34" charset="0"/>
                <a:cs typeface="Arial" panose="020B0604020202020204" pitchFamily="34" charset="0"/>
              </a:endParaRPr>
            </a:p>
          </p:txBody>
        </p:sp>
      </p:grpSp>
      <p:sp>
        <p:nvSpPr>
          <p:cNvPr id="7176" name="Rectangle 10"/>
          <p:cNvSpPr>
            <a:spLocks noChangeArrowheads="1"/>
          </p:cNvSpPr>
          <p:nvPr/>
        </p:nvSpPr>
        <p:spPr bwMode="auto">
          <a:xfrm>
            <a:off x="608013" y="4618038"/>
            <a:ext cx="54864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buClr>
                <a:schemeClr val="accent2"/>
              </a:buClr>
            </a:pPr>
            <a:r>
              <a:rPr lang="en-US" sz="2000" dirty="0">
                <a:latin typeface="Verdana" panose="020B0604030504040204" pitchFamily="34" charset="0"/>
                <a:cs typeface="Arial" panose="020B0604020202020204" pitchFamily="34" charset="0"/>
              </a:rPr>
              <a:t>Thus the voltage induced in a single turn coil is:</a:t>
            </a:r>
          </a:p>
          <a:p>
            <a:pPr eaLnBrk="1" hangingPunct="1">
              <a:lnSpc>
                <a:spcPct val="90000"/>
              </a:lnSpc>
              <a:buClr>
                <a:schemeClr val="accent2"/>
              </a:buClr>
              <a:buFontTx/>
              <a:buNone/>
            </a:pPr>
            <a:endParaRPr lang="en-US" sz="2000" dirty="0">
              <a:latin typeface="Verdana" panose="020B0604030504040204" pitchFamily="34" charset="0"/>
              <a:cs typeface="Arial" panose="020B0604020202020204" pitchFamily="34" charset="0"/>
            </a:endParaRPr>
          </a:p>
          <a:p>
            <a:pPr eaLnBrk="1" hangingPunct="1">
              <a:lnSpc>
                <a:spcPct val="90000"/>
              </a:lnSpc>
              <a:buClr>
                <a:schemeClr val="accent2"/>
              </a:buClr>
            </a:pPr>
            <a:r>
              <a:rPr lang="en-US" sz="2000" dirty="0">
                <a:latin typeface="Verdana" panose="020B0604030504040204" pitchFamily="34" charset="0"/>
                <a:cs typeface="Arial" panose="020B0604020202020204" pitchFamily="34" charset="0"/>
              </a:rPr>
              <a:t>Finally, if the stator coil has N turn then the total voltage induced in the coil is:</a:t>
            </a:r>
          </a:p>
          <a:p>
            <a:pPr eaLnBrk="1" hangingPunct="1">
              <a:lnSpc>
                <a:spcPct val="90000"/>
              </a:lnSpc>
              <a:buClr>
                <a:schemeClr val="accent2"/>
              </a:buClr>
            </a:pPr>
            <a:endParaRPr lang="en-US" sz="2000" dirty="0">
              <a:latin typeface="Verdana" panose="020B0604030504040204" pitchFamily="34" charset="0"/>
              <a:cs typeface="Arial" panose="020B0604020202020204" pitchFamily="34" charset="0"/>
            </a:endParaRPr>
          </a:p>
        </p:txBody>
      </p:sp>
      <p:grpSp>
        <p:nvGrpSpPr>
          <p:cNvPr id="7177" name="Group 13"/>
          <p:cNvGrpSpPr>
            <a:grpSpLocks/>
          </p:cNvGrpSpPr>
          <p:nvPr/>
        </p:nvGrpSpPr>
        <p:grpSpPr bwMode="auto">
          <a:xfrm>
            <a:off x="6010275" y="5684838"/>
            <a:ext cx="2524125" cy="609600"/>
            <a:chOff x="3766" y="3552"/>
            <a:chExt cx="1590" cy="384"/>
          </a:xfrm>
        </p:grpSpPr>
        <p:graphicFrame>
          <p:nvGraphicFramePr>
            <p:cNvPr id="24584" name="Object 8"/>
            <p:cNvGraphicFramePr>
              <a:graphicFrameLocks noChangeAspect="1"/>
            </p:cNvGraphicFramePr>
            <p:nvPr>
              <p:extLst>
                <p:ext uri="{D42A27DB-BD31-4B8C-83A1-F6EECF244321}">
                  <p14:modId xmlns:p14="http://schemas.microsoft.com/office/powerpoint/2010/main" val="288319739"/>
                </p:ext>
              </p:extLst>
            </p:nvPr>
          </p:nvGraphicFramePr>
          <p:xfrm>
            <a:off x="3858" y="3600"/>
            <a:ext cx="1405" cy="252"/>
          </p:xfrm>
          <a:graphic>
            <a:graphicData uri="http://schemas.openxmlformats.org/presentationml/2006/ole">
              <mc:AlternateContent xmlns:mc="http://schemas.openxmlformats.org/markup-compatibility/2006">
                <mc:Choice xmlns:v="urn:schemas-microsoft-com:vml" Requires="v">
                  <p:oleObj spid="_x0000_s24640" name="Equation" r:id="rId5" imgW="1155264" imgH="228738" progId="Equation.DSMT4">
                    <p:embed/>
                  </p:oleObj>
                </mc:Choice>
                <mc:Fallback>
                  <p:oleObj name="Equation" r:id="rId5" imgW="1155264" imgH="228738" progId="Equation.DSMT4">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8" y="3600"/>
                          <a:ext cx="1405" cy="252"/>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24585" name="Rectangle 9"/>
            <p:cNvSpPr>
              <a:spLocks noChangeArrowheads="1"/>
            </p:cNvSpPr>
            <p:nvPr/>
          </p:nvSpPr>
          <p:spPr bwMode="auto">
            <a:xfrm>
              <a:off x="3766" y="3552"/>
              <a:ext cx="1590" cy="384"/>
            </a:xfrm>
            <a:prstGeom prst="rect">
              <a:avLst/>
            </a:prstGeom>
            <a:noFill/>
            <a:ln w="9525">
              <a:solidFill>
                <a:srgbClr val="8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sz="1800" b="1">
                <a:latin typeface="Verdana" panose="020B0604030504040204" pitchFamily="34" charset="0"/>
                <a:cs typeface="Arial" panose="020B0604020202020204" pitchFamily="34" charset="0"/>
              </a:endParaRPr>
            </a:p>
          </p:txBody>
        </p:sp>
      </p:grpSp>
      <p:sp>
        <p:nvSpPr>
          <p:cNvPr id="13" name="Rectangle 3"/>
          <p:cNvSpPr>
            <a:spLocks noGrp="1" noChangeArrowheads="1"/>
          </p:cNvSpPr>
          <p:nvPr>
            <p:ph type="title"/>
          </p:nvPr>
        </p:nvSpPr>
        <p:spPr>
          <a:xfrm>
            <a:off x="531813" y="14288"/>
            <a:ext cx="8229600" cy="776288"/>
          </a:xfrm>
        </p:spPr>
        <p:txBody>
          <a:bodyPr/>
          <a:lstStyle/>
          <a:p>
            <a:pPr eaLnBrk="1" hangingPunct="1"/>
            <a:r>
              <a:rPr lang="en-US" sz="3200" dirty="0">
                <a:solidFill>
                  <a:srgbClr val="C00000"/>
                </a:solidFill>
                <a:latin typeface="Times New Roman" pitchFamily="18" charset="0"/>
                <a:cs typeface="Times New Roman" pitchFamily="18" charset="0"/>
              </a:rPr>
              <a:t>2.  Induced Voltage in AC Machines (cont…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animEffect transition="in" filter="wipe(up)">
                                      <p:cBhvr>
                                        <p:cTn id="7" dur="1500"/>
                                        <p:tgtEl>
                                          <p:spTgt spid="71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4">
                                            <p:txEl>
                                              <p:pRg st="1" end="1"/>
                                            </p:txEl>
                                          </p:spTgt>
                                        </p:tgtEl>
                                        <p:attrNameLst>
                                          <p:attrName>style.visibility</p:attrName>
                                        </p:attrNameLst>
                                      </p:cBhvr>
                                      <p:to>
                                        <p:strVal val="visible"/>
                                      </p:to>
                                    </p:set>
                                    <p:animEffect transition="in" filter="wipe(up)">
                                      <p:cBhvr>
                                        <p:cTn id="12" dur="1500"/>
                                        <p:tgtEl>
                                          <p:spTgt spid="71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176">
                                            <p:txEl>
                                              <p:pRg st="0" end="0"/>
                                            </p:txEl>
                                          </p:spTgt>
                                        </p:tgtEl>
                                        <p:attrNameLst>
                                          <p:attrName>style.visibility</p:attrName>
                                        </p:attrNameLst>
                                      </p:cBhvr>
                                      <p:to>
                                        <p:strVal val="visible"/>
                                      </p:to>
                                    </p:set>
                                    <p:animEffect transition="in" filter="wipe(up)">
                                      <p:cBhvr>
                                        <p:cTn id="17" dur="1000"/>
                                        <p:tgtEl>
                                          <p:spTgt spid="71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75"/>
                                        </p:tgtEl>
                                        <p:attrNameLst>
                                          <p:attrName>style.visibility</p:attrName>
                                        </p:attrNameLst>
                                      </p:cBhvr>
                                      <p:to>
                                        <p:strVal val="visible"/>
                                      </p:to>
                                    </p:set>
                                    <p:animEffect transition="in" filter="wipe(left)">
                                      <p:cBhvr>
                                        <p:cTn id="22" dur="1000"/>
                                        <p:tgtEl>
                                          <p:spTgt spid="7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176">
                                            <p:txEl>
                                              <p:pRg st="2" end="2"/>
                                            </p:txEl>
                                          </p:spTgt>
                                        </p:tgtEl>
                                        <p:attrNameLst>
                                          <p:attrName>style.visibility</p:attrName>
                                        </p:attrNameLst>
                                      </p:cBhvr>
                                      <p:to>
                                        <p:strVal val="visible"/>
                                      </p:to>
                                    </p:set>
                                    <p:animEffect transition="in" filter="wipe(up)">
                                      <p:cBhvr>
                                        <p:cTn id="27" dur="1000"/>
                                        <p:tgtEl>
                                          <p:spTgt spid="717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177"/>
                                        </p:tgtEl>
                                        <p:attrNameLst>
                                          <p:attrName>style.visibility</p:attrName>
                                        </p:attrNameLst>
                                      </p:cBhvr>
                                      <p:to>
                                        <p:strVal val="visible"/>
                                      </p:to>
                                    </p:set>
                                    <p:animEffect transition="in" filter="wipe(left)">
                                      <p:cBhvr>
                                        <p:cTn id="3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7"/>
          <p:cNvSpPr>
            <a:spLocks noGrp="1"/>
          </p:cNvSpPr>
          <p:nvPr>
            <p:ph type="sldNum" sz="quarter" idx="12"/>
          </p:nvPr>
        </p:nvSpPr>
        <p:spPr bwMode="auto">
          <a:xfrm>
            <a:off x="8486775" y="6381750"/>
            <a:ext cx="631825"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2FE833DF-51B0-40E8-A9BB-5E1DCD1B0F36}" type="slidenum">
              <a:rPr lang="x-none" sz="1800" b="1" smtClean="0">
                <a:solidFill>
                  <a:srgbClr val="0000FF"/>
                </a:solidFill>
                <a:latin typeface="Times New Roman" pitchFamily="18" charset="0"/>
                <a:cs typeface="Times New Roman" pitchFamily="18" charset="0"/>
              </a:rPr>
              <a:pPr eaLnBrk="1" hangingPunct="1">
                <a:spcBef>
                  <a:spcPct val="0"/>
                </a:spcBef>
                <a:buFontTx/>
                <a:buNone/>
              </a:pPr>
              <a:t>19</a:t>
            </a:fld>
            <a:endParaRPr lang="en-GB" sz="1800" b="1">
              <a:solidFill>
                <a:srgbClr val="0000FF"/>
              </a:solidFill>
              <a:latin typeface="Times New Roman" pitchFamily="18" charset="0"/>
              <a:cs typeface="Times New Roman" pitchFamily="18" charset="0"/>
            </a:endParaRPr>
          </a:p>
        </p:txBody>
      </p:sp>
      <p:sp>
        <p:nvSpPr>
          <p:cNvPr id="26627" name="Rectangle 2"/>
          <p:cNvSpPr>
            <a:spLocks noGrp="1" noChangeArrowheads="1"/>
          </p:cNvSpPr>
          <p:nvPr>
            <p:ph type="title"/>
          </p:nvPr>
        </p:nvSpPr>
        <p:spPr/>
        <p:txBody>
          <a:bodyPr/>
          <a:lstStyle/>
          <a:p>
            <a:pPr eaLnBrk="1" hangingPunct="1"/>
            <a:r>
              <a:rPr lang="en-US" sz="3200" dirty="0">
                <a:solidFill>
                  <a:srgbClr val="C00000"/>
                </a:solidFill>
                <a:latin typeface="Times New Roman" pitchFamily="18" charset="0"/>
                <a:cs typeface="Times New Roman" pitchFamily="18" charset="0"/>
              </a:rPr>
              <a:t> 3. Induced Voltage in a Three Phase Set of Coils</a:t>
            </a:r>
          </a:p>
        </p:txBody>
      </p:sp>
      <p:sp>
        <p:nvSpPr>
          <p:cNvPr id="26628" name="Rectangle 3"/>
          <p:cNvSpPr>
            <a:spLocks noGrp="1" noChangeArrowheads="1"/>
          </p:cNvSpPr>
          <p:nvPr>
            <p:ph type="body" sz="half" idx="1"/>
          </p:nvPr>
        </p:nvSpPr>
        <p:spPr>
          <a:xfrm>
            <a:off x="304800" y="1295400"/>
            <a:ext cx="4648200" cy="4518025"/>
          </a:xfrm>
        </p:spPr>
        <p:txBody>
          <a:bodyPr/>
          <a:lstStyle/>
          <a:p>
            <a:pPr eaLnBrk="1" hangingPunct="1">
              <a:spcBef>
                <a:spcPct val="50000"/>
              </a:spcBef>
            </a:pPr>
            <a:r>
              <a:rPr lang="en-US" sz="2400" dirty="0">
                <a:latin typeface="Times New Roman" pitchFamily="18" charset="0"/>
                <a:cs typeface="Times New Roman" pitchFamily="18" charset="0"/>
              </a:rPr>
              <a:t>If three coils, each of </a:t>
            </a:r>
            <a:r>
              <a:rPr lang="en-US" sz="2400" dirty="0" err="1">
                <a:latin typeface="Times New Roman" pitchFamily="18" charset="0"/>
                <a:cs typeface="Times New Roman" pitchFamily="18" charset="0"/>
              </a:rPr>
              <a:t>Nc</a:t>
            </a:r>
            <a:r>
              <a:rPr lang="en-US" sz="2400" dirty="0">
                <a:latin typeface="Times New Roman" pitchFamily="18" charset="0"/>
                <a:cs typeface="Times New Roman" pitchFamily="18" charset="0"/>
              </a:rPr>
              <a:t> turns, are placed at intervals of 120</a:t>
            </a:r>
            <a:r>
              <a:rPr lang="en-US" sz="2400" baseline="30000" dirty="0">
                <a:latin typeface="Times New Roman" pitchFamily="18" charset="0"/>
                <a:cs typeface="Times New Roman" pitchFamily="18" charset="0"/>
              </a:rPr>
              <a:t>o</a:t>
            </a:r>
            <a:r>
              <a:rPr lang="en-US" sz="2400" dirty="0">
                <a:latin typeface="Times New Roman" pitchFamily="18" charset="0"/>
                <a:cs typeface="Times New Roman" pitchFamily="18" charset="0"/>
              </a:rPr>
              <a:t> around the rotor magnetic field, the voltage induced in each of them will be the same in magnitude but differ in phase by 120</a:t>
            </a:r>
            <a:r>
              <a:rPr lang="en-US" sz="2400" baseline="30000" dirty="0">
                <a:latin typeface="Times New Roman" pitchFamily="18" charset="0"/>
                <a:cs typeface="Times New Roman" pitchFamily="18" charset="0"/>
              </a:rPr>
              <a:t>o</a:t>
            </a:r>
            <a:r>
              <a:rPr lang="en-US" sz="2400" dirty="0">
                <a:latin typeface="Times New Roman" pitchFamily="18" charset="0"/>
                <a:cs typeface="Times New Roman" pitchFamily="18" charset="0"/>
              </a:rPr>
              <a:t>.  </a:t>
            </a:r>
          </a:p>
          <a:p>
            <a:pPr eaLnBrk="1" hangingPunct="1">
              <a:spcBef>
                <a:spcPct val="50000"/>
              </a:spcBef>
            </a:pPr>
            <a:r>
              <a:rPr lang="en-US" sz="2400" dirty="0">
                <a:latin typeface="Times New Roman" pitchFamily="18" charset="0"/>
                <a:cs typeface="Times New Roman" pitchFamily="18" charset="0"/>
              </a:rPr>
              <a:t>Thus a  rotating magnetic field will generate a three-phase set of voltages in  a stator.</a:t>
            </a:r>
          </a:p>
        </p:txBody>
      </p:sp>
      <p:pic>
        <p:nvPicPr>
          <p:cNvPr id="26629" name="Picture 5"/>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0" contrast="60000"/>
                    </a14:imgEffect>
                  </a14:imgLayer>
                </a14:imgProps>
              </a:ext>
              <a:ext uri="{28A0092B-C50C-407E-A947-70E740481C1C}">
                <a14:useLocalDpi xmlns:a14="http://schemas.microsoft.com/office/drawing/2010/main" val="0"/>
              </a:ext>
            </a:extLst>
          </a:blip>
          <a:srcRect/>
          <a:stretch>
            <a:fillRect/>
          </a:stretch>
        </p:blipFill>
        <p:spPr bwMode="auto">
          <a:xfrm>
            <a:off x="5214938" y="1052513"/>
            <a:ext cx="3271837" cy="3130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6630" name="Object 6"/>
          <p:cNvGraphicFramePr>
            <a:graphicFrameLocks noGrp="1" noChangeAspect="1"/>
          </p:cNvGraphicFramePr>
          <p:nvPr>
            <p:ph sz="quarter" idx="3"/>
            <p:extLst>
              <p:ext uri="{D42A27DB-BD31-4B8C-83A1-F6EECF244321}">
                <p14:modId xmlns:p14="http://schemas.microsoft.com/office/powerpoint/2010/main" val="3227129010"/>
              </p:ext>
            </p:extLst>
          </p:nvPr>
        </p:nvGraphicFramePr>
        <p:xfrm>
          <a:off x="4953000" y="4789487"/>
          <a:ext cx="3327625" cy="1638300"/>
        </p:xfrm>
        <a:graphic>
          <a:graphicData uri="http://schemas.openxmlformats.org/presentationml/2006/ole">
            <mc:AlternateContent xmlns:mc="http://schemas.openxmlformats.org/markup-compatibility/2006">
              <mc:Choice xmlns:v="urn:schemas-microsoft-com:vml" Requires="v">
                <p:oleObj spid="_x0000_s26659" name="Equation" r:id="rId5" imgW="1676124" imgH="825110" progId="Equation.DSMT4">
                  <p:embed/>
                </p:oleObj>
              </mc:Choice>
              <mc:Fallback>
                <p:oleObj name="Equation" r:id="rId5" imgW="1676124" imgH="825110" progId="Equation.DSMT4">
                  <p:embed/>
                  <p:pic>
                    <p:nvPicPr>
                      <p:cNvPr id="0" name="Picture 2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789487"/>
                        <a:ext cx="3327625" cy="163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left)">
                                      <p:cBhvr>
                                        <p:cTn id="7" dur="10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wipe(up)">
                                      <p:cBhvr>
                                        <p:cTn id="12" dur="1000"/>
                                        <p:tgtEl>
                                          <p:spTgt spid="26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630"/>
                                        </p:tgtEl>
                                        <p:attrNameLst>
                                          <p:attrName>style.visibility</p:attrName>
                                        </p:attrNameLst>
                                      </p:cBhvr>
                                      <p:to>
                                        <p:strVal val="visible"/>
                                      </p:to>
                                    </p:set>
                                    <p:animEffect transition="in" filter="wipe(up)">
                                      <p:cBhvr>
                                        <p:cTn id="17" dur="1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95BA-BE0B-F042-BF9E-EC5A24125369}"/>
              </a:ext>
            </a:extLst>
          </p:cNvPr>
          <p:cNvSpPr>
            <a:spLocks noGrp="1"/>
          </p:cNvSpPr>
          <p:nvPr>
            <p:ph type="title"/>
          </p:nvPr>
        </p:nvSpPr>
        <p:spPr>
          <a:xfrm>
            <a:off x="318655" y="2605644"/>
            <a:ext cx="8589818" cy="914400"/>
          </a:xfrm>
        </p:spPr>
        <p:txBody>
          <a:bodyPr/>
          <a:lstStyle/>
          <a:p>
            <a:r>
              <a:rPr lang="en-US" b="1" dirty="0">
                <a:solidFill>
                  <a:srgbClr val="00B050"/>
                </a:solidFill>
                <a:latin typeface="Tempus Sans ITC" pitchFamily="82" charset="0"/>
              </a:rPr>
              <a:t>Text Book: Chapter 04 (Stephen J. Chapman  4</a:t>
            </a:r>
            <a:r>
              <a:rPr lang="en-US" b="1" baseline="30000" dirty="0">
                <a:solidFill>
                  <a:srgbClr val="00B050"/>
                </a:solidFill>
                <a:latin typeface="Tempus Sans ITC" pitchFamily="82" charset="0"/>
              </a:rPr>
              <a:t>th</a:t>
            </a:r>
            <a:r>
              <a:rPr lang="en-US" b="1" dirty="0">
                <a:solidFill>
                  <a:srgbClr val="00B050"/>
                </a:solidFill>
                <a:latin typeface="Tempus Sans ITC" pitchFamily="82" charset="0"/>
              </a:rPr>
              <a:t> Ed)</a:t>
            </a:r>
            <a:br>
              <a:rPr lang="en-US" b="1" dirty="0">
                <a:solidFill>
                  <a:srgbClr val="00B050"/>
                </a:solidFill>
                <a:latin typeface="Tempus Sans ITC" pitchFamily="82" charset="0"/>
              </a:rPr>
            </a:br>
            <a:endParaRPr lang="en-US" dirty="0"/>
          </a:p>
        </p:txBody>
      </p:sp>
      <p:sp>
        <p:nvSpPr>
          <p:cNvPr id="3" name="Text Placeholder 2">
            <a:extLst>
              <a:ext uri="{FF2B5EF4-FFF2-40B4-BE49-F238E27FC236}">
                <a16:creationId xmlns:a16="http://schemas.microsoft.com/office/drawing/2014/main" id="{40099B37-3C11-564B-8376-EC6FA9D43411}"/>
              </a:ext>
            </a:extLst>
          </p:cNvPr>
          <p:cNvSpPr>
            <a:spLocks noGrp="1"/>
          </p:cNvSpPr>
          <p:nvPr>
            <p:ph type="body" sz="half" idx="1"/>
          </p:nvPr>
        </p:nvSpPr>
        <p:spPr>
          <a:xfrm>
            <a:off x="318655" y="3957451"/>
            <a:ext cx="8589818" cy="721427"/>
          </a:xfrm>
        </p:spPr>
        <p:txBody>
          <a:bodyPr/>
          <a:lstStyle/>
          <a:p>
            <a:pPr marL="0" indent="0" algn="ctr">
              <a:buNone/>
            </a:pPr>
            <a:r>
              <a:rPr lang="en-US" b="1" dirty="0"/>
              <a:t> Fundamentals of Electrical Machines</a:t>
            </a:r>
          </a:p>
        </p:txBody>
      </p:sp>
    </p:spTree>
    <p:extLst>
      <p:ext uri="{BB962C8B-B14F-4D97-AF65-F5344CB8AC3E}">
        <p14:creationId xmlns:p14="http://schemas.microsoft.com/office/powerpoint/2010/main" val="526991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7"/>
          <p:cNvSpPr>
            <a:spLocks noGrp="1"/>
          </p:cNvSpPr>
          <p:nvPr>
            <p:ph type="sldNum" sz="quarter" idx="12"/>
          </p:nvPr>
        </p:nvSpPr>
        <p:spPr bwMode="auto">
          <a:xfrm>
            <a:off x="8597900" y="6381750"/>
            <a:ext cx="546100" cy="476250"/>
          </a:xfrm>
          <a:noFill/>
          <a:ln>
            <a:miter lim="800000"/>
            <a:headEnd/>
            <a:tailEnd/>
          </a:ln>
        </p:spPr>
        <p:txBody>
          <a:bodyPr/>
          <a:lstStyle/>
          <a:p>
            <a:pPr eaLnBrk="1" hangingPunct="1"/>
            <a:fld id="{544E2642-ECE8-46DC-B9E9-1B6D9EE96BD4}" type="slidenum">
              <a:rPr lang="ar-SA">
                <a:solidFill>
                  <a:srgbClr val="0033CC"/>
                </a:solidFill>
                <a:latin typeface="Times New Roman" pitchFamily="18" charset="0"/>
                <a:cs typeface="Times New Roman" pitchFamily="18" charset="0"/>
              </a:rPr>
              <a:pPr eaLnBrk="1" hangingPunct="1"/>
              <a:t>20</a:t>
            </a:fld>
            <a:endParaRPr lang="en-GB">
              <a:solidFill>
                <a:srgbClr val="0033CC"/>
              </a:solidFill>
              <a:latin typeface="Times New Roman" pitchFamily="18" charset="0"/>
              <a:cs typeface="Times New Roman" pitchFamily="18" charset="0"/>
            </a:endParaRPr>
          </a:p>
        </p:txBody>
      </p:sp>
      <p:sp>
        <p:nvSpPr>
          <p:cNvPr id="50178" name="Rectangle 2"/>
          <p:cNvSpPr>
            <a:spLocks noGrp="1" noChangeArrowheads="1"/>
          </p:cNvSpPr>
          <p:nvPr>
            <p:ph type="title"/>
          </p:nvPr>
        </p:nvSpPr>
        <p:spPr/>
        <p:txBody>
          <a:bodyPr/>
          <a:lstStyle/>
          <a:p>
            <a:pPr eaLnBrk="1" hangingPunct="1"/>
            <a:r>
              <a:rPr lang="en-US" sz="3600" dirty="0">
                <a:solidFill>
                  <a:srgbClr val="C00000"/>
                </a:solidFill>
                <a:latin typeface="Times New Roman" pitchFamily="18" charset="0"/>
                <a:cs typeface="Times New Roman" pitchFamily="18" charset="0"/>
              </a:rPr>
              <a:t> The RMS Voltage in a Three Phase Stator</a:t>
            </a:r>
          </a:p>
        </p:txBody>
      </p:sp>
      <p:sp>
        <p:nvSpPr>
          <p:cNvPr id="10248" name="Rectangle 3"/>
          <p:cNvSpPr>
            <a:spLocks noGrp="1" noChangeArrowheads="1"/>
          </p:cNvSpPr>
          <p:nvPr>
            <p:ph type="body" sz="half" idx="1"/>
          </p:nvPr>
        </p:nvSpPr>
        <p:spPr>
          <a:xfrm>
            <a:off x="134938" y="3994150"/>
            <a:ext cx="8380412" cy="823913"/>
          </a:xfrm>
        </p:spPr>
        <p:txBody>
          <a:bodyPr/>
          <a:lstStyle/>
          <a:p>
            <a:pPr marL="0" indent="0" algn="just" eaLnBrk="1" hangingPunct="1">
              <a:spcBef>
                <a:spcPct val="50000"/>
              </a:spcBef>
              <a:buFontTx/>
              <a:buNone/>
            </a:pPr>
            <a:r>
              <a:rPr lang="en-US" sz="2400">
                <a:latin typeface="Times New Roman" pitchFamily="18" charset="0"/>
                <a:cs typeface="Times New Roman" pitchFamily="18" charset="0"/>
              </a:rPr>
              <a:t>The rms terminal voltage of the machine will depend on whether the stator is </a:t>
            </a:r>
            <a:r>
              <a:rPr lang="en-US" sz="2400">
                <a:solidFill>
                  <a:srgbClr val="0033CC"/>
                </a:solidFill>
                <a:latin typeface="Times New Roman" pitchFamily="18" charset="0"/>
                <a:cs typeface="Times New Roman" pitchFamily="18" charset="0"/>
              </a:rPr>
              <a:t>Y</a:t>
            </a:r>
            <a:r>
              <a:rPr lang="en-US" sz="2400">
                <a:latin typeface="Times New Roman" pitchFamily="18" charset="0"/>
                <a:cs typeface="Times New Roman" pitchFamily="18" charset="0"/>
              </a:rPr>
              <a:t> or </a:t>
            </a:r>
            <a:r>
              <a:rPr lang="en-US" sz="2400">
                <a:solidFill>
                  <a:srgbClr val="0033CC"/>
                </a:solidFill>
                <a:latin typeface="Times New Roman" pitchFamily="18" charset="0"/>
                <a:cs typeface="Times New Roman" pitchFamily="18" charset="0"/>
              </a:rPr>
              <a:t>∆</a:t>
            </a:r>
            <a:r>
              <a:rPr lang="en-US" sz="2400">
                <a:latin typeface="Times New Roman" pitchFamily="18" charset="0"/>
                <a:cs typeface="Times New Roman" pitchFamily="18" charset="0"/>
              </a:rPr>
              <a:t> connected. </a:t>
            </a:r>
          </a:p>
        </p:txBody>
      </p:sp>
      <p:graphicFrame>
        <p:nvGraphicFramePr>
          <p:cNvPr id="10243" name="Object 5"/>
          <p:cNvGraphicFramePr>
            <a:graphicFrameLocks noChangeAspect="1"/>
          </p:cNvGraphicFramePr>
          <p:nvPr/>
        </p:nvGraphicFramePr>
        <p:xfrm>
          <a:off x="2397125" y="1417638"/>
          <a:ext cx="1903413" cy="914400"/>
        </p:xfrm>
        <a:graphic>
          <a:graphicData uri="http://schemas.openxmlformats.org/presentationml/2006/ole">
            <mc:AlternateContent xmlns:mc="http://schemas.openxmlformats.org/markup-compatibility/2006">
              <mc:Choice xmlns:v="urn:schemas-microsoft-com:vml" Requires="v">
                <p:oleObj spid="_x0000_s73760" name="Equation" r:id="rId3" imgW="952500" imgH="457200" progId="Equation.3">
                  <p:embed/>
                </p:oleObj>
              </mc:Choice>
              <mc:Fallback>
                <p:oleObj name="Equation" r:id="rId3" imgW="9525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1417638"/>
                        <a:ext cx="19034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9"/>
          <p:cNvGraphicFramePr>
            <a:graphicFrameLocks noGrp="1" noChangeAspect="1"/>
          </p:cNvGraphicFramePr>
          <p:nvPr>
            <p:ph sz="quarter" idx="3"/>
          </p:nvPr>
        </p:nvGraphicFramePr>
        <p:xfrm>
          <a:off x="2090738" y="3101975"/>
          <a:ext cx="3181350" cy="746125"/>
        </p:xfrm>
        <a:graphic>
          <a:graphicData uri="http://schemas.openxmlformats.org/presentationml/2006/ole">
            <mc:AlternateContent xmlns:mc="http://schemas.openxmlformats.org/markup-compatibility/2006">
              <mc:Choice xmlns:v="urn:schemas-microsoft-com:vml" Requires="v">
                <p:oleObj spid="_x0000_s73761" name="Equation" r:id="rId5" imgW="1790700" imgH="419100" progId="Equation.DSMT4">
                  <p:embed/>
                </p:oleObj>
              </mc:Choice>
              <mc:Fallback>
                <p:oleObj name="Equation" r:id="rId5" imgW="1790700" imgH="4191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738" y="3101975"/>
                        <a:ext cx="318135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a:spLocks noChangeArrowheads="1"/>
          </p:cNvSpPr>
          <p:nvPr/>
        </p:nvSpPr>
        <p:spPr bwMode="auto">
          <a:xfrm>
            <a:off x="228600" y="973138"/>
            <a:ext cx="8763000" cy="461962"/>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cs typeface="Times New Roman" pitchFamily="18" charset="0"/>
              </a:rPr>
              <a:t>The peak voltage in any phase can be expressed as:</a:t>
            </a:r>
          </a:p>
        </p:txBody>
      </p:sp>
      <p:graphicFrame>
        <p:nvGraphicFramePr>
          <p:cNvPr id="13" name="Object 11"/>
          <p:cNvGraphicFramePr>
            <a:graphicFrameLocks noChangeAspect="1"/>
          </p:cNvGraphicFramePr>
          <p:nvPr/>
        </p:nvGraphicFramePr>
        <p:xfrm>
          <a:off x="5548313" y="1349375"/>
          <a:ext cx="2576512" cy="555625"/>
        </p:xfrm>
        <a:graphic>
          <a:graphicData uri="http://schemas.openxmlformats.org/presentationml/2006/ole">
            <mc:AlternateContent xmlns:mc="http://schemas.openxmlformats.org/markup-compatibility/2006">
              <mc:Choice xmlns:v="urn:schemas-microsoft-com:vml" Requires="v">
                <p:oleObj spid="_x0000_s73762" name="Equation" r:id="rId7" imgW="1473200" imgH="317500" progId="Equation.3">
                  <p:embed/>
                </p:oleObj>
              </mc:Choice>
              <mc:Fallback>
                <p:oleObj name="Equation" r:id="rId7" imgW="1473200" imgH="3175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8313" y="1349375"/>
                        <a:ext cx="2576512" cy="55562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4" name="Rectangle 3"/>
          <p:cNvSpPr>
            <a:spLocks noChangeArrowheads="1"/>
          </p:cNvSpPr>
          <p:nvPr/>
        </p:nvSpPr>
        <p:spPr bwMode="auto">
          <a:xfrm>
            <a:off x="271463" y="2381250"/>
            <a:ext cx="8108950" cy="461963"/>
          </a:xfrm>
          <a:prstGeom prst="rect">
            <a:avLst/>
          </a:prstGeom>
          <a:noFill/>
          <a:ln w="9525">
            <a:noFill/>
            <a:miter lim="800000"/>
            <a:headEnd/>
            <a:tailEnd/>
          </a:ln>
        </p:spPr>
        <p:txBody>
          <a:bodyPr>
            <a:spAutoFit/>
          </a:bodyPr>
          <a:lstStyle/>
          <a:p>
            <a:pPr eaLnBrk="1" hangingPunct="1">
              <a:spcBef>
                <a:spcPct val="50000"/>
              </a:spcBef>
            </a:pPr>
            <a:r>
              <a:rPr lang="en-US" sz="2400">
                <a:latin typeface="Times New Roman" pitchFamily="18" charset="0"/>
                <a:cs typeface="Times New Roman" pitchFamily="18" charset="0"/>
              </a:rPr>
              <a:t>The rms voltage of any phase of the three phase stator is:</a:t>
            </a:r>
          </a:p>
        </p:txBody>
      </p:sp>
      <p:sp>
        <p:nvSpPr>
          <p:cNvPr id="6" name="Rectangle 5"/>
          <p:cNvSpPr>
            <a:spLocks noChangeArrowheads="1"/>
          </p:cNvSpPr>
          <p:nvPr/>
        </p:nvSpPr>
        <p:spPr bwMode="auto">
          <a:xfrm>
            <a:off x="460375" y="5026025"/>
            <a:ext cx="3328988" cy="461963"/>
          </a:xfrm>
          <a:prstGeom prst="rect">
            <a:avLst/>
          </a:prstGeom>
          <a:noFill/>
          <a:ln w="9525">
            <a:noFill/>
            <a:miter lim="800000"/>
            <a:headEnd/>
            <a:tailEnd/>
          </a:ln>
        </p:spPr>
        <p:txBody>
          <a:bodyPr wrap="none">
            <a:spAutoFit/>
          </a:bodyPr>
          <a:lstStyle/>
          <a:p>
            <a:r>
              <a:rPr lang="en-US" sz="2400">
                <a:solidFill>
                  <a:srgbClr val="C00000"/>
                </a:solidFill>
                <a:latin typeface="Times New Roman" pitchFamily="18" charset="0"/>
                <a:cs typeface="Times New Roman" pitchFamily="18" charset="0"/>
              </a:rPr>
              <a:t>For </a:t>
            </a:r>
            <a:r>
              <a:rPr lang="en-US" sz="2400">
                <a:solidFill>
                  <a:srgbClr val="0033CC"/>
                </a:solidFill>
                <a:latin typeface="Times New Roman" pitchFamily="18" charset="0"/>
                <a:cs typeface="Times New Roman" pitchFamily="18" charset="0"/>
              </a:rPr>
              <a:t>Y</a:t>
            </a:r>
            <a:r>
              <a:rPr lang="en-US" sz="2400">
                <a:solidFill>
                  <a:srgbClr val="C00000"/>
                </a:solidFill>
                <a:latin typeface="Times New Roman" pitchFamily="18" charset="0"/>
                <a:cs typeface="Times New Roman" pitchFamily="18" charset="0"/>
              </a:rPr>
              <a:t> connected machine</a:t>
            </a:r>
          </a:p>
        </p:txBody>
      </p:sp>
      <p:sp>
        <p:nvSpPr>
          <p:cNvPr id="17" name="Rectangle 16"/>
          <p:cNvSpPr>
            <a:spLocks noChangeArrowheads="1"/>
          </p:cNvSpPr>
          <p:nvPr/>
        </p:nvSpPr>
        <p:spPr bwMode="auto">
          <a:xfrm>
            <a:off x="460375" y="5886450"/>
            <a:ext cx="3316288" cy="461963"/>
          </a:xfrm>
          <a:prstGeom prst="rect">
            <a:avLst/>
          </a:prstGeom>
          <a:noFill/>
          <a:ln w="9525">
            <a:noFill/>
            <a:miter lim="800000"/>
            <a:headEnd/>
            <a:tailEnd/>
          </a:ln>
        </p:spPr>
        <p:txBody>
          <a:bodyPr wrap="none">
            <a:spAutoFit/>
          </a:bodyPr>
          <a:lstStyle/>
          <a:p>
            <a:r>
              <a:rPr lang="en-US" sz="2400">
                <a:solidFill>
                  <a:srgbClr val="C00000"/>
                </a:solidFill>
                <a:latin typeface="Times New Roman" pitchFamily="18" charset="0"/>
                <a:cs typeface="Times New Roman" pitchFamily="18" charset="0"/>
              </a:rPr>
              <a:t>For </a:t>
            </a:r>
            <a:r>
              <a:rPr lang="en-US" sz="2400">
                <a:solidFill>
                  <a:srgbClr val="0033CC"/>
                </a:solidFill>
                <a:latin typeface="Times New Roman" pitchFamily="18" charset="0"/>
                <a:cs typeface="Times New Roman" pitchFamily="18" charset="0"/>
              </a:rPr>
              <a:t>∆</a:t>
            </a:r>
            <a:r>
              <a:rPr lang="en-US" sz="2400">
                <a:solidFill>
                  <a:srgbClr val="C00000"/>
                </a:solidFill>
                <a:latin typeface="Times New Roman" pitchFamily="18" charset="0"/>
                <a:cs typeface="Times New Roman" pitchFamily="18" charset="0"/>
              </a:rPr>
              <a:t> connected machine</a:t>
            </a:r>
          </a:p>
        </p:txBody>
      </p:sp>
      <p:graphicFrame>
        <p:nvGraphicFramePr>
          <p:cNvPr id="7" name="Object 6"/>
          <p:cNvGraphicFramePr>
            <a:graphicFrameLocks noChangeAspect="1"/>
          </p:cNvGraphicFramePr>
          <p:nvPr/>
        </p:nvGraphicFramePr>
        <p:xfrm>
          <a:off x="4775200" y="4973638"/>
          <a:ext cx="1489075" cy="531812"/>
        </p:xfrm>
        <a:graphic>
          <a:graphicData uri="http://schemas.openxmlformats.org/presentationml/2006/ole">
            <mc:AlternateContent xmlns:mc="http://schemas.openxmlformats.org/markup-compatibility/2006">
              <mc:Choice xmlns:v="urn:schemas-microsoft-com:vml" Requires="v">
                <p:oleObj spid="_x0000_s73763" name="Equation" r:id="rId9" imgW="710891" imgH="253890" progId="Equation.DSMT4">
                  <p:embed/>
                </p:oleObj>
              </mc:Choice>
              <mc:Fallback>
                <p:oleObj name="Equation" r:id="rId9" imgW="710891" imgH="25389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5200" y="4973638"/>
                        <a:ext cx="1489075"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nvGraphicFramePr>
        <p:xfrm>
          <a:off x="4775200" y="5902325"/>
          <a:ext cx="1035050" cy="479425"/>
        </p:xfrm>
        <a:graphic>
          <a:graphicData uri="http://schemas.openxmlformats.org/presentationml/2006/ole">
            <mc:AlternateContent xmlns:mc="http://schemas.openxmlformats.org/markup-compatibility/2006">
              <mc:Choice xmlns:v="urn:schemas-microsoft-com:vml" Requires="v">
                <p:oleObj spid="_x0000_s73764" name="Equation" r:id="rId11" imgW="495085" imgH="228501" progId="Equation.DSMT4">
                  <p:embed/>
                </p:oleObj>
              </mc:Choice>
              <mc:Fallback>
                <p:oleObj name="Equation" r:id="rId11" imgW="495085" imgH="228501"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75200" y="5902325"/>
                        <a:ext cx="10350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wipe(left)">
                                      <p:cBhvr>
                                        <p:cTn id="12" dur="1000"/>
                                        <p:tgtEl>
                                          <p:spTgt spid="10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244"/>
                                        </p:tgtEl>
                                        <p:attrNameLst>
                                          <p:attrName>style.visibility</p:attrName>
                                        </p:attrNameLst>
                                      </p:cBhvr>
                                      <p:to>
                                        <p:strVal val="visible"/>
                                      </p:to>
                                    </p:set>
                                    <p:animEffect transition="in" filter="wipe(left)">
                                      <p:cBhvr>
                                        <p:cTn id="27" dur="1000"/>
                                        <p:tgtEl>
                                          <p:spTgt spid="102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8">
                                            <p:txEl>
                                              <p:pRg st="0" end="0"/>
                                            </p:txEl>
                                          </p:spTgt>
                                        </p:tgtEl>
                                        <p:attrNameLst>
                                          <p:attrName>style.visibility</p:attrName>
                                        </p:attrNameLst>
                                      </p:cBhvr>
                                      <p:to>
                                        <p:strVal val="visible"/>
                                      </p:to>
                                    </p:set>
                                    <p:animEffect transition="in" filter="wipe(left)">
                                      <p:cBhvr>
                                        <p:cTn id="32" dur="1000"/>
                                        <p:tgtEl>
                                          <p:spTgt spid="1024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10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10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build="p"/>
      <p:bldP spid="3" grpId="0"/>
      <p:bldP spid="4" grpId="0"/>
      <p:bldP spid="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p:cNvPicPr>
          <p:nvPr/>
        </p:nvPicPr>
        <p:blipFill>
          <a:blip r:embed="rId2" cstate="print"/>
          <a:srcRect/>
          <a:stretch>
            <a:fillRect/>
          </a:stretch>
        </p:blipFill>
        <p:spPr bwMode="auto">
          <a:xfrm>
            <a:off x="5062538" y="3114675"/>
            <a:ext cx="3890962" cy="3738563"/>
          </a:xfrm>
          <a:prstGeom prst="rect">
            <a:avLst/>
          </a:prstGeom>
          <a:noFill/>
          <a:ln w="9525">
            <a:noFill/>
            <a:miter lim="800000"/>
            <a:headEnd/>
            <a:tailEnd/>
          </a:ln>
        </p:spPr>
      </p:pic>
      <p:sp>
        <p:nvSpPr>
          <p:cNvPr id="51202" name="Slide Number Placeholder 5"/>
          <p:cNvSpPr>
            <a:spLocks noGrp="1"/>
          </p:cNvSpPr>
          <p:nvPr>
            <p:ph type="sldNum" sz="quarter" idx="4294967295"/>
          </p:nvPr>
        </p:nvSpPr>
        <p:spPr bwMode="auto">
          <a:xfrm>
            <a:off x="8485188" y="6354763"/>
            <a:ext cx="619125" cy="476250"/>
          </a:xfrm>
          <a:prstGeom prst="rect">
            <a:avLst/>
          </a:prstGeom>
          <a:noFill/>
          <a:ln>
            <a:miter lim="800000"/>
            <a:headEnd/>
            <a:tailEnd/>
          </a:ln>
        </p:spPr>
        <p:txBody>
          <a:bodyPr/>
          <a:lstStyle/>
          <a:p>
            <a:pPr eaLnBrk="1" hangingPunct="1"/>
            <a:fld id="{8A336401-6198-4B39-8E26-44D12C720489}" type="slidenum">
              <a:rPr lang="ar-SA">
                <a:solidFill>
                  <a:srgbClr val="0033CC"/>
                </a:solidFill>
                <a:latin typeface="Times New Roman" pitchFamily="18" charset="0"/>
                <a:cs typeface="Times New Roman" pitchFamily="18" charset="0"/>
              </a:rPr>
              <a:pPr eaLnBrk="1" hangingPunct="1"/>
              <a:t>21</a:t>
            </a:fld>
            <a:endParaRPr lang="en-GB">
              <a:solidFill>
                <a:srgbClr val="0033CC"/>
              </a:solidFill>
              <a:latin typeface="Times New Roman" pitchFamily="18" charset="0"/>
              <a:cs typeface="Times New Roman" pitchFamily="18" charset="0"/>
            </a:endParaRPr>
          </a:p>
        </p:txBody>
      </p:sp>
      <p:sp>
        <p:nvSpPr>
          <p:cNvPr id="51203" name="Rectangle 2"/>
          <p:cNvSpPr>
            <a:spLocks noGrp="1" noChangeArrowheads="1"/>
          </p:cNvSpPr>
          <p:nvPr>
            <p:ph type="title"/>
          </p:nvPr>
        </p:nvSpPr>
        <p:spPr>
          <a:xfrm>
            <a:off x="415925" y="0"/>
            <a:ext cx="8229600" cy="639763"/>
          </a:xfrm>
        </p:spPr>
        <p:txBody>
          <a:bodyPr/>
          <a:lstStyle/>
          <a:p>
            <a:pPr eaLnBrk="1" hangingPunct="1"/>
            <a:r>
              <a:rPr lang="en-US" sz="3600">
                <a:solidFill>
                  <a:srgbClr val="C00000"/>
                </a:solidFill>
                <a:latin typeface="Times New Roman" pitchFamily="18" charset="0"/>
                <a:cs typeface="Times New Roman" pitchFamily="18" charset="0"/>
              </a:rPr>
              <a:t>Generator Action</a:t>
            </a:r>
          </a:p>
        </p:txBody>
      </p:sp>
      <p:sp>
        <p:nvSpPr>
          <p:cNvPr id="51204" name="Rectangle 3"/>
          <p:cNvSpPr>
            <a:spLocks noGrp="1" noChangeArrowheads="1"/>
          </p:cNvSpPr>
          <p:nvPr>
            <p:ph type="body" idx="1"/>
          </p:nvPr>
        </p:nvSpPr>
        <p:spPr>
          <a:xfrm>
            <a:off x="228600" y="639763"/>
            <a:ext cx="8077200" cy="2581275"/>
          </a:xfrm>
        </p:spPr>
        <p:txBody>
          <a:bodyPr/>
          <a:lstStyle/>
          <a:p>
            <a:pPr marL="0" indent="0" algn="just" eaLnBrk="1" hangingPunct="1">
              <a:buFontTx/>
              <a:buNone/>
            </a:pPr>
            <a:r>
              <a:rPr lang="en-US" sz="2400">
                <a:solidFill>
                  <a:schemeClr val="hlink"/>
                </a:solidFill>
                <a:latin typeface="Times New Roman" pitchFamily="18" charset="0"/>
                <a:cs typeface="Times New Roman" pitchFamily="18" charset="0"/>
              </a:rPr>
              <a:t>Example 4-2:</a:t>
            </a:r>
            <a:r>
              <a:rPr lang="en-US" sz="2400">
                <a:latin typeface="Times New Roman" pitchFamily="18" charset="0"/>
                <a:cs typeface="Times New Roman" pitchFamily="18" charset="0"/>
              </a:rPr>
              <a:t> </a:t>
            </a:r>
          </a:p>
          <a:p>
            <a:pPr marL="0" indent="0" algn="just" eaLnBrk="1" hangingPunct="1">
              <a:buFontTx/>
              <a:buNone/>
            </a:pPr>
            <a:r>
              <a:rPr lang="en-US" sz="2400">
                <a:latin typeface="Times New Roman" pitchFamily="18" charset="0"/>
                <a:cs typeface="Times New Roman" pitchFamily="18" charset="0"/>
              </a:rPr>
              <a:t>The following information is known about the simple two-pole generator in the Figure. The peak flux of the rotor magnetic field is 0.2 T, and the mechanical rate of rotation of the shaft is 3600 r/min. The stator diameter of the machine is 0.5 m, its coil length is 0.3 m, and there are 15 turns per coil. The machine is Y-connected.</a:t>
            </a:r>
          </a:p>
        </p:txBody>
      </p:sp>
      <p:sp>
        <p:nvSpPr>
          <p:cNvPr id="47109" name="Rectangle 4"/>
          <p:cNvSpPr>
            <a:spLocks noChangeArrowheads="1"/>
          </p:cNvSpPr>
          <p:nvPr/>
        </p:nvSpPr>
        <p:spPr bwMode="auto">
          <a:xfrm>
            <a:off x="228600" y="3649663"/>
            <a:ext cx="4495800" cy="2943225"/>
          </a:xfrm>
          <a:prstGeom prst="rect">
            <a:avLst/>
          </a:prstGeom>
          <a:noFill/>
          <a:ln w="9525">
            <a:noFill/>
            <a:miter lim="800000"/>
            <a:headEnd/>
            <a:tailEnd/>
          </a:ln>
        </p:spPr>
        <p:txBody>
          <a:bodyPr/>
          <a:lstStyle/>
          <a:p>
            <a:pPr marL="908050" lvl="1" indent="-436563" eaLnBrk="1" hangingPunct="1">
              <a:spcBef>
                <a:spcPts val="1200"/>
              </a:spcBef>
              <a:buClr>
                <a:schemeClr val="accent2"/>
              </a:buClr>
              <a:buFont typeface="Wingdings" pitchFamily="2" charset="2"/>
              <a:buAutoNum type="alphaLcParenR"/>
            </a:pPr>
            <a:r>
              <a:rPr lang="en-US" sz="2000">
                <a:latin typeface="Times New Roman" pitchFamily="18" charset="0"/>
                <a:cs typeface="Times New Roman" pitchFamily="18" charset="0"/>
              </a:rPr>
              <a:t>What are the three phase voltages of the generator as a function of time?</a:t>
            </a:r>
          </a:p>
          <a:p>
            <a:pPr marL="908050" lvl="1" indent="-436563" eaLnBrk="1" hangingPunct="1">
              <a:spcBef>
                <a:spcPts val="1200"/>
              </a:spcBef>
              <a:buClr>
                <a:schemeClr val="accent2"/>
              </a:buClr>
              <a:buFont typeface="Wingdings" pitchFamily="2" charset="2"/>
              <a:buAutoNum type="alphaLcParenR"/>
            </a:pPr>
            <a:r>
              <a:rPr lang="en-US" sz="2000">
                <a:latin typeface="Times New Roman" pitchFamily="18" charset="0"/>
                <a:cs typeface="Times New Roman" pitchFamily="18" charset="0"/>
              </a:rPr>
              <a:t>What is the rms voltage of this generator?</a:t>
            </a:r>
          </a:p>
          <a:p>
            <a:pPr marL="908050" lvl="1" indent="-436563" eaLnBrk="1" hangingPunct="1">
              <a:spcBef>
                <a:spcPts val="1200"/>
              </a:spcBef>
              <a:buClr>
                <a:schemeClr val="accent2"/>
              </a:buClr>
              <a:buFont typeface="Wingdings" pitchFamily="2" charset="2"/>
              <a:buAutoNum type="alphaLcParenR"/>
            </a:pPr>
            <a:r>
              <a:rPr lang="en-US" sz="2000">
                <a:latin typeface="Times New Roman" pitchFamily="18" charset="0"/>
                <a:cs typeface="Times New Roman" pitchFamily="18" charset="0"/>
              </a:rPr>
              <a:t>What is the rms terminal voltage of this generator?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up)">
                                      <p:cBhvr>
                                        <p:cTn id="7" dur="1500"/>
                                        <p:tgtEl>
                                          <p:spTgt spid="471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109">
                                            <p:txEl>
                                              <p:pRg st="1" end="1"/>
                                            </p:txEl>
                                          </p:spTgt>
                                        </p:tgtEl>
                                        <p:attrNameLst>
                                          <p:attrName>style.visibility</p:attrName>
                                        </p:attrNameLst>
                                      </p:cBhvr>
                                      <p:to>
                                        <p:strVal val="visible"/>
                                      </p:to>
                                    </p:set>
                                    <p:animEffect transition="in" filter="wipe(up)">
                                      <p:cBhvr>
                                        <p:cTn id="12" dur="1500"/>
                                        <p:tgtEl>
                                          <p:spTgt spid="471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7109">
                                            <p:txEl>
                                              <p:pRg st="2" end="2"/>
                                            </p:txEl>
                                          </p:spTgt>
                                        </p:tgtEl>
                                        <p:attrNameLst>
                                          <p:attrName>style.visibility</p:attrName>
                                        </p:attrNameLst>
                                      </p:cBhvr>
                                      <p:to>
                                        <p:strVal val="visible"/>
                                      </p:to>
                                    </p:set>
                                    <p:animEffect transition="in" filter="wipe(up)">
                                      <p:cBhvr>
                                        <p:cTn id="17" dur="1500"/>
                                        <p:tgtEl>
                                          <p:spTgt spid="471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788" y="690563"/>
            <a:ext cx="3033712" cy="461962"/>
          </a:xfrm>
          <a:prstGeom prst="rect">
            <a:avLst/>
          </a:prstGeom>
        </p:spPr>
        <p:txBody>
          <a:bodyPr>
            <a:spAutoFit/>
          </a:bodyPr>
          <a:lstStyle/>
          <a:p>
            <a:pPr>
              <a:defRPr/>
            </a:pPr>
            <a:r>
              <a:rPr lang="en-US" sz="2400" dirty="0">
                <a:solidFill>
                  <a:srgbClr val="212121"/>
                </a:solidFill>
                <a:latin typeface="+mn-lt"/>
              </a:rPr>
              <a:t>The flux i</a:t>
            </a:r>
            <a:r>
              <a:rPr lang="en-US" sz="2400" dirty="0">
                <a:solidFill>
                  <a:srgbClr val="4A4A4A"/>
                </a:solidFill>
                <a:latin typeface="+mn-lt"/>
              </a:rPr>
              <a:t>s </a:t>
            </a:r>
            <a:r>
              <a:rPr lang="en-US" sz="2400" dirty="0">
                <a:solidFill>
                  <a:srgbClr val="393939"/>
                </a:solidFill>
                <a:latin typeface="+mn-lt"/>
              </a:rPr>
              <a:t>given </a:t>
            </a:r>
            <a:r>
              <a:rPr lang="en-US" sz="2400" dirty="0">
                <a:solidFill>
                  <a:srgbClr val="212121"/>
                </a:solidFill>
                <a:latin typeface="+mn-lt"/>
              </a:rPr>
              <a:t>by:</a:t>
            </a:r>
          </a:p>
        </p:txBody>
      </p:sp>
      <p:sp>
        <p:nvSpPr>
          <p:cNvPr id="52226" name="Rectangle 4"/>
          <p:cNvSpPr>
            <a:spLocks noChangeArrowheads="1"/>
          </p:cNvSpPr>
          <p:nvPr/>
        </p:nvSpPr>
        <p:spPr bwMode="auto">
          <a:xfrm>
            <a:off x="0" y="104775"/>
            <a:ext cx="1552575" cy="585788"/>
          </a:xfrm>
          <a:prstGeom prst="rect">
            <a:avLst/>
          </a:prstGeom>
          <a:solidFill>
            <a:schemeClr val="accent1"/>
          </a:solidFill>
          <a:ln w="9525">
            <a:noFill/>
            <a:miter lim="800000"/>
            <a:headEnd/>
            <a:tailEnd/>
          </a:ln>
        </p:spPr>
        <p:txBody>
          <a:bodyPr wrap="none">
            <a:spAutoFit/>
          </a:bodyPr>
          <a:lstStyle/>
          <a:p>
            <a:r>
              <a:rPr lang="en-US" sz="3200" i="1">
                <a:solidFill>
                  <a:srgbClr val="212121"/>
                </a:solidFill>
                <a:latin typeface="Times New Roman" pitchFamily="18" charset="0"/>
              </a:rPr>
              <a:t>Solution</a:t>
            </a:r>
          </a:p>
        </p:txBody>
      </p:sp>
      <p:pic>
        <p:nvPicPr>
          <p:cNvPr id="6" name="Picture 5"/>
          <p:cNvPicPr>
            <a:picLocks noChangeAspect="1"/>
          </p:cNvPicPr>
          <p:nvPr/>
        </p:nvPicPr>
        <p:blipFill>
          <a:blip r:embed="rId2" cstate="print"/>
          <a:srcRect/>
          <a:stretch>
            <a:fillRect/>
          </a:stretch>
        </p:blipFill>
        <p:spPr bwMode="auto">
          <a:xfrm>
            <a:off x="3284538" y="773113"/>
            <a:ext cx="1885950" cy="384175"/>
          </a:xfrm>
          <a:prstGeom prst="rect">
            <a:avLst/>
          </a:prstGeom>
          <a:noFill/>
          <a:ln w="9525">
            <a:noFill/>
            <a:miter lim="800000"/>
            <a:headEnd/>
            <a:tailEnd/>
          </a:ln>
        </p:spPr>
      </p:pic>
      <p:pic>
        <p:nvPicPr>
          <p:cNvPr id="7" name="Picture 6"/>
          <p:cNvPicPr>
            <a:picLocks noChangeAspect="1"/>
          </p:cNvPicPr>
          <p:nvPr/>
        </p:nvPicPr>
        <p:blipFill>
          <a:blip r:embed="rId3" cstate="print"/>
          <a:srcRect/>
          <a:stretch>
            <a:fillRect/>
          </a:stretch>
        </p:blipFill>
        <p:spPr bwMode="auto">
          <a:xfrm>
            <a:off x="920750" y="1214438"/>
            <a:ext cx="4381500" cy="406400"/>
          </a:xfrm>
          <a:prstGeom prst="rect">
            <a:avLst/>
          </a:prstGeom>
          <a:noFill/>
          <a:ln w="9525">
            <a:noFill/>
            <a:miter lim="800000"/>
            <a:headEnd/>
            <a:tailEnd/>
          </a:ln>
        </p:spPr>
      </p:pic>
      <p:pic>
        <p:nvPicPr>
          <p:cNvPr id="8" name="Picture 7"/>
          <p:cNvPicPr>
            <a:picLocks noChangeAspect="1"/>
          </p:cNvPicPr>
          <p:nvPr/>
        </p:nvPicPr>
        <p:blipFill>
          <a:blip r:embed="rId4" cstate="print"/>
          <a:srcRect/>
          <a:stretch>
            <a:fillRect/>
          </a:stretch>
        </p:blipFill>
        <p:spPr bwMode="auto">
          <a:xfrm>
            <a:off x="277813" y="2101850"/>
            <a:ext cx="5667375" cy="436563"/>
          </a:xfrm>
          <a:prstGeom prst="rect">
            <a:avLst/>
          </a:prstGeom>
          <a:noFill/>
          <a:ln w="9525">
            <a:noFill/>
            <a:miter lim="800000"/>
            <a:headEnd/>
            <a:tailEnd/>
          </a:ln>
        </p:spPr>
      </p:pic>
      <p:sp>
        <p:nvSpPr>
          <p:cNvPr id="9" name="TextBox 8"/>
          <p:cNvSpPr txBox="1">
            <a:spLocks noChangeArrowheads="1"/>
          </p:cNvSpPr>
          <p:nvPr/>
        </p:nvSpPr>
        <p:spPr bwMode="auto">
          <a:xfrm>
            <a:off x="165100" y="1657350"/>
            <a:ext cx="3119438" cy="461963"/>
          </a:xfrm>
          <a:prstGeom prst="rect">
            <a:avLst/>
          </a:prstGeom>
          <a:noFill/>
          <a:ln w="9525">
            <a:noFill/>
            <a:miter lim="800000"/>
            <a:headEnd/>
            <a:tailEnd/>
          </a:ln>
        </p:spPr>
        <p:txBody>
          <a:bodyPr>
            <a:spAutoFit/>
          </a:bodyPr>
          <a:lstStyle/>
          <a:p>
            <a:r>
              <a:rPr lang="en-US" sz="2400"/>
              <a:t>The rotor speed is:</a:t>
            </a:r>
          </a:p>
        </p:txBody>
      </p:sp>
      <p:pic>
        <p:nvPicPr>
          <p:cNvPr id="10" name="Picture 1"/>
          <p:cNvPicPr>
            <a:picLocks noChangeAspect="1"/>
          </p:cNvPicPr>
          <p:nvPr/>
        </p:nvPicPr>
        <p:blipFill>
          <a:blip r:embed="rId5" cstate="print"/>
          <a:srcRect t="2528" r="1074" b="7060"/>
          <a:stretch>
            <a:fillRect/>
          </a:stretch>
        </p:blipFill>
        <p:spPr bwMode="auto">
          <a:xfrm>
            <a:off x="6240463" y="7938"/>
            <a:ext cx="2890837" cy="3078162"/>
          </a:xfrm>
          <a:prstGeom prst="rect">
            <a:avLst/>
          </a:prstGeom>
          <a:noFill/>
          <a:ln w="9525">
            <a:noFill/>
            <a:miter lim="800000"/>
            <a:headEnd/>
            <a:tailEnd/>
          </a:ln>
        </p:spPr>
      </p:pic>
      <p:pic>
        <p:nvPicPr>
          <p:cNvPr id="12" name="Picture 11"/>
          <p:cNvPicPr>
            <a:picLocks noChangeAspect="1"/>
          </p:cNvPicPr>
          <p:nvPr/>
        </p:nvPicPr>
        <p:blipFill>
          <a:blip r:embed="rId6" cstate="print"/>
          <a:srcRect/>
          <a:stretch>
            <a:fillRect/>
          </a:stretch>
        </p:blipFill>
        <p:spPr bwMode="auto">
          <a:xfrm>
            <a:off x="277813" y="3417888"/>
            <a:ext cx="5013325" cy="727075"/>
          </a:xfrm>
          <a:prstGeom prst="rect">
            <a:avLst/>
          </a:prstGeom>
          <a:noFill/>
          <a:ln w="9525">
            <a:noFill/>
            <a:miter lim="800000"/>
            <a:headEnd/>
            <a:tailEnd/>
          </a:ln>
        </p:spPr>
      </p:pic>
      <p:pic>
        <p:nvPicPr>
          <p:cNvPr id="13" name="Picture 12"/>
          <p:cNvPicPr>
            <a:picLocks noChangeAspect="1"/>
          </p:cNvPicPr>
          <p:nvPr/>
        </p:nvPicPr>
        <p:blipFill>
          <a:blip r:embed="rId7" cstate="print"/>
          <a:srcRect/>
          <a:stretch>
            <a:fillRect/>
          </a:stretch>
        </p:blipFill>
        <p:spPr bwMode="auto">
          <a:xfrm>
            <a:off x="277813" y="4881563"/>
            <a:ext cx="4124325" cy="1095375"/>
          </a:xfrm>
          <a:prstGeom prst="rect">
            <a:avLst/>
          </a:prstGeom>
          <a:noFill/>
          <a:ln w="9525">
            <a:noFill/>
            <a:miter lim="800000"/>
            <a:headEnd/>
            <a:tailEnd/>
          </a:ln>
        </p:spPr>
      </p:pic>
      <p:pic>
        <p:nvPicPr>
          <p:cNvPr id="14" name="Picture 13"/>
          <p:cNvPicPr>
            <a:picLocks noChangeAspect="1"/>
          </p:cNvPicPr>
          <p:nvPr/>
        </p:nvPicPr>
        <p:blipFill>
          <a:blip r:embed="rId8" cstate="print"/>
          <a:srcRect/>
          <a:stretch>
            <a:fillRect/>
          </a:stretch>
        </p:blipFill>
        <p:spPr bwMode="auto">
          <a:xfrm>
            <a:off x="5708650" y="3965575"/>
            <a:ext cx="3019425" cy="617538"/>
          </a:xfrm>
          <a:prstGeom prst="rect">
            <a:avLst/>
          </a:prstGeom>
          <a:noFill/>
          <a:ln w="9525">
            <a:noFill/>
            <a:miter lim="800000"/>
            <a:headEnd/>
            <a:tailEnd/>
          </a:ln>
        </p:spPr>
      </p:pic>
      <p:pic>
        <p:nvPicPr>
          <p:cNvPr id="15" name="Picture 14"/>
          <p:cNvPicPr>
            <a:picLocks noChangeAspect="1"/>
          </p:cNvPicPr>
          <p:nvPr/>
        </p:nvPicPr>
        <p:blipFill>
          <a:blip r:embed="rId9" cstate="print"/>
          <a:srcRect/>
          <a:stretch>
            <a:fillRect/>
          </a:stretch>
        </p:blipFill>
        <p:spPr bwMode="auto">
          <a:xfrm>
            <a:off x="5776913" y="5610225"/>
            <a:ext cx="3346450" cy="463550"/>
          </a:xfrm>
          <a:prstGeom prst="rect">
            <a:avLst/>
          </a:prstGeom>
          <a:noFill/>
          <a:ln w="9525">
            <a:noFill/>
            <a:miter lim="800000"/>
            <a:headEnd/>
            <a:tailEnd/>
          </a:ln>
        </p:spPr>
      </p:pic>
      <p:sp>
        <p:nvSpPr>
          <p:cNvPr id="16" name="Rectangle 15"/>
          <p:cNvSpPr>
            <a:spLocks noChangeArrowheads="1"/>
          </p:cNvSpPr>
          <p:nvPr/>
        </p:nvSpPr>
        <p:spPr bwMode="auto">
          <a:xfrm>
            <a:off x="0" y="2800350"/>
            <a:ext cx="5838825" cy="461963"/>
          </a:xfrm>
          <a:prstGeom prst="rect">
            <a:avLst/>
          </a:prstGeom>
          <a:noFill/>
          <a:ln w="9525">
            <a:noFill/>
            <a:miter lim="800000"/>
            <a:headEnd/>
            <a:tailEnd/>
          </a:ln>
        </p:spPr>
        <p:txBody>
          <a:bodyPr>
            <a:spAutoFit/>
          </a:bodyPr>
          <a:lstStyle/>
          <a:p>
            <a:r>
              <a:rPr lang="en-US" sz="2400" i="1">
                <a:solidFill>
                  <a:schemeClr val="accent2"/>
                </a:solidFill>
              </a:rPr>
              <a:t>(a) </a:t>
            </a:r>
            <a:r>
              <a:rPr lang="en-US" sz="2400">
                <a:solidFill>
                  <a:schemeClr val="accent2"/>
                </a:solidFill>
              </a:rPr>
              <a:t>M</a:t>
            </a:r>
            <a:r>
              <a:rPr lang="en-US" sz="2400">
                <a:solidFill>
                  <a:schemeClr val="accent2"/>
                </a:solidFill>
                <a:latin typeface="Times New Roman" pitchFamily="18" charset="0"/>
              </a:rPr>
              <a:t>agnitudes of the peak phase voltages </a:t>
            </a:r>
            <a:endParaRPr lang="en-US" sz="2400">
              <a:solidFill>
                <a:schemeClr val="accent2"/>
              </a:solidFill>
            </a:endParaRPr>
          </a:p>
        </p:txBody>
      </p:sp>
      <p:sp>
        <p:nvSpPr>
          <p:cNvPr id="17" name="Rectangle 16"/>
          <p:cNvSpPr>
            <a:spLocks noChangeArrowheads="1"/>
          </p:cNvSpPr>
          <p:nvPr/>
        </p:nvSpPr>
        <p:spPr bwMode="auto">
          <a:xfrm>
            <a:off x="165100" y="4302125"/>
            <a:ext cx="3232150" cy="461963"/>
          </a:xfrm>
          <a:prstGeom prst="rect">
            <a:avLst/>
          </a:prstGeom>
          <a:noFill/>
          <a:ln w="9525">
            <a:noFill/>
            <a:miter lim="800000"/>
            <a:headEnd/>
            <a:tailEnd/>
          </a:ln>
        </p:spPr>
        <p:txBody>
          <a:bodyPr wrap="none">
            <a:spAutoFit/>
          </a:bodyPr>
          <a:lstStyle/>
          <a:p>
            <a:r>
              <a:rPr lang="en-US" sz="2400">
                <a:solidFill>
                  <a:schemeClr val="accent2"/>
                </a:solidFill>
                <a:latin typeface="Times New Roman" pitchFamily="18" charset="0"/>
              </a:rPr>
              <a:t>The three phase voltages</a:t>
            </a:r>
            <a:endParaRPr lang="en-US" sz="2400">
              <a:solidFill>
                <a:schemeClr val="accent2"/>
              </a:solidFill>
            </a:endParaRPr>
          </a:p>
        </p:txBody>
      </p:sp>
      <p:cxnSp>
        <p:nvCxnSpPr>
          <p:cNvPr id="19" name="Straight Connector 18"/>
          <p:cNvCxnSpPr/>
          <p:nvPr/>
        </p:nvCxnSpPr>
        <p:spPr>
          <a:xfrm>
            <a:off x="5170488" y="3262313"/>
            <a:ext cx="9525" cy="359568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rrowheads="1"/>
          </p:cNvSpPr>
          <p:nvPr/>
        </p:nvSpPr>
        <p:spPr bwMode="auto">
          <a:xfrm>
            <a:off x="5173663" y="3513138"/>
            <a:ext cx="3421062" cy="461962"/>
          </a:xfrm>
          <a:prstGeom prst="rect">
            <a:avLst/>
          </a:prstGeom>
          <a:noFill/>
          <a:ln w="9525">
            <a:noFill/>
            <a:miter lim="800000"/>
            <a:headEnd/>
            <a:tailEnd/>
          </a:ln>
        </p:spPr>
        <p:txBody>
          <a:bodyPr wrap="none">
            <a:spAutoFit/>
          </a:bodyPr>
          <a:lstStyle/>
          <a:p>
            <a:r>
              <a:rPr lang="en-US" sz="2400" i="1">
                <a:solidFill>
                  <a:schemeClr val="accent2"/>
                </a:solidFill>
              </a:rPr>
              <a:t>(b) </a:t>
            </a:r>
            <a:r>
              <a:rPr lang="en-US" sz="2400">
                <a:solidFill>
                  <a:schemeClr val="accent2"/>
                </a:solidFill>
                <a:latin typeface="Times New Roman" pitchFamily="18" charset="0"/>
              </a:rPr>
              <a:t>The rms phase voltage</a:t>
            </a:r>
            <a:endParaRPr lang="en-US" sz="2400">
              <a:solidFill>
                <a:schemeClr val="accent2"/>
              </a:solidFill>
            </a:endParaRPr>
          </a:p>
        </p:txBody>
      </p:sp>
      <p:sp>
        <p:nvSpPr>
          <p:cNvPr id="21" name="Rectangle 20"/>
          <p:cNvSpPr>
            <a:spLocks noChangeArrowheads="1"/>
          </p:cNvSpPr>
          <p:nvPr/>
        </p:nvSpPr>
        <p:spPr bwMode="auto">
          <a:xfrm>
            <a:off x="5180013" y="4999038"/>
            <a:ext cx="3940175" cy="460375"/>
          </a:xfrm>
          <a:prstGeom prst="rect">
            <a:avLst/>
          </a:prstGeom>
          <a:noFill/>
          <a:ln w="9525">
            <a:noFill/>
            <a:miter lim="800000"/>
            <a:headEnd/>
            <a:tailEnd/>
          </a:ln>
        </p:spPr>
        <p:txBody>
          <a:bodyPr wrap="none">
            <a:spAutoFit/>
          </a:bodyPr>
          <a:lstStyle/>
          <a:p>
            <a:r>
              <a:rPr lang="en-US" sz="2400" i="1">
                <a:solidFill>
                  <a:schemeClr val="accent2"/>
                </a:solidFill>
              </a:rPr>
              <a:t>(c) </a:t>
            </a:r>
            <a:r>
              <a:rPr lang="en-US" sz="2400">
                <a:solidFill>
                  <a:schemeClr val="accent2"/>
                </a:solidFill>
                <a:latin typeface="Times New Roman" pitchFamily="18" charset="0"/>
              </a:rPr>
              <a:t>The terminal rms voltage </a:t>
            </a:r>
            <a:endParaRPr lang="en-US" sz="2400">
              <a:solidFill>
                <a:schemeClr val="accent2"/>
              </a:solidFill>
            </a:endParaRPr>
          </a:p>
        </p:txBody>
      </p:sp>
      <p:sp>
        <p:nvSpPr>
          <p:cNvPr id="52241" name="Slide Number Placeholder 5"/>
          <p:cNvSpPr txBox="1">
            <a:spLocks/>
          </p:cNvSpPr>
          <p:nvPr/>
        </p:nvSpPr>
        <p:spPr bwMode="auto">
          <a:xfrm>
            <a:off x="8526463" y="6369050"/>
            <a:ext cx="619125" cy="476250"/>
          </a:xfrm>
          <a:prstGeom prst="rect">
            <a:avLst/>
          </a:prstGeom>
          <a:noFill/>
          <a:ln w="9525">
            <a:noFill/>
            <a:miter lim="800000"/>
            <a:headEnd/>
            <a:tailEnd/>
          </a:ln>
        </p:spPr>
        <p:txBody>
          <a:bodyPr/>
          <a:lstStyle/>
          <a:p>
            <a:pPr eaLnBrk="1" hangingPunct="1"/>
            <a:r>
              <a:rPr lang="en-GB">
                <a:solidFill>
                  <a:srgbClr val="0033CC"/>
                </a:solidFill>
                <a:latin typeface="Verdana" pitchFamily="34" charset="0"/>
                <a:cs typeface="Arial" pitchFamily="34" charset="0"/>
              </a:rPr>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0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1000"/>
                                        <p:tgtEl>
                                          <p:spTgt spid="9"/>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10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1000"/>
                                        <p:tgtEl>
                                          <p:spTgt spid="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1000"/>
                                        <p:tgtEl>
                                          <p:spTgt spid="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1000"/>
                                        <p:tgtEl>
                                          <p:spTgt spid="1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1000"/>
                                        <p:tgtEl>
                                          <p:spTgt spid="2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left)">
                                      <p:cBhvr>
                                        <p:cTn id="65" dur="1000"/>
                                        <p:tgtEl>
                                          <p:spTgt spid="1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1000"/>
                                        <p:tgtEl>
                                          <p:spTgt spid="2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6" grpId="0"/>
      <p:bldP spid="17"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6"/>
          <p:cNvPicPr>
            <a:picLocks noChangeAspect="1" noChangeArrowheads="1"/>
          </p:cNvPicPr>
          <p:nvPr/>
        </p:nvPicPr>
        <p:blipFill>
          <a:blip r:embed="rId2" cstate="print">
            <a:lum contrast="-42000"/>
          </a:blip>
          <a:srcRect/>
          <a:stretch>
            <a:fillRect/>
          </a:stretch>
        </p:blipFill>
        <p:spPr bwMode="auto">
          <a:xfrm>
            <a:off x="30163" y="1751013"/>
            <a:ext cx="9094787" cy="38576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F84DCBBC-5B1D-5B4E-99B0-88D2DF500817}"/>
              </a:ext>
            </a:extLst>
          </p:cNvPr>
          <p:cNvSpPr>
            <a:spLocks noGrp="1"/>
          </p:cNvSpPr>
          <p:nvPr>
            <p:ph type="sldNum" sz="quarter" idx="4294967295"/>
          </p:nvPr>
        </p:nvSpPr>
        <p:spPr bwMode="auto">
          <a:xfrm>
            <a:off x="8620125" y="6381750"/>
            <a:ext cx="5238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21B7E749-AF21-5E4D-98AE-1464170F021A}" type="slidenum">
              <a:rPr lang="ar-SA" altLang="en-US" sz="1800">
                <a:solidFill>
                  <a:srgbClr val="0000FF"/>
                </a:solidFill>
                <a:latin typeface="Times New Roman" panose="02020603050405020304" pitchFamily="18" charset="0"/>
                <a:cs typeface="Times New Roman" panose="02020603050405020304" pitchFamily="18" charset="0"/>
              </a:rPr>
              <a:pPr eaLnBrk="1" hangingPunct="1">
                <a:spcBef>
                  <a:spcPct val="0"/>
                </a:spcBef>
                <a:buFontTx/>
                <a:buNone/>
              </a:pPr>
              <a:t>24</a:t>
            </a:fld>
            <a:endParaRPr lang="en-GB" altLang="en-US" sz="1800">
              <a:solidFill>
                <a:srgbClr val="0000FF"/>
              </a:solidFill>
              <a:latin typeface="Times New Roman" panose="02020603050405020304" pitchFamily="18" charset="0"/>
              <a:cs typeface="Times New Roman" panose="02020603050405020304" pitchFamily="18" charset="0"/>
            </a:endParaRPr>
          </a:p>
        </p:txBody>
      </p:sp>
      <p:sp>
        <p:nvSpPr>
          <p:cNvPr id="48130" name="Rectangle 2">
            <a:extLst>
              <a:ext uri="{FF2B5EF4-FFF2-40B4-BE49-F238E27FC236}">
                <a16:creationId xmlns:a16="http://schemas.microsoft.com/office/drawing/2014/main" id="{E859F284-283E-5F4F-8BE9-D690F34573B4}"/>
              </a:ext>
            </a:extLst>
          </p:cNvPr>
          <p:cNvSpPr>
            <a:spLocks noGrp="1" noChangeArrowheads="1"/>
          </p:cNvSpPr>
          <p:nvPr>
            <p:ph type="title"/>
          </p:nvPr>
        </p:nvSpPr>
        <p:spPr>
          <a:xfrm>
            <a:off x="228600" y="228600"/>
            <a:ext cx="8410575" cy="762000"/>
          </a:xfrm>
        </p:spPr>
        <p:txBody>
          <a:bodyPr/>
          <a:lstStyle/>
          <a:p>
            <a:pPr eaLnBrk="1" hangingPunct="1"/>
            <a:r>
              <a:rPr lang="en-US" altLang="en-US">
                <a:solidFill>
                  <a:srgbClr val="C00000"/>
                </a:solidFill>
                <a:latin typeface="Times New Roman" panose="02020603050405020304" pitchFamily="18" charset="0"/>
                <a:cs typeface="Times New Roman" panose="02020603050405020304" pitchFamily="18" charset="0"/>
              </a:rPr>
              <a:t>4. The Motor Action</a:t>
            </a:r>
          </a:p>
        </p:txBody>
      </p:sp>
      <p:sp>
        <p:nvSpPr>
          <p:cNvPr id="58372" name="Rectangle 3">
            <a:extLst>
              <a:ext uri="{FF2B5EF4-FFF2-40B4-BE49-F238E27FC236}">
                <a16:creationId xmlns:a16="http://schemas.microsoft.com/office/drawing/2014/main" id="{AFE37F9E-2473-D943-924D-AFD7C41F8DCF}"/>
              </a:ext>
            </a:extLst>
          </p:cNvPr>
          <p:cNvSpPr>
            <a:spLocks noGrp="1" noChangeArrowheads="1"/>
          </p:cNvSpPr>
          <p:nvPr>
            <p:ph type="body" idx="1"/>
          </p:nvPr>
        </p:nvSpPr>
        <p:spPr>
          <a:xfrm>
            <a:off x="928688" y="1992313"/>
            <a:ext cx="7010400" cy="2209800"/>
          </a:xfrm>
        </p:spPr>
        <p:txBody>
          <a:bodyPr/>
          <a:lstStyle/>
          <a:p>
            <a:pPr marL="548640" indent="-548640" eaLnBrk="1" hangingPunct="1">
              <a:buFont typeface="Wingdings" panose="05000000000000000000" pitchFamily="2" charset="2"/>
              <a:buNone/>
              <a:defRPr/>
            </a:pPr>
            <a:r>
              <a:rPr lang="en-GB" sz="2400" b="1" dirty="0">
                <a:solidFill>
                  <a:schemeClr val="accent2"/>
                </a:solidFill>
                <a:latin typeface="Times New Roman" pitchFamily="18" charset="0"/>
                <a:cs typeface="Times New Roman" pitchFamily="18" charset="0"/>
              </a:rPr>
              <a:t>4.1:</a:t>
            </a:r>
            <a:r>
              <a:rPr lang="en-GB" sz="2400" dirty="0">
                <a:latin typeface="Times New Roman" pitchFamily="18" charset="0"/>
                <a:cs typeface="Times New Roman" pitchFamily="18" charset="0"/>
              </a:rPr>
              <a:t> </a:t>
            </a:r>
            <a:r>
              <a:rPr lang="en-GB" sz="2400" b="1" dirty="0">
                <a:latin typeface="Times New Roman" pitchFamily="18" charset="0"/>
                <a:cs typeface="Times New Roman" pitchFamily="18" charset="0"/>
              </a:rPr>
              <a:t>A Current-Carrying Loop in a Uniform   Magnetic Field</a:t>
            </a:r>
          </a:p>
          <a:p>
            <a:pPr marL="471488" lvl="1" indent="0" eaLnBrk="1" hangingPunct="1">
              <a:buFontTx/>
              <a:buNone/>
              <a:defRPr/>
            </a:pPr>
            <a:r>
              <a:rPr lang="en-GB" sz="2400" dirty="0">
                <a:solidFill>
                  <a:srgbClr val="0000FF"/>
                </a:solidFill>
                <a:latin typeface="Times New Roman" pitchFamily="18" charset="0"/>
                <a:cs typeface="Times New Roman" pitchFamily="18" charset="0"/>
              </a:rPr>
              <a:t>The torque induced in a current-carrying loop</a:t>
            </a:r>
          </a:p>
          <a:p>
            <a:pPr eaLnBrk="1" hangingPunct="1">
              <a:buFont typeface="Wingdings" panose="05000000000000000000" pitchFamily="2" charset="2"/>
              <a:buNone/>
              <a:defRPr/>
            </a:pPr>
            <a:endParaRPr lang="en-GB" sz="2400" dirty="0">
              <a:solidFill>
                <a:schemeClr val="accent2"/>
              </a:solidFill>
              <a:latin typeface="Times New Roman" pitchFamily="18" charset="0"/>
              <a:cs typeface="Times New Roman" pitchFamily="18" charset="0"/>
            </a:endParaRPr>
          </a:p>
          <a:p>
            <a:pPr eaLnBrk="1" hangingPunct="1">
              <a:buFont typeface="Wingdings" panose="05000000000000000000" pitchFamily="2" charset="2"/>
              <a:buNone/>
              <a:defRPr/>
            </a:pPr>
            <a:r>
              <a:rPr lang="en-GB" sz="2400" b="1" dirty="0">
                <a:solidFill>
                  <a:schemeClr val="accent2"/>
                </a:solidFill>
                <a:latin typeface="Times New Roman" pitchFamily="18" charset="0"/>
                <a:cs typeface="Times New Roman" pitchFamily="18" charset="0"/>
              </a:rPr>
              <a:t>4.5:</a:t>
            </a:r>
            <a:r>
              <a:rPr lang="en-GB" sz="2400" b="1" dirty="0">
                <a:latin typeface="Times New Roman" pitchFamily="18" charset="0"/>
                <a:cs typeface="Times New Roman" pitchFamily="18" charset="0"/>
              </a:rPr>
              <a:t> Induced Torque in an AC Machine</a:t>
            </a:r>
          </a:p>
          <a:p>
            <a:pPr eaLnBrk="1" hangingPunct="1">
              <a:buFont typeface="Wingdings" panose="05000000000000000000" pitchFamily="2" charset="2"/>
              <a:buNone/>
              <a:defRPr/>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891688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a:extLst>
              <a:ext uri="{FF2B5EF4-FFF2-40B4-BE49-F238E27FC236}">
                <a16:creationId xmlns:a16="http://schemas.microsoft.com/office/drawing/2014/main" id="{D339C675-8B8C-C240-A355-15E3F2131E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3217863"/>
            <a:ext cx="3846513"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Rectangle 3">
            <a:extLst>
              <a:ext uri="{FF2B5EF4-FFF2-40B4-BE49-F238E27FC236}">
                <a16:creationId xmlns:a16="http://schemas.microsoft.com/office/drawing/2014/main" id="{B6168A38-9772-EE48-9AAE-CF556188CA78}"/>
              </a:ext>
            </a:extLst>
          </p:cNvPr>
          <p:cNvSpPr>
            <a:spLocks noGrp="1" noChangeArrowheads="1"/>
          </p:cNvSpPr>
          <p:nvPr>
            <p:ph type="title"/>
          </p:nvPr>
        </p:nvSpPr>
        <p:spPr>
          <a:xfrm>
            <a:off x="228600" y="141288"/>
            <a:ext cx="8763000" cy="914400"/>
          </a:xfrm>
          <a:noFill/>
        </p:spPr>
        <p:txBody>
          <a:bodyPr/>
          <a:lstStyle/>
          <a:p>
            <a:pPr eaLnBrk="1" hangingPunct="1"/>
            <a:r>
              <a:rPr lang="en-US" altLang="en-US" sz="4000">
                <a:solidFill>
                  <a:srgbClr val="C00000"/>
                </a:solidFill>
                <a:latin typeface="Times New Roman" panose="02020603050405020304" pitchFamily="18" charset="0"/>
                <a:cs typeface="Times New Roman" panose="02020603050405020304" pitchFamily="18" charset="0"/>
              </a:rPr>
              <a:t> Production of Induced Force on a Current Carrying Wire </a:t>
            </a:r>
          </a:p>
        </p:txBody>
      </p:sp>
      <p:sp>
        <p:nvSpPr>
          <p:cNvPr id="49155" name="Text Box 4">
            <a:extLst>
              <a:ext uri="{FF2B5EF4-FFF2-40B4-BE49-F238E27FC236}">
                <a16:creationId xmlns:a16="http://schemas.microsoft.com/office/drawing/2014/main" id="{80B14E96-9BCD-2B4B-8796-E731A98D5EBE}"/>
              </a:ext>
            </a:extLst>
          </p:cNvPr>
          <p:cNvSpPr txBox="1">
            <a:spLocks noChangeArrowheads="1"/>
          </p:cNvSpPr>
          <p:nvPr/>
        </p:nvSpPr>
        <p:spPr bwMode="auto">
          <a:xfrm>
            <a:off x="914400" y="2667000"/>
            <a:ext cx="297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endParaRPr lang="en-US" altLang="en-US" sz="1800">
              <a:latin typeface="Times New Roman" panose="02020603050405020304" pitchFamily="18" charset="0"/>
              <a:cs typeface="Times New Roman" panose="02020603050405020304" pitchFamily="18" charset="0"/>
            </a:endParaRPr>
          </a:p>
        </p:txBody>
      </p:sp>
      <p:graphicFrame>
        <p:nvGraphicFramePr>
          <p:cNvPr id="12290" name="Object 5">
            <a:extLst>
              <a:ext uri="{FF2B5EF4-FFF2-40B4-BE49-F238E27FC236}">
                <a16:creationId xmlns:a16="http://schemas.microsoft.com/office/drawing/2014/main" id="{F88107EC-BFB3-F44E-8CE8-EF72480816B2}"/>
              </a:ext>
            </a:extLst>
          </p:cNvPr>
          <p:cNvGraphicFramePr>
            <a:graphicFrameLocks noGrp="1" noChangeAspect="1"/>
          </p:cNvGraphicFramePr>
          <p:nvPr>
            <p:ph sz="half" idx="2"/>
          </p:nvPr>
        </p:nvGraphicFramePr>
        <p:xfrm>
          <a:off x="7029450" y="1219200"/>
          <a:ext cx="1563688" cy="857250"/>
        </p:xfrm>
        <a:graphic>
          <a:graphicData uri="http://schemas.openxmlformats.org/presentationml/2006/ole">
            <mc:AlternateContent xmlns:mc="http://schemas.openxmlformats.org/markup-compatibility/2006">
              <mc:Choice xmlns:v="urn:schemas-microsoft-com:vml" Requires="v">
                <p:oleObj spid="_x0000_s76804" name="Equation" r:id="rId4" imgW="18135600" imgH="9944100" progId="Equation.3">
                  <p:embed/>
                </p:oleObj>
              </mc:Choice>
              <mc:Fallback>
                <p:oleObj name="Equation" r:id="rId4" imgW="18135600" imgH="9944100" progId="Equation.3">
                  <p:embed/>
                  <p:pic>
                    <p:nvPicPr>
                      <p:cNvPr id="12290" name="Object 5">
                        <a:extLst>
                          <a:ext uri="{FF2B5EF4-FFF2-40B4-BE49-F238E27FC236}">
                            <a16:creationId xmlns:a16="http://schemas.microsoft.com/office/drawing/2014/main" id="{F88107EC-BFB3-F44E-8CE8-EF7248081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9450" y="1219200"/>
                        <a:ext cx="15636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8">
            <a:extLst>
              <a:ext uri="{FF2B5EF4-FFF2-40B4-BE49-F238E27FC236}">
                <a16:creationId xmlns:a16="http://schemas.microsoft.com/office/drawing/2014/main" id="{F4929EFA-51CA-1E41-85FC-809244C23AB5}"/>
              </a:ext>
            </a:extLst>
          </p:cNvPr>
          <p:cNvSpPr>
            <a:spLocks noChangeArrowheads="1"/>
          </p:cNvSpPr>
          <p:nvPr/>
        </p:nvSpPr>
        <p:spPr bwMode="auto">
          <a:xfrm>
            <a:off x="177800" y="1219200"/>
            <a:ext cx="6629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buClr>
                <a:schemeClr val="accent2"/>
              </a:buClr>
              <a:buFontTx/>
              <a:buNone/>
            </a:pPr>
            <a:r>
              <a:rPr lang="en-US" altLang="en-US" sz="2400">
                <a:latin typeface="Times New Roman" panose="02020603050405020304" pitchFamily="18" charset="0"/>
                <a:cs typeface="Times New Roman" panose="02020603050405020304" pitchFamily="18" charset="0"/>
              </a:rPr>
              <a:t>The force induced on the conductor is:</a:t>
            </a:r>
          </a:p>
        </p:txBody>
      </p:sp>
      <p:sp>
        <p:nvSpPr>
          <p:cNvPr id="12295" name="Text Box 9">
            <a:extLst>
              <a:ext uri="{FF2B5EF4-FFF2-40B4-BE49-F238E27FC236}">
                <a16:creationId xmlns:a16="http://schemas.microsoft.com/office/drawing/2014/main" id="{90A77329-C2A4-0B4A-94A0-0B64D3A42AB0}"/>
              </a:ext>
            </a:extLst>
          </p:cNvPr>
          <p:cNvSpPr txBox="1">
            <a:spLocks noChangeArrowheads="1"/>
          </p:cNvSpPr>
          <p:nvPr/>
        </p:nvSpPr>
        <p:spPr bwMode="auto">
          <a:xfrm>
            <a:off x="152400" y="3546475"/>
            <a:ext cx="4908550" cy="23701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50000"/>
              </a:spcBef>
              <a:buFontTx/>
              <a:buNone/>
            </a:pPr>
            <a:r>
              <a:rPr lang="ja-JP" altLang="en-US" sz="2400">
                <a:latin typeface="Times New Roman" panose="02020603050405020304" pitchFamily="18" charset="0"/>
                <a:cs typeface="Times New Roman" panose="02020603050405020304" pitchFamily="18" charset="0"/>
              </a:rPr>
              <a:t>“</a:t>
            </a:r>
            <a:r>
              <a:rPr lang="en-US" altLang="ja-JP" sz="2400">
                <a:latin typeface="Times New Roman" panose="02020603050405020304" pitchFamily="18" charset="0"/>
                <a:cs typeface="Times New Roman" panose="02020603050405020304" pitchFamily="18" charset="0"/>
              </a:rPr>
              <a:t>If the index finger of right hand points in the</a:t>
            </a:r>
            <a:r>
              <a:rPr lang="en-US" altLang="ja-JP" sz="1800" b="1">
                <a:latin typeface="Times New Roman" panose="02020603050405020304" pitchFamily="18" charset="0"/>
                <a:cs typeface="Times New Roman" panose="02020603050405020304" pitchFamily="18" charset="0"/>
              </a:rPr>
              <a:t> </a:t>
            </a:r>
            <a:r>
              <a:rPr lang="en-US" altLang="ja-JP" sz="2400">
                <a:latin typeface="Times New Roman" panose="02020603050405020304" pitchFamily="18" charset="0"/>
                <a:cs typeface="Times New Roman" panose="02020603050405020304" pitchFamily="18" charset="0"/>
              </a:rPr>
              <a:t>direction of the vector </a:t>
            </a:r>
            <a:r>
              <a:rPr lang="en-US" altLang="ja-JP" sz="2800" b="1" i="1">
                <a:solidFill>
                  <a:srgbClr val="000099"/>
                </a:solidFill>
                <a:latin typeface="Times New Roman" panose="02020603050405020304" pitchFamily="18" charset="0"/>
                <a:cs typeface="Times New Roman" panose="02020603050405020304" pitchFamily="18" charset="0"/>
              </a:rPr>
              <a:t>l</a:t>
            </a:r>
            <a:r>
              <a:rPr lang="en-US" altLang="ja-JP" sz="2400">
                <a:latin typeface="Times New Roman" panose="02020603050405020304" pitchFamily="18" charset="0"/>
                <a:cs typeface="Times New Roman" panose="02020603050405020304" pitchFamily="18" charset="0"/>
              </a:rPr>
              <a:t> and the middle finger points in the direction of flux density vector </a:t>
            </a:r>
            <a:r>
              <a:rPr lang="en-US" altLang="ja-JP" sz="2400" b="1" i="1">
                <a:solidFill>
                  <a:srgbClr val="000099"/>
                </a:solidFill>
                <a:latin typeface="Times New Roman" panose="02020603050405020304" pitchFamily="18" charset="0"/>
                <a:cs typeface="Times New Roman" panose="02020603050405020304" pitchFamily="18" charset="0"/>
              </a:rPr>
              <a:t>B</a:t>
            </a:r>
            <a:r>
              <a:rPr lang="en-US" altLang="ja-JP" sz="2400">
                <a:latin typeface="Times New Roman" panose="02020603050405020304" pitchFamily="18" charset="0"/>
                <a:cs typeface="Times New Roman" panose="02020603050405020304" pitchFamily="18" charset="0"/>
              </a:rPr>
              <a:t>, then the thumb points in the direction of the resultant force </a:t>
            </a:r>
            <a:r>
              <a:rPr lang="en-US" altLang="ja-JP" sz="2400" b="1" i="1">
                <a:solidFill>
                  <a:srgbClr val="000099"/>
                </a:solidFill>
                <a:latin typeface="Times New Roman" panose="02020603050405020304" pitchFamily="18" charset="0"/>
                <a:cs typeface="Times New Roman" panose="02020603050405020304" pitchFamily="18" charset="0"/>
              </a:rPr>
              <a:t>F</a:t>
            </a:r>
            <a:r>
              <a:rPr lang="en-US" altLang="ja-JP" sz="2400">
                <a:latin typeface="Times New Roman" panose="02020603050405020304" pitchFamily="18" charset="0"/>
                <a:cs typeface="Times New Roman" panose="02020603050405020304" pitchFamily="18" charset="0"/>
              </a:rPr>
              <a:t> on the wire.</a:t>
            </a:r>
            <a:r>
              <a:rPr lang="ja-JP" altLang="en-US" sz="2400">
                <a:latin typeface="Times New Roman" panose="02020603050405020304" pitchFamily="18" charset="0"/>
                <a:cs typeface="Times New Roman" panose="02020603050405020304" pitchFamily="18" charset="0"/>
              </a:rPr>
              <a:t>”</a:t>
            </a:r>
            <a:endParaRPr lang="en-US" altLang="en-US" sz="2400">
              <a:latin typeface="Times New Roman" panose="02020603050405020304" pitchFamily="18" charset="0"/>
              <a:cs typeface="Times New Roman" panose="02020603050405020304" pitchFamily="18" charset="0"/>
            </a:endParaRPr>
          </a:p>
        </p:txBody>
      </p:sp>
      <p:sp>
        <p:nvSpPr>
          <p:cNvPr id="12296" name="Text Box 12">
            <a:extLst>
              <a:ext uri="{FF2B5EF4-FFF2-40B4-BE49-F238E27FC236}">
                <a16:creationId xmlns:a16="http://schemas.microsoft.com/office/drawing/2014/main" id="{D4738516-ED10-A74B-8930-21589A537E35}"/>
              </a:ext>
            </a:extLst>
          </p:cNvPr>
          <p:cNvSpPr txBox="1">
            <a:spLocks noChangeArrowheads="1"/>
          </p:cNvSpPr>
          <p:nvPr/>
        </p:nvSpPr>
        <p:spPr bwMode="auto">
          <a:xfrm>
            <a:off x="228600" y="2190750"/>
            <a:ext cx="4572000" cy="1016000"/>
          </a:xfrm>
          <a:prstGeom prst="rect">
            <a:avLst/>
          </a:prstGeom>
          <a:noFill/>
          <a:ln>
            <a:noFill/>
          </a:ln>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just" eaLnBrk="1" hangingPunct="1">
              <a:spcBef>
                <a:spcPct val="50000"/>
              </a:spcBef>
              <a:buClr>
                <a:srgbClr val="CC0000"/>
              </a:buClr>
              <a:defRPr/>
            </a:pPr>
            <a:r>
              <a:rPr lang="en-US" sz="2000" b="0" dirty="0">
                <a:solidFill>
                  <a:schemeClr val="accent5">
                    <a:lumMod val="25000"/>
                  </a:schemeClr>
                </a:solidFill>
                <a:latin typeface="Times New Roman" pitchFamily="18" charset="0"/>
                <a:ea typeface="ＭＳ Ｐゴシック" panose="020B0600070205080204" pitchFamily="34" charset="-128"/>
                <a:cs typeface="Times New Roman" pitchFamily="18" charset="0"/>
              </a:rPr>
              <a:t>The thumb, forefinger, and middle finger of the right hand are extended at right angles to each other.</a:t>
            </a:r>
          </a:p>
        </p:txBody>
      </p:sp>
      <p:sp>
        <p:nvSpPr>
          <p:cNvPr id="3" name="Rectangle 2">
            <a:extLst>
              <a:ext uri="{FF2B5EF4-FFF2-40B4-BE49-F238E27FC236}">
                <a16:creationId xmlns:a16="http://schemas.microsoft.com/office/drawing/2014/main" id="{F665C5F3-78F0-364E-AB44-3418BE3BA4F6}"/>
              </a:ext>
            </a:extLst>
          </p:cNvPr>
          <p:cNvSpPr>
            <a:spLocks noChangeArrowheads="1"/>
          </p:cNvSpPr>
          <p:nvPr/>
        </p:nvSpPr>
        <p:spPr bwMode="auto">
          <a:xfrm>
            <a:off x="146050" y="1725613"/>
            <a:ext cx="366077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99"/>
                </a:solidFill>
                <a:latin typeface="Times New Roman" panose="02020603050405020304" pitchFamily="18" charset="0"/>
                <a:cs typeface="Times New Roman" panose="02020603050405020304" pitchFamily="18" charset="0"/>
              </a:rPr>
              <a:t>Fleming</a:t>
            </a:r>
            <a:r>
              <a:rPr lang="ja-JP" altLang="en-US" sz="2400">
                <a:solidFill>
                  <a:srgbClr val="000099"/>
                </a:solidFill>
                <a:latin typeface="Times New Roman" panose="02020603050405020304" pitchFamily="18" charset="0"/>
                <a:cs typeface="Times New Roman" panose="02020603050405020304" pitchFamily="18" charset="0"/>
              </a:rPr>
              <a:t>’</a:t>
            </a:r>
            <a:r>
              <a:rPr lang="en-US" altLang="ja-JP" sz="2400">
                <a:solidFill>
                  <a:srgbClr val="000099"/>
                </a:solidFill>
                <a:latin typeface="Times New Roman" panose="02020603050405020304" pitchFamily="18" charset="0"/>
                <a:cs typeface="Times New Roman" panose="02020603050405020304" pitchFamily="18" charset="0"/>
              </a:rPr>
              <a:t>s Right Hand Rule:</a:t>
            </a:r>
            <a:endParaRPr lang="en-US" altLang="en-US" sz="2400">
              <a:solidFill>
                <a:srgbClr val="000099"/>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B3F942A-1477-1849-9A64-EA354F89EB11}"/>
              </a:ext>
            </a:extLst>
          </p:cNvPr>
          <p:cNvSpPr>
            <a:spLocks noChangeArrowheads="1"/>
          </p:cNvSpPr>
          <p:nvPr/>
        </p:nvSpPr>
        <p:spPr bwMode="auto">
          <a:xfrm>
            <a:off x="5568950" y="2197100"/>
            <a:ext cx="3513138" cy="768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000">
                <a:latin typeface="Times New Roman" panose="02020603050405020304" pitchFamily="18" charset="0"/>
                <a:cs typeface="Times New Roman" panose="02020603050405020304" pitchFamily="18" charset="0"/>
              </a:rPr>
              <a:t>Direction of </a:t>
            </a:r>
            <a:r>
              <a:rPr lang="en-US" altLang="en-US" sz="2400" i="1">
                <a:solidFill>
                  <a:srgbClr val="000099"/>
                </a:solidFill>
                <a:latin typeface="Times New Roman" panose="02020603050405020304" pitchFamily="18" charset="0"/>
                <a:cs typeface="Times New Roman" panose="02020603050405020304" pitchFamily="18" charset="0"/>
              </a:rPr>
              <a:t>l</a:t>
            </a:r>
            <a:r>
              <a:rPr lang="en-US" altLang="en-US" sz="2000">
                <a:latin typeface="Times New Roman" panose="02020603050405020304" pitchFamily="18" charset="0"/>
                <a:cs typeface="Times New Roman" panose="02020603050405020304" pitchFamily="18" charset="0"/>
              </a:rPr>
              <a:t> defined to be in the direction of current flow</a:t>
            </a:r>
          </a:p>
        </p:txBody>
      </p:sp>
      <p:sp>
        <p:nvSpPr>
          <p:cNvPr id="49162" name="TextBox 1">
            <a:extLst>
              <a:ext uri="{FF2B5EF4-FFF2-40B4-BE49-F238E27FC236}">
                <a16:creationId xmlns:a16="http://schemas.microsoft.com/office/drawing/2014/main" id="{1388354F-AA20-6746-BD2D-735EBDBCD67D}"/>
              </a:ext>
            </a:extLst>
          </p:cNvPr>
          <p:cNvSpPr txBox="1">
            <a:spLocks noChangeArrowheads="1"/>
          </p:cNvSpPr>
          <p:nvPr/>
        </p:nvSpPr>
        <p:spPr bwMode="auto">
          <a:xfrm rot="2471248">
            <a:off x="7600950" y="576263"/>
            <a:ext cx="1611313" cy="523875"/>
          </a:xfrm>
          <a:prstGeom prst="rect">
            <a:avLst/>
          </a:prstGeom>
          <a:solidFill>
            <a:srgbClr val="00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800" b="1">
                <a:solidFill>
                  <a:srgbClr val="FFFF00"/>
                </a:solidFill>
              </a:rPr>
              <a:t>REVIEW</a:t>
            </a:r>
          </a:p>
        </p:txBody>
      </p:sp>
    </p:spTree>
    <p:extLst>
      <p:ext uri="{BB962C8B-B14F-4D97-AF65-F5344CB8AC3E}">
        <p14:creationId xmlns:p14="http://schemas.microsoft.com/office/powerpoint/2010/main" val="3984792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wipe(left)">
                                      <p:cBhvr>
                                        <p:cTn id="7" dur="1000"/>
                                        <p:tgtEl>
                                          <p:spTgt spid="12294"/>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12290"/>
                                        </p:tgtEl>
                                        <p:attrNameLst>
                                          <p:attrName>style.visibility</p:attrName>
                                        </p:attrNameLst>
                                      </p:cBhvr>
                                      <p:to>
                                        <p:strVal val="visible"/>
                                      </p:to>
                                    </p:set>
                                    <p:animEffect transition="in" filter="wipe(up)">
                                      <p:cBhvr>
                                        <p:cTn id="11" dur="1000"/>
                                        <p:tgtEl>
                                          <p:spTgt spid="122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10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296"/>
                                        </p:tgtEl>
                                        <p:attrNameLst>
                                          <p:attrName>style.visibility</p:attrName>
                                        </p:attrNameLst>
                                      </p:cBhvr>
                                      <p:to>
                                        <p:strVal val="visible"/>
                                      </p:to>
                                    </p:set>
                                    <p:animEffect transition="in" filter="wipe(up)">
                                      <p:cBhvr>
                                        <p:cTn id="26" dur="2000"/>
                                        <p:tgtEl>
                                          <p:spTgt spid="122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295"/>
                                        </p:tgtEl>
                                        <p:attrNameLst>
                                          <p:attrName>style.visibility</p:attrName>
                                        </p:attrNameLst>
                                      </p:cBhvr>
                                      <p:to>
                                        <p:strVal val="visible"/>
                                      </p:to>
                                    </p:set>
                                    <p:animEffect transition="in" filter="wipe(up)">
                                      <p:cBhvr>
                                        <p:cTn id="31" dur="20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animBg="1"/>
      <p:bldP spid="12296" grpId="0"/>
      <p:bldP spid="3"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7">
            <a:extLst>
              <a:ext uri="{FF2B5EF4-FFF2-40B4-BE49-F238E27FC236}">
                <a16:creationId xmlns:a16="http://schemas.microsoft.com/office/drawing/2014/main" id="{3415DE5D-7329-844D-A854-2E5639C22AB8}"/>
              </a:ext>
            </a:extLst>
          </p:cNvPr>
          <p:cNvSpPr>
            <a:spLocks noGrp="1"/>
          </p:cNvSpPr>
          <p:nvPr>
            <p:ph type="sldNum" sz="quarter" idx="12"/>
          </p:nvPr>
        </p:nvSpPr>
        <p:spPr bwMode="auto">
          <a:xfrm>
            <a:off x="8620125" y="6381750"/>
            <a:ext cx="5238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5C798173-070D-1F4D-BD41-C8857EBE01A8}" type="slidenum">
              <a:rPr lang="ar-SA" altLang="en-US" sz="1800">
                <a:solidFill>
                  <a:srgbClr val="0000FF"/>
                </a:solidFill>
                <a:latin typeface="Times New Roman" panose="02020603050405020304" pitchFamily="18" charset="0"/>
                <a:cs typeface="Times New Roman" panose="02020603050405020304" pitchFamily="18" charset="0"/>
              </a:rPr>
              <a:pPr eaLnBrk="1" hangingPunct="1">
                <a:spcBef>
                  <a:spcPct val="0"/>
                </a:spcBef>
                <a:buFontTx/>
                <a:buNone/>
              </a:pPr>
              <a:t>26</a:t>
            </a:fld>
            <a:endParaRPr lang="en-GB" altLang="en-US" sz="1800">
              <a:solidFill>
                <a:srgbClr val="0000FF"/>
              </a:solidFill>
              <a:latin typeface="Times New Roman" panose="02020603050405020304" pitchFamily="18" charset="0"/>
              <a:cs typeface="Times New Roman" panose="02020603050405020304" pitchFamily="18" charset="0"/>
            </a:endParaRPr>
          </a:p>
        </p:txBody>
      </p:sp>
      <p:sp>
        <p:nvSpPr>
          <p:cNvPr id="50178" name="Rectangle 2">
            <a:extLst>
              <a:ext uri="{FF2B5EF4-FFF2-40B4-BE49-F238E27FC236}">
                <a16:creationId xmlns:a16="http://schemas.microsoft.com/office/drawing/2014/main" id="{A381D302-3FA4-9545-BEAE-9E5874D59A08}"/>
              </a:ext>
            </a:extLst>
          </p:cNvPr>
          <p:cNvSpPr>
            <a:spLocks noGrp="1" noChangeArrowheads="1"/>
          </p:cNvSpPr>
          <p:nvPr>
            <p:ph type="title"/>
          </p:nvPr>
        </p:nvSpPr>
        <p:spPr>
          <a:xfrm>
            <a:off x="187325" y="76200"/>
            <a:ext cx="8763000" cy="914400"/>
          </a:xfrm>
        </p:spPr>
        <p:txBody>
          <a:bodyPr/>
          <a:lstStyle/>
          <a:p>
            <a:pPr eaLnBrk="1" hangingPunct="1"/>
            <a:r>
              <a:rPr lang="en-US" altLang="en-US" sz="3200" dirty="0">
                <a:solidFill>
                  <a:srgbClr val="C00000"/>
                </a:solidFill>
                <a:latin typeface="Times New Roman" panose="02020603050405020304" pitchFamily="18" charset="0"/>
                <a:cs typeface="Times New Roman" panose="02020603050405020304" pitchFamily="18" charset="0"/>
              </a:rPr>
              <a:t>4. The Torque Induced in a Current-Carrying Loop (1/8)</a:t>
            </a:r>
          </a:p>
        </p:txBody>
      </p:sp>
      <p:sp>
        <p:nvSpPr>
          <p:cNvPr id="19461" name="Rectangle 3">
            <a:extLst>
              <a:ext uri="{FF2B5EF4-FFF2-40B4-BE49-F238E27FC236}">
                <a16:creationId xmlns:a16="http://schemas.microsoft.com/office/drawing/2014/main" id="{E716D53F-CE1F-2D4D-8A63-50B1BCDAAD45}"/>
              </a:ext>
            </a:extLst>
          </p:cNvPr>
          <p:cNvSpPr>
            <a:spLocks noGrp="1" noChangeArrowheads="1"/>
          </p:cNvSpPr>
          <p:nvPr>
            <p:ph type="body" sz="half" idx="1"/>
          </p:nvPr>
        </p:nvSpPr>
        <p:spPr>
          <a:xfrm>
            <a:off x="403225" y="3790950"/>
            <a:ext cx="8740775" cy="827088"/>
          </a:xfrm>
        </p:spPr>
        <p:txBody>
          <a:bodyPr/>
          <a:lstStyle/>
          <a:p>
            <a:pPr marL="0" indent="0" eaLnBrk="1" hangingPunct="1">
              <a:lnSpc>
                <a:spcPct val="90000"/>
              </a:lnSpc>
              <a:buFontTx/>
              <a:buNone/>
            </a:pPr>
            <a:r>
              <a:rPr lang="en-US" altLang="en-US" sz="2400">
                <a:solidFill>
                  <a:srgbClr val="0000FF"/>
                </a:solidFill>
                <a:latin typeface="Times New Roman" panose="02020603050405020304" pitchFamily="18" charset="0"/>
                <a:cs typeface="Times New Roman" panose="02020603050405020304" pitchFamily="18" charset="0"/>
              </a:rPr>
              <a:t>To determine the magnitude and direction of torque, first the force on each segment of the loop is calculated: </a:t>
            </a:r>
            <a:endParaRPr lang="el-GR" altLang="en-US" sz="2400">
              <a:solidFill>
                <a:srgbClr val="0000FF"/>
              </a:solidFill>
              <a:latin typeface="Times New Roman" panose="02020603050405020304" pitchFamily="18" charset="0"/>
              <a:cs typeface="Times New Roman" panose="02020603050405020304" pitchFamily="18" charset="0"/>
            </a:endParaRPr>
          </a:p>
        </p:txBody>
      </p:sp>
      <p:pic>
        <p:nvPicPr>
          <p:cNvPr id="50180" name="Picture 5">
            <a:extLst>
              <a:ext uri="{FF2B5EF4-FFF2-40B4-BE49-F238E27FC236}">
                <a16:creationId xmlns:a16="http://schemas.microsoft.com/office/drawing/2014/main" id="{80411333-3896-254E-8EBF-789548BFCA8F}"/>
              </a:ext>
            </a:extLst>
          </p:cNvPr>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5905500" y="858838"/>
            <a:ext cx="2840038"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1">
            <a:extLst>
              <a:ext uri="{FF2B5EF4-FFF2-40B4-BE49-F238E27FC236}">
                <a16:creationId xmlns:a16="http://schemas.microsoft.com/office/drawing/2014/main" id="{F99C180E-9CA7-F248-BAEE-4703418EE712}"/>
              </a:ext>
            </a:extLst>
          </p:cNvPr>
          <p:cNvSpPr>
            <a:spLocks noChangeArrowheads="1"/>
          </p:cNvSpPr>
          <p:nvPr/>
        </p:nvSpPr>
        <p:spPr bwMode="auto">
          <a:xfrm>
            <a:off x="498475" y="1000125"/>
            <a:ext cx="457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a:spcBef>
                <a:spcPct val="0"/>
              </a:spcBef>
              <a:buFontTx/>
              <a:buNone/>
            </a:pPr>
            <a:r>
              <a:rPr lang="en-US" altLang="en-US" sz="2400">
                <a:latin typeface="Times New Roman" panose="02020603050405020304" pitchFamily="18" charset="0"/>
                <a:cs typeface="Times New Roman" panose="02020603050405020304" pitchFamily="18" charset="0"/>
              </a:rPr>
              <a:t>Assume that the rotor loop is at some arbitrary angle </a:t>
            </a:r>
            <a:r>
              <a:rPr lang="el-GR" altLang="en-US" sz="2400">
                <a:latin typeface="Times New Roman" panose="02020603050405020304" pitchFamily="18" charset="0"/>
                <a:cs typeface="Times New Roman" panose="02020603050405020304" pitchFamily="18" charset="0"/>
              </a:rPr>
              <a:t>θ</a:t>
            </a:r>
            <a:r>
              <a:rPr lang="en-US" altLang="en-US" sz="2400">
                <a:latin typeface="Times New Roman" panose="02020603050405020304" pitchFamily="18" charset="0"/>
                <a:cs typeface="Times New Roman" panose="02020603050405020304" pitchFamily="18" charset="0"/>
              </a:rPr>
              <a:t> with respect to the magnetic field, and current is flowing in the loop</a:t>
            </a:r>
          </a:p>
        </p:txBody>
      </p:sp>
      <p:sp>
        <p:nvSpPr>
          <p:cNvPr id="3" name="Rectangle 2">
            <a:extLst>
              <a:ext uri="{FF2B5EF4-FFF2-40B4-BE49-F238E27FC236}">
                <a16:creationId xmlns:a16="http://schemas.microsoft.com/office/drawing/2014/main" id="{F766A1C9-C428-184B-AEC4-1C7D5AB663DE}"/>
              </a:ext>
            </a:extLst>
          </p:cNvPr>
          <p:cNvSpPr>
            <a:spLocks noChangeArrowheads="1"/>
          </p:cNvSpPr>
          <p:nvPr/>
        </p:nvSpPr>
        <p:spPr bwMode="auto">
          <a:xfrm>
            <a:off x="403225" y="3038475"/>
            <a:ext cx="550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ct val="0"/>
              </a:spcBef>
              <a:buFontTx/>
              <a:buNone/>
            </a:pPr>
            <a:r>
              <a:rPr lang="en-US" altLang="en-US" sz="2400">
                <a:latin typeface="Times New Roman" panose="02020603050405020304" pitchFamily="18" charset="0"/>
                <a:cs typeface="Times New Roman" panose="02020603050405020304" pitchFamily="18" charset="0"/>
              </a:rPr>
              <a:t>Torque will be induced on the wire loop </a:t>
            </a:r>
          </a:p>
        </p:txBody>
      </p:sp>
      <p:sp>
        <p:nvSpPr>
          <p:cNvPr id="4" name="Rectangle 3">
            <a:extLst>
              <a:ext uri="{FF2B5EF4-FFF2-40B4-BE49-F238E27FC236}">
                <a16:creationId xmlns:a16="http://schemas.microsoft.com/office/drawing/2014/main" id="{13C6DFA0-C70E-1043-B606-CB264596CF05}"/>
              </a:ext>
            </a:extLst>
          </p:cNvPr>
          <p:cNvSpPr>
            <a:spLocks noRot="1" noChangeAspect="1" noMove="1" noResize="1" noEditPoints="1" noAdjustHandles="1" noChangeArrowheads="1" noChangeShapeType="1" noTextEdit="1"/>
          </p:cNvSpPr>
          <p:nvPr/>
        </p:nvSpPr>
        <p:spPr>
          <a:xfrm>
            <a:off x="1506832" y="4619977"/>
            <a:ext cx="2199777" cy="461665"/>
          </a:xfrm>
          <a:prstGeom prst="rect">
            <a:avLst/>
          </a:prstGeom>
          <a:blipFill rotWithShape="0">
            <a:blip r:embed="rId4" cstate="print"/>
            <a:stretch>
              <a:fillRect t="-127632" r="-24377" b="-197368"/>
            </a:stretch>
          </a:blipFill>
        </p:spPr>
        <p:txBody>
          <a:bodyPr/>
          <a:lstStyle/>
          <a:p>
            <a:pPr>
              <a:defRPr/>
            </a:pPr>
            <a:r>
              <a:rPr lang="en-US">
                <a:noFill/>
                <a:latin typeface="Times New Roman" pitchFamily="18" charset="0"/>
                <a:cs typeface="Times New Roman" pitchFamily="18" charset="0"/>
              </a:rPr>
              <a:t> </a:t>
            </a:r>
          </a:p>
        </p:txBody>
      </p:sp>
      <p:sp>
        <p:nvSpPr>
          <p:cNvPr id="5" name="Rectangle 4">
            <a:extLst>
              <a:ext uri="{FF2B5EF4-FFF2-40B4-BE49-F238E27FC236}">
                <a16:creationId xmlns:a16="http://schemas.microsoft.com/office/drawing/2014/main" id="{6302CBD8-727D-F84B-AFBC-E956E76186A9}"/>
              </a:ext>
            </a:extLst>
          </p:cNvPr>
          <p:cNvSpPr>
            <a:spLocks noRot="1" noChangeAspect="1" noMove="1" noResize="1" noEditPoints="1" noAdjustHandles="1" noChangeArrowheads="1" noChangeShapeType="1" noTextEdit="1"/>
          </p:cNvSpPr>
          <p:nvPr/>
        </p:nvSpPr>
        <p:spPr>
          <a:xfrm>
            <a:off x="907575" y="5222359"/>
            <a:ext cx="6912591" cy="830997"/>
          </a:xfrm>
          <a:prstGeom prst="rect">
            <a:avLst/>
          </a:prstGeom>
          <a:blipFill rotWithShape="0">
            <a:blip r:embed="rId5" cstate="print"/>
            <a:stretch>
              <a:fillRect/>
            </a:stretch>
          </a:blipFill>
        </p:spPr>
        <p:txBody>
          <a:bodyPr/>
          <a:lstStyle/>
          <a:p>
            <a:pPr>
              <a:defRPr/>
            </a:pPr>
            <a:r>
              <a:rPr lang="en-US">
                <a:noFill/>
                <a:latin typeface="Times New Roman" pitchFamily="18" charset="0"/>
                <a:cs typeface="Times New Roman" pitchFamily="18" charset="0"/>
              </a:rPr>
              <a:t> </a:t>
            </a:r>
          </a:p>
        </p:txBody>
      </p:sp>
      <p:graphicFrame>
        <p:nvGraphicFramePr>
          <p:cNvPr id="6" name="Object 5">
            <a:extLst>
              <a:ext uri="{FF2B5EF4-FFF2-40B4-BE49-F238E27FC236}">
                <a16:creationId xmlns:a16="http://schemas.microsoft.com/office/drawing/2014/main" id="{9A17E107-2321-2E44-87BF-818F953462A6}"/>
              </a:ext>
            </a:extLst>
          </p:cNvPr>
          <p:cNvGraphicFramePr>
            <a:graphicFrameLocks noChangeAspect="1"/>
          </p:cNvGraphicFramePr>
          <p:nvPr/>
        </p:nvGraphicFramePr>
        <p:xfrm>
          <a:off x="1657350" y="6213475"/>
          <a:ext cx="1497013" cy="406400"/>
        </p:xfrm>
        <a:graphic>
          <a:graphicData uri="http://schemas.openxmlformats.org/presentationml/2006/ole">
            <mc:AlternateContent xmlns:mc="http://schemas.openxmlformats.org/markup-compatibility/2006">
              <mc:Choice xmlns:v="urn:schemas-microsoft-com:vml" Requires="v">
                <p:oleObj spid="_x0000_s77828" name="Equation" r:id="rId6" imgW="17259300" imgH="4686300" progId="Equation.DSMT4">
                  <p:embed/>
                </p:oleObj>
              </mc:Choice>
              <mc:Fallback>
                <p:oleObj name="Equation" r:id="rId6" imgW="17259300" imgH="4686300" progId="Equation.DSMT4">
                  <p:embed/>
                  <p:pic>
                    <p:nvPicPr>
                      <p:cNvPr id="6" name="Object 5">
                        <a:extLst>
                          <a:ext uri="{FF2B5EF4-FFF2-40B4-BE49-F238E27FC236}">
                            <a16:creationId xmlns:a16="http://schemas.microsoft.com/office/drawing/2014/main" id="{9A17E107-2321-2E44-87BF-818F95346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7350" y="6213475"/>
                        <a:ext cx="14970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5161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1">
                                            <p:txEl>
                                              <p:pRg st="0" end="0"/>
                                            </p:txEl>
                                          </p:spTgt>
                                        </p:tgtEl>
                                        <p:attrNameLst>
                                          <p:attrName>style.visibility</p:attrName>
                                        </p:attrNameLst>
                                      </p:cBhvr>
                                      <p:to>
                                        <p:strVal val="visible"/>
                                      </p:to>
                                    </p:set>
                                    <p:animEffect transition="in" filter="wipe(left)">
                                      <p:cBhvr>
                                        <p:cTn id="12" dur="1000"/>
                                        <p:tgtEl>
                                          <p:spTgt spid="1946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55EA7805-B12C-B440-B263-10C185D4BC4F}"/>
              </a:ext>
            </a:extLst>
          </p:cNvPr>
          <p:cNvSpPr>
            <a:spLocks noGrp="1"/>
          </p:cNvSpPr>
          <p:nvPr>
            <p:ph type="sldNum" sz="quarter" idx="4294967295"/>
          </p:nvPr>
        </p:nvSpPr>
        <p:spPr bwMode="auto">
          <a:xfrm>
            <a:off x="8634413" y="6381750"/>
            <a:ext cx="509587"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13C997BE-BB65-EA45-9FA7-83C339810138}" type="slidenum">
              <a:rPr lang="ar-SA" altLang="en-US" sz="1800">
                <a:solidFill>
                  <a:srgbClr val="0000FF"/>
                </a:solidFill>
                <a:latin typeface="Verdana" panose="020B0604030504040204" pitchFamily="34" charset="0"/>
                <a:cs typeface="Arial" panose="020B0604020202020204" pitchFamily="34" charset="0"/>
              </a:rPr>
              <a:pPr eaLnBrk="1" hangingPunct="1">
                <a:spcBef>
                  <a:spcPct val="0"/>
                </a:spcBef>
                <a:buFontTx/>
                <a:buNone/>
              </a:pPr>
              <a:t>27</a:t>
            </a:fld>
            <a:endParaRPr lang="en-GB" altLang="en-US" sz="1800">
              <a:solidFill>
                <a:srgbClr val="0000FF"/>
              </a:solidFill>
              <a:latin typeface="Verdana" panose="020B0604030504040204" pitchFamily="34" charset="0"/>
              <a:cs typeface="Arial" panose="020B0604020202020204" pitchFamily="34" charset="0"/>
            </a:endParaRPr>
          </a:p>
        </p:txBody>
      </p:sp>
      <p:pic>
        <p:nvPicPr>
          <p:cNvPr id="51202" name="Picture 3">
            <a:extLst>
              <a:ext uri="{FF2B5EF4-FFF2-40B4-BE49-F238E27FC236}">
                <a16:creationId xmlns:a16="http://schemas.microsoft.com/office/drawing/2014/main" id="{6B8C4DAD-98C8-9D46-A49D-20C782927406}"/>
              </a:ext>
            </a:extLst>
          </p:cNvPr>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271463" y="3532188"/>
            <a:ext cx="2587625"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4">
            <a:extLst>
              <a:ext uri="{FF2B5EF4-FFF2-40B4-BE49-F238E27FC236}">
                <a16:creationId xmlns:a16="http://schemas.microsoft.com/office/drawing/2014/main" id="{9099EE50-F030-C746-BECE-B98871F39D3C}"/>
              </a:ext>
            </a:extLst>
          </p:cNvPr>
          <p:cNvPicPr>
            <a:picLocks noChangeAspect="1" noChangeArrowheads="1"/>
          </p:cNvPicPr>
          <p:nvPr/>
        </p:nvPicPr>
        <p:blipFill>
          <a:blip r:embed="rId4">
            <a:lum contrast="-36000"/>
            <a:extLst>
              <a:ext uri="{28A0092B-C50C-407E-A947-70E740481C1C}">
                <a14:useLocalDpi xmlns:a14="http://schemas.microsoft.com/office/drawing/2010/main" val="0"/>
              </a:ext>
            </a:extLst>
          </a:blip>
          <a:srcRect/>
          <a:stretch>
            <a:fillRect/>
          </a:stretch>
        </p:blipFill>
        <p:spPr bwMode="auto">
          <a:xfrm>
            <a:off x="271463" y="881063"/>
            <a:ext cx="146208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5">
            <a:extLst>
              <a:ext uri="{FF2B5EF4-FFF2-40B4-BE49-F238E27FC236}">
                <a16:creationId xmlns:a16="http://schemas.microsoft.com/office/drawing/2014/main" id="{C818EFC9-D86C-5943-83E9-103539355653}"/>
              </a:ext>
            </a:extLst>
          </p:cNvPr>
          <p:cNvPicPr>
            <a:picLocks noChangeAspect="1" noChangeArrowheads="1"/>
          </p:cNvPicPr>
          <p:nvPr/>
        </p:nvPicPr>
        <p:blipFill>
          <a:blip r:embed="rId5">
            <a:lum contrast="-48000"/>
            <a:extLst>
              <a:ext uri="{28A0092B-C50C-407E-A947-70E740481C1C}">
                <a14:useLocalDpi xmlns:a14="http://schemas.microsoft.com/office/drawing/2010/main" val="0"/>
              </a:ext>
            </a:extLst>
          </a:blip>
          <a:srcRect/>
          <a:stretch>
            <a:fillRect/>
          </a:stretch>
        </p:blipFill>
        <p:spPr bwMode="auto">
          <a:xfrm>
            <a:off x="2859088" y="887413"/>
            <a:ext cx="6105525"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2">
            <a:extLst>
              <a:ext uri="{FF2B5EF4-FFF2-40B4-BE49-F238E27FC236}">
                <a16:creationId xmlns:a16="http://schemas.microsoft.com/office/drawing/2014/main" id="{C66247D4-069C-8B4D-9A98-037914FB7840}"/>
              </a:ext>
            </a:extLst>
          </p:cNvPr>
          <p:cNvSpPr>
            <a:spLocks noGrp="1" noChangeArrowheads="1"/>
          </p:cNvSpPr>
          <p:nvPr>
            <p:ph type="title"/>
          </p:nvPr>
        </p:nvSpPr>
        <p:spPr>
          <a:xfrm>
            <a:off x="187325" y="76200"/>
            <a:ext cx="8763000" cy="914400"/>
          </a:xfrm>
        </p:spPr>
        <p:txBody>
          <a:bodyPr/>
          <a:lstStyle/>
          <a:p>
            <a:pPr eaLnBrk="1" hangingPunct="1"/>
            <a:r>
              <a:rPr lang="en-US" altLang="en-US" sz="3200" dirty="0">
                <a:solidFill>
                  <a:srgbClr val="C00000"/>
                </a:solidFill>
                <a:latin typeface="Times New Roman" panose="02020603050405020304" pitchFamily="18" charset="0"/>
                <a:cs typeface="Times New Roman" panose="02020603050405020304" pitchFamily="18" charset="0"/>
              </a:rPr>
              <a:t>4. The Torque Induced in a Current-Carrying Loop (2/8)</a:t>
            </a:r>
          </a:p>
        </p:txBody>
      </p:sp>
    </p:spTree>
    <p:extLst>
      <p:ext uri="{BB962C8B-B14F-4D97-AF65-F5344CB8AC3E}">
        <p14:creationId xmlns:p14="http://schemas.microsoft.com/office/powerpoint/2010/main" val="330612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7">
            <a:extLst>
              <a:ext uri="{FF2B5EF4-FFF2-40B4-BE49-F238E27FC236}">
                <a16:creationId xmlns:a16="http://schemas.microsoft.com/office/drawing/2014/main" id="{4F60BC03-E976-5E4B-A092-6CEE076B0713}"/>
              </a:ext>
            </a:extLst>
          </p:cNvPr>
          <p:cNvSpPr>
            <a:spLocks noGrp="1"/>
          </p:cNvSpPr>
          <p:nvPr>
            <p:ph type="sldNum" sz="quarter" idx="12"/>
          </p:nvPr>
        </p:nvSpPr>
        <p:spPr bwMode="auto">
          <a:xfrm>
            <a:off x="8504238" y="6381750"/>
            <a:ext cx="63182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96AED80C-F1B7-3E41-B403-E0A943876CB8}" type="slidenum">
              <a:rPr lang="ar-SA" altLang="en-US" sz="1800">
                <a:solidFill>
                  <a:srgbClr val="0000FF"/>
                </a:solidFill>
                <a:latin typeface="Times New Roman" panose="02020603050405020304" pitchFamily="18" charset="0"/>
                <a:cs typeface="Times New Roman" panose="02020603050405020304" pitchFamily="18" charset="0"/>
              </a:rPr>
              <a:pPr eaLnBrk="1" hangingPunct="1">
                <a:spcBef>
                  <a:spcPct val="0"/>
                </a:spcBef>
                <a:buFontTx/>
                <a:buNone/>
              </a:pPr>
              <a:t>28</a:t>
            </a:fld>
            <a:endParaRPr lang="en-GB" altLang="en-US" sz="1800">
              <a:solidFill>
                <a:srgbClr val="0000FF"/>
              </a:solidFill>
              <a:latin typeface="Times New Roman" panose="02020603050405020304" pitchFamily="18" charset="0"/>
              <a:cs typeface="Times New Roman" panose="02020603050405020304" pitchFamily="18" charset="0"/>
            </a:endParaRPr>
          </a:p>
        </p:txBody>
      </p:sp>
      <p:graphicFrame>
        <p:nvGraphicFramePr>
          <p:cNvPr id="20482" name="Object 3">
            <a:extLst>
              <a:ext uri="{FF2B5EF4-FFF2-40B4-BE49-F238E27FC236}">
                <a16:creationId xmlns:a16="http://schemas.microsoft.com/office/drawing/2014/main" id="{33AF1A66-DA12-B249-9DFE-2B417D95845D}"/>
              </a:ext>
            </a:extLst>
          </p:cNvPr>
          <p:cNvGraphicFramePr>
            <a:graphicFrameLocks noGrp="1" noChangeAspect="1"/>
          </p:cNvGraphicFramePr>
          <p:nvPr>
            <p:ph sz="quarter" idx="3"/>
          </p:nvPr>
        </p:nvGraphicFramePr>
        <p:xfrm>
          <a:off x="442913" y="2687638"/>
          <a:ext cx="2111375" cy="741362"/>
        </p:xfrm>
        <a:graphic>
          <a:graphicData uri="http://schemas.openxmlformats.org/presentationml/2006/ole">
            <mc:AlternateContent xmlns:mc="http://schemas.openxmlformats.org/markup-compatibility/2006">
              <mc:Choice xmlns:v="urn:schemas-microsoft-com:vml" Requires="v">
                <p:oleObj spid="_x0000_s80909" name="Equation" r:id="rId3" imgW="32473900" imgH="11404600" progId="Equation.3">
                  <p:embed/>
                </p:oleObj>
              </mc:Choice>
              <mc:Fallback>
                <p:oleObj name="Equation" r:id="rId3" imgW="32473900" imgH="11404600" progId="Equation.3">
                  <p:embed/>
                  <p:pic>
                    <p:nvPicPr>
                      <p:cNvPr id="20482" name="Object 3">
                        <a:extLst>
                          <a:ext uri="{FF2B5EF4-FFF2-40B4-BE49-F238E27FC236}">
                            <a16:creationId xmlns:a16="http://schemas.microsoft.com/office/drawing/2014/main" id="{33AF1A66-DA12-B249-9DFE-2B417D958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3" y="2687638"/>
                        <a:ext cx="21113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3" name="Object 4">
            <a:extLst>
              <a:ext uri="{FF2B5EF4-FFF2-40B4-BE49-F238E27FC236}">
                <a16:creationId xmlns:a16="http://schemas.microsoft.com/office/drawing/2014/main" id="{9FE51101-ADCB-9442-99AA-7B10F5E59D25}"/>
              </a:ext>
            </a:extLst>
          </p:cNvPr>
          <p:cNvGraphicFramePr>
            <a:graphicFrameLocks noGrp="1" noChangeAspect="1"/>
          </p:cNvGraphicFramePr>
          <p:nvPr>
            <p:ph sz="quarter" idx="2"/>
          </p:nvPr>
        </p:nvGraphicFramePr>
        <p:xfrm>
          <a:off x="442913" y="5661025"/>
          <a:ext cx="2495550" cy="741363"/>
        </p:xfrm>
        <a:graphic>
          <a:graphicData uri="http://schemas.openxmlformats.org/presentationml/2006/ole">
            <mc:AlternateContent xmlns:mc="http://schemas.openxmlformats.org/markup-compatibility/2006">
              <mc:Choice xmlns:v="urn:schemas-microsoft-com:vml" Requires="v">
                <p:oleObj spid="_x0000_s80910" name="Equation" r:id="rId5" imgW="38328600" imgH="11404600" progId="Equation.3">
                  <p:embed/>
                </p:oleObj>
              </mc:Choice>
              <mc:Fallback>
                <p:oleObj name="Equation" r:id="rId5" imgW="38328600" imgH="11404600" progId="Equation.3">
                  <p:embed/>
                  <p:pic>
                    <p:nvPicPr>
                      <p:cNvPr id="20483" name="Object 4">
                        <a:extLst>
                          <a:ext uri="{FF2B5EF4-FFF2-40B4-BE49-F238E27FC236}">
                            <a16:creationId xmlns:a16="http://schemas.microsoft.com/office/drawing/2014/main" id="{9FE51101-ADCB-9442-99AA-7B10F5E59D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3" y="5661025"/>
                        <a:ext cx="24955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Object 5">
            <a:extLst>
              <a:ext uri="{FF2B5EF4-FFF2-40B4-BE49-F238E27FC236}">
                <a16:creationId xmlns:a16="http://schemas.microsoft.com/office/drawing/2014/main" id="{D152BDF0-5F42-0241-8467-197E4C0B1CA9}"/>
              </a:ext>
            </a:extLst>
          </p:cNvPr>
          <p:cNvGraphicFramePr>
            <a:graphicFrameLocks noChangeAspect="1"/>
          </p:cNvGraphicFramePr>
          <p:nvPr/>
        </p:nvGraphicFramePr>
        <p:xfrm>
          <a:off x="3281363" y="2717800"/>
          <a:ext cx="2928937" cy="779463"/>
        </p:xfrm>
        <a:graphic>
          <a:graphicData uri="http://schemas.openxmlformats.org/presentationml/2006/ole">
            <mc:AlternateContent xmlns:mc="http://schemas.openxmlformats.org/markup-compatibility/2006">
              <mc:Choice xmlns:v="urn:schemas-microsoft-com:vml" Requires="v">
                <p:oleObj spid="_x0000_s80911" name="Equation" r:id="rId7" imgW="45059600" imgH="12001500" progId="Equation.3">
                  <p:embed/>
                </p:oleObj>
              </mc:Choice>
              <mc:Fallback>
                <p:oleObj name="Equation" r:id="rId7" imgW="45059600" imgH="12001500" progId="Equation.3">
                  <p:embed/>
                  <p:pic>
                    <p:nvPicPr>
                      <p:cNvPr id="20484" name="Object 5">
                        <a:extLst>
                          <a:ext uri="{FF2B5EF4-FFF2-40B4-BE49-F238E27FC236}">
                            <a16:creationId xmlns:a16="http://schemas.microsoft.com/office/drawing/2014/main" id="{D152BDF0-5F42-0241-8467-197E4C0B1C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1363" y="2717800"/>
                        <a:ext cx="2928937"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6">
            <a:extLst>
              <a:ext uri="{FF2B5EF4-FFF2-40B4-BE49-F238E27FC236}">
                <a16:creationId xmlns:a16="http://schemas.microsoft.com/office/drawing/2014/main" id="{50CB6E08-DB53-814A-ABB2-1656AA760FC6}"/>
              </a:ext>
            </a:extLst>
          </p:cNvPr>
          <p:cNvGraphicFramePr>
            <a:graphicFrameLocks noChangeAspect="1"/>
          </p:cNvGraphicFramePr>
          <p:nvPr/>
        </p:nvGraphicFramePr>
        <p:xfrm>
          <a:off x="3832225" y="5848350"/>
          <a:ext cx="1616075" cy="741363"/>
        </p:xfrm>
        <a:graphic>
          <a:graphicData uri="http://schemas.openxmlformats.org/presentationml/2006/ole">
            <mc:AlternateContent xmlns:mc="http://schemas.openxmlformats.org/markup-compatibility/2006">
              <mc:Choice xmlns:v="urn:schemas-microsoft-com:vml" Requires="v">
                <p:oleObj spid="_x0000_s80912" name="Equation" r:id="rId9" imgW="24866600" imgH="11404600" progId="Equation.3">
                  <p:embed/>
                </p:oleObj>
              </mc:Choice>
              <mc:Fallback>
                <p:oleObj name="Equation" r:id="rId9" imgW="24866600" imgH="11404600" progId="Equation.3">
                  <p:embed/>
                  <p:pic>
                    <p:nvPicPr>
                      <p:cNvPr id="20485" name="Object 6">
                        <a:extLst>
                          <a:ext uri="{FF2B5EF4-FFF2-40B4-BE49-F238E27FC236}">
                            <a16:creationId xmlns:a16="http://schemas.microsoft.com/office/drawing/2014/main" id="{50CB6E08-DB53-814A-ABB2-1656AA760F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2225" y="5848350"/>
                        <a:ext cx="16160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254" name="Picture 10">
            <a:extLst>
              <a:ext uri="{FF2B5EF4-FFF2-40B4-BE49-F238E27FC236}">
                <a16:creationId xmlns:a16="http://schemas.microsoft.com/office/drawing/2014/main" id="{8BD26C08-6C86-F442-B3A0-E95F0A8903AE}"/>
              </a:ext>
            </a:extLst>
          </p:cNvPr>
          <p:cNvPicPr>
            <a:picLocks noChangeAspect="1" noChangeArrowheads="1"/>
          </p:cNvPicPr>
          <p:nvPr/>
        </p:nvPicPr>
        <p:blipFill>
          <a:blip r:embed="rId11">
            <a:lum contrast="-24000"/>
            <a:extLst>
              <a:ext uri="{28A0092B-C50C-407E-A947-70E740481C1C}">
                <a14:useLocalDpi xmlns:a14="http://schemas.microsoft.com/office/drawing/2010/main" val="0"/>
              </a:ext>
            </a:extLst>
          </a:blip>
          <a:srcRect/>
          <a:stretch>
            <a:fillRect/>
          </a:stretch>
        </p:blipFill>
        <p:spPr bwMode="auto">
          <a:xfrm>
            <a:off x="6323013" y="792163"/>
            <a:ext cx="19177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Rectangle 2">
            <a:extLst>
              <a:ext uri="{FF2B5EF4-FFF2-40B4-BE49-F238E27FC236}">
                <a16:creationId xmlns:a16="http://schemas.microsoft.com/office/drawing/2014/main" id="{E18699E8-1ED9-2249-BF98-37B3E38993D7}"/>
              </a:ext>
            </a:extLst>
          </p:cNvPr>
          <p:cNvSpPr>
            <a:spLocks noChangeArrowheads="1"/>
          </p:cNvSpPr>
          <p:nvPr/>
        </p:nvSpPr>
        <p:spPr bwMode="auto">
          <a:xfrm>
            <a:off x="130175" y="869950"/>
            <a:ext cx="5765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en-US" sz="2400">
                <a:solidFill>
                  <a:srgbClr val="006600"/>
                </a:solidFill>
                <a:latin typeface="Times New Roman" panose="02020603050405020304" pitchFamily="18" charset="0"/>
                <a:cs typeface="Times New Roman" panose="02020603050405020304" pitchFamily="18" charset="0"/>
              </a:rPr>
              <a:t>Segment ab:</a:t>
            </a:r>
            <a:r>
              <a:rPr lang="en-US" altLang="en-US" sz="2400">
                <a:latin typeface="Times New Roman" panose="02020603050405020304" pitchFamily="18" charset="0"/>
                <a:cs typeface="Times New Roman" panose="02020603050405020304" pitchFamily="18" charset="0"/>
              </a:rPr>
              <a:t> The direction of current is into the page, while the magnetic field B points to the right, the vector lxB points down. The induced force and torque are:</a:t>
            </a:r>
          </a:p>
        </p:txBody>
      </p:sp>
      <p:pic>
        <p:nvPicPr>
          <p:cNvPr id="16" name="Picture 5">
            <a:extLst>
              <a:ext uri="{FF2B5EF4-FFF2-40B4-BE49-F238E27FC236}">
                <a16:creationId xmlns:a16="http://schemas.microsoft.com/office/drawing/2014/main" id="{9D9AD2E7-7825-AF41-815A-3193DAB2FD8B}"/>
              </a:ext>
            </a:extLst>
          </p:cNvPr>
          <p:cNvPicPr>
            <a:picLocks noChangeAspect="1" noChangeArrowheads="1"/>
          </p:cNvPicPr>
          <p:nvPr/>
        </p:nvPicPr>
        <p:blipFill>
          <a:blip r:embed="rId12">
            <a:lum contrast="-48000"/>
            <a:extLst>
              <a:ext uri="{28A0092B-C50C-407E-A947-70E740481C1C}">
                <a14:useLocalDpi xmlns:a14="http://schemas.microsoft.com/office/drawing/2010/main" val="0"/>
              </a:ext>
            </a:extLst>
          </a:blip>
          <a:srcRect l="3532" t="4803" r="60156" b="68770"/>
          <a:stretch>
            <a:fillRect/>
          </a:stretch>
        </p:blipFill>
        <p:spPr bwMode="auto">
          <a:xfrm>
            <a:off x="6323013" y="2662238"/>
            <a:ext cx="19177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EE37871-701A-1E4E-B092-CC0D43B421E1}"/>
              </a:ext>
            </a:extLst>
          </p:cNvPr>
          <p:cNvSpPr>
            <a:spLocks noChangeArrowheads="1"/>
          </p:cNvSpPr>
          <p:nvPr/>
        </p:nvSpPr>
        <p:spPr bwMode="auto">
          <a:xfrm>
            <a:off x="228600" y="3722688"/>
            <a:ext cx="56673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en-US" sz="2400">
                <a:solidFill>
                  <a:srgbClr val="006600"/>
                </a:solidFill>
                <a:latin typeface="Times New Roman" panose="02020603050405020304" pitchFamily="18" charset="0"/>
                <a:cs typeface="Times New Roman" panose="02020603050405020304" pitchFamily="18" charset="0"/>
              </a:rPr>
              <a:t>Segment bc:</a:t>
            </a:r>
            <a:r>
              <a:rPr lang="en-US" altLang="en-US" sz="2400">
                <a:latin typeface="Times New Roman" panose="02020603050405020304" pitchFamily="18" charset="0"/>
                <a:cs typeface="Times New Roman" panose="02020603050405020304" pitchFamily="18" charset="0"/>
              </a:rPr>
              <a:t> The direction of current is in the plan of the page, while the magnetic field B points to the right. The vector lxB points into the page. The the induced force and torque are:</a:t>
            </a:r>
          </a:p>
        </p:txBody>
      </p:sp>
      <p:pic>
        <p:nvPicPr>
          <p:cNvPr id="18" name="Picture 5">
            <a:extLst>
              <a:ext uri="{FF2B5EF4-FFF2-40B4-BE49-F238E27FC236}">
                <a16:creationId xmlns:a16="http://schemas.microsoft.com/office/drawing/2014/main" id="{8A993737-7990-0342-9764-871F5D2BBD40}"/>
              </a:ext>
            </a:extLst>
          </p:cNvPr>
          <p:cNvPicPr>
            <a:picLocks noChangeAspect="1" noChangeArrowheads="1"/>
          </p:cNvPicPr>
          <p:nvPr/>
        </p:nvPicPr>
        <p:blipFill>
          <a:blip r:embed="rId12">
            <a:lum contrast="-48000"/>
            <a:extLst>
              <a:ext uri="{28A0092B-C50C-407E-A947-70E740481C1C}">
                <a14:useLocalDpi xmlns:a14="http://schemas.microsoft.com/office/drawing/2010/main" val="0"/>
              </a:ext>
            </a:extLst>
          </a:blip>
          <a:srcRect l="52359" t="4752" r="3943" b="65817"/>
          <a:stretch>
            <a:fillRect/>
          </a:stretch>
        </p:blipFill>
        <p:spPr bwMode="auto">
          <a:xfrm>
            <a:off x="6353175" y="4379913"/>
            <a:ext cx="18875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9" name="Rectangle 2">
            <a:extLst>
              <a:ext uri="{FF2B5EF4-FFF2-40B4-BE49-F238E27FC236}">
                <a16:creationId xmlns:a16="http://schemas.microsoft.com/office/drawing/2014/main" id="{39C3B9E8-6A93-1A4F-AB46-D8E685348E3C}"/>
              </a:ext>
            </a:extLst>
          </p:cNvPr>
          <p:cNvSpPr>
            <a:spLocks noGrp="1" noChangeArrowheads="1"/>
          </p:cNvSpPr>
          <p:nvPr>
            <p:ph type="title"/>
          </p:nvPr>
        </p:nvSpPr>
        <p:spPr>
          <a:xfrm>
            <a:off x="187325" y="76200"/>
            <a:ext cx="8763000" cy="914400"/>
          </a:xfrm>
        </p:spPr>
        <p:txBody>
          <a:bodyPr/>
          <a:lstStyle/>
          <a:p>
            <a:pPr eaLnBrk="1" hangingPunct="1"/>
            <a:r>
              <a:rPr lang="en-US" altLang="en-US" sz="3200" dirty="0">
                <a:solidFill>
                  <a:srgbClr val="C00000"/>
                </a:solidFill>
                <a:latin typeface="Times New Roman" panose="02020603050405020304" pitchFamily="18" charset="0"/>
                <a:cs typeface="Times New Roman" panose="02020603050405020304" pitchFamily="18" charset="0"/>
              </a:rPr>
              <a:t>4. The Torque Induced in a Current-Carrying Loop (3/8)</a:t>
            </a:r>
          </a:p>
        </p:txBody>
      </p:sp>
    </p:spTree>
    <p:extLst>
      <p:ext uri="{BB962C8B-B14F-4D97-AF65-F5344CB8AC3E}">
        <p14:creationId xmlns:p14="http://schemas.microsoft.com/office/powerpoint/2010/main" val="158760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up)">
                                      <p:cBhvr>
                                        <p:cTn id="7" dur="10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wipe(up)">
                                      <p:cBhvr>
                                        <p:cTn id="12" dur="1000"/>
                                        <p:tgtEl>
                                          <p:spTgt spid="20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10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483"/>
                                        </p:tgtEl>
                                        <p:attrNameLst>
                                          <p:attrName>style.visibility</p:attrName>
                                        </p:attrNameLst>
                                      </p:cBhvr>
                                      <p:to>
                                        <p:strVal val="visible"/>
                                      </p:to>
                                    </p:set>
                                    <p:animEffect transition="in" filter="wipe(up)">
                                      <p:cBhvr>
                                        <p:cTn id="27" dur="1000"/>
                                        <p:tgtEl>
                                          <p:spTgt spid="204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0485"/>
                                        </p:tgtEl>
                                        <p:attrNameLst>
                                          <p:attrName>style.visibility</p:attrName>
                                        </p:attrNameLst>
                                      </p:cBhvr>
                                      <p:to>
                                        <p:strVal val="visible"/>
                                      </p:to>
                                    </p:set>
                                    <p:animEffect transition="in" filter="wipe(up)">
                                      <p:cBhvr>
                                        <p:cTn id="32" dur="1000"/>
                                        <p:tgtEl>
                                          <p:spTgt spid="204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7">
            <a:extLst>
              <a:ext uri="{FF2B5EF4-FFF2-40B4-BE49-F238E27FC236}">
                <a16:creationId xmlns:a16="http://schemas.microsoft.com/office/drawing/2014/main" id="{F45B7BB3-1C51-C343-AD71-1BC647F90DAF}"/>
              </a:ext>
            </a:extLst>
          </p:cNvPr>
          <p:cNvSpPr>
            <a:spLocks noGrp="1"/>
          </p:cNvSpPr>
          <p:nvPr>
            <p:ph type="sldNum" sz="quarter" idx="12"/>
          </p:nvPr>
        </p:nvSpPr>
        <p:spPr bwMode="auto">
          <a:xfrm>
            <a:off x="8523288" y="6381750"/>
            <a:ext cx="59372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643A052C-540B-9043-A51D-73F4201E4576}" type="slidenum">
              <a:rPr lang="ar-SA" altLang="en-US" sz="1800">
                <a:solidFill>
                  <a:srgbClr val="0000FF"/>
                </a:solidFill>
                <a:latin typeface="Times New Roman" panose="02020603050405020304" pitchFamily="18" charset="0"/>
                <a:cs typeface="Times New Roman" panose="02020603050405020304" pitchFamily="18" charset="0"/>
              </a:rPr>
              <a:pPr eaLnBrk="1" hangingPunct="1">
                <a:spcBef>
                  <a:spcPct val="0"/>
                </a:spcBef>
                <a:buFontTx/>
                <a:buNone/>
              </a:pPr>
              <a:t>29</a:t>
            </a:fld>
            <a:endParaRPr lang="en-GB" altLang="en-US" sz="1800">
              <a:solidFill>
                <a:srgbClr val="0000FF"/>
              </a:solidFill>
              <a:latin typeface="Times New Roman" panose="02020603050405020304" pitchFamily="18" charset="0"/>
              <a:cs typeface="Times New Roman" panose="02020603050405020304" pitchFamily="18" charset="0"/>
            </a:endParaRPr>
          </a:p>
        </p:txBody>
      </p:sp>
      <p:graphicFrame>
        <p:nvGraphicFramePr>
          <p:cNvPr id="21506" name="Object 3">
            <a:extLst>
              <a:ext uri="{FF2B5EF4-FFF2-40B4-BE49-F238E27FC236}">
                <a16:creationId xmlns:a16="http://schemas.microsoft.com/office/drawing/2014/main" id="{D39EF340-B84A-B74E-AA52-048E9FBDC20F}"/>
              </a:ext>
            </a:extLst>
          </p:cNvPr>
          <p:cNvGraphicFramePr>
            <a:graphicFrameLocks noGrp="1" noChangeAspect="1"/>
          </p:cNvGraphicFramePr>
          <p:nvPr>
            <p:ph sz="quarter" idx="3"/>
          </p:nvPr>
        </p:nvGraphicFramePr>
        <p:xfrm>
          <a:off x="709613" y="2503488"/>
          <a:ext cx="1787525" cy="741362"/>
        </p:xfrm>
        <a:graphic>
          <a:graphicData uri="http://schemas.openxmlformats.org/presentationml/2006/ole">
            <mc:AlternateContent xmlns:mc="http://schemas.openxmlformats.org/markup-compatibility/2006">
              <mc:Choice xmlns:v="urn:schemas-microsoft-com:vml" Requires="v">
                <p:oleObj spid="_x0000_s81933" name="Equation" r:id="rId3" imgW="27495500" imgH="11404600" progId="Equation.3">
                  <p:embed/>
                </p:oleObj>
              </mc:Choice>
              <mc:Fallback>
                <p:oleObj name="Equation" r:id="rId3" imgW="27495500" imgH="11404600" progId="Equation.3">
                  <p:embed/>
                  <p:pic>
                    <p:nvPicPr>
                      <p:cNvPr id="21506" name="Object 3">
                        <a:extLst>
                          <a:ext uri="{FF2B5EF4-FFF2-40B4-BE49-F238E27FC236}">
                            <a16:creationId xmlns:a16="http://schemas.microsoft.com/office/drawing/2014/main" id="{D39EF340-B84A-B74E-AA52-048E9FBDC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2503488"/>
                        <a:ext cx="178752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7" name="Object 4">
            <a:extLst>
              <a:ext uri="{FF2B5EF4-FFF2-40B4-BE49-F238E27FC236}">
                <a16:creationId xmlns:a16="http://schemas.microsoft.com/office/drawing/2014/main" id="{529E6170-0654-4D45-9536-B30471CAC497}"/>
              </a:ext>
            </a:extLst>
          </p:cNvPr>
          <p:cNvGraphicFramePr>
            <a:graphicFrameLocks noGrp="1" noChangeAspect="1"/>
          </p:cNvGraphicFramePr>
          <p:nvPr>
            <p:ph sz="quarter" idx="2"/>
          </p:nvPr>
        </p:nvGraphicFramePr>
        <p:xfrm>
          <a:off x="355600" y="5597525"/>
          <a:ext cx="2495550" cy="676275"/>
        </p:xfrm>
        <a:graphic>
          <a:graphicData uri="http://schemas.openxmlformats.org/presentationml/2006/ole">
            <mc:AlternateContent xmlns:mc="http://schemas.openxmlformats.org/markup-compatibility/2006">
              <mc:Choice xmlns:v="urn:schemas-microsoft-com:vml" Requires="v">
                <p:oleObj spid="_x0000_s81934" name="Equation" r:id="rId5" imgW="42125900" imgH="11404600" progId="Equation.3">
                  <p:embed/>
                </p:oleObj>
              </mc:Choice>
              <mc:Fallback>
                <p:oleObj name="Equation" r:id="rId5" imgW="42125900" imgH="11404600" progId="Equation.3">
                  <p:embed/>
                  <p:pic>
                    <p:nvPicPr>
                      <p:cNvPr id="21507" name="Object 4">
                        <a:extLst>
                          <a:ext uri="{FF2B5EF4-FFF2-40B4-BE49-F238E27FC236}">
                            <a16:creationId xmlns:a16="http://schemas.microsoft.com/office/drawing/2014/main" id="{529E6170-0654-4D45-9536-B30471CAC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600" y="5597525"/>
                        <a:ext cx="24955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5">
            <a:extLst>
              <a:ext uri="{FF2B5EF4-FFF2-40B4-BE49-F238E27FC236}">
                <a16:creationId xmlns:a16="http://schemas.microsoft.com/office/drawing/2014/main" id="{203FCF58-90AE-BA46-81C4-9E6CFF2C5893}"/>
              </a:ext>
            </a:extLst>
          </p:cNvPr>
          <p:cNvGraphicFramePr>
            <a:graphicFrameLocks noChangeAspect="1"/>
          </p:cNvGraphicFramePr>
          <p:nvPr/>
        </p:nvGraphicFramePr>
        <p:xfrm>
          <a:off x="3468688" y="2559050"/>
          <a:ext cx="2605087" cy="684213"/>
        </p:xfrm>
        <a:graphic>
          <a:graphicData uri="http://schemas.openxmlformats.org/presentationml/2006/ole">
            <mc:AlternateContent xmlns:mc="http://schemas.openxmlformats.org/markup-compatibility/2006">
              <mc:Choice xmlns:v="urn:schemas-microsoft-com:vml" Requires="v">
                <p:oleObj spid="_x0000_s81935" name="Equation" r:id="rId7" imgW="40081200" imgH="10528300" progId="Equation.DSMT4">
                  <p:embed/>
                </p:oleObj>
              </mc:Choice>
              <mc:Fallback>
                <p:oleObj name="Equation" r:id="rId7" imgW="40081200" imgH="10528300" progId="Equation.DSMT4">
                  <p:embed/>
                  <p:pic>
                    <p:nvPicPr>
                      <p:cNvPr id="21508" name="Object 5">
                        <a:extLst>
                          <a:ext uri="{FF2B5EF4-FFF2-40B4-BE49-F238E27FC236}">
                            <a16:creationId xmlns:a16="http://schemas.microsoft.com/office/drawing/2014/main" id="{203FCF58-90AE-BA46-81C4-9E6CFF2C58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8688" y="2559050"/>
                        <a:ext cx="260508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6">
            <a:extLst>
              <a:ext uri="{FF2B5EF4-FFF2-40B4-BE49-F238E27FC236}">
                <a16:creationId xmlns:a16="http://schemas.microsoft.com/office/drawing/2014/main" id="{0340E90E-68CA-8944-8099-827D05DD9B6F}"/>
              </a:ext>
            </a:extLst>
          </p:cNvPr>
          <p:cNvGraphicFramePr>
            <a:graphicFrameLocks noChangeAspect="1"/>
          </p:cNvGraphicFramePr>
          <p:nvPr/>
        </p:nvGraphicFramePr>
        <p:xfrm>
          <a:off x="3732213" y="5564188"/>
          <a:ext cx="1616075" cy="741362"/>
        </p:xfrm>
        <a:graphic>
          <a:graphicData uri="http://schemas.openxmlformats.org/presentationml/2006/ole">
            <mc:AlternateContent xmlns:mc="http://schemas.openxmlformats.org/markup-compatibility/2006">
              <mc:Choice xmlns:v="urn:schemas-microsoft-com:vml" Requires="v">
                <p:oleObj spid="_x0000_s81936" name="Equation" r:id="rId9" imgW="24866600" imgH="11404600" progId="Equation.3">
                  <p:embed/>
                </p:oleObj>
              </mc:Choice>
              <mc:Fallback>
                <p:oleObj name="Equation" r:id="rId9" imgW="24866600" imgH="11404600" progId="Equation.3">
                  <p:embed/>
                  <p:pic>
                    <p:nvPicPr>
                      <p:cNvPr id="21509" name="Object 6">
                        <a:extLst>
                          <a:ext uri="{FF2B5EF4-FFF2-40B4-BE49-F238E27FC236}">
                            <a16:creationId xmlns:a16="http://schemas.microsoft.com/office/drawing/2014/main" id="{0340E90E-68CA-8944-8099-827D05DD9B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2213" y="5564188"/>
                        <a:ext cx="16160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4278" name="Picture 10">
            <a:extLst>
              <a:ext uri="{FF2B5EF4-FFF2-40B4-BE49-F238E27FC236}">
                <a16:creationId xmlns:a16="http://schemas.microsoft.com/office/drawing/2014/main" id="{2D6AEC6D-5361-9E40-B18F-966C5B401A9C}"/>
              </a:ext>
            </a:extLst>
          </p:cNvPr>
          <p:cNvPicPr>
            <a:picLocks noChangeAspect="1" noChangeArrowheads="1"/>
          </p:cNvPicPr>
          <p:nvPr/>
        </p:nvPicPr>
        <p:blipFill>
          <a:blip r:embed="rId11">
            <a:lum contrast="-24000"/>
            <a:extLst>
              <a:ext uri="{28A0092B-C50C-407E-A947-70E740481C1C}">
                <a14:useLocalDpi xmlns:a14="http://schemas.microsoft.com/office/drawing/2010/main" val="0"/>
              </a:ext>
            </a:extLst>
          </a:blip>
          <a:srcRect/>
          <a:stretch>
            <a:fillRect/>
          </a:stretch>
        </p:blipFill>
        <p:spPr bwMode="auto">
          <a:xfrm>
            <a:off x="7212013" y="754063"/>
            <a:ext cx="1730375"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5">
            <a:extLst>
              <a:ext uri="{FF2B5EF4-FFF2-40B4-BE49-F238E27FC236}">
                <a16:creationId xmlns:a16="http://schemas.microsoft.com/office/drawing/2014/main" id="{F28AE713-3793-FA4B-BD47-0428F741763E}"/>
              </a:ext>
            </a:extLst>
          </p:cNvPr>
          <p:cNvPicPr>
            <a:picLocks noChangeAspect="1" noChangeArrowheads="1"/>
          </p:cNvPicPr>
          <p:nvPr/>
        </p:nvPicPr>
        <p:blipFill>
          <a:blip r:embed="rId12">
            <a:lum contrast="-48000"/>
            <a:extLst>
              <a:ext uri="{28A0092B-C50C-407E-A947-70E740481C1C}">
                <a14:useLocalDpi xmlns:a14="http://schemas.microsoft.com/office/drawing/2010/main" val="0"/>
              </a:ext>
            </a:extLst>
          </a:blip>
          <a:srcRect l="57603" t="53513" r="876" b="11580"/>
          <a:stretch>
            <a:fillRect/>
          </a:stretch>
        </p:blipFill>
        <p:spPr bwMode="auto">
          <a:xfrm>
            <a:off x="7127875" y="4678363"/>
            <a:ext cx="167005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6770EBAE-24F9-F345-9B36-B007D81AB012}"/>
              </a:ext>
            </a:extLst>
          </p:cNvPr>
          <p:cNvPicPr>
            <a:picLocks noChangeAspect="1" noChangeArrowheads="1"/>
          </p:cNvPicPr>
          <p:nvPr/>
        </p:nvPicPr>
        <p:blipFill>
          <a:blip r:embed="rId12">
            <a:lum contrast="-48000"/>
            <a:extLst>
              <a:ext uri="{28A0092B-C50C-407E-A947-70E740481C1C}">
                <a14:useLocalDpi xmlns:a14="http://schemas.microsoft.com/office/drawing/2010/main" val="0"/>
              </a:ext>
            </a:extLst>
          </a:blip>
          <a:srcRect l="2" t="52502" r="52704" b="18068"/>
          <a:stretch>
            <a:fillRect/>
          </a:stretch>
        </p:blipFill>
        <p:spPr bwMode="auto">
          <a:xfrm>
            <a:off x="6858000" y="2736850"/>
            <a:ext cx="21066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7308B2C2-90E4-7E41-898E-3C26874AEBB8}"/>
              </a:ext>
            </a:extLst>
          </p:cNvPr>
          <p:cNvSpPr>
            <a:spLocks noChangeArrowheads="1"/>
          </p:cNvSpPr>
          <p:nvPr/>
        </p:nvSpPr>
        <p:spPr bwMode="auto">
          <a:xfrm>
            <a:off x="228600" y="912813"/>
            <a:ext cx="6350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en-US" sz="2400">
                <a:solidFill>
                  <a:srgbClr val="006600"/>
                </a:solidFill>
                <a:latin typeface="Times New Roman" panose="02020603050405020304" pitchFamily="18" charset="0"/>
                <a:cs typeface="Times New Roman" panose="02020603050405020304" pitchFamily="18" charset="0"/>
              </a:rPr>
              <a:t>Segment cd:</a:t>
            </a:r>
            <a:r>
              <a:rPr lang="en-US" altLang="en-US" sz="2400">
                <a:latin typeface="Times New Roman" panose="02020603050405020304" pitchFamily="18" charset="0"/>
                <a:cs typeface="Times New Roman" panose="02020603050405020304" pitchFamily="18" charset="0"/>
              </a:rPr>
              <a:t> The direction of current is out of  the page, while the magnetic field B points to the right, the vector lxB points up. The induced force and torque are:</a:t>
            </a:r>
          </a:p>
        </p:txBody>
      </p:sp>
      <p:sp>
        <p:nvSpPr>
          <p:cNvPr id="4" name="Rectangle 3">
            <a:extLst>
              <a:ext uri="{FF2B5EF4-FFF2-40B4-BE49-F238E27FC236}">
                <a16:creationId xmlns:a16="http://schemas.microsoft.com/office/drawing/2014/main" id="{75695122-63DF-6547-A349-739A0356BA6F}"/>
              </a:ext>
            </a:extLst>
          </p:cNvPr>
          <p:cNvSpPr>
            <a:spLocks noChangeArrowheads="1"/>
          </p:cNvSpPr>
          <p:nvPr/>
        </p:nvSpPr>
        <p:spPr bwMode="auto">
          <a:xfrm>
            <a:off x="155575" y="3451225"/>
            <a:ext cx="56007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en-US" sz="2400">
                <a:solidFill>
                  <a:srgbClr val="006600"/>
                </a:solidFill>
                <a:latin typeface="Times New Roman" panose="02020603050405020304" pitchFamily="18" charset="0"/>
                <a:cs typeface="Times New Roman" panose="02020603050405020304" pitchFamily="18" charset="0"/>
              </a:rPr>
              <a:t>Segment da:</a:t>
            </a:r>
            <a:r>
              <a:rPr lang="en-US" altLang="en-US" sz="2400">
                <a:latin typeface="Times New Roman" panose="02020603050405020304" pitchFamily="18" charset="0"/>
                <a:cs typeface="Times New Roman" panose="02020603050405020304" pitchFamily="18" charset="0"/>
              </a:rPr>
              <a:t> The direction of current is in the plan of the page, while the magnetic field B points to the right. The quantity lxB points out the page. Thus the induced force and torque are:</a:t>
            </a:r>
          </a:p>
        </p:txBody>
      </p:sp>
      <p:sp>
        <p:nvSpPr>
          <p:cNvPr id="54283" name="Rectangle 2">
            <a:extLst>
              <a:ext uri="{FF2B5EF4-FFF2-40B4-BE49-F238E27FC236}">
                <a16:creationId xmlns:a16="http://schemas.microsoft.com/office/drawing/2014/main" id="{B4BBA71D-8027-D34F-AE13-9A9FB01CCE63}"/>
              </a:ext>
            </a:extLst>
          </p:cNvPr>
          <p:cNvSpPr>
            <a:spLocks noGrp="1" noChangeArrowheads="1"/>
          </p:cNvSpPr>
          <p:nvPr>
            <p:ph type="title"/>
          </p:nvPr>
        </p:nvSpPr>
        <p:spPr>
          <a:xfrm>
            <a:off x="187325" y="76200"/>
            <a:ext cx="8763000" cy="914400"/>
          </a:xfrm>
        </p:spPr>
        <p:txBody>
          <a:bodyPr/>
          <a:lstStyle/>
          <a:p>
            <a:pPr eaLnBrk="1" hangingPunct="1"/>
            <a:r>
              <a:rPr lang="en-US" altLang="en-US" sz="3200" dirty="0">
                <a:solidFill>
                  <a:srgbClr val="C00000"/>
                </a:solidFill>
                <a:latin typeface="Times New Roman" panose="02020603050405020304" pitchFamily="18" charset="0"/>
                <a:cs typeface="Times New Roman" panose="02020603050405020304" pitchFamily="18" charset="0"/>
              </a:rPr>
              <a:t>4. The Torque Induced in a Current-Carrying Loop (4/8)</a:t>
            </a:r>
          </a:p>
        </p:txBody>
      </p:sp>
    </p:spTree>
    <p:extLst>
      <p:ext uri="{BB962C8B-B14F-4D97-AF65-F5344CB8AC3E}">
        <p14:creationId xmlns:p14="http://schemas.microsoft.com/office/powerpoint/2010/main" val="1348798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wipe(up)">
                                      <p:cBhvr>
                                        <p:cTn id="12" dur="1000"/>
                                        <p:tgtEl>
                                          <p:spTgt spid="215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wipe(up)">
                                      <p:cBhvr>
                                        <p:cTn id="17" dur="1000"/>
                                        <p:tgtEl>
                                          <p:spTgt spid="21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10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10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1507"/>
                                        </p:tgtEl>
                                        <p:attrNameLst>
                                          <p:attrName>style.visibility</p:attrName>
                                        </p:attrNameLst>
                                      </p:cBhvr>
                                      <p:to>
                                        <p:strVal val="visible"/>
                                      </p:to>
                                    </p:set>
                                    <p:animEffect transition="in" filter="wipe(up)">
                                      <p:cBhvr>
                                        <p:cTn id="32" dur="1000"/>
                                        <p:tgtEl>
                                          <p:spTgt spid="215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1509"/>
                                        </p:tgtEl>
                                        <p:attrNameLst>
                                          <p:attrName>style.visibility</p:attrName>
                                        </p:attrNameLst>
                                      </p:cBhvr>
                                      <p:to>
                                        <p:strVal val="visible"/>
                                      </p:to>
                                    </p:set>
                                    <p:animEffect transition="in" filter="wipe(up)">
                                      <p:cBhvr>
                                        <p:cTn id="37" dur="1000"/>
                                        <p:tgtEl>
                                          <p:spTgt spid="215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1516"/>
                                        </p:tgtEl>
                                        <p:attrNameLst>
                                          <p:attrName>style.visibility</p:attrName>
                                        </p:attrNameLst>
                                      </p:cBhvr>
                                      <p:to>
                                        <p:strVal val="visible"/>
                                      </p:to>
                                    </p:set>
                                    <p:animEffect transition="in" filter="wipe(up)">
                                      <p:cBhvr>
                                        <p:cTn id="42" dur="10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bwMode="auto">
          <a:xfrm>
            <a:off x="8607425" y="6381750"/>
            <a:ext cx="536575"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C7EBDE57-2B8C-4C91-A400-3D6093C0802F}" type="slidenum">
              <a:rPr lang="x-none" sz="1800">
                <a:solidFill>
                  <a:srgbClr val="0033CC"/>
                </a:solidFill>
                <a:latin typeface="Times New Roman" pitchFamily="18" charset="0"/>
                <a:cs typeface="Times New Roman" pitchFamily="18" charset="0"/>
              </a:rPr>
              <a:pPr eaLnBrk="1" hangingPunct="1">
                <a:spcBef>
                  <a:spcPct val="0"/>
                </a:spcBef>
                <a:buFontTx/>
                <a:buNone/>
              </a:pPr>
              <a:t>3</a:t>
            </a:fld>
            <a:endParaRPr lang="en-GB" sz="1800">
              <a:solidFill>
                <a:srgbClr val="0033CC"/>
              </a:solidFill>
              <a:latin typeface="Times New Roman" pitchFamily="18" charset="0"/>
              <a:cs typeface="Times New Roman" pitchFamily="18" charset="0"/>
            </a:endParaRPr>
          </a:p>
        </p:txBody>
      </p:sp>
      <p:sp>
        <p:nvSpPr>
          <p:cNvPr id="9219" name="Rectangle 2"/>
          <p:cNvSpPr>
            <a:spLocks noGrp="1" noChangeArrowheads="1"/>
          </p:cNvSpPr>
          <p:nvPr>
            <p:ph type="title"/>
          </p:nvPr>
        </p:nvSpPr>
        <p:spPr>
          <a:xfrm>
            <a:off x="455613" y="31750"/>
            <a:ext cx="8229600" cy="901700"/>
          </a:xfrm>
        </p:spPr>
        <p:txBody>
          <a:bodyPr/>
          <a:lstStyle/>
          <a:p>
            <a:pPr eaLnBrk="1" hangingPunct="1"/>
            <a:r>
              <a:rPr lang="en-US" dirty="0">
                <a:solidFill>
                  <a:srgbClr val="C00000"/>
                </a:solidFill>
                <a:latin typeface="Times New Roman" pitchFamily="18" charset="0"/>
                <a:cs typeface="Times New Roman" pitchFamily="18" charset="0"/>
              </a:rPr>
              <a:t> Introduction</a:t>
            </a:r>
          </a:p>
        </p:txBody>
      </p:sp>
      <p:sp>
        <p:nvSpPr>
          <p:cNvPr id="37892" name="Rectangle 3"/>
          <p:cNvSpPr>
            <a:spLocks noGrp="1" noChangeArrowheads="1"/>
          </p:cNvSpPr>
          <p:nvPr>
            <p:ph type="body" idx="1"/>
          </p:nvPr>
        </p:nvSpPr>
        <p:spPr>
          <a:xfrm>
            <a:off x="182563" y="933450"/>
            <a:ext cx="8610600" cy="4479925"/>
          </a:xfrm>
        </p:spPr>
        <p:txBody>
          <a:bodyPr/>
          <a:lstStyle/>
          <a:p>
            <a:pPr marL="508000" indent="-508000" algn="just" eaLnBrk="1" hangingPunct="1">
              <a:defRPr/>
            </a:pPr>
            <a:r>
              <a:rPr lang="en-US" dirty="0">
                <a:latin typeface="Times New Roman" pitchFamily="18" charset="0"/>
                <a:cs typeface="Times New Roman" pitchFamily="18" charset="0"/>
              </a:rPr>
              <a:t>Machine is a generic name both for the generator as well as motor. </a:t>
            </a:r>
          </a:p>
          <a:p>
            <a:pPr marL="508000" indent="-508000" algn="just" eaLnBrk="1" hangingPunct="1">
              <a:spcBef>
                <a:spcPts val="2400"/>
              </a:spcBef>
              <a:defRPr/>
            </a:pPr>
            <a:r>
              <a:rPr lang="en-US" dirty="0">
                <a:solidFill>
                  <a:srgbClr val="0033CC"/>
                </a:solidFill>
                <a:latin typeface="Times New Roman" pitchFamily="18" charset="0"/>
                <a:cs typeface="Times New Roman" pitchFamily="18" charset="0"/>
              </a:rPr>
              <a:t>A  Machine can be:</a:t>
            </a:r>
          </a:p>
          <a:p>
            <a:pPr marL="0" indent="0" algn="ctr" eaLnBrk="1" hangingPunct="1">
              <a:spcBef>
                <a:spcPts val="1200"/>
              </a:spcBef>
              <a:buFontTx/>
              <a:buNone/>
              <a:defRPr/>
            </a:pPr>
            <a:r>
              <a:rPr lang="en-US" dirty="0">
                <a:solidFill>
                  <a:srgbClr val="0033CC"/>
                </a:solidFill>
                <a:latin typeface="Times New Roman" pitchFamily="18" charset="0"/>
                <a:cs typeface="Times New Roman" pitchFamily="18" charset="0"/>
              </a:rPr>
              <a:t> </a:t>
            </a:r>
            <a:r>
              <a:rPr lang="en-US" dirty="0">
                <a:solidFill>
                  <a:srgbClr val="C00000"/>
                </a:solidFill>
                <a:latin typeface="Times New Roman" pitchFamily="18" charset="0"/>
                <a:cs typeface="Times New Roman" pitchFamily="18" charset="0"/>
              </a:rPr>
              <a:t>a  generator that converts </a:t>
            </a:r>
          </a:p>
          <a:p>
            <a:pPr marL="0" indent="0" algn="ctr" eaLnBrk="1" hangingPunct="1">
              <a:spcBef>
                <a:spcPts val="600"/>
              </a:spcBef>
              <a:buFontTx/>
              <a:buNone/>
              <a:defRPr/>
            </a:pPr>
            <a:r>
              <a:rPr lang="en-US" dirty="0">
                <a:solidFill>
                  <a:schemeClr val="accent4">
                    <a:lumMod val="95000"/>
                    <a:lumOff val="5000"/>
                  </a:schemeClr>
                </a:solidFill>
                <a:latin typeface="Times New Roman" pitchFamily="18" charset="0"/>
                <a:cs typeface="Times New Roman" pitchFamily="18" charset="0"/>
              </a:rPr>
              <a:t>mechanical energy </a:t>
            </a:r>
            <a:r>
              <a:rPr lang="en-US" dirty="0">
                <a:solidFill>
                  <a:srgbClr val="0033CC"/>
                </a:solidFill>
                <a:latin typeface="Times New Roman" pitchFamily="18" charset="0"/>
                <a:cs typeface="Times New Roman" pitchFamily="18" charset="0"/>
              </a:rPr>
              <a:t>to </a:t>
            </a:r>
            <a:r>
              <a:rPr lang="en-US" dirty="0">
                <a:solidFill>
                  <a:srgbClr val="00B050"/>
                </a:solidFill>
                <a:latin typeface="Times New Roman" pitchFamily="18" charset="0"/>
                <a:cs typeface="Times New Roman" pitchFamily="18" charset="0"/>
              </a:rPr>
              <a:t>electrical energy</a:t>
            </a:r>
            <a:r>
              <a:rPr lang="en-US" dirty="0">
                <a:solidFill>
                  <a:srgbClr val="0033CC"/>
                </a:solidFill>
                <a:latin typeface="Times New Roman" pitchFamily="18" charset="0"/>
                <a:cs typeface="Times New Roman" pitchFamily="18" charset="0"/>
              </a:rPr>
              <a:t> </a:t>
            </a:r>
          </a:p>
          <a:p>
            <a:pPr marL="0" indent="0" algn="ctr" eaLnBrk="1" hangingPunct="1">
              <a:spcBef>
                <a:spcPts val="1200"/>
              </a:spcBef>
              <a:buFontTx/>
              <a:buNone/>
              <a:defRPr/>
            </a:pPr>
            <a:r>
              <a:rPr lang="en-US" sz="4000" dirty="0">
                <a:solidFill>
                  <a:srgbClr val="7030A0"/>
                </a:solidFill>
                <a:latin typeface="Times New Roman" pitchFamily="18" charset="0"/>
                <a:cs typeface="Times New Roman" pitchFamily="18" charset="0"/>
              </a:rPr>
              <a:t>or</a:t>
            </a:r>
            <a:r>
              <a:rPr lang="en-US" sz="4000" dirty="0">
                <a:solidFill>
                  <a:srgbClr val="0033CC"/>
                </a:solidFill>
                <a:latin typeface="Times New Roman" pitchFamily="18" charset="0"/>
                <a:cs typeface="Times New Roman" pitchFamily="18" charset="0"/>
              </a:rPr>
              <a:t> </a:t>
            </a:r>
          </a:p>
          <a:p>
            <a:pPr marL="0" indent="0" algn="ctr" eaLnBrk="1" hangingPunct="1">
              <a:spcBef>
                <a:spcPts val="1200"/>
              </a:spcBef>
              <a:buFontTx/>
              <a:buNone/>
              <a:defRPr/>
            </a:pPr>
            <a:r>
              <a:rPr lang="en-US" dirty="0">
                <a:solidFill>
                  <a:srgbClr val="006600"/>
                </a:solidFill>
                <a:latin typeface="Times New Roman" pitchFamily="18" charset="0"/>
                <a:cs typeface="Times New Roman" pitchFamily="18" charset="0"/>
              </a:rPr>
              <a:t>a  motor that converts  </a:t>
            </a:r>
          </a:p>
          <a:p>
            <a:pPr marL="0" indent="0" algn="ctr" eaLnBrk="1" hangingPunct="1">
              <a:spcBef>
                <a:spcPts val="600"/>
              </a:spcBef>
              <a:buFontTx/>
              <a:buNone/>
              <a:defRPr/>
            </a:pPr>
            <a:r>
              <a:rPr lang="en-US" dirty="0">
                <a:solidFill>
                  <a:srgbClr val="00B050"/>
                </a:solidFill>
                <a:latin typeface="Times New Roman" pitchFamily="18" charset="0"/>
                <a:cs typeface="Times New Roman" pitchFamily="18" charset="0"/>
              </a:rPr>
              <a:t>electrical energy </a:t>
            </a:r>
            <a:r>
              <a:rPr lang="en-US" dirty="0">
                <a:solidFill>
                  <a:srgbClr val="0033CC"/>
                </a:solidFill>
                <a:latin typeface="Times New Roman" pitchFamily="18" charset="0"/>
                <a:cs typeface="Times New Roman" pitchFamily="18" charset="0"/>
              </a:rPr>
              <a:t>to </a:t>
            </a:r>
            <a:r>
              <a:rPr lang="en-US" dirty="0">
                <a:latin typeface="Times New Roman" pitchFamily="18" charset="0"/>
                <a:cs typeface="Times New Roman" pitchFamily="18" charset="0"/>
              </a:rPr>
              <a:t>mechanical energy</a:t>
            </a:r>
            <a:r>
              <a:rPr lang="en-US" dirty="0">
                <a:solidFill>
                  <a:srgbClr val="0033CC"/>
                </a:solidFill>
                <a:latin typeface="Times New Roman" pitchFamily="18" charset="0"/>
                <a:cs typeface="Times New Roman" pitchFamily="18" charset="0"/>
              </a:rPr>
              <a:t> </a:t>
            </a:r>
          </a:p>
          <a:p>
            <a:pPr marL="0" indent="0" algn="just" eaLnBrk="1" hangingPunct="1">
              <a:buFontTx/>
              <a:buNone/>
              <a:defRPr/>
            </a:pPr>
            <a:endParaRPr lang="en-US" dirty="0">
              <a:solidFill>
                <a:srgbClr val="00B0F0"/>
              </a:solidFill>
              <a:latin typeface="Times New Roman" pitchFamily="18" charset="0"/>
              <a:cs typeface="Times New Roman" pitchFamily="18" charset="0"/>
            </a:endParaRPr>
          </a:p>
          <a:p>
            <a:pPr marL="979488" lvl="1" indent="-508000" eaLnBrk="1" hangingPunct="1">
              <a:lnSpc>
                <a:spcPct val="90000"/>
              </a:lnSpc>
              <a:buFontTx/>
              <a:buAutoNum type="romanUcPeriod"/>
              <a:defRPr/>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612484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1000"/>
                                        <p:tgtEl>
                                          <p:spTgt spid="37892">
                                            <p:txEl>
                                              <p:pRg st="0" end="0"/>
                                            </p:txEl>
                                          </p:spTgt>
                                        </p:tgtEl>
                                      </p:cBhvr>
                                    </p:animEffect>
                                    <p:anim calcmode="lin" valueType="num">
                                      <p:cBhvr>
                                        <p:cTn id="8" dur="1000" fill="hold"/>
                                        <p:tgtEl>
                                          <p:spTgt spid="3789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8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37892">
                                            <p:txEl>
                                              <p:pRg st="1" end="1"/>
                                            </p:txEl>
                                          </p:spTgt>
                                        </p:tgtEl>
                                        <p:attrNameLst>
                                          <p:attrName>style.visibility</p:attrName>
                                        </p:attrNameLst>
                                      </p:cBhvr>
                                      <p:to>
                                        <p:strVal val="visible"/>
                                      </p:to>
                                    </p:set>
                                    <p:animEffect transition="in" filter="fade">
                                      <p:cBhvr>
                                        <p:cTn id="14" dur="1000"/>
                                        <p:tgtEl>
                                          <p:spTgt spid="37892">
                                            <p:txEl>
                                              <p:pRg st="1" end="1"/>
                                            </p:txEl>
                                          </p:spTgt>
                                        </p:tgtEl>
                                      </p:cBhvr>
                                    </p:animEffect>
                                    <p:anim calcmode="lin" valueType="num">
                                      <p:cBhvr>
                                        <p:cTn id="15" dur="10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7892">
                                            <p:txEl>
                                              <p:pRg st="1" end="1"/>
                                            </p:txEl>
                                          </p:spTgt>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1000"/>
                            </p:stCondLst>
                            <p:childTnLst>
                              <p:par>
                                <p:cTn id="18" presetID="47" presetClass="entr" presetSubtype="0" fill="hold" nodeType="afterEffect">
                                  <p:stCondLst>
                                    <p:cond delay="0"/>
                                  </p:stCondLst>
                                  <p:childTnLst>
                                    <p:set>
                                      <p:cBhvr>
                                        <p:cTn id="19" dur="1" fill="hold">
                                          <p:stCondLst>
                                            <p:cond delay="0"/>
                                          </p:stCondLst>
                                        </p:cTn>
                                        <p:tgtEl>
                                          <p:spTgt spid="37892">
                                            <p:txEl>
                                              <p:pRg st="2" end="2"/>
                                            </p:txEl>
                                          </p:spTgt>
                                        </p:tgtEl>
                                        <p:attrNameLst>
                                          <p:attrName>style.visibility</p:attrName>
                                        </p:attrNameLst>
                                      </p:cBhvr>
                                      <p:to>
                                        <p:strVal val="visible"/>
                                      </p:to>
                                    </p:set>
                                    <p:animEffect transition="in" filter="fade">
                                      <p:cBhvr>
                                        <p:cTn id="20" dur="1000"/>
                                        <p:tgtEl>
                                          <p:spTgt spid="37892">
                                            <p:txEl>
                                              <p:pRg st="2" end="2"/>
                                            </p:txEl>
                                          </p:spTgt>
                                        </p:tgtEl>
                                      </p:cBhvr>
                                    </p:animEffect>
                                    <p:anim calcmode="lin" valueType="num">
                                      <p:cBhvr>
                                        <p:cTn id="21" dur="10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7892">
                                            <p:txEl>
                                              <p:pRg st="2" end="2"/>
                                            </p:txEl>
                                          </p:spTgt>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000"/>
                            </p:stCondLst>
                            <p:childTnLst>
                              <p:par>
                                <p:cTn id="24" presetID="47" presetClass="entr" presetSubtype="0" fill="hold" nodeType="afterEffect">
                                  <p:stCondLst>
                                    <p:cond delay="0"/>
                                  </p:stCondLst>
                                  <p:childTnLst>
                                    <p:set>
                                      <p:cBhvr>
                                        <p:cTn id="25" dur="1" fill="hold">
                                          <p:stCondLst>
                                            <p:cond delay="0"/>
                                          </p:stCondLst>
                                        </p:cTn>
                                        <p:tgtEl>
                                          <p:spTgt spid="37892">
                                            <p:txEl>
                                              <p:pRg st="3" end="3"/>
                                            </p:txEl>
                                          </p:spTgt>
                                        </p:tgtEl>
                                        <p:attrNameLst>
                                          <p:attrName>style.visibility</p:attrName>
                                        </p:attrNameLst>
                                      </p:cBhvr>
                                      <p:to>
                                        <p:strVal val="visible"/>
                                      </p:to>
                                    </p:set>
                                    <p:animEffect transition="in" filter="fade">
                                      <p:cBhvr>
                                        <p:cTn id="26" dur="1000"/>
                                        <p:tgtEl>
                                          <p:spTgt spid="37892">
                                            <p:txEl>
                                              <p:pRg st="3" end="3"/>
                                            </p:txEl>
                                          </p:spTgt>
                                        </p:tgtEl>
                                      </p:cBhvr>
                                    </p:animEffect>
                                    <p:anim calcmode="lin" valueType="num">
                                      <p:cBhvr>
                                        <p:cTn id="27" dur="10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789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nodeType="clickEffect">
                                  <p:stCondLst>
                                    <p:cond delay="0"/>
                                  </p:stCondLst>
                                  <p:childTnLst>
                                    <p:set>
                                      <p:cBhvr>
                                        <p:cTn id="32" dur="1" fill="hold">
                                          <p:stCondLst>
                                            <p:cond delay="0"/>
                                          </p:stCondLst>
                                        </p:cTn>
                                        <p:tgtEl>
                                          <p:spTgt spid="37892">
                                            <p:txEl>
                                              <p:pRg st="4" end="4"/>
                                            </p:txEl>
                                          </p:spTgt>
                                        </p:tgtEl>
                                        <p:attrNameLst>
                                          <p:attrName>style.visibility</p:attrName>
                                        </p:attrNameLst>
                                      </p:cBhvr>
                                      <p:to>
                                        <p:strVal val="visible"/>
                                      </p:to>
                                    </p:set>
                                    <p:animEffect transition="in" filter="fade">
                                      <p:cBhvr>
                                        <p:cTn id="33" dur="1000"/>
                                        <p:tgtEl>
                                          <p:spTgt spid="37892">
                                            <p:txEl>
                                              <p:pRg st="4" end="4"/>
                                            </p:txEl>
                                          </p:spTgt>
                                        </p:tgtEl>
                                      </p:cBhvr>
                                    </p:animEffect>
                                    <p:anim calcmode="lin" valueType="num">
                                      <p:cBhvr>
                                        <p:cTn id="34" dur="10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7892">
                                            <p:txEl>
                                              <p:pRg st="4" end="4"/>
                                            </p:txEl>
                                          </p:spTgt>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1000"/>
                            </p:stCondLst>
                            <p:childTnLst>
                              <p:par>
                                <p:cTn id="37" presetID="47" presetClass="entr" presetSubtype="0" fill="hold" nodeType="afterEffect">
                                  <p:stCondLst>
                                    <p:cond delay="0"/>
                                  </p:stCondLst>
                                  <p:childTnLst>
                                    <p:set>
                                      <p:cBhvr>
                                        <p:cTn id="38" dur="1" fill="hold">
                                          <p:stCondLst>
                                            <p:cond delay="0"/>
                                          </p:stCondLst>
                                        </p:cTn>
                                        <p:tgtEl>
                                          <p:spTgt spid="37892">
                                            <p:txEl>
                                              <p:pRg st="5" end="5"/>
                                            </p:txEl>
                                          </p:spTgt>
                                        </p:tgtEl>
                                        <p:attrNameLst>
                                          <p:attrName>style.visibility</p:attrName>
                                        </p:attrNameLst>
                                      </p:cBhvr>
                                      <p:to>
                                        <p:strVal val="visible"/>
                                      </p:to>
                                    </p:set>
                                    <p:animEffect transition="in" filter="fade">
                                      <p:cBhvr>
                                        <p:cTn id="39" dur="1000"/>
                                        <p:tgtEl>
                                          <p:spTgt spid="37892">
                                            <p:txEl>
                                              <p:pRg st="5" end="5"/>
                                            </p:txEl>
                                          </p:spTgt>
                                        </p:tgtEl>
                                      </p:cBhvr>
                                    </p:animEffect>
                                    <p:anim calcmode="lin" valueType="num">
                                      <p:cBhvr>
                                        <p:cTn id="40" dur="1000" fill="hold"/>
                                        <p:tgtEl>
                                          <p:spTgt spid="37892">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7892">
                                            <p:txEl>
                                              <p:pRg st="5" end="5"/>
                                            </p:txEl>
                                          </p:spTgt>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2000"/>
                            </p:stCondLst>
                            <p:childTnLst>
                              <p:par>
                                <p:cTn id="43" presetID="47" presetClass="entr" presetSubtype="0" fill="hold" nodeType="afterEffect">
                                  <p:stCondLst>
                                    <p:cond delay="0"/>
                                  </p:stCondLst>
                                  <p:childTnLst>
                                    <p:set>
                                      <p:cBhvr>
                                        <p:cTn id="44" dur="1" fill="hold">
                                          <p:stCondLst>
                                            <p:cond delay="0"/>
                                          </p:stCondLst>
                                        </p:cTn>
                                        <p:tgtEl>
                                          <p:spTgt spid="37892">
                                            <p:txEl>
                                              <p:pRg st="6" end="6"/>
                                            </p:txEl>
                                          </p:spTgt>
                                        </p:tgtEl>
                                        <p:attrNameLst>
                                          <p:attrName>style.visibility</p:attrName>
                                        </p:attrNameLst>
                                      </p:cBhvr>
                                      <p:to>
                                        <p:strVal val="visible"/>
                                      </p:to>
                                    </p:set>
                                    <p:animEffect transition="in" filter="fade">
                                      <p:cBhvr>
                                        <p:cTn id="45" dur="1000"/>
                                        <p:tgtEl>
                                          <p:spTgt spid="37892">
                                            <p:txEl>
                                              <p:pRg st="6" end="6"/>
                                            </p:txEl>
                                          </p:spTgt>
                                        </p:tgtEl>
                                      </p:cBhvr>
                                    </p:animEffect>
                                    <p:anim calcmode="lin" valueType="num">
                                      <p:cBhvr>
                                        <p:cTn id="46" dur="1000" fill="hold"/>
                                        <p:tgtEl>
                                          <p:spTgt spid="37892">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789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7">
            <a:extLst>
              <a:ext uri="{FF2B5EF4-FFF2-40B4-BE49-F238E27FC236}">
                <a16:creationId xmlns:a16="http://schemas.microsoft.com/office/drawing/2014/main" id="{869616E0-AA54-EE46-B709-6B333FF5D264}"/>
              </a:ext>
            </a:extLst>
          </p:cNvPr>
          <p:cNvSpPr>
            <a:spLocks noGrp="1"/>
          </p:cNvSpPr>
          <p:nvPr>
            <p:ph type="sldNum" sz="quarter" idx="12"/>
          </p:nvPr>
        </p:nvSpPr>
        <p:spPr bwMode="auto">
          <a:xfrm>
            <a:off x="8535988" y="6381750"/>
            <a:ext cx="59055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C9B0DC83-24CB-614A-83B9-D27F34BCB152}" type="slidenum">
              <a:rPr lang="ar-SA" altLang="en-US" sz="1800">
                <a:solidFill>
                  <a:srgbClr val="0000FF"/>
                </a:solidFill>
                <a:latin typeface="Times New Roman" panose="02020603050405020304" pitchFamily="18" charset="0"/>
                <a:cs typeface="Times New Roman" panose="02020603050405020304" pitchFamily="18" charset="0"/>
              </a:rPr>
              <a:pPr eaLnBrk="1" hangingPunct="1">
                <a:spcBef>
                  <a:spcPct val="0"/>
                </a:spcBef>
                <a:buFontTx/>
                <a:buNone/>
              </a:pPr>
              <a:t>30</a:t>
            </a:fld>
            <a:endParaRPr lang="en-GB" altLang="en-US" sz="1800">
              <a:solidFill>
                <a:srgbClr val="0000FF"/>
              </a:solidFill>
              <a:latin typeface="Times New Roman" panose="02020603050405020304" pitchFamily="18" charset="0"/>
              <a:cs typeface="Times New Roman" panose="02020603050405020304" pitchFamily="18" charset="0"/>
            </a:endParaRPr>
          </a:p>
        </p:txBody>
      </p:sp>
      <p:sp>
        <p:nvSpPr>
          <p:cNvPr id="22534" name="Rectangle 2">
            <a:extLst>
              <a:ext uri="{FF2B5EF4-FFF2-40B4-BE49-F238E27FC236}">
                <a16:creationId xmlns:a16="http://schemas.microsoft.com/office/drawing/2014/main" id="{A86A7D00-AE3F-4647-BA84-43245000ED86}"/>
              </a:ext>
            </a:extLst>
          </p:cNvPr>
          <p:cNvSpPr>
            <a:spLocks noGrp="1" noChangeArrowheads="1"/>
          </p:cNvSpPr>
          <p:nvPr>
            <p:ph type="body" sz="half" idx="1"/>
          </p:nvPr>
        </p:nvSpPr>
        <p:spPr>
          <a:xfrm>
            <a:off x="0" y="3200400"/>
            <a:ext cx="4373563" cy="3381375"/>
          </a:xfrm>
        </p:spPr>
        <p:txBody>
          <a:bodyPr/>
          <a:lstStyle/>
          <a:p>
            <a:pPr algn="just" eaLnBrk="1" hangingPunct="1"/>
            <a:r>
              <a:rPr lang="en-US" altLang="en-US" sz="2200">
                <a:solidFill>
                  <a:srgbClr val="0000FF"/>
                </a:solidFill>
                <a:latin typeface="Times New Roman" panose="02020603050405020304" pitchFamily="18" charset="0"/>
                <a:cs typeface="Times New Roman" panose="02020603050405020304" pitchFamily="18" charset="0"/>
              </a:rPr>
              <a:t>The resulting torque is shown as a function of angle </a:t>
            </a:r>
          </a:p>
          <a:p>
            <a:pPr algn="just" eaLnBrk="1" hangingPunct="1"/>
            <a:r>
              <a:rPr lang="en-US" altLang="en-US" sz="2200">
                <a:solidFill>
                  <a:srgbClr val="C00000"/>
                </a:solidFill>
                <a:latin typeface="Times New Roman" panose="02020603050405020304" pitchFamily="18" charset="0"/>
                <a:cs typeface="Times New Roman" panose="02020603050405020304" pitchFamily="18" charset="0"/>
              </a:rPr>
              <a:t>The torque is maximum when the plane of the loop is parallel to the magnetic field </a:t>
            </a:r>
          </a:p>
          <a:p>
            <a:pPr algn="just" eaLnBrk="1" hangingPunct="1"/>
            <a:r>
              <a:rPr lang="en-US" altLang="en-US" sz="2200">
                <a:solidFill>
                  <a:srgbClr val="00B050"/>
                </a:solidFill>
                <a:latin typeface="Times New Roman" panose="02020603050405020304" pitchFamily="18" charset="0"/>
                <a:cs typeface="Times New Roman" panose="02020603050405020304" pitchFamily="18" charset="0"/>
              </a:rPr>
              <a:t>The torque is zero when the plane of the loop is perpendicular to the magnetic field</a:t>
            </a:r>
          </a:p>
        </p:txBody>
      </p:sp>
      <p:graphicFrame>
        <p:nvGraphicFramePr>
          <p:cNvPr id="22530" name="Object 3">
            <a:extLst>
              <a:ext uri="{FF2B5EF4-FFF2-40B4-BE49-F238E27FC236}">
                <a16:creationId xmlns:a16="http://schemas.microsoft.com/office/drawing/2014/main" id="{77C618D6-4485-3649-94C4-CCD8B7B776ED}"/>
              </a:ext>
            </a:extLst>
          </p:cNvPr>
          <p:cNvGraphicFramePr>
            <a:graphicFrameLocks noGrp="1" noChangeAspect="1"/>
          </p:cNvGraphicFramePr>
          <p:nvPr>
            <p:ph sz="quarter" idx="3"/>
          </p:nvPr>
        </p:nvGraphicFramePr>
        <p:xfrm>
          <a:off x="638175" y="1885950"/>
          <a:ext cx="3656013" cy="914400"/>
        </p:xfrm>
        <a:graphic>
          <a:graphicData uri="http://schemas.openxmlformats.org/presentationml/2006/ole">
            <mc:AlternateContent xmlns:mc="http://schemas.openxmlformats.org/markup-compatibility/2006">
              <mc:Choice xmlns:v="urn:schemas-microsoft-com:vml" Requires="v">
                <p:oleObj spid="_x0000_s82954" name="Equation" r:id="rId3" imgW="42125900" imgH="10528300" progId="Equation.3">
                  <p:embed/>
                </p:oleObj>
              </mc:Choice>
              <mc:Fallback>
                <p:oleObj name="Equation" r:id="rId3" imgW="42125900" imgH="10528300" progId="Equation.3">
                  <p:embed/>
                  <p:pic>
                    <p:nvPicPr>
                      <p:cNvPr id="22530" name="Object 3">
                        <a:extLst>
                          <a:ext uri="{FF2B5EF4-FFF2-40B4-BE49-F238E27FC236}">
                            <a16:creationId xmlns:a16="http://schemas.microsoft.com/office/drawing/2014/main" id="{77C618D6-4485-3649-94C4-CCD8B7B776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1885950"/>
                        <a:ext cx="3656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1" name="Object 4">
            <a:extLst>
              <a:ext uri="{FF2B5EF4-FFF2-40B4-BE49-F238E27FC236}">
                <a16:creationId xmlns:a16="http://schemas.microsoft.com/office/drawing/2014/main" id="{BBB827A5-40CE-4E4F-BAAC-F021A522DD9E}"/>
              </a:ext>
            </a:extLst>
          </p:cNvPr>
          <p:cNvGraphicFramePr>
            <a:graphicFrameLocks noChangeAspect="1"/>
          </p:cNvGraphicFramePr>
          <p:nvPr/>
        </p:nvGraphicFramePr>
        <p:xfrm>
          <a:off x="5435600" y="1693863"/>
          <a:ext cx="1117600" cy="457200"/>
        </p:xfrm>
        <a:graphic>
          <a:graphicData uri="http://schemas.openxmlformats.org/presentationml/2006/ole">
            <mc:AlternateContent xmlns:mc="http://schemas.openxmlformats.org/markup-compatibility/2006">
              <mc:Choice xmlns:v="urn:schemas-microsoft-com:vml" Requires="v">
                <p:oleObj spid="_x0000_s82955" name="Equation" r:id="rId5" imgW="12877800" imgH="5270500" progId="Equation.3">
                  <p:embed/>
                </p:oleObj>
              </mc:Choice>
              <mc:Fallback>
                <p:oleObj name="Equation" r:id="rId5" imgW="12877800" imgH="5270500" progId="Equation.3">
                  <p:embed/>
                  <p:pic>
                    <p:nvPicPr>
                      <p:cNvPr id="22531" name="Object 4">
                        <a:extLst>
                          <a:ext uri="{FF2B5EF4-FFF2-40B4-BE49-F238E27FC236}">
                            <a16:creationId xmlns:a16="http://schemas.microsoft.com/office/drawing/2014/main" id="{BBB827A5-40CE-4E4F-BAAC-F021A522DD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693863"/>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6" name="Picture 7">
            <a:extLst>
              <a:ext uri="{FF2B5EF4-FFF2-40B4-BE49-F238E27FC236}">
                <a16:creationId xmlns:a16="http://schemas.microsoft.com/office/drawing/2014/main" id="{7EA6E30D-77EC-D948-A367-BC4971EE7FCA}"/>
              </a:ext>
            </a:extLst>
          </p:cNvPr>
          <p:cNvPicPr>
            <a:picLocks noChangeAspect="1" noChangeArrowheads="1"/>
          </p:cNvPicPr>
          <p:nvPr/>
        </p:nvPicPr>
        <p:blipFill>
          <a:blip r:embed="rId7">
            <a:lum contrast="-42000"/>
            <a:extLst>
              <a:ext uri="{28A0092B-C50C-407E-A947-70E740481C1C}">
                <a14:useLocalDpi xmlns:a14="http://schemas.microsoft.com/office/drawing/2010/main" val="0"/>
              </a:ext>
            </a:extLst>
          </a:blip>
          <a:srcRect/>
          <a:stretch>
            <a:fillRect/>
          </a:stretch>
        </p:blipFill>
        <p:spPr bwMode="auto">
          <a:xfrm>
            <a:off x="4883150" y="3200400"/>
            <a:ext cx="42608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a:extLst>
              <a:ext uri="{FF2B5EF4-FFF2-40B4-BE49-F238E27FC236}">
                <a16:creationId xmlns:a16="http://schemas.microsoft.com/office/drawing/2014/main" id="{4518CA54-973D-5B48-BE89-995E1C68BB13}"/>
              </a:ext>
            </a:extLst>
          </p:cNvPr>
          <p:cNvGrpSpPr>
            <a:grpSpLocks/>
          </p:cNvGrpSpPr>
          <p:nvPr/>
        </p:nvGrpSpPr>
        <p:grpSpPr bwMode="auto">
          <a:xfrm>
            <a:off x="5435600" y="2311400"/>
            <a:ext cx="2362200" cy="533400"/>
            <a:chOff x="2976" y="1680"/>
            <a:chExt cx="1488" cy="336"/>
          </a:xfrm>
        </p:grpSpPr>
        <p:graphicFrame>
          <p:nvGraphicFramePr>
            <p:cNvPr id="55305" name="Object 5">
              <a:extLst>
                <a:ext uri="{FF2B5EF4-FFF2-40B4-BE49-F238E27FC236}">
                  <a16:creationId xmlns:a16="http://schemas.microsoft.com/office/drawing/2014/main" id="{8FF535EF-4781-534A-8580-5F3B3A3A751C}"/>
                </a:ext>
              </a:extLst>
            </p:cNvPr>
            <p:cNvGraphicFramePr>
              <a:graphicFrameLocks noChangeAspect="1"/>
            </p:cNvGraphicFramePr>
            <p:nvPr/>
          </p:nvGraphicFramePr>
          <p:xfrm>
            <a:off x="2976" y="1680"/>
            <a:ext cx="1389" cy="304"/>
          </p:xfrm>
          <a:graphic>
            <a:graphicData uri="http://schemas.openxmlformats.org/presentationml/2006/ole">
              <mc:AlternateContent xmlns:mc="http://schemas.openxmlformats.org/markup-compatibility/2006">
                <mc:Choice xmlns:v="urn:schemas-microsoft-com:vml" Requires="v">
                  <p:oleObj spid="_x0000_s82956" name="Equation" r:id="rId8" imgW="25450800" imgH="5562600" progId="Equation.3">
                    <p:embed/>
                  </p:oleObj>
                </mc:Choice>
                <mc:Fallback>
                  <p:oleObj name="Equation" r:id="rId8" imgW="25450800" imgH="5562600" progId="Equation.3">
                    <p:embed/>
                    <p:pic>
                      <p:nvPicPr>
                        <p:cNvPr id="55305" name="Object 5">
                          <a:extLst>
                            <a:ext uri="{FF2B5EF4-FFF2-40B4-BE49-F238E27FC236}">
                              <a16:creationId xmlns:a16="http://schemas.microsoft.com/office/drawing/2014/main" id="{8FF535EF-4781-534A-8580-5F3B3A3A75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1680"/>
                          <a:ext cx="138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6" name="Rectangle 8">
              <a:extLst>
                <a:ext uri="{FF2B5EF4-FFF2-40B4-BE49-F238E27FC236}">
                  <a16:creationId xmlns:a16="http://schemas.microsoft.com/office/drawing/2014/main" id="{7D3E1198-2DA7-2142-ADB7-3A4D113B7D0E}"/>
                </a:ext>
              </a:extLst>
            </p:cNvPr>
            <p:cNvSpPr>
              <a:spLocks noChangeArrowheads="1"/>
            </p:cNvSpPr>
            <p:nvPr/>
          </p:nvSpPr>
          <p:spPr bwMode="auto">
            <a:xfrm>
              <a:off x="2976" y="1680"/>
              <a:ext cx="1488" cy="336"/>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b="1">
                <a:latin typeface="Times New Roman" panose="02020603050405020304" pitchFamily="18" charset="0"/>
                <a:cs typeface="Times New Roman" panose="02020603050405020304" pitchFamily="18" charset="0"/>
              </a:endParaRPr>
            </a:p>
          </p:txBody>
        </p:sp>
      </p:grpSp>
      <p:sp>
        <p:nvSpPr>
          <p:cNvPr id="55303" name="Rectangle 2">
            <a:extLst>
              <a:ext uri="{FF2B5EF4-FFF2-40B4-BE49-F238E27FC236}">
                <a16:creationId xmlns:a16="http://schemas.microsoft.com/office/drawing/2014/main" id="{360EE1CF-B195-9C46-8591-6EC2ACCEBE64}"/>
              </a:ext>
            </a:extLst>
          </p:cNvPr>
          <p:cNvSpPr>
            <a:spLocks noChangeArrowheads="1"/>
          </p:cNvSpPr>
          <p:nvPr/>
        </p:nvSpPr>
        <p:spPr bwMode="auto">
          <a:xfrm>
            <a:off x="355600" y="1074738"/>
            <a:ext cx="8475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The total induced torque on the loop is  the sum of the torques on each of its side.</a:t>
            </a:r>
          </a:p>
        </p:txBody>
      </p:sp>
      <p:sp>
        <p:nvSpPr>
          <p:cNvPr id="55304" name="Rectangle 2">
            <a:extLst>
              <a:ext uri="{FF2B5EF4-FFF2-40B4-BE49-F238E27FC236}">
                <a16:creationId xmlns:a16="http://schemas.microsoft.com/office/drawing/2014/main" id="{F4FADAA8-FE41-EB41-A38F-F26F87179AC7}"/>
              </a:ext>
            </a:extLst>
          </p:cNvPr>
          <p:cNvSpPr>
            <a:spLocks noGrp="1" noChangeArrowheads="1"/>
          </p:cNvSpPr>
          <p:nvPr>
            <p:ph type="title"/>
          </p:nvPr>
        </p:nvSpPr>
        <p:spPr>
          <a:xfrm>
            <a:off x="187325" y="76200"/>
            <a:ext cx="8763000" cy="914400"/>
          </a:xfrm>
        </p:spPr>
        <p:txBody>
          <a:bodyPr/>
          <a:lstStyle/>
          <a:p>
            <a:pPr eaLnBrk="1" hangingPunct="1"/>
            <a:r>
              <a:rPr lang="en-US" altLang="en-US" sz="3200" dirty="0">
                <a:solidFill>
                  <a:srgbClr val="C00000"/>
                </a:solidFill>
                <a:latin typeface="Times New Roman" panose="02020603050405020304" pitchFamily="18" charset="0"/>
                <a:cs typeface="Times New Roman" panose="02020603050405020304" pitchFamily="18" charset="0"/>
              </a:rPr>
              <a:t>4. The Torque Induced in a Current-Carrying Loop (5/8)</a:t>
            </a:r>
          </a:p>
        </p:txBody>
      </p:sp>
    </p:spTree>
    <p:extLst>
      <p:ext uri="{BB962C8B-B14F-4D97-AF65-F5344CB8AC3E}">
        <p14:creationId xmlns:p14="http://schemas.microsoft.com/office/powerpoint/2010/main" val="712103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up)">
                                      <p:cBhvr>
                                        <p:cTn id="7" dur="10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wipe(left)">
                                      <p:cBhvr>
                                        <p:cTn id="12" dur="1000"/>
                                        <p:tgtEl>
                                          <p:spTgt spid="22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2534">
                                            <p:txEl>
                                              <p:pRg st="0" end="0"/>
                                            </p:txEl>
                                          </p:spTgt>
                                        </p:tgtEl>
                                        <p:attrNameLst>
                                          <p:attrName>style.visibility</p:attrName>
                                        </p:attrNameLst>
                                      </p:cBhvr>
                                      <p:to>
                                        <p:strVal val="visible"/>
                                      </p:to>
                                    </p:set>
                                    <p:animEffect transition="in" filter="wipe(up)">
                                      <p:cBhvr>
                                        <p:cTn id="22" dur="1000"/>
                                        <p:tgtEl>
                                          <p:spTgt spid="2253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536"/>
                                        </p:tgtEl>
                                        <p:attrNameLst>
                                          <p:attrName>style.visibility</p:attrName>
                                        </p:attrNameLst>
                                      </p:cBhvr>
                                      <p:to>
                                        <p:strVal val="visible"/>
                                      </p:to>
                                    </p:set>
                                    <p:animEffect transition="in" filter="wipe(left)">
                                      <p:cBhvr>
                                        <p:cTn id="27" dur="1000"/>
                                        <p:tgtEl>
                                          <p:spTgt spid="225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2534">
                                            <p:txEl>
                                              <p:pRg st="1" end="1"/>
                                            </p:txEl>
                                          </p:spTgt>
                                        </p:tgtEl>
                                        <p:attrNameLst>
                                          <p:attrName>style.visibility</p:attrName>
                                        </p:attrNameLst>
                                      </p:cBhvr>
                                      <p:to>
                                        <p:strVal val="visible"/>
                                      </p:to>
                                    </p:set>
                                    <p:animEffect transition="in" filter="wipe(up)">
                                      <p:cBhvr>
                                        <p:cTn id="32" dur="1000"/>
                                        <p:tgtEl>
                                          <p:spTgt spid="22534">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2534">
                                            <p:txEl>
                                              <p:pRg st="2" end="2"/>
                                            </p:txEl>
                                          </p:spTgt>
                                        </p:tgtEl>
                                        <p:attrNameLst>
                                          <p:attrName>style.visibility</p:attrName>
                                        </p:attrNameLst>
                                      </p:cBhvr>
                                      <p:to>
                                        <p:strVal val="visible"/>
                                      </p:to>
                                    </p:set>
                                    <p:animEffect transition="in" filter="wipe(up)">
                                      <p:cBhvr>
                                        <p:cTn id="37" dur="1000"/>
                                        <p:tgtEl>
                                          <p:spTgt spid="225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7">
            <a:extLst>
              <a:ext uri="{FF2B5EF4-FFF2-40B4-BE49-F238E27FC236}">
                <a16:creationId xmlns:a16="http://schemas.microsoft.com/office/drawing/2014/main" id="{07D938A0-59E9-6F45-8E8B-2D748BC3A7C4}"/>
              </a:ext>
            </a:extLst>
          </p:cNvPr>
          <p:cNvSpPr>
            <a:spLocks noGrp="1"/>
          </p:cNvSpPr>
          <p:nvPr>
            <p:ph type="sldNum" sz="quarter" idx="12"/>
          </p:nvPr>
        </p:nvSpPr>
        <p:spPr bwMode="auto">
          <a:xfrm>
            <a:off x="8483600" y="6381750"/>
            <a:ext cx="660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78B76A3F-1EFA-D649-B7CC-D4C5FA8B4D90}" type="slidenum">
              <a:rPr lang="ar-SA" altLang="en-US" sz="1800" b="1">
                <a:solidFill>
                  <a:srgbClr val="0000FF"/>
                </a:solidFill>
                <a:latin typeface="Verdana" panose="020B0604030504040204" pitchFamily="34" charset="0"/>
                <a:cs typeface="Arial" panose="020B0604020202020204" pitchFamily="34" charset="0"/>
              </a:rPr>
              <a:pPr eaLnBrk="1" hangingPunct="1">
                <a:spcBef>
                  <a:spcPct val="0"/>
                </a:spcBef>
                <a:buFontTx/>
                <a:buNone/>
              </a:pPr>
              <a:t>31</a:t>
            </a:fld>
            <a:endParaRPr lang="en-GB" altLang="en-US" sz="1800" b="1">
              <a:solidFill>
                <a:srgbClr val="0000FF"/>
              </a:solidFill>
              <a:latin typeface="Verdana" panose="020B0604030504040204" pitchFamily="34" charset="0"/>
              <a:cs typeface="Arial" panose="020B0604020202020204" pitchFamily="34" charset="0"/>
            </a:endParaRPr>
          </a:p>
        </p:txBody>
      </p:sp>
      <p:pic>
        <p:nvPicPr>
          <p:cNvPr id="56322" name="Picture 5">
            <a:extLst>
              <a:ext uri="{FF2B5EF4-FFF2-40B4-BE49-F238E27FC236}">
                <a16:creationId xmlns:a16="http://schemas.microsoft.com/office/drawing/2014/main" id="{649748A2-8EFE-D64A-BE4E-B6430B52BA7D}"/>
              </a:ext>
            </a:extLst>
          </p:cNvPr>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358775" y="2590800"/>
            <a:ext cx="463232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6">
            <a:extLst>
              <a:ext uri="{FF2B5EF4-FFF2-40B4-BE49-F238E27FC236}">
                <a16:creationId xmlns:a16="http://schemas.microsoft.com/office/drawing/2014/main" id="{931BB711-EDED-F647-B257-4AA19F8C202A}"/>
              </a:ext>
            </a:extLst>
          </p:cNvPr>
          <p:cNvPicPr>
            <a:picLocks noChangeAspect="1" noChangeArrowheads="1"/>
          </p:cNvPicPr>
          <p:nvPr/>
        </p:nvPicPr>
        <p:blipFill>
          <a:blip r:embed="rId3">
            <a:lum contrast="-36000"/>
            <a:extLst>
              <a:ext uri="{28A0092B-C50C-407E-A947-70E740481C1C}">
                <a14:useLocalDpi xmlns:a14="http://schemas.microsoft.com/office/drawing/2010/main" val="0"/>
              </a:ext>
            </a:extLst>
          </a:blip>
          <a:srcRect/>
          <a:stretch>
            <a:fillRect/>
          </a:stretch>
        </p:blipFill>
        <p:spPr bwMode="auto">
          <a:xfrm>
            <a:off x="5237163" y="2590800"/>
            <a:ext cx="38163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2">
            <a:extLst>
              <a:ext uri="{FF2B5EF4-FFF2-40B4-BE49-F238E27FC236}">
                <a16:creationId xmlns:a16="http://schemas.microsoft.com/office/drawing/2014/main" id="{078DC816-9CA0-B34D-9EC3-688FE887F7B3}"/>
              </a:ext>
            </a:extLst>
          </p:cNvPr>
          <p:cNvSpPr>
            <a:spLocks noGrp="1" noChangeArrowheads="1"/>
          </p:cNvSpPr>
          <p:nvPr>
            <p:ph type="title"/>
          </p:nvPr>
        </p:nvSpPr>
        <p:spPr>
          <a:xfrm>
            <a:off x="187325" y="76200"/>
            <a:ext cx="8763000" cy="914400"/>
          </a:xfrm>
        </p:spPr>
        <p:txBody>
          <a:bodyPr/>
          <a:lstStyle/>
          <a:p>
            <a:pPr eaLnBrk="1" hangingPunct="1"/>
            <a:r>
              <a:rPr lang="en-US" altLang="en-US" sz="3200" dirty="0">
                <a:solidFill>
                  <a:srgbClr val="C00000"/>
                </a:solidFill>
                <a:latin typeface="Times New Roman" panose="02020603050405020304" pitchFamily="18" charset="0"/>
                <a:cs typeface="Times New Roman" panose="02020603050405020304" pitchFamily="18" charset="0"/>
              </a:rPr>
              <a:t>4. The Torque Induced in a Current-Carrying Loop (6/8)</a:t>
            </a:r>
          </a:p>
        </p:txBody>
      </p:sp>
    </p:spTree>
    <p:extLst>
      <p:ext uri="{BB962C8B-B14F-4D97-AF65-F5344CB8AC3E}">
        <p14:creationId xmlns:p14="http://schemas.microsoft.com/office/powerpoint/2010/main" val="545838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7">
            <a:extLst>
              <a:ext uri="{FF2B5EF4-FFF2-40B4-BE49-F238E27FC236}">
                <a16:creationId xmlns:a16="http://schemas.microsoft.com/office/drawing/2014/main" id="{45F2869F-D270-E34C-80D4-A75CBBEDFB33}"/>
              </a:ext>
            </a:extLst>
          </p:cNvPr>
          <p:cNvSpPr>
            <a:spLocks noGrp="1"/>
          </p:cNvSpPr>
          <p:nvPr>
            <p:ph type="sldNum" sz="quarter" idx="12"/>
          </p:nvPr>
        </p:nvSpPr>
        <p:spPr bwMode="auto">
          <a:xfrm>
            <a:off x="8580438" y="6381750"/>
            <a:ext cx="56356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CB190E45-7310-7D43-88EA-0125A5928E83}" type="slidenum">
              <a:rPr lang="ar-SA" altLang="en-US" sz="1800" b="1">
                <a:solidFill>
                  <a:srgbClr val="0000FF"/>
                </a:solidFill>
                <a:latin typeface="Verdana" panose="020B0604030504040204" pitchFamily="34" charset="0"/>
                <a:cs typeface="Arial" panose="020B0604020202020204" pitchFamily="34" charset="0"/>
              </a:rPr>
              <a:pPr eaLnBrk="1" hangingPunct="1">
                <a:spcBef>
                  <a:spcPct val="0"/>
                </a:spcBef>
                <a:buFontTx/>
                <a:buNone/>
              </a:pPr>
              <a:t>32</a:t>
            </a:fld>
            <a:endParaRPr lang="en-GB" altLang="en-US" sz="1800" b="1">
              <a:solidFill>
                <a:srgbClr val="0000FF"/>
              </a:solidFill>
              <a:latin typeface="Verdana" panose="020B0604030504040204" pitchFamily="34" charset="0"/>
              <a:cs typeface="Arial" panose="020B0604020202020204" pitchFamily="34" charset="0"/>
            </a:endParaRPr>
          </a:p>
        </p:txBody>
      </p:sp>
      <p:sp>
        <p:nvSpPr>
          <p:cNvPr id="27652" name="Rectangle 3">
            <a:extLst>
              <a:ext uri="{FF2B5EF4-FFF2-40B4-BE49-F238E27FC236}">
                <a16:creationId xmlns:a16="http://schemas.microsoft.com/office/drawing/2014/main" id="{05B359F9-8149-8547-861C-40494EE231DD}"/>
              </a:ext>
            </a:extLst>
          </p:cNvPr>
          <p:cNvSpPr>
            <a:spLocks noGrp="1" noChangeArrowheads="1"/>
          </p:cNvSpPr>
          <p:nvPr>
            <p:ph type="body" sz="half" idx="1"/>
          </p:nvPr>
        </p:nvSpPr>
        <p:spPr>
          <a:xfrm>
            <a:off x="481013" y="5702300"/>
            <a:ext cx="4749800" cy="612775"/>
          </a:xfrm>
        </p:spPr>
        <p:txBody>
          <a:bodyPr/>
          <a:lstStyle/>
          <a:p>
            <a:pPr marL="0" indent="0" eaLnBrk="1" hangingPunct="1">
              <a:lnSpc>
                <a:spcPct val="90000"/>
              </a:lnSpc>
              <a:buFontTx/>
              <a:buNone/>
            </a:pPr>
            <a:r>
              <a:rPr lang="en-US" altLang="en-US" sz="2400">
                <a:latin typeface="Times New Roman" panose="02020603050405020304" pitchFamily="18" charset="0"/>
                <a:cs typeface="Times New Roman" panose="02020603050405020304" pitchFamily="18" charset="0"/>
              </a:rPr>
              <a:t>G</a:t>
            </a:r>
            <a:r>
              <a:rPr lang="en-US" altLang="en-US" sz="2400">
                <a:solidFill>
                  <a:srgbClr val="0000FF"/>
                </a:solidFill>
              </a:rPr>
              <a:t> depends upon the geometry of the loop</a:t>
            </a:r>
          </a:p>
        </p:txBody>
      </p:sp>
      <p:graphicFrame>
        <p:nvGraphicFramePr>
          <p:cNvPr id="27653" name="Object 4">
            <a:extLst>
              <a:ext uri="{FF2B5EF4-FFF2-40B4-BE49-F238E27FC236}">
                <a16:creationId xmlns:a16="http://schemas.microsoft.com/office/drawing/2014/main" id="{A7E1A311-A369-D84A-B839-70737613F7AE}"/>
              </a:ext>
            </a:extLst>
          </p:cNvPr>
          <p:cNvGraphicFramePr>
            <a:graphicFrameLocks noGrp="1" noChangeAspect="1"/>
          </p:cNvGraphicFramePr>
          <p:nvPr>
            <p:ph sz="quarter" idx="2"/>
          </p:nvPr>
        </p:nvGraphicFramePr>
        <p:xfrm>
          <a:off x="3375025" y="4548188"/>
          <a:ext cx="2116138" cy="955675"/>
        </p:xfrm>
        <a:graphic>
          <a:graphicData uri="http://schemas.openxmlformats.org/presentationml/2006/ole">
            <mc:AlternateContent xmlns:mc="http://schemas.openxmlformats.org/markup-compatibility/2006">
              <mc:Choice xmlns:v="urn:schemas-microsoft-com:vml" Requires="v">
                <p:oleObj spid="_x0000_s85008" name="Equation" r:id="rId3" imgW="21361400" imgH="9652000" progId="Equation.DSMT4">
                  <p:embed/>
                </p:oleObj>
              </mc:Choice>
              <mc:Fallback>
                <p:oleObj name="Equation" r:id="rId3" imgW="21361400" imgH="9652000" progId="Equation.DSMT4">
                  <p:embed/>
                  <p:pic>
                    <p:nvPicPr>
                      <p:cNvPr id="27653" name="Object 4">
                        <a:extLst>
                          <a:ext uri="{FF2B5EF4-FFF2-40B4-BE49-F238E27FC236}">
                            <a16:creationId xmlns:a16="http://schemas.microsoft.com/office/drawing/2014/main" id="{A7E1A311-A369-D84A-B839-70737613F7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025" y="4548188"/>
                        <a:ext cx="2116138"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4" name="Picture 5">
            <a:extLst>
              <a:ext uri="{FF2B5EF4-FFF2-40B4-BE49-F238E27FC236}">
                <a16:creationId xmlns:a16="http://schemas.microsoft.com/office/drawing/2014/main" id="{1B02A628-31E9-1A41-A7AA-DEDC6BF56B4C}"/>
              </a:ext>
            </a:extLst>
          </p:cNvPr>
          <p:cNvPicPr>
            <a:picLocks noChangeAspect="1" noChangeArrowheads="1"/>
          </p:cNvPicPr>
          <p:nvPr/>
        </p:nvPicPr>
        <p:blipFill>
          <a:blip r:embed="rId5">
            <a:lum contrast="-30000"/>
            <a:extLst>
              <a:ext uri="{28A0092B-C50C-407E-A947-70E740481C1C}">
                <a14:useLocalDpi xmlns:a14="http://schemas.microsoft.com/office/drawing/2010/main" val="0"/>
              </a:ext>
            </a:extLst>
          </a:blip>
          <a:srcRect/>
          <a:stretch>
            <a:fillRect/>
          </a:stretch>
        </p:blipFill>
        <p:spPr bwMode="auto">
          <a:xfrm>
            <a:off x="6448425" y="2101850"/>
            <a:ext cx="2724150"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6" name="Object 7">
            <a:extLst>
              <a:ext uri="{FF2B5EF4-FFF2-40B4-BE49-F238E27FC236}">
                <a16:creationId xmlns:a16="http://schemas.microsoft.com/office/drawing/2014/main" id="{7A61D316-CE00-404F-886D-E5CE37390AF8}"/>
              </a:ext>
            </a:extLst>
          </p:cNvPr>
          <p:cNvGraphicFramePr>
            <a:graphicFrameLocks noChangeAspect="1"/>
          </p:cNvGraphicFramePr>
          <p:nvPr/>
        </p:nvGraphicFramePr>
        <p:xfrm>
          <a:off x="5561013" y="4495800"/>
          <a:ext cx="3281362" cy="2255838"/>
        </p:xfrm>
        <a:graphic>
          <a:graphicData uri="http://schemas.openxmlformats.org/presentationml/2006/ole">
            <mc:AlternateContent xmlns:mc="http://schemas.openxmlformats.org/markup-compatibility/2006">
              <mc:Choice xmlns:v="urn:schemas-microsoft-com:vml" Requires="v">
                <p:oleObj spid="_x0000_s85009" name="Equation" r:id="rId6" imgW="37452300" imgH="25742900" progId="Equation.DSMT4">
                  <p:embed/>
                </p:oleObj>
              </mc:Choice>
              <mc:Fallback>
                <p:oleObj name="Equation" r:id="rId6" imgW="37452300" imgH="25742900" progId="Equation.DSMT4">
                  <p:embed/>
                  <p:pic>
                    <p:nvPicPr>
                      <p:cNvPr id="27656" name="Object 7">
                        <a:extLst>
                          <a:ext uri="{FF2B5EF4-FFF2-40B4-BE49-F238E27FC236}">
                            <a16:creationId xmlns:a16="http://schemas.microsoft.com/office/drawing/2014/main" id="{7A61D316-CE00-404F-886D-E5CE37390A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013" y="4495800"/>
                        <a:ext cx="3281362"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0" name="Object 8">
            <a:extLst>
              <a:ext uri="{FF2B5EF4-FFF2-40B4-BE49-F238E27FC236}">
                <a16:creationId xmlns:a16="http://schemas.microsoft.com/office/drawing/2014/main" id="{53936B08-9CAD-8143-AB80-D8FB2AB42800}"/>
              </a:ext>
            </a:extLst>
          </p:cNvPr>
          <p:cNvGraphicFramePr>
            <a:graphicFrameLocks noGrp="1" noChangeAspect="1"/>
          </p:cNvGraphicFramePr>
          <p:nvPr>
            <p:ph sz="quarter" idx="3"/>
          </p:nvPr>
        </p:nvGraphicFramePr>
        <p:xfrm>
          <a:off x="1641475" y="917575"/>
          <a:ext cx="4656138" cy="539750"/>
        </p:xfrm>
        <a:graphic>
          <a:graphicData uri="http://schemas.openxmlformats.org/presentationml/2006/ole">
            <mc:AlternateContent xmlns:mc="http://schemas.openxmlformats.org/markup-compatibility/2006">
              <mc:Choice xmlns:v="urn:schemas-microsoft-com:vml" Requires="v">
                <p:oleObj spid="_x0000_s85010" name="Equation" r:id="rId8" imgW="41833800" imgH="5270500" progId="Equation.3">
                  <p:embed/>
                </p:oleObj>
              </mc:Choice>
              <mc:Fallback>
                <p:oleObj name="Equation" r:id="rId8" imgW="41833800" imgH="5270500" progId="Equation.3">
                  <p:embed/>
                  <p:pic>
                    <p:nvPicPr>
                      <p:cNvPr id="57350" name="Object 8">
                        <a:extLst>
                          <a:ext uri="{FF2B5EF4-FFF2-40B4-BE49-F238E27FC236}">
                            <a16:creationId xmlns:a16="http://schemas.microsoft.com/office/drawing/2014/main" id="{53936B08-9CAD-8143-AB80-D8FB2AB428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1475" y="917575"/>
                        <a:ext cx="4656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6B4A1968-CFB1-F543-801F-C3CDB0A8B60F}"/>
              </a:ext>
            </a:extLst>
          </p:cNvPr>
          <p:cNvSpPr>
            <a:spLocks noChangeArrowheads="1"/>
          </p:cNvSpPr>
          <p:nvPr/>
        </p:nvSpPr>
        <p:spPr bwMode="auto">
          <a:xfrm>
            <a:off x="481013" y="1347788"/>
            <a:ext cx="866298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ct val="0"/>
              </a:spcBef>
              <a:buFontTx/>
              <a:buNone/>
            </a:pPr>
            <a:r>
              <a:rPr lang="en-US" altLang="en-US" sz="2400">
                <a:solidFill>
                  <a:srgbClr val="C00000"/>
                </a:solidFill>
              </a:rPr>
              <a:t>The equation can be alternatively expressed in terms of the flux density produced due to current in the loop</a:t>
            </a:r>
          </a:p>
        </p:txBody>
      </p:sp>
      <p:sp>
        <p:nvSpPr>
          <p:cNvPr id="4" name="Rectangle 3">
            <a:extLst>
              <a:ext uri="{FF2B5EF4-FFF2-40B4-BE49-F238E27FC236}">
                <a16:creationId xmlns:a16="http://schemas.microsoft.com/office/drawing/2014/main" id="{B3A23AB3-FE0D-1C4C-8E7E-06A26192FD13}"/>
              </a:ext>
            </a:extLst>
          </p:cNvPr>
          <p:cNvSpPr>
            <a:spLocks noChangeArrowheads="1"/>
          </p:cNvSpPr>
          <p:nvPr/>
        </p:nvSpPr>
        <p:spPr bwMode="auto">
          <a:xfrm>
            <a:off x="481013" y="2149475"/>
            <a:ext cx="5954712"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lnSpc>
                <a:spcPct val="90000"/>
              </a:lnSpc>
              <a:spcBef>
                <a:spcPts val="1200"/>
              </a:spcBef>
              <a:buFontTx/>
              <a:buNone/>
            </a:pPr>
            <a:r>
              <a:rPr lang="en-US" altLang="en-US" sz="2400"/>
              <a:t>If the current in the loop is as shown in the figure , it will produce magnetic flux density B</a:t>
            </a:r>
            <a:r>
              <a:rPr lang="en-US" altLang="en-US" sz="2400" baseline="-25000"/>
              <a:t>loop</a:t>
            </a:r>
            <a:r>
              <a:rPr lang="en-US" altLang="en-US" sz="2400"/>
              <a:t>. </a:t>
            </a:r>
          </a:p>
          <a:p>
            <a:pPr algn="just" eaLnBrk="1" hangingPunct="1">
              <a:lnSpc>
                <a:spcPct val="90000"/>
              </a:lnSpc>
              <a:spcBef>
                <a:spcPts val="1200"/>
              </a:spcBef>
              <a:buFontTx/>
              <a:buNone/>
            </a:pPr>
            <a:r>
              <a:rPr lang="en-US" altLang="en-US" sz="2400">
                <a:solidFill>
                  <a:srgbClr val="0000FF"/>
                </a:solidFill>
              </a:rPr>
              <a:t>The magnitude of the flux density will be:</a:t>
            </a:r>
          </a:p>
        </p:txBody>
      </p:sp>
      <p:graphicFrame>
        <p:nvGraphicFramePr>
          <p:cNvPr id="16" name="Object 4">
            <a:extLst>
              <a:ext uri="{FF2B5EF4-FFF2-40B4-BE49-F238E27FC236}">
                <a16:creationId xmlns:a16="http://schemas.microsoft.com/office/drawing/2014/main" id="{5A66DD19-8D28-2740-9A78-5DA918A5C220}"/>
              </a:ext>
            </a:extLst>
          </p:cNvPr>
          <p:cNvGraphicFramePr>
            <a:graphicFrameLocks noChangeAspect="1"/>
          </p:cNvGraphicFramePr>
          <p:nvPr/>
        </p:nvGraphicFramePr>
        <p:xfrm>
          <a:off x="593725" y="3957638"/>
          <a:ext cx="2087563" cy="719137"/>
        </p:xfrm>
        <a:graphic>
          <a:graphicData uri="http://schemas.openxmlformats.org/presentationml/2006/ole">
            <mc:AlternateContent xmlns:mc="http://schemas.openxmlformats.org/markup-compatibility/2006">
              <mc:Choice xmlns:v="urn:schemas-microsoft-com:vml" Requires="v">
                <p:oleObj spid="_x0000_s85011" name="Equation" r:id="rId10" imgW="26327100" imgH="9067800" progId="Equation.DSMT4">
                  <p:embed/>
                </p:oleObj>
              </mc:Choice>
              <mc:Fallback>
                <p:oleObj name="Equation" r:id="rId10" imgW="26327100" imgH="9067800" progId="Equation.DSMT4">
                  <p:embed/>
                  <p:pic>
                    <p:nvPicPr>
                      <p:cNvPr id="16" name="Object 4">
                        <a:extLst>
                          <a:ext uri="{FF2B5EF4-FFF2-40B4-BE49-F238E27FC236}">
                            <a16:creationId xmlns:a16="http://schemas.microsoft.com/office/drawing/2014/main" id="{5A66DD19-8D28-2740-9A78-5DA918A5C2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725" y="3957638"/>
                        <a:ext cx="20875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4">
            <a:extLst>
              <a:ext uri="{FF2B5EF4-FFF2-40B4-BE49-F238E27FC236}">
                <a16:creationId xmlns:a16="http://schemas.microsoft.com/office/drawing/2014/main" id="{85240909-D1BB-1848-A68F-C54E0594C740}"/>
              </a:ext>
            </a:extLst>
          </p:cNvPr>
          <p:cNvGraphicFramePr>
            <a:graphicFrameLocks noChangeAspect="1"/>
          </p:cNvGraphicFramePr>
          <p:nvPr/>
        </p:nvGraphicFramePr>
        <p:xfrm>
          <a:off x="727075" y="4722813"/>
          <a:ext cx="1162050" cy="719137"/>
        </p:xfrm>
        <a:graphic>
          <a:graphicData uri="http://schemas.openxmlformats.org/presentationml/2006/ole">
            <mc:AlternateContent xmlns:mc="http://schemas.openxmlformats.org/markup-compatibility/2006">
              <mc:Choice xmlns:v="urn:schemas-microsoft-com:vml" Requires="v">
                <p:oleObj spid="_x0000_s85012" name="Equation" r:id="rId12" imgW="14630400" imgH="9067800" progId="Equation.DSMT4">
                  <p:embed/>
                </p:oleObj>
              </mc:Choice>
              <mc:Fallback>
                <p:oleObj name="Equation" r:id="rId12" imgW="14630400" imgH="9067800" progId="Equation.DSMT4">
                  <p:embed/>
                  <p:pic>
                    <p:nvPicPr>
                      <p:cNvPr id="17" name="Object 4">
                        <a:extLst>
                          <a:ext uri="{FF2B5EF4-FFF2-40B4-BE49-F238E27FC236}">
                            <a16:creationId xmlns:a16="http://schemas.microsoft.com/office/drawing/2014/main" id="{85240909-D1BB-1848-A68F-C54E0594C74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7075" y="4722813"/>
                        <a:ext cx="11620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CC47ED10-52EB-8649-AD64-D9C7336CE0B1}"/>
              </a:ext>
            </a:extLst>
          </p:cNvPr>
          <p:cNvSpPr>
            <a:spLocks noRot="1" noChangeAspect="1" noMove="1" noResize="1" noEditPoints="1" noAdjustHandles="1" noChangeArrowheads="1" noChangeShapeType="1" noTextEdit="1"/>
          </p:cNvSpPr>
          <p:nvPr/>
        </p:nvSpPr>
        <p:spPr>
          <a:xfrm>
            <a:off x="2778279" y="4635064"/>
            <a:ext cx="372963" cy="781368"/>
          </a:xfrm>
          <a:prstGeom prst="rect">
            <a:avLst/>
          </a:prstGeom>
          <a:blipFill rotWithShape="0">
            <a:blip r:embed="rId14" cstate="print"/>
            <a:stretch>
              <a:fillRect/>
            </a:stretch>
          </a:blipFill>
        </p:spPr>
        <p:txBody>
          <a:bodyPr/>
          <a:lstStyle/>
          <a:p>
            <a:pPr>
              <a:defRPr/>
            </a:pPr>
            <a:r>
              <a:rPr lang="en-US">
                <a:noFill/>
              </a:rPr>
              <a:t> </a:t>
            </a:r>
          </a:p>
        </p:txBody>
      </p:sp>
      <p:sp>
        <p:nvSpPr>
          <p:cNvPr id="8" name="Right Arrow 7">
            <a:extLst>
              <a:ext uri="{FF2B5EF4-FFF2-40B4-BE49-F238E27FC236}">
                <a16:creationId xmlns:a16="http://schemas.microsoft.com/office/drawing/2014/main" id="{23AA807D-F173-8B4B-BBC9-275109093A17}"/>
              </a:ext>
            </a:extLst>
          </p:cNvPr>
          <p:cNvSpPr/>
          <p:nvPr/>
        </p:nvSpPr>
        <p:spPr>
          <a:xfrm>
            <a:off x="2097088" y="4951413"/>
            <a:ext cx="450850" cy="207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Connector 9">
            <a:extLst>
              <a:ext uri="{FF2B5EF4-FFF2-40B4-BE49-F238E27FC236}">
                <a16:creationId xmlns:a16="http://schemas.microsoft.com/office/drawing/2014/main" id="{5AAC1E52-C99D-8F43-9197-206655C40A49}"/>
              </a:ext>
            </a:extLst>
          </p:cNvPr>
          <p:cNvCxnSpPr/>
          <p:nvPr/>
        </p:nvCxnSpPr>
        <p:spPr>
          <a:xfrm>
            <a:off x="5491163" y="4013200"/>
            <a:ext cx="0" cy="28448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0E0BE93-26AB-DD40-904C-03DD85C8F700}"/>
              </a:ext>
            </a:extLst>
          </p:cNvPr>
          <p:cNvSpPr>
            <a:spLocks noChangeArrowheads="1"/>
          </p:cNvSpPr>
          <p:nvPr/>
        </p:nvSpPr>
        <p:spPr bwMode="auto">
          <a:xfrm>
            <a:off x="5511800" y="4084638"/>
            <a:ext cx="2789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solidFill>
                  <a:srgbClr val="0000FF"/>
                </a:solidFill>
              </a:rPr>
              <a:t>Loop area is equal to 2rl </a:t>
            </a:r>
            <a:endParaRPr lang="en-US" altLang="en-US" sz="1800"/>
          </a:p>
        </p:txBody>
      </p:sp>
      <p:sp>
        <p:nvSpPr>
          <p:cNvPr id="57359" name="Rectangle 2">
            <a:extLst>
              <a:ext uri="{FF2B5EF4-FFF2-40B4-BE49-F238E27FC236}">
                <a16:creationId xmlns:a16="http://schemas.microsoft.com/office/drawing/2014/main" id="{02BA1378-DDCE-B948-B627-058A57331A99}"/>
              </a:ext>
            </a:extLst>
          </p:cNvPr>
          <p:cNvSpPr>
            <a:spLocks noGrp="1" noChangeArrowheads="1"/>
          </p:cNvSpPr>
          <p:nvPr>
            <p:ph type="title"/>
          </p:nvPr>
        </p:nvSpPr>
        <p:spPr>
          <a:xfrm>
            <a:off x="187325" y="76200"/>
            <a:ext cx="8763000" cy="914400"/>
          </a:xfrm>
        </p:spPr>
        <p:txBody>
          <a:bodyPr/>
          <a:lstStyle/>
          <a:p>
            <a:pPr eaLnBrk="1" hangingPunct="1"/>
            <a:r>
              <a:rPr lang="en-US" altLang="en-US" sz="3200" dirty="0">
                <a:solidFill>
                  <a:srgbClr val="C00000"/>
                </a:solidFill>
                <a:latin typeface="Times New Roman" panose="02020603050405020304" pitchFamily="18" charset="0"/>
                <a:cs typeface="Times New Roman" panose="02020603050405020304" pitchFamily="18" charset="0"/>
              </a:rPr>
              <a:t>4. The Torque Induced in a Current-Carrying Loop (7/8)</a:t>
            </a:r>
          </a:p>
        </p:txBody>
      </p:sp>
    </p:spTree>
    <p:extLst>
      <p:ext uri="{BB962C8B-B14F-4D97-AF65-F5344CB8AC3E}">
        <p14:creationId xmlns:p14="http://schemas.microsoft.com/office/powerpoint/2010/main" val="1676548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7654"/>
                                        </p:tgtEl>
                                        <p:attrNameLst>
                                          <p:attrName>style.visibility</p:attrName>
                                        </p:attrNameLst>
                                      </p:cBhvr>
                                      <p:to>
                                        <p:strVal val="visible"/>
                                      </p:to>
                                    </p:set>
                                    <p:animEffect transition="in" filter="wipe(up)">
                                      <p:cBhvr>
                                        <p:cTn id="11" dur="1000"/>
                                        <p:tgtEl>
                                          <p:spTgt spid="276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up)">
                                      <p:cBhvr>
                                        <p:cTn id="16" dur="1000"/>
                                        <p:tgtEl>
                                          <p:spTgt spid="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1000"/>
                                        <p:tgtEl>
                                          <p:spTgt spid="4">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1000"/>
                                        <p:tgtEl>
                                          <p:spTgt spid="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1000"/>
                                        <p:tgtEl>
                                          <p:spTgt spid="8"/>
                                        </p:tgtEl>
                                      </p:cBhvr>
                                    </p:animEffect>
                                  </p:childTnLst>
                                </p:cTn>
                              </p:par>
                            </p:childTnLst>
                          </p:cTn>
                        </p:par>
                        <p:par>
                          <p:cTn id="37" fill="hold" nodeType="afterGroup">
                            <p:stCondLst>
                              <p:cond delay="1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10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7653"/>
                                        </p:tgtEl>
                                        <p:attrNameLst>
                                          <p:attrName>style.visibility</p:attrName>
                                        </p:attrNameLst>
                                      </p:cBhvr>
                                      <p:to>
                                        <p:strVal val="visible"/>
                                      </p:to>
                                    </p:set>
                                    <p:animEffect transition="in" filter="wipe(left)">
                                      <p:cBhvr>
                                        <p:cTn id="45" dur="1000"/>
                                        <p:tgtEl>
                                          <p:spTgt spid="2765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652">
                                            <p:txEl>
                                              <p:pRg st="0" end="0"/>
                                            </p:txEl>
                                          </p:spTgt>
                                        </p:tgtEl>
                                        <p:attrNameLst>
                                          <p:attrName>style.visibility</p:attrName>
                                        </p:attrNameLst>
                                      </p:cBhvr>
                                      <p:to>
                                        <p:strVal val="visible"/>
                                      </p:to>
                                    </p:set>
                                    <p:animEffect transition="in" filter="wipe(left)">
                                      <p:cBhvr>
                                        <p:cTn id="50" dur="1000"/>
                                        <p:tgtEl>
                                          <p:spTgt spid="27652">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up)">
                                      <p:cBhvr>
                                        <p:cTn id="55" dur="1000"/>
                                        <p:tgtEl>
                                          <p:spTgt spid="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1000"/>
                                        <p:tgtEl>
                                          <p:spTgt spid="1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27656"/>
                                        </p:tgtEl>
                                        <p:attrNameLst>
                                          <p:attrName>style.visibility</p:attrName>
                                        </p:attrNameLst>
                                      </p:cBhvr>
                                      <p:to>
                                        <p:strVal val="visible"/>
                                      </p:to>
                                    </p:set>
                                    <p:animEffect transition="in" filter="wipe(up)">
                                      <p:cBhvr>
                                        <p:cTn id="65" dur="20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P spid="3" grpId="0"/>
      <p:bldP spid="8" grpId="0" animBg="1"/>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7">
            <a:extLst>
              <a:ext uri="{FF2B5EF4-FFF2-40B4-BE49-F238E27FC236}">
                <a16:creationId xmlns:a16="http://schemas.microsoft.com/office/drawing/2014/main" id="{07EA577F-A0AC-954F-8391-C737A84C14B7}"/>
              </a:ext>
            </a:extLst>
          </p:cNvPr>
          <p:cNvSpPr>
            <a:spLocks noGrp="1"/>
          </p:cNvSpPr>
          <p:nvPr>
            <p:ph type="sldNum" sz="quarter" idx="12"/>
          </p:nvPr>
        </p:nvSpPr>
        <p:spPr bwMode="auto">
          <a:xfrm>
            <a:off x="8524875" y="6381750"/>
            <a:ext cx="61912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AB6D38AA-9531-754A-9543-EFCA494F3B85}" type="slidenum">
              <a:rPr lang="ar-SA" altLang="en-US" sz="1800" b="1">
                <a:solidFill>
                  <a:srgbClr val="0000FF"/>
                </a:solidFill>
                <a:latin typeface="Verdana" panose="020B0604030504040204" pitchFamily="34" charset="0"/>
                <a:cs typeface="Arial" panose="020B0604020202020204" pitchFamily="34" charset="0"/>
              </a:rPr>
              <a:pPr eaLnBrk="1" hangingPunct="1">
                <a:spcBef>
                  <a:spcPct val="0"/>
                </a:spcBef>
                <a:buFontTx/>
                <a:buNone/>
              </a:pPr>
              <a:t>33</a:t>
            </a:fld>
            <a:endParaRPr lang="en-GB" altLang="en-US" sz="1800" b="1">
              <a:solidFill>
                <a:srgbClr val="0000FF"/>
              </a:solidFill>
              <a:latin typeface="Verdana" panose="020B0604030504040204" pitchFamily="34" charset="0"/>
              <a:cs typeface="Arial" panose="020B0604020202020204" pitchFamily="34" charset="0"/>
            </a:endParaRPr>
          </a:p>
        </p:txBody>
      </p:sp>
      <p:sp>
        <p:nvSpPr>
          <p:cNvPr id="246787" name="Rectangle 3">
            <a:extLst>
              <a:ext uri="{FF2B5EF4-FFF2-40B4-BE49-F238E27FC236}">
                <a16:creationId xmlns:a16="http://schemas.microsoft.com/office/drawing/2014/main" id="{9A61AC29-FACF-CD48-A3C9-B621D2D98A8B}"/>
              </a:ext>
            </a:extLst>
          </p:cNvPr>
          <p:cNvSpPr>
            <a:spLocks noGrp="1" noChangeArrowheads="1"/>
          </p:cNvSpPr>
          <p:nvPr>
            <p:ph type="body" sz="half" idx="1"/>
          </p:nvPr>
        </p:nvSpPr>
        <p:spPr>
          <a:xfrm>
            <a:off x="74613" y="3663950"/>
            <a:ext cx="9070975" cy="2941638"/>
          </a:xfrm>
        </p:spPr>
        <p:txBody>
          <a:bodyPr/>
          <a:lstStyle/>
          <a:p>
            <a:pPr marL="0" indent="0" algn="just" eaLnBrk="1" hangingPunct="1">
              <a:lnSpc>
                <a:spcPct val="90000"/>
              </a:lnSpc>
              <a:spcBef>
                <a:spcPts val="1200"/>
              </a:spcBef>
              <a:buFontTx/>
              <a:buNone/>
            </a:pPr>
            <a:r>
              <a:rPr lang="en-US" altLang="en-US" sz="2400"/>
              <a:t>The torque induced in the loop and also in general the torque in any real ac machine depends on four factors:</a:t>
            </a:r>
          </a:p>
          <a:p>
            <a:pPr lvl="1" eaLnBrk="1" hangingPunct="1">
              <a:lnSpc>
                <a:spcPct val="90000"/>
              </a:lnSpc>
              <a:spcBef>
                <a:spcPts val="1200"/>
              </a:spcBef>
              <a:buFontTx/>
              <a:buAutoNum type="arabicParenR"/>
            </a:pPr>
            <a:r>
              <a:rPr lang="en-US" altLang="en-US" sz="2200">
                <a:solidFill>
                  <a:srgbClr val="CC3300"/>
                </a:solidFill>
              </a:rPr>
              <a:t>The strength of the rotor magnetic field</a:t>
            </a:r>
          </a:p>
          <a:p>
            <a:pPr lvl="1" eaLnBrk="1" hangingPunct="1">
              <a:lnSpc>
                <a:spcPct val="90000"/>
              </a:lnSpc>
              <a:spcBef>
                <a:spcPts val="1200"/>
              </a:spcBef>
              <a:buFontTx/>
              <a:buAutoNum type="arabicParenR"/>
            </a:pPr>
            <a:r>
              <a:rPr lang="en-US" altLang="en-US" sz="2200">
                <a:solidFill>
                  <a:srgbClr val="CC3300"/>
                </a:solidFill>
              </a:rPr>
              <a:t>The strength of the external magnetic field</a:t>
            </a:r>
          </a:p>
          <a:p>
            <a:pPr lvl="1" eaLnBrk="1" hangingPunct="1">
              <a:lnSpc>
                <a:spcPct val="90000"/>
              </a:lnSpc>
              <a:spcBef>
                <a:spcPts val="1200"/>
              </a:spcBef>
              <a:buFontTx/>
              <a:buAutoNum type="arabicParenR"/>
            </a:pPr>
            <a:r>
              <a:rPr lang="en-US" altLang="en-US" sz="2200">
                <a:solidFill>
                  <a:srgbClr val="CC3300"/>
                </a:solidFill>
              </a:rPr>
              <a:t>The angle between the two magnetic fields</a:t>
            </a:r>
          </a:p>
          <a:p>
            <a:pPr lvl="1" eaLnBrk="1" hangingPunct="1">
              <a:lnSpc>
                <a:spcPct val="90000"/>
              </a:lnSpc>
              <a:spcBef>
                <a:spcPts val="1200"/>
              </a:spcBef>
              <a:buFontTx/>
              <a:buAutoNum type="arabicParenR"/>
            </a:pPr>
            <a:r>
              <a:rPr lang="en-US" altLang="en-US" sz="2200">
                <a:solidFill>
                  <a:srgbClr val="CC3300"/>
                </a:solidFill>
              </a:rPr>
              <a:t>A constant representing the construction of the machine (geometry).</a:t>
            </a:r>
          </a:p>
        </p:txBody>
      </p:sp>
      <p:grpSp>
        <p:nvGrpSpPr>
          <p:cNvPr id="3" name="Group 4">
            <a:extLst>
              <a:ext uri="{FF2B5EF4-FFF2-40B4-BE49-F238E27FC236}">
                <a16:creationId xmlns:a16="http://schemas.microsoft.com/office/drawing/2014/main" id="{A1002D55-310D-434D-ADA4-04636783F159}"/>
              </a:ext>
            </a:extLst>
          </p:cNvPr>
          <p:cNvGrpSpPr>
            <a:grpSpLocks/>
          </p:cNvGrpSpPr>
          <p:nvPr/>
        </p:nvGrpSpPr>
        <p:grpSpPr bwMode="auto">
          <a:xfrm>
            <a:off x="5883275" y="2524125"/>
            <a:ext cx="2362200" cy="762000"/>
            <a:chOff x="3840" y="705"/>
            <a:chExt cx="1488" cy="480"/>
          </a:xfrm>
        </p:grpSpPr>
        <p:sp>
          <p:nvSpPr>
            <p:cNvPr id="58376" name="Rectangle 5">
              <a:extLst>
                <a:ext uri="{FF2B5EF4-FFF2-40B4-BE49-F238E27FC236}">
                  <a16:creationId xmlns:a16="http://schemas.microsoft.com/office/drawing/2014/main" id="{BFA992D6-C85D-894D-A039-45A534AF1F68}"/>
                </a:ext>
              </a:extLst>
            </p:cNvPr>
            <p:cNvSpPr>
              <a:spLocks noChangeArrowheads="1"/>
            </p:cNvSpPr>
            <p:nvPr/>
          </p:nvSpPr>
          <p:spPr bwMode="auto">
            <a:xfrm>
              <a:off x="3840" y="705"/>
              <a:ext cx="1488" cy="48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b="1">
                <a:latin typeface="Verdana" panose="020B0604030504040204" pitchFamily="34" charset="0"/>
                <a:cs typeface="Arial" panose="020B0604020202020204" pitchFamily="34" charset="0"/>
              </a:endParaRPr>
            </a:p>
          </p:txBody>
        </p:sp>
        <p:graphicFrame>
          <p:nvGraphicFramePr>
            <p:cNvPr id="58377" name="Object 6">
              <a:extLst>
                <a:ext uri="{FF2B5EF4-FFF2-40B4-BE49-F238E27FC236}">
                  <a16:creationId xmlns:a16="http://schemas.microsoft.com/office/drawing/2014/main" id="{77F14E02-8039-1A4C-937B-58E2EB35797C}"/>
                </a:ext>
              </a:extLst>
            </p:cNvPr>
            <p:cNvGraphicFramePr>
              <a:graphicFrameLocks noChangeAspect="1"/>
            </p:cNvGraphicFramePr>
            <p:nvPr/>
          </p:nvGraphicFramePr>
          <p:xfrm>
            <a:off x="3932" y="794"/>
            <a:ext cx="1304" cy="302"/>
          </p:xfrm>
          <a:graphic>
            <a:graphicData uri="http://schemas.openxmlformats.org/presentationml/2006/ole">
              <mc:AlternateContent xmlns:mc="http://schemas.openxmlformats.org/markup-compatibility/2006">
                <mc:Choice xmlns:v="urn:schemas-microsoft-com:vml" Requires="v">
                  <p:oleObj spid="_x0000_s86023" name="Equation" r:id="rId3" imgW="23990300" imgH="5562600" progId="Equation.DSMT4">
                    <p:embed/>
                  </p:oleObj>
                </mc:Choice>
                <mc:Fallback>
                  <p:oleObj name="Equation" r:id="rId3" imgW="23990300" imgH="5562600" progId="Equation.DSMT4">
                    <p:embed/>
                    <p:pic>
                      <p:nvPicPr>
                        <p:cNvPr id="58377" name="Object 6">
                          <a:extLst>
                            <a:ext uri="{FF2B5EF4-FFF2-40B4-BE49-F238E27FC236}">
                              <a16:creationId xmlns:a16="http://schemas.microsoft.com/office/drawing/2014/main" id="{77F14E02-8039-1A4C-937B-58E2EB3579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 y="794"/>
                          <a:ext cx="1304"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8372" name="Object 7">
            <a:extLst>
              <a:ext uri="{FF2B5EF4-FFF2-40B4-BE49-F238E27FC236}">
                <a16:creationId xmlns:a16="http://schemas.microsoft.com/office/drawing/2014/main" id="{E3D3262A-260B-1C41-A789-A11103C2342D}"/>
              </a:ext>
            </a:extLst>
          </p:cNvPr>
          <p:cNvGraphicFramePr>
            <a:graphicFrameLocks noGrp="1" noChangeAspect="1"/>
          </p:cNvGraphicFramePr>
          <p:nvPr>
            <p:ph sz="quarter" idx="2"/>
          </p:nvPr>
        </p:nvGraphicFramePr>
        <p:xfrm>
          <a:off x="2700338" y="966788"/>
          <a:ext cx="2628900" cy="536575"/>
        </p:xfrm>
        <a:graphic>
          <a:graphicData uri="http://schemas.openxmlformats.org/presentationml/2006/ole">
            <mc:AlternateContent xmlns:mc="http://schemas.openxmlformats.org/markup-compatibility/2006">
              <mc:Choice xmlns:v="urn:schemas-microsoft-com:vml" Requires="v">
                <p:oleObj spid="_x0000_s86024" name="Equation" r:id="rId5" imgW="27203400" imgH="5562600" progId="Equation.3">
                  <p:embed/>
                </p:oleObj>
              </mc:Choice>
              <mc:Fallback>
                <p:oleObj name="Equation" r:id="rId5" imgW="27203400" imgH="5562600" progId="Equation.3">
                  <p:embed/>
                  <p:pic>
                    <p:nvPicPr>
                      <p:cNvPr id="58372" name="Object 7">
                        <a:extLst>
                          <a:ext uri="{FF2B5EF4-FFF2-40B4-BE49-F238E27FC236}">
                            <a16:creationId xmlns:a16="http://schemas.microsoft.com/office/drawing/2014/main" id="{E3D3262A-260B-1C41-A789-A11103C234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966788"/>
                        <a:ext cx="26289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F054043D-F9AF-8C40-996C-AF25C315FC42}"/>
              </a:ext>
            </a:extLst>
          </p:cNvPr>
          <p:cNvSpPr>
            <a:spLocks noChangeArrowheads="1"/>
          </p:cNvSpPr>
          <p:nvPr/>
        </p:nvSpPr>
        <p:spPr bwMode="auto">
          <a:xfrm>
            <a:off x="334963" y="1527175"/>
            <a:ext cx="865663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lnSpc>
                <a:spcPct val="90000"/>
              </a:lnSpc>
              <a:spcBef>
                <a:spcPct val="0"/>
              </a:spcBef>
              <a:buFontTx/>
              <a:buNone/>
            </a:pPr>
            <a:r>
              <a:rPr lang="en-US" altLang="en-US" sz="2400"/>
              <a:t> </a:t>
            </a:r>
            <a:r>
              <a:rPr lang="en-US" altLang="en-US" sz="2400" b="1" i="1">
                <a:latin typeface="Times New Roman" panose="02020603050405020304" pitchFamily="18" charset="0"/>
                <a:cs typeface="Times New Roman" panose="02020603050405020304" pitchFamily="18" charset="0"/>
              </a:rPr>
              <a:t>k</a:t>
            </a:r>
            <a:r>
              <a:rPr lang="en-US" altLang="en-US" sz="2400">
                <a:cs typeface="Times New Roman" panose="02020603050405020304" pitchFamily="18" charset="0"/>
              </a:rPr>
              <a:t> depends upon construction of the machine, B</a:t>
            </a:r>
            <a:r>
              <a:rPr lang="en-US" altLang="en-US" sz="2400" baseline="-25000">
                <a:cs typeface="Times New Roman" panose="02020603050405020304" pitchFamily="18" charset="0"/>
              </a:rPr>
              <a:t>s</a:t>
            </a:r>
            <a:r>
              <a:rPr lang="en-US" altLang="en-US" sz="2400">
                <a:cs typeface="Times New Roman" panose="02020603050405020304" pitchFamily="18" charset="0"/>
              </a:rPr>
              <a:t> is the stator  magnetic field</a:t>
            </a:r>
          </a:p>
        </p:txBody>
      </p:sp>
      <p:sp>
        <p:nvSpPr>
          <p:cNvPr id="4" name="Rectangle 3">
            <a:extLst>
              <a:ext uri="{FF2B5EF4-FFF2-40B4-BE49-F238E27FC236}">
                <a16:creationId xmlns:a16="http://schemas.microsoft.com/office/drawing/2014/main" id="{B6DA1317-BC06-834A-808C-17199A7E70F5}"/>
              </a:ext>
            </a:extLst>
          </p:cNvPr>
          <p:cNvSpPr>
            <a:spLocks noChangeArrowheads="1"/>
          </p:cNvSpPr>
          <p:nvPr/>
        </p:nvSpPr>
        <p:spPr bwMode="auto">
          <a:xfrm>
            <a:off x="334963" y="2692400"/>
            <a:ext cx="479583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ct val="0"/>
              </a:spcBef>
              <a:buFontTx/>
              <a:buNone/>
            </a:pPr>
            <a:r>
              <a:rPr lang="en-US" altLang="en-US" sz="2400">
                <a:solidFill>
                  <a:srgbClr val="0000FF"/>
                </a:solidFill>
              </a:rPr>
              <a:t>The torque eq. can be expressed as a cross product</a:t>
            </a:r>
          </a:p>
        </p:txBody>
      </p:sp>
      <p:sp>
        <p:nvSpPr>
          <p:cNvPr id="58375" name="Rectangle 2">
            <a:extLst>
              <a:ext uri="{FF2B5EF4-FFF2-40B4-BE49-F238E27FC236}">
                <a16:creationId xmlns:a16="http://schemas.microsoft.com/office/drawing/2014/main" id="{AD93FF8D-8A3B-0040-AD09-47FC2B94DBB4}"/>
              </a:ext>
            </a:extLst>
          </p:cNvPr>
          <p:cNvSpPr>
            <a:spLocks noGrp="1" noChangeArrowheads="1"/>
          </p:cNvSpPr>
          <p:nvPr>
            <p:ph type="title"/>
          </p:nvPr>
        </p:nvSpPr>
        <p:spPr>
          <a:xfrm>
            <a:off x="187325" y="76200"/>
            <a:ext cx="8763000" cy="914400"/>
          </a:xfrm>
        </p:spPr>
        <p:txBody>
          <a:bodyPr/>
          <a:lstStyle/>
          <a:p>
            <a:pPr eaLnBrk="1" hangingPunct="1"/>
            <a:r>
              <a:rPr lang="en-US" altLang="en-US" sz="3200" dirty="0">
                <a:solidFill>
                  <a:srgbClr val="C00000"/>
                </a:solidFill>
                <a:latin typeface="Times New Roman" panose="02020603050405020304" pitchFamily="18" charset="0"/>
                <a:cs typeface="Times New Roman" panose="02020603050405020304" pitchFamily="18" charset="0"/>
              </a:rPr>
              <a:t>4. The Torque Induced in a Current-Carrying Loop (8/8)</a:t>
            </a:r>
          </a:p>
        </p:txBody>
      </p:sp>
    </p:spTree>
    <p:extLst>
      <p:ext uri="{BB962C8B-B14F-4D97-AF65-F5344CB8AC3E}">
        <p14:creationId xmlns:p14="http://schemas.microsoft.com/office/powerpoint/2010/main" val="2286496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6787">
                                            <p:txEl>
                                              <p:pRg st="0" end="0"/>
                                            </p:txEl>
                                          </p:spTgt>
                                        </p:tgtEl>
                                        <p:attrNameLst>
                                          <p:attrName>style.visibility</p:attrName>
                                        </p:attrNameLst>
                                      </p:cBhvr>
                                      <p:to>
                                        <p:strVal val="visible"/>
                                      </p:to>
                                    </p:set>
                                    <p:animEffect transition="in" filter="wipe(left)">
                                      <p:cBhvr>
                                        <p:cTn id="22" dur="1000"/>
                                        <p:tgtEl>
                                          <p:spTgt spid="24678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6787">
                                            <p:txEl>
                                              <p:pRg st="1" end="1"/>
                                            </p:txEl>
                                          </p:spTgt>
                                        </p:tgtEl>
                                        <p:attrNameLst>
                                          <p:attrName>style.visibility</p:attrName>
                                        </p:attrNameLst>
                                      </p:cBhvr>
                                      <p:to>
                                        <p:strVal val="visible"/>
                                      </p:to>
                                    </p:set>
                                    <p:animEffect transition="in" filter="wipe(left)">
                                      <p:cBhvr>
                                        <p:cTn id="27" dur="1000"/>
                                        <p:tgtEl>
                                          <p:spTgt spid="24678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6787">
                                            <p:txEl>
                                              <p:pRg st="2" end="2"/>
                                            </p:txEl>
                                          </p:spTgt>
                                        </p:tgtEl>
                                        <p:attrNameLst>
                                          <p:attrName>style.visibility</p:attrName>
                                        </p:attrNameLst>
                                      </p:cBhvr>
                                      <p:to>
                                        <p:strVal val="visible"/>
                                      </p:to>
                                    </p:set>
                                    <p:animEffect transition="in" filter="wipe(left)">
                                      <p:cBhvr>
                                        <p:cTn id="32" dur="1000"/>
                                        <p:tgtEl>
                                          <p:spTgt spid="24678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6787">
                                            <p:txEl>
                                              <p:pRg st="3" end="3"/>
                                            </p:txEl>
                                          </p:spTgt>
                                        </p:tgtEl>
                                        <p:attrNameLst>
                                          <p:attrName>style.visibility</p:attrName>
                                        </p:attrNameLst>
                                      </p:cBhvr>
                                      <p:to>
                                        <p:strVal val="visible"/>
                                      </p:to>
                                    </p:set>
                                    <p:animEffect transition="in" filter="wipe(left)">
                                      <p:cBhvr>
                                        <p:cTn id="37" dur="1000"/>
                                        <p:tgtEl>
                                          <p:spTgt spid="24678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46787">
                                            <p:txEl>
                                              <p:pRg st="4" end="4"/>
                                            </p:txEl>
                                          </p:spTgt>
                                        </p:tgtEl>
                                        <p:attrNameLst>
                                          <p:attrName>style.visibility</p:attrName>
                                        </p:attrNameLst>
                                      </p:cBhvr>
                                      <p:to>
                                        <p:strVal val="visible"/>
                                      </p:to>
                                    </p:set>
                                    <p:animEffect transition="in" filter="wipe(left)">
                                      <p:cBhvr>
                                        <p:cTn id="42" dur="1000"/>
                                        <p:tgtEl>
                                          <p:spTgt spid="246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descr="c:\Program Files\Microsoft Office\Clipart\standard\stddir2\BD07306_.WMF"/>
          <p:cNvPicPr>
            <a:picLocks noChangeAspect="1" noChangeArrowheads="1"/>
          </p:cNvPicPr>
          <p:nvPr/>
        </p:nvPicPr>
        <p:blipFill>
          <a:blip r:embed="rId2" cstate="print"/>
          <a:srcRect/>
          <a:stretch>
            <a:fillRect/>
          </a:stretch>
        </p:blipFill>
        <p:spPr bwMode="auto">
          <a:xfrm>
            <a:off x="5510213" y="1643063"/>
            <a:ext cx="3633787" cy="4343400"/>
          </a:xfrm>
          <a:prstGeom prst="rect">
            <a:avLst/>
          </a:prstGeom>
          <a:noFill/>
          <a:ln w="9525">
            <a:noFill/>
            <a:miter lim="800000"/>
            <a:headEnd/>
            <a:tailEnd/>
          </a:ln>
        </p:spPr>
      </p:pic>
      <p:sp>
        <p:nvSpPr>
          <p:cNvPr id="3" name="TextBox 2"/>
          <p:cNvSpPr txBox="1"/>
          <p:nvPr/>
        </p:nvSpPr>
        <p:spPr>
          <a:xfrm>
            <a:off x="682625" y="2279650"/>
            <a:ext cx="4354513" cy="2462213"/>
          </a:xfrm>
          <a:prstGeom prst="rect">
            <a:avLst/>
          </a:prstGeom>
          <a:noFill/>
        </p:spPr>
        <p:txBody>
          <a:bodyPr>
            <a:spAutoFit/>
          </a:bodyPr>
          <a:lstStyle/>
          <a:p>
            <a:pPr>
              <a:defRPr/>
            </a:pPr>
            <a:r>
              <a:rPr lang="en-US" sz="2800" b="1" dirty="0">
                <a:solidFill>
                  <a:srgbClr val="C00000"/>
                </a:solidFill>
                <a:latin typeface="Tempus Sans ITC" pitchFamily="82" charset="0"/>
                <a:ea typeface="MS PGothic" pitchFamily="34" charset="-128"/>
              </a:rPr>
              <a:t>Conclusion</a:t>
            </a:r>
          </a:p>
          <a:p>
            <a:pPr>
              <a:defRPr/>
            </a:pPr>
            <a:endParaRPr lang="en-US" sz="2800" b="1" dirty="0">
              <a:solidFill>
                <a:srgbClr val="C00000"/>
              </a:solidFill>
              <a:latin typeface="Tempus Sans ITC" pitchFamily="82" charset="0"/>
              <a:ea typeface="MS PGothic" pitchFamily="34" charset="-128"/>
            </a:endParaRPr>
          </a:p>
          <a:p>
            <a:pPr>
              <a:defRPr/>
            </a:pPr>
            <a:endParaRPr lang="en-US" sz="2800" b="1" dirty="0">
              <a:solidFill>
                <a:srgbClr val="C00000"/>
              </a:solidFill>
              <a:latin typeface="Tempus Sans ITC" pitchFamily="82" charset="0"/>
              <a:ea typeface="MS PGothic" pitchFamily="34" charset="-128"/>
            </a:endParaRPr>
          </a:p>
          <a:p>
            <a:pPr>
              <a:buFont typeface="Arial" pitchFamily="34" charset="0"/>
              <a:buChar char="•"/>
              <a:defRPr/>
            </a:pPr>
            <a:endParaRPr lang="en-US" sz="2400" b="1" dirty="0">
              <a:solidFill>
                <a:schemeClr val="accent6">
                  <a:lumMod val="10000"/>
                </a:schemeClr>
              </a:solidFill>
              <a:latin typeface="Tempus Sans ITC" pitchFamily="82" charset="0"/>
              <a:ea typeface="MS PGothic" pitchFamily="34" charset="-128"/>
            </a:endParaRPr>
          </a:p>
          <a:p>
            <a:pPr>
              <a:defRPr/>
            </a:pPr>
            <a:endParaRPr lang="en-US" sz="2800" b="1" dirty="0">
              <a:solidFill>
                <a:srgbClr val="C00000"/>
              </a:solidFill>
              <a:latin typeface="Tempus Sans ITC" pitchFamily="82" charset="0"/>
              <a:ea typeface="MS PGothic" pitchFamily="34" charset="-128"/>
            </a:endParaRPr>
          </a:p>
          <a:p>
            <a:pPr>
              <a:defRPr/>
            </a:pPr>
            <a:endParaRPr lang="en-US" dirty="0">
              <a:ea typeface="MS PGothic" pitchFamily="34" charset="-128"/>
            </a:endParaRPr>
          </a:p>
        </p:txBody>
      </p:sp>
      <p:sp>
        <p:nvSpPr>
          <p:cNvPr id="32772" name="Slide Number Placeholder 4"/>
          <p:cNvSpPr>
            <a:spLocks noGrp="1"/>
          </p:cNvSpPr>
          <p:nvPr>
            <p:ph type="sldNum" sz="quarter" idx="4294967295"/>
          </p:nvPr>
        </p:nvSpPr>
        <p:spPr bwMode="auto">
          <a:xfrm>
            <a:off x="8266113" y="6381750"/>
            <a:ext cx="877887" cy="476250"/>
          </a:xfrm>
          <a:prstGeom prst="rect">
            <a:avLst/>
          </a:prstGeom>
          <a:noFill/>
          <a:ln>
            <a:miter lim="800000"/>
            <a:headEnd/>
            <a:tailEnd/>
          </a:ln>
        </p:spPr>
        <p:txBody>
          <a:bodyPr/>
          <a:lstStyle/>
          <a:p>
            <a:fld id="{C423635D-AAD8-4B37-8F49-6A5B400FD076}" type="slidenum">
              <a:rPr lang="en-US" smtClean="0">
                <a:latin typeface="Arial" pitchFamily="34" charset="0"/>
              </a:rPr>
              <a:pPr/>
              <a:t>34</a:t>
            </a:fld>
            <a:endParaRPr lang="en-US">
              <a:latin typeface="Arial" pitchFamily="34" charset="0"/>
            </a:endParaRPr>
          </a:p>
        </p:txBody>
      </p:sp>
      <p:sp>
        <p:nvSpPr>
          <p:cNvPr id="6" name="Rectangle 5"/>
          <p:cNvSpPr/>
          <p:nvPr/>
        </p:nvSpPr>
        <p:spPr>
          <a:xfrm>
            <a:off x="995363" y="2986088"/>
            <a:ext cx="5353050" cy="2523768"/>
          </a:xfrm>
          <a:prstGeom prst="rect">
            <a:avLst/>
          </a:prstGeom>
        </p:spPr>
        <p:txBody>
          <a:bodyPr>
            <a:spAutoFit/>
          </a:bodyPr>
          <a:lstStyle/>
          <a:p>
            <a:pPr marL="469900" indent="-469900">
              <a:spcBef>
                <a:spcPts val="1200"/>
              </a:spcBef>
              <a:buClr>
                <a:srgbClr val="CC0000"/>
              </a:buClr>
              <a:buFont typeface="Wingdings" panose="05000000000000000000" pitchFamily="2" charset="2"/>
              <a:buAutoNum type="arabicPeriod"/>
              <a:defRPr/>
            </a:pPr>
            <a:r>
              <a:rPr lang="en-GB" kern="0" dirty="0">
                <a:solidFill>
                  <a:schemeClr val="accent6">
                    <a:lumMod val="10000"/>
                  </a:schemeClr>
                </a:solidFill>
                <a:latin typeface="Times New Roman" pitchFamily="18" charset="0"/>
                <a:cs typeface="Times New Roman" pitchFamily="18" charset="0"/>
              </a:rPr>
              <a:t>Introduction</a:t>
            </a:r>
          </a:p>
          <a:p>
            <a:pPr marL="469900" indent="-469900">
              <a:spcBef>
                <a:spcPts val="1200"/>
              </a:spcBef>
              <a:buClr>
                <a:srgbClr val="CC0000"/>
              </a:buClr>
              <a:buFont typeface="Wingdings" panose="05000000000000000000" pitchFamily="2" charset="2"/>
              <a:buAutoNum type="arabicPeriod"/>
              <a:defRPr/>
            </a:pPr>
            <a:r>
              <a:rPr lang="en-GB" kern="0" dirty="0">
                <a:solidFill>
                  <a:schemeClr val="accent6">
                    <a:lumMod val="10000"/>
                  </a:schemeClr>
                </a:solidFill>
                <a:latin typeface="Times New Roman" pitchFamily="18" charset="0"/>
                <a:cs typeface="Times New Roman" pitchFamily="18" charset="0"/>
              </a:rPr>
              <a:t>Moving loop in uniform magnetic field</a:t>
            </a:r>
          </a:p>
          <a:p>
            <a:pPr marL="469900" indent="-469900">
              <a:spcBef>
                <a:spcPts val="1200"/>
              </a:spcBef>
              <a:buClr>
                <a:srgbClr val="CC0000"/>
              </a:buClr>
              <a:buFont typeface="Wingdings" panose="05000000000000000000" pitchFamily="2" charset="2"/>
              <a:buAutoNum type="arabicPeriod"/>
              <a:defRPr/>
            </a:pPr>
            <a:r>
              <a:rPr lang="en-GB" kern="0" dirty="0">
                <a:solidFill>
                  <a:schemeClr val="accent6">
                    <a:lumMod val="10000"/>
                  </a:schemeClr>
                </a:solidFill>
                <a:latin typeface="Times New Roman" pitchFamily="18" charset="0"/>
                <a:cs typeface="Times New Roman" pitchFamily="18" charset="0"/>
              </a:rPr>
              <a:t>Voltages induced in rotating loop</a:t>
            </a:r>
          </a:p>
          <a:p>
            <a:pPr marL="469900" indent="-469900">
              <a:spcBef>
                <a:spcPts val="1200"/>
              </a:spcBef>
              <a:buClr>
                <a:srgbClr val="CC0000"/>
              </a:buClr>
              <a:buFont typeface="Wingdings" panose="05000000000000000000" pitchFamily="2" charset="2"/>
              <a:buAutoNum type="arabicPeriod"/>
              <a:defRPr/>
            </a:pPr>
            <a:r>
              <a:rPr lang="en-GB" kern="0" dirty="0">
                <a:solidFill>
                  <a:schemeClr val="accent6">
                    <a:lumMod val="10000"/>
                  </a:schemeClr>
                </a:solidFill>
                <a:latin typeface="Times New Roman" pitchFamily="18" charset="0"/>
                <a:cs typeface="Times New Roman" pitchFamily="18" charset="0"/>
              </a:rPr>
              <a:t>Induced voltages in AC machines</a:t>
            </a:r>
          </a:p>
          <a:p>
            <a:pPr marL="469900" indent="-469900">
              <a:spcBef>
                <a:spcPts val="1200"/>
              </a:spcBef>
              <a:buClr>
                <a:srgbClr val="CC0000"/>
              </a:buClr>
              <a:buFont typeface="Wingdings" panose="05000000000000000000" pitchFamily="2" charset="2"/>
              <a:buAutoNum type="arabicPeriod"/>
              <a:defRPr/>
            </a:pPr>
            <a:r>
              <a:rPr lang="en-GB" kern="0" dirty="0">
                <a:solidFill>
                  <a:schemeClr val="accent6">
                    <a:lumMod val="10000"/>
                  </a:schemeClr>
                </a:solidFill>
                <a:latin typeface="Times New Roman" pitchFamily="18" charset="0"/>
                <a:cs typeface="Times New Roman" pitchFamily="18" charset="0"/>
              </a:rPr>
              <a:t>Induced voltages in three phase set of coils</a:t>
            </a:r>
          </a:p>
          <a:p>
            <a:pPr marL="469900" indent="-469900">
              <a:spcBef>
                <a:spcPts val="1200"/>
              </a:spcBef>
              <a:buClr>
                <a:srgbClr val="CC0000"/>
              </a:buClr>
              <a:buFont typeface="Wingdings" panose="05000000000000000000" pitchFamily="2" charset="2"/>
              <a:buAutoNum type="arabicPeriod"/>
              <a:defRPr/>
            </a:pPr>
            <a:endParaRPr lang="en-GB" kern="0" dirty="0">
              <a:solidFill>
                <a:schemeClr val="accent6">
                  <a:lumMod val="10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0" y="0"/>
            <a:ext cx="5334000" cy="777875"/>
          </a:xfrm>
        </p:spPr>
        <p:txBody>
          <a:bodyPr/>
          <a:lstStyle/>
          <a:p>
            <a:pPr algn="l"/>
            <a:r>
              <a:rPr lang="en-US" dirty="0">
                <a:solidFill>
                  <a:srgbClr val="C00000"/>
                </a:solidFill>
                <a:latin typeface="Times New Roman" pitchFamily="18" charset="0"/>
                <a:cs typeface="Times New Roman" pitchFamily="18" charset="0"/>
              </a:rPr>
              <a:t>Introduction (cont...</a:t>
            </a:r>
          </a:p>
        </p:txBody>
      </p:sp>
      <p:graphicFrame>
        <p:nvGraphicFramePr>
          <p:cNvPr id="5" name="Object 60"/>
          <p:cNvGraphicFramePr>
            <a:graphicFrameLocks noChangeAspect="1"/>
          </p:cNvGraphicFramePr>
          <p:nvPr/>
        </p:nvGraphicFramePr>
        <p:xfrm>
          <a:off x="5029200" y="0"/>
          <a:ext cx="3657600" cy="3298825"/>
        </p:xfrm>
        <a:graphic>
          <a:graphicData uri="http://schemas.openxmlformats.org/presentationml/2006/ole">
            <mc:AlternateContent xmlns:mc="http://schemas.openxmlformats.org/markup-compatibility/2006">
              <mc:Choice xmlns:v="urn:schemas-microsoft-com:vml" Requires="v">
                <p:oleObj spid="_x0000_s88066" name="Bitmap Image" r:id="rId3" imgW="3495238" imgH="3409524" progId="PBrush">
                  <p:embed/>
                </p:oleObj>
              </mc:Choice>
              <mc:Fallback>
                <p:oleObj name="Bitmap Image" r:id="rId3" imgW="3495238" imgH="3409524" progId="PBrush">
                  <p:embed/>
                  <p:pic>
                    <p:nvPicPr>
                      <p:cNvPr id="5"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0"/>
                        <a:ext cx="36576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pic>
        <p:nvPicPr>
          <p:cNvPr id="6"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9125" y="3492500"/>
            <a:ext cx="4600575" cy="274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7" name="Rectangle 6"/>
          <p:cNvSpPr>
            <a:spLocks noChangeArrowheads="1"/>
          </p:cNvSpPr>
          <p:nvPr/>
        </p:nvSpPr>
        <p:spPr bwMode="auto">
          <a:xfrm>
            <a:off x="0" y="1512165"/>
            <a:ext cx="4052888" cy="4031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457200" indent="-4572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sz="2400" dirty="0">
                <a:solidFill>
                  <a:srgbClr val="0033CC"/>
                </a:solidFill>
                <a:latin typeface="Times New Roman" pitchFamily="18" charset="0"/>
                <a:cs typeface="Times New Roman" pitchFamily="18" charset="0"/>
              </a:rPr>
              <a:t>Every Machine has two main parts with regards to its construction:</a:t>
            </a:r>
          </a:p>
          <a:p>
            <a:pPr lvl="2" eaLnBrk="1" hangingPunct="1">
              <a:spcBef>
                <a:spcPts val="2400"/>
              </a:spcBef>
              <a:buFontTx/>
              <a:buAutoNum type="romanUcPeriod"/>
            </a:pPr>
            <a:r>
              <a:rPr lang="en-US" i="1" dirty="0">
                <a:solidFill>
                  <a:srgbClr val="000066"/>
                </a:solidFill>
                <a:latin typeface="Times New Roman" pitchFamily="18" charset="0"/>
                <a:cs typeface="Times New Roman" pitchFamily="18" charset="0"/>
              </a:rPr>
              <a:t>Stator:</a:t>
            </a:r>
            <a:r>
              <a:rPr lang="en-US" dirty="0">
                <a:latin typeface="Times New Roman" pitchFamily="18" charset="0"/>
                <a:cs typeface="Times New Roman" pitchFamily="18" charset="0"/>
              </a:rPr>
              <a:t> </a:t>
            </a:r>
            <a:r>
              <a:rPr lang="en-US" dirty="0">
                <a:solidFill>
                  <a:srgbClr val="00B0F0"/>
                </a:solidFill>
                <a:latin typeface="Times New Roman" pitchFamily="18" charset="0"/>
                <a:cs typeface="Times New Roman" pitchFamily="18" charset="0"/>
              </a:rPr>
              <a:t>The outer part of the machine, which is stationary, is called Stator.</a:t>
            </a:r>
          </a:p>
          <a:p>
            <a:pPr lvl="2" eaLnBrk="1" hangingPunct="1">
              <a:spcBef>
                <a:spcPts val="2400"/>
              </a:spcBef>
              <a:buFontTx/>
              <a:buAutoNum type="romanUcPeriod"/>
            </a:pPr>
            <a:r>
              <a:rPr lang="en-US" i="1" dirty="0">
                <a:solidFill>
                  <a:srgbClr val="000066"/>
                </a:solidFill>
                <a:latin typeface="Times New Roman" pitchFamily="18" charset="0"/>
                <a:cs typeface="Times New Roman" pitchFamily="18" charset="0"/>
              </a:rPr>
              <a:t>Rotor:</a:t>
            </a:r>
            <a:r>
              <a:rPr lang="en-US" dirty="0">
                <a:latin typeface="Times New Roman" pitchFamily="18" charset="0"/>
                <a:cs typeface="Times New Roman" pitchFamily="18" charset="0"/>
              </a:rPr>
              <a:t> </a:t>
            </a:r>
            <a:r>
              <a:rPr lang="en-US" dirty="0">
                <a:solidFill>
                  <a:srgbClr val="00B0F0"/>
                </a:solidFill>
                <a:latin typeface="Times New Roman" pitchFamily="18" charset="0"/>
                <a:cs typeface="Times New Roman" pitchFamily="18" charset="0"/>
              </a:rPr>
              <a:t>The inner rotating part of the machine is called Rotor</a:t>
            </a:r>
            <a:endParaRPr lang="en-US" dirty="0">
              <a:latin typeface="Times New Roman" pitchFamily="18" charset="0"/>
              <a:cs typeface="Times New Roman" pitchFamily="18" charset="0"/>
            </a:endParaRPr>
          </a:p>
        </p:txBody>
      </p:sp>
      <p:sp>
        <p:nvSpPr>
          <p:cNvPr id="10246" name="Slide Number Placeholder 5"/>
          <p:cNvSpPr txBox="1">
            <a:spLocks/>
          </p:cNvSpPr>
          <p:nvPr/>
        </p:nvSpPr>
        <p:spPr bwMode="auto">
          <a:xfrm>
            <a:off x="8607425" y="6381750"/>
            <a:ext cx="536575"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sz="1800">
                <a:solidFill>
                  <a:srgbClr val="0033CC"/>
                </a:solidFill>
                <a:latin typeface="Times New Roman" pitchFamily="18" charset="0"/>
                <a:cs typeface="Times New Roman" pitchFamily="18" charset="0"/>
              </a:rPr>
              <a:t>3</a:t>
            </a:r>
          </a:p>
        </p:txBody>
      </p:sp>
    </p:spTree>
    <p:extLst>
      <p:ext uri="{BB962C8B-B14F-4D97-AF65-F5344CB8AC3E}">
        <p14:creationId xmlns:p14="http://schemas.microsoft.com/office/powerpoint/2010/main" val="3942405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up)">
                                      <p:cBhvr>
                                        <p:cTn id="7" dur="1000"/>
                                        <p:tgtEl>
                                          <p:spTgt spid="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10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22238" y="819150"/>
            <a:ext cx="5037137" cy="4832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indent="-508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200"/>
              </a:spcBef>
              <a:buFontTx/>
              <a:buNone/>
            </a:pPr>
            <a:r>
              <a:rPr lang="en-US" sz="2400" dirty="0">
                <a:latin typeface="Times New Roman" pitchFamily="18" charset="0"/>
                <a:cs typeface="Times New Roman" pitchFamily="18" charset="0"/>
              </a:rPr>
              <a:t>Any machine has two main windings:</a:t>
            </a:r>
          </a:p>
          <a:p>
            <a:pPr lvl="1" algn="just" eaLnBrk="1" hangingPunct="1">
              <a:spcBef>
                <a:spcPts val="1200"/>
              </a:spcBef>
              <a:buFontTx/>
              <a:buAutoNum type="romanUcPeriod"/>
            </a:pPr>
            <a:r>
              <a:rPr lang="en-US" sz="2400" i="1" dirty="0">
                <a:solidFill>
                  <a:srgbClr val="000066"/>
                </a:solidFill>
                <a:latin typeface="Times New Roman" pitchFamily="18" charset="0"/>
                <a:cs typeface="Times New Roman" pitchFamily="18" charset="0"/>
              </a:rPr>
              <a:t>Field Winding:</a:t>
            </a:r>
            <a:r>
              <a:rPr lang="en-US" sz="2400" dirty="0">
                <a:latin typeface="Times New Roman" pitchFamily="18" charset="0"/>
                <a:cs typeface="Times New Roman" pitchFamily="18" charset="0"/>
              </a:rPr>
              <a:t> The one which produces main magnetic field in AC machines. Field winding is located on the rotor, therefore called field winding or rotor winding.</a:t>
            </a:r>
          </a:p>
          <a:p>
            <a:pPr lvl="1" algn="just" eaLnBrk="1" hangingPunct="1">
              <a:spcBef>
                <a:spcPts val="1200"/>
              </a:spcBef>
              <a:buFontTx/>
              <a:buAutoNum type="romanUcPeriod"/>
            </a:pPr>
            <a:r>
              <a:rPr lang="en-US" sz="2400" i="1" dirty="0">
                <a:solidFill>
                  <a:srgbClr val="000066"/>
                </a:solidFill>
                <a:latin typeface="Times New Roman" pitchFamily="18" charset="0"/>
                <a:cs typeface="Times New Roman" pitchFamily="18" charset="0"/>
              </a:rPr>
              <a:t>Armature winding:</a:t>
            </a:r>
            <a:r>
              <a:rPr lang="en-US" sz="2400" dirty="0">
                <a:latin typeface="Times New Roman" pitchFamily="18" charset="0"/>
                <a:cs typeface="Times New Roman" pitchFamily="18" charset="0"/>
              </a:rPr>
              <a:t>  Where the main voltage is induced. This winding is located on the stator, therefore called stator winding or Armature winding.</a:t>
            </a:r>
          </a:p>
        </p:txBody>
      </p:sp>
      <p:graphicFrame>
        <p:nvGraphicFramePr>
          <p:cNvPr id="6" name="Object 60"/>
          <p:cNvGraphicFramePr>
            <a:graphicFrameLocks noChangeAspect="1"/>
          </p:cNvGraphicFramePr>
          <p:nvPr/>
        </p:nvGraphicFramePr>
        <p:xfrm>
          <a:off x="5556250" y="3562350"/>
          <a:ext cx="3078163" cy="2774950"/>
        </p:xfrm>
        <a:graphic>
          <a:graphicData uri="http://schemas.openxmlformats.org/presentationml/2006/ole">
            <mc:AlternateContent xmlns:mc="http://schemas.openxmlformats.org/markup-compatibility/2006">
              <mc:Choice xmlns:v="urn:schemas-microsoft-com:vml" Requires="v">
                <p:oleObj spid="_x0000_s89090" name="Bitmap Image" r:id="rId4" imgW="3495238" imgH="3409524" progId="PBrush">
                  <p:embed/>
                </p:oleObj>
              </mc:Choice>
              <mc:Fallback>
                <p:oleObj name="Bitmap Image" r:id="rId4" imgW="3495238" imgH="3409524" progId="PBrush">
                  <p:embed/>
                  <p:pic>
                    <p:nvPicPr>
                      <p:cNvPr id="6"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3562350"/>
                        <a:ext cx="3078163" cy="277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72088" y="668338"/>
            <a:ext cx="3870325" cy="231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11270" name="Slide Number Placeholder 5"/>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spcBef>
                <a:spcPct val="0"/>
              </a:spcBef>
              <a:buFontTx/>
              <a:buNone/>
            </a:pPr>
            <a:fld id="{6140CDC8-17AA-4688-B5B3-5D2DE44A7A73}" type="slidenum">
              <a:rPr lang="en-US" smtClean="0"/>
              <a:pPr>
                <a:defRPr/>
              </a:pPr>
              <a:t>5</a:t>
            </a:fld>
            <a:endParaRPr lang="en-GB" sz="1800">
              <a:solidFill>
                <a:srgbClr val="0033CC"/>
              </a:solidFill>
              <a:latin typeface="Times New Roman" pitchFamily="18" charset="0"/>
              <a:cs typeface="Times New Roman" pitchFamily="18" charset="0"/>
            </a:endParaRPr>
          </a:p>
        </p:txBody>
      </p:sp>
      <p:sp>
        <p:nvSpPr>
          <p:cNvPr id="9" name="Title 3"/>
          <p:cNvSpPr txBox="1">
            <a:spLocks/>
          </p:cNvSpPr>
          <p:nvPr/>
        </p:nvSpPr>
        <p:spPr bwMode="auto">
          <a:xfrm>
            <a:off x="0" y="0"/>
            <a:ext cx="53340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rPr>
              <a:t>Introduction (cont...</a:t>
            </a:r>
          </a:p>
        </p:txBody>
      </p:sp>
    </p:spTree>
    <p:extLst>
      <p:ext uri="{BB962C8B-B14F-4D97-AF65-F5344CB8AC3E}">
        <p14:creationId xmlns:p14="http://schemas.microsoft.com/office/powerpoint/2010/main" val="3179857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up)">
                                      <p:cBhvr>
                                        <p:cTn id="7" dur="1500"/>
                                        <p:tgtEl>
                                          <p:spTgt spid="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1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4294967295"/>
          </p:nvPr>
        </p:nvSpPr>
        <p:spPr bwMode="auto">
          <a:xfrm>
            <a:off x="8686800" y="6381750"/>
            <a:ext cx="427038"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53E085F0-C30E-4099-A7E5-26947E805D83}" type="slidenum">
              <a:rPr lang="x-none" sz="1800" b="1">
                <a:solidFill>
                  <a:srgbClr val="0033CC"/>
                </a:solidFill>
                <a:latin typeface="Times New Roman" pitchFamily="18" charset="0"/>
                <a:cs typeface="Times New Roman" pitchFamily="18" charset="0"/>
              </a:rPr>
              <a:pPr eaLnBrk="1" hangingPunct="1">
                <a:spcBef>
                  <a:spcPct val="0"/>
                </a:spcBef>
                <a:buFontTx/>
                <a:buNone/>
              </a:pPr>
              <a:t>6</a:t>
            </a:fld>
            <a:endParaRPr lang="en-GB" sz="1800" b="1" dirty="0">
              <a:solidFill>
                <a:srgbClr val="0033CC"/>
              </a:solidFill>
              <a:latin typeface="Times New Roman" pitchFamily="18" charset="0"/>
              <a:cs typeface="Times New Roman" pitchFamily="18" charset="0"/>
            </a:endParaRPr>
          </a:p>
        </p:txBody>
      </p:sp>
      <p:sp>
        <p:nvSpPr>
          <p:cNvPr id="38916" name="Rectangle 3"/>
          <p:cNvSpPr>
            <a:spLocks noGrp="1" noChangeArrowheads="1"/>
          </p:cNvSpPr>
          <p:nvPr>
            <p:ph type="body" idx="1"/>
          </p:nvPr>
        </p:nvSpPr>
        <p:spPr>
          <a:xfrm>
            <a:off x="228600" y="1219200"/>
            <a:ext cx="8610600" cy="3124200"/>
          </a:xfrm>
        </p:spPr>
        <p:txBody>
          <a:bodyPr/>
          <a:lstStyle/>
          <a:p>
            <a:pPr marL="0" indent="0" eaLnBrk="1" hangingPunct="1">
              <a:buFontTx/>
              <a:buNone/>
            </a:pPr>
            <a:r>
              <a:rPr lang="en-US" dirty="0">
                <a:latin typeface="Times New Roman" pitchFamily="18" charset="0"/>
                <a:cs typeface="Times New Roman" pitchFamily="18" charset="0"/>
              </a:rPr>
              <a:t>The two major classes of AC machines:</a:t>
            </a:r>
            <a:endParaRPr lang="en-US" u="sng" dirty="0">
              <a:latin typeface="Times New Roman" pitchFamily="18" charset="0"/>
              <a:cs typeface="Times New Roman" pitchFamily="18" charset="0"/>
            </a:endParaRPr>
          </a:p>
          <a:p>
            <a:pPr marL="979488" lvl="1" indent="-508000" algn="just" eaLnBrk="1" hangingPunct="1">
              <a:buFontTx/>
              <a:buAutoNum type="romanUcPeriod"/>
            </a:pPr>
            <a:r>
              <a:rPr lang="en-US" i="1" dirty="0">
                <a:solidFill>
                  <a:srgbClr val="000066"/>
                </a:solidFill>
                <a:latin typeface="Times New Roman" pitchFamily="18" charset="0"/>
                <a:cs typeface="Times New Roman" pitchFamily="18" charset="0"/>
              </a:rPr>
              <a:t>Synchronous Machine:</a:t>
            </a:r>
            <a:r>
              <a:rPr lang="en-US" dirty="0">
                <a:latin typeface="Times New Roman" pitchFamily="18" charset="0"/>
                <a:cs typeface="Times New Roman" pitchFamily="18" charset="0"/>
              </a:rPr>
              <a:t> Magnetic field current is supplied by a DC power source. Mostly used as Generators </a:t>
            </a:r>
            <a:r>
              <a:rPr lang="en-US" dirty="0">
                <a:solidFill>
                  <a:srgbClr val="00B050"/>
                </a:solidFill>
                <a:latin typeface="Times New Roman" pitchFamily="18" charset="0"/>
                <a:cs typeface="Times New Roman" pitchFamily="18" charset="0"/>
              </a:rPr>
              <a:t>(above 90% of the generators are Synchronous machines) </a:t>
            </a:r>
          </a:p>
          <a:p>
            <a:pPr marL="979488" lvl="1" indent="-508000" algn="just" eaLnBrk="1" hangingPunct="1">
              <a:buFontTx/>
              <a:buAutoNum type="romanUcPeriod"/>
            </a:pPr>
            <a:r>
              <a:rPr lang="en-US" i="1" dirty="0">
                <a:solidFill>
                  <a:srgbClr val="000066"/>
                </a:solidFill>
                <a:latin typeface="Times New Roman" pitchFamily="18" charset="0"/>
                <a:cs typeface="Times New Roman" pitchFamily="18" charset="0"/>
              </a:rPr>
              <a:t>Induction Machine:</a:t>
            </a:r>
            <a:r>
              <a:rPr lang="en-US" dirty="0">
                <a:latin typeface="Times New Roman" pitchFamily="18" charset="0"/>
                <a:cs typeface="Times New Roman" pitchFamily="18" charset="0"/>
              </a:rPr>
              <a:t>  Field current is supplied by the magnetic induction (transformer action) into their field winding. Mostly used as motors </a:t>
            </a:r>
            <a:r>
              <a:rPr lang="en-US" dirty="0">
                <a:solidFill>
                  <a:srgbClr val="00B050"/>
                </a:solidFill>
                <a:latin typeface="Times New Roman" pitchFamily="18" charset="0"/>
                <a:cs typeface="Times New Roman" pitchFamily="18" charset="0"/>
              </a:rPr>
              <a:t>(above 90% of the motors are induction machines)</a:t>
            </a:r>
          </a:p>
        </p:txBody>
      </p:sp>
      <p:sp>
        <p:nvSpPr>
          <p:cNvPr id="5" name="Title 3"/>
          <p:cNvSpPr txBox="1">
            <a:spLocks/>
          </p:cNvSpPr>
          <p:nvPr/>
        </p:nvSpPr>
        <p:spPr bwMode="auto">
          <a:xfrm>
            <a:off x="1704110" y="277091"/>
            <a:ext cx="53340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a:ln>
                  <a:noFill/>
                </a:ln>
                <a:solidFill>
                  <a:srgbClr val="C00000"/>
                </a:solidFill>
                <a:effectLst/>
                <a:uLnTx/>
                <a:uFillTx/>
                <a:latin typeface="Times New Roman" pitchFamily="18" charset="0"/>
                <a:cs typeface="Times New Roman" pitchFamily="18" charset="0"/>
              </a:rPr>
              <a:t>Introduction (cont...</a:t>
            </a:r>
          </a:p>
        </p:txBody>
      </p:sp>
    </p:spTree>
    <p:extLst>
      <p:ext uri="{BB962C8B-B14F-4D97-AF65-F5344CB8AC3E}">
        <p14:creationId xmlns:p14="http://schemas.microsoft.com/office/powerpoint/2010/main" val="3754570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Effect transition="in" filter="wipe(up)">
                                      <p:cBhvr>
                                        <p:cTn id="7" dur="1500"/>
                                        <p:tgtEl>
                                          <p:spTgt spid="3891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8916">
                                            <p:txEl>
                                              <p:pRg st="2" end="2"/>
                                            </p:txEl>
                                          </p:spTgt>
                                        </p:tgtEl>
                                        <p:attrNameLst>
                                          <p:attrName>style.visibility</p:attrName>
                                        </p:attrNameLst>
                                      </p:cBhvr>
                                      <p:to>
                                        <p:strVal val="visible"/>
                                      </p:to>
                                    </p:set>
                                    <p:animEffect transition="in" filter="wipe(up)">
                                      <p:cBhvr>
                                        <p:cTn id="12" dur="1500"/>
                                        <p:tgtEl>
                                          <p:spTgt spid="389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Picture 4" descr="real.gif 249.8 K"/>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9400" y="2995613"/>
            <a:ext cx="5054600" cy="379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733" name="Text Box 5"/>
          <p:cNvSpPr txBox="1">
            <a:spLocks noChangeArrowheads="1"/>
          </p:cNvSpPr>
          <p:nvPr/>
        </p:nvSpPr>
        <p:spPr bwMode="auto">
          <a:xfrm>
            <a:off x="-6350" y="809625"/>
            <a:ext cx="3513138" cy="768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sz="2400">
                <a:latin typeface="Times New Roman" pitchFamily="18" charset="0"/>
                <a:cs typeface="Times New Roman" pitchFamily="18" charset="0"/>
              </a:rPr>
              <a:t>AC Generator </a:t>
            </a:r>
          </a:p>
          <a:p>
            <a:pPr>
              <a:spcBef>
                <a:spcPct val="0"/>
              </a:spcBef>
              <a:buFontTx/>
              <a:buNone/>
            </a:pPr>
            <a:r>
              <a:rPr lang="en-US" sz="2000">
                <a:solidFill>
                  <a:srgbClr val="000099"/>
                </a:solidFill>
                <a:latin typeface="Times New Roman" pitchFamily="18" charset="0"/>
                <a:cs typeface="Times New Roman" pitchFamily="18" charset="0"/>
              </a:rPr>
              <a:t>(Field Fix Armature Rotating)</a:t>
            </a:r>
          </a:p>
        </p:txBody>
      </p:sp>
      <p:sp>
        <p:nvSpPr>
          <p:cNvPr id="73734" name="Text Box 6"/>
          <p:cNvSpPr txBox="1">
            <a:spLocks noChangeArrowheads="1"/>
          </p:cNvSpPr>
          <p:nvPr/>
        </p:nvSpPr>
        <p:spPr bwMode="auto">
          <a:xfrm>
            <a:off x="4089400" y="1500188"/>
            <a:ext cx="4654550"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a:spcBef>
                <a:spcPct val="50000"/>
              </a:spcBef>
              <a:buFontTx/>
              <a:buNone/>
            </a:pPr>
            <a:r>
              <a:rPr lang="en-US" sz="2400">
                <a:solidFill>
                  <a:schemeClr val="accent2"/>
                </a:solidFill>
                <a:latin typeface="Times New Roman" pitchFamily="18" charset="0"/>
                <a:cs typeface="Times New Roman" pitchFamily="18" charset="0"/>
              </a:rPr>
              <a:t>Will it work as AC Generator if the Armature is fixed and field is rotating ? </a:t>
            </a:r>
          </a:p>
        </p:txBody>
      </p:sp>
      <p:pic>
        <p:nvPicPr>
          <p:cNvPr id="73735" name="Picture 7" descr="Inside AC Generato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73238"/>
            <a:ext cx="409575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2"/>
          <p:cNvSpPr txBox="1">
            <a:spLocks noChangeArrowheads="1"/>
          </p:cNvSpPr>
          <p:nvPr/>
        </p:nvSpPr>
        <p:spPr>
          <a:xfrm>
            <a:off x="-6350" y="157163"/>
            <a:ext cx="8763000" cy="762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eaLnBrk="1" hangingPunct="1">
              <a:defRPr/>
            </a:pPr>
            <a:r>
              <a:rPr lang="en-US" sz="3200" kern="0" dirty="0">
                <a:solidFill>
                  <a:srgbClr val="C00000"/>
                </a:solidFill>
                <a:latin typeface="Times New Roman" pitchFamily="18" charset="0"/>
                <a:cs typeface="Times New Roman" pitchFamily="18" charset="0"/>
              </a:rPr>
              <a:t> A Moving Loop in a Uniform Magnetic Field </a:t>
            </a:r>
          </a:p>
        </p:txBody>
      </p:sp>
      <p:sp>
        <p:nvSpPr>
          <p:cNvPr id="14343" name="Slide Number Placeholder 5"/>
          <p:cNvSpPr txBox="1">
            <a:spLocks/>
          </p:cNvSpPr>
          <p:nvPr/>
        </p:nvSpPr>
        <p:spPr bwMode="auto">
          <a:xfrm>
            <a:off x="8686800" y="6381750"/>
            <a:ext cx="427038"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9C277D41-A21A-4C6E-90F4-A800F8C22109}" type="slidenum">
              <a:rPr lang="x-none" sz="1800" b="1">
                <a:solidFill>
                  <a:srgbClr val="0033CC"/>
                </a:solidFill>
                <a:latin typeface="Times New Roman" pitchFamily="18" charset="0"/>
                <a:cs typeface="Times New Roman" pitchFamily="18" charset="0"/>
              </a:rPr>
              <a:pPr eaLnBrk="1" hangingPunct="1">
                <a:spcBef>
                  <a:spcPct val="0"/>
                </a:spcBef>
                <a:buFontTx/>
                <a:buNone/>
              </a:pPr>
              <a:t>7</a:t>
            </a:fld>
            <a:endParaRPr lang="en-GB" sz="1800" b="1"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2281905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3733"/>
                                        </p:tgtEl>
                                        <p:attrNameLst>
                                          <p:attrName>style.visibility</p:attrName>
                                        </p:attrNameLst>
                                      </p:cBhvr>
                                      <p:to>
                                        <p:strVal val="visible"/>
                                      </p:to>
                                    </p:set>
                                    <p:animEffect transition="in" filter="wipe(up)">
                                      <p:cBhvr>
                                        <p:cTn id="11" dur="1000"/>
                                        <p:tgtEl>
                                          <p:spTgt spid="737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373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3734"/>
                                        </p:tgtEl>
                                        <p:attrNameLst>
                                          <p:attrName>style.visibility</p:attrName>
                                        </p:attrNameLst>
                                      </p:cBhvr>
                                      <p:to>
                                        <p:strVal val="visible"/>
                                      </p:to>
                                    </p:set>
                                    <p:animEffect transition="in" filter="wipe(up)">
                                      <p:cBhvr>
                                        <p:cTn id="20" dur="1250"/>
                                        <p:tgtEl>
                                          <p:spTgt spid="7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0" name="Picture 4" descr="Synchronous Motor"/>
          <p:cNvPicPr>
            <a:picLocks noChangeAspect="1" noChangeArrowheads="1"/>
          </p:cNvPicPr>
          <p:nvPr/>
        </p:nvPicPr>
        <p:blipFill>
          <a:blip r:embed="rId2" cstate="print">
            <a:lum bright="-20000" contrast="40000"/>
            <a:extLst>
              <a:ext uri="{28A0092B-C50C-407E-A947-70E740481C1C}">
                <a14:useLocalDpi xmlns:a14="http://schemas.microsoft.com/office/drawing/2010/main" val="0"/>
              </a:ext>
            </a:extLst>
          </a:blip>
          <a:srcRect/>
          <a:stretch>
            <a:fillRect/>
          </a:stretch>
        </p:blipFill>
        <p:spPr bwMode="auto">
          <a:xfrm>
            <a:off x="4457700" y="2628900"/>
            <a:ext cx="4686300" cy="422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901" name="Picture 5" descr="dc.gif (89842 byt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3" y="219075"/>
            <a:ext cx="4419600" cy="431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902" name="Text Box 6"/>
          <p:cNvSpPr txBox="1">
            <a:spLocks noChangeArrowheads="1"/>
          </p:cNvSpPr>
          <p:nvPr/>
        </p:nvSpPr>
        <p:spPr bwMode="auto">
          <a:xfrm>
            <a:off x="4514850" y="-9525"/>
            <a:ext cx="4629150" cy="1601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a:spcBef>
                <a:spcPct val="50000"/>
              </a:spcBef>
              <a:buFontTx/>
              <a:buNone/>
            </a:pPr>
            <a:r>
              <a:rPr lang="en-US"/>
              <a:t>DC Machine:</a:t>
            </a:r>
          </a:p>
          <a:p>
            <a:pPr algn="just">
              <a:spcBef>
                <a:spcPts val="600"/>
              </a:spcBef>
              <a:buFontTx/>
              <a:buNone/>
            </a:pPr>
            <a:r>
              <a:rPr lang="en-US" sz="2800">
                <a:solidFill>
                  <a:srgbClr val="FF3300"/>
                </a:solidFill>
              </a:rPr>
              <a:t> Armature Rotating </a:t>
            </a:r>
          </a:p>
          <a:p>
            <a:pPr algn="just">
              <a:spcBef>
                <a:spcPts val="600"/>
              </a:spcBef>
              <a:buFontTx/>
              <a:buNone/>
            </a:pPr>
            <a:r>
              <a:rPr lang="en-US" sz="2800">
                <a:solidFill>
                  <a:srgbClr val="FF3300"/>
                </a:solidFill>
              </a:rPr>
              <a:t> </a:t>
            </a:r>
            <a:r>
              <a:rPr lang="en-US" sz="2800">
                <a:solidFill>
                  <a:srgbClr val="000099"/>
                </a:solidFill>
              </a:rPr>
              <a:t>Field Stationary </a:t>
            </a:r>
          </a:p>
        </p:txBody>
      </p:sp>
      <p:sp>
        <p:nvSpPr>
          <p:cNvPr id="80903" name="Text Box 7"/>
          <p:cNvSpPr txBox="1">
            <a:spLocks noChangeArrowheads="1"/>
          </p:cNvSpPr>
          <p:nvPr/>
        </p:nvSpPr>
        <p:spPr bwMode="auto">
          <a:xfrm>
            <a:off x="95250" y="5372100"/>
            <a:ext cx="436245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a:spcBef>
                <a:spcPct val="50000"/>
              </a:spcBef>
              <a:buFontTx/>
              <a:buNone/>
            </a:pPr>
            <a:r>
              <a:rPr lang="en-US" sz="2800">
                <a:solidFill>
                  <a:schemeClr val="accent2"/>
                </a:solidFill>
              </a:rPr>
              <a:t>AC Machine: Armature Stationary</a:t>
            </a:r>
            <a:r>
              <a:rPr lang="en-US" sz="2800"/>
              <a:t> </a:t>
            </a:r>
            <a:r>
              <a:rPr lang="en-US" sz="2800">
                <a:solidFill>
                  <a:schemeClr val="accent2"/>
                </a:solidFill>
              </a:rPr>
              <a:t>Field Rotating</a:t>
            </a:r>
          </a:p>
        </p:txBody>
      </p:sp>
      <p:sp>
        <p:nvSpPr>
          <p:cNvPr id="80906" name="Line 10"/>
          <p:cNvSpPr>
            <a:spLocks noChangeShapeType="1"/>
          </p:cNvSpPr>
          <p:nvPr/>
        </p:nvSpPr>
        <p:spPr bwMode="auto">
          <a:xfrm flipV="1">
            <a:off x="2921000" y="750888"/>
            <a:ext cx="1733550" cy="1193800"/>
          </a:xfrm>
          <a:prstGeom prst="line">
            <a:avLst/>
          </a:prstGeom>
          <a:noFill/>
          <a:ln w="57150">
            <a:solidFill>
              <a:srgbClr val="FF33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80909" name="Group 13"/>
          <p:cNvGrpSpPr>
            <a:grpSpLocks/>
          </p:cNvGrpSpPr>
          <p:nvPr/>
        </p:nvGrpSpPr>
        <p:grpSpPr bwMode="auto">
          <a:xfrm>
            <a:off x="2484438" y="969963"/>
            <a:ext cx="2339975" cy="2428875"/>
            <a:chOff x="1565" y="611"/>
            <a:chExt cx="1474" cy="1530"/>
          </a:xfrm>
        </p:grpSpPr>
        <p:sp>
          <p:nvSpPr>
            <p:cNvPr id="15372" name="Line 11"/>
            <p:cNvSpPr>
              <a:spLocks noChangeShapeType="1"/>
            </p:cNvSpPr>
            <p:nvPr/>
          </p:nvSpPr>
          <p:spPr bwMode="auto">
            <a:xfrm flipV="1">
              <a:off x="1644" y="912"/>
              <a:ext cx="1395" cy="1229"/>
            </a:xfrm>
            <a:prstGeom prst="line">
              <a:avLst/>
            </a:prstGeom>
            <a:noFill/>
            <a:ln w="57150">
              <a:solidFill>
                <a:schemeClr val="accent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3" name="Line 12"/>
            <p:cNvSpPr>
              <a:spLocks noChangeShapeType="1"/>
            </p:cNvSpPr>
            <p:nvPr/>
          </p:nvSpPr>
          <p:spPr bwMode="auto">
            <a:xfrm>
              <a:off x="1565" y="611"/>
              <a:ext cx="1279" cy="163"/>
            </a:xfrm>
            <a:prstGeom prst="line">
              <a:avLst/>
            </a:prstGeom>
            <a:noFill/>
            <a:ln w="57150">
              <a:solidFill>
                <a:schemeClr val="accent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pic>
        <p:nvPicPr>
          <p:cNvPr id="80911" name="Picture 15" descr="Permanent Magnet Synchronous Machine"/>
          <p:cNvPicPr>
            <a:picLocks noChangeAspect="1" noChangeArrowheads="1"/>
          </p:cNvPicPr>
          <p:nvPr/>
        </p:nvPicPr>
        <p:blipFill>
          <a:blip r:embed="rId4" cstate="print">
            <a:lum bright="-20000" contrast="40000"/>
            <a:extLst>
              <a:ext uri="{28A0092B-C50C-407E-A947-70E740481C1C}">
                <a14:useLocalDpi xmlns:a14="http://schemas.microsoft.com/office/drawing/2010/main" val="0"/>
              </a:ext>
            </a:extLst>
          </a:blip>
          <a:srcRect/>
          <a:stretch>
            <a:fillRect/>
          </a:stretch>
        </p:blipFill>
        <p:spPr bwMode="auto">
          <a:xfrm>
            <a:off x="4476750" y="2611666"/>
            <a:ext cx="4667250" cy="424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905" name="Line 9"/>
          <p:cNvSpPr>
            <a:spLocks noChangeShapeType="1"/>
          </p:cNvSpPr>
          <p:nvPr/>
        </p:nvSpPr>
        <p:spPr bwMode="auto">
          <a:xfrm flipV="1">
            <a:off x="4121150" y="4686300"/>
            <a:ext cx="3041650" cy="152400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04" name="Line 8"/>
          <p:cNvSpPr>
            <a:spLocks noChangeShapeType="1"/>
          </p:cNvSpPr>
          <p:nvPr/>
        </p:nvSpPr>
        <p:spPr bwMode="auto">
          <a:xfrm flipV="1">
            <a:off x="4121150" y="4552950"/>
            <a:ext cx="1479550" cy="91916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2" name="Text Box 16"/>
          <p:cNvSpPr txBox="1">
            <a:spLocks noChangeArrowheads="1"/>
          </p:cNvSpPr>
          <p:nvPr/>
        </p:nvSpPr>
        <p:spPr bwMode="auto">
          <a:xfrm>
            <a:off x="5824538" y="1966913"/>
            <a:ext cx="3082925" cy="5842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t> 2-Poles Rotor</a:t>
            </a:r>
          </a:p>
        </p:txBody>
      </p:sp>
    </p:spTree>
    <p:extLst>
      <p:ext uri="{BB962C8B-B14F-4D97-AF65-F5344CB8AC3E}">
        <p14:creationId xmlns:p14="http://schemas.microsoft.com/office/powerpoint/2010/main" val="3928654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linds(horizontal)">
                                      <p:cBhvr>
                                        <p:cTn id="7" dur="500"/>
                                        <p:tgtEl>
                                          <p:spTgt spid="80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02"/>
                                        </p:tgtEl>
                                        <p:attrNameLst>
                                          <p:attrName>style.visibility</p:attrName>
                                        </p:attrNameLst>
                                      </p:cBhvr>
                                      <p:to>
                                        <p:strVal val="visible"/>
                                      </p:to>
                                    </p:set>
                                    <p:animEffect transition="in" filter="blinds(horizontal)">
                                      <p:cBhvr>
                                        <p:cTn id="12" dur="500"/>
                                        <p:tgtEl>
                                          <p:spTgt spid="809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906"/>
                                        </p:tgtEl>
                                        <p:attrNameLst>
                                          <p:attrName>style.visibility</p:attrName>
                                        </p:attrNameLst>
                                      </p:cBhvr>
                                      <p:to>
                                        <p:strVal val="visible"/>
                                      </p:to>
                                    </p:set>
                                    <p:animEffect transition="in" filter="blinds(horizontal)">
                                      <p:cBhvr>
                                        <p:cTn id="17" dur="500"/>
                                        <p:tgtEl>
                                          <p:spTgt spid="80906"/>
                                        </p:tgtEl>
                                      </p:cBhvr>
                                    </p:animEffect>
                                  </p:childTnLst>
                                  <p:subTnLst>
                                    <p:set>
                                      <p:cBhvr override="childStyle">
                                        <p:cTn dur="1" fill="hold" display="0" masterRel="nextClick" afterEffect="1"/>
                                        <p:tgtEl>
                                          <p:spTgt spid="80906"/>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909"/>
                                        </p:tgtEl>
                                        <p:attrNameLst>
                                          <p:attrName>style.visibility</p:attrName>
                                        </p:attrNameLst>
                                      </p:cBhvr>
                                      <p:to>
                                        <p:strVal val="visible"/>
                                      </p:to>
                                    </p:set>
                                    <p:animEffect transition="in" filter="blinds(horizontal)">
                                      <p:cBhvr>
                                        <p:cTn id="22" dur="500"/>
                                        <p:tgtEl>
                                          <p:spTgt spid="80909"/>
                                        </p:tgtEl>
                                      </p:cBhvr>
                                    </p:animEffect>
                                  </p:childTnLst>
                                  <p:subTnLst>
                                    <p:set>
                                      <p:cBhvr override="childStyle">
                                        <p:cTn dur="1" fill="hold" display="0" masterRel="nextClick" afterEffect="1"/>
                                        <p:tgtEl>
                                          <p:spTgt spid="8090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900"/>
                                        </p:tgtEl>
                                        <p:attrNameLst>
                                          <p:attrName>style.visibility</p:attrName>
                                        </p:attrNameLst>
                                      </p:cBhvr>
                                      <p:to>
                                        <p:strVal val="visible"/>
                                      </p:to>
                                    </p:set>
                                    <p:animEffect transition="in" filter="blinds(horizontal)">
                                      <p:cBhvr>
                                        <p:cTn id="27" dur="500"/>
                                        <p:tgtEl>
                                          <p:spTgt spid="809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903"/>
                                        </p:tgtEl>
                                        <p:attrNameLst>
                                          <p:attrName>style.visibility</p:attrName>
                                        </p:attrNameLst>
                                      </p:cBhvr>
                                      <p:to>
                                        <p:strVal val="visible"/>
                                      </p:to>
                                    </p:set>
                                    <p:animEffect transition="in" filter="blinds(horizontal)">
                                      <p:cBhvr>
                                        <p:cTn id="32" dur="500"/>
                                        <p:tgtEl>
                                          <p:spTgt spid="809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904"/>
                                        </p:tgtEl>
                                        <p:attrNameLst>
                                          <p:attrName>style.visibility</p:attrName>
                                        </p:attrNameLst>
                                      </p:cBhvr>
                                      <p:to>
                                        <p:strVal val="visible"/>
                                      </p:to>
                                    </p:set>
                                    <p:animEffect transition="in" filter="blinds(horizontal)">
                                      <p:cBhvr>
                                        <p:cTn id="37" dur="500"/>
                                        <p:tgtEl>
                                          <p:spTgt spid="809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905"/>
                                        </p:tgtEl>
                                        <p:attrNameLst>
                                          <p:attrName>style.visibility</p:attrName>
                                        </p:attrNameLst>
                                      </p:cBhvr>
                                      <p:to>
                                        <p:strVal val="visible"/>
                                      </p:to>
                                    </p:set>
                                    <p:animEffect transition="in" filter="blinds(horizontal)">
                                      <p:cBhvr>
                                        <p:cTn id="42" dur="500"/>
                                        <p:tgtEl>
                                          <p:spTgt spid="809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912"/>
                                        </p:tgtEl>
                                        <p:attrNameLst>
                                          <p:attrName>style.visibility</p:attrName>
                                        </p:attrNameLst>
                                      </p:cBhvr>
                                      <p:to>
                                        <p:strVal val="visible"/>
                                      </p:to>
                                    </p:set>
                                    <p:animEffect transition="in" filter="blinds(horizontal)">
                                      <p:cBhvr>
                                        <p:cTn id="47" dur="500"/>
                                        <p:tgtEl>
                                          <p:spTgt spid="809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0911"/>
                                        </p:tgtEl>
                                        <p:attrNameLst>
                                          <p:attrName>style.visibility</p:attrName>
                                        </p:attrNameLst>
                                      </p:cBhvr>
                                      <p:to>
                                        <p:strVal val="visible"/>
                                      </p:to>
                                    </p:set>
                                    <p:animEffect transition="in" filter="blinds(horizontal)">
                                      <p:cBhvr>
                                        <p:cTn id="52" dur="500"/>
                                        <p:tgtEl>
                                          <p:spTgt spid="80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p:bldP spid="80903" grpId="0"/>
      <p:bldP spid="80906" grpId="0" animBg="1"/>
      <p:bldP spid="80905" grpId="0" animBg="1"/>
      <p:bldP spid="80904" grpId="0" animBg="1"/>
      <p:bldP spid="809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sz="3600">
                <a:solidFill>
                  <a:schemeClr val="hlink"/>
                </a:solidFill>
              </a:rPr>
              <a:t> Production of Induced Voltage on a Conductor Moving in a Magnetic Field </a:t>
            </a:r>
          </a:p>
        </p:txBody>
      </p:sp>
      <p:sp>
        <p:nvSpPr>
          <p:cNvPr id="16387" name="Text Box 4"/>
          <p:cNvSpPr txBox="1">
            <a:spLocks noChangeArrowheads="1"/>
          </p:cNvSpPr>
          <p:nvPr/>
        </p:nvSpPr>
        <p:spPr bwMode="auto">
          <a:xfrm>
            <a:off x="914400" y="2667000"/>
            <a:ext cx="2971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endParaRPr lang="en-US" sz="1800">
              <a:latin typeface="Verdana" panose="020B0604030504040204" pitchFamily="34" charset="0"/>
              <a:cs typeface="Arial" panose="020B0604020202020204" pitchFamily="34" charset="0"/>
            </a:endParaRPr>
          </a:p>
        </p:txBody>
      </p:sp>
      <p:graphicFrame>
        <p:nvGraphicFramePr>
          <p:cNvPr id="2" name="Object 5"/>
          <p:cNvGraphicFramePr>
            <a:graphicFrameLocks noGrp="1" noChangeAspect="1"/>
          </p:cNvGraphicFramePr>
          <p:nvPr>
            <p:ph sz="half" idx="2"/>
          </p:nvPr>
        </p:nvGraphicFramePr>
        <p:xfrm>
          <a:off x="5610225" y="1389063"/>
          <a:ext cx="2330450" cy="566737"/>
        </p:xfrm>
        <a:graphic>
          <a:graphicData uri="http://schemas.openxmlformats.org/presentationml/2006/ole">
            <mc:AlternateContent xmlns:mc="http://schemas.openxmlformats.org/markup-compatibility/2006">
              <mc:Choice xmlns:v="urn:schemas-microsoft-com:vml" Requires="v">
                <p:oleObj spid="_x0000_s90114" name="Equation" r:id="rId3" imgW="939754" imgH="228738" progId="Equation.DSMT4">
                  <p:embed/>
                </p:oleObj>
              </mc:Choice>
              <mc:Fallback>
                <p:oleObj name="Equation" r:id="rId3" imgW="939754" imgH="228738" progId="Equation.DSMT4">
                  <p:embed/>
                  <p:pic>
                    <p:nvPicPr>
                      <p:cNvPr id="2"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225" y="1389063"/>
                        <a:ext cx="2330450"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Rectangle 7"/>
          <p:cNvSpPr>
            <a:spLocks noChangeArrowheads="1"/>
          </p:cNvSpPr>
          <p:nvPr/>
        </p:nvSpPr>
        <p:spPr bwMode="auto">
          <a:xfrm>
            <a:off x="228600" y="1219200"/>
            <a:ext cx="512127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buClr>
                <a:schemeClr val="accent2"/>
              </a:buClr>
              <a:buFontTx/>
              <a:buNone/>
            </a:pPr>
            <a:r>
              <a:rPr lang="en-US" sz="2000">
                <a:latin typeface="Verdana" panose="020B0604030504040204" pitchFamily="34" charset="0"/>
                <a:cs typeface="Arial" panose="020B0604020202020204" pitchFamily="34" charset="0"/>
              </a:rPr>
              <a:t>The Voltage induced in a wire moving in the magnetic field is:</a:t>
            </a:r>
          </a:p>
        </p:txBody>
      </p:sp>
      <p:sp>
        <p:nvSpPr>
          <p:cNvPr id="13319" name="Text Box 12"/>
          <p:cNvSpPr txBox="1">
            <a:spLocks noChangeArrowheads="1"/>
          </p:cNvSpPr>
          <p:nvPr/>
        </p:nvSpPr>
        <p:spPr bwMode="auto">
          <a:xfrm>
            <a:off x="0" y="3781425"/>
            <a:ext cx="4800600" cy="267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50000"/>
              </a:spcBef>
              <a:buFontTx/>
              <a:buNone/>
            </a:pPr>
            <a:r>
              <a:rPr lang="en-US" sz="2400">
                <a:latin typeface="Verdana" panose="020B0604030504040204" pitchFamily="34" charset="0"/>
                <a:cs typeface="Arial" panose="020B0604020202020204" pitchFamily="34" charset="0"/>
              </a:rPr>
              <a:t>“If the index finger points in the direction of flux, and the thumb indicates the movement of conductor, then the middle finger shows the direction of emf induced in the conductor”</a:t>
            </a:r>
          </a:p>
        </p:txBody>
      </p:sp>
      <p:pic>
        <p:nvPicPr>
          <p:cNvPr id="16391"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6688" y="3557588"/>
            <a:ext cx="3744912" cy="3095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p:cNvSpPr>
            <a:spLocks noChangeArrowheads="1"/>
          </p:cNvSpPr>
          <p:nvPr/>
        </p:nvSpPr>
        <p:spPr bwMode="auto">
          <a:xfrm>
            <a:off x="163513" y="1997075"/>
            <a:ext cx="3929062" cy="460375"/>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sz="2400">
                <a:solidFill>
                  <a:srgbClr val="000099"/>
                </a:solidFill>
              </a:rPr>
              <a:t>Fleming’s Right Hand Rule:</a:t>
            </a:r>
          </a:p>
        </p:txBody>
      </p:sp>
      <p:sp>
        <p:nvSpPr>
          <p:cNvPr id="11" name="Text Box 12"/>
          <p:cNvSpPr txBox="1">
            <a:spLocks noChangeArrowheads="1"/>
          </p:cNvSpPr>
          <p:nvPr/>
        </p:nvSpPr>
        <p:spPr bwMode="auto">
          <a:xfrm>
            <a:off x="228600" y="2530475"/>
            <a:ext cx="45720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just" eaLnBrk="1" hangingPunct="1">
              <a:spcBef>
                <a:spcPct val="50000"/>
              </a:spcBef>
              <a:buClr>
                <a:srgbClr val="CC0000"/>
              </a:buClr>
              <a:defRPr/>
            </a:pPr>
            <a:r>
              <a:rPr lang="en-US" sz="2000" b="0" dirty="0">
                <a:solidFill>
                  <a:schemeClr val="accent5">
                    <a:lumMod val="25000"/>
                  </a:schemeClr>
                </a:solidFill>
                <a:ea typeface="ＭＳ Ｐゴシック" panose="020B0600070205080204" pitchFamily="34" charset="-128"/>
              </a:rPr>
              <a:t>The thumb, forefinger, and middle finger of the right hand are extended at right angles to each other.</a:t>
            </a:r>
          </a:p>
        </p:txBody>
      </p:sp>
      <p:sp>
        <p:nvSpPr>
          <p:cNvPr id="3" name="Rectangle 2"/>
          <p:cNvSpPr>
            <a:spLocks noChangeArrowheads="1"/>
          </p:cNvSpPr>
          <p:nvPr/>
        </p:nvSpPr>
        <p:spPr bwMode="auto">
          <a:xfrm>
            <a:off x="4926013" y="2112963"/>
            <a:ext cx="4217987" cy="1385887"/>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sz="2000" dirty="0"/>
              <a:t>Vector </a:t>
            </a:r>
            <a:r>
              <a:rPr lang="en-US" sz="2400" b="1" dirty="0">
                <a:solidFill>
                  <a:srgbClr val="000099"/>
                </a:solidFill>
                <a:latin typeface="Times New Roman" panose="02020603050405020304" pitchFamily="18" charset="0"/>
                <a:cs typeface="Times New Roman" panose="02020603050405020304" pitchFamily="18" charset="0"/>
              </a:rPr>
              <a:t>l</a:t>
            </a:r>
            <a:r>
              <a:rPr lang="en-US" sz="2000" b="1" i="1" dirty="0">
                <a:latin typeface="Times New Roman" panose="02020603050405020304" pitchFamily="18" charset="0"/>
                <a:cs typeface="Times New Roman" panose="02020603050405020304" pitchFamily="18" charset="0"/>
              </a:rPr>
              <a:t> </a:t>
            </a:r>
            <a:r>
              <a:rPr lang="en-US" sz="2000" dirty="0"/>
              <a:t>points along the direction of the wire toward the end making the smallest angle with respect to the vector </a:t>
            </a:r>
            <a:r>
              <a:rPr lang="en-US" sz="2000" b="1" dirty="0">
                <a:solidFill>
                  <a:srgbClr val="000099"/>
                </a:solidFill>
                <a:latin typeface="Times New Roman" panose="02020603050405020304" pitchFamily="18" charset="0"/>
                <a:cs typeface="Times New Roman" panose="02020603050405020304" pitchFamily="18" charset="0"/>
              </a:rPr>
              <a:t>v×B</a:t>
            </a:r>
          </a:p>
        </p:txBody>
      </p:sp>
    </p:spTree>
    <p:extLst>
      <p:ext uri="{BB962C8B-B14F-4D97-AF65-F5344CB8AC3E}">
        <p14:creationId xmlns:p14="http://schemas.microsoft.com/office/powerpoint/2010/main" val="388442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up)">
                                      <p:cBhvr>
                                        <p:cTn id="7" dur="1000"/>
                                        <p:tgtEl>
                                          <p:spTgt spid="1331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20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20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319"/>
                                        </p:tgtEl>
                                        <p:attrNameLst>
                                          <p:attrName>style.visibility</p:attrName>
                                        </p:attrNameLst>
                                      </p:cBhvr>
                                      <p:to>
                                        <p:strVal val="visible"/>
                                      </p:to>
                                    </p:set>
                                    <p:animEffect transition="in" filter="wipe(up)">
                                      <p:cBhvr>
                                        <p:cTn id="31" dur="20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0" grpId="0" animBg="1"/>
      <p:bldP spid="11" grpId="0"/>
      <p:bldP spid="3"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9479</TotalTime>
  <Words>2048</Words>
  <Application>Microsoft Macintosh PowerPoint</Application>
  <PresentationFormat>On-screen Show (4:3)</PresentationFormat>
  <Paragraphs>203</Paragraphs>
  <Slides>34</Slides>
  <Notes>3</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2</vt:i4>
      </vt:variant>
      <vt:variant>
        <vt:lpstr>Slide Titles</vt:lpstr>
      </vt:variant>
      <vt:variant>
        <vt:i4>34</vt:i4>
      </vt:variant>
    </vt:vector>
  </HeadingPairs>
  <TitlesOfParts>
    <vt:vector size="45" baseType="lpstr">
      <vt:lpstr>Arial</vt:lpstr>
      <vt:lpstr>Calibri</vt:lpstr>
      <vt:lpstr>Tempus Sans ITC</vt:lpstr>
      <vt:lpstr>Times New Roman</vt:lpstr>
      <vt:lpstr>Verdana</vt:lpstr>
      <vt:lpstr>Wingdings</vt:lpstr>
      <vt:lpstr>Default Design</vt:lpstr>
      <vt:lpstr>Custom Design</vt:lpstr>
      <vt:lpstr>1_Custom Design</vt:lpstr>
      <vt:lpstr>Bitmap Image</vt:lpstr>
      <vt:lpstr>Equation</vt:lpstr>
      <vt:lpstr>PowerPoint Presentation</vt:lpstr>
      <vt:lpstr>Text Book: Chapter 04 (Stephen J. Chapman  4th Ed) </vt:lpstr>
      <vt:lpstr> Introduction</vt:lpstr>
      <vt:lpstr>Introduction (cont...</vt:lpstr>
      <vt:lpstr>PowerPoint Presentation</vt:lpstr>
      <vt:lpstr>PowerPoint Presentation</vt:lpstr>
      <vt:lpstr>PowerPoint Presentation</vt:lpstr>
      <vt:lpstr>PowerPoint Presentation</vt:lpstr>
      <vt:lpstr> Production of Induced Voltage on a Conductor Moving in a Magnetic Field </vt:lpstr>
      <vt:lpstr>PowerPoint Presentation</vt:lpstr>
      <vt:lpstr>PowerPoint Presentation</vt:lpstr>
      <vt:lpstr>1.The Voltage Induced in a Rotating Loop </vt:lpstr>
      <vt:lpstr>PowerPoint Presentation</vt:lpstr>
      <vt:lpstr>PowerPoint Presentation</vt:lpstr>
      <vt:lpstr>PowerPoint Presentation</vt:lpstr>
      <vt:lpstr>PowerPoint Presentation</vt:lpstr>
      <vt:lpstr>2.  Induced Voltage in AC Machines</vt:lpstr>
      <vt:lpstr>2.  Induced Voltage in AC Machines (cont…</vt:lpstr>
      <vt:lpstr> 3. Induced Voltage in a Three Phase Set of Coils</vt:lpstr>
      <vt:lpstr> The RMS Voltage in a Three Phase Stator</vt:lpstr>
      <vt:lpstr>Generator Action</vt:lpstr>
      <vt:lpstr>PowerPoint Presentation</vt:lpstr>
      <vt:lpstr>PowerPoint Presentation</vt:lpstr>
      <vt:lpstr>4. The Motor Action</vt:lpstr>
      <vt:lpstr> Production of Induced Force on a Current Carrying Wire </vt:lpstr>
      <vt:lpstr>4. The Torque Induced in a Current-Carrying Loop (1/8)</vt:lpstr>
      <vt:lpstr>4. The Torque Induced in a Current-Carrying Loop (2/8)</vt:lpstr>
      <vt:lpstr>4. The Torque Induced in a Current-Carrying Loop (3/8)</vt:lpstr>
      <vt:lpstr>4. The Torque Induced in a Current-Carrying Loop (4/8)</vt:lpstr>
      <vt:lpstr>4. The Torque Induced in a Current-Carrying Loop (5/8)</vt:lpstr>
      <vt:lpstr>4. The Torque Induced in a Current-Carrying Loop (6/8)</vt:lpstr>
      <vt:lpstr>4. The Torque Induced in a Current-Carrying Loop (7/8)</vt:lpstr>
      <vt:lpstr>4. The Torque Induced in a Current-Carrying Loop (8/8)</vt:lpstr>
      <vt:lpstr>PowerPoint Presentation</vt:lpstr>
    </vt:vector>
  </TitlesOfParts>
  <Company>NEWGEN IMAGING SYSTEM (P)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chithiraivel</dc:creator>
  <cp:lastModifiedBy>Neelma Naz</cp:lastModifiedBy>
  <cp:revision>403</cp:revision>
  <dcterms:created xsi:type="dcterms:W3CDTF">2009-02-10T11:50:20Z</dcterms:created>
  <dcterms:modified xsi:type="dcterms:W3CDTF">2022-10-04T10:11:14Z</dcterms:modified>
</cp:coreProperties>
</file>