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6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0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8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C41A-5225-46D9-9193-AEB2A9A928B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CBB7-E88C-4D5B-A0E0-CD4081B5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5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206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36.emf"/><Relationship Id="rId7" Type="http://schemas.openxmlformats.org/officeDocument/2006/relationships/image" Target="../media/image2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Relationship Id="rId9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2.jpeg"/><Relationship Id="rId7" Type="http://schemas.openxmlformats.org/officeDocument/2006/relationships/image" Target="../media/image2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12" Type="http://schemas.openxmlformats.org/officeDocument/2006/relationships/image" Target="../media/image12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7.png"/><Relationship Id="rId11" Type="http://schemas.openxmlformats.org/officeDocument/2006/relationships/image" Target="../media/image1220.png"/><Relationship Id="rId5" Type="http://schemas.openxmlformats.org/officeDocument/2006/relationships/image" Target="../media/image246.png"/><Relationship Id="rId15" Type="http://schemas.openxmlformats.org/officeDocument/2006/relationships/image" Target="../media/image1260.png"/><Relationship Id="rId10" Type="http://schemas.openxmlformats.org/officeDocument/2006/relationships/image" Target="../media/image121.png"/><Relationship Id="rId4" Type="http://schemas.openxmlformats.org/officeDocument/2006/relationships/image" Target="../media/image245.png"/><Relationship Id="rId9" Type="http://schemas.openxmlformats.org/officeDocument/2006/relationships/image" Target="../media/image120.png"/><Relationship Id="rId14" Type="http://schemas.openxmlformats.org/officeDocument/2006/relationships/image" Target="../media/image12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LEC_AB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Lecture No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12"/>
            </a:pPr>
            <a:r>
              <a:rPr lang="en-US" b="1" i="0" u="none" strike="noStrike" baseline="0" dirty="0" smtClean="0">
                <a:latin typeface="GothamRounded-Bold"/>
              </a:rPr>
              <a:t>10.11 Effect of Feedback on the Amplifier Poles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12"/>
            </a:pPr>
            <a:r>
              <a:rPr lang="en-US" b="1" i="0" u="none" strike="noStrike" baseline="0" dirty="0" smtClean="0">
                <a:latin typeface="GothamRounded-Bold"/>
              </a:rPr>
              <a:t>10.12 Stability Study Using Bode Plots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12"/>
            </a:pPr>
            <a:r>
              <a:rPr lang="en-US" b="1" i="0" u="none" strike="noStrike" baseline="0" dirty="0" smtClean="0">
                <a:latin typeface="GothamRounded-Bold"/>
              </a:rPr>
              <a:t>10.13 Frequency Compensation </a:t>
            </a:r>
          </a:p>
        </p:txBody>
      </p:sp>
    </p:spTree>
    <p:extLst>
      <p:ext uri="{BB962C8B-B14F-4D97-AF65-F5344CB8AC3E}">
        <p14:creationId xmlns:p14="http://schemas.microsoft.com/office/powerpoint/2010/main" val="15797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283" y="27144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Introduction 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8" y="44630"/>
            <a:ext cx="11204620" cy="68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95" y="81631"/>
            <a:ext cx="10509885" cy="67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8" y="0"/>
            <a:ext cx="10324329" cy="67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001" y="2781190"/>
            <a:ext cx="11386707" cy="1085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i="0" u="none" strike="noStrike" baseline="0" dirty="0" smtClean="0">
                <a:latin typeface="Arial Black" panose="020B0A04020102020204" pitchFamily="34" charset="0"/>
              </a:rPr>
              <a:t>The General Feedback Structure </a:t>
            </a:r>
          </a:p>
        </p:txBody>
      </p:sp>
    </p:spTree>
    <p:extLst>
      <p:ext uri="{BB962C8B-B14F-4D97-AF65-F5344CB8AC3E}">
        <p14:creationId xmlns:p14="http://schemas.microsoft.com/office/powerpoint/2010/main" val="4165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6" y="153645"/>
            <a:ext cx="10646301" cy="67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011662-7A4B-4992-A3A1-D1025123AB40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1504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40" y="149740"/>
            <a:ext cx="7594491" cy="6007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Loop Gain Measurement </a:t>
            </a:r>
          </a:p>
        </p:txBody>
      </p:sp>
      <p:sp>
        <p:nvSpPr>
          <p:cNvPr id="215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739" y="5562600"/>
            <a:ext cx="11603783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When the input is grounded, and the loop is broken at an arbitrary location, the loop gain is measured to be </a:t>
            </a:r>
            <a:r>
              <a:rPr lang="el-GR" altLang="en-US" sz="3200" dirty="0" smtClean="0">
                <a:latin typeface="Calibri" panose="020F0502020204030204" pitchFamily="34" charset="0"/>
              </a:rPr>
              <a:t>β</a:t>
            </a:r>
            <a:r>
              <a:rPr lang="en-US" altLang="en-US" sz="3200" dirty="0" smtClean="0"/>
              <a:t>A</a:t>
            </a:r>
            <a:r>
              <a:rPr lang="en-US" altLang="en-US" sz="3200" baseline="-25000" dirty="0" smtClean="0"/>
              <a:t>1</a:t>
            </a:r>
            <a:r>
              <a:rPr lang="en-US" altLang="en-US" sz="3200" dirty="0" smtClean="0"/>
              <a:t>.</a:t>
            </a:r>
          </a:p>
        </p:txBody>
      </p:sp>
      <p:grpSp>
        <p:nvGrpSpPr>
          <p:cNvPr id="215046" name="Group 8"/>
          <p:cNvGrpSpPr>
            <a:grpSpLocks/>
          </p:cNvGrpSpPr>
          <p:nvPr/>
        </p:nvGrpSpPr>
        <p:grpSpPr bwMode="auto">
          <a:xfrm>
            <a:off x="8075578" y="2590800"/>
            <a:ext cx="2211421" cy="1143000"/>
            <a:chOff x="4128" y="1632"/>
            <a:chExt cx="1488" cy="816"/>
          </a:xfrm>
        </p:grpSpPr>
        <p:sp>
          <p:nvSpPr>
            <p:cNvPr id="215053" name="AutoShape 7"/>
            <p:cNvSpPr>
              <a:spLocks noChangeArrowheads="1"/>
            </p:cNvSpPr>
            <p:nvPr/>
          </p:nvSpPr>
          <p:spPr bwMode="auto">
            <a:xfrm>
              <a:off x="4128" y="1632"/>
              <a:ext cx="1488" cy="8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4000" b="1"/>
            </a:p>
          </p:txBody>
        </p:sp>
        <p:graphicFrame>
          <p:nvGraphicFramePr>
            <p:cNvPr id="215054" name="Object 6"/>
            <p:cNvGraphicFramePr>
              <a:graphicFrameLocks noChangeAspect="1"/>
            </p:cNvGraphicFramePr>
            <p:nvPr/>
          </p:nvGraphicFramePr>
          <p:xfrm>
            <a:off x="4413" y="1779"/>
            <a:ext cx="884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761760" imgH="431640" progId="Equation.3">
                    <p:embed/>
                  </p:oleObj>
                </mc:Choice>
                <mc:Fallback>
                  <p:oleObj name="Equation" r:id="rId3" imgW="761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1779"/>
                          <a:ext cx="884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47" name="Group 13"/>
          <p:cNvGrpSpPr>
            <a:grpSpLocks/>
          </p:cNvGrpSpPr>
          <p:nvPr/>
        </p:nvGrpSpPr>
        <p:grpSpPr bwMode="auto">
          <a:xfrm>
            <a:off x="2209801" y="1066800"/>
            <a:ext cx="5419725" cy="3562350"/>
            <a:chOff x="432" y="672"/>
            <a:chExt cx="3414" cy="2244"/>
          </a:xfrm>
        </p:grpSpPr>
        <p:pic>
          <p:nvPicPr>
            <p:cNvPr id="2150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672"/>
              <a:ext cx="3270" cy="2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5049" name="Group 10"/>
            <p:cNvGrpSpPr>
              <a:grpSpLocks/>
            </p:cNvGrpSpPr>
            <p:nvPr/>
          </p:nvGrpSpPr>
          <p:grpSpPr bwMode="auto">
            <a:xfrm>
              <a:off x="432" y="1920"/>
              <a:ext cx="624" cy="288"/>
              <a:chOff x="336" y="1440"/>
              <a:chExt cx="624" cy="288"/>
            </a:xfrm>
          </p:grpSpPr>
          <p:sp>
            <p:nvSpPr>
              <p:cNvPr id="215051" name="AutoShape 9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624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aphicFrame>
            <p:nvGraphicFramePr>
              <p:cNvPr id="215052" name="Object 5"/>
              <p:cNvGraphicFramePr>
                <a:graphicFrameLocks noChangeAspect="1"/>
              </p:cNvGraphicFramePr>
              <p:nvPr/>
            </p:nvGraphicFramePr>
            <p:xfrm>
              <a:off x="336" y="1488"/>
              <a:ext cx="5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" name="Equation" r:id="rId6" imgW="647700" imgH="241300" progId="Equation.3">
                      <p:embed/>
                    </p:oleObj>
                  </mc:Choice>
                  <mc:Fallback>
                    <p:oleObj name="Equation" r:id="rId6" imgW="6477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1488"/>
                            <a:ext cx="5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050" name="AutoShape 12"/>
            <p:cNvSpPr>
              <a:spLocks noChangeArrowheads="1"/>
            </p:cNvSpPr>
            <p:nvPr/>
          </p:nvSpPr>
          <p:spPr bwMode="auto">
            <a:xfrm rot="-4499749">
              <a:off x="264" y="1368"/>
              <a:ext cx="624" cy="288"/>
            </a:xfrm>
            <a:prstGeom prst="curvedDownArrow">
              <a:avLst>
                <a:gd name="adj1" fmla="val 43333"/>
                <a:gd name="adj2" fmla="val 8666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57612" y="2908756"/>
                <a:ext cx="32540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12" y="2908756"/>
                <a:ext cx="32540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0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" y="99577"/>
            <a:ext cx="10509886" cy="67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5" y="133452"/>
            <a:ext cx="10477862" cy="67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2580"/>
            <a:ext cx="9144000" cy="2228045"/>
          </a:xfrm>
          <a:solidFill>
            <a:schemeClr val="tx1"/>
          </a:solidFill>
          <a:ln w="76200"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Lecture No 1</a:t>
            </a:r>
            <a:b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Chapter No 10</a:t>
            </a:r>
          </a:p>
          <a:p>
            <a:r>
              <a:rPr lang="en-US" sz="5400" dirty="0" smtClean="0">
                <a:latin typeface="Arial Black" panose="020B0A04020102020204" pitchFamily="34" charset="0"/>
              </a:rPr>
              <a:t>Feedback 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4" y="133936"/>
            <a:ext cx="10866255" cy="67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6" y="100474"/>
            <a:ext cx="11057065" cy="6757526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296214" y="4881093"/>
            <a:ext cx="3657600" cy="1223493"/>
          </a:xfrm>
          <a:prstGeom prst="wedgeRectCallout">
            <a:avLst>
              <a:gd name="adj1" fmla="val 61529"/>
              <a:gd name="adj2" fmla="val -5223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Closed loop gain is smaller then open loop gain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9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" y="114094"/>
            <a:ext cx="10534919" cy="66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34" y="186180"/>
            <a:ext cx="9792908" cy="66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75" y="137890"/>
            <a:ext cx="9653614" cy="67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6" y="101217"/>
            <a:ext cx="10871508" cy="67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9898" cy="3207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0929"/>
            <a:ext cx="2947591" cy="1058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12615"/>
            <a:ext cx="2785403" cy="1065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989" y="3330928"/>
            <a:ext cx="6790289" cy="3527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2084" b="2028"/>
          <a:stretch/>
        </p:blipFill>
        <p:spPr>
          <a:xfrm>
            <a:off x="0" y="0"/>
            <a:ext cx="6723675" cy="320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t="12866" r="51822" b="46535"/>
          <a:stretch/>
        </p:blipFill>
        <p:spPr>
          <a:xfrm>
            <a:off x="6723675" y="0"/>
            <a:ext cx="5426223" cy="32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644"/>
            <a:ext cx="8942899" cy="2560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61420" cy="1735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296096"/>
            <a:ext cx="10921285" cy="25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3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6437" y="3047386"/>
            <a:ext cx="113182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0" u="none" strike="noStrike" baseline="0" dirty="0" smtClean="0">
                <a:latin typeface="Arial Black" panose="020B0A04020102020204" pitchFamily="34" charset="0"/>
              </a:rPr>
              <a:t>Some Properties of Negative Feedback 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03" y="206176"/>
            <a:ext cx="9593113" cy="66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28" y="0"/>
            <a:ext cx="11353800" cy="974278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 THIS CHAPTER YOU WILL LEARN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547" y="974278"/>
            <a:ext cx="118230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600" dirty="0" smtClean="0">
                <a:latin typeface="GothamRounded-Book"/>
              </a:rPr>
              <a:t>The </a:t>
            </a:r>
            <a:r>
              <a:rPr lang="en-US" sz="2600" dirty="0">
                <a:latin typeface="GothamRounded-Book"/>
              </a:rPr>
              <a:t>general structure of the negative-feedback amplifier and the </a:t>
            </a:r>
            <a:r>
              <a:rPr lang="en-US" sz="2600" dirty="0" smtClean="0">
                <a:latin typeface="GothamRounded-Book"/>
              </a:rPr>
              <a:t>basic principle </a:t>
            </a:r>
            <a:r>
              <a:rPr lang="en-US" sz="2600" dirty="0">
                <a:latin typeface="GothamRounded-Book"/>
              </a:rPr>
              <a:t>that underlies its operation</a:t>
            </a:r>
            <a:r>
              <a:rPr lang="en-US" sz="2600" dirty="0" smtClean="0">
                <a:latin typeface="GothamRounded-Book"/>
              </a:rPr>
              <a:t>.</a:t>
            </a:r>
          </a:p>
          <a:p>
            <a:pPr marL="342900" indent="-342900">
              <a:buAutoNum type="arabicPeriod"/>
            </a:pPr>
            <a:endParaRPr lang="en-US" sz="2600" dirty="0">
              <a:latin typeface="GothamRounded-Book"/>
            </a:endParaRPr>
          </a:p>
          <a:p>
            <a:r>
              <a:rPr lang="en-US" sz="2600" b="1" dirty="0">
                <a:latin typeface="GothamRounded-Bold"/>
              </a:rPr>
              <a:t>2. </a:t>
            </a:r>
            <a:r>
              <a:rPr lang="en-US" sz="2600" dirty="0">
                <a:latin typeface="GothamRounded-Book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GothamRounded-Book"/>
              </a:rPr>
              <a:t>advantages</a:t>
            </a:r>
            <a:r>
              <a:rPr lang="en-US" sz="2600" dirty="0">
                <a:latin typeface="GothamRounded-Book"/>
              </a:rPr>
              <a:t> of negative feedback, how these come about, and </a:t>
            </a:r>
            <a:r>
              <a:rPr lang="en-US" sz="2600" dirty="0" smtClean="0">
                <a:latin typeface="GothamRounded-Book"/>
              </a:rPr>
              <a:t>at what </a:t>
            </a:r>
            <a:r>
              <a:rPr lang="en-US" sz="2600" b="1" dirty="0">
                <a:solidFill>
                  <a:srgbClr val="FF0000"/>
                </a:solidFill>
                <a:latin typeface="GothamRounded-Book"/>
              </a:rPr>
              <a:t>cost</a:t>
            </a:r>
            <a:r>
              <a:rPr lang="en-US" sz="2600" dirty="0" smtClean="0">
                <a:latin typeface="GothamRounded-Book"/>
              </a:rPr>
              <a:t>.</a:t>
            </a:r>
          </a:p>
          <a:p>
            <a:endParaRPr lang="en-US" sz="2600" dirty="0">
              <a:latin typeface="GothamRounded-Book"/>
            </a:endParaRPr>
          </a:p>
          <a:p>
            <a:r>
              <a:rPr lang="en-US" sz="2600" b="1" dirty="0">
                <a:latin typeface="GothamRounded-Bold"/>
              </a:rPr>
              <a:t>3. </a:t>
            </a:r>
            <a:r>
              <a:rPr lang="en-US" sz="2600" dirty="0">
                <a:latin typeface="GothamRounded-Book"/>
              </a:rPr>
              <a:t>The appropriate feedback topology to employ with each of the four </a:t>
            </a:r>
            <a:r>
              <a:rPr lang="en-US" sz="2600" dirty="0" smtClean="0">
                <a:latin typeface="GothamRounded-Book"/>
              </a:rPr>
              <a:t>amplifier types</a:t>
            </a:r>
            <a:r>
              <a:rPr lang="en-US" sz="2600" dirty="0">
                <a:latin typeface="GothamRounded-Book"/>
              </a:rPr>
              <a:t>: voltage, current, </a:t>
            </a:r>
            <a:r>
              <a:rPr lang="en-US" sz="2600" dirty="0" smtClean="0">
                <a:latin typeface="GothamRounded-Book"/>
              </a:rPr>
              <a:t>trans-conductance</a:t>
            </a:r>
            <a:r>
              <a:rPr lang="en-US" sz="2600" dirty="0">
                <a:latin typeface="GothamRounded-Book"/>
              </a:rPr>
              <a:t>, and </a:t>
            </a:r>
            <a:r>
              <a:rPr lang="en-US" sz="2600" dirty="0" smtClean="0">
                <a:latin typeface="GothamRounded-Book"/>
              </a:rPr>
              <a:t>trans-resistance amplifiers.</a:t>
            </a:r>
          </a:p>
          <a:p>
            <a:endParaRPr lang="en-US" sz="2600" dirty="0">
              <a:latin typeface="GothamRounded-Book"/>
            </a:endParaRPr>
          </a:p>
          <a:p>
            <a:r>
              <a:rPr lang="en-US" sz="2600" b="1" dirty="0">
                <a:latin typeface="GothamRounded-Bold"/>
              </a:rPr>
              <a:t>4. </a:t>
            </a:r>
            <a:r>
              <a:rPr lang="en-US" sz="2600" dirty="0">
                <a:latin typeface="GothamRounded-Book"/>
              </a:rPr>
              <a:t>An intuitive and insightful approach for the analysis of </a:t>
            </a:r>
            <a:r>
              <a:rPr lang="en-US" sz="2600" b="1" dirty="0">
                <a:solidFill>
                  <a:srgbClr val="FF0000"/>
                </a:solidFill>
                <a:latin typeface="GothamRounded-Book"/>
              </a:rPr>
              <a:t>practical</a:t>
            </a:r>
            <a:r>
              <a:rPr lang="en-US" sz="2600" dirty="0">
                <a:latin typeface="GothamRounded-Book"/>
              </a:rPr>
              <a:t> </a:t>
            </a:r>
            <a:r>
              <a:rPr lang="en-US" sz="2600" dirty="0" smtClean="0">
                <a:latin typeface="GothamRounded-Book"/>
              </a:rPr>
              <a:t>feedback amplifier circuits.</a:t>
            </a:r>
          </a:p>
          <a:p>
            <a:endParaRPr lang="en-US" sz="2600" dirty="0">
              <a:latin typeface="GothamRounded-Book"/>
            </a:endParaRPr>
          </a:p>
          <a:p>
            <a:r>
              <a:rPr lang="en-US" sz="2600" b="1" dirty="0">
                <a:latin typeface="GothamRounded-Bold"/>
              </a:rPr>
              <a:t>5. </a:t>
            </a:r>
            <a:r>
              <a:rPr lang="en-US" sz="2600" dirty="0">
                <a:latin typeface="GothamRounded-Book"/>
              </a:rPr>
              <a:t>Why and how negative-feedback amplifiers can become </a:t>
            </a:r>
            <a:r>
              <a:rPr lang="en-US" sz="2600" b="1" dirty="0">
                <a:solidFill>
                  <a:srgbClr val="FF0000"/>
                </a:solidFill>
                <a:latin typeface="GothamRounded-Book"/>
              </a:rPr>
              <a:t>unstable</a:t>
            </a:r>
            <a:r>
              <a:rPr lang="en-US" sz="2600" dirty="0">
                <a:latin typeface="GothamRounded-Book"/>
              </a:rPr>
              <a:t> (</a:t>
            </a:r>
            <a:r>
              <a:rPr lang="en-US" sz="2600" dirty="0" smtClean="0">
                <a:latin typeface="GothamRounded-Book"/>
              </a:rPr>
              <a:t>i.e. oscillate</a:t>
            </a:r>
            <a:r>
              <a:rPr lang="en-US" sz="2600" dirty="0">
                <a:latin typeface="GothamRounded-Book"/>
              </a:rPr>
              <a:t>) and how to design the circuit to ensure stable performance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18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1" y="161778"/>
            <a:ext cx="10677819" cy="67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7237" cy="251138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720" y="2165684"/>
            <a:ext cx="5613796" cy="461277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5338" y="2625610"/>
            <a:ext cx="1302664" cy="2059353"/>
            <a:chOff x="185338" y="2625610"/>
            <a:chExt cx="1302664" cy="2059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49178" y="2625610"/>
                  <a:ext cx="10153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78" y="2625610"/>
                  <a:ext cx="101534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22" r="-542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49178" y="3187928"/>
                  <a:ext cx="940001" cy="524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78" y="3187928"/>
                  <a:ext cx="940001" cy="524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85338" y="4073064"/>
                  <a:ext cx="1302664" cy="611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38" y="4073064"/>
                  <a:ext cx="1302664" cy="6118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7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3374"/>
            <a:ext cx="12191999" cy="3015850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latin typeface="Arial Black" panose="020B0A04020102020204" pitchFamily="34" charset="0"/>
              </a:rPr>
              <a:t>Solution of MSE EE-313  </a:t>
            </a:r>
            <a:br>
              <a:rPr lang="en-US" sz="6600" b="1" dirty="0" smtClean="0">
                <a:latin typeface="Arial Black" panose="020B0A04020102020204" pitchFamily="34" charset="0"/>
              </a:rPr>
            </a:br>
            <a:r>
              <a:rPr lang="en-US" sz="6600" b="1" dirty="0" smtClean="0">
                <a:latin typeface="Arial Black" panose="020B0A04020102020204" pitchFamily="34" charset="0"/>
              </a:rPr>
              <a:t/>
            </a:r>
            <a:br>
              <a:rPr lang="en-US" sz="6600" b="1" dirty="0" smtClean="0">
                <a:latin typeface="Arial Black" panose="020B0A04020102020204" pitchFamily="34" charset="0"/>
              </a:rPr>
            </a:br>
            <a:r>
              <a:rPr lang="en-US" sz="6600" b="1" dirty="0" smtClean="0">
                <a:latin typeface="Arial Black" panose="020B0A04020102020204" pitchFamily="34" charset="0"/>
              </a:rPr>
              <a:t>Fall-2022 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2115" y="2895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44500"/>
            <a:ext cx="110199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 (a).  Find expressions for output resistance of the following circuits, assuming that the current source is ideal. . (Marks 5, 5,  5)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59412"/>
            <a:ext cx="3838575" cy="5004070"/>
            <a:chOff x="228600" y="1493385"/>
            <a:chExt cx="3838575" cy="5004070"/>
          </a:xfrm>
        </p:grpSpPr>
        <p:pic>
          <p:nvPicPr>
            <p:cNvPr id="58369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40" y="1493385"/>
              <a:ext cx="1628775" cy="242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228600" y="5626598"/>
              <a:ext cx="3838575" cy="870857"/>
              <a:chOff x="355827" y="5626598"/>
              <a:chExt cx="3838575" cy="870857"/>
            </a:xfrm>
          </p:grpSpPr>
          <p:sp>
            <p:nvSpPr>
              <p:cNvPr id="6" name="Rectangular Callout 5"/>
              <p:cNvSpPr/>
              <p:nvPr/>
            </p:nvSpPr>
            <p:spPr>
              <a:xfrm>
                <a:off x="355827" y="5626598"/>
                <a:ext cx="3838575" cy="870857"/>
              </a:xfrm>
              <a:prstGeom prst="wedgeRectCallout">
                <a:avLst>
                  <a:gd name="adj1" fmla="val -19321"/>
                  <a:gd name="adj2" fmla="val -25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04559" y="5910646"/>
                    <a:ext cx="3457677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559" y="5910646"/>
                    <a:ext cx="3457677" cy="3126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56" t="-215686" r="-176" b="-3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4336157" y="1528762"/>
            <a:ext cx="3838575" cy="4968693"/>
            <a:chOff x="4336157" y="1528762"/>
            <a:chExt cx="3838575" cy="4968693"/>
          </a:xfrm>
        </p:grpSpPr>
        <p:pic>
          <p:nvPicPr>
            <p:cNvPr id="583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6827" y="1528762"/>
              <a:ext cx="1371600" cy="27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4336157" y="5626598"/>
              <a:ext cx="3838575" cy="870857"/>
              <a:chOff x="4688568" y="5678715"/>
              <a:chExt cx="3838575" cy="870857"/>
            </a:xfrm>
          </p:grpSpPr>
          <p:sp>
            <p:nvSpPr>
              <p:cNvPr id="15" name="Rectangular Callout 14"/>
              <p:cNvSpPr/>
              <p:nvPr/>
            </p:nvSpPr>
            <p:spPr>
              <a:xfrm>
                <a:off x="4688568" y="5678715"/>
                <a:ext cx="3838575" cy="870857"/>
              </a:xfrm>
              <a:prstGeom prst="wedgeRectCallout">
                <a:avLst>
                  <a:gd name="adj1" fmla="val -27261"/>
                  <a:gd name="adj2" fmla="val -21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074201" y="5903001"/>
                    <a:ext cx="28433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01" y="5903001"/>
                    <a:ext cx="2843342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0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8353425" y="1661182"/>
            <a:ext cx="3838575" cy="4836274"/>
            <a:chOff x="8353425" y="1661182"/>
            <a:chExt cx="3838575" cy="4836274"/>
          </a:xfrm>
        </p:grpSpPr>
        <p:pic>
          <p:nvPicPr>
            <p:cNvPr id="5837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740" y="1661182"/>
              <a:ext cx="1422400" cy="2236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8353425" y="5626599"/>
              <a:ext cx="3838575" cy="870857"/>
              <a:chOff x="8353425" y="5626599"/>
              <a:chExt cx="3838575" cy="870857"/>
            </a:xfrm>
          </p:grpSpPr>
          <p:sp>
            <p:nvSpPr>
              <p:cNvPr id="14" name="Rectangular Callout 13"/>
              <p:cNvSpPr/>
              <p:nvPr/>
            </p:nvSpPr>
            <p:spPr>
              <a:xfrm>
                <a:off x="8353425" y="5626599"/>
                <a:ext cx="3838575" cy="870857"/>
              </a:xfrm>
              <a:prstGeom prst="wedgeRectCallout">
                <a:avLst>
                  <a:gd name="adj1" fmla="val -4196"/>
                  <a:gd name="adj2" fmla="val -25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710810" y="5903000"/>
                    <a:ext cx="3123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0810" y="5903000"/>
                    <a:ext cx="3123804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67" r="-195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507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14766"/>
            <a:ext cx="11785600" cy="1325563"/>
          </a:xfrm>
        </p:spPr>
        <p:txBody>
          <a:bodyPr>
            <a:noAutofit/>
          </a:bodyPr>
          <a:lstStyle/>
          <a:p>
            <a:pPr lvl="0"/>
            <a:r>
              <a:rPr lang="en-US" altLang="en-US" sz="3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 (b).  Find expressions for gains of the following circuits (Marks 5, 5)</a:t>
            </a:r>
            <a:r>
              <a:rPr lang="en-US" altLang="en-US" sz="2800" dirty="0">
                <a:latin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</a:rPr>
            </a:br>
            <a:endParaRPr lang="en-US" sz="32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236" y="753849"/>
            <a:ext cx="2096022" cy="43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3" y="1371600"/>
            <a:ext cx="2075876" cy="40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8304" y="6079873"/>
                <a:ext cx="496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4" y="6079873"/>
                <a:ext cx="496026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28531" y="6079872"/>
                <a:ext cx="496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31" y="6079872"/>
                <a:ext cx="496026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ular Callout 5"/>
          <p:cNvSpPr/>
          <p:nvPr/>
        </p:nvSpPr>
        <p:spPr>
          <a:xfrm>
            <a:off x="3033486" y="1540329"/>
            <a:ext cx="2225087" cy="3251201"/>
          </a:xfrm>
          <a:prstGeom prst="wedgeRectCallout">
            <a:avLst>
              <a:gd name="adj1" fmla="val -75626"/>
              <a:gd name="adj2" fmla="val 165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Here current source is cascaded , Amplifier is not 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6123861" y="1677307"/>
            <a:ext cx="2225087" cy="3251201"/>
          </a:xfrm>
          <a:prstGeom prst="wedgeRectCallout">
            <a:avLst>
              <a:gd name="adj1" fmla="val 108975"/>
              <a:gd name="adj2" fmla="val 1103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Here current source is cascaded , Amplifier is not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62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6350"/>
            <a:ext cx="9286529" cy="228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73" y="1919060"/>
            <a:ext cx="5564027" cy="471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456" y="2589477"/>
                <a:ext cx="4291816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𝑵𝑴𝑶𝑺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𝒐𝒙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f>
                        <m:fPr>
                          <m:type m:val="skw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6" y="2589477"/>
                <a:ext cx="4291816" cy="574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9465" y="3354962"/>
                <a:ext cx="7382662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𝒂𝒍𝒔𝒐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65" y="3354962"/>
                <a:ext cx="7382662" cy="336887"/>
              </a:xfrm>
              <a:prstGeom prst="rect">
                <a:avLst/>
              </a:prstGeom>
              <a:blipFill rotWithShape="0">
                <a:blip r:embed="rId5"/>
                <a:stretch>
                  <a:fillRect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6539" y="3975812"/>
                <a:ext cx="4012572" cy="593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39" y="3975812"/>
                <a:ext cx="4012572" cy="593304"/>
              </a:xfrm>
              <a:prstGeom prst="rect">
                <a:avLst/>
              </a:prstGeom>
              <a:blipFill rotWithShape="0">
                <a:blip r:embed="rId6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515" y="4995824"/>
                <a:ext cx="58407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𝒕𝒉𝒓𝒐𝒖𝒈𝒉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𝒅𝒐𝒖𝒃𝒍𝒆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𝒇𝒍𝒐𝒘𝒊𝒏𝒈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5" y="4995824"/>
                <a:ext cx="584076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522" t="-4000" r="-20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3515" y="5453310"/>
                <a:ext cx="3452420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𝑻𝒉𝒂𝒕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𝑹𝒆𝒇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5" y="5453310"/>
                <a:ext cx="3452420" cy="336887"/>
              </a:xfrm>
              <a:prstGeom prst="rect">
                <a:avLst/>
              </a:prstGeom>
              <a:blipFill rotWithShape="0">
                <a:blip r:embed="rId8"/>
                <a:stretch>
                  <a:fillRect l="-1411" r="-1411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562" y="6168892"/>
                <a:ext cx="3428374" cy="663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𝑻𝒉𝒖𝒔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𝑹𝒆𝒇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2" y="6168892"/>
                <a:ext cx="3428374" cy="6636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47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8170" y="602343"/>
                <a:ext cx="1693862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𝑷𝑴𝑶𝑺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0" y="602343"/>
                <a:ext cx="1693862" cy="5741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183" y="337002"/>
            <a:ext cx="6317818" cy="535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2301" y="1689282"/>
                <a:ext cx="60905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𝑷𝑴𝑶𝑺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: 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𝒉𝒂𝒗𝒆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𝒔𝒂𝒎𝒆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" y="1689282"/>
                <a:ext cx="609051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00" t="-1961" r="-90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274" y="3028863"/>
                <a:ext cx="421884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𝒐𝒙</m:t>
                          </m:r>
                        </m:sub>
                      </m:sSub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𝑶𝑽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4" y="3028863"/>
                <a:ext cx="4218847" cy="6890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170" y="4749702"/>
                <a:ext cx="3592650" cy="602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 smtClean="0"/>
                  <a:t>100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0" y="4749702"/>
                <a:ext cx="3592650" cy="602537"/>
              </a:xfrm>
              <a:prstGeom prst="rect">
                <a:avLst/>
              </a:prstGeom>
              <a:blipFill rotWithShape="0">
                <a:blip r:embed="rId6"/>
                <a:stretch>
                  <a:fillRect r="-4068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65" y="69741"/>
            <a:ext cx="6239435" cy="528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3" r="41753" b="14597"/>
          <a:stretch/>
        </p:blipFill>
        <p:spPr bwMode="auto">
          <a:xfrm>
            <a:off x="0" y="145143"/>
            <a:ext cx="5409067" cy="46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0482" y="609601"/>
                <a:ext cx="2999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b="1" dirty="0" smtClean="0"/>
                  <a:t>8</a:t>
                </a:r>
                <a:endParaRPr lang="en-US" sz="28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82" y="609601"/>
                <a:ext cx="2999604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3944" r="-6098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1298" y="1040488"/>
            <a:ext cx="140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Lower 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4892" y="1605304"/>
                <a:ext cx="393126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=0.4+0.2=0.6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92" y="1605304"/>
                <a:ext cx="3931269" cy="299569"/>
              </a:xfrm>
              <a:prstGeom prst="rect">
                <a:avLst/>
              </a:prstGeom>
              <a:blipFill rotWithShape="0">
                <a:blip r:embed="rId5"/>
                <a:stretch>
                  <a:fillRect l="-930" r="-108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8810" y="2028106"/>
                <a:ext cx="2843342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10" y="2028106"/>
                <a:ext cx="2843342" cy="299569"/>
              </a:xfrm>
              <a:prstGeom prst="rect">
                <a:avLst/>
              </a:prstGeom>
              <a:blipFill rotWithShape="0">
                <a:blip r:embed="rId6"/>
                <a:stretch>
                  <a:fillRect l="-1502" r="-1502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5937" y="2435836"/>
                <a:ext cx="3607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=−1+0.2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</m:t>
                    </m:r>
                  </m:oMath>
                </a14:m>
                <a:r>
                  <a:rPr lang="en-US" dirty="0" smtClean="0"/>
                  <a:t>8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37" y="2435836"/>
                <a:ext cx="360778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96" t="-28889" r="-135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8810" y="2839873"/>
                <a:ext cx="350980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0.6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10" y="2839873"/>
                <a:ext cx="3509807" cy="299569"/>
              </a:xfrm>
              <a:prstGeom prst="rect">
                <a:avLst/>
              </a:prstGeom>
              <a:blipFill rotWithShape="0">
                <a:blip r:embed="rId8"/>
                <a:stretch>
                  <a:fillRect l="-1217" r="-121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28633" y="3569876"/>
                <a:ext cx="2754985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3" y="3569876"/>
                <a:ext cx="2754985" cy="303673"/>
              </a:xfrm>
              <a:prstGeom prst="rect">
                <a:avLst/>
              </a:prstGeom>
              <a:blipFill rotWithShape="0">
                <a:blip r:embed="rId9"/>
                <a:stretch>
                  <a:fillRect l="-2655" t="-2041" r="-177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10187" y="4019960"/>
            <a:ext cx="1098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Higher 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5053" y="4833432"/>
                <a:ext cx="381110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 smtClean="0"/>
                  <a:t>4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" y="4833432"/>
                <a:ext cx="3811108" cy="299569"/>
              </a:xfrm>
              <a:prstGeom prst="rect">
                <a:avLst/>
              </a:prstGeom>
              <a:blipFill rotWithShape="0">
                <a:blip r:embed="rId10"/>
                <a:stretch>
                  <a:fillRect l="-2080" t="-24490" r="-128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8633" y="5260039"/>
                <a:ext cx="281589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3" y="5260039"/>
                <a:ext cx="2815899" cy="299569"/>
              </a:xfrm>
              <a:prstGeom prst="rect">
                <a:avLst/>
              </a:prstGeom>
              <a:blipFill rotWithShape="0">
                <a:blip r:embed="rId11"/>
                <a:stretch>
                  <a:fillRect l="-1515" r="-173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2375" y="5713338"/>
                <a:ext cx="255621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𝑇h𝑒𝑟𝑒𝑓𝑜𝑟𝑒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 smtClean="0"/>
                  <a:t>8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5" y="5713338"/>
                <a:ext cx="2556213" cy="303673"/>
              </a:xfrm>
              <a:prstGeom prst="rect">
                <a:avLst/>
              </a:prstGeom>
              <a:blipFill rotWithShape="0">
                <a:blip r:embed="rId12"/>
                <a:stretch>
                  <a:fillRect l="-4296" t="-24000" r="-477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9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25" y="-1"/>
            <a:ext cx="10203317" cy="67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73" y="255587"/>
            <a:ext cx="5564027" cy="471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8" r="41753" b="1"/>
          <a:stretch/>
        </p:blipFill>
        <p:spPr bwMode="auto">
          <a:xfrm>
            <a:off x="0" y="174171"/>
            <a:ext cx="540906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32150" r="9167"/>
          <a:stretch/>
        </p:blipFill>
        <p:spPr>
          <a:xfrm>
            <a:off x="193411" y="1037981"/>
            <a:ext cx="4596149" cy="1574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19" y="2852712"/>
            <a:ext cx="6054371" cy="38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13" y="0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Topics to be covered 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1071" y="533192"/>
            <a:ext cx="109728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solidFill>
                  <a:srgbClr val="FF0000"/>
                </a:solidFill>
                <a:latin typeface="GothamRounded-Bold"/>
              </a:rPr>
              <a:t>10.0  Introduction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solidFill>
                  <a:srgbClr val="FF0000"/>
                </a:solidFill>
                <a:latin typeface="GothamRounded-Bold"/>
              </a:rPr>
              <a:t>10.1 The General Feedback Structure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solidFill>
                  <a:srgbClr val="FF0000"/>
                </a:solidFill>
                <a:latin typeface="GothamRounded-Bold"/>
              </a:rPr>
              <a:t>10.2 Some Properties of Negative Feedback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solidFill>
                  <a:srgbClr val="FF0000"/>
                </a:solidFill>
                <a:latin typeface="GothamRounded-Bold"/>
              </a:rPr>
              <a:t>10.3 The Four Basic Feedback Topologies</a:t>
            </a:r>
            <a:r>
              <a:rPr lang="en-US" b="1" i="0" u="none" strike="noStrike" baseline="0" dirty="0" smtClean="0">
                <a:latin typeface="GothamRounded-Bold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10.4 The Feedback Voltage Amplifier (Series—Shunt)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10.5 The Feedback Trans-conductance Amplifier (Series—Series)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10.6 The Feedback Trans-resistance Amplifier (Shunt—Shunt)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10.7 The Feedback Current Amplifier (Shunt—Series)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10.8 Summary of the Feedback Analysis Method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10.9 Determining the Loop Gain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solidFill>
                  <a:srgbClr val="FF0000"/>
                </a:solidFill>
                <a:latin typeface="GothamRounded-Bold"/>
              </a:rPr>
              <a:t>Introduction to bode plot and root locus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10.10 The Stability Problem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10.11 Effect of Feedback on the Amplifier Poles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10.12 Stability Study Using Bode Plots </a:t>
            </a:r>
          </a:p>
          <a:p>
            <a:pPr>
              <a:lnSpc>
                <a:spcPct val="150000"/>
              </a:lnSpc>
            </a:pPr>
            <a:r>
              <a:rPr lang="en-US" b="1" i="0" u="none" strike="noStrike" baseline="0" dirty="0" smtClean="0">
                <a:latin typeface="GothamRounded-Bold"/>
              </a:rPr>
              <a:t>10.13 Frequency Compensation </a:t>
            </a:r>
          </a:p>
        </p:txBody>
      </p:sp>
    </p:spTree>
    <p:extLst>
      <p:ext uri="{BB962C8B-B14F-4D97-AF65-F5344CB8AC3E}">
        <p14:creationId xmlns:p14="http://schemas.microsoft.com/office/powerpoint/2010/main" val="1476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27" y="527949"/>
            <a:ext cx="8849762" cy="51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7" y="856343"/>
            <a:ext cx="11840886" cy="51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2" y="679213"/>
            <a:ext cx="6821714" cy="38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3" name="Picture 3" descr="sedr42021_p07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29" y="1219983"/>
            <a:ext cx="7115755" cy="53985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01601" y="90001"/>
            <a:ext cx="7170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3: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transistors have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0145" y="1219983"/>
            <a:ext cx="4093029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 Find value of R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(b) Input differential resistance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All currents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0145" y="2063975"/>
            <a:ext cx="68507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 Voltage gain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191" y="2758274"/>
                <a:ext cx="4678979" cy="716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𝟕𝟗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l-G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1" y="2758274"/>
                <a:ext cx="4678979" cy="7167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91" y="3930947"/>
                <a:ext cx="3479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𝑭𝒐𝒓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𝒄𝒂𝒍𝒄𝒖𝒍𝒂𝒕𝒊𝒏𝒈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𝒊𝒅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1" y="3930947"/>
                <a:ext cx="347902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667" r="-70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145" y="4504482"/>
                <a:ext cx="3582199" cy="675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𝟐𝟓𝟎</m:t>
                      </m:r>
                      <m:r>
                        <a:rPr lang="el-G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5" y="4504482"/>
                <a:ext cx="3582199" cy="6757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0145" y="5406640"/>
                <a:ext cx="2424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𝒊𝒅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5" y="5406640"/>
                <a:ext cx="242419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261" r="-251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145" y="6371701"/>
                <a:ext cx="52140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𝒊𝒅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𝟐𝟓𝟎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5" y="6371701"/>
                <a:ext cx="521405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18" r="-93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edr42021_p07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586" y="361471"/>
            <a:ext cx="7115755" cy="50813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514" y="176805"/>
                <a:ext cx="4242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𝑪𝒂𝒍𝒄𝒖𝒍𝒂𝒕𝒊𝒏𝒈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𝒄𝒖𝒓𝒓𝒆𝒏𝒕𝒔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14" y="176805"/>
                <a:ext cx="424212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100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901" y="6051744"/>
                <a:ext cx="6148478" cy="397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𝑸𝑭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𝑸𝑬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𝑸𝑨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𝑸𝑪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1" y="6051744"/>
                <a:ext cx="6148478" cy="397288"/>
              </a:xfrm>
              <a:prstGeom prst="rect">
                <a:avLst/>
              </a:prstGeom>
              <a:blipFill rotWithShape="0">
                <a:blip r:embed="rId4"/>
                <a:stretch>
                  <a:fillRect l="-794" r="-1190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901" y="4488230"/>
                <a:ext cx="2593980" cy="397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𝑸𝑮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1" y="4488230"/>
                <a:ext cx="2593980" cy="397288"/>
              </a:xfrm>
              <a:prstGeom prst="rect">
                <a:avLst/>
              </a:prstGeom>
              <a:blipFill rotWithShape="0">
                <a:blip r:embed="rId5"/>
                <a:stretch>
                  <a:fillRect l="-2353" r="-352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901" y="3233847"/>
                <a:ext cx="1458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1" y="3233847"/>
                <a:ext cx="14580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03" r="-41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dr42021_p07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615" y="0"/>
            <a:ext cx="7115755" cy="50813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579429" y="145143"/>
            <a:ext cx="2481941" cy="3918857"/>
            <a:chOff x="9579429" y="145143"/>
            <a:chExt cx="2481941" cy="3918857"/>
          </a:xfrm>
        </p:grpSpPr>
        <p:sp>
          <p:nvSpPr>
            <p:cNvPr id="4" name="Oval 3"/>
            <p:cNvSpPr/>
            <p:nvPr/>
          </p:nvSpPr>
          <p:spPr>
            <a:xfrm>
              <a:off x="10203543" y="1494971"/>
              <a:ext cx="943428" cy="2569029"/>
            </a:xfrm>
            <a:prstGeom prst="ellipse">
              <a:avLst/>
            </a:prstGeom>
            <a:solidFill>
              <a:srgbClr val="FF0000">
                <a:alpha val="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ular Callout 4"/>
            <p:cNvSpPr/>
            <p:nvPr/>
          </p:nvSpPr>
          <p:spPr>
            <a:xfrm>
              <a:off x="9579429" y="145143"/>
              <a:ext cx="2481941" cy="653143"/>
            </a:xfrm>
            <a:prstGeom prst="wedgeRectCallout">
              <a:avLst>
                <a:gd name="adj1" fmla="val -8552"/>
                <a:gd name="adj2" fmla="val 1491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Push-pull Amplifier</a:t>
              </a:r>
              <a:endParaRPr 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2114" y="5370286"/>
                <a:ext cx="52251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Input at base and output from emitter ; so CC configuration. Meaning voltage gain is 1 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114" y="5370286"/>
                <a:ext cx="5225143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750" t="-4061" r="-210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91886" y="304800"/>
            <a:ext cx="8244114" cy="3294743"/>
            <a:chOff x="391886" y="304800"/>
            <a:chExt cx="8244114" cy="3294743"/>
          </a:xfrm>
        </p:grpSpPr>
        <p:sp>
          <p:nvSpPr>
            <p:cNvPr id="8" name="Rounded Rectangle 7"/>
            <p:cNvSpPr/>
            <p:nvPr/>
          </p:nvSpPr>
          <p:spPr>
            <a:xfrm>
              <a:off x="6212114" y="1915886"/>
              <a:ext cx="2423886" cy="1683657"/>
            </a:xfrm>
            <a:prstGeom prst="roundRect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391886" y="304800"/>
              <a:ext cx="3788228" cy="1190171"/>
            </a:xfrm>
            <a:prstGeom prst="wedgeRectCallout">
              <a:avLst>
                <a:gd name="adj1" fmla="val 100623"/>
                <a:gd name="adj2" fmla="val 12835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Dual input single output differential amplifier</a:t>
              </a:r>
              <a:endParaRPr 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3297" y="1868559"/>
                <a:ext cx="2003947" cy="360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97" y="1868559"/>
                <a:ext cx="2003947" cy="360163"/>
              </a:xfrm>
              <a:prstGeom prst="rect">
                <a:avLst/>
              </a:prstGeom>
              <a:blipFill rotWithShape="0">
                <a:blip r:embed="rId4"/>
                <a:stretch>
                  <a:fillRect l="-912" t="-164407" b="-2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8691" y="2478116"/>
                <a:ext cx="3234283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type m:val="skw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91" y="2478116"/>
                <a:ext cx="3234283" cy="8107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3297" y="3731087"/>
                <a:ext cx="3065070" cy="36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type m:val="skw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/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97" y="3731087"/>
                <a:ext cx="3065070" cy="368499"/>
              </a:xfrm>
              <a:prstGeom prst="rect">
                <a:avLst/>
              </a:prstGeom>
              <a:blipFill rotWithShape="0">
                <a:blip r:embed="rId6"/>
                <a:stretch>
                  <a:fillRect l="-1193" t="-157377" b="-2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0" y="4882802"/>
            <a:ext cx="5834925" cy="1930676"/>
            <a:chOff x="0" y="4882802"/>
            <a:chExt cx="5834925" cy="1930676"/>
          </a:xfrm>
          <a:solidFill>
            <a:srgbClr val="FFFF00"/>
          </a:solidFill>
        </p:grpSpPr>
        <p:sp>
          <p:nvSpPr>
            <p:cNvPr id="18" name="Rectangular Callout 17"/>
            <p:cNvSpPr/>
            <p:nvPr/>
          </p:nvSpPr>
          <p:spPr>
            <a:xfrm>
              <a:off x="0" y="4882802"/>
              <a:ext cx="5834925" cy="1852622"/>
            </a:xfrm>
            <a:prstGeom prst="wedgeRectCallout">
              <a:avLst>
                <a:gd name="adj1" fmla="val 107609"/>
                <a:gd name="adj2" fmla="val -20019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91886" y="5555353"/>
                  <a:ext cx="4707058" cy="509178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begChr m:val="‖"/>
                            <m:endChr m:val="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𝒐𝒄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𝒐𝑫</m:t>
                                    </m:r>
                                  </m:sub>
                                </m:sSub>
                                <m:d>
                                  <m:dPr>
                                    <m:begChr m:val="‖"/>
                                    <m:endChr m:val="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86" y="5555353"/>
                  <a:ext cx="4707058" cy="5091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35585" y="4901304"/>
                  <a:ext cx="2612125" cy="48019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85" y="4901304"/>
                  <a:ext cx="2612125" cy="4801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60375" y="6238384"/>
                  <a:ext cx="1143133" cy="575094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𝟑𝟑𝟎𝟎</m:t>
                        </m:r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den>
                        </m:f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75" y="6238384"/>
                  <a:ext cx="1143133" cy="5750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2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8515" y="803312"/>
            <a:ext cx="64293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06862" y="153617"/>
            <a:ext cx="117420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Q4. Calculate all three  </a:t>
            </a:r>
            <a:r>
              <a:rPr lang="en-US" sz="2800" b="1" dirty="0"/>
              <a:t>lower critical frequency due to </a:t>
            </a:r>
            <a:r>
              <a:rPr lang="en-US" sz="2800" b="1" i="1" u="sng" dirty="0"/>
              <a:t>the input RC circuit</a:t>
            </a:r>
            <a:r>
              <a:rPr lang="en-US" sz="2800" b="1" dirty="0"/>
              <a:t>. Assumed </a:t>
            </a:r>
            <a:r>
              <a:rPr lang="en-US" sz="2800" b="1" i="1" dirty="0" smtClean="0"/>
              <a:t>re = 9.6</a:t>
            </a:r>
            <a:r>
              <a:rPr lang="el-GR" sz="2800" b="1" i="1" dirty="0" smtClean="0"/>
              <a:t>Ω</a:t>
            </a:r>
            <a:r>
              <a:rPr lang="en-US" sz="2800" b="1" i="1" dirty="0" smtClean="0"/>
              <a:t> and  </a:t>
            </a:r>
            <a:r>
              <a:rPr lang="el-GR" sz="2800" b="1" i="1" dirty="0"/>
              <a:t>β</a:t>
            </a:r>
            <a:r>
              <a:rPr lang="en-US" sz="2800" b="1" i="1" dirty="0"/>
              <a:t>=200</a:t>
            </a:r>
            <a:endParaRPr lang="en-US" sz="28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10882120" y="3610428"/>
            <a:ext cx="1066800" cy="914400"/>
          </a:xfrm>
          <a:prstGeom prst="wedgeRectCallout">
            <a:avLst>
              <a:gd name="adj1" fmla="val -187322"/>
              <a:gd name="adj2" fmla="val -871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 is included now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5815" y="1943577"/>
                <a:ext cx="1921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=1.838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15" y="1943577"/>
                <a:ext cx="192187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49"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5815" y="1500891"/>
                <a:ext cx="1999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=9.1454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15" y="1500891"/>
                <a:ext cx="199939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34" t="-4348" r="-9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57415" y="2386263"/>
                <a:ext cx="1056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13.624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15" y="2386263"/>
                <a:ext cx="105670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0" t="-28261" r="-132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7415" y="2989942"/>
                <a:ext cx="1318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=16622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15" y="2989942"/>
                <a:ext cx="13181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704" r="-4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57415" y="3593621"/>
                <a:ext cx="1231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=3.67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15" y="3593621"/>
                <a:ext cx="123142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7415" y="4197300"/>
                <a:ext cx="1444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𝟐𝟒𝟏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15" y="4197300"/>
                <a:ext cx="144424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485" t="-4444" r="-37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7854" y="4639986"/>
                <a:ext cx="1668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54" y="4639986"/>
                <a:ext cx="166866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96" t="-2174" r="-329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7854" y="5166616"/>
                <a:ext cx="1668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54" y="5166616"/>
                <a:ext cx="16686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396" t="-4444" r="-32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55986" y="5312563"/>
                <a:ext cx="1444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𝟐𝟖𝟐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86" y="5312563"/>
                <a:ext cx="144424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485" t="-2174" r="-337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414910" y="5305115"/>
                <a:ext cx="1668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910" y="5305115"/>
                <a:ext cx="16686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380" t="-2174" r="-328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88476" y="5312563"/>
                <a:ext cx="1306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476" y="5312563"/>
                <a:ext cx="130638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6075" t="-2174" r="-42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725358" y="4754459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smtClean="0"/>
              <a:t>With This       re </a:t>
            </a:r>
            <a:r>
              <a:rPr lang="en-US" b="1" i="1" u="sng" dirty="0"/>
              <a:t>= </a:t>
            </a:r>
            <a:r>
              <a:rPr lang="en-US" b="1" i="1" u="sng" dirty="0" smtClean="0"/>
              <a:t>9.6 </a:t>
            </a:r>
            <a:r>
              <a:rPr lang="el-GR" b="1" i="1" u="sng" dirty="0" smtClean="0"/>
              <a:t>Ω</a:t>
            </a:r>
            <a:r>
              <a:rPr lang="en-US" b="1" i="1" u="sng" dirty="0" smtClean="0"/>
              <a:t> 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5852" y="5698952"/>
                <a:ext cx="2990819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𝟑𝟐𝟓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𝑯𝒛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52" y="5698952"/>
                <a:ext cx="2990819" cy="67076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05229" y="6001057"/>
                <a:ext cx="2990819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𝟑𝟔𝟗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𝑯𝒛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229" y="6001057"/>
                <a:ext cx="2990819" cy="67076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3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1" grpId="0"/>
      <p:bldP spid="12" grpId="0"/>
      <p:bldP spid="6" grpId="0"/>
      <p:bldP spid="14" grpId="0"/>
      <p:bldP spid="8" grpId="0"/>
      <p:bldP spid="16" grpId="0"/>
      <p:bldP spid="17" grpId="0"/>
      <p:bldP spid="18" grpId="0"/>
      <p:bldP spid="19" grpId="0"/>
      <p:bldP spid="20" grpId="0"/>
      <p:bldP spid="13" grpId="0"/>
      <p:bldP spid="15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MSE CLASS AVERAGES 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SECTION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HIGHEST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LOWEST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CLASS AVERAGE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BEE-12 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94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57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BEE12-B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90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06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39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BEE-12-C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99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49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35828" y="5065486"/>
            <a:ext cx="492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Course Average = 48.33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09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Lecture No 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b="1" i="0" u="none" strike="noStrike" baseline="0" dirty="0" smtClean="0">
                <a:latin typeface="GothamRounded-Bold"/>
              </a:rPr>
              <a:t>10.0  Introduction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b="1" i="0" u="none" strike="noStrike" baseline="0" dirty="0" smtClean="0">
                <a:latin typeface="GothamRounded-Bold"/>
              </a:rPr>
              <a:t>10.1 The General Feedback Structure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b="1" i="0" u="none" strike="noStrike" baseline="0" dirty="0" smtClean="0">
                <a:latin typeface="GothamRounded-Bold"/>
              </a:rPr>
              <a:t>10.2 Some Properties of Negative Feedback </a:t>
            </a:r>
          </a:p>
        </p:txBody>
      </p:sp>
    </p:spTree>
    <p:extLst>
      <p:ext uri="{BB962C8B-B14F-4D97-AF65-F5344CB8AC3E}">
        <p14:creationId xmlns:p14="http://schemas.microsoft.com/office/powerpoint/2010/main" val="2716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Lecture No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4"/>
            </a:pPr>
            <a:r>
              <a:rPr lang="en-US" b="1" i="0" u="none" strike="noStrike" baseline="0" smtClean="0">
                <a:latin typeface="GothamRounded-Bold"/>
              </a:rPr>
              <a:t>10.3 The Four Basic Feedback Topologies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4"/>
            </a:pPr>
            <a:r>
              <a:rPr lang="en-US" b="1" i="0" u="none" strike="noStrike" baseline="0" smtClean="0">
                <a:latin typeface="GothamRounded-Bold"/>
              </a:rPr>
              <a:t>10.4 The Feedback Voltage Amplifier (Series—Shunt) </a:t>
            </a:r>
            <a:endParaRPr lang="en-US" b="1" i="0" u="none" strike="noStrike" baseline="0" dirty="0" smtClean="0">
              <a:latin typeface="GothamRounded-Bold"/>
            </a:endParaRPr>
          </a:p>
        </p:txBody>
      </p:sp>
    </p:spTree>
    <p:extLst>
      <p:ext uri="{BB962C8B-B14F-4D97-AF65-F5344CB8AC3E}">
        <p14:creationId xmlns:p14="http://schemas.microsoft.com/office/powerpoint/2010/main" val="21854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Lecture No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6"/>
            </a:pPr>
            <a:r>
              <a:rPr lang="en-US" b="1" i="0" u="none" strike="noStrike" baseline="0" smtClean="0">
                <a:latin typeface="GothamRounded-Bold"/>
              </a:rPr>
              <a:t>10.5 The Feedback Transconductance Amplifier (Series—Series)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6"/>
            </a:pPr>
            <a:r>
              <a:rPr lang="en-US" b="1" i="0" u="none" strike="noStrike" baseline="0" smtClean="0">
                <a:latin typeface="GothamRounded-Bold"/>
              </a:rPr>
              <a:t>10.6 The Feedback Transresistance Amplifier (Shunt—Shunt) </a:t>
            </a:r>
            <a:endParaRPr lang="en-US" b="1" i="0" u="none" strike="noStrike" baseline="0" dirty="0" smtClean="0">
              <a:latin typeface="GothamRounded-Bold"/>
            </a:endParaRPr>
          </a:p>
        </p:txBody>
      </p:sp>
    </p:spTree>
    <p:extLst>
      <p:ext uri="{BB962C8B-B14F-4D97-AF65-F5344CB8AC3E}">
        <p14:creationId xmlns:p14="http://schemas.microsoft.com/office/powerpoint/2010/main" val="25496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Lecture No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8"/>
            </a:pPr>
            <a:r>
              <a:rPr lang="en-US" b="1" i="0" u="none" strike="noStrike" baseline="0" smtClean="0">
                <a:latin typeface="GothamRounded-Bold"/>
              </a:rPr>
              <a:t>10.6 The Feedback Transresistance Amplifier (Shunt—Shunt)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8"/>
            </a:pPr>
            <a:r>
              <a:rPr lang="en-US" b="1" i="0" u="none" strike="noStrike" baseline="0" smtClean="0">
                <a:latin typeface="GothamRounded-Bold"/>
              </a:rPr>
              <a:t>10.7 The Feedback Current Amplifier (Shunt—Series) </a:t>
            </a:r>
            <a:endParaRPr lang="en-US" b="1" i="0" u="none" strike="noStrike" baseline="0" dirty="0" smtClean="0">
              <a:latin typeface="GothamRounded-Bold"/>
            </a:endParaRPr>
          </a:p>
        </p:txBody>
      </p:sp>
    </p:spTree>
    <p:extLst>
      <p:ext uri="{BB962C8B-B14F-4D97-AF65-F5344CB8AC3E}">
        <p14:creationId xmlns:p14="http://schemas.microsoft.com/office/powerpoint/2010/main" val="11585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Lecture No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arenR" startAt="10"/>
            </a:pPr>
            <a:r>
              <a:rPr lang="en-US" b="1" i="0" u="none" strike="noStrike" baseline="0" dirty="0" smtClean="0">
                <a:latin typeface="GothamRounded-Bold"/>
              </a:rPr>
              <a:t>10.9 Determining the Loop Gain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 startAt="10"/>
            </a:pPr>
            <a:r>
              <a:rPr lang="en-US" b="1" i="0" u="none" strike="noStrike" baseline="0" dirty="0" smtClean="0">
                <a:latin typeface="GothamRounded-Bold"/>
              </a:rPr>
              <a:t>10.10 The Stability Problem </a:t>
            </a:r>
          </a:p>
        </p:txBody>
      </p:sp>
    </p:spTree>
    <p:extLst>
      <p:ext uri="{BB962C8B-B14F-4D97-AF65-F5344CB8AC3E}">
        <p14:creationId xmlns:p14="http://schemas.microsoft.com/office/powerpoint/2010/main" val="849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582</Words>
  <Application>Microsoft Office PowerPoint</Application>
  <PresentationFormat>Widescreen</PresentationFormat>
  <Paragraphs>151</Paragraphs>
  <Slides>46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Cambria Math</vt:lpstr>
      <vt:lpstr>GothamRounded-Bold</vt:lpstr>
      <vt:lpstr>GothamRounded-Book</vt:lpstr>
      <vt:lpstr>Times New Roman</vt:lpstr>
      <vt:lpstr>Office Theme</vt:lpstr>
      <vt:lpstr>Equation</vt:lpstr>
      <vt:lpstr>LEC_AB</vt:lpstr>
      <vt:lpstr>Lecture No 1 </vt:lpstr>
      <vt:lpstr>IN THIS CHAPTER YOU WILL LEARN</vt:lpstr>
      <vt:lpstr>Topics to be covered </vt:lpstr>
      <vt:lpstr>Lecture No 1</vt:lpstr>
      <vt:lpstr>Lecture No 2</vt:lpstr>
      <vt:lpstr>Lecture No 3 </vt:lpstr>
      <vt:lpstr>Lecture No 4</vt:lpstr>
      <vt:lpstr>Lecture No 5</vt:lpstr>
      <vt:lpstr>Lecture No 6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Gain Measurement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of MSE EE-313    Fall-2022 </vt:lpstr>
      <vt:lpstr>Question 1 (a).  Find expressions for output resistance of the following circuits, assuming that the current source is ideal. . (Marks 5, 5,  5) </vt:lpstr>
      <vt:lpstr>Question 1 (b).  Find expressions for gains of the following circuits (Marks 5, 5)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MSE CLASS AVERAGES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LEC_AB</dc:title>
  <dc:creator>Abdul Basit Alvi</dc:creator>
  <cp:lastModifiedBy>Abdul Basit Alvi</cp:lastModifiedBy>
  <cp:revision>7</cp:revision>
  <dcterms:created xsi:type="dcterms:W3CDTF">2022-11-24T04:38:40Z</dcterms:created>
  <dcterms:modified xsi:type="dcterms:W3CDTF">2022-11-24T05:14:27Z</dcterms:modified>
</cp:coreProperties>
</file>