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58" r:id="rId4"/>
    <p:sldId id="259" r:id="rId5"/>
    <p:sldId id="260" r:id="rId6"/>
    <p:sldId id="261" r:id="rId7"/>
    <p:sldId id="262" r:id="rId8"/>
    <p:sldId id="263" r:id="rId9"/>
    <p:sldId id="264" r:id="rId10"/>
    <p:sldId id="288" r:id="rId11"/>
    <p:sldId id="346" r:id="rId12"/>
    <p:sldId id="344" r:id="rId13"/>
    <p:sldId id="345" r:id="rId14"/>
    <p:sldId id="265" r:id="rId15"/>
    <p:sldId id="267" r:id="rId16"/>
    <p:sldId id="289" r:id="rId17"/>
    <p:sldId id="268" r:id="rId18"/>
    <p:sldId id="285" r:id="rId19"/>
    <p:sldId id="269" r:id="rId20"/>
    <p:sldId id="270" r:id="rId21"/>
    <p:sldId id="271" r:id="rId22"/>
    <p:sldId id="272" r:id="rId23"/>
    <p:sldId id="273" r:id="rId24"/>
    <p:sldId id="343" r:id="rId25"/>
    <p:sldId id="274" r:id="rId26"/>
    <p:sldId id="275" r:id="rId27"/>
    <p:sldId id="276" r:id="rId28"/>
    <p:sldId id="292" r:id="rId29"/>
    <p:sldId id="309" r:id="rId30"/>
    <p:sldId id="290" r:id="rId31"/>
    <p:sldId id="277" r:id="rId32"/>
    <p:sldId id="278" r:id="rId33"/>
    <p:sldId id="293" r:id="rId34"/>
    <p:sldId id="295" r:id="rId35"/>
    <p:sldId id="296" r:id="rId36"/>
    <p:sldId id="281" r:id="rId37"/>
    <p:sldId id="316" r:id="rId38"/>
    <p:sldId id="322" r:id="rId39"/>
    <p:sldId id="282" r:id="rId40"/>
    <p:sldId id="291" r:id="rId41"/>
    <p:sldId id="324" r:id="rId42"/>
    <p:sldId id="283" r:id="rId43"/>
    <p:sldId id="284" r:id="rId44"/>
    <p:sldId id="318" r:id="rId45"/>
    <p:sldId id="319" r:id="rId46"/>
    <p:sldId id="32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12" autoAdjust="0"/>
  </p:normalViewPr>
  <p:slideViewPr>
    <p:cSldViewPr snapToGrid="0">
      <p:cViewPr varScale="1">
        <p:scale>
          <a:sx n="66" d="100"/>
          <a:sy n="66" d="100"/>
        </p:scale>
        <p:origin x="90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9E43F5-5BFD-4889-9FA8-CD28FD7F2FDD}"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67A77-DC44-4AB3-A3DE-835A26F4AFE3}" type="slidenum">
              <a:rPr lang="en-US" smtClean="0"/>
              <a:t>‹#›</a:t>
            </a:fld>
            <a:endParaRPr lang="en-US"/>
          </a:p>
        </p:txBody>
      </p:sp>
    </p:spTree>
    <p:extLst>
      <p:ext uri="{BB962C8B-B14F-4D97-AF65-F5344CB8AC3E}">
        <p14:creationId xmlns:p14="http://schemas.microsoft.com/office/powerpoint/2010/main" val="1152213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9E43F5-5BFD-4889-9FA8-CD28FD7F2FDD}"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67A77-DC44-4AB3-A3DE-835A26F4AFE3}" type="slidenum">
              <a:rPr lang="en-US" smtClean="0"/>
              <a:t>‹#›</a:t>
            </a:fld>
            <a:endParaRPr lang="en-US"/>
          </a:p>
        </p:txBody>
      </p:sp>
    </p:spTree>
    <p:extLst>
      <p:ext uri="{BB962C8B-B14F-4D97-AF65-F5344CB8AC3E}">
        <p14:creationId xmlns:p14="http://schemas.microsoft.com/office/powerpoint/2010/main" val="75064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9E43F5-5BFD-4889-9FA8-CD28FD7F2FDD}"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67A77-DC44-4AB3-A3DE-835A26F4AFE3}" type="slidenum">
              <a:rPr lang="en-US" smtClean="0"/>
              <a:t>‹#›</a:t>
            </a:fld>
            <a:endParaRPr lang="en-US"/>
          </a:p>
        </p:txBody>
      </p:sp>
    </p:spTree>
    <p:extLst>
      <p:ext uri="{BB962C8B-B14F-4D97-AF65-F5344CB8AC3E}">
        <p14:creationId xmlns:p14="http://schemas.microsoft.com/office/powerpoint/2010/main" val="411206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9E43F5-5BFD-4889-9FA8-CD28FD7F2FDD}"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67A77-DC44-4AB3-A3DE-835A26F4AFE3}" type="slidenum">
              <a:rPr lang="en-US" smtClean="0"/>
              <a:t>‹#›</a:t>
            </a:fld>
            <a:endParaRPr lang="en-US"/>
          </a:p>
        </p:txBody>
      </p:sp>
    </p:spTree>
    <p:extLst>
      <p:ext uri="{BB962C8B-B14F-4D97-AF65-F5344CB8AC3E}">
        <p14:creationId xmlns:p14="http://schemas.microsoft.com/office/powerpoint/2010/main" val="411155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E43F5-5BFD-4889-9FA8-CD28FD7F2FDD}"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67A77-DC44-4AB3-A3DE-835A26F4AFE3}" type="slidenum">
              <a:rPr lang="en-US" smtClean="0"/>
              <a:t>‹#›</a:t>
            </a:fld>
            <a:endParaRPr lang="en-US"/>
          </a:p>
        </p:txBody>
      </p:sp>
    </p:spTree>
    <p:extLst>
      <p:ext uri="{BB962C8B-B14F-4D97-AF65-F5344CB8AC3E}">
        <p14:creationId xmlns:p14="http://schemas.microsoft.com/office/powerpoint/2010/main" val="109137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9E43F5-5BFD-4889-9FA8-CD28FD7F2FDD}"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67A77-DC44-4AB3-A3DE-835A26F4AFE3}" type="slidenum">
              <a:rPr lang="en-US" smtClean="0"/>
              <a:t>‹#›</a:t>
            </a:fld>
            <a:endParaRPr lang="en-US"/>
          </a:p>
        </p:txBody>
      </p:sp>
    </p:spTree>
    <p:extLst>
      <p:ext uri="{BB962C8B-B14F-4D97-AF65-F5344CB8AC3E}">
        <p14:creationId xmlns:p14="http://schemas.microsoft.com/office/powerpoint/2010/main" val="1856962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9E43F5-5BFD-4889-9FA8-CD28FD7F2FDD}" type="datetimeFigureOut">
              <a:rPr lang="en-US" smtClean="0"/>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67A77-DC44-4AB3-A3DE-835A26F4AFE3}" type="slidenum">
              <a:rPr lang="en-US" smtClean="0"/>
              <a:t>‹#›</a:t>
            </a:fld>
            <a:endParaRPr lang="en-US"/>
          </a:p>
        </p:txBody>
      </p:sp>
    </p:spTree>
    <p:extLst>
      <p:ext uri="{BB962C8B-B14F-4D97-AF65-F5344CB8AC3E}">
        <p14:creationId xmlns:p14="http://schemas.microsoft.com/office/powerpoint/2010/main" val="480871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9E43F5-5BFD-4889-9FA8-CD28FD7F2FDD}" type="datetimeFigureOut">
              <a:rPr lang="en-US" smtClean="0"/>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67A77-DC44-4AB3-A3DE-835A26F4AFE3}" type="slidenum">
              <a:rPr lang="en-US" smtClean="0"/>
              <a:t>‹#›</a:t>
            </a:fld>
            <a:endParaRPr lang="en-US"/>
          </a:p>
        </p:txBody>
      </p:sp>
    </p:spTree>
    <p:extLst>
      <p:ext uri="{BB962C8B-B14F-4D97-AF65-F5344CB8AC3E}">
        <p14:creationId xmlns:p14="http://schemas.microsoft.com/office/powerpoint/2010/main" val="2820954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E43F5-5BFD-4889-9FA8-CD28FD7F2FDD}" type="datetimeFigureOut">
              <a:rPr lang="en-US" smtClean="0"/>
              <a:t>11/25/2022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267A77-DC44-4AB3-A3DE-835A26F4AFE3}" type="slidenum">
              <a:rPr lang="en-US" smtClean="0"/>
              <a:t>‹#›</a:t>
            </a:fld>
            <a:endParaRPr lang="en-US"/>
          </a:p>
        </p:txBody>
      </p:sp>
    </p:spTree>
    <p:extLst>
      <p:ext uri="{BB962C8B-B14F-4D97-AF65-F5344CB8AC3E}">
        <p14:creationId xmlns:p14="http://schemas.microsoft.com/office/powerpoint/2010/main" val="384281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9E43F5-5BFD-4889-9FA8-CD28FD7F2FDD}"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67A77-DC44-4AB3-A3DE-835A26F4AFE3}" type="slidenum">
              <a:rPr lang="en-US" smtClean="0"/>
              <a:t>‹#›</a:t>
            </a:fld>
            <a:endParaRPr lang="en-US"/>
          </a:p>
        </p:txBody>
      </p:sp>
    </p:spTree>
    <p:extLst>
      <p:ext uri="{BB962C8B-B14F-4D97-AF65-F5344CB8AC3E}">
        <p14:creationId xmlns:p14="http://schemas.microsoft.com/office/powerpoint/2010/main" val="12441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9E43F5-5BFD-4889-9FA8-CD28FD7F2FDD}"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67A77-DC44-4AB3-A3DE-835A26F4AFE3}" type="slidenum">
              <a:rPr lang="en-US" smtClean="0"/>
              <a:t>‹#›</a:t>
            </a:fld>
            <a:endParaRPr lang="en-US"/>
          </a:p>
        </p:txBody>
      </p:sp>
    </p:spTree>
    <p:extLst>
      <p:ext uri="{BB962C8B-B14F-4D97-AF65-F5344CB8AC3E}">
        <p14:creationId xmlns:p14="http://schemas.microsoft.com/office/powerpoint/2010/main" val="3261774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E43F5-5BFD-4889-9FA8-CD28FD7F2FDD}" type="datetimeFigureOut">
              <a:rPr lang="en-US" smtClean="0"/>
              <a:t>11/25/2022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67A77-DC44-4AB3-A3DE-835A26F4AFE3}" type="slidenum">
              <a:rPr lang="en-US" smtClean="0"/>
              <a:t>‹#›</a:t>
            </a:fld>
            <a:endParaRPr lang="en-US"/>
          </a:p>
        </p:txBody>
      </p:sp>
    </p:spTree>
    <p:extLst>
      <p:ext uri="{BB962C8B-B14F-4D97-AF65-F5344CB8AC3E}">
        <p14:creationId xmlns:p14="http://schemas.microsoft.com/office/powerpoint/2010/main" val="2442148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1.bin"/><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png"/><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emf"/><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20.emf"/><Relationship Id="rId7" Type="http://schemas.openxmlformats.org/officeDocument/2006/relationships/image" Target="../media/image15.emf"/><Relationship Id="rId2" Type="http://schemas.openxmlformats.org/officeDocument/2006/relationships/image" Target="../media/image19.emf"/><Relationship Id="rId1"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image" Target="../media/image13.emf"/><Relationship Id="rId4" Type="http://schemas.openxmlformats.org/officeDocument/2006/relationships/image" Target="../media/image21.emf"/></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28.emf"/><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29.emf"/></Relationships>
</file>

<file path=ppt/slides/_rels/slide3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3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38.emf"/><Relationship Id="rId4" Type="http://schemas.openxmlformats.org/officeDocument/2006/relationships/image" Target="../media/image37.emf"/></Relationships>
</file>

<file path=ppt/slides/_rels/slide3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1.wmf"/><Relationship Id="rId5" Type="http://schemas.openxmlformats.org/officeDocument/2006/relationships/oleObject" Target="../embeddings/oleObject4.bin"/><Relationship Id="rId4" Type="http://schemas.openxmlformats.org/officeDocument/2006/relationships/image" Target="../media/image40.wmf"/></Relationships>
</file>

<file path=ppt/slides/_rels/slide38.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42.emf"/><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9.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7.xml"/><Relationship Id="rId4" Type="http://schemas.openxmlformats.org/officeDocument/2006/relationships/image" Target="../media/image46.emf"/></Relationships>
</file>

<file path=ppt/slides/_rels/slide4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2.wmf"/></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85.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4.png"/><Relationship Id="rId5" Type="http://schemas.openxmlformats.org/officeDocument/2006/relationships/image" Target="../media/image53.wmf"/><Relationship Id="rId4" Type="http://schemas.openxmlformats.org/officeDocument/2006/relationships/oleObject" Target="../embeddings/oleObject6.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6.wmf"/><Relationship Id="rId5" Type="http://schemas.openxmlformats.org/officeDocument/2006/relationships/oleObject" Target="../embeddings/oleObject8.bin"/><Relationship Id="rId4" Type="http://schemas.openxmlformats.org/officeDocument/2006/relationships/image" Target="../media/image5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82580"/>
            <a:ext cx="9144000" cy="2228045"/>
          </a:xfrm>
          <a:solidFill>
            <a:schemeClr val="tx1"/>
          </a:solidFill>
          <a:ln w="76200">
            <a:solidFill>
              <a:srgbClr val="FFFF00"/>
            </a:solidFill>
          </a:ln>
        </p:spPr>
        <p:txBody>
          <a:bodyPr>
            <a:normAutofit/>
          </a:bodyPr>
          <a:lstStyle/>
          <a:p>
            <a:r>
              <a:rPr lang="en-US" dirty="0" smtClean="0">
                <a:solidFill>
                  <a:schemeClr val="bg1"/>
                </a:solidFill>
                <a:latin typeface="Arial Black" panose="020B0A04020102020204" pitchFamily="34" charset="0"/>
              </a:rPr>
              <a:t>Lecture No 1</a:t>
            </a:r>
            <a:br>
              <a:rPr lang="en-US" dirty="0" smtClean="0">
                <a:solidFill>
                  <a:schemeClr val="bg1"/>
                </a:solidFill>
                <a:latin typeface="Arial Black" panose="020B0A04020102020204" pitchFamily="34" charset="0"/>
              </a:rPr>
            </a:br>
            <a:endParaRPr lang="en-US" dirty="0">
              <a:solidFill>
                <a:schemeClr val="bg1"/>
              </a:solidFill>
              <a:latin typeface="Arial Black" panose="020B0A04020102020204" pitchFamily="34" charset="0"/>
            </a:endParaRPr>
          </a:p>
        </p:txBody>
      </p:sp>
      <p:sp>
        <p:nvSpPr>
          <p:cNvPr id="3" name="Subtitle 2"/>
          <p:cNvSpPr>
            <a:spLocks noGrp="1"/>
          </p:cNvSpPr>
          <p:nvPr>
            <p:ph type="subTitle" idx="1"/>
          </p:nvPr>
        </p:nvSpPr>
        <p:spPr>
          <a:solidFill>
            <a:srgbClr val="FFFF00"/>
          </a:solidFill>
          <a:ln w="57150">
            <a:solidFill>
              <a:schemeClr val="tx1"/>
            </a:solidFill>
          </a:ln>
        </p:spPr>
        <p:txBody>
          <a:bodyPr>
            <a:noAutofit/>
          </a:bodyPr>
          <a:lstStyle/>
          <a:p>
            <a:r>
              <a:rPr lang="en-US" sz="5400" dirty="0" smtClean="0">
                <a:latin typeface="Arial Black" panose="020B0A04020102020204" pitchFamily="34" charset="0"/>
              </a:rPr>
              <a:t>Chapter No 10</a:t>
            </a:r>
          </a:p>
          <a:p>
            <a:r>
              <a:rPr lang="en-US" sz="5400" dirty="0" smtClean="0">
                <a:latin typeface="Arial Black" panose="020B0A04020102020204" pitchFamily="34" charset="0"/>
              </a:rPr>
              <a:t>Feedback </a:t>
            </a:r>
            <a:endParaRPr lang="en-US" sz="5400" dirty="0">
              <a:latin typeface="Arial Black" panose="020B0A04020102020204" pitchFamily="34" charset="0"/>
            </a:endParaRPr>
          </a:p>
        </p:txBody>
      </p:sp>
    </p:spTree>
    <p:extLst>
      <p:ext uri="{BB962C8B-B14F-4D97-AF65-F5344CB8AC3E}">
        <p14:creationId xmlns:p14="http://schemas.microsoft.com/office/powerpoint/2010/main" val="2596597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283" y="2714430"/>
            <a:ext cx="10515600" cy="1325563"/>
          </a:xfrm>
        </p:spPr>
        <p:txBody>
          <a:bodyPr>
            <a:noAutofit/>
          </a:bodyPr>
          <a:lstStyle/>
          <a:p>
            <a:pPr algn="ctr"/>
            <a:r>
              <a:rPr lang="en-US" sz="9600" dirty="0" smtClean="0">
                <a:latin typeface="Arial Black" panose="020B0A04020102020204" pitchFamily="34" charset="0"/>
              </a:rPr>
              <a:t>Introduction </a:t>
            </a:r>
            <a:endParaRPr lang="en-US" sz="9600" dirty="0">
              <a:latin typeface="Arial Black" panose="020B0A04020102020204" pitchFamily="34" charset="0"/>
            </a:endParaRPr>
          </a:p>
        </p:txBody>
      </p:sp>
    </p:spTree>
    <p:extLst>
      <p:ext uri="{BB962C8B-B14F-4D97-AF65-F5344CB8AC3E}">
        <p14:creationId xmlns:p14="http://schemas.microsoft.com/office/powerpoint/2010/main" val="1606287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28914"/>
          </a:xfrm>
          <a:solidFill>
            <a:srgbClr val="FFFF00"/>
          </a:solidFill>
        </p:spPr>
        <p:txBody>
          <a:bodyPr/>
          <a:lstStyle/>
          <a:p>
            <a:pPr algn="ctr"/>
            <a:r>
              <a:rPr lang="en-US" b="1" dirty="0" smtClean="0">
                <a:latin typeface="Aharoni" panose="02010803020104030203" pitchFamily="2" charset="-79"/>
                <a:cs typeface="Aharoni" panose="02010803020104030203" pitchFamily="2" charset="-79"/>
              </a:rPr>
              <a:t>Open &amp; Close loop systems </a:t>
            </a:r>
            <a:endParaRPr lang="en-US" b="1" dirty="0">
              <a:latin typeface="Aharoni" panose="02010803020104030203" pitchFamily="2" charset="-79"/>
              <a:cs typeface="Aharoni" panose="02010803020104030203" pitchFamily="2" charset="-79"/>
            </a:endParaRPr>
          </a:p>
        </p:txBody>
      </p:sp>
      <p:pic>
        <p:nvPicPr>
          <p:cNvPr id="6" name="Content Placeholder 5"/>
          <p:cNvPicPr>
            <a:picLocks noGrp="1" noChangeAspect="1"/>
          </p:cNvPicPr>
          <p:nvPr>
            <p:ph sz="half" idx="1"/>
          </p:nvPr>
        </p:nvPicPr>
        <p:blipFill>
          <a:blip r:embed="rId2"/>
          <a:stretch>
            <a:fillRect/>
          </a:stretch>
        </p:blipFill>
        <p:spPr>
          <a:xfrm>
            <a:off x="63478" y="1175657"/>
            <a:ext cx="5742235" cy="4992914"/>
          </a:xfrm>
          <a:prstGeom prst="rect">
            <a:avLst/>
          </a:prstGeom>
        </p:spPr>
      </p:pic>
      <p:pic>
        <p:nvPicPr>
          <p:cNvPr id="9" name="Content Placeholder 8"/>
          <p:cNvPicPr>
            <a:picLocks noGrp="1" noChangeAspect="1"/>
          </p:cNvPicPr>
          <p:nvPr>
            <p:ph sz="half" idx="2"/>
          </p:nvPr>
        </p:nvPicPr>
        <p:blipFill>
          <a:blip r:embed="rId3"/>
          <a:stretch>
            <a:fillRect/>
          </a:stretch>
        </p:blipFill>
        <p:spPr>
          <a:xfrm>
            <a:off x="6250755" y="1175657"/>
            <a:ext cx="5770702" cy="4876800"/>
          </a:xfrm>
          <a:prstGeom prst="rect">
            <a:avLst/>
          </a:prstGeom>
        </p:spPr>
      </p:pic>
    </p:spTree>
    <p:extLst>
      <p:ext uri="{BB962C8B-B14F-4D97-AF65-F5344CB8AC3E}">
        <p14:creationId xmlns:p14="http://schemas.microsoft.com/office/powerpoint/2010/main" val="8144918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19200" y="161664"/>
            <a:ext cx="9881937" cy="6620653"/>
          </a:xfrm>
          <a:prstGeom prst="rect">
            <a:avLst/>
          </a:prstGeom>
        </p:spPr>
      </p:pic>
    </p:spTree>
    <p:extLst>
      <p:ext uri="{BB962C8B-B14F-4D97-AF65-F5344CB8AC3E}">
        <p14:creationId xmlns:p14="http://schemas.microsoft.com/office/powerpoint/2010/main" val="142502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9314" y="146694"/>
            <a:ext cx="10479315" cy="6605642"/>
          </a:xfrm>
          <a:prstGeom prst="rect">
            <a:avLst/>
          </a:prstGeom>
        </p:spPr>
      </p:pic>
    </p:spTree>
    <p:extLst>
      <p:ext uri="{BB962C8B-B14F-4D97-AF65-F5344CB8AC3E}">
        <p14:creationId xmlns:p14="http://schemas.microsoft.com/office/powerpoint/2010/main" val="2663901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32434" r="52941" b="40851"/>
          <a:stretch/>
        </p:blipFill>
        <p:spPr>
          <a:xfrm>
            <a:off x="449941" y="3817257"/>
            <a:ext cx="6778479" cy="2583543"/>
          </a:xfrm>
          <a:prstGeom prst="rect">
            <a:avLst/>
          </a:prstGeom>
        </p:spPr>
      </p:pic>
      <p:pic>
        <p:nvPicPr>
          <p:cNvPr id="3" name="Picture 2"/>
          <p:cNvPicPr>
            <a:picLocks noChangeAspect="1"/>
          </p:cNvPicPr>
          <p:nvPr/>
        </p:nvPicPr>
        <p:blipFill rotWithShape="1">
          <a:blip r:embed="rId2"/>
          <a:srcRect t="7027" b="76666"/>
          <a:stretch/>
        </p:blipFill>
        <p:spPr>
          <a:xfrm>
            <a:off x="194281" y="1473201"/>
            <a:ext cx="11997719" cy="1705428"/>
          </a:xfrm>
          <a:prstGeom prst="rect">
            <a:avLst/>
          </a:prstGeom>
        </p:spPr>
      </p:pic>
      <p:sp>
        <p:nvSpPr>
          <p:cNvPr id="2" name="Title 1"/>
          <p:cNvSpPr>
            <a:spLocks noGrp="1"/>
          </p:cNvSpPr>
          <p:nvPr>
            <p:ph type="title"/>
          </p:nvPr>
        </p:nvSpPr>
        <p:spPr>
          <a:xfrm>
            <a:off x="0" y="0"/>
            <a:ext cx="10515600" cy="1325563"/>
          </a:xfrm>
        </p:spPr>
        <p:txBody>
          <a:bodyPr/>
          <a:lstStyle/>
          <a:p>
            <a:r>
              <a:rPr lang="en-US" b="1" i="1" u="sng" dirty="0" smtClean="0">
                <a:latin typeface="Arial Black" panose="020B0A04020102020204" pitchFamily="34" charset="0"/>
              </a:rPr>
              <a:t>Introduction</a:t>
            </a:r>
            <a:endParaRPr lang="en-US" b="1" i="1" u="sng" dirty="0">
              <a:latin typeface="Arial Black" panose="020B0A04020102020204" pitchFamily="34" charset="0"/>
            </a:endParaRPr>
          </a:p>
        </p:txBody>
      </p:sp>
    </p:spTree>
    <p:extLst>
      <p:ext uri="{BB962C8B-B14F-4D97-AF65-F5344CB8AC3E}">
        <p14:creationId xmlns:p14="http://schemas.microsoft.com/office/powerpoint/2010/main" val="276498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9195"/>
          <a:stretch/>
        </p:blipFill>
        <p:spPr>
          <a:xfrm>
            <a:off x="925253" y="759107"/>
            <a:ext cx="10324329" cy="6098893"/>
          </a:xfrm>
          <a:prstGeom prst="rect">
            <a:avLst/>
          </a:prstGeom>
        </p:spPr>
      </p:pic>
      <p:sp>
        <p:nvSpPr>
          <p:cNvPr id="3" name="TextBox 2"/>
          <p:cNvSpPr txBox="1"/>
          <p:nvPr/>
        </p:nvSpPr>
        <p:spPr>
          <a:xfrm>
            <a:off x="6416841" y="609600"/>
            <a:ext cx="5005137" cy="707886"/>
          </a:xfrm>
          <a:prstGeom prst="rect">
            <a:avLst/>
          </a:prstGeom>
          <a:noFill/>
        </p:spPr>
        <p:txBody>
          <a:bodyPr wrap="square" rtlCol="0">
            <a:spAutoFit/>
          </a:bodyPr>
          <a:lstStyle/>
          <a:p>
            <a:r>
              <a:rPr lang="en-US" sz="4000" b="1" dirty="0" smtClean="0">
                <a:solidFill>
                  <a:schemeClr val="accent1">
                    <a:lumMod val="75000"/>
                  </a:schemeClr>
                </a:solidFill>
              </a:rPr>
              <a:t>(Merits and demerits )</a:t>
            </a:r>
            <a:endParaRPr lang="en-US" sz="4000" b="1" dirty="0">
              <a:solidFill>
                <a:schemeClr val="accent1">
                  <a:lumMod val="75000"/>
                </a:schemeClr>
              </a:solidFill>
            </a:endParaRPr>
          </a:p>
        </p:txBody>
      </p:sp>
    </p:spTree>
    <p:extLst>
      <p:ext uri="{BB962C8B-B14F-4D97-AF65-F5344CB8AC3E}">
        <p14:creationId xmlns:p14="http://schemas.microsoft.com/office/powerpoint/2010/main" val="265395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001" y="2781190"/>
            <a:ext cx="11386707" cy="1085490"/>
          </a:xfrm>
          <a:prstGeom prst="rect">
            <a:avLst/>
          </a:prstGeom>
        </p:spPr>
        <p:txBody>
          <a:bodyPr wrap="none">
            <a:spAutoFit/>
          </a:bodyPr>
          <a:lstStyle/>
          <a:p>
            <a:pPr>
              <a:lnSpc>
                <a:spcPct val="150000"/>
              </a:lnSpc>
            </a:pPr>
            <a:r>
              <a:rPr lang="en-US" sz="4800" b="1" i="0" u="none" strike="noStrike" baseline="0" dirty="0" smtClean="0">
                <a:latin typeface="Arial Black" panose="020B0A04020102020204" pitchFamily="34" charset="0"/>
              </a:rPr>
              <a:t>The General Feedback Structure </a:t>
            </a:r>
          </a:p>
        </p:txBody>
      </p:sp>
    </p:spTree>
    <p:extLst>
      <p:ext uri="{BB962C8B-B14F-4D97-AF65-F5344CB8AC3E}">
        <p14:creationId xmlns:p14="http://schemas.microsoft.com/office/powerpoint/2010/main" val="3919887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5896" y="153645"/>
            <a:ext cx="10646301" cy="6704355"/>
          </a:xfrm>
          <a:prstGeom prst="rect">
            <a:avLst/>
          </a:prstGeom>
        </p:spPr>
      </p:pic>
    </p:spTree>
    <p:extLst>
      <p:ext uri="{BB962C8B-B14F-4D97-AF65-F5344CB8AC3E}">
        <p14:creationId xmlns:p14="http://schemas.microsoft.com/office/powerpoint/2010/main" val="3455352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pPr>
              <a:defRPr/>
            </a:pPr>
            <a:fld id="{36011662-7A4B-4992-A3A1-D1025123AB40}" type="slidenum">
              <a:rPr lang="en-US" altLang="en-US"/>
              <a:pPr>
                <a:defRPr/>
              </a:pPr>
              <a:t>18</a:t>
            </a:fld>
            <a:endParaRPr lang="en-US" altLang="en-US"/>
          </a:p>
        </p:txBody>
      </p:sp>
      <p:sp>
        <p:nvSpPr>
          <p:cNvPr id="215044" name="Rectangle 2"/>
          <p:cNvSpPr>
            <a:spLocks noGrp="1" noChangeArrowheads="1"/>
          </p:cNvSpPr>
          <p:nvPr>
            <p:ph type="title"/>
          </p:nvPr>
        </p:nvSpPr>
        <p:spPr>
          <a:xfrm>
            <a:off x="142740" y="149740"/>
            <a:ext cx="7594491" cy="600790"/>
          </a:xfrm>
        </p:spPr>
        <p:txBody>
          <a:bodyPr>
            <a:normAutofit fontScale="90000"/>
          </a:bodyPr>
          <a:lstStyle/>
          <a:p>
            <a:pPr eaLnBrk="1" hangingPunct="1"/>
            <a:r>
              <a:rPr lang="en-US" altLang="en-US" dirty="0" smtClean="0">
                <a:latin typeface="Arial Black" panose="020B0A04020102020204" pitchFamily="34" charset="0"/>
              </a:rPr>
              <a:t>Loop Gain Measurement </a:t>
            </a:r>
          </a:p>
        </p:txBody>
      </p:sp>
      <p:sp>
        <p:nvSpPr>
          <p:cNvPr id="215045" name="Rectangle 3"/>
          <p:cNvSpPr>
            <a:spLocks noGrp="1" noChangeArrowheads="1"/>
          </p:cNvSpPr>
          <p:nvPr>
            <p:ph type="body" idx="1"/>
          </p:nvPr>
        </p:nvSpPr>
        <p:spPr>
          <a:xfrm>
            <a:off x="142739" y="5562600"/>
            <a:ext cx="11603783" cy="762000"/>
          </a:xfrm>
        </p:spPr>
        <p:txBody>
          <a:bodyPr>
            <a:noAutofit/>
          </a:bodyPr>
          <a:lstStyle/>
          <a:p>
            <a:pPr eaLnBrk="1" hangingPunct="1"/>
            <a:r>
              <a:rPr lang="en-US" altLang="en-US" sz="3200" dirty="0" smtClean="0"/>
              <a:t>When the input is grounded, and the loop is broken at an arbitrary location, the loop gain is measured to be </a:t>
            </a:r>
            <a:r>
              <a:rPr lang="el-GR" altLang="en-US" sz="3200" dirty="0" smtClean="0">
                <a:latin typeface="Calibri" panose="020F0502020204030204" pitchFamily="34" charset="0"/>
              </a:rPr>
              <a:t>β</a:t>
            </a:r>
            <a:r>
              <a:rPr lang="en-US" altLang="en-US" sz="3200" dirty="0" smtClean="0"/>
              <a:t>A</a:t>
            </a:r>
            <a:r>
              <a:rPr lang="en-US" altLang="en-US" sz="3200" baseline="-25000" dirty="0" smtClean="0"/>
              <a:t>1</a:t>
            </a:r>
            <a:r>
              <a:rPr lang="en-US" altLang="en-US" sz="3200" dirty="0" smtClean="0"/>
              <a:t>.</a:t>
            </a:r>
          </a:p>
        </p:txBody>
      </p:sp>
      <p:grpSp>
        <p:nvGrpSpPr>
          <p:cNvPr id="215046" name="Group 8"/>
          <p:cNvGrpSpPr>
            <a:grpSpLocks/>
          </p:cNvGrpSpPr>
          <p:nvPr/>
        </p:nvGrpSpPr>
        <p:grpSpPr bwMode="auto">
          <a:xfrm>
            <a:off x="8306042" y="1620253"/>
            <a:ext cx="3324484" cy="2253191"/>
            <a:chOff x="4128" y="1632"/>
            <a:chExt cx="1488" cy="816"/>
          </a:xfrm>
        </p:grpSpPr>
        <p:sp>
          <p:nvSpPr>
            <p:cNvPr id="215053" name="AutoShape 7"/>
            <p:cNvSpPr>
              <a:spLocks noChangeArrowheads="1"/>
            </p:cNvSpPr>
            <p:nvPr/>
          </p:nvSpPr>
          <p:spPr bwMode="auto">
            <a:xfrm>
              <a:off x="4128" y="1632"/>
              <a:ext cx="1488" cy="81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sz="4800" b="1"/>
            </a:p>
          </p:txBody>
        </p:sp>
        <p:graphicFrame>
          <p:nvGraphicFramePr>
            <p:cNvPr id="215054" name="Object 6"/>
            <p:cNvGraphicFramePr>
              <a:graphicFrameLocks noChangeAspect="1"/>
            </p:cNvGraphicFramePr>
            <p:nvPr>
              <p:extLst>
                <p:ext uri="{D42A27DB-BD31-4B8C-83A1-F6EECF244321}">
                  <p14:modId xmlns:p14="http://schemas.microsoft.com/office/powerpoint/2010/main" val="1534132"/>
                </p:ext>
              </p:extLst>
            </p:nvPr>
          </p:nvGraphicFramePr>
          <p:xfrm>
            <a:off x="4413" y="1779"/>
            <a:ext cx="884" cy="501"/>
          </p:xfrm>
          <a:graphic>
            <a:graphicData uri="http://schemas.openxmlformats.org/presentationml/2006/ole">
              <mc:AlternateContent xmlns:mc="http://schemas.openxmlformats.org/markup-compatibility/2006">
                <mc:Choice xmlns:v="urn:schemas-microsoft-com:vml" Requires="v">
                  <p:oleObj spid="_x0000_s1216" name="Equation" r:id="rId3" imgW="761760" imgH="431640" progId="Equation.DSMT4">
                    <p:embed/>
                  </p:oleObj>
                </mc:Choice>
                <mc:Fallback>
                  <p:oleObj name="Equation" r:id="rId3" imgW="761760" imgH="431640" progId="Equation.DSMT4">
                    <p:embed/>
                    <p:pic>
                      <p:nvPicPr>
                        <p:cNvPr id="0" name=""/>
                        <p:cNvPicPr>
                          <a:picLocks noChangeAspect="1" noChangeArrowheads="1"/>
                        </p:cNvPicPr>
                        <p:nvPr/>
                      </p:nvPicPr>
                      <p:blipFill>
                        <a:blip r:embed="rId4"/>
                        <a:srcRect/>
                        <a:stretch>
                          <a:fillRect/>
                        </a:stretch>
                      </p:blipFill>
                      <p:spPr bwMode="auto">
                        <a:xfrm>
                          <a:off x="4413" y="1779"/>
                          <a:ext cx="884" cy="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5047" name="Group 13"/>
          <p:cNvGrpSpPr>
            <a:grpSpLocks/>
          </p:cNvGrpSpPr>
          <p:nvPr/>
        </p:nvGrpSpPr>
        <p:grpSpPr bwMode="auto">
          <a:xfrm>
            <a:off x="2209801" y="1066800"/>
            <a:ext cx="5419725" cy="3562350"/>
            <a:chOff x="432" y="672"/>
            <a:chExt cx="3414" cy="2244"/>
          </a:xfrm>
        </p:grpSpPr>
        <p:pic>
          <p:nvPicPr>
            <p:cNvPr id="2150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672"/>
              <a:ext cx="3270" cy="2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5049" name="Group 10"/>
            <p:cNvGrpSpPr>
              <a:grpSpLocks/>
            </p:cNvGrpSpPr>
            <p:nvPr/>
          </p:nvGrpSpPr>
          <p:grpSpPr bwMode="auto">
            <a:xfrm>
              <a:off x="432" y="1920"/>
              <a:ext cx="624" cy="288"/>
              <a:chOff x="336" y="1440"/>
              <a:chExt cx="624" cy="288"/>
            </a:xfrm>
          </p:grpSpPr>
          <p:sp>
            <p:nvSpPr>
              <p:cNvPr id="215051" name="AutoShape 9"/>
              <p:cNvSpPr>
                <a:spLocks noChangeArrowheads="1"/>
              </p:cNvSpPr>
              <p:nvPr/>
            </p:nvSpPr>
            <p:spPr bwMode="auto">
              <a:xfrm>
                <a:off x="336" y="1440"/>
                <a:ext cx="624" cy="2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graphicFrame>
            <p:nvGraphicFramePr>
              <p:cNvPr id="215052" name="Object 5"/>
              <p:cNvGraphicFramePr>
                <a:graphicFrameLocks noChangeAspect="1"/>
              </p:cNvGraphicFramePr>
              <p:nvPr/>
            </p:nvGraphicFramePr>
            <p:xfrm>
              <a:off x="336" y="1488"/>
              <a:ext cx="576" cy="215"/>
            </p:xfrm>
            <a:graphic>
              <a:graphicData uri="http://schemas.openxmlformats.org/presentationml/2006/ole">
                <mc:AlternateContent xmlns:mc="http://schemas.openxmlformats.org/markup-compatibility/2006">
                  <mc:Choice xmlns:v="urn:schemas-microsoft-com:vml" Requires="v">
                    <p:oleObj spid="_x0000_s1217" name="Equation" r:id="rId6" imgW="647700" imgH="241300" progId="Equation.3">
                      <p:embed/>
                    </p:oleObj>
                  </mc:Choice>
                  <mc:Fallback>
                    <p:oleObj name="Equation" r:id="rId6" imgW="6477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 y="1488"/>
                            <a:ext cx="57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050" name="AutoShape 12"/>
            <p:cNvSpPr>
              <a:spLocks noChangeArrowheads="1"/>
            </p:cNvSpPr>
            <p:nvPr/>
          </p:nvSpPr>
          <p:spPr bwMode="auto">
            <a:xfrm rot="-4499749">
              <a:off x="264" y="1368"/>
              <a:ext cx="624" cy="288"/>
            </a:xfrm>
            <a:prstGeom prst="curvedDownArrow">
              <a:avLst>
                <a:gd name="adj1" fmla="val 43333"/>
                <a:gd name="adj2" fmla="val 86667"/>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grpSp>
      <mc:AlternateContent xmlns:mc="http://schemas.openxmlformats.org/markup-compatibility/2006" xmlns:a14="http://schemas.microsoft.com/office/drawing/2010/main">
        <mc:Choice Requires="a14">
          <p:sp>
            <p:nvSpPr>
              <p:cNvPr id="2" name="TextBox 1"/>
              <p:cNvSpPr txBox="1"/>
              <p:nvPr/>
            </p:nvSpPr>
            <p:spPr>
              <a:xfrm>
                <a:off x="5357612" y="2908756"/>
                <a:ext cx="325409" cy="430887"/>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𝜷</m:t>
                      </m:r>
                    </m:oMath>
                  </m:oMathPara>
                </a14:m>
                <a:endParaRPr lang="en-US" sz="28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5357612" y="2908756"/>
                <a:ext cx="325409" cy="430887"/>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3358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7764" y="99577"/>
            <a:ext cx="10509886" cy="6758423"/>
          </a:xfrm>
          <a:prstGeom prst="rect">
            <a:avLst/>
          </a:prstGeom>
        </p:spPr>
      </p:pic>
    </p:spTree>
    <p:extLst>
      <p:ext uri="{BB962C8B-B14F-4D97-AF65-F5344CB8AC3E}">
        <p14:creationId xmlns:p14="http://schemas.microsoft.com/office/powerpoint/2010/main" val="1297729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928" y="0"/>
            <a:ext cx="11353800" cy="974278"/>
          </a:xfrm>
          <a:solidFill>
            <a:schemeClr val="tx1"/>
          </a:solidFill>
        </p:spPr>
        <p:txBody>
          <a:bodyPr/>
          <a:lstStyle/>
          <a:p>
            <a:r>
              <a:rPr lang="en-US" dirty="0">
                <a:solidFill>
                  <a:schemeClr val="bg1"/>
                </a:solidFill>
                <a:latin typeface="Arial Black" panose="020B0A04020102020204" pitchFamily="34" charset="0"/>
              </a:rPr>
              <a:t>IN THIS CHAPTER YOU WILL LEARN</a:t>
            </a:r>
          </a:p>
        </p:txBody>
      </p:sp>
      <p:sp>
        <p:nvSpPr>
          <p:cNvPr id="4" name="Rectangle 3"/>
          <p:cNvSpPr/>
          <p:nvPr/>
        </p:nvSpPr>
        <p:spPr>
          <a:xfrm>
            <a:off x="208547" y="974278"/>
            <a:ext cx="11823032" cy="5693866"/>
          </a:xfrm>
          <a:prstGeom prst="rect">
            <a:avLst/>
          </a:prstGeom>
        </p:spPr>
        <p:txBody>
          <a:bodyPr wrap="square">
            <a:spAutoFit/>
          </a:bodyPr>
          <a:lstStyle/>
          <a:p>
            <a:pPr marL="342900" indent="-342900">
              <a:buAutoNum type="arabicPeriod"/>
            </a:pPr>
            <a:r>
              <a:rPr lang="en-US" sz="2600" dirty="0" smtClean="0">
                <a:latin typeface="GothamRounded-Book"/>
              </a:rPr>
              <a:t>The </a:t>
            </a:r>
            <a:r>
              <a:rPr lang="en-US" sz="2600" dirty="0">
                <a:latin typeface="GothamRounded-Book"/>
              </a:rPr>
              <a:t>general structure of the negative-feedback amplifier and the </a:t>
            </a:r>
            <a:r>
              <a:rPr lang="en-US" sz="2600" dirty="0" smtClean="0">
                <a:latin typeface="GothamRounded-Book"/>
              </a:rPr>
              <a:t>basic principle </a:t>
            </a:r>
            <a:r>
              <a:rPr lang="en-US" sz="2600" dirty="0">
                <a:latin typeface="GothamRounded-Book"/>
              </a:rPr>
              <a:t>that underlies its operation</a:t>
            </a:r>
            <a:r>
              <a:rPr lang="en-US" sz="2600" dirty="0" smtClean="0">
                <a:latin typeface="GothamRounded-Book"/>
              </a:rPr>
              <a:t>.</a:t>
            </a:r>
          </a:p>
          <a:p>
            <a:pPr marL="342900" indent="-342900">
              <a:buAutoNum type="arabicPeriod"/>
            </a:pPr>
            <a:endParaRPr lang="en-US" sz="2600" dirty="0">
              <a:latin typeface="GothamRounded-Book"/>
            </a:endParaRPr>
          </a:p>
          <a:p>
            <a:r>
              <a:rPr lang="en-US" sz="2600" b="1" dirty="0">
                <a:latin typeface="GothamRounded-Bold"/>
              </a:rPr>
              <a:t>2. </a:t>
            </a:r>
            <a:r>
              <a:rPr lang="en-US" sz="2600" dirty="0">
                <a:latin typeface="GothamRounded-Book"/>
              </a:rPr>
              <a:t>The </a:t>
            </a:r>
            <a:r>
              <a:rPr lang="en-US" sz="2600" b="1" dirty="0">
                <a:solidFill>
                  <a:srgbClr val="FF0000"/>
                </a:solidFill>
                <a:latin typeface="GothamRounded-Book"/>
              </a:rPr>
              <a:t>advantages</a:t>
            </a:r>
            <a:r>
              <a:rPr lang="en-US" sz="2600" dirty="0">
                <a:latin typeface="GothamRounded-Book"/>
              </a:rPr>
              <a:t> of negative feedback, how these come about, and </a:t>
            </a:r>
            <a:r>
              <a:rPr lang="en-US" sz="2600" dirty="0" smtClean="0">
                <a:latin typeface="GothamRounded-Book"/>
              </a:rPr>
              <a:t>at what </a:t>
            </a:r>
            <a:r>
              <a:rPr lang="en-US" sz="2600" b="1" dirty="0">
                <a:solidFill>
                  <a:srgbClr val="FF0000"/>
                </a:solidFill>
                <a:latin typeface="GothamRounded-Book"/>
              </a:rPr>
              <a:t>cost</a:t>
            </a:r>
            <a:r>
              <a:rPr lang="en-US" sz="2600" dirty="0" smtClean="0">
                <a:latin typeface="GothamRounded-Book"/>
              </a:rPr>
              <a:t>.</a:t>
            </a:r>
          </a:p>
          <a:p>
            <a:endParaRPr lang="en-US" sz="2600" dirty="0">
              <a:latin typeface="GothamRounded-Book"/>
            </a:endParaRPr>
          </a:p>
          <a:p>
            <a:r>
              <a:rPr lang="en-US" sz="2600" b="1" dirty="0">
                <a:latin typeface="GothamRounded-Bold"/>
              </a:rPr>
              <a:t>3. </a:t>
            </a:r>
            <a:r>
              <a:rPr lang="en-US" sz="2600" dirty="0">
                <a:latin typeface="GothamRounded-Book"/>
              </a:rPr>
              <a:t>The appropriate feedback topology to employ with each of the four </a:t>
            </a:r>
            <a:r>
              <a:rPr lang="en-US" sz="2600" dirty="0" smtClean="0">
                <a:latin typeface="GothamRounded-Book"/>
              </a:rPr>
              <a:t>amplifier types</a:t>
            </a:r>
            <a:r>
              <a:rPr lang="en-US" sz="2600" dirty="0">
                <a:latin typeface="GothamRounded-Book"/>
              </a:rPr>
              <a:t>: voltage, current, </a:t>
            </a:r>
            <a:r>
              <a:rPr lang="en-US" sz="2600" dirty="0" smtClean="0">
                <a:latin typeface="GothamRounded-Book"/>
              </a:rPr>
              <a:t>trans-conductance</a:t>
            </a:r>
            <a:r>
              <a:rPr lang="en-US" sz="2600" dirty="0">
                <a:latin typeface="GothamRounded-Book"/>
              </a:rPr>
              <a:t>, and </a:t>
            </a:r>
            <a:r>
              <a:rPr lang="en-US" sz="2600" dirty="0" smtClean="0">
                <a:latin typeface="GothamRounded-Book"/>
              </a:rPr>
              <a:t>trans-resistance amplifiers.</a:t>
            </a:r>
          </a:p>
          <a:p>
            <a:endParaRPr lang="en-US" sz="2600" dirty="0">
              <a:latin typeface="GothamRounded-Book"/>
            </a:endParaRPr>
          </a:p>
          <a:p>
            <a:r>
              <a:rPr lang="en-US" sz="2600" b="1" dirty="0">
                <a:latin typeface="GothamRounded-Bold"/>
              </a:rPr>
              <a:t>4. </a:t>
            </a:r>
            <a:r>
              <a:rPr lang="en-US" sz="2600" dirty="0">
                <a:latin typeface="GothamRounded-Book"/>
              </a:rPr>
              <a:t>An intuitive and insightful approach for the analysis of </a:t>
            </a:r>
            <a:r>
              <a:rPr lang="en-US" sz="2600" b="1" dirty="0">
                <a:solidFill>
                  <a:srgbClr val="FF0000"/>
                </a:solidFill>
                <a:latin typeface="GothamRounded-Book"/>
              </a:rPr>
              <a:t>practical</a:t>
            </a:r>
            <a:r>
              <a:rPr lang="en-US" sz="2600" dirty="0">
                <a:latin typeface="GothamRounded-Book"/>
              </a:rPr>
              <a:t> </a:t>
            </a:r>
            <a:r>
              <a:rPr lang="en-US" sz="2600" dirty="0" smtClean="0">
                <a:latin typeface="GothamRounded-Book"/>
              </a:rPr>
              <a:t>feedback amplifier circuits.</a:t>
            </a:r>
          </a:p>
          <a:p>
            <a:endParaRPr lang="en-US" sz="2600" dirty="0">
              <a:latin typeface="GothamRounded-Book"/>
            </a:endParaRPr>
          </a:p>
          <a:p>
            <a:r>
              <a:rPr lang="en-US" sz="2600" b="1" dirty="0">
                <a:latin typeface="GothamRounded-Bold"/>
              </a:rPr>
              <a:t>5. </a:t>
            </a:r>
            <a:r>
              <a:rPr lang="en-US" sz="2600" dirty="0">
                <a:latin typeface="GothamRounded-Book"/>
              </a:rPr>
              <a:t>Why and how negative-feedback amplifiers can become </a:t>
            </a:r>
            <a:r>
              <a:rPr lang="en-US" sz="2600" b="1" dirty="0">
                <a:solidFill>
                  <a:srgbClr val="FF0000"/>
                </a:solidFill>
                <a:latin typeface="GothamRounded-Book"/>
              </a:rPr>
              <a:t>unstable</a:t>
            </a:r>
            <a:r>
              <a:rPr lang="en-US" sz="2600" dirty="0">
                <a:latin typeface="GothamRounded-Book"/>
              </a:rPr>
              <a:t> (</a:t>
            </a:r>
            <a:r>
              <a:rPr lang="en-US" sz="2600" dirty="0" smtClean="0">
                <a:latin typeface="GothamRounded-Book"/>
              </a:rPr>
              <a:t>i.e. oscillate</a:t>
            </a:r>
            <a:r>
              <a:rPr lang="en-US" sz="2600" dirty="0">
                <a:latin typeface="GothamRounded-Book"/>
              </a:rPr>
              <a:t>) and how to design the circuit to ensure stable performance</a:t>
            </a:r>
            <a:endParaRPr lang="en-US" sz="2600" dirty="0"/>
          </a:p>
        </p:txBody>
      </p:sp>
    </p:spTree>
    <p:extLst>
      <p:ext uri="{BB962C8B-B14F-4D97-AF65-F5344CB8AC3E}">
        <p14:creationId xmlns:p14="http://schemas.microsoft.com/office/powerpoint/2010/main" val="368904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left)">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left)">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wipe(left)">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wipe(left)">
                                      <p:cBhvr>
                                        <p:cTn id="2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7773"/>
          <a:stretch/>
        </p:blipFill>
        <p:spPr>
          <a:xfrm>
            <a:off x="168222" y="133452"/>
            <a:ext cx="10477862" cy="5529411"/>
          </a:xfrm>
          <a:prstGeom prst="rect">
            <a:avLst/>
          </a:prstGeom>
        </p:spPr>
      </p:pic>
      <p:pic>
        <p:nvPicPr>
          <p:cNvPr id="3" name="Picture 2"/>
          <p:cNvPicPr>
            <a:picLocks noChangeAspect="1"/>
          </p:cNvPicPr>
          <p:nvPr/>
        </p:nvPicPr>
        <p:blipFill rotWithShape="1">
          <a:blip r:embed="rId2"/>
          <a:srcRect l="37666" t="82108" r="22220" b="5248"/>
          <a:stretch/>
        </p:blipFill>
        <p:spPr>
          <a:xfrm>
            <a:off x="376770" y="5829852"/>
            <a:ext cx="4203032" cy="850232"/>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8831179" y="2198157"/>
                <a:ext cx="1132618" cy="700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𝑨</m:t>
                          </m:r>
                        </m:e>
                        <m:sub>
                          <m:r>
                            <a:rPr lang="en-US" sz="2400" b="1" i="1" smtClean="0">
                              <a:latin typeface="Cambria Math" panose="02040503050406030204" pitchFamily="18" charset="0"/>
                            </a:rPr>
                            <m:t>𝒇</m:t>
                          </m:r>
                        </m:sub>
                      </m:sSub>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𝒐</m:t>
                              </m:r>
                            </m:sub>
                          </m:sSub>
                        </m:num>
                        <m:den>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𝑺</m:t>
                              </m:r>
                            </m:sub>
                          </m:sSub>
                        </m:den>
                      </m:f>
                    </m:oMath>
                  </m:oMathPara>
                </a14:m>
                <a:endParaRPr lang="en-US" sz="24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8831179" y="2198157"/>
                <a:ext cx="1132618" cy="70000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9248601" y="3136368"/>
                <a:ext cx="1192827" cy="6937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f>
                        <m:fPr>
                          <m:ctrlPr>
                            <a:rPr lang="en-US" b="1" i="1">
                              <a:latin typeface="Cambria Math" panose="02040503050406030204" pitchFamily="18" charset="0"/>
                            </a:rPr>
                          </m:ctrlPr>
                        </m:fPr>
                        <m:num>
                          <m:r>
                            <a:rPr lang="en-US" b="1" i="1" smtClean="0">
                              <a:latin typeface="Cambria Math" panose="02040503050406030204" pitchFamily="18" charset="0"/>
                            </a:rPr>
                            <m:t>𝑨</m:t>
                          </m:r>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𝒊</m:t>
                              </m:r>
                            </m:sub>
                          </m:sSub>
                        </m:num>
                        <m:den>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𝒇</m:t>
                              </m:r>
                            </m:sub>
                          </m:sSub>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9248601" y="3136368"/>
                <a:ext cx="1192827" cy="69378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9248601" y="3933620"/>
                <a:ext cx="1353126" cy="658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f>
                        <m:fPr>
                          <m:ctrlPr>
                            <a:rPr lang="en-US" b="1" i="1">
                              <a:latin typeface="Cambria Math" panose="02040503050406030204" pitchFamily="18" charset="0"/>
                            </a:rPr>
                          </m:ctrlPr>
                        </m:fPr>
                        <m:num>
                          <m:r>
                            <a:rPr lang="en-US" b="1" i="1" smtClean="0">
                              <a:latin typeface="Cambria Math" panose="02040503050406030204" pitchFamily="18" charset="0"/>
                            </a:rPr>
                            <m:t>𝑨</m:t>
                          </m:r>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𝒊</m:t>
                              </m:r>
                            </m:sub>
                          </m:sSub>
                        </m:num>
                        <m:den>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𝜷</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𝒐</m:t>
                              </m:r>
                            </m:sub>
                          </m:sSub>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9248601" y="3933620"/>
                <a:ext cx="1353126" cy="65864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9292957" y="5055957"/>
                <a:ext cx="1470146" cy="658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f>
                        <m:fPr>
                          <m:ctrlPr>
                            <a:rPr lang="en-US" b="1" i="1">
                              <a:latin typeface="Cambria Math" panose="02040503050406030204" pitchFamily="18" charset="0"/>
                            </a:rPr>
                          </m:ctrlPr>
                        </m:fPr>
                        <m:num>
                          <m:r>
                            <a:rPr lang="en-US" b="1" i="1" smtClean="0">
                              <a:latin typeface="Cambria Math" panose="02040503050406030204" pitchFamily="18" charset="0"/>
                            </a:rPr>
                            <m:t>𝑨</m:t>
                          </m:r>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𝒊</m:t>
                              </m:r>
                            </m:sub>
                          </m:sSub>
                        </m:num>
                        <m:den>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𝜷</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𝑨𝒙</m:t>
                              </m:r>
                            </m:e>
                            <m:sub>
                              <m:r>
                                <a:rPr lang="en-US" b="1" i="1" smtClean="0">
                                  <a:latin typeface="Cambria Math" panose="02040503050406030204" pitchFamily="18" charset="0"/>
                                </a:rPr>
                                <m:t>𝒊</m:t>
                              </m:r>
                            </m:sub>
                          </m:sSub>
                        </m:den>
                      </m:f>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9292957" y="5055957"/>
                <a:ext cx="1470146" cy="65864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9230408" y="6019197"/>
                <a:ext cx="1595245" cy="66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f>
                        <m:fPr>
                          <m:ctrlPr>
                            <a:rPr lang="en-US" b="1" i="1">
                              <a:latin typeface="Cambria Math" panose="02040503050406030204" pitchFamily="18" charset="0"/>
                            </a:rPr>
                          </m:ctrlPr>
                        </m:fPr>
                        <m:num>
                          <m:r>
                            <a:rPr lang="en-US" b="1" i="1" smtClean="0">
                              <a:latin typeface="Cambria Math" panose="02040503050406030204" pitchFamily="18" charset="0"/>
                            </a:rPr>
                            <m:t>𝑨</m:t>
                          </m:r>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𝒊</m:t>
                              </m:r>
                            </m:sub>
                          </m:sSub>
                        </m:num>
                        <m:den>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𝑨</m:t>
                          </m:r>
                          <m:r>
                            <a:rPr lang="en-US" b="1" i="1" smtClean="0">
                              <a:latin typeface="Cambria Math" panose="02040503050406030204" pitchFamily="18" charset="0"/>
                              <a:ea typeface="Cambria Math" panose="02040503050406030204" pitchFamily="18" charset="0"/>
                            </a:rPr>
                            <m:t>𝜷</m:t>
                          </m:r>
                          <m:r>
                            <a:rPr lang="en-US" b="1" i="1" smtClean="0">
                              <a:latin typeface="Cambria Math" panose="02040503050406030204" pitchFamily="18" charset="0"/>
                              <a:ea typeface="Cambria Math" panose="02040503050406030204" pitchFamily="18" charset="0"/>
                            </a:rPr>
                            <m:t>)</m:t>
                          </m:r>
                        </m:den>
                      </m:f>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9230408" y="6019197"/>
                <a:ext cx="1595245" cy="660887"/>
              </a:xfrm>
              <a:prstGeom prst="rect">
                <a:avLst/>
              </a:prstGeom>
              <a:blipFill rotWithShape="0">
                <a:blip r:embed="rId7"/>
                <a:stretch>
                  <a:fillRect/>
                </a:stretch>
              </a:blipFill>
            </p:spPr>
            <p:txBody>
              <a:bodyPr/>
              <a:lstStyle/>
              <a:p>
                <a:r>
                  <a:rPr lang="en-US">
                    <a:noFill/>
                  </a:rPr>
                  <a:t> </a:t>
                </a:r>
              </a:p>
            </p:txBody>
          </p:sp>
        </mc:Fallback>
      </mc:AlternateContent>
      <p:sp>
        <p:nvSpPr>
          <p:cNvPr id="9" name="Left Arrow 8"/>
          <p:cNvSpPr/>
          <p:nvPr/>
        </p:nvSpPr>
        <p:spPr>
          <a:xfrm>
            <a:off x="6048761" y="6019196"/>
            <a:ext cx="2659809" cy="6608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417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500"/>
                            </p:stCondLst>
                            <p:childTnLst>
                              <p:par>
                                <p:cTn id="13" presetID="22" presetClass="entr" presetSubtype="4"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2500"/>
                            </p:stCondLst>
                            <p:childTnLst>
                              <p:par>
                                <p:cTn id="17" presetID="22" presetClass="entr" presetSubtype="4" fill="hold" grpId="0" nodeType="afterEffect">
                                  <p:stCondLst>
                                    <p:cond delay="50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3500"/>
                            </p:stCondLst>
                            <p:childTnLst>
                              <p:par>
                                <p:cTn id="21" presetID="22" presetClass="entr" presetSubtype="4" fill="hold" grpId="0" nodeType="after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7505"/>
          <a:stretch/>
        </p:blipFill>
        <p:spPr>
          <a:xfrm>
            <a:off x="686094" y="638628"/>
            <a:ext cx="10866255" cy="6219371"/>
          </a:xfrm>
          <a:prstGeom prst="rect">
            <a:avLst/>
          </a:prstGeom>
        </p:spPr>
      </p:pic>
      <p:sp>
        <p:nvSpPr>
          <p:cNvPr id="3" name="Title 2"/>
          <p:cNvSpPr>
            <a:spLocks noGrp="1"/>
          </p:cNvSpPr>
          <p:nvPr>
            <p:ph type="title"/>
          </p:nvPr>
        </p:nvSpPr>
        <p:spPr>
          <a:xfrm>
            <a:off x="0" y="16783"/>
            <a:ext cx="12192000" cy="621846"/>
          </a:xfrm>
          <a:solidFill>
            <a:srgbClr val="FFFF00"/>
          </a:solidFill>
        </p:spPr>
        <p:txBody>
          <a:bodyPr>
            <a:normAutofit/>
          </a:bodyPr>
          <a:lstStyle/>
          <a:p>
            <a:pPr algn="ctr"/>
            <a:r>
              <a:rPr lang="en-US" sz="3600" b="1" dirty="0" smtClean="0"/>
              <a:t>Definition of each term of Closed-loop Gain equation</a:t>
            </a:r>
            <a:endParaRPr lang="en-US" sz="3600" b="1" dirty="0"/>
          </a:p>
        </p:txBody>
      </p:sp>
    </p:spTree>
    <p:extLst>
      <p:ext uri="{BB962C8B-B14F-4D97-AF65-F5344CB8AC3E}">
        <p14:creationId xmlns:p14="http://schemas.microsoft.com/office/powerpoint/2010/main" val="2292044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0112" b="8914"/>
          <a:stretch/>
        </p:blipFill>
        <p:spPr>
          <a:xfrm>
            <a:off x="159784" y="391886"/>
            <a:ext cx="11848949" cy="5863772"/>
          </a:xfrm>
          <a:prstGeom prst="rect">
            <a:avLst/>
          </a:prstGeom>
        </p:spPr>
      </p:pic>
      <p:sp>
        <p:nvSpPr>
          <p:cNvPr id="3" name="Rectangular Callout 2"/>
          <p:cNvSpPr/>
          <p:nvPr/>
        </p:nvSpPr>
        <p:spPr>
          <a:xfrm>
            <a:off x="296214" y="4881093"/>
            <a:ext cx="3657600" cy="1223493"/>
          </a:xfrm>
          <a:prstGeom prst="wedgeRectCallout">
            <a:avLst>
              <a:gd name="adj1" fmla="val 61529"/>
              <a:gd name="adj2" fmla="val -5223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Closed loop gain is smaller then open loop gain </a:t>
            </a:r>
            <a:endParaRPr lang="en-US" sz="2400" b="1" dirty="0"/>
          </a:p>
        </p:txBody>
      </p:sp>
    </p:spTree>
    <p:extLst>
      <p:ext uri="{BB962C8B-B14F-4D97-AF65-F5344CB8AC3E}">
        <p14:creationId xmlns:p14="http://schemas.microsoft.com/office/powerpoint/2010/main" val="2007962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10214" b="16519"/>
          <a:stretch/>
        </p:blipFill>
        <p:spPr>
          <a:xfrm>
            <a:off x="125036" y="802105"/>
            <a:ext cx="10534919" cy="4838102"/>
          </a:xfrm>
          <a:prstGeom prst="rect">
            <a:avLst/>
          </a:prstGeom>
        </p:spPr>
      </p:pic>
      <p:pic>
        <p:nvPicPr>
          <p:cNvPr id="2" name="Picture 1"/>
          <p:cNvPicPr>
            <a:picLocks noChangeAspect="1"/>
          </p:cNvPicPr>
          <p:nvPr/>
        </p:nvPicPr>
        <p:blipFill rotWithShape="1">
          <a:blip r:embed="rId2"/>
          <a:srcRect l="15836" t="84088" r="3153"/>
          <a:stretch/>
        </p:blipFill>
        <p:spPr>
          <a:xfrm>
            <a:off x="59033" y="5839329"/>
            <a:ext cx="8534400" cy="1050758"/>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7467600" y="2478504"/>
                <a:ext cx="3863878" cy="945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b="1" i="1" smtClean="0">
                              <a:latin typeface="Cambria Math" panose="02040503050406030204" pitchFamily="18" charset="0"/>
                            </a:rPr>
                          </m:ctrlPr>
                        </m:fPr>
                        <m:num>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𝒇</m:t>
                              </m:r>
                            </m:sub>
                          </m:sSub>
                        </m:num>
                        <m:den>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𝒔</m:t>
                              </m:r>
                            </m:sub>
                          </m:sSub>
                        </m:den>
                      </m:f>
                      <m:r>
                        <a:rPr lang="en-US" sz="2800" b="1" i="1" smtClean="0">
                          <a:latin typeface="Cambria Math" panose="02040503050406030204" pitchFamily="18" charset="0"/>
                        </a:rPr>
                        <m:t>=</m:t>
                      </m:r>
                      <m:f>
                        <m:fPr>
                          <m:ctrlPr>
                            <a:rPr lang="en-US" sz="2800" b="1" i="1" smtClean="0">
                              <a:latin typeface="Cambria Math" panose="02040503050406030204" pitchFamily="18" charset="0"/>
                            </a:rPr>
                          </m:ctrlPr>
                        </m:fPr>
                        <m:num>
                          <m:r>
                            <a:rPr lang="en-US" sz="2800" b="1" i="1" smtClean="0">
                              <a:latin typeface="Cambria Math" panose="02040503050406030204" pitchFamily="18" charset="0"/>
                              <a:ea typeface="Cambria Math" panose="02040503050406030204" pitchFamily="18" charset="0"/>
                            </a:rPr>
                            <m:t>𝜷</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𝒐</m:t>
                              </m:r>
                            </m:sub>
                          </m:sSub>
                        </m:num>
                        <m:den>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𝒊</m:t>
                              </m:r>
                            </m:sub>
                          </m:sSub>
                          <m:r>
                            <a:rPr lang="en-US" sz="2800" b="1"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𝒇</m:t>
                              </m:r>
                            </m:sub>
                          </m:sSub>
                        </m:den>
                      </m:f>
                      <m:r>
                        <a:rPr lang="en-US" sz="2800" b="1" i="1" smtClean="0">
                          <a:latin typeface="Cambria Math" panose="02040503050406030204" pitchFamily="18" charset="0"/>
                        </a:rPr>
                        <m:t>=</m:t>
                      </m:r>
                      <m:f>
                        <m:fPr>
                          <m:ctrlPr>
                            <a:rPr lang="en-US" sz="2800" b="1" i="1" smtClean="0">
                              <a:latin typeface="Cambria Math" panose="02040503050406030204" pitchFamily="18" charset="0"/>
                            </a:rPr>
                          </m:ctrlPr>
                        </m:fPr>
                        <m:num>
                          <m:r>
                            <a:rPr lang="en-US" sz="2800" b="1" i="1" smtClean="0">
                              <a:latin typeface="Cambria Math" panose="02040503050406030204" pitchFamily="18" charset="0"/>
                            </a:rPr>
                            <m:t>𝑨</m:t>
                          </m:r>
                          <m:r>
                            <a:rPr lang="en-US" sz="2800" b="1" i="1" smtClean="0">
                              <a:latin typeface="Cambria Math" panose="02040503050406030204" pitchFamily="18" charset="0"/>
                              <a:ea typeface="Cambria Math" panose="02040503050406030204" pitchFamily="18" charset="0"/>
                            </a:rPr>
                            <m:t>𝜷</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𝒊</m:t>
                              </m:r>
                            </m:sub>
                          </m:sSub>
                        </m:num>
                        <m:den>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𝒊</m:t>
                              </m:r>
                            </m:sub>
                          </m:sSub>
                          <m:r>
                            <a:rPr lang="en-US" sz="2800" b="1" i="1" smtClean="0">
                              <a:latin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𝜷</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𝒐</m:t>
                              </m:r>
                            </m:sub>
                          </m:sSub>
                        </m:den>
                      </m:f>
                    </m:oMath>
                  </m:oMathPara>
                </a14:m>
                <a:endParaRPr lang="en-US" sz="28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7467600" y="2478504"/>
                <a:ext cx="3863878" cy="94596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8141075" y="3639118"/>
                <a:ext cx="1894429" cy="8561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m:t>
                      </m:r>
                      <m:f>
                        <m:fPr>
                          <m:ctrlPr>
                            <a:rPr lang="en-US" sz="2400" b="1" i="1">
                              <a:latin typeface="Cambria Math" panose="02040503050406030204" pitchFamily="18" charset="0"/>
                            </a:rPr>
                          </m:ctrlPr>
                        </m:fPr>
                        <m:num>
                          <m:r>
                            <a:rPr lang="en-US" sz="2400" b="1" i="1">
                              <a:latin typeface="Cambria Math" panose="02040503050406030204" pitchFamily="18" charset="0"/>
                            </a:rPr>
                            <m:t>𝑨</m:t>
                          </m:r>
                          <m:r>
                            <a:rPr lang="en-US" sz="2400" b="1" i="1">
                              <a:latin typeface="Cambria Math" panose="02040503050406030204" pitchFamily="18" charset="0"/>
                              <a:ea typeface="Cambria Math" panose="02040503050406030204" pitchFamily="18" charset="0"/>
                            </a:rPr>
                            <m:t>𝜷</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1" i="1">
                                  <a:latin typeface="Cambria Math" panose="02040503050406030204" pitchFamily="18" charset="0"/>
                                  <a:ea typeface="Cambria Math" panose="02040503050406030204" pitchFamily="18" charset="0"/>
                                </a:rPr>
                                <m:t>𝒊</m:t>
                              </m:r>
                            </m:sub>
                          </m:sSub>
                        </m:num>
                        <m:den>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𝒊</m:t>
                              </m:r>
                            </m:sub>
                          </m:sSub>
                          <m:r>
                            <a:rPr lang="en-US" sz="2400" b="1" i="1">
                              <a:latin typeface="Cambria Math" panose="02040503050406030204" pitchFamily="18" charset="0"/>
                            </a:rPr>
                            <m:t>+</m:t>
                          </m:r>
                          <m:r>
                            <a:rPr lang="en-US" sz="2400" b="1" i="1" smtClean="0">
                              <a:latin typeface="Cambria Math" panose="02040503050406030204" pitchFamily="18" charset="0"/>
                            </a:rPr>
                            <m:t>𝑨</m:t>
                          </m:r>
                          <m:r>
                            <a:rPr lang="en-US" sz="2400" b="1" i="1">
                              <a:latin typeface="Cambria Math" panose="02040503050406030204" pitchFamily="18" charset="0"/>
                              <a:ea typeface="Cambria Math" panose="02040503050406030204" pitchFamily="18" charset="0"/>
                            </a:rPr>
                            <m:t>𝜷</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1" i="1" smtClean="0">
                                  <a:latin typeface="Cambria Math" panose="02040503050406030204" pitchFamily="18" charset="0"/>
                                  <a:ea typeface="Cambria Math" panose="02040503050406030204" pitchFamily="18" charset="0"/>
                                </a:rPr>
                                <m:t>𝒊</m:t>
                              </m:r>
                            </m:sub>
                          </m:sSub>
                        </m:den>
                      </m:f>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8141075" y="3639118"/>
                <a:ext cx="1894429" cy="85619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0460690" y="3639118"/>
                <a:ext cx="1517980" cy="874791"/>
              </a:xfrm>
              <a:prstGeom prst="rect">
                <a:avLst/>
              </a:prstGeom>
            </p:spPr>
            <p:txBody>
              <a:bodyPr wrap="none">
                <a:spAutoFit/>
              </a:bodyPr>
              <a:lstStyle/>
              <a:p>
                <a:r>
                  <a:rPr lang="en-US" sz="3200" b="1" dirty="0" smtClean="0"/>
                  <a:t>=</a:t>
                </a:r>
                <a14:m>
                  <m:oMath xmlns:m="http://schemas.openxmlformats.org/officeDocument/2006/math">
                    <m:f>
                      <m:fPr>
                        <m:ctrlPr>
                          <a:rPr lang="en-US" sz="3200" b="1" i="1" smtClean="0">
                            <a:latin typeface="Cambria Math" panose="02040503050406030204" pitchFamily="18" charset="0"/>
                          </a:rPr>
                        </m:ctrlPr>
                      </m:fPr>
                      <m:num>
                        <m:r>
                          <a:rPr lang="en-US" sz="3200" b="1" i="1">
                            <a:latin typeface="Cambria Math" panose="02040503050406030204" pitchFamily="18" charset="0"/>
                          </a:rPr>
                          <m:t>𝑨</m:t>
                        </m:r>
                        <m:r>
                          <a:rPr lang="en-US" sz="3200" b="1" i="1">
                            <a:latin typeface="Cambria Math" panose="02040503050406030204" pitchFamily="18" charset="0"/>
                            <a:ea typeface="Cambria Math" panose="02040503050406030204" pitchFamily="18" charset="0"/>
                          </a:rPr>
                          <m:t>𝜷</m:t>
                        </m:r>
                        <m:sSub>
                          <m:sSubPr>
                            <m:ctrlPr>
                              <a:rPr lang="en-US" sz="3200" b="1" i="1">
                                <a:latin typeface="Cambria Math" panose="02040503050406030204" pitchFamily="18" charset="0"/>
                                <a:ea typeface="Cambria Math" panose="02040503050406030204" pitchFamily="18" charset="0"/>
                              </a:rPr>
                            </m:ctrlPr>
                          </m:sSubPr>
                          <m:e>
                            <m:r>
                              <a:rPr lang="en-US" sz="3200" b="1" i="1">
                                <a:latin typeface="Cambria Math" panose="02040503050406030204" pitchFamily="18" charset="0"/>
                                <a:ea typeface="Cambria Math" panose="02040503050406030204" pitchFamily="18" charset="0"/>
                              </a:rPr>
                              <m:t>𝒙</m:t>
                            </m:r>
                          </m:e>
                          <m:sub>
                            <m:r>
                              <a:rPr lang="en-US" sz="3200" b="1" i="1">
                                <a:latin typeface="Cambria Math" panose="02040503050406030204" pitchFamily="18" charset="0"/>
                                <a:ea typeface="Cambria Math" panose="02040503050406030204" pitchFamily="18" charset="0"/>
                              </a:rPr>
                              <m:t>𝒊</m:t>
                            </m:r>
                          </m:sub>
                        </m:sSub>
                      </m:num>
                      <m:den>
                        <m:sSub>
                          <m:sSubPr>
                            <m:ctrlPr>
                              <a:rPr lang="en-US" sz="3200" b="1" i="1">
                                <a:latin typeface="Cambria Math" panose="02040503050406030204" pitchFamily="18" charset="0"/>
                              </a:rPr>
                            </m:ctrlPr>
                          </m:sSubPr>
                          <m:e>
                            <m:r>
                              <a:rPr lang="en-US" sz="3200" b="1" i="1">
                                <a:latin typeface="Cambria Math" panose="02040503050406030204" pitchFamily="18" charset="0"/>
                              </a:rPr>
                              <m:t>𝒙</m:t>
                            </m:r>
                          </m:e>
                          <m:sub>
                            <m:r>
                              <a:rPr lang="en-US" sz="3200" b="1" i="1">
                                <a:latin typeface="Cambria Math" panose="02040503050406030204" pitchFamily="18" charset="0"/>
                              </a:rPr>
                              <m:t>𝒊</m:t>
                            </m:r>
                          </m:sub>
                        </m:sSub>
                        <m:r>
                          <a:rPr lang="en-US" sz="3200" b="1" i="1" smtClean="0">
                            <a:latin typeface="Cambria Math" panose="02040503050406030204" pitchFamily="18" charset="0"/>
                          </a:rPr>
                          <m:t>(</m:t>
                        </m:r>
                        <m:r>
                          <a:rPr lang="en-US" sz="3200" b="1" i="1" smtClean="0">
                            <a:latin typeface="Cambria Math" panose="02040503050406030204" pitchFamily="18" charset="0"/>
                          </a:rPr>
                          <m:t>𝟏</m:t>
                        </m:r>
                        <m:r>
                          <a:rPr lang="en-US" sz="3200" b="1" i="1">
                            <a:latin typeface="Cambria Math" panose="02040503050406030204" pitchFamily="18" charset="0"/>
                          </a:rPr>
                          <m:t>+</m:t>
                        </m:r>
                        <m:r>
                          <a:rPr lang="en-US" sz="3200" b="1" i="1">
                            <a:latin typeface="Cambria Math" panose="02040503050406030204" pitchFamily="18" charset="0"/>
                            <a:ea typeface="Cambria Math" panose="02040503050406030204" pitchFamily="18" charset="0"/>
                          </a:rPr>
                          <m:t>𝜷</m:t>
                        </m:r>
                        <m:r>
                          <a:rPr lang="en-US" sz="3200" b="1" i="1" smtClean="0">
                            <a:latin typeface="Cambria Math" panose="02040503050406030204" pitchFamily="18" charset="0"/>
                            <a:ea typeface="Cambria Math" panose="02040503050406030204" pitchFamily="18" charset="0"/>
                          </a:rPr>
                          <m:t>)</m:t>
                        </m:r>
                      </m:den>
                    </m:f>
                  </m:oMath>
                </a14:m>
                <a:endParaRPr lang="en-US" sz="3200" dirty="0"/>
              </a:p>
            </p:txBody>
          </p:sp>
        </mc:Choice>
        <mc:Fallback xmlns="">
          <p:sp>
            <p:nvSpPr>
              <p:cNvPr id="7" name="Rectangle 6"/>
              <p:cNvSpPr>
                <a:spLocks noRot="1" noChangeAspect="1" noMove="1" noResize="1" noEditPoints="1" noAdjustHandles="1" noChangeArrowheads="1" noChangeShapeType="1" noTextEdit="1"/>
              </p:cNvSpPr>
              <p:nvPr/>
            </p:nvSpPr>
            <p:spPr>
              <a:xfrm>
                <a:off x="10460690" y="3639118"/>
                <a:ext cx="1517980" cy="874791"/>
              </a:xfrm>
              <a:prstGeom prst="rect">
                <a:avLst/>
              </a:prstGeom>
              <a:blipFill rotWithShape="0">
                <a:blip r:embed="rId5"/>
                <a:stretch>
                  <a:fillRect l="-10442" b="-41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0599689" y="4980065"/>
                <a:ext cx="1505540" cy="874791"/>
              </a:xfrm>
              <a:prstGeom prst="rect">
                <a:avLst/>
              </a:prstGeom>
            </p:spPr>
            <p:txBody>
              <a:bodyPr wrap="none">
                <a:spAutoFit/>
              </a:bodyPr>
              <a:lstStyle/>
              <a:p>
                <a:r>
                  <a:rPr lang="en-US" sz="3200" b="1" dirty="0" smtClean="0"/>
                  <a:t>=</a:t>
                </a:r>
                <a14:m>
                  <m:oMath xmlns:m="http://schemas.openxmlformats.org/officeDocument/2006/math">
                    <m:f>
                      <m:fPr>
                        <m:ctrlPr>
                          <a:rPr lang="en-US" sz="3200" b="1" i="1" smtClean="0">
                            <a:latin typeface="Cambria Math" panose="02040503050406030204" pitchFamily="18" charset="0"/>
                          </a:rPr>
                        </m:ctrlPr>
                      </m:fPr>
                      <m:num>
                        <m:r>
                          <a:rPr lang="en-US" sz="3200" b="1" i="1">
                            <a:latin typeface="Cambria Math" panose="02040503050406030204" pitchFamily="18" charset="0"/>
                          </a:rPr>
                          <m:t>𝑨</m:t>
                        </m:r>
                        <m:r>
                          <a:rPr lang="en-US" sz="3200" b="1" i="1">
                            <a:latin typeface="Cambria Math" panose="02040503050406030204" pitchFamily="18" charset="0"/>
                            <a:ea typeface="Cambria Math" panose="02040503050406030204" pitchFamily="18" charset="0"/>
                          </a:rPr>
                          <m:t>𝜷</m:t>
                        </m:r>
                      </m:num>
                      <m:den>
                        <m:r>
                          <a:rPr lang="en-US" sz="3200" b="1" i="1" smtClean="0">
                            <a:latin typeface="Cambria Math" panose="02040503050406030204" pitchFamily="18" charset="0"/>
                          </a:rPr>
                          <m:t> (</m:t>
                        </m:r>
                        <m:r>
                          <a:rPr lang="en-US" sz="3200" b="1" i="1" smtClean="0">
                            <a:latin typeface="Cambria Math" panose="02040503050406030204" pitchFamily="18" charset="0"/>
                          </a:rPr>
                          <m:t>𝟏</m:t>
                        </m:r>
                        <m:r>
                          <a:rPr lang="en-US" sz="3200" b="1" i="1">
                            <a:latin typeface="Cambria Math" panose="02040503050406030204" pitchFamily="18" charset="0"/>
                          </a:rPr>
                          <m:t>+</m:t>
                        </m:r>
                        <m:r>
                          <a:rPr lang="en-US" sz="3200" b="1" i="1" smtClean="0">
                            <a:latin typeface="Cambria Math" panose="02040503050406030204" pitchFamily="18" charset="0"/>
                          </a:rPr>
                          <m:t>𝑨</m:t>
                        </m:r>
                        <m:r>
                          <a:rPr lang="en-US" sz="3200" b="1" i="1">
                            <a:latin typeface="Cambria Math" panose="02040503050406030204" pitchFamily="18" charset="0"/>
                            <a:ea typeface="Cambria Math" panose="02040503050406030204" pitchFamily="18" charset="0"/>
                          </a:rPr>
                          <m:t>𝜷</m:t>
                        </m:r>
                        <m:r>
                          <a:rPr lang="en-US" sz="3200" b="1" i="1" smtClean="0">
                            <a:latin typeface="Cambria Math" panose="02040503050406030204" pitchFamily="18" charset="0"/>
                            <a:ea typeface="Cambria Math" panose="02040503050406030204" pitchFamily="18" charset="0"/>
                          </a:rPr>
                          <m:t>)</m:t>
                        </m:r>
                      </m:den>
                    </m:f>
                  </m:oMath>
                </a14:m>
                <a:endParaRPr lang="en-US" sz="3200" dirty="0"/>
              </a:p>
            </p:txBody>
          </p:sp>
        </mc:Choice>
        <mc:Fallback xmlns="">
          <p:sp>
            <p:nvSpPr>
              <p:cNvPr id="8" name="Rectangle 7"/>
              <p:cNvSpPr>
                <a:spLocks noRot="1" noChangeAspect="1" noMove="1" noResize="1" noEditPoints="1" noAdjustHandles="1" noChangeArrowheads="1" noChangeShapeType="1" noTextEdit="1"/>
              </p:cNvSpPr>
              <p:nvPr/>
            </p:nvSpPr>
            <p:spPr>
              <a:xfrm>
                <a:off x="10599689" y="4980065"/>
                <a:ext cx="1505540" cy="874791"/>
              </a:xfrm>
              <a:prstGeom prst="rect">
                <a:avLst/>
              </a:prstGeom>
              <a:blipFill rotWithShape="0">
                <a:blip r:embed="rId6"/>
                <a:stretch>
                  <a:fillRect l="-10526" b="-4196"/>
                </a:stretch>
              </a:blipFill>
            </p:spPr>
            <p:txBody>
              <a:bodyPr/>
              <a:lstStyle/>
              <a:p>
                <a:r>
                  <a:rPr lang="en-US">
                    <a:noFill/>
                  </a:rPr>
                  <a:t> </a:t>
                </a:r>
              </a:p>
            </p:txBody>
          </p:sp>
        </mc:Fallback>
      </mc:AlternateContent>
      <p:sp>
        <p:nvSpPr>
          <p:cNvPr id="9" name="TextBox 8"/>
          <p:cNvSpPr txBox="1"/>
          <p:nvPr/>
        </p:nvSpPr>
        <p:spPr>
          <a:xfrm>
            <a:off x="0" y="0"/>
            <a:ext cx="12192000" cy="830997"/>
          </a:xfrm>
          <a:prstGeom prst="rect">
            <a:avLst/>
          </a:prstGeom>
          <a:solidFill>
            <a:srgbClr val="FFFF00"/>
          </a:solidFill>
        </p:spPr>
        <p:txBody>
          <a:bodyPr wrap="square" rtlCol="0">
            <a:spAutoFit/>
          </a:bodyPr>
          <a:lstStyle/>
          <a:p>
            <a:r>
              <a:rPr lang="en-US" sz="2400" b="1" dirty="0" smtClean="0"/>
              <a:t>Manipulating the 3-basic equation we can get the ratios ; feedback to signal   and  input to signal  </a:t>
            </a:r>
            <a:endParaRPr lang="en-US" sz="2400" b="1" dirty="0"/>
          </a:p>
        </p:txBody>
      </p:sp>
    </p:spTree>
    <p:extLst>
      <p:ext uri="{BB962C8B-B14F-4D97-AF65-F5344CB8AC3E}">
        <p14:creationId xmlns:p14="http://schemas.microsoft.com/office/powerpoint/2010/main" val="15497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1715921"/>
            <a:ext cx="9144000" cy="2387600"/>
          </a:xfrm>
        </p:spPr>
        <p:txBody>
          <a:bodyPr/>
          <a:lstStyle/>
          <a:p>
            <a:r>
              <a:rPr lang="en-US" b="1" dirty="0" smtClean="0">
                <a:latin typeface="Aharoni" panose="02010803020104030203" pitchFamily="2" charset="-79"/>
                <a:cs typeface="Aharoni" panose="02010803020104030203" pitchFamily="2" charset="-79"/>
              </a:rPr>
              <a:t>Further analysis of the two ratios</a:t>
            </a:r>
            <a:endParaRPr lang="en-US"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7681300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6467" b="12142"/>
          <a:stretch/>
        </p:blipFill>
        <p:spPr>
          <a:xfrm>
            <a:off x="1170176" y="1427746"/>
            <a:ext cx="9792908" cy="5430253"/>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159524" y="144379"/>
                <a:ext cx="9930961" cy="792205"/>
              </a:xfrm>
              <a:prstGeom prst="rect">
                <a:avLst/>
              </a:prstGeom>
              <a:noFill/>
            </p:spPr>
            <p:txBody>
              <a:bodyPr wrap="square" rtlCol="0">
                <a:spAutoFit/>
              </a:bodyPr>
              <a:lstStyle/>
              <a:p>
                <a:r>
                  <a:rPr lang="en-US" sz="4000" b="1" dirty="0" smtClean="0"/>
                  <a:t>Feedback to signal ratio: </a:t>
                </a:r>
                <a14:m>
                  <m:oMath xmlns:m="http://schemas.openxmlformats.org/officeDocument/2006/math">
                    <m:f>
                      <m:fPr>
                        <m:type m:val="skw"/>
                        <m:ctrlPr>
                          <a:rPr lang="en-US" sz="4000" b="1" i="1" smtClean="0">
                            <a:latin typeface="Cambria Math" panose="02040503050406030204" pitchFamily="18" charset="0"/>
                          </a:rPr>
                        </m:ctrlPr>
                      </m:fPr>
                      <m:num>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𝒙</m:t>
                            </m:r>
                          </m:e>
                          <m:sub>
                            <m:r>
                              <a:rPr lang="en-US" sz="4000" b="1" i="1" smtClean="0">
                                <a:latin typeface="Cambria Math" panose="02040503050406030204" pitchFamily="18" charset="0"/>
                              </a:rPr>
                              <m:t>𝒇</m:t>
                            </m:r>
                          </m:sub>
                        </m:sSub>
                      </m:num>
                      <m:den>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𝒙</m:t>
                            </m:r>
                          </m:e>
                          <m:sub>
                            <m:r>
                              <a:rPr lang="en-US" sz="4000" b="1" i="1" smtClean="0">
                                <a:latin typeface="Cambria Math" panose="02040503050406030204" pitchFamily="18" charset="0"/>
                              </a:rPr>
                              <m:t>𝑺</m:t>
                            </m:r>
                          </m:sub>
                        </m:sSub>
                      </m:den>
                    </m:f>
                  </m:oMath>
                </a14:m>
                <a:endParaRPr lang="en-US" sz="4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159524" y="144379"/>
                <a:ext cx="9930961" cy="792205"/>
              </a:xfrm>
              <a:prstGeom prst="rect">
                <a:avLst/>
              </a:prstGeom>
              <a:blipFill rotWithShape="0">
                <a:blip r:embed="rId3"/>
                <a:stretch>
                  <a:fillRect l="-2149" t="-3077" b="-32308"/>
                </a:stretch>
              </a:blipFill>
            </p:spPr>
            <p:txBody>
              <a:bodyPr/>
              <a:lstStyle/>
              <a:p>
                <a:r>
                  <a:rPr lang="en-US">
                    <a:noFill/>
                  </a:rPr>
                  <a:t> </a:t>
                </a:r>
              </a:p>
            </p:txBody>
          </p:sp>
        </mc:Fallback>
      </mc:AlternateContent>
    </p:spTree>
    <p:extLst>
      <p:ext uri="{BB962C8B-B14F-4D97-AF65-F5344CB8AC3E}">
        <p14:creationId xmlns:p14="http://schemas.microsoft.com/office/powerpoint/2010/main" val="3682726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7735"/>
          <a:stretch/>
        </p:blipFill>
        <p:spPr>
          <a:xfrm>
            <a:off x="1464018" y="884692"/>
            <a:ext cx="9300236" cy="5973308"/>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159524" y="144379"/>
                <a:ext cx="9930961" cy="748666"/>
              </a:xfrm>
              <a:prstGeom prst="rect">
                <a:avLst/>
              </a:prstGeom>
              <a:noFill/>
            </p:spPr>
            <p:txBody>
              <a:bodyPr wrap="square" rtlCol="0">
                <a:spAutoFit/>
              </a:bodyPr>
              <a:lstStyle/>
              <a:p>
                <a:r>
                  <a:rPr lang="en-US" sz="4000" b="1" dirty="0" smtClean="0"/>
                  <a:t>input to signal ratio: </a:t>
                </a:r>
                <a14:m>
                  <m:oMath xmlns:m="http://schemas.openxmlformats.org/officeDocument/2006/math">
                    <m:f>
                      <m:fPr>
                        <m:type m:val="skw"/>
                        <m:ctrlPr>
                          <a:rPr lang="en-US" sz="4000" b="1" i="1" smtClean="0">
                            <a:latin typeface="Cambria Math" panose="02040503050406030204" pitchFamily="18" charset="0"/>
                          </a:rPr>
                        </m:ctrlPr>
                      </m:fPr>
                      <m:num>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𝒙</m:t>
                            </m:r>
                          </m:e>
                          <m:sub>
                            <m:r>
                              <a:rPr lang="en-US" sz="4000" b="1" i="1" smtClean="0">
                                <a:latin typeface="Cambria Math" panose="02040503050406030204" pitchFamily="18" charset="0"/>
                              </a:rPr>
                              <m:t>𝒊</m:t>
                            </m:r>
                          </m:sub>
                        </m:sSub>
                      </m:num>
                      <m:den>
                        <m:sSub>
                          <m:sSubPr>
                            <m:ctrlPr>
                              <a:rPr lang="en-US" sz="4000" b="1" i="1" smtClean="0">
                                <a:latin typeface="Cambria Math" panose="02040503050406030204" pitchFamily="18" charset="0"/>
                              </a:rPr>
                            </m:ctrlPr>
                          </m:sSubPr>
                          <m:e>
                            <m:r>
                              <a:rPr lang="en-US" sz="4000" b="1" i="1" smtClean="0">
                                <a:latin typeface="Cambria Math" panose="02040503050406030204" pitchFamily="18" charset="0"/>
                              </a:rPr>
                              <m:t>𝒙</m:t>
                            </m:r>
                          </m:e>
                          <m:sub>
                            <m:r>
                              <a:rPr lang="en-US" sz="4000" b="1" i="1" smtClean="0">
                                <a:latin typeface="Cambria Math" panose="02040503050406030204" pitchFamily="18" charset="0"/>
                              </a:rPr>
                              <m:t>𝑺</m:t>
                            </m:r>
                          </m:sub>
                        </m:sSub>
                      </m:den>
                    </m:f>
                  </m:oMath>
                </a14:m>
                <a:endParaRPr lang="en-US" sz="4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159524" y="144379"/>
                <a:ext cx="9930961" cy="748666"/>
              </a:xfrm>
              <a:prstGeom prst="rect">
                <a:avLst/>
              </a:prstGeom>
              <a:blipFill rotWithShape="0">
                <a:blip r:embed="rId3"/>
                <a:stretch>
                  <a:fillRect l="-2149" t="-12295" b="-31967"/>
                </a:stretch>
              </a:blipFill>
            </p:spPr>
            <p:txBody>
              <a:bodyPr/>
              <a:lstStyle/>
              <a:p>
                <a:r>
                  <a:rPr lang="en-US">
                    <a:noFill/>
                  </a:rPr>
                  <a:t> </a:t>
                </a:r>
              </a:p>
            </p:txBody>
          </p:sp>
        </mc:Fallback>
      </mc:AlternateContent>
    </p:spTree>
    <p:extLst>
      <p:ext uri="{BB962C8B-B14F-4D97-AF65-F5344CB8AC3E}">
        <p14:creationId xmlns:p14="http://schemas.microsoft.com/office/powerpoint/2010/main" val="2174674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3416" y="101217"/>
            <a:ext cx="10871508" cy="6756783"/>
          </a:xfrm>
          <a:prstGeom prst="rect">
            <a:avLst/>
          </a:prstGeom>
        </p:spPr>
      </p:pic>
    </p:spTree>
    <p:extLst>
      <p:ext uri="{BB962C8B-B14F-4D97-AF65-F5344CB8AC3E}">
        <p14:creationId xmlns:p14="http://schemas.microsoft.com/office/powerpoint/2010/main" val="1702111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49898" cy="3207434"/>
          </a:xfrm>
          <a:prstGeom prst="rect">
            <a:avLst/>
          </a:prstGeom>
        </p:spPr>
      </p:pic>
      <p:pic>
        <p:nvPicPr>
          <p:cNvPr id="3" name="Picture 2"/>
          <p:cNvPicPr>
            <a:picLocks noChangeAspect="1"/>
          </p:cNvPicPr>
          <p:nvPr/>
        </p:nvPicPr>
        <p:blipFill>
          <a:blip r:embed="rId3"/>
          <a:stretch>
            <a:fillRect/>
          </a:stretch>
        </p:blipFill>
        <p:spPr>
          <a:xfrm>
            <a:off x="0" y="3330929"/>
            <a:ext cx="2947591" cy="1058191"/>
          </a:xfrm>
          <a:prstGeom prst="rect">
            <a:avLst/>
          </a:prstGeom>
        </p:spPr>
      </p:pic>
      <p:pic>
        <p:nvPicPr>
          <p:cNvPr id="5" name="Picture 4"/>
          <p:cNvPicPr>
            <a:picLocks noChangeAspect="1"/>
          </p:cNvPicPr>
          <p:nvPr/>
        </p:nvPicPr>
        <p:blipFill>
          <a:blip r:embed="rId4"/>
          <a:stretch>
            <a:fillRect/>
          </a:stretch>
        </p:blipFill>
        <p:spPr>
          <a:xfrm>
            <a:off x="5359609" y="3260343"/>
            <a:ext cx="6790289" cy="3527072"/>
          </a:xfrm>
          <a:prstGeom prst="rect">
            <a:avLst/>
          </a:prstGeom>
        </p:spPr>
      </p:pic>
      <p:pic>
        <p:nvPicPr>
          <p:cNvPr id="6" name="Picture 5"/>
          <p:cNvPicPr>
            <a:picLocks noChangeAspect="1"/>
          </p:cNvPicPr>
          <p:nvPr/>
        </p:nvPicPr>
        <p:blipFill rotWithShape="1">
          <a:blip r:embed="rId5"/>
          <a:srcRect t="12084" b="2028"/>
          <a:stretch/>
        </p:blipFill>
        <p:spPr>
          <a:xfrm>
            <a:off x="0" y="0"/>
            <a:ext cx="6723675" cy="3207433"/>
          </a:xfrm>
          <a:prstGeom prst="rect">
            <a:avLst/>
          </a:prstGeom>
        </p:spPr>
      </p:pic>
      <p:pic>
        <p:nvPicPr>
          <p:cNvPr id="7" name="Picture 6"/>
          <p:cNvPicPr>
            <a:picLocks noChangeAspect="1"/>
          </p:cNvPicPr>
          <p:nvPr/>
        </p:nvPicPr>
        <p:blipFill rotWithShape="1">
          <a:blip r:embed="rId6"/>
          <a:srcRect t="12866" r="51822" b="46535"/>
          <a:stretch/>
        </p:blipFill>
        <p:spPr>
          <a:xfrm>
            <a:off x="6723675" y="0"/>
            <a:ext cx="5426223" cy="3207433"/>
          </a:xfrm>
          <a:prstGeom prst="rect">
            <a:avLst/>
          </a:prstGeom>
        </p:spPr>
      </p:pic>
      <p:pic>
        <p:nvPicPr>
          <p:cNvPr id="8" name="Picture 7"/>
          <p:cNvPicPr>
            <a:picLocks noChangeAspect="1"/>
          </p:cNvPicPr>
          <p:nvPr/>
        </p:nvPicPr>
        <p:blipFill rotWithShape="1">
          <a:blip r:embed="rId7"/>
          <a:srcRect l="6298" t="57913" r="79540" b="35528"/>
          <a:stretch/>
        </p:blipFill>
        <p:spPr>
          <a:xfrm>
            <a:off x="128338" y="2245201"/>
            <a:ext cx="1491916" cy="433137"/>
          </a:xfrm>
          <a:prstGeom prst="rect">
            <a:avLst/>
          </a:prstGeom>
        </p:spPr>
      </p:pic>
      <p:pic>
        <p:nvPicPr>
          <p:cNvPr id="4" name="Picture 3"/>
          <p:cNvPicPr>
            <a:picLocks noChangeAspect="1"/>
          </p:cNvPicPr>
          <p:nvPr/>
        </p:nvPicPr>
        <p:blipFill>
          <a:blip r:embed="rId8"/>
          <a:stretch>
            <a:fillRect/>
          </a:stretch>
        </p:blipFill>
        <p:spPr>
          <a:xfrm>
            <a:off x="5359609" y="3330929"/>
            <a:ext cx="2785403" cy="1065499"/>
          </a:xfrm>
          <a:prstGeom prst="rect">
            <a:avLst/>
          </a:prstGeom>
        </p:spPr>
      </p:pic>
    </p:spTree>
    <p:extLst>
      <p:ext uri="{BB962C8B-B14F-4D97-AF65-F5344CB8AC3E}">
        <p14:creationId xmlns:p14="http://schemas.microsoft.com/office/powerpoint/2010/main" val="216978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735644"/>
            <a:ext cx="8942899" cy="2560452"/>
          </a:xfrm>
          <a:prstGeom prst="rect">
            <a:avLst/>
          </a:prstGeom>
        </p:spPr>
      </p:pic>
      <p:pic>
        <p:nvPicPr>
          <p:cNvPr id="3" name="Picture 2"/>
          <p:cNvPicPr>
            <a:picLocks noChangeAspect="1"/>
          </p:cNvPicPr>
          <p:nvPr/>
        </p:nvPicPr>
        <p:blipFill>
          <a:blip r:embed="rId3"/>
          <a:stretch>
            <a:fillRect/>
          </a:stretch>
        </p:blipFill>
        <p:spPr>
          <a:xfrm>
            <a:off x="0" y="0"/>
            <a:ext cx="8461420" cy="1735644"/>
          </a:xfrm>
          <a:prstGeom prst="rect">
            <a:avLst/>
          </a:prstGeom>
        </p:spPr>
      </p:pic>
      <p:pic>
        <p:nvPicPr>
          <p:cNvPr id="4" name="Picture 3"/>
          <p:cNvPicPr>
            <a:picLocks noChangeAspect="1"/>
          </p:cNvPicPr>
          <p:nvPr/>
        </p:nvPicPr>
        <p:blipFill>
          <a:blip r:embed="rId4"/>
          <a:stretch>
            <a:fillRect/>
          </a:stretch>
        </p:blipFill>
        <p:spPr>
          <a:xfrm>
            <a:off x="-1" y="4296096"/>
            <a:ext cx="10921285" cy="2561904"/>
          </a:xfrm>
          <a:prstGeom prst="rect">
            <a:avLst/>
          </a:prstGeom>
        </p:spPr>
      </p:pic>
      <p:pic>
        <p:nvPicPr>
          <p:cNvPr id="5" name="Picture 4"/>
          <p:cNvPicPr>
            <a:picLocks noChangeAspect="1"/>
          </p:cNvPicPr>
          <p:nvPr/>
        </p:nvPicPr>
        <p:blipFill rotWithShape="1">
          <a:blip r:embed="rId5"/>
          <a:srcRect l="38099" t="50785" b="1943"/>
          <a:stretch/>
        </p:blipFill>
        <p:spPr>
          <a:xfrm>
            <a:off x="8461420" y="82643"/>
            <a:ext cx="3497943" cy="1653001"/>
          </a:xfrm>
          <a:prstGeom prst="rect">
            <a:avLst/>
          </a:prstGeom>
        </p:spPr>
      </p:pic>
    </p:spTree>
    <p:extLst>
      <p:ext uri="{BB962C8B-B14F-4D97-AF65-F5344CB8AC3E}">
        <p14:creationId xmlns:p14="http://schemas.microsoft.com/office/powerpoint/2010/main" val="160830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713" y="0"/>
            <a:ext cx="10515600" cy="626548"/>
          </a:xfrm>
        </p:spPr>
        <p:txBody>
          <a:bodyPr>
            <a:normAutofit fontScale="90000"/>
          </a:bodyPr>
          <a:lstStyle/>
          <a:p>
            <a:pPr algn="ctr"/>
            <a:r>
              <a:rPr lang="en-US" b="1" dirty="0" smtClean="0">
                <a:latin typeface="Arial Black" panose="020B0A04020102020204" pitchFamily="34" charset="0"/>
              </a:rPr>
              <a:t>Topics to be covered </a:t>
            </a:r>
            <a:endParaRPr lang="en-US" b="1" dirty="0">
              <a:latin typeface="Arial Black" panose="020B0A04020102020204" pitchFamily="34" charset="0"/>
            </a:endParaRPr>
          </a:p>
        </p:txBody>
      </p:sp>
      <p:sp>
        <p:nvSpPr>
          <p:cNvPr id="4" name="Rectangle 3"/>
          <p:cNvSpPr/>
          <p:nvPr/>
        </p:nvSpPr>
        <p:spPr>
          <a:xfrm>
            <a:off x="2061071" y="533192"/>
            <a:ext cx="10972800" cy="6324808"/>
          </a:xfrm>
          <a:prstGeom prst="rect">
            <a:avLst/>
          </a:prstGeom>
        </p:spPr>
        <p:txBody>
          <a:bodyPr wrap="square">
            <a:spAutoFit/>
          </a:bodyPr>
          <a:lstStyle/>
          <a:p>
            <a:pPr>
              <a:lnSpc>
                <a:spcPct val="150000"/>
              </a:lnSpc>
            </a:pPr>
            <a:r>
              <a:rPr lang="en-US" b="1" i="0" u="none" strike="noStrike" baseline="0" dirty="0" smtClean="0">
                <a:solidFill>
                  <a:srgbClr val="FF0000"/>
                </a:solidFill>
                <a:latin typeface="GothamRounded-Bold"/>
              </a:rPr>
              <a:t>10.0  Introduction </a:t>
            </a:r>
          </a:p>
          <a:p>
            <a:pPr>
              <a:lnSpc>
                <a:spcPct val="150000"/>
              </a:lnSpc>
            </a:pPr>
            <a:r>
              <a:rPr lang="en-US" b="1" i="0" u="none" strike="noStrike" baseline="0" dirty="0" smtClean="0">
                <a:solidFill>
                  <a:srgbClr val="FF0000"/>
                </a:solidFill>
                <a:latin typeface="GothamRounded-Bold"/>
              </a:rPr>
              <a:t>10.1 The General Feedback Structure </a:t>
            </a:r>
          </a:p>
          <a:p>
            <a:pPr>
              <a:lnSpc>
                <a:spcPct val="150000"/>
              </a:lnSpc>
            </a:pPr>
            <a:r>
              <a:rPr lang="en-US" b="1" i="0" u="none" strike="noStrike" baseline="0" dirty="0" smtClean="0">
                <a:solidFill>
                  <a:srgbClr val="FF0000"/>
                </a:solidFill>
                <a:latin typeface="GothamRounded-Bold"/>
              </a:rPr>
              <a:t>10.2 Some Properties of Negative Feedback </a:t>
            </a:r>
          </a:p>
          <a:p>
            <a:pPr>
              <a:lnSpc>
                <a:spcPct val="150000"/>
              </a:lnSpc>
            </a:pPr>
            <a:r>
              <a:rPr lang="en-US" b="1" i="0" u="none" strike="noStrike" baseline="0" dirty="0" smtClean="0">
                <a:solidFill>
                  <a:srgbClr val="FF0000"/>
                </a:solidFill>
                <a:latin typeface="GothamRounded-Bold"/>
              </a:rPr>
              <a:t>10.3 The Four Basic Feedback Topologies</a:t>
            </a:r>
            <a:r>
              <a:rPr lang="en-US" b="1" i="0" u="none" strike="noStrike" baseline="0" dirty="0" smtClean="0">
                <a:latin typeface="GothamRounded-Bold"/>
              </a:rPr>
              <a:t> </a:t>
            </a:r>
          </a:p>
          <a:p>
            <a:pPr>
              <a:lnSpc>
                <a:spcPct val="150000"/>
              </a:lnSpc>
            </a:pPr>
            <a:r>
              <a:rPr lang="en-US" b="1" i="0" u="none" strike="noStrike" baseline="0" dirty="0" smtClean="0">
                <a:latin typeface="GothamRounded-Bold"/>
              </a:rPr>
              <a:t>10.4 The Feedback Voltage Amplifier (Series—Shunt) </a:t>
            </a:r>
          </a:p>
          <a:p>
            <a:pPr>
              <a:lnSpc>
                <a:spcPct val="150000"/>
              </a:lnSpc>
            </a:pPr>
            <a:r>
              <a:rPr lang="en-US" b="1" i="0" u="none" strike="noStrike" baseline="0" dirty="0" smtClean="0">
                <a:latin typeface="GothamRounded-Bold"/>
              </a:rPr>
              <a:t>10.5 The Feedback Trans-conductance Amplifier (Series—Series) </a:t>
            </a:r>
          </a:p>
          <a:p>
            <a:pPr>
              <a:lnSpc>
                <a:spcPct val="150000"/>
              </a:lnSpc>
            </a:pPr>
            <a:r>
              <a:rPr lang="en-US" b="1" i="0" u="none" strike="noStrike" baseline="0" dirty="0" smtClean="0">
                <a:latin typeface="GothamRounded-Bold"/>
              </a:rPr>
              <a:t>10.6 The Feedback Trans-resistance Amplifier (Shunt—Shunt) </a:t>
            </a:r>
          </a:p>
          <a:p>
            <a:pPr>
              <a:lnSpc>
                <a:spcPct val="150000"/>
              </a:lnSpc>
            </a:pPr>
            <a:r>
              <a:rPr lang="en-US" b="1" i="0" u="none" strike="noStrike" baseline="0" dirty="0" smtClean="0">
                <a:latin typeface="GothamRounded-Bold"/>
              </a:rPr>
              <a:t>10.7 The Feedback Current Amplifier (Shunt—Series) </a:t>
            </a:r>
          </a:p>
          <a:p>
            <a:pPr>
              <a:lnSpc>
                <a:spcPct val="150000"/>
              </a:lnSpc>
            </a:pPr>
            <a:r>
              <a:rPr lang="en-US" b="1" i="0" u="none" strike="noStrike" baseline="0" dirty="0" smtClean="0">
                <a:latin typeface="GothamRounded-Bold"/>
              </a:rPr>
              <a:t>10.8 Summary of the Feedback Analysis Method </a:t>
            </a:r>
          </a:p>
          <a:p>
            <a:pPr>
              <a:lnSpc>
                <a:spcPct val="150000"/>
              </a:lnSpc>
            </a:pPr>
            <a:r>
              <a:rPr lang="en-US" b="1" i="0" u="none" strike="noStrike" baseline="0" dirty="0" smtClean="0">
                <a:latin typeface="GothamRounded-Bold"/>
              </a:rPr>
              <a:t>10.9 Determining the Loop Gain </a:t>
            </a:r>
          </a:p>
          <a:p>
            <a:pPr>
              <a:lnSpc>
                <a:spcPct val="150000"/>
              </a:lnSpc>
            </a:pPr>
            <a:r>
              <a:rPr lang="en-US" b="1" i="0" u="none" strike="noStrike" baseline="0" dirty="0" smtClean="0">
                <a:solidFill>
                  <a:srgbClr val="FF0000"/>
                </a:solidFill>
                <a:latin typeface="GothamRounded-Bold"/>
              </a:rPr>
              <a:t>Introduction to bode plot and root locus </a:t>
            </a:r>
          </a:p>
          <a:p>
            <a:pPr>
              <a:lnSpc>
                <a:spcPct val="150000"/>
              </a:lnSpc>
            </a:pPr>
            <a:r>
              <a:rPr lang="en-US" b="1" i="0" u="none" strike="noStrike" baseline="0" dirty="0" smtClean="0">
                <a:latin typeface="GothamRounded-Bold"/>
              </a:rPr>
              <a:t>10.10 The Stability Problem </a:t>
            </a:r>
          </a:p>
          <a:p>
            <a:pPr>
              <a:lnSpc>
                <a:spcPct val="150000"/>
              </a:lnSpc>
            </a:pPr>
            <a:r>
              <a:rPr lang="en-US" b="1" i="0" u="none" strike="noStrike" baseline="0" dirty="0" smtClean="0">
                <a:latin typeface="GothamRounded-Bold"/>
              </a:rPr>
              <a:t>10.11 Effect of Feedback on the Amplifier Poles </a:t>
            </a:r>
          </a:p>
          <a:p>
            <a:pPr>
              <a:lnSpc>
                <a:spcPct val="150000"/>
              </a:lnSpc>
            </a:pPr>
            <a:r>
              <a:rPr lang="en-US" b="1" i="0" u="none" strike="noStrike" baseline="0" dirty="0" smtClean="0">
                <a:latin typeface="GothamRounded-Bold"/>
              </a:rPr>
              <a:t>10.12 Stability Study Using Bode Plots </a:t>
            </a:r>
          </a:p>
          <a:p>
            <a:pPr>
              <a:lnSpc>
                <a:spcPct val="150000"/>
              </a:lnSpc>
            </a:pPr>
            <a:r>
              <a:rPr lang="en-US" b="1" i="0" u="none" strike="noStrike" baseline="0" dirty="0" smtClean="0">
                <a:latin typeface="GothamRounded-Bold"/>
              </a:rPr>
              <a:t>10.13 Frequency Compensation </a:t>
            </a:r>
          </a:p>
        </p:txBody>
      </p:sp>
    </p:spTree>
    <p:extLst>
      <p:ext uri="{BB962C8B-B14F-4D97-AF65-F5344CB8AC3E}">
        <p14:creationId xmlns:p14="http://schemas.microsoft.com/office/powerpoint/2010/main" val="3301832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6437" y="3047386"/>
            <a:ext cx="11318291" cy="707886"/>
          </a:xfrm>
          <a:prstGeom prst="rect">
            <a:avLst/>
          </a:prstGeom>
        </p:spPr>
        <p:txBody>
          <a:bodyPr wrap="none">
            <a:spAutoFit/>
          </a:bodyPr>
          <a:lstStyle/>
          <a:p>
            <a:r>
              <a:rPr lang="en-US" sz="4000" b="1" i="0" u="none" strike="noStrike" baseline="0" dirty="0" smtClean="0">
                <a:latin typeface="Arial Black" panose="020B0A04020102020204" pitchFamily="34" charset="0"/>
              </a:rPr>
              <a:t>Some Properties of Negative Feedback </a:t>
            </a:r>
            <a:endParaRPr lang="en-US" sz="4000" dirty="0">
              <a:latin typeface="Arial Black" panose="020B0A04020102020204" pitchFamily="34" charset="0"/>
            </a:endParaRPr>
          </a:p>
        </p:txBody>
      </p:sp>
    </p:spTree>
    <p:extLst>
      <p:ext uri="{BB962C8B-B14F-4D97-AF65-F5344CB8AC3E}">
        <p14:creationId xmlns:p14="http://schemas.microsoft.com/office/powerpoint/2010/main" val="1637938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6503" y="206176"/>
            <a:ext cx="9593113" cy="6651824"/>
          </a:xfrm>
          <a:prstGeom prst="rect">
            <a:avLst/>
          </a:prstGeom>
        </p:spPr>
      </p:pic>
    </p:spTree>
    <p:extLst>
      <p:ext uri="{BB962C8B-B14F-4D97-AF65-F5344CB8AC3E}">
        <p14:creationId xmlns:p14="http://schemas.microsoft.com/office/powerpoint/2010/main" val="9301843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4981" y="161778"/>
            <a:ext cx="10677819" cy="6702427"/>
          </a:xfrm>
          <a:prstGeom prst="rect">
            <a:avLst/>
          </a:prstGeom>
        </p:spPr>
      </p:pic>
    </p:spTree>
    <p:extLst>
      <p:ext uri="{BB962C8B-B14F-4D97-AF65-F5344CB8AC3E}">
        <p14:creationId xmlns:p14="http://schemas.microsoft.com/office/powerpoint/2010/main" val="41504486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37" y="0"/>
            <a:ext cx="12207237" cy="2511380"/>
          </a:xfrm>
          <a:prstGeom prst="rect">
            <a:avLst/>
          </a:prstGeom>
        </p:spPr>
      </p:pic>
      <p:grpSp>
        <p:nvGrpSpPr>
          <p:cNvPr id="9" name="Group 8"/>
          <p:cNvGrpSpPr/>
          <p:nvPr/>
        </p:nvGrpSpPr>
        <p:grpSpPr>
          <a:xfrm>
            <a:off x="475314" y="2869887"/>
            <a:ext cx="5157777" cy="620042"/>
            <a:chOff x="449178" y="2511380"/>
            <a:chExt cx="5157777" cy="620042"/>
          </a:xfrm>
        </p:grpSpPr>
        <mc:AlternateContent xmlns:mc="http://schemas.openxmlformats.org/markup-compatibility/2006" xmlns:a14="http://schemas.microsoft.com/office/drawing/2010/main">
          <mc:Choice Requires="a14">
            <p:sp>
              <p:nvSpPr>
                <p:cNvPr id="4" name="TextBox 3"/>
                <p:cNvSpPr txBox="1"/>
                <p:nvPr/>
              </p:nvSpPr>
              <p:spPr>
                <a:xfrm>
                  <a:off x="449178" y="2625610"/>
                  <a:ext cx="11188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m:t>
                        </m:r>
                        <m:r>
                          <a:rPr lang="en-US" b="1" i="1" smtClean="0">
                            <a:latin typeface="Cambria Math" panose="02040503050406030204" pitchFamily="18" charset="0"/>
                          </a:rPr>
                          <m:t>𝟏𝟎𝟎𝟎</m:t>
                        </m:r>
                        <m:r>
                          <a:rPr lang="en-US" b="1" i="1" smtClean="0">
                            <a:latin typeface="Cambria Math" panose="02040503050406030204" pitchFamily="18" charset="0"/>
                          </a:rPr>
                          <m:t>;</m:t>
                        </m:r>
                      </m:oMath>
                    </m:oMathPara>
                  </a14:m>
                  <a:endParaRPr 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449178" y="2625610"/>
                  <a:ext cx="1118896" cy="276999"/>
                </a:xfrm>
                <a:prstGeom prst="rect">
                  <a:avLst/>
                </a:prstGeom>
                <a:blipFill rotWithShape="0">
                  <a:blip r:embed="rId3"/>
                  <a:stretch>
                    <a:fillRect l="-4891" r="-3261"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366860" y="2511380"/>
                  <a:ext cx="1078821" cy="5243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𝒅𝑨</m:t>
                            </m:r>
                          </m:num>
                          <m:den>
                            <m:r>
                              <a:rPr lang="en-US" b="1" i="1" smtClean="0">
                                <a:latin typeface="Cambria Math" panose="02040503050406030204" pitchFamily="18" charset="0"/>
                              </a:rPr>
                              <m:t>𝑨</m:t>
                            </m:r>
                          </m:den>
                        </m:f>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oMath>
                    </m:oMathPara>
                  </a14:m>
                  <a:endParaRPr 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2366860" y="2511380"/>
                  <a:ext cx="1078821" cy="52431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209200" y="2511380"/>
                  <a:ext cx="1397755" cy="6200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𝒅</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𝑨</m:t>
                                </m:r>
                              </m:e>
                              <m:sub>
                                <m:r>
                                  <a:rPr lang="en-US" b="1" i="1" smtClean="0">
                                    <a:latin typeface="Cambria Math" panose="02040503050406030204" pitchFamily="18" charset="0"/>
                                  </a:rPr>
                                  <m:t>𝒇</m:t>
                                </m:r>
                              </m:sub>
                            </m:sSub>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𝑨</m:t>
                                </m:r>
                              </m:e>
                              <m:sub>
                                <m:r>
                                  <a:rPr lang="en-US" b="1" i="1" smtClean="0">
                                    <a:latin typeface="Cambria Math" panose="02040503050406030204" pitchFamily="18" charset="0"/>
                                  </a:rPr>
                                  <m:t>𝒇</m:t>
                                </m:r>
                              </m:sub>
                            </m:sSub>
                          </m:den>
                        </m:f>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𝟎𝟎𝟏</m:t>
                        </m:r>
                      </m:oMath>
                    </m:oMathPara>
                  </a14:m>
                  <a:endParaRPr lang="en-US" b="1" dirty="0"/>
                </a:p>
              </p:txBody>
            </p:sp>
          </mc:Choice>
          <mc:Fallback xmlns="">
            <p:sp>
              <p:nvSpPr>
                <p:cNvPr id="7" name="TextBox 6"/>
                <p:cNvSpPr txBox="1">
                  <a:spLocks noRot="1" noChangeAspect="1" noMove="1" noResize="1" noEditPoints="1" noAdjustHandles="1" noChangeArrowheads="1" noChangeShapeType="1" noTextEdit="1"/>
                </p:cNvSpPr>
                <p:nvPr/>
              </p:nvSpPr>
              <p:spPr>
                <a:xfrm>
                  <a:off x="4209200" y="2511380"/>
                  <a:ext cx="1397755" cy="620042"/>
                </a:xfrm>
                <a:prstGeom prst="rect">
                  <a:avLst/>
                </a:prstGeom>
                <a:blipFill rotWithShape="0">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 name="TextBox 2"/>
              <p:cNvSpPr txBox="1"/>
              <p:nvPr/>
            </p:nvSpPr>
            <p:spPr>
              <a:xfrm>
                <a:off x="307511" y="4154057"/>
                <a:ext cx="2573397" cy="702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𝒅</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𝑨</m:t>
                              </m:r>
                            </m:e>
                            <m:sub>
                              <m:r>
                                <a:rPr lang="en-US" sz="2000" b="1" i="1" smtClean="0">
                                  <a:latin typeface="Cambria Math" panose="02040503050406030204" pitchFamily="18" charset="0"/>
                                </a:rPr>
                                <m:t>𝒇</m:t>
                              </m:r>
                            </m:sub>
                          </m:sSub>
                        </m:num>
                        <m:den>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𝑨</m:t>
                              </m:r>
                            </m:e>
                            <m:sub>
                              <m:r>
                                <a:rPr lang="en-US" sz="2000" b="1" i="1" smtClean="0">
                                  <a:latin typeface="Cambria Math" panose="02040503050406030204" pitchFamily="18" charset="0"/>
                                </a:rPr>
                                <m:t>𝒇</m:t>
                              </m:r>
                            </m:sub>
                          </m:sSub>
                        </m:den>
                      </m:f>
                      <m:r>
                        <a:rPr lang="en-US" sz="2000" b="1" i="1" smtClean="0">
                          <a:latin typeface="Cambria Math" panose="02040503050406030204" pitchFamily="18" charset="0"/>
                        </a:rPr>
                        <m:t>=</m:t>
                      </m:r>
                      <m:d>
                        <m:dPr>
                          <m:ctrlPr>
                            <a:rPr lang="en-US" sz="2000" b="1" i="1" smtClean="0">
                              <a:latin typeface="Cambria Math" panose="02040503050406030204" pitchFamily="18" charset="0"/>
                            </a:rPr>
                          </m:ctrlPr>
                        </m:dPr>
                        <m:e>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𝟏</m:t>
                              </m:r>
                            </m:num>
                            <m:den>
                              <m:r>
                                <a:rPr lang="en-US" sz="2000" b="1" i="1" smtClean="0">
                                  <a:latin typeface="Cambria Math" panose="02040503050406030204" pitchFamily="18" charset="0"/>
                                </a:rPr>
                                <m:t>𝟏</m:t>
                              </m:r>
                              <m:r>
                                <a:rPr lang="en-US" sz="2000" b="1" i="1" smtClean="0">
                                  <a:latin typeface="Cambria Math" panose="02040503050406030204" pitchFamily="18" charset="0"/>
                                </a:rPr>
                                <m:t>+</m:t>
                              </m:r>
                              <m:r>
                                <a:rPr lang="en-US" sz="2000" b="1" i="1" smtClean="0">
                                  <a:latin typeface="Cambria Math" panose="02040503050406030204" pitchFamily="18" charset="0"/>
                                </a:rPr>
                                <m:t>𝑨</m:t>
                              </m:r>
                              <m:r>
                                <a:rPr lang="en-US" sz="2000" b="1" i="1" smtClean="0">
                                  <a:latin typeface="Cambria Math" panose="02040503050406030204" pitchFamily="18" charset="0"/>
                                  <a:ea typeface="Cambria Math" panose="02040503050406030204" pitchFamily="18" charset="0"/>
                                </a:rPr>
                                <m:t>𝜷</m:t>
                              </m:r>
                            </m:den>
                          </m:f>
                        </m:e>
                      </m:d>
                      <m:r>
                        <a:rPr lang="en-US" sz="2000" b="1" i="1" smtClean="0">
                          <a:latin typeface="Cambria Math" panose="02040503050406030204" pitchFamily="18" charset="0"/>
                          <a:ea typeface="Cambria Math" panose="02040503050406030204" pitchFamily="18" charset="0"/>
                        </a:rPr>
                        <m:t>×</m:t>
                      </m:r>
                      <m:f>
                        <m:fPr>
                          <m:ctrlPr>
                            <a:rPr lang="en-US" sz="2000" b="1" i="1" smtClean="0">
                              <a:latin typeface="Cambria Math" panose="02040503050406030204" pitchFamily="18" charset="0"/>
                              <a:ea typeface="Cambria Math" panose="02040503050406030204" pitchFamily="18" charset="0"/>
                            </a:rPr>
                          </m:ctrlPr>
                        </m:fPr>
                        <m:num>
                          <m:r>
                            <a:rPr lang="en-US" sz="2000" b="1" i="1" smtClean="0">
                              <a:latin typeface="Cambria Math" panose="02040503050406030204" pitchFamily="18" charset="0"/>
                              <a:ea typeface="Cambria Math" panose="02040503050406030204" pitchFamily="18" charset="0"/>
                            </a:rPr>
                            <m:t>𝒅𝑨</m:t>
                          </m:r>
                        </m:num>
                        <m:den>
                          <m:r>
                            <a:rPr lang="en-US" sz="2000" b="1" i="1" smtClean="0">
                              <a:latin typeface="Cambria Math" panose="02040503050406030204" pitchFamily="18" charset="0"/>
                              <a:ea typeface="Cambria Math" panose="02040503050406030204" pitchFamily="18" charset="0"/>
                            </a:rPr>
                            <m:t>𝑨</m:t>
                          </m:r>
                        </m:den>
                      </m:f>
                    </m:oMath>
                  </m:oMathPara>
                </a14:m>
                <a:endParaRPr lang="en-US"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307511" y="4154057"/>
                <a:ext cx="2573397" cy="702628"/>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337872" y="4190219"/>
                <a:ext cx="3052887" cy="630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𝟎𝟎𝟏</m:t>
                      </m:r>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𝟏</m:t>
                      </m:r>
                      <m:r>
                        <a:rPr lang="en-US" sz="2000" b="1" i="1" smtClean="0">
                          <a:latin typeface="Cambria Math" panose="02040503050406030204" pitchFamily="18" charset="0"/>
                          <a:ea typeface="Cambria Math" panose="02040503050406030204" pitchFamily="18" charset="0"/>
                        </a:rPr>
                        <m:t>×</m:t>
                      </m:r>
                      <m:f>
                        <m:fPr>
                          <m:ctrlPr>
                            <a:rPr lang="en-US" sz="2000" b="1" i="1" smtClean="0">
                              <a:latin typeface="Cambria Math" panose="02040503050406030204" pitchFamily="18" charset="0"/>
                              <a:ea typeface="Cambria Math" panose="02040503050406030204" pitchFamily="18" charset="0"/>
                            </a:rPr>
                          </m:ctrlPr>
                        </m:fPr>
                        <m:num>
                          <m:r>
                            <a:rPr lang="en-US" sz="2000" b="1" i="1" smtClean="0">
                              <a:latin typeface="Cambria Math" panose="02040503050406030204" pitchFamily="18" charset="0"/>
                              <a:ea typeface="Cambria Math" panose="02040503050406030204" pitchFamily="18" charset="0"/>
                            </a:rPr>
                            <m:t>𝟏</m:t>
                          </m:r>
                        </m:num>
                        <m:den>
                          <m:r>
                            <a:rPr lang="en-US" sz="2000" b="1" i="1" smtClean="0">
                              <a:latin typeface="Cambria Math" panose="02040503050406030204" pitchFamily="18" charset="0"/>
                              <a:ea typeface="Cambria Math" panose="02040503050406030204" pitchFamily="18" charset="0"/>
                            </a:rPr>
                            <m:t>𝟏</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𝟏𝟎𝟎𝟎</m:t>
                          </m:r>
                          <m:r>
                            <a:rPr lang="en-US" sz="2000" b="1" i="1" smtClean="0">
                              <a:latin typeface="Cambria Math" panose="02040503050406030204" pitchFamily="18" charset="0"/>
                              <a:ea typeface="Cambria Math" panose="02040503050406030204" pitchFamily="18" charset="0"/>
                            </a:rPr>
                            <m:t>𝜷</m:t>
                          </m:r>
                        </m:den>
                      </m:f>
                    </m:oMath>
                  </m:oMathPara>
                </a14:m>
                <a:endParaRPr lang="en-US" sz="20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4337872" y="4190219"/>
                <a:ext cx="3052887" cy="63030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97094" y="5749626"/>
                <a:ext cx="2198807" cy="630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𝟎𝟏</m:t>
                      </m:r>
                      <m:r>
                        <a:rPr lang="en-US" sz="2000" b="1" i="1" smtClean="0">
                          <a:latin typeface="Cambria Math" panose="02040503050406030204" pitchFamily="18" charset="0"/>
                        </a:rPr>
                        <m:t>=</m:t>
                      </m:r>
                      <m:f>
                        <m:fPr>
                          <m:ctrlPr>
                            <a:rPr lang="en-US" sz="2000" b="1" i="1" smtClean="0">
                              <a:latin typeface="Cambria Math" panose="02040503050406030204" pitchFamily="18" charset="0"/>
                              <a:ea typeface="Cambria Math" panose="02040503050406030204" pitchFamily="18" charset="0"/>
                            </a:rPr>
                          </m:ctrlPr>
                        </m:fPr>
                        <m:num>
                          <m:r>
                            <a:rPr lang="en-US" sz="2000" b="1" i="1" smtClean="0">
                              <a:latin typeface="Cambria Math" panose="02040503050406030204" pitchFamily="18" charset="0"/>
                              <a:ea typeface="Cambria Math" panose="02040503050406030204" pitchFamily="18" charset="0"/>
                            </a:rPr>
                            <m:t>𝟏</m:t>
                          </m:r>
                        </m:num>
                        <m:den>
                          <m:r>
                            <a:rPr lang="en-US" sz="2000" b="1" i="1" smtClean="0">
                              <a:latin typeface="Cambria Math" panose="02040503050406030204" pitchFamily="18" charset="0"/>
                              <a:ea typeface="Cambria Math" panose="02040503050406030204" pitchFamily="18" charset="0"/>
                            </a:rPr>
                            <m:t>𝟏</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𝟏𝟎𝟎𝟎</m:t>
                          </m:r>
                          <m:r>
                            <a:rPr lang="en-US" sz="2000" b="1" i="1" smtClean="0">
                              <a:latin typeface="Cambria Math" panose="02040503050406030204" pitchFamily="18" charset="0"/>
                              <a:ea typeface="Cambria Math" panose="02040503050406030204" pitchFamily="18" charset="0"/>
                            </a:rPr>
                            <m:t>𝜷</m:t>
                          </m:r>
                        </m:den>
                      </m:f>
                    </m:oMath>
                  </m:oMathPara>
                </a14:m>
                <a:endParaRPr lang="en-US" sz="20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97094" y="5749626"/>
                <a:ext cx="2198807" cy="63030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338135" y="6014743"/>
                <a:ext cx="210314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𝟏𝟎𝟎</m:t>
                      </m:r>
                      <m:r>
                        <a:rPr lang="en-US" sz="2000" b="1" i="1" smtClean="0">
                          <a:latin typeface="Cambria Math" panose="02040503050406030204" pitchFamily="18" charset="0"/>
                        </a:rPr>
                        <m:t>=</m:t>
                      </m:r>
                      <m:r>
                        <a:rPr lang="en-US" sz="2000" b="1" i="1" smtClean="0">
                          <a:latin typeface="Cambria Math" panose="02040503050406030204" pitchFamily="18" charset="0"/>
                        </a:rPr>
                        <m:t>𝟏</m:t>
                      </m:r>
                      <m:r>
                        <a:rPr lang="en-US" sz="2000" b="1" i="1" smtClean="0">
                          <a:latin typeface="Cambria Math" panose="02040503050406030204" pitchFamily="18" charset="0"/>
                        </a:rPr>
                        <m:t>+</m:t>
                      </m:r>
                      <m:r>
                        <a:rPr lang="en-US" sz="2000" b="1" i="1" smtClean="0">
                          <a:latin typeface="Cambria Math" panose="02040503050406030204" pitchFamily="18" charset="0"/>
                        </a:rPr>
                        <m:t>𝟏𝟎𝟎𝟎</m:t>
                      </m:r>
                      <m:r>
                        <a:rPr lang="en-US" sz="2000" b="1" i="1" smtClean="0">
                          <a:latin typeface="Cambria Math" panose="02040503050406030204" pitchFamily="18" charset="0"/>
                          <a:ea typeface="Cambria Math" panose="02040503050406030204" pitchFamily="18" charset="0"/>
                        </a:rPr>
                        <m:t>𝜷</m:t>
                      </m:r>
                    </m:oMath>
                  </m:oMathPara>
                </a14:m>
                <a:endParaRPr lang="en-US" sz="20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3338135" y="6014743"/>
                <a:ext cx="2103140" cy="307777"/>
              </a:xfrm>
              <a:prstGeom prst="rect">
                <a:avLst/>
              </a:prstGeom>
              <a:blipFill rotWithShape="0">
                <a:blip r:embed="rId9"/>
                <a:stretch>
                  <a:fillRect l="-2609" r="-3478" b="-3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457524" y="6014744"/>
                <a:ext cx="127688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𝜷</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𝟎𝟗𝟗</m:t>
                      </m:r>
                    </m:oMath>
                  </m:oMathPara>
                </a14:m>
                <a:endParaRPr lang="en-US" sz="20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6457524" y="6014744"/>
                <a:ext cx="1276888" cy="307777"/>
              </a:xfrm>
              <a:prstGeom prst="rect">
                <a:avLst/>
              </a:prstGeom>
              <a:blipFill rotWithShape="0">
                <a:blip r:embed="rId10"/>
                <a:stretch>
                  <a:fillRect l="-6190" r="-4286" b="-3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046738" y="2856966"/>
                <a:ext cx="1482201" cy="6292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𝑨</m:t>
                          </m:r>
                        </m:e>
                        <m:sub>
                          <m:r>
                            <a:rPr lang="en-US" sz="2000" b="1" i="1">
                              <a:latin typeface="Cambria Math" panose="02040503050406030204" pitchFamily="18" charset="0"/>
                            </a:rPr>
                            <m:t>𝒇</m:t>
                          </m:r>
                        </m:sub>
                      </m:sSub>
                      <m:r>
                        <a:rPr lang="en-US" sz="2000" b="1" i="1">
                          <a:latin typeface="Cambria Math" panose="02040503050406030204" pitchFamily="18" charset="0"/>
                        </a:rPr>
                        <m:t>=</m:t>
                      </m:r>
                      <m:f>
                        <m:fPr>
                          <m:ctrlPr>
                            <a:rPr lang="en-US" sz="2000" b="1" i="1">
                              <a:latin typeface="Cambria Math" panose="02040503050406030204" pitchFamily="18" charset="0"/>
                            </a:rPr>
                          </m:ctrlPr>
                        </m:fPr>
                        <m:num>
                          <m:r>
                            <a:rPr lang="en-US" sz="2000" b="1" i="1">
                              <a:latin typeface="Cambria Math" panose="02040503050406030204" pitchFamily="18" charset="0"/>
                            </a:rPr>
                            <m:t>𝑨</m:t>
                          </m:r>
                        </m:num>
                        <m:den>
                          <m:r>
                            <a:rPr lang="en-US" sz="2000" b="1" i="1">
                              <a:latin typeface="Cambria Math" panose="02040503050406030204" pitchFamily="18" charset="0"/>
                            </a:rPr>
                            <m:t>𝟏</m:t>
                          </m:r>
                          <m:r>
                            <a:rPr lang="en-US" sz="2000" b="1" i="1">
                              <a:latin typeface="Cambria Math" panose="02040503050406030204" pitchFamily="18" charset="0"/>
                            </a:rPr>
                            <m:t>+</m:t>
                          </m:r>
                          <m:r>
                            <a:rPr lang="en-US" sz="2000" b="1" i="1">
                              <a:latin typeface="Cambria Math" panose="02040503050406030204" pitchFamily="18" charset="0"/>
                            </a:rPr>
                            <m:t>𝑨</m:t>
                          </m:r>
                          <m:r>
                            <a:rPr lang="en-US" sz="2000" b="1" i="1">
                              <a:latin typeface="Cambria Math" panose="02040503050406030204" pitchFamily="18" charset="0"/>
                              <a:ea typeface="Cambria Math" panose="02040503050406030204" pitchFamily="18" charset="0"/>
                            </a:rPr>
                            <m:t>𝜷</m:t>
                          </m:r>
                        </m:den>
                      </m:f>
                    </m:oMath>
                  </m:oMathPara>
                </a14:m>
                <a:endParaRPr lang="en-US" sz="2000"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7046738" y="2856966"/>
                <a:ext cx="1482201" cy="629211"/>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243541" y="2864468"/>
                <a:ext cx="2678810" cy="6217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a:latin typeface="Cambria Math" panose="02040503050406030204" pitchFamily="18" charset="0"/>
                            </a:rPr>
                            <m:t>𝑨</m:t>
                          </m:r>
                        </m:e>
                        <m:sub>
                          <m:r>
                            <a:rPr lang="en-US" sz="2000" b="1" i="1">
                              <a:latin typeface="Cambria Math" panose="02040503050406030204" pitchFamily="18" charset="0"/>
                            </a:rPr>
                            <m:t>𝒇</m:t>
                          </m:r>
                        </m:sub>
                      </m:sSub>
                      <m:r>
                        <a:rPr lang="en-US" sz="2000" b="1" i="1">
                          <a:latin typeface="Cambria Math" panose="02040503050406030204" pitchFamily="18" charset="0"/>
                        </a:rPr>
                        <m:t>=</m:t>
                      </m:r>
                      <m:f>
                        <m:fPr>
                          <m:ctrlPr>
                            <a:rPr lang="en-US" sz="2000" b="1" i="1">
                              <a:latin typeface="Cambria Math" panose="02040503050406030204" pitchFamily="18" charset="0"/>
                            </a:rPr>
                          </m:ctrlPr>
                        </m:fPr>
                        <m:num>
                          <m:r>
                            <a:rPr lang="en-US" sz="2000" b="1" i="1" smtClean="0">
                              <a:latin typeface="Cambria Math" panose="02040503050406030204" pitchFamily="18" charset="0"/>
                            </a:rPr>
                            <m:t>𝟏𝟎𝟎𝟎</m:t>
                          </m:r>
                        </m:num>
                        <m:den>
                          <m:r>
                            <a:rPr lang="en-US" sz="2000" b="1" i="1">
                              <a:latin typeface="Cambria Math" panose="02040503050406030204" pitchFamily="18" charset="0"/>
                            </a:rPr>
                            <m:t>𝟏</m:t>
                          </m:r>
                          <m:r>
                            <a:rPr lang="en-US" sz="2000" b="1" i="1">
                              <a:latin typeface="Cambria Math" panose="02040503050406030204" pitchFamily="18" charset="0"/>
                            </a:rPr>
                            <m:t>+</m:t>
                          </m:r>
                          <m:r>
                            <a:rPr lang="en-US" sz="2000" b="1" i="1" smtClean="0">
                              <a:latin typeface="Cambria Math" panose="02040503050406030204" pitchFamily="18" charset="0"/>
                            </a:rPr>
                            <m:t>𝟏𝟎𝟎𝟎</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𝟎𝟗𝟗</m:t>
                              </m:r>
                            </m:e>
                          </m:d>
                        </m:den>
                      </m:f>
                    </m:oMath>
                  </m:oMathPara>
                </a14:m>
                <a:endParaRPr lang="en-US" sz="20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9243541" y="2864468"/>
                <a:ext cx="2678810" cy="621709"/>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119936" y="3679696"/>
                <a:ext cx="2622063" cy="583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a:latin typeface="Cambria Math" panose="02040503050406030204" pitchFamily="18" charset="0"/>
                            </a:rPr>
                            <m:t>𝑨</m:t>
                          </m:r>
                        </m:e>
                        <m:sub>
                          <m:r>
                            <a:rPr lang="en-US" sz="2000" b="1" i="1">
                              <a:latin typeface="Cambria Math" panose="02040503050406030204" pitchFamily="18" charset="0"/>
                            </a:rPr>
                            <m:t>𝒇</m:t>
                          </m:r>
                        </m:sub>
                      </m:sSub>
                      <m:r>
                        <a:rPr lang="en-US" sz="2000" b="1" i="1">
                          <a:latin typeface="Cambria Math" panose="02040503050406030204" pitchFamily="18" charset="0"/>
                        </a:rPr>
                        <m:t>=</m:t>
                      </m:r>
                      <m:f>
                        <m:fPr>
                          <m:ctrlPr>
                            <a:rPr lang="en-US" sz="2000" b="1" i="1">
                              <a:latin typeface="Cambria Math" panose="02040503050406030204" pitchFamily="18" charset="0"/>
                            </a:rPr>
                          </m:ctrlPr>
                        </m:fPr>
                        <m:num>
                          <m:r>
                            <a:rPr lang="en-US" sz="2000" b="1" i="1" smtClean="0">
                              <a:latin typeface="Cambria Math" panose="02040503050406030204" pitchFamily="18" charset="0"/>
                            </a:rPr>
                            <m:t>𝟏𝟎𝟎𝟎</m:t>
                          </m:r>
                        </m:num>
                        <m:den>
                          <m:r>
                            <a:rPr lang="en-US" sz="2000" b="1" i="1">
                              <a:latin typeface="Cambria Math" panose="02040503050406030204" pitchFamily="18" charset="0"/>
                            </a:rPr>
                            <m:t>𝟏</m:t>
                          </m:r>
                          <m:r>
                            <a:rPr lang="en-US" sz="2000" b="1" i="1">
                              <a:latin typeface="Cambria Math" panose="02040503050406030204" pitchFamily="18" charset="0"/>
                            </a:rPr>
                            <m:t>+</m:t>
                          </m:r>
                          <m:r>
                            <a:rPr lang="en-US" sz="2000" b="1" i="1" smtClean="0">
                              <a:latin typeface="Cambria Math" panose="02040503050406030204" pitchFamily="18" charset="0"/>
                            </a:rPr>
                            <m:t>𝟗𝟗</m:t>
                          </m:r>
                        </m:den>
                      </m:f>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𝟏𝟎</m:t>
                      </m:r>
                      <m:f>
                        <m:fPr>
                          <m:type m:val="skw"/>
                          <m:ctrlPr>
                            <a:rPr lang="en-US" sz="2000" b="1" i="1" smtClean="0">
                              <a:latin typeface="Cambria Math" panose="02040503050406030204" pitchFamily="18" charset="0"/>
                              <a:ea typeface="Cambria Math" panose="02040503050406030204" pitchFamily="18" charset="0"/>
                            </a:rPr>
                          </m:ctrlPr>
                        </m:fPr>
                        <m:num>
                          <m:r>
                            <a:rPr lang="en-US" sz="2000" b="1" i="1" smtClean="0">
                              <a:latin typeface="Cambria Math" panose="02040503050406030204" pitchFamily="18" charset="0"/>
                              <a:ea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𝑽</m:t>
                          </m:r>
                        </m:num>
                        <m:den>
                          <m:r>
                            <a:rPr lang="en-US" sz="2000" b="1" i="1" smtClean="0">
                              <a:latin typeface="Cambria Math" panose="02040503050406030204" pitchFamily="18" charset="0"/>
                              <a:ea typeface="Cambria Math" panose="02040503050406030204" pitchFamily="18" charset="0"/>
                            </a:rPr>
                            <m:t>𝑽</m:t>
                          </m:r>
                        </m:den>
                      </m:f>
                    </m:oMath>
                  </m:oMathPara>
                </a14:m>
                <a:endParaRPr lang="en-US" sz="20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9119936" y="3679696"/>
                <a:ext cx="2622063" cy="583365"/>
              </a:xfrm>
              <a:prstGeom prst="rect">
                <a:avLst/>
              </a:prstGeom>
              <a:blipFill rotWithShape="0">
                <a:blip r:embed="rId13"/>
                <a:stretch>
                  <a:fillRect/>
                </a:stretch>
              </a:blipFill>
            </p:spPr>
            <p:txBody>
              <a:bodyPr/>
              <a:lstStyle/>
              <a:p>
                <a:r>
                  <a:rPr lang="en-US">
                    <a:noFill/>
                  </a:rPr>
                  <a:t> </a:t>
                </a:r>
              </a:p>
            </p:txBody>
          </p:sp>
        </mc:Fallback>
      </mc:AlternateContent>
      <p:sp>
        <p:nvSpPr>
          <p:cNvPr id="16" name="TextBox 15"/>
          <p:cNvSpPr txBox="1"/>
          <p:nvPr/>
        </p:nvSpPr>
        <p:spPr>
          <a:xfrm>
            <a:off x="0" y="2511380"/>
            <a:ext cx="2392996" cy="400110"/>
          </a:xfrm>
          <a:prstGeom prst="rect">
            <a:avLst/>
          </a:prstGeom>
          <a:noFill/>
        </p:spPr>
        <p:txBody>
          <a:bodyPr wrap="square" rtlCol="0">
            <a:spAutoFit/>
          </a:bodyPr>
          <a:lstStyle/>
          <a:p>
            <a:r>
              <a:rPr lang="en-US" sz="2000" b="1" dirty="0" smtClean="0">
                <a:solidFill>
                  <a:srgbClr val="FF0000"/>
                </a:solidFill>
              </a:rPr>
              <a:t>From Given data</a:t>
            </a:r>
            <a:endParaRPr lang="en-US" sz="2000" b="1" dirty="0">
              <a:solidFill>
                <a:srgbClr val="FF0000"/>
              </a:solidFill>
            </a:endParaRPr>
          </a:p>
        </p:txBody>
      </p:sp>
      <p:sp>
        <p:nvSpPr>
          <p:cNvPr id="17" name="Right Arrow 16"/>
          <p:cNvSpPr/>
          <p:nvPr/>
        </p:nvSpPr>
        <p:spPr>
          <a:xfrm>
            <a:off x="3338135" y="4210450"/>
            <a:ext cx="382395" cy="589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2679032" y="5957340"/>
            <a:ext cx="465221" cy="422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5728547" y="5957340"/>
            <a:ext cx="465221" cy="422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8694821" y="2984117"/>
            <a:ext cx="296778" cy="410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3"/>
          <p:cNvPicPr>
            <a:picLocks noChangeAspect="1"/>
          </p:cNvPicPr>
          <p:nvPr/>
        </p:nvPicPr>
        <p:blipFill rotWithShape="1">
          <a:blip r:embed="rId14"/>
          <a:srcRect t="52729"/>
          <a:stretch/>
        </p:blipFill>
        <p:spPr>
          <a:xfrm>
            <a:off x="121155" y="3536974"/>
            <a:ext cx="8407783" cy="3265727"/>
          </a:xfrm>
          <a:prstGeom prst="rect">
            <a:avLst/>
          </a:prstGeom>
        </p:spPr>
      </p:pic>
    </p:spTree>
    <p:extLst>
      <p:ext uri="{BB962C8B-B14F-4D97-AF65-F5344CB8AC3E}">
        <p14:creationId xmlns:p14="http://schemas.microsoft.com/office/powerpoint/2010/main" val="177579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left)">
                                      <p:cBhvr>
                                        <p:cTn id="6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11" grpId="0"/>
      <p:bldP spid="12" grpId="0"/>
      <p:bldP spid="13" grpId="0"/>
      <p:bldP spid="14" grpId="0"/>
      <p:bldP spid="15" grpId="0"/>
      <p:bldP spid="17" grpId="0" animBg="1"/>
      <p:bldP spid="18" grpId="0" animBg="1"/>
      <p:bldP spid="19" grpId="0" animBg="1"/>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29"/>
            <a:ext cx="6641432" cy="846000"/>
          </a:xfrm>
        </p:spPr>
        <p:txBody>
          <a:bodyPr/>
          <a:lstStyle/>
          <a:p>
            <a:r>
              <a:rPr lang="en-US" dirty="0" smtClean="0">
                <a:latin typeface="Arial Black" panose="020B0A04020102020204" pitchFamily="34" charset="0"/>
              </a:rPr>
              <a:t>Bandwidth extension </a:t>
            </a:r>
            <a:endParaRPr lang="en-US" dirty="0">
              <a:latin typeface="Arial Black" panose="020B0A04020102020204" pitchFamily="34" charset="0"/>
            </a:endParaRPr>
          </a:p>
        </p:txBody>
      </p:sp>
      <p:pic>
        <p:nvPicPr>
          <p:cNvPr id="4" name="Picture 3"/>
          <p:cNvPicPr>
            <a:picLocks noChangeAspect="1"/>
          </p:cNvPicPr>
          <p:nvPr/>
        </p:nvPicPr>
        <p:blipFill>
          <a:blip r:embed="rId2"/>
          <a:stretch>
            <a:fillRect/>
          </a:stretch>
        </p:blipFill>
        <p:spPr>
          <a:xfrm>
            <a:off x="0" y="979306"/>
            <a:ext cx="12191985" cy="772221"/>
          </a:xfrm>
          <a:prstGeom prst="rect">
            <a:avLst/>
          </a:prstGeom>
        </p:spPr>
      </p:pic>
      <p:pic>
        <p:nvPicPr>
          <p:cNvPr id="5" name="Picture 4"/>
          <p:cNvPicPr>
            <a:picLocks noChangeAspect="1"/>
          </p:cNvPicPr>
          <p:nvPr/>
        </p:nvPicPr>
        <p:blipFill>
          <a:blip r:embed="rId3"/>
          <a:stretch>
            <a:fillRect/>
          </a:stretch>
        </p:blipFill>
        <p:spPr>
          <a:xfrm>
            <a:off x="7201901" y="1285803"/>
            <a:ext cx="2613533" cy="931448"/>
          </a:xfrm>
          <a:prstGeom prst="rect">
            <a:avLst/>
          </a:prstGeom>
        </p:spPr>
      </p:pic>
      <p:pic>
        <p:nvPicPr>
          <p:cNvPr id="6" name="Picture 5"/>
          <p:cNvPicPr>
            <a:picLocks noChangeAspect="1"/>
          </p:cNvPicPr>
          <p:nvPr/>
        </p:nvPicPr>
        <p:blipFill>
          <a:blip r:embed="rId4"/>
          <a:stretch>
            <a:fillRect/>
          </a:stretch>
        </p:blipFill>
        <p:spPr>
          <a:xfrm>
            <a:off x="78346" y="2868135"/>
            <a:ext cx="12082754" cy="1155763"/>
          </a:xfrm>
          <a:prstGeom prst="rect">
            <a:avLst/>
          </a:prstGeom>
        </p:spPr>
      </p:pic>
      <p:pic>
        <p:nvPicPr>
          <p:cNvPr id="7" name="Picture 6"/>
          <p:cNvPicPr>
            <a:picLocks noChangeAspect="1"/>
          </p:cNvPicPr>
          <p:nvPr/>
        </p:nvPicPr>
        <p:blipFill>
          <a:blip r:embed="rId5"/>
          <a:stretch>
            <a:fillRect/>
          </a:stretch>
        </p:blipFill>
        <p:spPr>
          <a:xfrm>
            <a:off x="6920357" y="4000594"/>
            <a:ext cx="2895077" cy="802502"/>
          </a:xfrm>
          <a:prstGeom prst="rect">
            <a:avLst/>
          </a:prstGeom>
        </p:spPr>
      </p:pic>
      <p:pic>
        <p:nvPicPr>
          <p:cNvPr id="8" name="Picture 7"/>
          <p:cNvPicPr>
            <a:picLocks noChangeAspect="1"/>
          </p:cNvPicPr>
          <p:nvPr/>
        </p:nvPicPr>
        <p:blipFill>
          <a:blip r:embed="rId6"/>
          <a:stretch>
            <a:fillRect/>
          </a:stretch>
        </p:blipFill>
        <p:spPr>
          <a:xfrm>
            <a:off x="6920357" y="5501616"/>
            <a:ext cx="4178081" cy="1011673"/>
          </a:xfrm>
          <a:prstGeom prst="rect">
            <a:avLst/>
          </a:prstGeom>
        </p:spPr>
      </p:pic>
      <p:sp>
        <p:nvSpPr>
          <p:cNvPr id="9" name="TextBox 8"/>
          <p:cNvSpPr txBox="1"/>
          <p:nvPr/>
        </p:nvSpPr>
        <p:spPr>
          <a:xfrm>
            <a:off x="78346" y="6051624"/>
            <a:ext cx="5712854" cy="461665"/>
          </a:xfrm>
          <a:prstGeom prst="rect">
            <a:avLst/>
          </a:prstGeom>
          <a:noFill/>
        </p:spPr>
        <p:txBody>
          <a:bodyPr wrap="square" rtlCol="0">
            <a:spAutoFit/>
          </a:bodyPr>
          <a:lstStyle/>
          <a:p>
            <a:r>
              <a:rPr lang="en-US" sz="2400" b="1" dirty="0" smtClean="0"/>
              <a:t>Substituting the value of A (s) from above</a:t>
            </a:r>
            <a:endParaRPr lang="en-US" sz="2400" b="1" dirty="0"/>
          </a:p>
        </p:txBody>
      </p:sp>
    </p:spTree>
    <p:extLst>
      <p:ext uri="{BB962C8B-B14F-4D97-AF65-F5344CB8AC3E}">
        <p14:creationId xmlns:p14="http://schemas.microsoft.com/office/powerpoint/2010/main" val="88485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6262" y="170083"/>
            <a:ext cx="3985063" cy="801276"/>
          </a:xfrm>
          <a:prstGeom prst="rect">
            <a:avLst/>
          </a:prstGeom>
        </p:spPr>
      </p:pic>
      <p:pic>
        <p:nvPicPr>
          <p:cNvPr id="6" name="Picture 5"/>
          <p:cNvPicPr>
            <a:picLocks noChangeAspect="1"/>
          </p:cNvPicPr>
          <p:nvPr/>
        </p:nvPicPr>
        <p:blipFill>
          <a:blip r:embed="rId3"/>
          <a:stretch>
            <a:fillRect/>
          </a:stretch>
        </p:blipFill>
        <p:spPr>
          <a:xfrm>
            <a:off x="3511117" y="3522504"/>
            <a:ext cx="4112555" cy="523906"/>
          </a:xfrm>
          <a:prstGeom prst="rect">
            <a:avLst/>
          </a:prstGeom>
        </p:spPr>
      </p:pic>
      <p:pic>
        <p:nvPicPr>
          <p:cNvPr id="7" name="Picture 6"/>
          <p:cNvPicPr>
            <a:picLocks noChangeAspect="1"/>
          </p:cNvPicPr>
          <p:nvPr/>
        </p:nvPicPr>
        <p:blipFill>
          <a:blip r:embed="rId4"/>
          <a:stretch>
            <a:fillRect/>
          </a:stretch>
        </p:blipFill>
        <p:spPr>
          <a:xfrm>
            <a:off x="76262" y="4312853"/>
            <a:ext cx="12062095" cy="1138195"/>
          </a:xfrm>
          <a:prstGeom prst="rect">
            <a:avLst/>
          </a:prstGeom>
        </p:spPr>
      </p:pic>
      <p:pic>
        <p:nvPicPr>
          <p:cNvPr id="8" name="Picture 7"/>
          <p:cNvPicPr>
            <a:picLocks noChangeAspect="1"/>
          </p:cNvPicPr>
          <p:nvPr/>
        </p:nvPicPr>
        <p:blipFill>
          <a:blip r:embed="rId5"/>
          <a:stretch>
            <a:fillRect/>
          </a:stretch>
        </p:blipFill>
        <p:spPr>
          <a:xfrm>
            <a:off x="4774273" y="5717492"/>
            <a:ext cx="2611001" cy="940885"/>
          </a:xfrm>
          <a:prstGeom prst="rect">
            <a:avLst/>
          </a:prstGeom>
        </p:spPr>
      </p:pic>
      <p:grpSp>
        <p:nvGrpSpPr>
          <p:cNvPr id="11" name="Group 10"/>
          <p:cNvGrpSpPr/>
          <p:nvPr/>
        </p:nvGrpSpPr>
        <p:grpSpPr>
          <a:xfrm>
            <a:off x="2968283" y="2951747"/>
            <a:ext cx="7234496" cy="3849500"/>
            <a:chOff x="2968283" y="2810802"/>
            <a:chExt cx="7216726" cy="3990445"/>
          </a:xfrm>
        </p:grpSpPr>
        <p:sp>
          <p:nvSpPr>
            <p:cNvPr id="9" name="Right Arrow 8"/>
            <p:cNvSpPr/>
            <p:nvPr/>
          </p:nvSpPr>
          <p:spPr>
            <a:xfrm>
              <a:off x="8806375" y="2810802"/>
              <a:ext cx="1378634" cy="1226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2968283" y="5574621"/>
              <a:ext cx="1348153" cy="1226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129905" y="1106905"/>
            <a:ext cx="11661042" cy="461665"/>
          </a:xfrm>
          <a:prstGeom prst="rect">
            <a:avLst/>
          </a:prstGeom>
          <a:noFill/>
        </p:spPr>
        <p:txBody>
          <a:bodyPr wrap="square" rtlCol="0">
            <a:spAutoFit/>
          </a:bodyPr>
          <a:lstStyle/>
          <a:p>
            <a:r>
              <a:rPr lang="en-US" sz="2400" b="1" dirty="0" smtClean="0"/>
              <a:t>The above equation shows that the feedback amplifier will have a reduced mid-band gain </a:t>
            </a:r>
            <a:endParaRPr lang="en-US" sz="2400" b="1" dirty="0"/>
          </a:p>
        </p:txBody>
      </p:sp>
      <mc:AlternateContent xmlns:mc="http://schemas.openxmlformats.org/markup-compatibility/2006" xmlns:a14="http://schemas.microsoft.com/office/drawing/2010/main">
        <mc:Choice Requires="a14">
          <p:sp>
            <p:nvSpPr>
              <p:cNvPr id="14" name="TextBox 13"/>
              <p:cNvSpPr txBox="1"/>
              <p:nvPr/>
            </p:nvSpPr>
            <p:spPr>
              <a:xfrm>
                <a:off x="3765984" y="1646798"/>
                <a:ext cx="2046458" cy="629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skw"/>
                          <m:ctrlPr>
                            <a:rPr lang="en-US" sz="2400" b="1" i="1" smtClean="0">
                              <a:latin typeface="Cambria Math" panose="02040503050406030204" pitchFamily="18" charset="0"/>
                            </a:rPr>
                          </m:ctrlPr>
                        </m:fPr>
                        <m:num>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𝑨</m:t>
                              </m:r>
                            </m:e>
                            <m:sub>
                              <m:r>
                                <a:rPr lang="en-US" sz="2400" b="1" i="1" smtClean="0">
                                  <a:latin typeface="Cambria Math" panose="02040503050406030204" pitchFamily="18" charset="0"/>
                                </a:rPr>
                                <m:t>𝑴</m:t>
                              </m:r>
                            </m:sub>
                          </m:sSub>
                        </m:num>
                        <m:den>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𝟏</m:t>
                              </m:r>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𝑨</m:t>
                                  </m:r>
                                </m:e>
                                <m:sub>
                                  <m:r>
                                    <a:rPr lang="en-US" sz="2400" b="1" i="1" smtClean="0">
                                      <a:latin typeface="Cambria Math" panose="02040503050406030204" pitchFamily="18" charset="0"/>
                                    </a:rPr>
                                    <m:t>𝑴</m:t>
                                  </m:r>
                                </m:sub>
                              </m:sSub>
                              <m:r>
                                <a:rPr lang="en-US" sz="2400" b="1" i="1" smtClean="0">
                                  <a:latin typeface="Cambria Math" panose="02040503050406030204" pitchFamily="18" charset="0"/>
                                  <a:ea typeface="Cambria Math" panose="02040503050406030204" pitchFamily="18" charset="0"/>
                                </a:rPr>
                                <m:t>𝜷</m:t>
                              </m:r>
                            </m:e>
                          </m:d>
                        </m:den>
                      </m:f>
                    </m:oMath>
                  </m:oMathPara>
                </a14:m>
                <a:endParaRPr lang="en-US" sz="24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3765984" y="1646798"/>
                <a:ext cx="2046458" cy="629468"/>
              </a:xfrm>
              <a:prstGeom prst="rect">
                <a:avLst/>
              </a:prstGeom>
              <a:blipFill rotWithShape="0">
                <a:blip r:embed="rId6"/>
                <a:stretch>
                  <a:fillRect/>
                </a:stretch>
              </a:blipFill>
            </p:spPr>
            <p:txBody>
              <a:bodyPr/>
              <a:lstStyle/>
              <a:p>
                <a:r>
                  <a:rPr lang="en-US">
                    <a:noFill/>
                  </a:rPr>
                  <a:t> </a:t>
                </a:r>
              </a:p>
            </p:txBody>
          </p:sp>
        </mc:Fallback>
      </mc:AlternateContent>
      <p:sp>
        <p:nvSpPr>
          <p:cNvPr id="15" name="TextBox 14"/>
          <p:cNvSpPr txBox="1"/>
          <p:nvPr/>
        </p:nvSpPr>
        <p:spPr>
          <a:xfrm>
            <a:off x="76262" y="2829611"/>
            <a:ext cx="11661042" cy="461665"/>
          </a:xfrm>
          <a:prstGeom prst="rect">
            <a:avLst/>
          </a:prstGeom>
          <a:noFill/>
        </p:spPr>
        <p:txBody>
          <a:bodyPr wrap="square" rtlCol="0">
            <a:spAutoFit/>
          </a:bodyPr>
          <a:lstStyle/>
          <a:p>
            <a:r>
              <a:rPr lang="en-US" sz="2400" b="1" dirty="0" smtClean="0"/>
              <a:t>And the above upper 3-dB frequency given by </a:t>
            </a:r>
            <a:endParaRPr lang="en-US" sz="2400" b="1" dirty="0"/>
          </a:p>
        </p:txBody>
      </p:sp>
    </p:spTree>
    <p:extLst>
      <p:ext uri="{BB962C8B-B14F-4D97-AF65-F5344CB8AC3E}">
        <p14:creationId xmlns:p14="http://schemas.microsoft.com/office/powerpoint/2010/main" val="311205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par>
                                <p:cTn id="16" presetID="22" presetClass="entr" presetSubtype="1"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2866" y="117935"/>
            <a:ext cx="10285693" cy="6740065"/>
          </a:xfrm>
          <a:prstGeom prst="rect">
            <a:avLst/>
          </a:prstGeom>
        </p:spPr>
      </p:pic>
    </p:spTree>
    <p:extLst>
      <p:ext uri="{BB962C8B-B14F-4D97-AF65-F5344CB8AC3E}">
        <p14:creationId xmlns:p14="http://schemas.microsoft.com/office/powerpoint/2010/main" val="13517571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p>
            <a:pPr>
              <a:defRPr/>
            </a:pPr>
            <a:r>
              <a:rPr lang="en-US" altLang="en-US"/>
              <a:t>CH 12 Feedback</a:t>
            </a:r>
          </a:p>
        </p:txBody>
      </p:sp>
      <p:sp>
        <p:nvSpPr>
          <p:cNvPr id="17" name="Slide Number Placeholder 4"/>
          <p:cNvSpPr>
            <a:spLocks noGrp="1"/>
          </p:cNvSpPr>
          <p:nvPr>
            <p:ph type="sldNum" sz="quarter" idx="11"/>
          </p:nvPr>
        </p:nvSpPr>
        <p:spPr/>
        <p:txBody>
          <a:bodyPr/>
          <a:lstStyle/>
          <a:p>
            <a:pPr>
              <a:defRPr/>
            </a:pPr>
            <a:fld id="{293DC7F3-B33B-4A90-A264-0E22010D68F8}" type="slidenum">
              <a:rPr lang="en-US" altLang="en-US"/>
              <a:pPr>
                <a:defRPr/>
              </a:pPr>
              <a:t>37</a:t>
            </a:fld>
            <a:endParaRPr lang="en-US" altLang="en-US"/>
          </a:p>
        </p:txBody>
      </p:sp>
      <p:sp>
        <p:nvSpPr>
          <p:cNvPr id="221188" name="Rectangle 2"/>
          <p:cNvSpPr>
            <a:spLocks noGrp="1" noChangeArrowheads="1"/>
          </p:cNvSpPr>
          <p:nvPr>
            <p:ph type="title"/>
          </p:nvPr>
        </p:nvSpPr>
        <p:spPr>
          <a:xfrm>
            <a:off x="0" y="-38955"/>
            <a:ext cx="12192000" cy="1325563"/>
          </a:xfrm>
          <a:solidFill>
            <a:srgbClr val="FFFF00"/>
          </a:solidFill>
        </p:spPr>
        <p:txBody>
          <a:bodyPr>
            <a:noAutofit/>
          </a:bodyPr>
          <a:lstStyle/>
          <a:p>
            <a:pPr algn="ctr" eaLnBrk="1" hangingPunct="1"/>
            <a:r>
              <a:rPr lang="en-US" altLang="en-US" sz="4800" b="1" dirty="0" smtClean="0"/>
              <a:t>Thus we see that BW is enhanced with the FB</a:t>
            </a:r>
          </a:p>
        </p:txBody>
      </p:sp>
      <p:sp>
        <p:nvSpPr>
          <p:cNvPr id="221189" name="Rectangle 3"/>
          <p:cNvSpPr>
            <a:spLocks noGrp="1" noChangeArrowheads="1"/>
          </p:cNvSpPr>
          <p:nvPr>
            <p:ph type="body" idx="1"/>
          </p:nvPr>
        </p:nvSpPr>
        <p:spPr>
          <a:xfrm>
            <a:off x="2209800" y="5410200"/>
            <a:ext cx="7772400" cy="914400"/>
          </a:xfrm>
        </p:spPr>
        <p:txBody>
          <a:bodyPr>
            <a:normAutofit fontScale="85000" lnSpcReduction="10000"/>
          </a:bodyPr>
          <a:lstStyle/>
          <a:p>
            <a:pPr eaLnBrk="1" hangingPunct="1"/>
            <a:r>
              <a:rPr lang="en-US" altLang="en-US" dirty="0" smtClean="0"/>
              <a:t>Although negative feedback lowers the gain by (1+KA</a:t>
            </a:r>
            <a:r>
              <a:rPr lang="en-US" altLang="en-US" baseline="-25000" dirty="0" smtClean="0"/>
              <a:t>0</a:t>
            </a:r>
            <a:r>
              <a:rPr lang="en-US" altLang="en-US" dirty="0" smtClean="0"/>
              <a:t>), it also extends the bandwidth by the same amount.</a:t>
            </a:r>
          </a:p>
        </p:txBody>
      </p:sp>
      <p:grpSp>
        <p:nvGrpSpPr>
          <p:cNvPr id="221190" name="Group 16"/>
          <p:cNvGrpSpPr>
            <a:grpSpLocks/>
          </p:cNvGrpSpPr>
          <p:nvPr/>
        </p:nvGrpSpPr>
        <p:grpSpPr bwMode="auto">
          <a:xfrm>
            <a:off x="1612900" y="1981200"/>
            <a:ext cx="8966200" cy="2438400"/>
            <a:chOff x="56" y="1248"/>
            <a:chExt cx="5648" cy="1536"/>
          </a:xfrm>
        </p:grpSpPr>
        <p:grpSp>
          <p:nvGrpSpPr>
            <p:cNvPr id="221195" name="Group 14"/>
            <p:cNvGrpSpPr>
              <a:grpSpLocks/>
            </p:cNvGrpSpPr>
            <p:nvPr/>
          </p:nvGrpSpPr>
          <p:grpSpPr bwMode="auto">
            <a:xfrm>
              <a:off x="56" y="1392"/>
              <a:ext cx="1776" cy="1296"/>
              <a:chOff x="336" y="1392"/>
              <a:chExt cx="1776" cy="1296"/>
            </a:xfrm>
          </p:grpSpPr>
          <p:sp>
            <p:nvSpPr>
              <p:cNvPr id="221200" name="AutoShape 11"/>
              <p:cNvSpPr>
                <a:spLocks noChangeArrowheads="1"/>
              </p:cNvSpPr>
              <p:nvPr/>
            </p:nvSpPr>
            <p:spPr bwMode="auto">
              <a:xfrm>
                <a:off x="336" y="1392"/>
                <a:ext cx="1776" cy="129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graphicFrame>
            <p:nvGraphicFramePr>
              <p:cNvPr id="221201" name="Object 4"/>
              <p:cNvGraphicFramePr>
                <a:graphicFrameLocks noChangeAspect="1"/>
              </p:cNvGraphicFramePr>
              <p:nvPr/>
            </p:nvGraphicFramePr>
            <p:xfrm>
              <a:off x="384" y="1432"/>
              <a:ext cx="1536" cy="1113"/>
            </p:xfrm>
            <a:graphic>
              <a:graphicData uri="http://schemas.openxmlformats.org/presentationml/2006/ole">
                <mc:AlternateContent xmlns:mc="http://schemas.openxmlformats.org/markup-compatibility/2006">
                  <mc:Choice xmlns:v="urn:schemas-microsoft-com:vml" Requires="v">
                    <p:oleObj spid="_x0000_s4230" name="Equation" r:id="rId3" imgW="1384300" imgH="1003300" progId="Equation.3">
                      <p:embed/>
                    </p:oleObj>
                  </mc:Choice>
                  <mc:Fallback>
                    <p:oleObj name="Equation" r:id="rId3" imgW="1384300" imgH="1003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1432"/>
                            <a:ext cx="1536" cy="1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1196" name="Group 13"/>
            <p:cNvGrpSpPr>
              <a:grpSpLocks/>
            </p:cNvGrpSpPr>
            <p:nvPr/>
          </p:nvGrpSpPr>
          <p:grpSpPr bwMode="auto">
            <a:xfrm>
              <a:off x="3096" y="1248"/>
              <a:ext cx="2608" cy="1536"/>
              <a:chOff x="3056" y="1248"/>
              <a:chExt cx="2608" cy="1536"/>
            </a:xfrm>
          </p:grpSpPr>
          <p:sp>
            <p:nvSpPr>
              <p:cNvPr id="221198" name="AutoShape 12"/>
              <p:cNvSpPr>
                <a:spLocks noChangeArrowheads="1"/>
              </p:cNvSpPr>
              <p:nvPr/>
            </p:nvSpPr>
            <p:spPr bwMode="auto">
              <a:xfrm>
                <a:off x="3056" y="1248"/>
                <a:ext cx="2608" cy="15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graphicFrame>
            <p:nvGraphicFramePr>
              <p:cNvPr id="221199" name="Object 5"/>
              <p:cNvGraphicFramePr>
                <a:graphicFrameLocks noChangeAspect="1"/>
              </p:cNvGraphicFramePr>
              <p:nvPr/>
            </p:nvGraphicFramePr>
            <p:xfrm>
              <a:off x="3072" y="1254"/>
              <a:ext cx="2592" cy="1484"/>
            </p:xfrm>
            <a:graphic>
              <a:graphicData uri="http://schemas.openxmlformats.org/presentationml/2006/ole">
                <mc:AlternateContent xmlns:mc="http://schemas.openxmlformats.org/markup-compatibility/2006">
                  <mc:Choice xmlns:v="urn:schemas-microsoft-com:vml" Requires="v">
                    <p:oleObj spid="_x0000_s4231" name="Equation" r:id="rId5" imgW="2374900" imgH="1358900" progId="Equation.3">
                      <p:embed/>
                    </p:oleObj>
                  </mc:Choice>
                  <mc:Fallback>
                    <p:oleObj name="Equation" r:id="rId5" imgW="2374900" imgH="1358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2" y="1254"/>
                            <a:ext cx="2592" cy="1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1197" name="AutoShape 6"/>
            <p:cNvSpPr>
              <a:spLocks noChangeArrowheads="1"/>
            </p:cNvSpPr>
            <p:nvPr/>
          </p:nvSpPr>
          <p:spPr bwMode="auto">
            <a:xfrm>
              <a:off x="2121" y="1872"/>
              <a:ext cx="615" cy="306"/>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grpSp>
      <p:grpSp>
        <p:nvGrpSpPr>
          <p:cNvPr id="221191" name="Group 15"/>
          <p:cNvGrpSpPr>
            <a:grpSpLocks/>
          </p:cNvGrpSpPr>
          <p:nvPr/>
        </p:nvGrpSpPr>
        <p:grpSpPr bwMode="auto">
          <a:xfrm>
            <a:off x="2286001" y="1371602"/>
            <a:ext cx="7388225" cy="1363663"/>
            <a:chOff x="432" y="960"/>
            <a:chExt cx="4654" cy="859"/>
          </a:xfrm>
        </p:grpSpPr>
        <p:sp>
          <p:nvSpPr>
            <p:cNvPr id="221192" name="Text Box 7"/>
            <p:cNvSpPr txBox="1">
              <a:spLocks noChangeArrowheads="1"/>
            </p:cNvSpPr>
            <p:nvPr/>
          </p:nvSpPr>
          <p:spPr bwMode="auto">
            <a:xfrm>
              <a:off x="432" y="1104"/>
              <a:ext cx="9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r>
                <a:rPr lang="en-US" altLang="en-US" sz="3600" b="1" i="1" dirty="0"/>
                <a:t>Open Loop</a:t>
              </a:r>
            </a:p>
          </p:txBody>
        </p:sp>
        <p:sp>
          <p:nvSpPr>
            <p:cNvPr id="221193" name="Text Box 8"/>
            <p:cNvSpPr txBox="1">
              <a:spLocks noChangeArrowheads="1"/>
            </p:cNvSpPr>
            <p:nvPr/>
          </p:nvSpPr>
          <p:spPr bwMode="auto">
            <a:xfrm>
              <a:off x="3984" y="960"/>
              <a:ext cx="11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r>
                <a:rPr lang="en-US" altLang="en-US" sz="3600" b="1" i="1"/>
                <a:t>Closed Loop</a:t>
              </a:r>
            </a:p>
          </p:txBody>
        </p:sp>
        <p:sp>
          <p:nvSpPr>
            <p:cNvPr id="221194" name="Text Box 10"/>
            <p:cNvSpPr txBox="1">
              <a:spLocks noChangeArrowheads="1"/>
            </p:cNvSpPr>
            <p:nvPr/>
          </p:nvSpPr>
          <p:spPr bwMode="auto">
            <a:xfrm>
              <a:off x="1964" y="1296"/>
              <a:ext cx="89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r>
                <a:rPr lang="en-US" altLang="en-US" sz="3600" b="1" i="1"/>
                <a:t>Negative </a:t>
              </a:r>
            </a:p>
            <a:p>
              <a:pPr eaLnBrk="1" hangingPunct="1"/>
              <a:r>
                <a:rPr lang="en-US" altLang="en-US" sz="3600" b="1" i="1"/>
                <a:t>Feedback</a:t>
              </a:r>
            </a:p>
          </p:txBody>
        </p:sp>
      </p:grpSp>
    </p:spTree>
    <p:extLst>
      <p:ext uri="{BB962C8B-B14F-4D97-AF65-F5344CB8AC3E}">
        <p14:creationId xmlns:p14="http://schemas.microsoft.com/office/powerpoint/2010/main" val="3990048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12192000" cy="2459865"/>
          </a:xfrm>
          <a:prstGeom prst="rect">
            <a:avLst/>
          </a:prstGeom>
        </p:spPr>
      </p:pic>
      <p:sp>
        <p:nvSpPr>
          <p:cNvPr id="2" name="Rectangle 1"/>
          <p:cNvSpPr/>
          <p:nvPr/>
        </p:nvSpPr>
        <p:spPr>
          <a:xfrm>
            <a:off x="8903856" y="6268888"/>
            <a:ext cx="3288144" cy="461665"/>
          </a:xfrm>
          <a:prstGeom prst="rect">
            <a:avLst/>
          </a:prstGeom>
        </p:spPr>
        <p:txBody>
          <a:bodyPr wrap="none">
            <a:spAutoFit/>
          </a:bodyPr>
          <a:lstStyle/>
          <a:p>
            <a:r>
              <a:rPr lang="en-US" sz="2400" b="1" dirty="0"/>
              <a:t>Ans. 9.99 V/V; 100.1 kHz</a:t>
            </a:r>
          </a:p>
        </p:txBody>
      </p:sp>
      <mc:AlternateContent xmlns:mc="http://schemas.openxmlformats.org/markup-compatibility/2006" xmlns:a14="http://schemas.microsoft.com/office/drawing/2010/main">
        <mc:Choice Requires="a14">
          <p:sp>
            <p:nvSpPr>
              <p:cNvPr id="3" name="TextBox 2"/>
              <p:cNvSpPr txBox="1"/>
              <p:nvPr/>
            </p:nvSpPr>
            <p:spPr>
              <a:xfrm>
                <a:off x="489284" y="2695073"/>
                <a:ext cx="133190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𝑨</m:t>
                      </m:r>
                      <m:r>
                        <a:rPr lang="en-US" sz="2000" b="1" i="1" smtClean="0">
                          <a:latin typeface="Cambria Math" panose="02040503050406030204" pitchFamily="18" charset="0"/>
                        </a:rPr>
                        <m:t>=</m:t>
                      </m:r>
                      <m:r>
                        <a:rPr lang="en-US" sz="2000" b="1" i="1" smtClean="0">
                          <a:latin typeface="Cambria Math" panose="02040503050406030204" pitchFamily="18" charset="0"/>
                        </a:rPr>
                        <m:t>𝟏𝟎𝟎𝟎𝟎</m:t>
                      </m:r>
                    </m:oMath>
                  </m:oMathPara>
                </a14:m>
                <a:endParaRPr lang="en-US"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489284" y="2695073"/>
                <a:ext cx="1331903" cy="307777"/>
              </a:xfrm>
              <a:prstGeom prst="rect">
                <a:avLst/>
              </a:prstGeom>
              <a:blipFill rotWithShape="0">
                <a:blip r:embed="rId3"/>
                <a:stretch>
                  <a:fillRect l="-3653" r="-4110"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25982" y="3238059"/>
                <a:ext cx="4195572" cy="336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𝑳𝒐𝒘𝒆𝒓</m:t>
                      </m:r>
                      <m:r>
                        <a:rPr lang="en-US" sz="2000" b="1" i="1" smtClean="0">
                          <a:latin typeface="Cambria Math" panose="02040503050406030204" pitchFamily="18" charset="0"/>
                        </a:rPr>
                        <m:t> </m:t>
                      </m:r>
                      <m:r>
                        <a:rPr lang="en-US" sz="2000" b="1" i="1" smtClean="0">
                          <a:latin typeface="Cambria Math" panose="02040503050406030204" pitchFamily="18" charset="0"/>
                        </a:rPr>
                        <m:t>𝒇𝒓𝒆𝒒𝒖𝒆𝒏𝒄𝒚</m:t>
                      </m:r>
                      <m:r>
                        <a:rPr lang="en-US" sz="2000" b="1" i="1" smtClean="0">
                          <a:latin typeface="Cambria Math" panose="02040503050406030204" pitchFamily="18" charset="0"/>
                        </a:rPr>
                        <m:t> </m:t>
                      </m:r>
                      <m:r>
                        <a:rPr lang="en-US" sz="2000" b="1" i="1" smtClean="0">
                          <a:latin typeface="Cambria Math" panose="02040503050406030204" pitchFamily="18" charset="0"/>
                        </a:rPr>
                        <m:t>𝒈𝒂𝒊𝒏</m:t>
                      </m:r>
                      <m:r>
                        <a:rPr lang="en-US" sz="2000" b="1" i="1" smtClean="0">
                          <a:latin typeface="Cambria Math" panose="02040503050406030204" pitchFamily="18" charset="0"/>
                        </a:rPr>
                        <m:t> ;</m:t>
                      </m:r>
                      <m:r>
                        <a:rPr lang="en-US" sz="2000" b="1" i="1" smtClean="0">
                          <a:latin typeface="Cambria Math" panose="02040503050406030204" pitchFamily="18" charset="0"/>
                        </a:rPr>
                        <m:t>𝒕𝒉𝒂𝒕</m:t>
                      </m:r>
                      <m:r>
                        <a:rPr lang="en-US" sz="2000" b="1" i="1" smtClean="0">
                          <a:latin typeface="Cambria Math" panose="02040503050406030204" pitchFamily="18" charset="0"/>
                        </a:rPr>
                        <m:t> </m:t>
                      </m:r>
                      <m:r>
                        <a:rPr lang="en-US" sz="2000" b="1" i="1" smtClean="0">
                          <a:latin typeface="Cambria Math" panose="02040503050406030204" pitchFamily="18" charset="0"/>
                        </a:rPr>
                        <m:t>𝒊𝒔</m:t>
                      </m:r>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𝑨</m:t>
                          </m:r>
                        </m:e>
                        <m:sub>
                          <m:r>
                            <a:rPr lang="en-US" sz="2000" b="1" i="1" smtClean="0">
                              <a:latin typeface="Cambria Math" panose="02040503050406030204" pitchFamily="18" charset="0"/>
                            </a:rPr>
                            <m:t>𝒇</m:t>
                          </m:r>
                        </m:sub>
                      </m:sSub>
                    </m:oMath>
                  </m:oMathPara>
                </a14:m>
                <a:endParaRPr lang="en-US" sz="20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425982" y="3238059"/>
                <a:ext cx="4195572" cy="336887"/>
              </a:xfrm>
              <a:prstGeom prst="rect">
                <a:avLst/>
              </a:prstGeom>
              <a:blipFill rotWithShape="0">
                <a:blip r:embed="rId4"/>
                <a:stretch>
                  <a:fillRect l="-1017" r="-872" b="-2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96084" y="3847832"/>
                <a:ext cx="1518301" cy="658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𝑨</m:t>
                          </m:r>
                        </m:e>
                        <m:sub>
                          <m:r>
                            <a:rPr lang="en-US" b="1" i="1">
                              <a:latin typeface="Cambria Math" panose="02040503050406030204" pitchFamily="18" charset="0"/>
                            </a:rPr>
                            <m:t>𝒇</m:t>
                          </m:r>
                        </m:sub>
                      </m:sSub>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𝑨</m:t>
                          </m:r>
                        </m:num>
                        <m:den>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𝑨</m:t>
                          </m:r>
                          <m:r>
                            <a:rPr lang="en-US" b="1" i="1" smtClean="0">
                              <a:latin typeface="Cambria Math" panose="02040503050406030204" pitchFamily="18" charset="0"/>
                              <a:ea typeface="Cambria Math" panose="02040503050406030204" pitchFamily="18" charset="0"/>
                            </a:rPr>
                            <m:t>𝜷</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96084" y="3847832"/>
                <a:ext cx="1518301" cy="65864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81671" y="4901745"/>
                <a:ext cx="4084195" cy="628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rPr>
                        <m:t>𝜷</m:t>
                      </m:r>
                      <m:r>
                        <a:rPr lang="en-US" sz="2000" b="1" i="1" smtClean="0">
                          <a:latin typeface="Cambria Math" panose="02040503050406030204" pitchFamily="18" charset="0"/>
                          <a:ea typeface="Cambria Math" panose="02040503050406030204" pitchFamily="18" charset="0"/>
                        </a:rPr>
                        <m:t>=</m:t>
                      </m:r>
                      <m:f>
                        <m:fPr>
                          <m:ctrlPr>
                            <a:rPr lang="en-US" sz="2000" b="1" i="1" smtClean="0">
                              <a:latin typeface="Cambria Math" panose="02040503050406030204" pitchFamily="18" charset="0"/>
                              <a:ea typeface="Cambria Math" panose="02040503050406030204" pitchFamily="18" charset="0"/>
                            </a:rPr>
                          </m:ctrlPr>
                        </m:fPr>
                        <m:num>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𝑹</m:t>
                              </m:r>
                            </m:e>
                            <m:sub>
                              <m:r>
                                <a:rPr lang="en-US" sz="2000" b="1" i="1" smtClean="0">
                                  <a:latin typeface="Cambria Math" panose="02040503050406030204" pitchFamily="18" charset="0"/>
                                  <a:ea typeface="Cambria Math" panose="02040503050406030204" pitchFamily="18" charset="0"/>
                                </a:rPr>
                                <m:t>𝟏</m:t>
                              </m:r>
                            </m:sub>
                          </m:sSub>
                        </m:num>
                        <m:den>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𝑹</m:t>
                              </m:r>
                            </m:e>
                            <m:sub>
                              <m:r>
                                <a:rPr lang="en-US" sz="2000" b="1" i="1" smtClean="0">
                                  <a:latin typeface="Cambria Math" panose="02040503050406030204" pitchFamily="18" charset="0"/>
                                  <a:ea typeface="Cambria Math" panose="02040503050406030204" pitchFamily="18" charset="0"/>
                                </a:rPr>
                                <m:t>𝟏</m:t>
                              </m:r>
                            </m:sub>
                          </m:sSub>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𝑹</m:t>
                              </m:r>
                            </m:e>
                            <m:sub>
                              <m:r>
                                <a:rPr lang="en-US" sz="2000" b="1" i="1" smtClean="0">
                                  <a:latin typeface="Cambria Math" panose="02040503050406030204" pitchFamily="18" charset="0"/>
                                  <a:ea typeface="Cambria Math" panose="02040503050406030204" pitchFamily="18" charset="0"/>
                                </a:rPr>
                                <m:t>𝟐</m:t>
                              </m:r>
                            </m:sub>
                          </m:sSub>
                        </m:den>
                      </m:f>
                      <m:r>
                        <a:rPr lang="en-US" sz="2000" b="1" i="1" smtClean="0">
                          <a:latin typeface="Cambria Math" panose="02040503050406030204" pitchFamily="18" charset="0"/>
                          <a:ea typeface="Cambria Math" panose="02040503050406030204" pitchFamily="18" charset="0"/>
                        </a:rPr>
                        <m:t>=</m:t>
                      </m:r>
                      <m:f>
                        <m:fPr>
                          <m:ctrlPr>
                            <a:rPr lang="en-US" sz="2000" b="1" i="1" smtClean="0">
                              <a:latin typeface="Cambria Math" panose="02040503050406030204" pitchFamily="18" charset="0"/>
                              <a:ea typeface="Cambria Math" panose="02040503050406030204" pitchFamily="18" charset="0"/>
                            </a:rPr>
                          </m:ctrlPr>
                        </m:fPr>
                        <m:num>
                          <m:r>
                            <a:rPr lang="en-US" sz="2000" b="1" i="1" smtClean="0">
                              <a:latin typeface="Cambria Math" panose="02040503050406030204" pitchFamily="18" charset="0"/>
                              <a:ea typeface="Cambria Math" panose="02040503050406030204" pitchFamily="18" charset="0"/>
                            </a:rPr>
                            <m:t>𝟏𝟎𝟎𝟎</m:t>
                          </m:r>
                        </m:num>
                        <m:den>
                          <m:r>
                            <a:rPr lang="en-US" sz="2000" b="1" i="1" smtClean="0">
                              <a:latin typeface="Cambria Math" panose="02040503050406030204" pitchFamily="18" charset="0"/>
                              <a:ea typeface="Cambria Math" panose="02040503050406030204" pitchFamily="18" charset="0"/>
                            </a:rPr>
                            <m:t>𝟏𝟎𝟎𝟎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𝟗𝟎𝟎𝟎</m:t>
                          </m:r>
                        </m:den>
                      </m:f>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m:t>
                      </m:r>
                    </m:oMath>
                  </m:oMathPara>
                </a14:m>
                <a:endParaRPr lang="en-US" sz="20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481671" y="4901745"/>
                <a:ext cx="4084195" cy="628505"/>
              </a:xfrm>
              <a:prstGeom prst="rect">
                <a:avLst/>
              </a:prstGeom>
              <a:blipFill rotWithShape="0">
                <a:blip r:embed="rId6"/>
                <a:stretch>
                  <a:fillRect b="-9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89284" y="5977205"/>
                <a:ext cx="3823483" cy="583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𝑨</m:t>
                          </m:r>
                        </m:e>
                        <m:sub>
                          <m:r>
                            <a:rPr lang="en-US" sz="2000" b="1" i="1" smtClean="0">
                              <a:latin typeface="Cambria Math" panose="02040503050406030204" pitchFamily="18" charset="0"/>
                            </a:rPr>
                            <m:t>𝒇</m:t>
                          </m:r>
                        </m:sub>
                      </m:sSub>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𝟏𝟎𝟎𝟎𝟎</m:t>
                          </m:r>
                        </m:num>
                        <m:den>
                          <m:r>
                            <a:rPr lang="en-US" sz="2000" b="1" i="1" smtClean="0">
                              <a:latin typeface="Cambria Math" panose="02040503050406030204" pitchFamily="18" charset="0"/>
                            </a:rPr>
                            <m:t>𝟏</m:t>
                          </m:r>
                          <m:r>
                            <a:rPr lang="en-US" sz="2000" b="1" i="1" smtClean="0">
                              <a:latin typeface="Cambria Math" panose="02040503050406030204" pitchFamily="18" charset="0"/>
                            </a:rPr>
                            <m:t>+</m:t>
                          </m:r>
                          <m:r>
                            <a:rPr lang="en-US" sz="2000" b="1" i="1" smtClean="0">
                              <a:latin typeface="Cambria Math" panose="02040503050406030204" pitchFamily="18" charset="0"/>
                            </a:rPr>
                            <m:t>𝟏𝟎𝟎𝟎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m:t>
                          </m:r>
                        </m:den>
                      </m:f>
                      <m:r>
                        <a:rPr lang="en-US" sz="2000" b="1" i="1" smtClean="0">
                          <a:latin typeface="Cambria Math" panose="02040503050406030204" pitchFamily="18" charset="0"/>
                        </a:rPr>
                        <m:t>=</m:t>
                      </m:r>
                      <m:r>
                        <a:rPr lang="en-US" sz="2000" b="1" i="1" smtClean="0">
                          <a:latin typeface="Cambria Math" panose="02040503050406030204" pitchFamily="18" charset="0"/>
                        </a:rPr>
                        <m:t>𝟗</m:t>
                      </m:r>
                      <m:r>
                        <a:rPr lang="en-US" sz="2000" b="1" i="1" smtClean="0">
                          <a:latin typeface="Cambria Math" panose="02040503050406030204" pitchFamily="18" charset="0"/>
                        </a:rPr>
                        <m:t>.</m:t>
                      </m:r>
                      <m:r>
                        <a:rPr lang="en-US" sz="2000" b="1" i="1" smtClean="0">
                          <a:latin typeface="Cambria Math" panose="02040503050406030204" pitchFamily="18" charset="0"/>
                        </a:rPr>
                        <m:t>𝟗𝟗</m:t>
                      </m:r>
                      <m:f>
                        <m:fPr>
                          <m:type m:val="skw"/>
                          <m:ctrlPr>
                            <a:rPr lang="en-US" sz="2000" b="1" i="1" smtClean="0">
                              <a:latin typeface="Cambria Math" panose="02040503050406030204" pitchFamily="18" charset="0"/>
                            </a:rPr>
                          </m:ctrlPr>
                        </m:fPr>
                        <m:num>
                          <m:r>
                            <a:rPr lang="en-US" sz="2000" b="1" i="1" smtClean="0">
                              <a:latin typeface="Cambria Math" panose="02040503050406030204" pitchFamily="18" charset="0"/>
                            </a:rPr>
                            <m:t>𝑽</m:t>
                          </m:r>
                        </m:num>
                        <m:den>
                          <m:r>
                            <a:rPr lang="en-US" sz="2000" b="1" i="1" smtClean="0">
                              <a:latin typeface="Cambria Math" panose="02040503050406030204" pitchFamily="18" charset="0"/>
                            </a:rPr>
                            <m:t>𝑽</m:t>
                          </m:r>
                        </m:den>
                      </m:f>
                    </m:oMath>
                  </m:oMathPara>
                </a14:m>
                <a:endParaRPr lang="en-US" sz="20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489284" y="5977205"/>
                <a:ext cx="3823483" cy="58336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473431" y="3267697"/>
                <a:ext cx="6718569" cy="336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𝝎</m:t>
                          </m:r>
                        </m:e>
                        <m:sub>
                          <m:r>
                            <a:rPr lang="en-US" sz="2000" b="1" i="1" smtClean="0">
                              <a:latin typeface="Cambria Math" panose="02040503050406030204" pitchFamily="18" charset="0"/>
                            </a:rPr>
                            <m:t>𝑯𝒇</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𝝎</m:t>
                          </m:r>
                        </m:e>
                        <m:sub>
                          <m:r>
                            <a:rPr lang="en-US" sz="2000" b="1" i="1" smtClean="0">
                              <a:latin typeface="Cambria Math" panose="02040503050406030204" pitchFamily="18" charset="0"/>
                            </a:rPr>
                            <m:t>𝑯</m:t>
                          </m:r>
                        </m:sub>
                      </m:sSub>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𝟏</m:t>
                          </m:r>
                          <m:r>
                            <a:rPr lang="en-US" sz="2000" b="1" i="1" smtClean="0">
                              <a:latin typeface="Cambria Math" panose="02040503050406030204" pitchFamily="18" charset="0"/>
                            </a:rPr>
                            <m:t>+</m:t>
                          </m:r>
                          <m:r>
                            <a:rPr lang="en-US" sz="2000" b="1" i="1" smtClean="0">
                              <a:latin typeface="Cambria Math" panose="02040503050406030204" pitchFamily="18" charset="0"/>
                            </a:rPr>
                            <m:t>𝑨</m:t>
                          </m:r>
                          <m:r>
                            <a:rPr lang="en-US" sz="2000" b="1" i="1" smtClean="0">
                              <a:latin typeface="Cambria Math" panose="02040503050406030204" pitchFamily="18" charset="0"/>
                              <a:ea typeface="Cambria Math" panose="02040503050406030204" pitchFamily="18" charset="0"/>
                            </a:rPr>
                            <m:t>𝜷</m:t>
                          </m:r>
                        </m:e>
                      </m:d>
                      <m:r>
                        <a:rPr lang="en-US" sz="2000" b="1" i="1" smtClean="0">
                          <a:latin typeface="Cambria Math" panose="02040503050406030204" pitchFamily="18" charset="0"/>
                        </a:rPr>
                        <m:t>=</m:t>
                      </m:r>
                      <m:r>
                        <a:rPr lang="en-US" sz="2000" b="1" i="1" smtClean="0">
                          <a:latin typeface="Cambria Math" panose="02040503050406030204" pitchFamily="18" charset="0"/>
                        </a:rPr>
                        <m:t>𝟏𝟎𝟎</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𝟏</m:t>
                          </m:r>
                          <m:r>
                            <a:rPr lang="en-US" sz="2000" b="1" i="1" smtClean="0">
                              <a:latin typeface="Cambria Math" panose="02040503050406030204" pitchFamily="18" charset="0"/>
                            </a:rPr>
                            <m:t>+</m:t>
                          </m:r>
                          <m:r>
                            <a:rPr lang="en-US" sz="2000" b="1" i="1" smtClean="0">
                              <a:latin typeface="Cambria Math" panose="02040503050406030204" pitchFamily="18" charset="0"/>
                            </a:rPr>
                            <m:t>𝟏𝟎𝟎𝟎𝟎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m:t>
                          </m:r>
                        </m:e>
                      </m:d>
                      <m:r>
                        <a:rPr lang="en-US" sz="2000" b="1" i="1" smtClean="0">
                          <a:latin typeface="Cambria Math" panose="02040503050406030204" pitchFamily="18" charset="0"/>
                        </a:rPr>
                        <m:t>=</m:t>
                      </m:r>
                      <m:r>
                        <a:rPr lang="en-US" sz="2000" b="1" i="1" smtClean="0">
                          <a:latin typeface="Cambria Math" panose="02040503050406030204" pitchFamily="18" charset="0"/>
                        </a:rPr>
                        <m:t>𝟏𝟎𝟎</m:t>
                      </m:r>
                      <m:r>
                        <a:rPr lang="en-US" sz="2000" b="1" i="1" smtClean="0">
                          <a:latin typeface="Cambria Math" panose="02040503050406030204" pitchFamily="18" charset="0"/>
                        </a:rPr>
                        <m:t>.</m:t>
                      </m:r>
                      <m:r>
                        <a:rPr lang="en-US" sz="2000" b="1" i="1" smtClean="0">
                          <a:latin typeface="Cambria Math" panose="02040503050406030204" pitchFamily="18" charset="0"/>
                        </a:rPr>
                        <m:t>𝟏</m:t>
                      </m:r>
                      <m:r>
                        <a:rPr lang="en-US" sz="2000" b="1" i="1" smtClean="0">
                          <a:latin typeface="Cambria Math" panose="02040503050406030204" pitchFamily="18" charset="0"/>
                        </a:rPr>
                        <m:t>𝒌𝑯𝒛</m:t>
                      </m:r>
                    </m:oMath>
                  </m:oMathPara>
                </a14:m>
                <a:endParaRPr lang="en-US" sz="20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5473431" y="3267697"/>
                <a:ext cx="6718569" cy="336887"/>
              </a:xfrm>
              <a:prstGeom prst="rect">
                <a:avLst/>
              </a:prstGeom>
              <a:blipFill rotWithShape="0">
                <a:blip r:embed="rId8"/>
                <a:stretch>
                  <a:fillRect l="-91" r="-544" b="-29091"/>
                </a:stretch>
              </a:blipFill>
            </p:spPr>
            <p:txBody>
              <a:bodyPr/>
              <a:lstStyle/>
              <a:p>
                <a:r>
                  <a:rPr lang="en-US">
                    <a:noFill/>
                  </a:rPr>
                  <a:t> </a:t>
                </a:r>
              </a:p>
            </p:txBody>
          </p:sp>
        </mc:Fallback>
      </mc:AlternateContent>
    </p:spTree>
    <p:extLst>
      <p:ext uri="{BB962C8B-B14F-4D97-AF65-F5344CB8AC3E}">
        <p14:creationId xmlns:p14="http://schemas.microsoft.com/office/powerpoint/2010/main" val="273799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2961" y="160712"/>
            <a:ext cx="11036053" cy="6697287"/>
          </a:xfrm>
          <a:prstGeom prst="rect">
            <a:avLst/>
          </a:prstGeom>
        </p:spPr>
      </p:pic>
    </p:spTree>
    <p:extLst>
      <p:ext uri="{BB962C8B-B14F-4D97-AF65-F5344CB8AC3E}">
        <p14:creationId xmlns:p14="http://schemas.microsoft.com/office/powerpoint/2010/main" val="1867753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Lecture No 1</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pPr marL="514350" indent="-514350">
              <a:lnSpc>
                <a:spcPct val="150000"/>
              </a:lnSpc>
              <a:buFont typeface="+mj-lt"/>
              <a:buAutoNum type="arabicParenR"/>
            </a:pPr>
            <a:r>
              <a:rPr lang="en-US" b="1" i="0" u="none" strike="noStrike" baseline="0" dirty="0" smtClean="0">
                <a:latin typeface="GothamRounded-Bold"/>
              </a:rPr>
              <a:t>10.0  Introduction </a:t>
            </a:r>
          </a:p>
          <a:p>
            <a:pPr marL="514350" indent="-514350">
              <a:lnSpc>
                <a:spcPct val="150000"/>
              </a:lnSpc>
              <a:buFont typeface="+mj-lt"/>
              <a:buAutoNum type="arabicParenR"/>
            </a:pPr>
            <a:r>
              <a:rPr lang="en-US" b="1" i="0" u="none" strike="noStrike" baseline="0" dirty="0" smtClean="0">
                <a:latin typeface="GothamRounded-Bold"/>
              </a:rPr>
              <a:t>10.1 The General Feedback Structure </a:t>
            </a:r>
          </a:p>
          <a:p>
            <a:pPr marL="514350" indent="-514350">
              <a:lnSpc>
                <a:spcPct val="150000"/>
              </a:lnSpc>
              <a:buFont typeface="+mj-lt"/>
              <a:buAutoNum type="arabicParenR"/>
            </a:pPr>
            <a:r>
              <a:rPr lang="en-US" b="1" i="0" u="none" strike="noStrike" baseline="0" dirty="0" smtClean="0">
                <a:latin typeface="GothamRounded-Bold"/>
              </a:rPr>
              <a:t>10.2 Some Properties of Negative Feedback </a:t>
            </a:r>
          </a:p>
        </p:txBody>
      </p:sp>
    </p:spTree>
    <p:extLst>
      <p:ext uri="{BB962C8B-B14F-4D97-AF65-F5344CB8AC3E}">
        <p14:creationId xmlns:p14="http://schemas.microsoft.com/office/powerpoint/2010/main" val="35081385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77745" y="348365"/>
            <a:ext cx="2365728" cy="708231"/>
          </a:xfrm>
          <a:prstGeom prst="rect">
            <a:avLst/>
          </a:prstGeom>
        </p:spPr>
      </p:pic>
      <p:pic>
        <p:nvPicPr>
          <p:cNvPr id="3" name="Picture 2"/>
          <p:cNvPicPr>
            <a:picLocks noChangeAspect="1"/>
          </p:cNvPicPr>
          <p:nvPr/>
        </p:nvPicPr>
        <p:blipFill>
          <a:blip r:embed="rId3"/>
          <a:stretch>
            <a:fillRect/>
          </a:stretch>
        </p:blipFill>
        <p:spPr>
          <a:xfrm>
            <a:off x="570879" y="5333704"/>
            <a:ext cx="5376271" cy="992873"/>
          </a:xfrm>
          <a:prstGeom prst="rect">
            <a:avLst/>
          </a:prstGeom>
        </p:spPr>
      </p:pic>
      <p:pic>
        <p:nvPicPr>
          <p:cNvPr id="4" name="Picture 3"/>
          <p:cNvPicPr>
            <a:picLocks noChangeAspect="1"/>
          </p:cNvPicPr>
          <p:nvPr/>
        </p:nvPicPr>
        <p:blipFill>
          <a:blip r:embed="rId4"/>
          <a:stretch>
            <a:fillRect/>
          </a:stretch>
        </p:blipFill>
        <p:spPr>
          <a:xfrm>
            <a:off x="10242090" y="5409318"/>
            <a:ext cx="1662345" cy="1027771"/>
          </a:xfrm>
          <a:prstGeom prst="rect">
            <a:avLst/>
          </a:prstGeom>
        </p:spPr>
      </p:pic>
      <p:sp>
        <p:nvSpPr>
          <p:cNvPr id="5" name="Rectangle 4"/>
          <p:cNvSpPr/>
          <p:nvPr/>
        </p:nvSpPr>
        <p:spPr>
          <a:xfrm>
            <a:off x="396399" y="345038"/>
            <a:ext cx="5943491" cy="954107"/>
          </a:xfrm>
          <a:prstGeom prst="rect">
            <a:avLst/>
          </a:prstGeom>
        </p:spPr>
        <p:txBody>
          <a:bodyPr wrap="square">
            <a:spAutoFit/>
          </a:bodyPr>
          <a:lstStyle/>
          <a:p>
            <a:r>
              <a:rPr lang="en-US" sz="2800" b="0" i="0" u="none" strike="noStrike" baseline="0" dirty="0" smtClean="0">
                <a:latin typeface="Times" panose="02020603050405020304" pitchFamily="18" charset="0"/>
              </a:rPr>
              <a:t>The </a:t>
            </a:r>
            <a:r>
              <a:rPr lang="en-US" sz="2800" b="1" i="0" u="none" strike="noStrike" baseline="0" dirty="0" smtClean="0">
                <a:latin typeface="TimesNewRoman,Bold"/>
              </a:rPr>
              <a:t>signal-to-interference ratio </a:t>
            </a:r>
          </a:p>
          <a:p>
            <a:r>
              <a:rPr lang="en-US" sz="2800" b="0" i="0" u="none" strike="noStrike" baseline="0" dirty="0" smtClean="0">
                <a:latin typeface="Times" panose="02020603050405020304" pitchFamily="18" charset="0"/>
              </a:rPr>
              <a:t>for this amplifier is</a:t>
            </a:r>
            <a:endParaRPr lang="en-US" sz="2800" dirty="0"/>
          </a:p>
        </p:txBody>
      </p:sp>
      <p:sp>
        <p:nvSpPr>
          <p:cNvPr id="6" name="Right Arrow 5"/>
          <p:cNvSpPr/>
          <p:nvPr/>
        </p:nvSpPr>
        <p:spPr>
          <a:xfrm>
            <a:off x="7469945" y="471649"/>
            <a:ext cx="1575581"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1389" y="1561741"/>
            <a:ext cx="11682083" cy="3046988"/>
          </a:xfrm>
          <a:prstGeom prst="rect">
            <a:avLst/>
          </a:prstGeom>
        </p:spPr>
        <p:txBody>
          <a:bodyPr wrap="square">
            <a:spAutoFit/>
          </a:bodyPr>
          <a:lstStyle/>
          <a:p>
            <a:r>
              <a:rPr lang="en-US" sz="3200" b="0" i="0" u="none" strike="noStrike" baseline="0" dirty="0" smtClean="0">
                <a:latin typeface="Times" panose="02020603050405020304" pitchFamily="18" charset="0"/>
              </a:rPr>
              <a:t>we assume that it is possible to build another amplifier stage with gain that does not suffer from the interference problem. If this is the case, then we may precede our original amplifier by the </a:t>
            </a:r>
            <a:r>
              <a:rPr lang="en-US" sz="3200" b="0" i="1" u="none" strike="noStrike" baseline="0" dirty="0" smtClean="0">
                <a:latin typeface="TimesNewRoman,Italic"/>
              </a:rPr>
              <a:t>clean </a:t>
            </a:r>
            <a:r>
              <a:rPr lang="en-US" sz="3200" b="0" i="0" u="none" strike="noStrike" baseline="0" dirty="0" smtClean="0">
                <a:latin typeface="Times" panose="02020603050405020304" pitchFamily="18" charset="0"/>
              </a:rPr>
              <a:t>amplifier and apply negative feedback around the overall cascade of such an amount as to keep the overall gain constant. The output voltage of the circuit can be found by superposition</a:t>
            </a:r>
            <a:endParaRPr lang="en-US" sz="3200" dirty="0"/>
          </a:p>
        </p:txBody>
      </p:sp>
    </p:spTree>
    <p:extLst>
      <p:ext uri="{BB962C8B-B14F-4D97-AF65-F5344CB8AC3E}">
        <p14:creationId xmlns:p14="http://schemas.microsoft.com/office/powerpoint/2010/main" val="29987487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stretch>
            <a:fillRect/>
          </a:stretch>
        </p:blipFill>
        <p:spPr>
          <a:xfrm>
            <a:off x="2043261" y="2327901"/>
            <a:ext cx="8105478" cy="4351338"/>
          </a:xfrm>
          <a:prstGeom prst="rect">
            <a:avLst/>
          </a:prstGeom>
        </p:spPr>
      </p:pic>
      <p:pic>
        <p:nvPicPr>
          <p:cNvPr id="3" name="Picture 2"/>
          <p:cNvPicPr>
            <a:picLocks noChangeAspect="1"/>
          </p:cNvPicPr>
          <p:nvPr/>
        </p:nvPicPr>
        <p:blipFill>
          <a:blip r:embed="rId3"/>
          <a:stretch>
            <a:fillRect/>
          </a:stretch>
        </p:blipFill>
        <p:spPr>
          <a:xfrm>
            <a:off x="104172" y="113398"/>
            <a:ext cx="12087293" cy="1702523"/>
          </a:xfrm>
          <a:prstGeom prst="rect">
            <a:avLst/>
          </a:prstGeom>
        </p:spPr>
      </p:pic>
    </p:spTree>
    <p:extLst>
      <p:ext uri="{BB962C8B-B14F-4D97-AF65-F5344CB8AC3E}">
        <p14:creationId xmlns:p14="http://schemas.microsoft.com/office/powerpoint/2010/main" val="8346840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2260" y="139104"/>
            <a:ext cx="10364325" cy="6720746"/>
          </a:xfrm>
          <a:prstGeom prst="rect">
            <a:avLst/>
          </a:prstGeom>
        </p:spPr>
      </p:pic>
    </p:spTree>
    <p:extLst>
      <p:ext uri="{BB962C8B-B14F-4D97-AF65-F5344CB8AC3E}">
        <p14:creationId xmlns:p14="http://schemas.microsoft.com/office/powerpoint/2010/main" val="23374331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8977" y="166608"/>
            <a:ext cx="10735947" cy="6691392"/>
          </a:xfrm>
          <a:prstGeom prst="rect">
            <a:avLst/>
          </a:prstGeom>
        </p:spPr>
      </p:pic>
      <p:pic>
        <p:nvPicPr>
          <p:cNvPr id="3" name="Picture 2"/>
          <p:cNvPicPr>
            <a:picLocks noChangeAspect="1"/>
          </p:cNvPicPr>
          <p:nvPr/>
        </p:nvPicPr>
        <p:blipFill>
          <a:blip r:embed="rId3"/>
          <a:stretch>
            <a:fillRect/>
          </a:stretch>
        </p:blipFill>
        <p:spPr>
          <a:xfrm>
            <a:off x="1041009" y="751472"/>
            <a:ext cx="10331970" cy="5180800"/>
          </a:xfrm>
          <a:prstGeom prst="rect">
            <a:avLst/>
          </a:prstGeom>
        </p:spPr>
      </p:pic>
    </p:spTree>
    <p:extLst>
      <p:ext uri="{BB962C8B-B14F-4D97-AF65-F5344CB8AC3E}">
        <p14:creationId xmlns:p14="http://schemas.microsoft.com/office/powerpoint/2010/main" val="38538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pPr>
              <a:defRPr/>
            </a:pPr>
            <a:fld id="{7504584D-E8CE-43BE-AE61-4E300C003035}" type="slidenum">
              <a:rPr lang="en-US" altLang="en-US"/>
              <a:pPr>
                <a:defRPr/>
              </a:pPr>
              <a:t>44</a:t>
            </a:fld>
            <a:endParaRPr lang="en-US" altLang="en-US"/>
          </a:p>
        </p:txBody>
      </p:sp>
      <p:sp>
        <p:nvSpPr>
          <p:cNvPr id="223236" name="Rectangle 2"/>
          <p:cNvSpPr>
            <a:spLocks noGrp="1" noChangeArrowheads="1"/>
          </p:cNvSpPr>
          <p:nvPr>
            <p:ph type="title"/>
          </p:nvPr>
        </p:nvSpPr>
        <p:spPr/>
        <p:txBody>
          <a:bodyPr/>
          <a:lstStyle/>
          <a:p>
            <a:pPr eaLnBrk="1" hangingPunct="1"/>
            <a:r>
              <a:rPr lang="en-US" altLang="en-US" dirty="0" smtClean="0">
                <a:latin typeface="Arial Black" panose="020B0A04020102020204" pitchFamily="34" charset="0"/>
              </a:rPr>
              <a:t>Example:  Open Loop Parameters </a:t>
            </a:r>
          </a:p>
        </p:txBody>
      </p:sp>
      <p:grpSp>
        <p:nvGrpSpPr>
          <p:cNvPr id="223238" name="Group 7"/>
          <p:cNvGrpSpPr>
            <a:grpSpLocks/>
          </p:cNvGrpSpPr>
          <p:nvPr/>
        </p:nvGrpSpPr>
        <p:grpSpPr bwMode="auto">
          <a:xfrm>
            <a:off x="3940935" y="1690688"/>
            <a:ext cx="3940935" cy="4529808"/>
            <a:chOff x="2160" y="2640"/>
            <a:chExt cx="1164" cy="1488"/>
          </a:xfrm>
        </p:grpSpPr>
        <p:sp>
          <p:nvSpPr>
            <p:cNvPr id="223239" name="AutoShape 6"/>
            <p:cNvSpPr>
              <a:spLocks noChangeArrowheads="1"/>
            </p:cNvSpPr>
            <p:nvPr/>
          </p:nvSpPr>
          <p:spPr bwMode="auto">
            <a:xfrm>
              <a:off x="2160" y="2640"/>
              <a:ext cx="1152" cy="14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graphicFrame>
          <p:nvGraphicFramePr>
            <p:cNvPr id="223240" name="Object 5"/>
            <p:cNvGraphicFramePr>
              <a:graphicFrameLocks noChangeAspect="1"/>
            </p:cNvGraphicFramePr>
            <p:nvPr/>
          </p:nvGraphicFramePr>
          <p:xfrm>
            <a:off x="2160" y="2640"/>
            <a:ext cx="1164" cy="1488"/>
          </p:xfrm>
          <a:graphic>
            <a:graphicData uri="http://schemas.openxmlformats.org/presentationml/2006/ole">
              <mc:AlternateContent xmlns:mc="http://schemas.openxmlformats.org/markup-compatibility/2006">
                <mc:Choice xmlns:v="urn:schemas-microsoft-com:vml" Requires="v">
                  <p:oleObj spid="_x0000_s5185" name="Equation" r:id="rId3" imgW="1143000" imgH="1460160" progId="Equation.3">
                    <p:embed/>
                  </p:oleObj>
                </mc:Choice>
                <mc:Fallback>
                  <p:oleObj name="Equation" r:id="rId3" imgW="1143000" imgH="1460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 y="2640"/>
                          <a:ext cx="1164" cy="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7282025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pPr>
              <a:defRPr/>
            </a:pPr>
            <a:r>
              <a:rPr lang="en-US" altLang="en-US"/>
              <a:t>CH 12 Feedback</a:t>
            </a:r>
          </a:p>
        </p:txBody>
      </p:sp>
      <p:sp>
        <p:nvSpPr>
          <p:cNvPr id="8" name="Slide Number Placeholder 4"/>
          <p:cNvSpPr>
            <a:spLocks noGrp="1"/>
          </p:cNvSpPr>
          <p:nvPr>
            <p:ph type="sldNum" sz="quarter" idx="11"/>
          </p:nvPr>
        </p:nvSpPr>
        <p:spPr/>
        <p:txBody>
          <a:bodyPr/>
          <a:lstStyle/>
          <a:p>
            <a:pPr>
              <a:defRPr/>
            </a:pPr>
            <a:fld id="{0C39461D-A54D-49F2-B9B4-6936843C68BB}" type="slidenum">
              <a:rPr lang="en-US" altLang="en-US"/>
              <a:pPr>
                <a:defRPr/>
              </a:pPr>
              <a:t>45</a:t>
            </a:fld>
            <a:endParaRPr lang="en-US" altLang="en-US"/>
          </a:p>
        </p:txBody>
      </p:sp>
      <p:sp>
        <p:nvSpPr>
          <p:cNvPr id="224260" name="Rectangle 2"/>
          <p:cNvSpPr>
            <a:spLocks noGrp="1" noChangeArrowheads="1"/>
          </p:cNvSpPr>
          <p:nvPr>
            <p:ph type="title"/>
          </p:nvPr>
        </p:nvSpPr>
        <p:spPr>
          <a:xfrm>
            <a:off x="193183" y="120651"/>
            <a:ext cx="11835685" cy="974054"/>
          </a:xfrm>
        </p:spPr>
        <p:txBody>
          <a:bodyPr/>
          <a:lstStyle/>
          <a:p>
            <a:pPr eaLnBrk="1" hangingPunct="1"/>
            <a:r>
              <a:rPr lang="en-US" altLang="en-US" dirty="0" smtClean="0">
                <a:latin typeface="Arial Black" panose="020B0A04020102020204" pitchFamily="34" charset="0"/>
              </a:rPr>
              <a:t>Example:  Closed Loop Voltage Gain</a:t>
            </a:r>
          </a:p>
        </p:txBody>
      </p:sp>
      <p:pic>
        <p:nvPicPr>
          <p:cNvPr id="2242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42" y="1690688"/>
            <a:ext cx="3886200"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24262" name="Group 7"/>
          <p:cNvGrpSpPr>
            <a:grpSpLocks/>
          </p:cNvGrpSpPr>
          <p:nvPr/>
        </p:nvGrpSpPr>
        <p:grpSpPr bwMode="auto">
          <a:xfrm>
            <a:off x="5660189" y="4693044"/>
            <a:ext cx="4419600" cy="1828800"/>
            <a:chOff x="1728" y="2880"/>
            <a:chExt cx="2784" cy="1152"/>
          </a:xfrm>
        </p:grpSpPr>
        <p:sp>
          <p:nvSpPr>
            <p:cNvPr id="224263" name="AutoShape 6"/>
            <p:cNvSpPr>
              <a:spLocks noChangeArrowheads="1"/>
            </p:cNvSpPr>
            <p:nvPr/>
          </p:nvSpPr>
          <p:spPr bwMode="auto">
            <a:xfrm>
              <a:off x="1728" y="2912"/>
              <a:ext cx="2784" cy="110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graphicFrame>
          <p:nvGraphicFramePr>
            <p:cNvPr id="224264" name="Object 5"/>
            <p:cNvGraphicFramePr>
              <a:graphicFrameLocks noChangeAspect="1"/>
            </p:cNvGraphicFramePr>
            <p:nvPr/>
          </p:nvGraphicFramePr>
          <p:xfrm>
            <a:off x="1728" y="2880"/>
            <a:ext cx="2784" cy="1152"/>
          </p:xfrm>
          <a:graphic>
            <a:graphicData uri="http://schemas.openxmlformats.org/presentationml/2006/ole">
              <mc:AlternateContent xmlns:mc="http://schemas.openxmlformats.org/markup-compatibility/2006">
                <mc:Choice xmlns:v="urn:schemas-microsoft-com:vml" Requires="v">
                  <p:oleObj spid="_x0000_s6210" name="Equation" r:id="rId4" imgW="2425700" imgH="1003300" progId="Equation.3">
                    <p:embed/>
                  </p:oleObj>
                </mc:Choice>
                <mc:Fallback>
                  <p:oleObj name="Equation" r:id="rId4" imgW="2425700" imgH="1003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 y="2880"/>
                          <a:ext cx="2784" cy="1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mc:AlternateContent xmlns:mc="http://schemas.openxmlformats.org/markup-compatibility/2006" xmlns:a14="http://schemas.microsoft.com/office/drawing/2010/main">
        <mc:Choice Requires="a14">
          <p:sp>
            <p:nvSpPr>
              <p:cNvPr id="9" name="Rectangle 8"/>
              <p:cNvSpPr/>
              <p:nvPr/>
            </p:nvSpPr>
            <p:spPr>
              <a:xfrm>
                <a:off x="5151139" y="1094705"/>
                <a:ext cx="2550122" cy="1099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latin typeface="Cambria Math" panose="02040503050406030204" pitchFamily="18" charset="0"/>
                            </a:rPr>
                          </m:ctrlPr>
                        </m:sSubPr>
                        <m:e>
                          <m:r>
                            <a:rPr lang="en-US" sz="3200" b="1" i="1">
                              <a:latin typeface="Cambria Math" panose="02040503050406030204" pitchFamily="18" charset="0"/>
                            </a:rPr>
                            <m:t>𝑨</m:t>
                          </m:r>
                        </m:e>
                        <m:sub>
                          <m:r>
                            <a:rPr lang="en-US" sz="3200" b="1" i="1">
                              <a:latin typeface="Cambria Math" panose="02040503050406030204" pitchFamily="18" charset="0"/>
                            </a:rPr>
                            <m:t>𝒇</m:t>
                          </m:r>
                        </m:sub>
                      </m:sSub>
                      <m:r>
                        <a:rPr lang="en-US" sz="3200" b="1" i="1" smtClean="0">
                          <a:latin typeface="Cambria Math" panose="02040503050406030204" pitchFamily="18" charset="0"/>
                        </a:rPr>
                        <m:t>=</m:t>
                      </m:r>
                      <m:f>
                        <m:fPr>
                          <m:ctrlPr>
                            <a:rPr lang="en-US" sz="3200" b="1" i="1" smtClean="0">
                              <a:latin typeface="Cambria Math" panose="02040503050406030204" pitchFamily="18" charset="0"/>
                            </a:rPr>
                          </m:ctrlPr>
                        </m:fPr>
                        <m:num>
                          <m:r>
                            <a:rPr lang="en-US" sz="3200" b="1" i="1" smtClean="0">
                              <a:latin typeface="Cambria Math" panose="02040503050406030204" pitchFamily="18" charset="0"/>
                            </a:rPr>
                            <m:t>𝑨</m:t>
                          </m:r>
                        </m:num>
                        <m:den>
                          <m:r>
                            <a:rPr lang="en-US" sz="3200" b="1" i="1" smtClean="0">
                              <a:latin typeface="Cambria Math" panose="02040503050406030204" pitchFamily="18" charset="0"/>
                            </a:rPr>
                            <m:t>𝟏</m:t>
                          </m:r>
                          <m:r>
                            <a:rPr lang="en-US" sz="3200" b="1" i="1" smtClean="0">
                              <a:latin typeface="Cambria Math" panose="02040503050406030204" pitchFamily="18" charset="0"/>
                            </a:rPr>
                            <m:t>+</m:t>
                          </m:r>
                          <m:r>
                            <a:rPr lang="en-US" sz="3200" b="1" i="1" smtClean="0">
                              <a:latin typeface="Cambria Math" panose="02040503050406030204" pitchFamily="18" charset="0"/>
                            </a:rPr>
                            <m:t>𝑨</m:t>
                          </m:r>
                          <m:r>
                            <a:rPr lang="en-US" sz="3200" b="1" i="1" smtClean="0">
                              <a:latin typeface="Cambria Math" panose="02040503050406030204" pitchFamily="18" charset="0"/>
                              <a:ea typeface="Cambria Math" panose="02040503050406030204" pitchFamily="18" charset="0"/>
                            </a:rPr>
                            <m:t>𝜷</m:t>
                          </m:r>
                        </m:den>
                      </m:f>
                    </m:oMath>
                  </m:oMathPara>
                </a14:m>
                <a:endParaRPr lang="en-US" sz="3200" dirty="0"/>
              </a:p>
            </p:txBody>
          </p:sp>
        </mc:Choice>
        <mc:Fallback xmlns="">
          <p:sp>
            <p:nvSpPr>
              <p:cNvPr id="9" name="Rectangle 8"/>
              <p:cNvSpPr>
                <a:spLocks noRot="1" noChangeAspect="1" noMove="1" noResize="1" noEditPoints="1" noAdjustHandles="1" noChangeArrowheads="1" noChangeShapeType="1" noTextEdit="1"/>
              </p:cNvSpPr>
              <p:nvPr/>
            </p:nvSpPr>
            <p:spPr>
              <a:xfrm>
                <a:off x="5151139" y="1094705"/>
                <a:ext cx="2550122" cy="1099083"/>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5166460" y="2752055"/>
                <a:ext cx="6939079" cy="10025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𝑯𝒆𝒓𝒆</m:t>
                      </m:r>
                      <m:r>
                        <a:rPr lang="en-US" sz="3200" b="1" i="1" smtClean="0">
                          <a:latin typeface="Cambria Math" panose="02040503050406030204" pitchFamily="18" charset="0"/>
                        </a:rPr>
                        <m:t> </m:t>
                      </m:r>
                      <m:r>
                        <a:rPr lang="en-US" sz="3200" b="1" i="1" smtClean="0">
                          <a:latin typeface="Cambria Math" panose="02040503050406030204" pitchFamily="18" charset="0"/>
                        </a:rPr>
                        <m:t>𝑨</m:t>
                      </m:r>
                      <m:r>
                        <a:rPr lang="en-US" sz="3200" b="1" i="1" smtClean="0">
                          <a:latin typeface="Cambria Math" panose="02040503050406030204" pitchFamily="18" charset="0"/>
                        </a:rPr>
                        <m:t>= </m:t>
                      </m:r>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𝒈</m:t>
                          </m:r>
                        </m:e>
                        <m:sub>
                          <m:r>
                            <a:rPr lang="en-US" sz="3200" b="1" i="1" smtClean="0">
                              <a:latin typeface="Cambria Math" panose="02040503050406030204" pitchFamily="18" charset="0"/>
                            </a:rPr>
                            <m:t>𝒎</m:t>
                          </m:r>
                        </m:sub>
                      </m:sSub>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𝑹</m:t>
                          </m:r>
                        </m:e>
                        <m:sub>
                          <m:r>
                            <a:rPr lang="en-US" sz="3200" b="1" i="1" smtClean="0">
                              <a:latin typeface="Cambria Math" panose="02040503050406030204" pitchFamily="18" charset="0"/>
                            </a:rPr>
                            <m:t>𝑫</m:t>
                          </m:r>
                        </m:sub>
                      </m:sSub>
                      <m:r>
                        <a:rPr lang="en-US" sz="3200" b="1" i="1" smtClean="0">
                          <a:latin typeface="Cambria Math" panose="02040503050406030204" pitchFamily="18" charset="0"/>
                        </a:rPr>
                        <m:t>     </m:t>
                      </m:r>
                      <m:r>
                        <a:rPr lang="en-US" sz="3200" b="1" i="1" smtClean="0">
                          <a:latin typeface="Cambria Math" panose="02040503050406030204" pitchFamily="18" charset="0"/>
                        </a:rPr>
                        <m:t>𝒂𝒏𝒅</m:t>
                      </m:r>
                      <m:r>
                        <a:rPr lang="en-US" sz="3200" b="1" i="1" smtClean="0">
                          <a:latin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𝜷</m:t>
                      </m:r>
                      <m:r>
                        <a:rPr lang="en-US" sz="3200" b="1" i="1" smtClean="0">
                          <a:latin typeface="Cambria Math" panose="02040503050406030204" pitchFamily="18" charset="0"/>
                          <a:ea typeface="Cambria Math" panose="02040503050406030204" pitchFamily="18" charset="0"/>
                        </a:rPr>
                        <m:t>=</m:t>
                      </m:r>
                      <m:f>
                        <m:fPr>
                          <m:ctrlPr>
                            <a:rPr lang="en-US" sz="3200" b="1" i="1" smtClean="0">
                              <a:latin typeface="Cambria Math" panose="02040503050406030204" pitchFamily="18" charset="0"/>
                              <a:ea typeface="Cambria Math" panose="02040503050406030204" pitchFamily="18" charset="0"/>
                            </a:rPr>
                          </m:ctrlPr>
                        </m:fPr>
                        <m:num>
                          <m:sSub>
                            <m:sSubPr>
                              <m:ctrlPr>
                                <a:rPr lang="en-US" sz="3200" b="1" i="1" smtClean="0">
                                  <a:latin typeface="Cambria Math" panose="02040503050406030204" pitchFamily="18" charset="0"/>
                                  <a:ea typeface="Cambria Math" panose="02040503050406030204" pitchFamily="18" charset="0"/>
                                </a:rPr>
                              </m:ctrlPr>
                            </m:sSubPr>
                            <m:e>
                              <m:r>
                                <a:rPr lang="en-US" sz="3200" b="1" i="1" smtClean="0">
                                  <a:latin typeface="Cambria Math" panose="02040503050406030204" pitchFamily="18" charset="0"/>
                                  <a:ea typeface="Cambria Math" panose="02040503050406030204" pitchFamily="18" charset="0"/>
                                </a:rPr>
                                <m:t>𝑹</m:t>
                              </m:r>
                            </m:e>
                            <m:sub>
                              <m:r>
                                <a:rPr lang="en-US" sz="3200" b="1" i="1" smtClean="0">
                                  <a:latin typeface="Cambria Math" panose="02040503050406030204" pitchFamily="18" charset="0"/>
                                  <a:ea typeface="Cambria Math" panose="02040503050406030204" pitchFamily="18" charset="0"/>
                                </a:rPr>
                                <m:t>𝟐</m:t>
                              </m:r>
                            </m:sub>
                          </m:sSub>
                        </m:num>
                        <m:den>
                          <m:sSub>
                            <m:sSubPr>
                              <m:ctrlPr>
                                <a:rPr lang="en-US" sz="3200" b="1" i="1" smtClean="0">
                                  <a:latin typeface="Cambria Math" panose="02040503050406030204" pitchFamily="18" charset="0"/>
                                  <a:ea typeface="Cambria Math" panose="02040503050406030204" pitchFamily="18" charset="0"/>
                                </a:rPr>
                              </m:ctrlPr>
                            </m:sSubPr>
                            <m:e>
                              <m:r>
                                <a:rPr lang="en-US" sz="3200" b="1" i="1" smtClean="0">
                                  <a:latin typeface="Cambria Math" panose="02040503050406030204" pitchFamily="18" charset="0"/>
                                  <a:ea typeface="Cambria Math" panose="02040503050406030204" pitchFamily="18" charset="0"/>
                                </a:rPr>
                                <m:t>𝑹</m:t>
                              </m:r>
                            </m:e>
                            <m:sub>
                              <m:r>
                                <a:rPr lang="en-US" sz="3200" b="1" i="1" smtClean="0">
                                  <a:latin typeface="Cambria Math" panose="02040503050406030204" pitchFamily="18" charset="0"/>
                                  <a:ea typeface="Cambria Math" panose="02040503050406030204" pitchFamily="18" charset="0"/>
                                </a:rPr>
                                <m:t>𝟏</m:t>
                              </m:r>
                            </m:sub>
                          </m:sSub>
                          <m:r>
                            <a:rPr lang="en-US" sz="3200" b="1" i="1" smtClean="0">
                              <a:latin typeface="Cambria Math" panose="02040503050406030204" pitchFamily="18" charset="0"/>
                              <a:ea typeface="Cambria Math" panose="02040503050406030204" pitchFamily="18" charset="0"/>
                            </a:rPr>
                            <m:t>+</m:t>
                          </m:r>
                          <m:sSub>
                            <m:sSubPr>
                              <m:ctrlPr>
                                <a:rPr lang="en-US" sz="3200" b="1" i="1" smtClean="0">
                                  <a:latin typeface="Cambria Math" panose="02040503050406030204" pitchFamily="18" charset="0"/>
                                  <a:ea typeface="Cambria Math" panose="02040503050406030204" pitchFamily="18" charset="0"/>
                                </a:rPr>
                              </m:ctrlPr>
                            </m:sSubPr>
                            <m:e>
                              <m:r>
                                <a:rPr lang="en-US" sz="3200" b="1" i="1" smtClean="0">
                                  <a:latin typeface="Cambria Math" panose="02040503050406030204" pitchFamily="18" charset="0"/>
                                  <a:ea typeface="Cambria Math" panose="02040503050406030204" pitchFamily="18" charset="0"/>
                                </a:rPr>
                                <m:t>𝑹</m:t>
                              </m:r>
                            </m:e>
                            <m:sub>
                              <m:r>
                                <a:rPr lang="en-US" sz="3200" b="1" i="1" smtClean="0">
                                  <a:latin typeface="Cambria Math" panose="02040503050406030204" pitchFamily="18" charset="0"/>
                                  <a:ea typeface="Cambria Math" panose="02040503050406030204" pitchFamily="18" charset="0"/>
                                </a:rPr>
                                <m:t>𝟐</m:t>
                              </m:r>
                            </m:sub>
                          </m:sSub>
                        </m:den>
                      </m:f>
                    </m:oMath>
                  </m:oMathPara>
                </a14:m>
                <a:endParaRPr lang="en-US" sz="32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5166460" y="2752055"/>
                <a:ext cx="6939079" cy="1002519"/>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413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4262"/>
                                        </p:tgtEl>
                                        <p:attrNameLst>
                                          <p:attrName>style.visibility</p:attrName>
                                        </p:attrNameLst>
                                      </p:cBhvr>
                                      <p:to>
                                        <p:strVal val="visible"/>
                                      </p:to>
                                    </p:set>
                                    <p:animEffect transition="in" filter="wipe(left)">
                                      <p:cBhvr>
                                        <p:cTn id="17" dur="500"/>
                                        <p:tgtEl>
                                          <p:spTgt spid="224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pPr>
              <a:defRPr/>
            </a:pPr>
            <a:r>
              <a:rPr lang="en-US" altLang="en-US"/>
              <a:t>CH 12 Feedback</a:t>
            </a:r>
          </a:p>
        </p:txBody>
      </p:sp>
      <p:sp>
        <p:nvSpPr>
          <p:cNvPr id="12" name="Slide Number Placeholder 4"/>
          <p:cNvSpPr>
            <a:spLocks noGrp="1"/>
          </p:cNvSpPr>
          <p:nvPr>
            <p:ph type="sldNum" sz="quarter" idx="11"/>
          </p:nvPr>
        </p:nvSpPr>
        <p:spPr/>
        <p:txBody>
          <a:bodyPr/>
          <a:lstStyle/>
          <a:p>
            <a:pPr>
              <a:defRPr/>
            </a:pPr>
            <a:fld id="{B5892FF5-D0D0-4565-936C-828582A9DAC1}" type="slidenum">
              <a:rPr lang="en-US" altLang="en-US"/>
              <a:pPr>
                <a:defRPr/>
              </a:pPr>
              <a:t>46</a:t>
            </a:fld>
            <a:endParaRPr lang="en-US" altLang="en-US"/>
          </a:p>
        </p:txBody>
      </p:sp>
      <p:sp>
        <p:nvSpPr>
          <p:cNvPr id="225284" name="Rectangle 2"/>
          <p:cNvSpPr>
            <a:spLocks noGrp="1" noChangeArrowheads="1"/>
          </p:cNvSpPr>
          <p:nvPr>
            <p:ph type="title"/>
          </p:nvPr>
        </p:nvSpPr>
        <p:spPr>
          <a:xfrm>
            <a:off x="774699" y="20638"/>
            <a:ext cx="11009469" cy="858839"/>
          </a:xfrm>
        </p:spPr>
        <p:txBody>
          <a:bodyPr>
            <a:normAutofit fontScale="90000"/>
          </a:bodyPr>
          <a:lstStyle/>
          <a:p>
            <a:pPr eaLnBrk="1" hangingPunct="1"/>
            <a:r>
              <a:rPr lang="en-US" altLang="en-US" dirty="0" smtClean="0">
                <a:latin typeface="Arial Black" panose="020B0A04020102020204" pitchFamily="34" charset="0"/>
              </a:rPr>
              <a:t>Example:  Closed Loop I/O Impedance </a:t>
            </a:r>
          </a:p>
        </p:txBody>
      </p:sp>
      <p:grpSp>
        <p:nvGrpSpPr>
          <p:cNvPr id="225285" name="Group 12"/>
          <p:cNvGrpSpPr>
            <a:grpSpLocks/>
          </p:cNvGrpSpPr>
          <p:nvPr/>
        </p:nvGrpSpPr>
        <p:grpSpPr bwMode="auto">
          <a:xfrm>
            <a:off x="1905000" y="4910138"/>
            <a:ext cx="8077200" cy="1414462"/>
            <a:chOff x="240" y="2901"/>
            <a:chExt cx="5088" cy="891"/>
          </a:xfrm>
        </p:grpSpPr>
        <p:grpSp>
          <p:nvGrpSpPr>
            <p:cNvPr id="225287" name="Group 11"/>
            <p:cNvGrpSpPr>
              <a:grpSpLocks/>
            </p:cNvGrpSpPr>
            <p:nvPr/>
          </p:nvGrpSpPr>
          <p:grpSpPr bwMode="auto">
            <a:xfrm>
              <a:off x="240" y="2928"/>
              <a:ext cx="2544" cy="864"/>
              <a:chOff x="240" y="2928"/>
              <a:chExt cx="2544" cy="864"/>
            </a:xfrm>
          </p:grpSpPr>
          <p:sp>
            <p:nvSpPr>
              <p:cNvPr id="225291" name="AutoShape 8"/>
              <p:cNvSpPr>
                <a:spLocks noChangeArrowheads="1"/>
              </p:cNvSpPr>
              <p:nvPr/>
            </p:nvSpPr>
            <p:spPr bwMode="auto">
              <a:xfrm>
                <a:off x="240" y="2928"/>
                <a:ext cx="2544" cy="86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graphicFrame>
            <p:nvGraphicFramePr>
              <p:cNvPr id="225292" name="Object 5"/>
              <p:cNvGraphicFramePr>
                <a:graphicFrameLocks noChangeAspect="1"/>
              </p:cNvGraphicFramePr>
              <p:nvPr/>
            </p:nvGraphicFramePr>
            <p:xfrm>
              <a:off x="240" y="3001"/>
              <a:ext cx="2544" cy="639"/>
            </p:xfrm>
            <a:graphic>
              <a:graphicData uri="http://schemas.openxmlformats.org/presentationml/2006/ole">
                <mc:AlternateContent xmlns:mc="http://schemas.openxmlformats.org/markup-compatibility/2006">
                  <mc:Choice xmlns:v="urn:schemas-microsoft-com:vml" Requires="v">
                    <p:oleObj spid="_x0000_s7298" name="Equation" r:id="rId3" imgW="2933700" imgH="736600" progId="Equation.3">
                      <p:embed/>
                    </p:oleObj>
                  </mc:Choice>
                  <mc:Fallback>
                    <p:oleObj name="Equation" r:id="rId3" imgW="2933700" imgH="7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3001"/>
                            <a:ext cx="2544" cy="6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5288" name="Group 10"/>
            <p:cNvGrpSpPr>
              <a:grpSpLocks/>
            </p:cNvGrpSpPr>
            <p:nvPr/>
          </p:nvGrpSpPr>
          <p:grpSpPr bwMode="auto">
            <a:xfrm>
              <a:off x="3216" y="2901"/>
              <a:ext cx="2112" cy="891"/>
              <a:chOff x="3216" y="2901"/>
              <a:chExt cx="2112" cy="891"/>
            </a:xfrm>
          </p:grpSpPr>
          <p:sp>
            <p:nvSpPr>
              <p:cNvPr id="225289" name="AutoShape 9"/>
              <p:cNvSpPr>
                <a:spLocks noChangeArrowheads="1"/>
              </p:cNvSpPr>
              <p:nvPr/>
            </p:nvSpPr>
            <p:spPr bwMode="auto">
              <a:xfrm>
                <a:off x="3216" y="2928"/>
                <a:ext cx="2112" cy="864"/>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baseline="30000">
                    <a:solidFill>
                      <a:schemeClr val="tx1"/>
                    </a:solidFill>
                    <a:latin typeface="Times New Roman" panose="02020603050405020304" pitchFamily="18" charset="0"/>
                  </a:defRPr>
                </a:lvl1pPr>
                <a:lvl2pPr marL="742950" indent="-285750" algn="ctr">
                  <a:defRPr sz="2400" baseline="30000">
                    <a:solidFill>
                      <a:schemeClr val="tx1"/>
                    </a:solidFill>
                    <a:latin typeface="Times New Roman" panose="02020603050405020304" pitchFamily="18" charset="0"/>
                  </a:defRPr>
                </a:lvl2pPr>
                <a:lvl3pPr marL="1143000" indent="-228600" algn="ctr">
                  <a:defRPr sz="2400" baseline="30000">
                    <a:solidFill>
                      <a:schemeClr val="tx1"/>
                    </a:solidFill>
                    <a:latin typeface="Times New Roman" panose="02020603050405020304" pitchFamily="18" charset="0"/>
                  </a:defRPr>
                </a:lvl3pPr>
                <a:lvl4pPr marL="1600200" indent="-228600" algn="ctr">
                  <a:defRPr sz="2400" baseline="30000">
                    <a:solidFill>
                      <a:schemeClr val="tx1"/>
                    </a:solidFill>
                    <a:latin typeface="Times New Roman" panose="02020603050405020304" pitchFamily="18" charset="0"/>
                  </a:defRPr>
                </a:lvl4pPr>
                <a:lvl5pPr marL="2057400" indent="-228600" algn="ctr">
                  <a:defRPr sz="2400" baseline="30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aseline="30000">
                    <a:solidFill>
                      <a:schemeClr val="tx1"/>
                    </a:solidFill>
                    <a:latin typeface="Times New Roman" panose="02020603050405020304" pitchFamily="18" charset="0"/>
                  </a:defRPr>
                </a:lvl9pPr>
              </a:lstStyle>
              <a:p>
                <a:pPr eaLnBrk="1" hangingPunct="1"/>
                <a:endParaRPr lang="en-US" altLang="en-US"/>
              </a:p>
            </p:txBody>
          </p:sp>
          <p:graphicFrame>
            <p:nvGraphicFramePr>
              <p:cNvPr id="225290" name="Object 6"/>
              <p:cNvGraphicFramePr>
                <a:graphicFrameLocks noChangeAspect="1"/>
              </p:cNvGraphicFramePr>
              <p:nvPr/>
            </p:nvGraphicFramePr>
            <p:xfrm>
              <a:off x="3216" y="2901"/>
              <a:ext cx="2112" cy="859"/>
            </p:xfrm>
            <a:graphic>
              <a:graphicData uri="http://schemas.openxmlformats.org/presentationml/2006/ole">
                <mc:AlternateContent xmlns:mc="http://schemas.openxmlformats.org/markup-compatibility/2006">
                  <mc:Choice xmlns:v="urn:schemas-microsoft-com:vml" Requires="v">
                    <p:oleObj spid="_x0000_s7299" name="Equation" r:id="rId5" imgW="2438400" imgH="990600" progId="Equation.3">
                      <p:embed/>
                    </p:oleObj>
                  </mc:Choice>
                  <mc:Fallback>
                    <p:oleObj name="Equation" r:id="rId5" imgW="2438400" imgH="990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2901"/>
                            <a:ext cx="2112" cy="8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pic>
        <p:nvPicPr>
          <p:cNvPr id="22528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4800" y="1223964"/>
            <a:ext cx="8915400" cy="350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own Arrow 1"/>
          <p:cNvSpPr/>
          <p:nvPr/>
        </p:nvSpPr>
        <p:spPr>
          <a:xfrm>
            <a:off x="10283483" y="5110089"/>
            <a:ext cx="1036451" cy="10574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p Arrow 2"/>
          <p:cNvSpPr/>
          <p:nvPr/>
        </p:nvSpPr>
        <p:spPr>
          <a:xfrm>
            <a:off x="508000" y="5068888"/>
            <a:ext cx="1066800" cy="10144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4854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Lecture No 2</a:t>
            </a:r>
            <a:endParaRPr lang="en-US" dirty="0"/>
          </a:p>
        </p:txBody>
      </p:sp>
      <p:sp>
        <p:nvSpPr>
          <p:cNvPr id="3" name="Content Placeholder 2"/>
          <p:cNvSpPr>
            <a:spLocks noGrp="1"/>
          </p:cNvSpPr>
          <p:nvPr>
            <p:ph idx="1"/>
          </p:nvPr>
        </p:nvSpPr>
        <p:spPr/>
        <p:txBody>
          <a:bodyPr/>
          <a:lstStyle/>
          <a:p>
            <a:pPr marL="514350" indent="-514350">
              <a:lnSpc>
                <a:spcPct val="150000"/>
              </a:lnSpc>
              <a:buFont typeface="+mj-lt"/>
              <a:buAutoNum type="arabicParenR" startAt="4"/>
            </a:pPr>
            <a:r>
              <a:rPr lang="en-US" b="1" i="0" u="none" strike="noStrike" baseline="0" smtClean="0">
                <a:latin typeface="GothamRounded-Bold"/>
              </a:rPr>
              <a:t>10.3 The Four Basic Feedback Topologies </a:t>
            </a:r>
          </a:p>
          <a:p>
            <a:pPr marL="514350" indent="-514350">
              <a:lnSpc>
                <a:spcPct val="150000"/>
              </a:lnSpc>
              <a:buFont typeface="+mj-lt"/>
              <a:buAutoNum type="arabicParenR" startAt="4"/>
            </a:pPr>
            <a:r>
              <a:rPr lang="en-US" b="1" i="0" u="none" strike="noStrike" baseline="0" smtClean="0">
                <a:latin typeface="GothamRounded-Bold"/>
              </a:rPr>
              <a:t>10.4 The Feedback Voltage Amplifier (Series—Shunt) </a:t>
            </a:r>
            <a:endParaRPr lang="en-US" b="1" i="0" u="none" strike="noStrike" baseline="0" dirty="0" smtClean="0">
              <a:latin typeface="GothamRounded-Bold"/>
            </a:endParaRPr>
          </a:p>
        </p:txBody>
      </p:sp>
    </p:spTree>
    <p:extLst>
      <p:ext uri="{BB962C8B-B14F-4D97-AF65-F5344CB8AC3E}">
        <p14:creationId xmlns:p14="http://schemas.microsoft.com/office/powerpoint/2010/main" val="117291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Lecture No 3 </a:t>
            </a:r>
            <a:endParaRPr lang="en-US" dirty="0"/>
          </a:p>
        </p:txBody>
      </p:sp>
      <p:sp>
        <p:nvSpPr>
          <p:cNvPr id="3" name="Content Placeholder 2"/>
          <p:cNvSpPr>
            <a:spLocks noGrp="1"/>
          </p:cNvSpPr>
          <p:nvPr>
            <p:ph idx="1"/>
          </p:nvPr>
        </p:nvSpPr>
        <p:spPr/>
        <p:txBody>
          <a:bodyPr/>
          <a:lstStyle/>
          <a:p>
            <a:pPr marL="514350" indent="-514350">
              <a:lnSpc>
                <a:spcPct val="150000"/>
              </a:lnSpc>
              <a:buFont typeface="+mj-lt"/>
              <a:buAutoNum type="arabicParenR" startAt="6"/>
            </a:pPr>
            <a:r>
              <a:rPr lang="en-US" b="1" i="0" u="none" strike="noStrike" baseline="0" smtClean="0">
                <a:latin typeface="GothamRounded-Bold"/>
              </a:rPr>
              <a:t>10.5 The Feedback Transconductance Amplifier (Series—Series) </a:t>
            </a:r>
          </a:p>
          <a:p>
            <a:pPr marL="514350" indent="-514350">
              <a:lnSpc>
                <a:spcPct val="150000"/>
              </a:lnSpc>
              <a:buFont typeface="+mj-lt"/>
              <a:buAutoNum type="arabicParenR" startAt="6"/>
            </a:pPr>
            <a:r>
              <a:rPr lang="en-US" b="1" i="0" u="none" strike="noStrike" baseline="0" smtClean="0">
                <a:latin typeface="GothamRounded-Bold"/>
              </a:rPr>
              <a:t>10.6 The Feedback Transresistance Amplifier (Shunt—Shunt) </a:t>
            </a:r>
            <a:endParaRPr lang="en-US" b="1" i="0" u="none" strike="noStrike" baseline="0" dirty="0" smtClean="0">
              <a:latin typeface="GothamRounded-Bold"/>
            </a:endParaRPr>
          </a:p>
        </p:txBody>
      </p:sp>
    </p:spTree>
    <p:extLst>
      <p:ext uri="{BB962C8B-B14F-4D97-AF65-F5344CB8AC3E}">
        <p14:creationId xmlns:p14="http://schemas.microsoft.com/office/powerpoint/2010/main" val="2247896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Lecture No 4</a:t>
            </a:r>
            <a:endParaRPr lang="en-US" dirty="0"/>
          </a:p>
        </p:txBody>
      </p:sp>
      <p:sp>
        <p:nvSpPr>
          <p:cNvPr id="3" name="Content Placeholder 2"/>
          <p:cNvSpPr>
            <a:spLocks noGrp="1"/>
          </p:cNvSpPr>
          <p:nvPr>
            <p:ph idx="1"/>
          </p:nvPr>
        </p:nvSpPr>
        <p:spPr/>
        <p:txBody>
          <a:bodyPr/>
          <a:lstStyle/>
          <a:p>
            <a:pPr marL="514350" indent="-514350">
              <a:lnSpc>
                <a:spcPct val="150000"/>
              </a:lnSpc>
              <a:buFont typeface="+mj-lt"/>
              <a:buAutoNum type="arabicParenR" startAt="8"/>
            </a:pPr>
            <a:r>
              <a:rPr lang="en-US" b="1" i="0" u="none" strike="noStrike" baseline="0" smtClean="0">
                <a:latin typeface="GothamRounded-Bold"/>
              </a:rPr>
              <a:t>10.6 The Feedback Transresistance Amplifier (Shunt—Shunt) </a:t>
            </a:r>
          </a:p>
          <a:p>
            <a:pPr marL="514350" indent="-514350">
              <a:lnSpc>
                <a:spcPct val="150000"/>
              </a:lnSpc>
              <a:buFont typeface="+mj-lt"/>
              <a:buAutoNum type="arabicParenR" startAt="8"/>
            </a:pPr>
            <a:r>
              <a:rPr lang="en-US" b="1" i="0" u="none" strike="noStrike" baseline="0" smtClean="0">
                <a:latin typeface="GothamRounded-Bold"/>
              </a:rPr>
              <a:t>10.7 The Feedback Current Amplifier (Shunt—Series) </a:t>
            </a:r>
            <a:endParaRPr lang="en-US" b="1" i="0" u="none" strike="noStrike" baseline="0" dirty="0" smtClean="0">
              <a:latin typeface="GothamRounded-Bold"/>
            </a:endParaRPr>
          </a:p>
        </p:txBody>
      </p:sp>
    </p:spTree>
    <p:extLst>
      <p:ext uri="{BB962C8B-B14F-4D97-AF65-F5344CB8AC3E}">
        <p14:creationId xmlns:p14="http://schemas.microsoft.com/office/powerpoint/2010/main" val="4047682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Lecture No 5</a:t>
            </a:r>
            <a:endParaRPr lang="en-US" dirty="0"/>
          </a:p>
        </p:txBody>
      </p:sp>
      <p:sp>
        <p:nvSpPr>
          <p:cNvPr id="3" name="Content Placeholder 2"/>
          <p:cNvSpPr>
            <a:spLocks noGrp="1"/>
          </p:cNvSpPr>
          <p:nvPr>
            <p:ph idx="1"/>
          </p:nvPr>
        </p:nvSpPr>
        <p:spPr/>
        <p:txBody>
          <a:bodyPr/>
          <a:lstStyle/>
          <a:p>
            <a:pPr marL="514350" indent="-514350">
              <a:lnSpc>
                <a:spcPct val="150000"/>
              </a:lnSpc>
              <a:buFont typeface="+mj-lt"/>
              <a:buAutoNum type="arabicParenR" startAt="10"/>
            </a:pPr>
            <a:r>
              <a:rPr lang="en-US" b="1" i="0" u="none" strike="noStrike" baseline="0" dirty="0" smtClean="0">
                <a:latin typeface="GothamRounded-Bold"/>
              </a:rPr>
              <a:t>10.9 Determining the Loop Gain </a:t>
            </a:r>
          </a:p>
          <a:p>
            <a:pPr marL="514350" indent="-514350">
              <a:lnSpc>
                <a:spcPct val="150000"/>
              </a:lnSpc>
              <a:buFont typeface="+mj-lt"/>
              <a:buAutoNum type="arabicParenR" startAt="10"/>
            </a:pPr>
            <a:r>
              <a:rPr lang="en-US" b="1" i="0" u="none" strike="noStrike" baseline="0" dirty="0" smtClean="0">
                <a:latin typeface="GothamRounded-Bold"/>
              </a:rPr>
              <a:t>10.10 The Stability Problem </a:t>
            </a:r>
          </a:p>
        </p:txBody>
      </p:sp>
    </p:spTree>
    <p:extLst>
      <p:ext uri="{BB962C8B-B14F-4D97-AF65-F5344CB8AC3E}">
        <p14:creationId xmlns:p14="http://schemas.microsoft.com/office/powerpoint/2010/main" val="2572553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anose="020B0A04020102020204" pitchFamily="34" charset="0"/>
              </a:rPr>
              <a:t>Lecture No 6</a:t>
            </a:r>
            <a:endParaRPr lang="en-US" dirty="0"/>
          </a:p>
        </p:txBody>
      </p:sp>
      <p:sp>
        <p:nvSpPr>
          <p:cNvPr id="3" name="Content Placeholder 2"/>
          <p:cNvSpPr>
            <a:spLocks noGrp="1"/>
          </p:cNvSpPr>
          <p:nvPr>
            <p:ph idx="1"/>
          </p:nvPr>
        </p:nvSpPr>
        <p:spPr/>
        <p:txBody>
          <a:bodyPr/>
          <a:lstStyle/>
          <a:p>
            <a:pPr marL="514350" indent="-514350">
              <a:lnSpc>
                <a:spcPct val="150000"/>
              </a:lnSpc>
              <a:buFont typeface="+mj-lt"/>
              <a:buAutoNum type="arabicParenR" startAt="12"/>
            </a:pPr>
            <a:r>
              <a:rPr lang="en-US" b="1" i="0" u="none" strike="noStrike" baseline="0" dirty="0" smtClean="0">
                <a:latin typeface="GothamRounded-Bold"/>
              </a:rPr>
              <a:t>10.11 Effect of Feedback on the Amplifier Poles </a:t>
            </a:r>
          </a:p>
          <a:p>
            <a:pPr marL="514350" indent="-514350">
              <a:lnSpc>
                <a:spcPct val="150000"/>
              </a:lnSpc>
              <a:buFont typeface="+mj-lt"/>
              <a:buAutoNum type="arabicParenR" startAt="12"/>
            </a:pPr>
            <a:r>
              <a:rPr lang="en-US" b="1" i="0" u="none" strike="noStrike" baseline="0" dirty="0" smtClean="0">
                <a:latin typeface="GothamRounded-Bold"/>
              </a:rPr>
              <a:t>10.12 Stability Study Using Bode Plots </a:t>
            </a:r>
          </a:p>
          <a:p>
            <a:pPr marL="514350" indent="-514350">
              <a:lnSpc>
                <a:spcPct val="150000"/>
              </a:lnSpc>
              <a:buFont typeface="+mj-lt"/>
              <a:buAutoNum type="arabicParenR" startAt="12"/>
            </a:pPr>
            <a:r>
              <a:rPr lang="en-US" b="1" i="0" u="none" strike="noStrike" baseline="0" dirty="0" smtClean="0">
                <a:latin typeface="GothamRounded-Bold"/>
              </a:rPr>
              <a:t>10.13 Frequency Compensation </a:t>
            </a:r>
          </a:p>
        </p:txBody>
      </p:sp>
    </p:spTree>
    <p:extLst>
      <p:ext uri="{BB962C8B-B14F-4D97-AF65-F5344CB8AC3E}">
        <p14:creationId xmlns:p14="http://schemas.microsoft.com/office/powerpoint/2010/main" val="4173103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6293</TotalTime>
  <Words>667</Words>
  <Application>Microsoft Office PowerPoint</Application>
  <PresentationFormat>Widescreen</PresentationFormat>
  <Paragraphs>119</Paragraphs>
  <Slides>46</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60" baseType="lpstr">
      <vt:lpstr>Aharoni</vt:lpstr>
      <vt:lpstr>Arial</vt:lpstr>
      <vt:lpstr>Arial Black</vt:lpstr>
      <vt:lpstr>Calibri</vt:lpstr>
      <vt:lpstr>Calibri Light</vt:lpstr>
      <vt:lpstr>Cambria Math</vt:lpstr>
      <vt:lpstr>GothamRounded-Bold</vt:lpstr>
      <vt:lpstr>GothamRounded-Book</vt:lpstr>
      <vt:lpstr>Times</vt:lpstr>
      <vt:lpstr>Times New Roman</vt:lpstr>
      <vt:lpstr>TimesNewRoman,Bold</vt:lpstr>
      <vt:lpstr>TimesNewRoman,Italic</vt:lpstr>
      <vt:lpstr>Office Theme</vt:lpstr>
      <vt:lpstr>Equation</vt:lpstr>
      <vt:lpstr>Lecture No 1 </vt:lpstr>
      <vt:lpstr>IN THIS CHAPTER YOU WILL LEARN</vt:lpstr>
      <vt:lpstr>Topics to be covered </vt:lpstr>
      <vt:lpstr>Lecture No 1</vt:lpstr>
      <vt:lpstr>Lecture No 2</vt:lpstr>
      <vt:lpstr>Lecture No 3 </vt:lpstr>
      <vt:lpstr>Lecture No 4</vt:lpstr>
      <vt:lpstr>Lecture No 5</vt:lpstr>
      <vt:lpstr>Lecture No 6</vt:lpstr>
      <vt:lpstr>Introduction </vt:lpstr>
      <vt:lpstr>Open &amp; Close loop systems </vt:lpstr>
      <vt:lpstr>PowerPoint Presentation</vt:lpstr>
      <vt:lpstr>PowerPoint Presentation</vt:lpstr>
      <vt:lpstr>Introduction</vt:lpstr>
      <vt:lpstr>PowerPoint Presentation</vt:lpstr>
      <vt:lpstr>PowerPoint Presentation</vt:lpstr>
      <vt:lpstr>PowerPoint Presentation</vt:lpstr>
      <vt:lpstr>Loop Gain Measurement </vt:lpstr>
      <vt:lpstr>PowerPoint Presentation</vt:lpstr>
      <vt:lpstr>PowerPoint Presentation</vt:lpstr>
      <vt:lpstr>Definition of each term of Closed-loop Gain equation</vt:lpstr>
      <vt:lpstr>PowerPoint Presentation</vt:lpstr>
      <vt:lpstr>PowerPoint Presentation</vt:lpstr>
      <vt:lpstr>Further analysis of the two ratios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Bandwidth extension </vt:lpstr>
      <vt:lpstr>PowerPoint Presentation</vt:lpstr>
      <vt:lpstr>PowerPoint Presentation</vt:lpstr>
      <vt:lpstr>Thus we see that BW is enhanced with the FB</vt:lpstr>
      <vt:lpstr>PowerPoint Presentation</vt:lpstr>
      <vt:lpstr>PowerPoint Presentation</vt:lpstr>
      <vt:lpstr>PowerPoint Presentation</vt:lpstr>
      <vt:lpstr>PowerPoint Presentation</vt:lpstr>
      <vt:lpstr>PowerPoint Presentation</vt:lpstr>
      <vt:lpstr>PowerPoint Presentation</vt:lpstr>
      <vt:lpstr>Example:  Open Loop Parameters </vt:lpstr>
      <vt:lpstr>Example:  Closed Loop Voltage Gain</vt:lpstr>
      <vt:lpstr>Example:  Closed Loop I/O Impedance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 1</dc:title>
  <dc:creator>Abdul Basit Alvi</dc:creator>
  <cp:lastModifiedBy>Abdul Basit Alvi</cp:lastModifiedBy>
  <cp:revision>116</cp:revision>
  <dcterms:created xsi:type="dcterms:W3CDTF">2017-11-18T17:04:54Z</dcterms:created>
  <dcterms:modified xsi:type="dcterms:W3CDTF">2022-11-25T14:07:25Z</dcterms:modified>
</cp:coreProperties>
</file>