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851" r:id="rId10"/>
    <p:sldId id="331" r:id="rId11"/>
    <p:sldId id="852" r:id="rId12"/>
    <p:sldId id="332" r:id="rId13"/>
    <p:sldId id="333" r:id="rId14"/>
    <p:sldId id="854" r:id="rId15"/>
    <p:sldId id="334" r:id="rId16"/>
    <p:sldId id="335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895" r:id="rId36"/>
    <p:sldId id="355" r:id="rId37"/>
    <p:sldId id="356" r:id="rId38"/>
    <p:sldId id="357" r:id="rId39"/>
    <p:sldId id="358" r:id="rId40"/>
    <p:sldId id="896" r:id="rId41"/>
    <p:sldId id="360" r:id="rId42"/>
    <p:sldId id="361" r:id="rId43"/>
    <p:sldId id="362" r:id="rId44"/>
    <p:sldId id="363" r:id="rId45"/>
    <p:sldId id="365" r:id="rId46"/>
    <p:sldId id="366" r:id="rId47"/>
    <p:sldId id="367" r:id="rId48"/>
    <p:sldId id="369" r:id="rId49"/>
    <p:sldId id="834" r:id="rId50"/>
    <p:sldId id="835" r:id="rId51"/>
    <p:sldId id="371" r:id="rId52"/>
    <p:sldId id="372" r:id="rId53"/>
    <p:sldId id="373" r:id="rId54"/>
    <p:sldId id="374" r:id="rId55"/>
    <p:sldId id="90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8" r:id="rId70"/>
    <p:sldId id="389" r:id="rId71"/>
    <p:sldId id="39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4" d="100"/>
        <a:sy n="104" d="100"/>
      </p:scale>
      <p:origin x="0" y="-109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e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00A13-131D-4261-9811-FC89608E813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F0EE8-2664-449F-87D8-9DA13A78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967E-ED75-416E-998A-BC155E2A3C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1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0EE56-4744-4164-A226-8BF52462E135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400"/>
              <a:t>The H parameters are used almost solely in electronics.  These parameters are used in the equivalent circuit</a:t>
            </a:r>
          </a:p>
          <a:p>
            <a:r>
              <a:rPr lang="en-US" altLang="en-US" sz="1400"/>
              <a:t>Of a transistor.  As you will see, the H parameter equations directly set-up so as to describe the device in terms</a:t>
            </a:r>
          </a:p>
          <a:p>
            <a:r>
              <a:rPr lang="en-US" altLang="en-US" sz="1400"/>
              <a:t>Of the h</a:t>
            </a:r>
            <a:r>
              <a:rPr lang="en-US" altLang="en-US" sz="1400" baseline="-25000"/>
              <a:t>ij</a:t>
            </a:r>
            <a:r>
              <a:rPr lang="en-US" altLang="en-US" sz="1400"/>
              <a:t> parameters which are given by the manufacturer.  You will use this material in junior electronics.</a:t>
            </a:r>
          </a:p>
        </p:txBody>
      </p:sp>
    </p:spTree>
    <p:extLst>
      <p:ext uri="{BB962C8B-B14F-4D97-AF65-F5344CB8AC3E}">
        <p14:creationId xmlns:p14="http://schemas.microsoft.com/office/powerpoint/2010/main" val="156165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3E6-0557-41EA-9F37-42F0FE95298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7BC-BD30-41B8-A17D-67F50A3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9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3E6-0557-41EA-9F37-42F0FE95298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7BC-BD30-41B8-A17D-67F50A3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3E6-0557-41EA-9F37-42F0FE95298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7BC-BD30-41B8-A17D-67F50A3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3E6-0557-41EA-9F37-42F0FE95298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7BC-BD30-41B8-A17D-67F50A3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3E6-0557-41EA-9F37-42F0FE95298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7BC-BD30-41B8-A17D-67F50A3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3E6-0557-41EA-9F37-42F0FE95298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7BC-BD30-41B8-A17D-67F50A3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7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3E6-0557-41EA-9F37-42F0FE95298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7BC-BD30-41B8-A17D-67F50A3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0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3E6-0557-41EA-9F37-42F0FE95298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7BC-BD30-41B8-A17D-67F50A3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3E6-0557-41EA-9F37-42F0FE95298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7BC-BD30-41B8-A17D-67F50A3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0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3E6-0557-41EA-9F37-42F0FE95298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7BC-BD30-41B8-A17D-67F50A3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83E6-0557-41EA-9F37-42F0FE95298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7BC-BD30-41B8-A17D-67F50A3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83E6-0557-41EA-9F37-42F0FE95298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57BC-BD30-41B8-A17D-67F50A3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2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0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9.emf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0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7.emf"/><Relationship Id="rId7" Type="http://schemas.openxmlformats.org/officeDocument/2006/relationships/image" Target="../media/image50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Relationship Id="rId9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emf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2.xml"/><Relationship Id="rId21" Type="http://schemas.openxmlformats.org/officeDocument/2006/relationships/image" Target="NULL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png"/><Relationship Id="rId20" Type="http://schemas.openxmlformats.org/officeDocument/2006/relationships/image" Target="NUL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NULL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6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58.wmf"/><Relationship Id="rId1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65.emf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66.emf"/><Relationship Id="rId9" Type="http://schemas.openxmlformats.org/officeDocument/2006/relationships/image" Target="../media/image67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5.emf"/><Relationship Id="rId7" Type="http://schemas.openxmlformats.org/officeDocument/2006/relationships/image" Target="../media/image74.png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12" Type="http://schemas.openxmlformats.org/officeDocument/2006/relationships/image" Target="../media/image90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emf"/><Relationship Id="rId11" Type="http://schemas.openxmlformats.org/officeDocument/2006/relationships/image" Target="../media/image89.emf"/><Relationship Id="rId5" Type="http://schemas.openxmlformats.org/officeDocument/2006/relationships/image" Target="../media/image83.emf"/><Relationship Id="rId10" Type="http://schemas.openxmlformats.org/officeDocument/2006/relationships/image" Target="../media/image88.emf"/><Relationship Id="rId4" Type="http://schemas.openxmlformats.org/officeDocument/2006/relationships/image" Target="../media/image82.emf"/><Relationship Id="rId9" Type="http://schemas.openxmlformats.org/officeDocument/2006/relationships/image" Target="../media/image87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800" y="2210934"/>
            <a:ext cx="9593942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Chapter </a:t>
            </a:r>
            <a:r>
              <a:rPr lang="en-US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No 10</a:t>
            </a:r>
            <a:br>
              <a:rPr lang="en-US" dirty="0" smtClean="0"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en-US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99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85" y="0"/>
            <a:ext cx="9199515" cy="68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9A2B3-DC2C-4BC0-A831-7321A80E2F8D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112715"/>
            <a:ext cx="10160000" cy="990600"/>
          </a:xfrm>
          <a:noFill/>
        </p:spPr>
        <p:txBody>
          <a:bodyPr anchorCtr="1">
            <a:normAutofit/>
          </a:bodyPr>
          <a:lstStyle/>
          <a:p>
            <a:pPr algn="r" eaLnBrk="1" hangingPunct="1"/>
            <a:r>
              <a:rPr lang="en-US" altLang="en-US" b="1" dirty="0">
                <a:latin typeface="Verdana" panose="020B0604030504040204" pitchFamily="34" charset="0"/>
              </a:rPr>
              <a:t>Comparator or Mixer Network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132113" y="5186799"/>
            <a:ext cx="1040674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FontTx/>
              <a:buChar char="•"/>
            </a:pPr>
            <a:r>
              <a:rPr lang="en-US" altLang="en-US" sz="2800" dirty="0"/>
              <a:t>  </a:t>
            </a:r>
            <a:r>
              <a:rPr lang="en-US" altLang="en-US" sz="2800" dirty="0" smtClean="0"/>
              <a:t>The </a:t>
            </a:r>
            <a:r>
              <a:rPr lang="en-US" altLang="en-US" sz="2800" dirty="0"/>
              <a:t>feedback </a:t>
            </a:r>
            <a:r>
              <a:rPr lang="en-US" altLang="en-US" sz="2800" dirty="0" smtClean="0"/>
              <a:t>voltage is mixed in series with the input signal voltage.</a:t>
            </a:r>
            <a:endParaRPr lang="en-US" altLang="en-US" sz="2800" dirty="0"/>
          </a:p>
          <a:p>
            <a:pPr eaLnBrk="1" hangingPunct="1">
              <a:buClr>
                <a:schemeClr val="hlink"/>
              </a:buClr>
              <a:buFontTx/>
              <a:buChar char="•"/>
            </a:pPr>
            <a:endParaRPr lang="en-US" altLang="en-US" sz="2800" dirty="0"/>
          </a:p>
        </p:txBody>
      </p:sp>
      <p:pic>
        <p:nvPicPr>
          <p:cNvPr id="2253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14000" contrast="3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47" b="12549"/>
          <a:stretch>
            <a:fillRect/>
          </a:stretch>
        </p:blipFill>
        <p:spPr>
          <a:xfrm>
            <a:off x="3733801" y="1103316"/>
            <a:ext cx="5037839" cy="41544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2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09" y="0"/>
            <a:ext cx="11315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59" y="0"/>
            <a:ext cx="9471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1FC82-7862-4112-A802-4CF47E70317C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75771" y="0"/>
            <a:ext cx="10301514" cy="731837"/>
          </a:xfrm>
          <a:noFill/>
        </p:spPr>
        <p:txBody>
          <a:bodyPr anchorCtr="1">
            <a:normAutofit/>
          </a:bodyPr>
          <a:lstStyle/>
          <a:p>
            <a:pPr algn="r" eaLnBrk="1" hangingPunct="1"/>
            <a:r>
              <a:rPr lang="en-US" altLang="en-US" sz="4000" b="1" dirty="0" smtClean="0">
                <a:latin typeface="Verdana" panose="020B0604030504040204" pitchFamily="34" charset="0"/>
              </a:rPr>
              <a:t>Sensing and mixing current</a:t>
            </a:r>
            <a:endParaRPr lang="en-US" altLang="en-US" sz="4000" b="1" dirty="0">
              <a:latin typeface="Verdana" panose="020B0604030504040204" pitchFamily="34" charset="0"/>
            </a:endParaRPr>
          </a:p>
        </p:txBody>
      </p:sp>
      <p:pic>
        <p:nvPicPr>
          <p:cNvPr id="2355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14000" contrast="3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8" b="12549"/>
          <a:stretch>
            <a:fillRect/>
          </a:stretch>
        </p:blipFill>
        <p:spPr>
          <a:xfrm>
            <a:off x="6744616" y="731837"/>
            <a:ext cx="5204270" cy="3782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707087" y="4905593"/>
            <a:ext cx="44849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feedback is mixed with current source in shunt configuration </a:t>
            </a:r>
            <a:endParaRPr lang="en-US" altLang="en-US" sz="2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6000" contras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2" b="14223"/>
          <a:stretch>
            <a:fillRect/>
          </a:stretch>
        </p:blipFill>
        <p:spPr>
          <a:xfrm>
            <a:off x="215900" y="731837"/>
            <a:ext cx="5461953" cy="41737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5900" y="5151815"/>
            <a:ext cx="5210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output </a:t>
            </a:r>
            <a:r>
              <a:rPr lang="en-US" alt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sampled by connecting the feedback network in </a:t>
            </a:r>
            <a:r>
              <a:rPr lang="en-US" altLang="en-US" sz="24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series</a:t>
            </a:r>
            <a:r>
              <a:rPr lang="en-US" altLang="en-US" sz="2400" b="1" i="1" dirty="0">
                <a:solidFill>
                  <a:srgbClr val="CCEC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</a:t>
            </a:r>
            <a:r>
              <a:rPr lang="en-US" alt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88" y="1"/>
            <a:ext cx="9500269" cy="68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49" y="110767"/>
            <a:ext cx="8764722" cy="66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3192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there can be four types of amplifiers, </a:t>
            </a:r>
          </a:p>
          <a:p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will be an appropriate feedback topology applicable for each type of amplifier.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Thus there will be four feedback topologies.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8115"/>
          <a:stretch/>
        </p:blipFill>
        <p:spPr>
          <a:xfrm>
            <a:off x="0" y="0"/>
            <a:ext cx="11847580" cy="986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52685" y="787607"/>
            <a:ext cx="4513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MIX   --   SENSE</a:t>
            </a:r>
          </a:p>
          <a:p>
            <a:r>
              <a:rPr lang="en-US" sz="2800" b="1" dirty="0" smtClean="0">
                <a:latin typeface="Arial Black" panose="020B0A04020102020204" pitchFamily="34" charset="0"/>
              </a:rPr>
              <a:t>(</a:t>
            </a:r>
            <a:r>
              <a:rPr lang="en-US" sz="2800" b="1" dirty="0" err="1" smtClean="0">
                <a:latin typeface="Arial Black" panose="020B0A04020102020204" pitchFamily="34" charset="0"/>
              </a:rPr>
              <a:t>i</a:t>
            </a:r>
            <a:r>
              <a:rPr lang="en-US" sz="2800" b="1" dirty="0" smtClean="0">
                <a:latin typeface="Arial Black" panose="020B0A04020102020204" pitchFamily="34" charset="0"/>
              </a:rPr>
              <a:t>/p)          (o/p)   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6232"/>
          <a:stretch/>
        </p:blipFill>
        <p:spPr>
          <a:xfrm>
            <a:off x="0" y="1741714"/>
            <a:ext cx="11847580" cy="3324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016" t="11780" r="10459" b="49468"/>
          <a:stretch/>
        </p:blipFill>
        <p:spPr>
          <a:xfrm>
            <a:off x="1384152" y="4508276"/>
            <a:ext cx="8427505" cy="2349724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1132114" y="5892800"/>
            <a:ext cx="2017486" cy="537029"/>
          </a:xfrm>
          <a:prstGeom prst="wedgeRectCallout">
            <a:avLst>
              <a:gd name="adj1" fmla="val 61901"/>
              <a:gd name="adj2" fmla="val -15641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Mixing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8046209" y="5821641"/>
            <a:ext cx="2017486" cy="537029"/>
          </a:xfrm>
          <a:prstGeom prst="wedgeRectCallout">
            <a:avLst>
              <a:gd name="adj1" fmla="val -80545"/>
              <a:gd name="adj2" fmla="val -16993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50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9994"/>
          <a:stretch/>
        </p:blipFill>
        <p:spPr>
          <a:xfrm>
            <a:off x="124667" y="257147"/>
            <a:ext cx="8612933" cy="6572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915" t="35893"/>
          <a:stretch/>
        </p:blipFill>
        <p:spPr>
          <a:xfrm>
            <a:off x="4951608" y="126518"/>
            <a:ext cx="7240392" cy="36721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87364" y="0"/>
            <a:ext cx="710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861" r="41604" b="65450"/>
          <a:stretch/>
        </p:blipFill>
        <p:spPr>
          <a:xfrm>
            <a:off x="124666" y="4055779"/>
            <a:ext cx="9779247" cy="26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57" y="98425"/>
            <a:ext cx="10787743" cy="132556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rial Black" panose="020B0A04020102020204" pitchFamily="34" charset="0"/>
              </a:rPr>
              <a:t>What we have studied so far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/>
              <a:t>What is feedback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/>
              <a:t>General structure /block diagram of feedback network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/>
              <a:t>Characteristics/ benefits of feedback</a:t>
            </a:r>
          </a:p>
          <a:p>
            <a:endParaRPr lang="en-US" sz="3600" b="1" dirty="0"/>
          </a:p>
          <a:p>
            <a:pPr marL="0" indent="0">
              <a:buNone/>
            </a:pPr>
            <a:r>
              <a:rPr lang="en-US" sz="3600" b="1" dirty="0" smtClean="0"/>
              <a:t>Today we will study </a:t>
            </a:r>
          </a:p>
          <a:p>
            <a:pPr marL="0" indent="0">
              <a:buNone/>
            </a:pPr>
            <a:r>
              <a:rPr lang="en-US" sz="3600" b="1" dirty="0"/>
              <a:t>	</a:t>
            </a:r>
            <a:r>
              <a:rPr lang="en-US" sz="3600" b="1" dirty="0" smtClean="0"/>
              <a:t>Four feedback topologies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179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265756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Basic </a:t>
            </a:r>
            <a:r>
              <a:rPr lang="en-US" sz="5400" dirty="0" smtClean="0">
                <a:latin typeface="Arial Black" panose="020B0A04020102020204" pitchFamily="34" charset="0"/>
              </a:rPr>
              <a:t>operation </a:t>
            </a:r>
            <a:r>
              <a:rPr lang="en-US" sz="5400" dirty="0">
                <a:latin typeface="Arial Black" panose="020B0A04020102020204" pitchFamily="34" charset="0"/>
              </a:rPr>
              <a:t>and examples </a:t>
            </a:r>
            <a:br>
              <a:rPr lang="en-US" sz="5400" dirty="0">
                <a:latin typeface="Arial Black" panose="020B0A04020102020204" pitchFamily="34" charset="0"/>
              </a:rPr>
            </a:b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0305" y="345763"/>
                <a:ext cx="11900079" cy="5509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>
                    <a:latin typeface="Times" panose="02020603050405020304" pitchFamily="18" charset="0"/>
                  </a:rPr>
                  <a:t>Voltage amplifiers are intended to amplify an input voltage signal and provide an output voltage </a:t>
                </a:r>
                <a:r>
                  <a:rPr lang="en-US" sz="3200" dirty="0">
                    <a:latin typeface="Times" panose="02020603050405020304" pitchFamily="18" charset="0"/>
                  </a:rPr>
                  <a:t>signal</a:t>
                </a:r>
                <a:r>
                  <a:rPr lang="en-US" sz="3200" dirty="0" smtClean="0">
                    <a:latin typeface="Times" panose="02020603050405020304" pitchFamily="18" charset="0"/>
                  </a:rPr>
                  <a:t>.</a:t>
                </a:r>
              </a:p>
              <a:p>
                <a:r>
                  <a:rPr lang="en-US" sz="3200" dirty="0" smtClean="0">
                    <a:latin typeface="Times" panose="02020603050405020304" pitchFamily="18" charset="0"/>
                  </a:rPr>
                  <a:t> </a:t>
                </a:r>
              </a:p>
              <a:p>
                <a:r>
                  <a:rPr lang="en-US" sz="3200" dirty="0" smtClean="0">
                    <a:latin typeface="Times" panose="02020603050405020304" pitchFamily="18" charset="0"/>
                  </a:rPr>
                  <a:t>The </a:t>
                </a:r>
                <a:r>
                  <a:rPr lang="en-US" sz="3200" dirty="0">
                    <a:latin typeface="Times" panose="02020603050405020304" pitchFamily="18" charset="0"/>
                  </a:rPr>
                  <a:t>voltage amplifier is essentially a voltage-controlled voltage source</a:t>
                </a:r>
                <a:r>
                  <a:rPr lang="en-US" sz="3200" dirty="0" smtClean="0">
                    <a:latin typeface="Times" panose="02020603050405020304" pitchFamily="18" charset="0"/>
                  </a:rPr>
                  <a:t>.</a:t>
                </a:r>
              </a:p>
              <a:p>
                <a:endParaRPr lang="en-US" sz="3200" dirty="0">
                  <a:latin typeface="Times" panose="02020603050405020304" pitchFamily="18" charset="0"/>
                </a:endParaRPr>
              </a:p>
              <a:p>
                <a:r>
                  <a:rPr lang="en-US" sz="3200" dirty="0" smtClean="0">
                    <a:latin typeface="Times" panose="02020603050405020304" pitchFamily="18" charset="0"/>
                  </a:rPr>
                  <a:t>The </a:t>
                </a:r>
                <a:r>
                  <a:rPr lang="en-US" sz="3200" dirty="0">
                    <a:latin typeface="Times" panose="02020603050405020304" pitchFamily="18" charset="0"/>
                  </a:rPr>
                  <a:t>input resistance is required to be high, and the output resistance is required to be low</a:t>
                </a:r>
                <a:r>
                  <a:rPr lang="en-US" sz="3200" dirty="0" smtClean="0">
                    <a:latin typeface="Times" panose="02020603050405020304" pitchFamily="18" charset="0"/>
                  </a:rPr>
                  <a:t>. </a:t>
                </a:r>
              </a:p>
              <a:p>
                <a:endParaRPr lang="en-US" sz="3200" dirty="0" smtClean="0">
                  <a:latin typeface="Times" panose="02020603050405020304" pitchFamily="18" charset="0"/>
                </a:endParaRPr>
              </a:p>
              <a:p>
                <a:r>
                  <a:rPr lang="en-US" sz="3200" dirty="0" smtClean="0">
                    <a:latin typeface="Times" panose="02020603050405020304" pitchFamily="18" charset="0"/>
                  </a:rPr>
                  <a:t>The </a:t>
                </a:r>
                <a:r>
                  <a:rPr lang="en-US" sz="3200" dirty="0">
                    <a:latin typeface="Times" panose="02020603050405020304" pitchFamily="18" charset="0"/>
                  </a:rPr>
                  <a:t>feedback network should </a:t>
                </a:r>
                <a:r>
                  <a:rPr lang="en-US" sz="3200" i="1" dirty="0">
                    <a:latin typeface="TimesNewRoman,Italic"/>
                  </a:rPr>
                  <a:t>sample </a:t>
                </a:r>
                <a:r>
                  <a:rPr lang="en-US" sz="3200" dirty="0">
                    <a:latin typeface="Times" panose="02020603050405020304" pitchFamily="18" charset="0"/>
                  </a:rPr>
                  <a:t>the </a:t>
                </a:r>
                <a:r>
                  <a:rPr lang="en-US" sz="3200" dirty="0" smtClean="0">
                    <a:latin typeface="Times" panose="02020603050405020304" pitchFamily="18" charset="0"/>
                  </a:rPr>
                  <a:t>output </a:t>
                </a:r>
                <a:r>
                  <a:rPr lang="en-US" sz="3200" i="1" dirty="0" smtClean="0">
                    <a:latin typeface="TimesNewRoman,Italic"/>
                  </a:rPr>
                  <a:t>voltage</a:t>
                </a:r>
                <a:r>
                  <a:rPr lang="en-US" sz="3200" dirty="0">
                    <a:latin typeface="Times" panose="02020603050405020304" pitchFamily="18" charset="0"/>
                  </a:rPr>
                  <a:t>, just as a voltmeter measures a </a:t>
                </a:r>
                <a:r>
                  <a:rPr lang="en-US" sz="3200" dirty="0" smtClean="0">
                    <a:latin typeface="Times" panose="02020603050405020304" pitchFamily="18" charset="0"/>
                  </a:rPr>
                  <a:t>voltage, and the </a:t>
                </a:r>
                <a:r>
                  <a:rPr lang="en-US" sz="3200" dirty="0">
                    <a:latin typeface="Times" panose="02020603050405020304" pitchFamily="18" charset="0"/>
                  </a:rPr>
                  <a:t>feedback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100" i="1" dirty="0" smtClean="0">
                    <a:latin typeface="TimesNewRoman,Italic"/>
                  </a:rPr>
                  <a:t> </a:t>
                </a:r>
                <a:r>
                  <a:rPr lang="en-US" sz="3200" dirty="0">
                    <a:latin typeface="Times" panose="02020603050405020304" pitchFamily="18" charset="0"/>
                  </a:rPr>
                  <a:t>should be a </a:t>
                </a:r>
                <a:r>
                  <a:rPr lang="en-US" sz="3200" i="1" dirty="0">
                    <a:latin typeface="TimesNewRoman,Italic"/>
                  </a:rPr>
                  <a:t>voltage </a:t>
                </a:r>
                <a:r>
                  <a:rPr lang="en-US" sz="3200" dirty="0">
                    <a:latin typeface="Times" panose="02020603050405020304" pitchFamily="18" charset="0"/>
                  </a:rPr>
                  <a:t>that can be </a:t>
                </a:r>
                <a:r>
                  <a:rPr lang="en-US" sz="3200" i="1" dirty="0">
                    <a:latin typeface="TimesNewRoman,Italic"/>
                  </a:rPr>
                  <a:t>mixed </a:t>
                </a:r>
                <a:r>
                  <a:rPr lang="en-US" sz="3200" dirty="0">
                    <a:latin typeface="Times" panose="02020603050405020304" pitchFamily="18" charset="0"/>
                  </a:rPr>
                  <a:t>with </a:t>
                </a:r>
                <a:r>
                  <a:rPr lang="en-US" sz="3200" dirty="0" smtClean="0">
                    <a:latin typeface="Times" panose="02020603050405020304" pitchFamily="18" charset="0"/>
                  </a:rPr>
                  <a:t>the source </a:t>
                </a:r>
                <a:r>
                  <a:rPr lang="en-US" sz="3200" dirty="0">
                    <a:latin typeface="Times" panose="02020603050405020304" pitchFamily="18" charset="0"/>
                  </a:rPr>
                  <a:t>voltage in </a:t>
                </a:r>
                <a:r>
                  <a:rPr lang="en-US" sz="3200" i="1" dirty="0">
                    <a:latin typeface="TimesNewRoman,Italic"/>
                  </a:rPr>
                  <a:t>series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5" y="345763"/>
                <a:ext cx="11900079" cy="5509200"/>
              </a:xfrm>
              <a:prstGeom prst="rect">
                <a:avLst/>
              </a:prstGeom>
              <a:blipFill rotWithShape="0">
                <a:blip r:embed="rId2"/>
                <a:stretch>
                  <a:fillRect l="-1332" t="-1550" r="-666" b="-3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64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125" y="182879"/>
            <a:ext cx="1169401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" panose="02020603050405020304" pitchFamily="18" charset="0"/>
              </a:rPr>
              <a:t>Because </a:t>
            </a:r>
            <a:r>
              <a:rPr lang="en-US" sz="3200" dirty="0">
                <a:latin typeface="Times" panose="02020603050405020304" pitchFamily="18" charset="0"/>
              </a:rPr>
              <a:t>of the series connection at the input </a:t>
            </a:r>
            <a:r>
              <a:rPr lang="en-US" sz="3200" dirty="0" smtClean="0">
                <a:latin typeface="Times" panose="02020603050405020304" pitchFamily="18" charset="0"/>
              </a:rPr>
              <a:t>and the </a:t>
            </a:r>
            <a:r>
              <a:rPr lang="en-US" sz="3200" dirty="0">
                <a:latin typeface="Times" panose="02020603050405020304" pitchFamily="18" charset="0"/>
              </a:rPr>
              <a:t>parallel or shunt connection at the output, this feedback topology is also known </a:t>
            </a:r>
            <a:r>
              <a:rPr lang="en-US" sz="3200" dirty="0" smtClean="0">
                <a:latin typeface="Times" panose="02020603050405020304" pitchFamily="18" charset="0"/>
              </a:rPr>
              <a:t>as </a:t>
            </a:r>
            <a:r>
              <a:rPr lang="en-US" sz="3200" b="1" dirty="0" smtClean="0">
                <a:latin typeface="TimesNewRoman,Bold"/>
              </a:rPr>
              <a:t>series–shunt </a:t>
            </a:r>
            <a:r>
              <a:rPr lang="en-US" sz="3200" b="1" dirty="0">
                <a:latin typeface="TimesNewRoman,Bold"/>
              </a:rPr>
              <a:t>feedback</a:t>
            </a:r>
            <a:r>
              <a:rPr lang="en-US" sz="3200" dirty="0">
                <a:latin typeface="Times" panose="02020603050405020304" pitchFamily="18" charset="0"/>
              </a:rPr>
              <a:t>. </a:t>
            </a:r>
            <a:endParaRPr lang="en-US" sz="3200" dirty="0" smtClean="0">
              <a:latin typeface="Times" panose="02020603050405020304" pitchFamily="18" charset="0"/>
            </a:endParaRPr>
          </a:p>
          <a:p>
            <a:endParaRPr lang="en-US" sz="3200" dirty="0">
              <a:latin typeface="Times" panose="02020603050405020304" pitchFamily="18" charset="0"/>
            </a:endParaRPr>
          </a:p>
          <a:p>
            <a:endParaRPr lang="en-US" sz="3200" dirty="0" smtClean="0">
              <a:latin typeface="Times" panose="02020603050405020304" pitchFamily="18" charset="0"/>
            </a:endParaRPr>
          </a:p>
          <a:p>
            <a:endParaRPr lang="en-US" sz="3200" dirty="0">
              <a:latin typeface="Times" panose="02020603050405020304" pitchFamily="18" charset="0"/>
            </a:endParaRPr>
          </a:p>
          <a:p>
            <a:endParaRPr lang="en-US" sz="3200" dirty="0" smtClean="0">
              <a:latin typeface="Times" panose="02020603050405020304" pitchFamily="18" charset="0"/>
            </a:endParaRPr>
          </a:p>
          <a:p>
            <a:endParaRPr lang="en-US" sz="3200" dirty="0">
              <a:latin typeface="Times" panose="02020603050405020304" pitchFamily="18" charset="0"/>
            </a:endParaRPr>
          </a:p>
          <a:p>
            <a:r>
              <a:rPr lang="en-US" sz="3200" dirty="0" smtClean="0">
                <a:latin typeface="Times" panose="02020603050405020304" pitchFamily="18" charset="0"/>
              </a:rPr>
              <a:t>As </a:t>
            </a:r>
            <a:r>
              <a:rPr lang="en-US" sz="3200" dirty="0">
                <a:latin typeface="Times" panose="02020603050405020304" pitchFamily="18" charset="0"/>
              </a:rPr>
              <a:t>will be shown, this topology not only stabilizes the voltage </a:t>
            </a:r>
            <a:r>
              <a:rPr lang="en-US" sz="3200" dirty="0" smtClean="0">
                <a:latin typeface="Times" panose="02020603050405020304" pitchFamily="18" charset="0"/>
              </a:rPr>
              <a:t>gain but </a:t>
            </a:r>
            <a:r>
              <a:rPr lang="en-US" sz="3200" dirty="0">
                <a:latin typeface="Times" panose="02020603050405020304" pitchFamily="18" charset="0"/>
              </a:rPr>
              <a:t>also results in a </a:t>
            </a:r>
            <a:r>
              <a:rPr lang="en-US" sz="3200" b="1" i="1" dirty="0">
                <a:solidFill>
                  <a:srgbClr val="FF0000"/>
                </a:solidFill>
                <a:latin typeface="Times" panose="02020603050405020304" pitchFamily="18" charset="0"/>
              </a:rPr>
              <a:t>higher input resistance </a:t>
            </a:r>
            <a:r>
              <a:rPr lang="en-US" sz="3200" dirty="0">
                <a:latin typeface="Times" panose="02020603050405020304" pitchFamily="18" charset="0"/>
              </a:rPr>
              <a:t>(intuitively, a result of the series connection </a:t>
            </a:r>
            <a:r>
              <a:rPr lang="en-US" sz="3200" dirty="0" smtClean="0">
                <a:latin typeface="Times" panose="02020603050405020304" pitchFamily="18" charset="0"/>
              </a:rPr>
              <a:t>at the </a:t>
            </a:r>
            <a:r>
              <a:rPr lang="en-US" sz="3200" dirty="0">
                <a:latin typeface="Times" panose="02020603050405020304" pitchFamily="18" charset="0"/>
              </a:rPr>
              <a:t>input) and a </a:t>
            </a:r>
            <a:r>
              <a:rPr lang="en-US" sz="3200" b="1" i="1" dirty="0">
                <a:solidFill>
                  <a:srgbClr val="FF0000"/>
                </a:solidFill>
                <a:latin typeface="Times" panose="02020603050405020304" pitchFamily="18" charset="0"/>
              </a:rPr>
              <a:t>lower output resistance </a:t>
            </a:r>
            <a:r>
              <a:rPr lang="en-US" sz="3200" dirty="0">
                <a:latin typeface="Times" panose="02020603050405020304" pitchFamily="18" charset="0"/>
              </a:rPr>
              <a:t>(intuitively, a result of the parallel connection </a:t>
            </a:r>
            <a:r>
              <a:rPr lang="en-US" sz="3200" dirty="0" smtClean="0">
                <a:latin typeface="Times" panose="02020603050405020304" pitchFamily="18" charset="0"/>
              </a:rPr>
              <a:t>at the </a:t>
            </a:r>
            <a:r>
              <a:rPr lang="en-US" sz="3200" dirty="0">
                <a:latin typeface="Times" panose="02020603050405020304" pitchFamily="18" charset="0"/>
              </a:rPr>
              <a:t>output), which are desirable properties for a voltage amplifier.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450" t="36109"/>
          <a:stretch/>
        </p:blipFill>
        <p:spPr>
          <a:xfrm>
            <a:off x="7348451" y="1547222"/>
            <a:ext cx="4480691" cy="22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9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2813" y="2529132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rial Black" panose="020B0A04020102020204" pitchFamily="34" charset="0"/>
              </a:rPr>
              <a:t>EXAMPLES</a:t>
            </a:r>
            <a:br>
              <a:rPr lang="en-US" sz="7200" dirty="0" smtClean="0">
                <a:latin typeface="Arial Black" panose="020B0A04020102020204" pitchFamily="34" charset="0"/>
              </a:rPr>
            </a:br>
            <a:endParaRPr lang="en-US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91"/>
            <a:ext cx="4178746" cy="2729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314423" y="107603"/>
                <a:ext cx="7688687" cy="3608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" panose="02020603050405020304" pitchFamily="18" charset="0"/>
                  </a:rPr>
                  <a:t>The feedback network, composed </a:t>
                </a:r>
                <a:r>
                  <a:rPr lang="en-US" sz="2800" dirty="0">
                    <a:latin typeface="Times" panose="02020603050405020304" pitchFamily="18" charset="0"/>
                  </a:rPr>
                  <a:t>of the voltage divider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), </a:t>
                </a:r>
                <a:r>
                  <a:rPr lang="en-US" sz="2800" dirty="0">
                    <a:latin typeface="Times" panose="02020603050405020304" pitchFamily="18" charset="0"/>
                  </a:rPr>
                  <a:t>develops a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that </a:t>
                </a:r>
                <a:r>
                  <a:rPr lang="en-US" sz="2800" dirty="0">
                    <a:latin typeface="Times" panose="02020603050405020304" pitchFamily="18" charset="0"/>
                  </a:rPr>
                  <a:t>is applied to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the negative </a:t>
                </a:r>
                <a:r>
                  <a:rPr lang="en-US" sz="2800" dirty="0">
                    <a:latin typeface="Times" panose="02020603050405020304" pitchFamily="18" charset="0"/>
                  </a:rPr>
                  <a:t>input terminal of the op amp. </a:t>
                </a:r>
                <a:endParaRPr lang="en-US" sz="2800" dirty="0" smtClean="0">
                  <a:latin typeface="Times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Times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" panose="02020603050405020304" pitchFamily="18" charset="0"/>
                  </a:rPr>
                  <a:t>The </a:t>
                </a:r>
                <a:r>
                  <a:rPr lang="en-US" sz="2800" dirty="0">
                    <a:latin typeface="Times" panose="02020603050405020304" pitchFamily="18" charset="0"/>
                  </a:rPr>
                  <a:t>subtraction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is </a:t>
                </a:r>
                <a:r>
                  <a:rPr lang="en-US" sz="2800" dirty="0">
                    <a:latin typeface="Times" panose="02020603050405020304" pitchFamily="18" charset="0"/>
                  </a:rPr>
                  <a:t>achieved by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utilizing the </a:t>
                </a:r>
                <a:r>
                  <a:rPr lang="en-US" sz="2800" dirty="0">
                    <a:latin typeface="Times" panose="02020603050405020304" pitchFamily="18" charset="0"/>
                  </a:rPr>
                  <a:t>differencing action of the op-amp differential input. </a:t>
                </a:r>
                <a:endParaRPr lang="en-US" sz="2800" dirty="0" smtClean="0">
                  <a:latin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23" y="107603"/>
                <a:ext cx="7688687" cy="3608424"/>
              </a:xfrm>
              <a:prstGeom prst="rect">
                <a:avLst/>
              </a:prstGeom>
              <a:blipFill rotWithShape="0">
                <a:blip r:embed="rId6"/>
                <a:stretch>
                  <a:fillRect l="-1427" t="-1858" b="-3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52" y="3794884"/>
                <a:ext cx="11912958" cy="3212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" panose="02020603050405020304" pitchFamily="18" charset="0"/>
                  </a:rPr>
                  <a:t>For the feedback to be negative,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>
                    <a:latin typeface="Times" panose="02020603050405020304" pitchFamily="18" charset="0"/>
                  </a:rPr>
                  <a:t>must be of the same polarity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>
                    <a:latin typeface="Times" panose="02020603050405020304" pitchFamily="18" charset="0"/>
                  </a:rPr>
                  <a:t> thus resulting in a smaller signal at the input of the basic amplifier. </a:t>
                </a:r>
                <a:endParaRPr lang="en-US" sz="2800" dirty="0" smtClean="0">
                  <a:latin typeface="Times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Times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" panose="02020603050405020304" pitchFamily="18" charset="0"/>
                  </a:rPr>
                  <a:t>To </a:t>
                </a:r>
                <a:r>
                  <a:rPr lang="en-US" sz="2800" dirty="0">
                    <a:latin typeface="Times" panose="02020603050405020304" pitchFamily="18" charset="0"/>
                  </a:rPr>
                  <a:t>ascertain that this is the case, we follow the signal around the loop, as follows: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>
                    <a:latin typeface="Times" panose="02020603050405020304" pitchFamily="18" charset="0"/>
                  </a:rPr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800" dirty="0">
                    <a:latin typeface="Times" panose="02020603050405020304" pitchFamily="18" charset="0"/>
                  </a:rPr>
                  <a:t>increases and the voltage divider causes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>
                    <a:latin typeface="Times" panose="02020603050405020304" pitchFamily="18" charset="0"/>
                  </a:rPr>
                  <a:t> to increase. Thus the change 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>
                    <a:latin typeface="Times" panose="02020603050405020304" pitchFamily="18" charset="0"/>
                  </a:rPr>
                  <a:t> is of the same polarity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>
                    <a:latin typeface="Times" panose="02020603050405020304" pitchFamily="18" charset="0"/>
                  </a:rPr>
                  <a:t>the change in and the feedback is negative.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" y="3794884"/>
                <a:ext cx="11912958" cy="3212033"/>
              </a:xfrm>
              <a:prstGeom prst="rect">
                <a:avLst/>
              </a:prstGeom>
              <a:blipFill rotWithShape="0">
                <a:blip r:embed="rId7"/>
                <a:stretch>
                  <a:fillRect l="-921" t="-2091" b="-4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5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2" y="175263"/>
            <a:ext cx="5343563" cy="4149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536745" y="297854"/>
                <a:ext cx="6525267" cy="3904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" panose="02020603050405020304" pitchFamily="18" charset="0"/>
                  </a:rPr>
                  <a:t>The output voltage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400" dirty="0">
                    <a:latin typeface="Times" panose="02020603050405020304" pitchFamily="18" charset="0"/>
                  </a:rPr>
                  <a:t>is sampled by the feedback network </a:t>
                </a:r>
                <a:r>
                  <a:rPr lang="en-US" sz="2400" dirty="0" smtClean="0">
                    <a:latin typeface="Times" panose="02020603050405020304" pitchFamily="18" charset="0"/>
                  </a:rPr>
                  <a:t>composed of </a:t>
                </a:r>
                <a:r>
                  <a:rPr lang="en-US" sz="2400" dirty="0">
                    <a:latin typeface="Times" panose="02020603050405020304" pitchFamily="18" charset="0"/>
                  </a:rPr>
                  <a:t>the voltage divider </a:t>
                </a:r>
                <a:r>
                  <a:rPr lang="en-US" sz="2400" dirty="0" smtClean="0">
                    <a:latin typeface="Times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400" dirty="0">
                    <a:latin typeface="Times" panose="02020603050405020304" pitchFamily="18" charset="0"/>
                  </a:rPr>
                  <a:t>), and the feedback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" panose="02020603050405020304" pitchFamily="18" charset="0"/>
                  </a:rPr>
                  <a:t>is </a:t>
                </a:r>
                <a:r>
                  <a:rPr lang="en-US" sz="2400" dirty="0">
                    <a:latin typeface="Times" panose="02020603050405020304" pitchFamily="18" charset="0"/>
                  </a:rPr>
                  <a:t>fed to the source </a:t>
                </a:r>
                <a:r>
                  <a:rPr lang="en-US" sz="2400" dirty="0" smtClean="0">
                    <a:latin typeface="Times" panose="02020603050405020304" pitchFamily="18" charset="0"/>
                  </a:rPr>
                  <a:t>terminal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" panose="02020603050405020304" pitchFamily="18" charset="0"/>
                  </a:rPr>
                  <a:t>The </a:t>
                </a:r>
                <a:r>
                  <a:rPr lang="en-US" sz="2400" dirty="0">
                    <a:latin typeface="Times" panose="02020603050405020304" pitchFamily="18" charset="0"/>
                  </a:rPr>
                  <a:t>subtraction is implemented by </a:t>
                </a:r>
                <a:r>
                  <a:rPr lang="en-US" sz="2400" dirty="0" smtClean="0">
                    <a:latin typeface="Times" panose="02020603050405020304" pitchFamily="18" charset="0"/>
                  </a:rPr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400" dirty="0">
                    <a:latin typeface="Times" panose="02020603050405020304" pitchFamily="18" charset="0"/>
                  </a:rPr>
                  <a:t>to the gate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400" dirty="0">
                    <a:latin typeface="Times" panose="02020603050405020304" pitchFamily="18" charset="0"/>
                  </a:rPr>
                  <a:t>to </a:t>
                </a:r>
                <a:r>
                  <a:rPr lang="en-US" sz="2400" dirty="0" smtClean="0">
                    <a:latin typeface="Times" panose="02020603050405020304" pitchFamily="18" charset="0"/>
                  </a:rPr>
                  <a:t>its source</a:t>
                </a:r>
                <a:r>
                  <a:rPr lang="en-US" sz="2400" dirty="0">
                    <a:latin typeface="Times" panose="02020603050405020304" pitchFamily="18" charset="0"/>
                  </a:rPr>
                  <a:t>, with the result that the signal at this amplifier input </a:t>
                </a:r>
                <a:endParaRPr lang="en-US" sz="2400" dirty="0" smtClean="0">
                  <a:latin typeface="Times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" panose="02020603050405020304" pitchFamily="18" charset="0"/>
                  </a:rPr>
                  <a:t>. </a:t>
                </a:r>
              </a:p>
              <a:p>
                <a:endParaRPr lang="en-US" sz="2400" dirty="0">
                  <a:latin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745" y="297854"/>
                <a:ext cx="6525267" cy="3904595"/>
              </a:xfrm>
              <a:prstGeom prst="rect">
                <a:avLst/>
              </a:prstGeom>
              <a:blipFill rotWithShape="0">
                <a:blip r:embed="rId3"/>
                <a:stretch>
                  <a:fillRect l="-1214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3181" y="4325041"/>
                <a:ext cx="11761253" cy="2337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" panose="02020603050405020304" pitchFamily="18" charset="0"/>
                  </a:rPr>
                  <a:t>To ascertain that the feedback is negative,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" panose="02020603050405020304" pitchFamily="18" charset="0"/>
                  </a:rPr>
                  <a:t>increase. The drain voltage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" panose="02020603050405020304" pitchFamily="18" charset="0"/>
                  </a:rPr>
                  <a:t>will decrease, and since this is applied to the gate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" panose="02020603050405020304" pitchFamily="18" charset="0"/>
                  </a:rPr>
                  <a:t>, its drain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>
                    <a:latin typeface="Times" panose="02020603050405020304" pitchFamily="18" charset="0"/>
                  </a:rPr>
                  <a:t> will increase</a:t>
                </a:r>
                <a:r>
                  <a:rPr lang="en-US" sz="2400" dirty="0" smtClean="0">
                    <a:latin typeface="Times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" panose="02020603050405020304" pitchFamily="18" charset="0"/>
                  </a:rPr>
                  <a:t> The feedback network will then cause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" panose="02020603050405020304" pitchFamily="18" charset="0"/>
                  </a:rPr>
                  <a:t>to increase, which is the same change in polarity initially assumed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>
                    <a:latin typeface="Times" panose="02020603050405020304" pitchFamily="18" charset="0"/>
                  </a:rPr>
                  <a:t>. Thus the feedback is indeed negative.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1" y="4325041"/>
                <a:ext cx="11761253" cy="2337948"/>
              </a:xfrm>
              <a:prstGeom prst="rect">
                <a:avLst/>
              </a:prstGeom>
              <a:blipFill rotWithShape="0">
                <a:blip r:embed="rId4"/>
                <a:stretch>
                  <a:fillRect l="-726" t="-2083" r="-207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5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8" y="172725"/>
            <a:ext cx="4335837" cy="4785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96116" y="172725"/>
                <a:ext cx="7395884" cy="3890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Times" panose="02020603050405020304" pitchFamily="18" charset="0"/>
                  </a:rPr>
                  <a:t>Consider </a:t>
                </a:r>
                <a:r>
                  <a:rPr lang="en-US" sz="2400" b="1" dirty="0">
                    <a:latin typeface="Times" panose="02020603050405020304" pitchFamily="18" charset="0"/>
                  </a:rPr>
                  <a:t>a </a:t>
                </a:r>
                <a:r>
                  <a:rPr lang="en-US" sz="2400" b="1" dirty="0" smtClean="0">
                    <a:latin typeface="Times" panose="02020603050405020304" pitchFamily="18" charset="0"/>
                  </a:rPr>
                  <a:t>CG amplifier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Times" panose="02020603050405020304" pitchFamily="18" charset="0"/>
                  </a:rPr>
                  <a:t>Add a feedback network, such that a </a:t>
                </a:r>
                <a:r>
                  <a:rPr lang="en-US" sz="2400" b="1" dirty="0">
                    <a:latin typeface="Times" panose="02020603050405020304" pitchFamily="18" charset="0"/>
                  </a:rPr>
                  <a:t>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" panose="02020603050405020304" pitchFamily="18" charset="0"/>
                  </a:rPr>
                  <a:t>,of </a:t>
                </a:r>
                <a:r>
                  <a:rPr lang="en-US" sz="2400" b="1" dirty="0">
                    <a:latin typeface="Times" panose="02020603050405020304" pitchFamily="18" charset="0"/>
                  </a:rPr>
                  <a:t>the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" panose="02020603050405020304" pitchFamily="18" charset="0"/>
                  </a:rPr>
                  <a:t> is fed </a:t>
                </a:r>
                <a:r>
                  <a:rPr lang="en-US" sz="2400" b="1" dirty="0">
                    <a:latin typeface="Times" panose="02020603050405020304" pitchFamily="18" charset="0"/>
                  </a:rPr>
                  <a:t>back to the gate through a </a:t>
                </a:r>
                <a:r>
                  <a:rPr lang="en-US" sz="2400" b="1" dirty="0" smtClean="0">
                    <a:latin typeface="Times" panose="02020603050405020304" pitchFamily="18" charset="0"/>
                  </a:rPr>
                  <a:t>voltage divider </a:t>
                </a:r>
                <a:r>
                  <a:rPr lang="en-US" sz="2400" b="1" dirty="0">
                    <a:latin typeface="Times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NewRoman,Italic"/>
                  </a:rPr>
                  <a:t>R</a:t>
                </a:r>
                <a:r>
                  <a:rPr lang="en-US" sz="1000" b="1" dirty="0">
                    <a:latin typeface="Times" panose="02020603050405020304" pitchFamily="18" charset="0"/>
                  </a:rPr>
                  <a:t>1</a:t>
                </a:r>
                <a:r>
                  <a:rPr lang="en-US" sz="2400" b="1" dirty="0">
                    <a:latin typeface="Times" panose="02020603050405020304" pitchFamily="18" charset="0"/>
                  </a:rPr>
                  <a:t>, </a:t>
                </a:r>
                <a:r>
                  <a:rPr lang="en-US" sz="2400" b="1" i="1" dirty="0">
                    <a:latin typeface="TimesNewRoman,Italic"/>
                  </a:rPr>
                  <a:t>R</a:t>
                </a:r>
                <a:r>
                  <a:rPr lang="en-US" sz="1000" b="1" dirty="0">
                    <a:latin typeface="Times" panose="02020603050405020304" pitchFamily="18" charset="0"/>
                  </a:rPr>
                  <a:t>2</a:t>
                </a:r>
                <a:r>
                  <a:rPr lang="en-US" sz="2400" b="1" dirty="0">
                    <a:latin typeface="Times" panose="02020603050405020304" pitchFamily="18" charset="0"/>
                  </a:rPr>
                  <a:t>). </a:t>
                </a:r>
                <a:endParaRPr lang="en-US" sz="2400" b="1" dirty="0" smtClean="0">
                  <a:latin typeface="Times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Times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Times" panose="02020603050405020304" pitchFamily="18" charset="0"/>
                  </a:rPr>
                  <a:t>Observe </a:t>
                </a:r>
                <a:r>
                  <a:rPr lang="en-US" sz="2400" b="1" dirty="0">
                    <a:latin typeface="Times" panose="02020603050405020304" pitchFamily="18" charset="0"/>
                  </a:rPr>
                  <a:t>that the subtraction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" panose="02020603050405020304" pitchFamily="18" charset="0"/>
                  </a:rPr>
                  <a:t>from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" panose="02020603050405020304" pitchFamily="18" charset="0"/>
                  </a:rPr>
                  <a:t> </a:t>
                </a:r>
                <a:r>
                  <a:rPr lang="en-US" sz="2400" b="1" dirty="0">
                    <a:latin typeface="Times" panose="02020603050405020304" pitchFamily="18" charset="0"/>
                  </a:rPr>
                  <a:t>is effected by </a:t>
                </a:r>
                <a:r>
                  <a:rPr lang="en-US" sz="2400" b="1" dirty="0" smtClean="0">
                    <a:latin typeface="Times" panose="02020603050405020304" pitchFamily="18" charset="0"/>
                  </a:rPr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" panose="02020603050405020304" pitchFamily="18" charset="0"/>
                  </a:rPr>
                  <a:t> to the source</a:t>
                </a:r>
                <a:r>
                  <a:rPr lang="en-US" sz="2400" b="1" dirty="0">
                    <a:latin typeface="Times" panose="02020603050405020304" pitchFamily="18" charset="0"/>
                  </a:rPr>
                  <a:t>, thus the </a:t>
                </a:r>
                <a:r>
                  <a:rPr lang="en-US" sz="2400" b="1" dirty="0" smtClean="0">
                    <a:latin typeface="Times" panose="02020603050405020304" pitchFamily="18" charset="0"/>
                  </a:rPr>
                  <a:t>input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" panose="02020603050405020304" pitchFamily="18" charset="0"/>
                  </a:rPr>
                  <a:t> </a:t>
                </a:r>
                <a:r>
                  <a:rPr lang="en-US" sz="2400" b="1" dirty="0">
                    <a:latin typeface="Times" panose="02020603050405020304" pitchFamily="18" charset="0"/>
                  </a:rPr>
                  <a:t>to the CG amplifier is obtained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" panose="02020603050405020304" pitchFamily="18" charset="0"/>
                  </a:rPr>
                  <a:t>. </a:t>
                </a:r>
                <a:endParaRPr lang="en-US" sz="2400" b="1" dirty="0">
                  <a:latin typeface="Times" panose="02020603050405020304" pitchFamily="18" charset="0"/>
                </a:endParaRPr>
              </a:p>
              <a:p>
                <a:endParaRPr lang="en-US" sz="2400" b="1" dirty="0" smtClean="0">
                  <a:latin typeface="Times" panose="02020603050405020304" pitchFamily="18" charset="0"/>
                </a:endParaRPr>
              </a:p>
              <a:p>
                <a:r>
                  <a:rPr lang="en-US" sz="2400" b="1" dirty="0" smtClean="0">
                    <a:latin typeface="Times" panose="02020603050405020304" pitchFamily="18" charset="0"/>
                  </a:rPr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16" y="172725"/>
                <a:ext cx="7395884" cy="3890680"/>
              </a:xfrm>
              <a:prstGeom prst="rect">
                <a:avLst/>
              </a:prstGeom>
              <a:blipFill rotWithShape="0">
                <a:blip r:embed="rId3"/>
                <a:stretch>
                  <a:fillRect l="-1319" t="-1252" r="-1401" b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45616" y="4433930"/>
                <a:ext cx="10662608" cy="2315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>
                    <a:latin typeface="Times" panose="02020603050405020304" pitchFamily="18" charset="0"/>
                  </a:rPr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>
                    <a:latin typeface="Times" panose="02020603050405020304" pitchFamily="18" charset="0"/>
                  </a:rPr>
                  <a:t>(which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sz="2800" dirty="0">
                    <a:latin typeface="Times" panose="02020603050405020304" pitchFamily="18" charset="0"/>
                  </a:rPr>
                  <a:t> ) will increase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>
                    <a:latin typeface="Times" panose="02020603050405020304" pitchFamily="18" charset="0"/>
                  </a:rPr>
                  <a:t>will correspondingly increase.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" panose="02020603050405020304" pitchFamily="18" charset="0"/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>
                    <a:latin typeface="Times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>
                    <a:latin typeface="Times" panose="02020603050405020304" pitchFamily="18" charset="0"/>
                  </a:rPr>
                  <a:t> change in the same direction,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verifying that </a:t>
                </a:r>
                <a:r>
                  <a:rPr lang="en-US" sz="2800" dirty="0">
                    <a:latin typeface="Times" panose="02020603050405020304" pitchFamily="18" charset="0"/>
                  </a:rPr>
                  <a:t>the feedback is negative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616" y="4433930"/>
                <a:ext cx="10662608" cy="2315762"/>
              </a:xfrm>
              <a:prstGeom prst="rect">
                <a:avLst/>
              </a:prstGeom>
              <a:blipFill rotWithShape="0">
                <a:blip r:embed="rId4"/>
                <a:stretch>
                  <a:fillRect l="-1029" t="-2632" b="-6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018971" y="1277257"/>
            <a:ext cx="1059543" cy="2583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5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04584D-E8CE-43BE-AE61-4E300C003035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223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Example:  Open Loop Parameters </a:t>
            </a:r>
          </a:p>
        </p:txBody>
      </p:sp>
      <p:grpSp>
        <p:nvGrpSpPr>
          <p:cNvPr id="223238" name="Group 7"/>
          <p:cNvGrpSpPr>
            <a:grpSpLocks/>
          </p:cNvGrpSpPr>
          <p:nvPr/>
        </p:nvGrpSpPr>
        <p:grpSpPr bwMode="auto">
          <a:xfrm>
            <a:off x="633123" y="1827678"/>
            <a:ext cx="3940935" cy="4529808"/>
            <a:chOff x="1183" y="2685"/>
            <a:chExt cx="1164" cy="1488"/>
          </a:xfrm>
        </p:grpSpPr>
        <p:sp>
          <p:nvSpPr>
            <p:cNvPr id="223239" name="AutoShape 6"/>
            <p:cNvSpPr>
              <a:spLocks noChangeArrowheads="1"/>
            </p:cNvSpPr>
            <p:nvPr/>
          </p:nvSpPr>
          <p:spPr bwMode="auto">
            <a:xfrm>
              <a:off x="1183" y="2685"/>
              <a:ext cx="1152" cy="14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23240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183" y="2685"/>
            <a:ext cx="116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5" name="Equation" r:id="rId3" imgW="1143000" imgH="1460160" progId="Equation.3">
                    <p:embed/>
                  </p:oleObj>
                </mc:Choice>
                <mc:Fallback>
                  <p:oleObj name="Equation" r:id="rId3" imgW="1143000" imgH="1460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2685"/>
                          <a:ext cx="1164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32046"/>
          <a:stretch/>
        </p:blipFill>
        <p:spPr>
          <a:xfrm>
            <a:off x="6096001" y="1690688"/>
            <a:ext cx="2946400" cy="4785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65772" y="3954082"/>
                <a:ext cx="294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2" y="3954082"/>
                <a:ext cx="2940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5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6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12 Feedback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39461D-A54D-49F2-B9B4-6936843C68BB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22426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83" y="120651"/>
            <a:ext cx="11835685" cy="974054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Example:  Closed Loop Voltage Gain</a:t>
            </a:r>
          </a:p>
        </p:txBody>
      </p:sp>
      <p:pic>
        <p:nvPicPr>
          <p:cNvPr id="2242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42" y="1690688"/>
            <a:ext cx="3886200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4262" name="Group 7"/>
          <p:cNvGrpSpPr>
            <a:grpSpLocks/>
          </p:cNvGrpSpPr>
          <p:nvPr/>
        </p:nvGrpSpPr>
        <p:grpSpPr bwMode="auto">
          <a:xfrm>
            <a:off x="4216400" y="4827627"/>
            <a:ext cx="4419600" cy="1828800"/>
            <a:chOff x="1728" y="2880"/>
            <a:chExt cx="2784" cy="1152"/>
          </a:xfrm>
        </p:grpSpPr>
        <p:sp>
          <p:nvSpPr>
            <p:cNvPr id="224263" name="AutoShape 6"/>
            <p:cNvSpPr>
              <a:spLocks noChangeArrowheads="1"/>
            </p:cNvSpPr>
            <p:nvPr/>
          </p:nvSpPr>
          <p:spPr bwMode="auto">
            <a:xfrm>
              <a:off x="1728" y="2912"/>
              <a:ext cx="2784" cy="110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24264" name="Object 5"/>
            <p:cNvGraphicFramePr>
              <a:graphicFrameLocks noChangeAspect="1"/>
            </p:cNvGraphicFramePr>
            <p:nvPr/>
          </p:nvGraphicFramePr>
          <p:xfrm>
            <a:off x="1728" y="2880"/>
            <a:ext cx="2784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9" name="Equation" r:id="rId4" imgW="2425700" imgH="1003300" progId="Equation.3">
                    <p:embed/>
                  </p:oleObj>
                </mc:Choice>
                <mc:Fallback>
                  <p:oleObj name="Equation" r:id="rId4" imgW="2425700" imgH="1003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880"/>
                          <a:ext cx="2784" cy="1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54945" y="1244824"/>
                <a:ext cx="2142510" cy="877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945" y="1244824"/>
                <a:ext cx="2142510" cy="8771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54945" y="2549097"/>
                <a:ext cx="2071529" cy="880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945" y="2549097"/>
                <a:ext cx="2071529" cy="8808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54944" y="3701143"/>
                <a:ext cx="49066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Substitute the values of A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944" y="3701143"/>
                <a:ext cx="490665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86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65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92FF5-D0D0-4565-936C-828582A9DAC1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225284" name="Rectangle 2"/>
          <p:cNvSpPr>
            <a:spLocks noGrp="1" noChangeArrowheads="1"/>
          </p:cNvSpPr>
          <p:nvPr>
            <p:ph type="title"/>
          </p:nvPr>
        </p:nvSpPr>
        <p:spPr>
          <a:xfrm>
            <a:off x="774699" y="20638"/>
            <a:ext cx="11009469" cy="85883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Example:  Closed Loop I/O Impedance </a:t>
            </a:r>
          </a:p>
        </p:txBody>
      </p:sp>
      <p:grpSp>
        <p:nvGrpSpPr>
          <p:cNvPr id="225285" name="Group 12"/>
          <p:cNvGrpSpPr>
            <a:grpSpLocks/>
          </p:cNvGrpSpPr>
          <p:nvPr/>
        </p:nvGrpSpPr>
        <p:grpSpPr bwMode="auto">
          <a:xfrm>
            <a:off x="1890541" y="5194068"/>
            <a:ext cx="8077200" cy="1414462"/>
            <a:chOff x="240" y="2901"/>
            <a:chExt cx="5088" cy="891"/>
          </a:xfrm>
        </p:grpSpPr>
        <p:grpSp>
          <p:nvGrpSpPr>
            <p:cNvPr id="225287" name="Group 11"/>
            <p:cNvGrpSpPr>
              <a:grpSpLocks/>
            </p:cNvGrpSpPr>
            <p:nvPr/>
          </p:nvGrpSpPr>
          <p:grpSpPr bwMode="auto">
            <a:xfrm>
              <a:off x="240" y="2928"/>
              <a:ext cx="2544" cy="864"/>
              <a:chOff x="240" y="2928"/>
              <a:chExt cx="2544" cy="864"/>
            </a:xfrm>
          </p:grpSpPr>
          <p:sp>
            <p:nvSpPr>
              <p:cNvPr id="225291" name="AutoShape 8"/>
              <p:cNvSpPr>
                <a:spLocks noChangeArrowheads="1"/>
              </p:cNvSpPr>
              <p:nvPr/>
            </p:nvSpPr>
            <p:spPr bwMode="auto">
              <a:xfrm>
                <a:off x="240" y="2928"/>
                <a:ext cx="2544" cy="86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aphicFrame>
            <p:nvGraphicFramePr>
              <p:cNvPr id="225292" name="Object 5"/>
              <p:cNvGraphicFramePr>
                <a:graphicFrameLocks noChangeAspect="1"/>
              </p:cNvGraphicFramePr>
              <p:nvPr/>
            </p:nvGraphicFramePr>
            <p:xfrm>
              <a:off x="240" y="3001"/>
              <a:ext cx="2544" cy="6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4" name="Equation" r:id="rId3" imgW="2933700" imgH="736600" progId="Equation.3">
                      <p:embed/>
                    </p:oleObj>
                  </mc:Choice>
                  <mc:Fallback>
                    <p:oleObj name="Equation" r:id="rId3" imgW="2933700" imgH="736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3001"/>
                            <a:ext cx="2544" cy="6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288" name="Group 10"/>
            <p:cNvGrpSpPr>
              <a:grpSpLocks/>
            </p:cNvGrpSpPr>
            <p:nvPr/>
          </p:nvGrpSpPr>
          <p:grpSpPr bwMode="auto">
            <a:xfrm>
              <a:off x="3216" y="2901"/>
              <a:ext cx="2112" cy="891"/>
              <a:chOff x="3216" y="2901"/>
              <a:chExt cx="2112" cy="891"/>
            </a:xfrm>
          </p:grpSpPr>
          <p:sp>
            <p:nvSpPr>
              <p:cNvPr id="225289" name="AutoShape 9"/>
              <p:cNvSpPr>
                <a:spLocks noChangeArrowheads="1"/>
              </p:cNvSpPr>
              <p:nvPr/>
            </p:nvSpPr>
            <p:spPr bwMode="auto">
              <a:xfrm>
                <a:off x="3216" y="2928"/>
                <a:ext cx="2112" cy="86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aphicFrame>
            <p:nvGraphicFramePr>
              <p:cNvPr id="225290" name="Object 6"/>
              <p:cNvGraphicFramePr>
                <a:graphicFrameLocks noChangeAspect="1"/>
              </p:cNvGraphicFramePr>
              <p:nvPr/>
            </p:nvGraphicFramePr>
            <p:xfrm>
              <a:off x="3216" y="2901"/>
              <a:ext cx="2112" cy="8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5" name="Equation" r:id="rId5" imgW="2438400" imgH="990600" progId="Equation.3">
                      <p:embed/>
                    </p:oleObj>
                  </mc:Choice>
                  <mc:Fallback>
                    <p:oleObj name="Equation" r:id="rId5" imgW="2438400" imgH="990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901"/>
                            <a:ext cx="2112" cy="8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22528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67" y="814122"/>
            <a:ext cx="8915400" cy="350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own Arrow 1"/>
          <p:cNvSpPr/>
          <p:nvPr/>
        </p:nvSpPr>
        <p:spPr>
          <a:xfrm>
            <a:off x="10301459" y="5358002"/>
            <a:ext cx="1036451" cy="1057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503767" y="5339210"/>
            <a:ext cx="1066800" cy="10144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4417712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Being voltage amplifier so series mixing and shunt sampling results in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376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42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Based on the quantity to be amplified (voltage or current) 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-	and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on the desired form of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(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voltage or current), amplifiers can be classified into four categories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slides,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we shall review this amplifier classification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and point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out the feedback topology appropriate in each case.</a:t>
            </a:r>
          </a:p>
        </p:txBody>
      </p:sp>
    </p:spTree>
    <p:extLst>
      <p:ext uri="{BB962C8B-B14F-4D97-AF65-F5344CB8AC3E}">
        <p14:creationId xmlns:p14="http://schemas.microsoft.com/office/powerpoint/2010/main" val="105631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0540"/>
          <a:stretch/>
        </p:blipFill>
        <p:spPr>
          <a:xfrm>
            <a:off x="0" y="0"/>
            <a:ext cx="12192000" cy="2084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35" y="2363320"/>
            <a:ext cx="3257550" cy="35105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03" y="5165559"/>
            <a:ext cx="6249891" cy="1187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07" y="3901477"/>
            <a:ext cx="5015258" cy="46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0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140388" cy="3217022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047" y="1031393"/>
            <a:ext cx="6123379" cy="582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952" r="30465" b="63504"/>
          <a:stretch/>
        </p:blipFill>
        <p:spPr>
          <a:xfrm>
            <a:off x="243217" y="1091317"/>
            <a:ext cx="6535072" cy="16523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11" t="41381"/>
          <a:stretch/>
        </p:blipFill>
        <p:spPr>
          <a:xfrm>
            <a:off x="367758" y="2911642"/>
            <a:ext cx="7010062" cy="3946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r="38829" b="89240"/>
          <a:stretch/>
        </p:blipFill>
        <p:spPr>
          <a:xfrm>
            <a:off x="243217" y="198900"/>
            <a:ext cx="5749008" cy="7244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87364" y="0"/>
            <a:ext cx="71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3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022" y="0"/>
            <a:ext cx="12070977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" panose="02020603050405020304" pitchFamily="18" charset="0"/>
              </a:rPr>
              <a:t>The input signal in a current amplifier is essentially a current, and thus the signal source </a:t>
            </a:r>
            <a:r>
              <a:rPr lang="en-US" sz="2800" dirty="0" smtClean="0">
                <a:latin typeface="Times" panose="02020603050405020304" pitchFamily="18" charset="0"/>
              </a:rPr>
              <a:t>is most </a:t>
            </a:r>
            <a:r>
              <a:rPr lang="en-US" sz="2800" dirty="0">
                <a:latin typeface="Times" panose="02020603050405020304" pitchFamily="18" charset="0"/>
              </a:rPr>
              <a:t>conveniently represented by its Norton equivalent. </a:t>
            </a:r>
            <a:endParaRPr lang="en-US" sz="2800" dirty="0" smtClean="0">
              <a:latin typeface="Times" panose="02020603050405020304" pitchFamily="18" charset="0"/>
            </a:endParaRPr>
          </a:p>
          <a:p>
            <a:endParaRPr lang="en-US" sz="2800" dirty="0">
              <a:latin typeface="Times" panose="02020603050405020304" pitchFamily="18" charset="0"/>
            </a:endParaRPr>
          </a:p>
          <a:p>
            <a:r>
              <a:rPr lang="en-US" sz="2800" dirty="0" smtClean="0">
                <a:latin typeface="Times" panose="02020603050405020304" pitchFamily="18" charset="0"/>
              </a:rPr>
              <a:t>The </a:t>
            </a:r>
            <a:r>
              <a:rPr lang="en-US" sz="2800" dirty="0">
                <a:latin typeface="Times" panose="02020603050405020304" pitchFamily="18" charset="0"/>
              </a:rPr>
              <a:t>output quantity of interest </a:t>
            </a:r>
            <a:r>
              <a:rPr lang="en-US" sz="2800" dirty="0" smtClean="0">
                <a:latin typeface="Times" panose="02020603050405020304" pitchFamily="18" charset="0"/>
              </a:rPr>
              <a:t>is current</a:t>
            </a:r>
            <a:r>
              <a:rPr lang="en-US" sz="2800" dirty="0">
                <a:latin typeface="Times" panose="02020603050405020304" pitchFamily="18" charset="0"/>
              </a:rPr>
              <a:t>; hence the feedback network should </a:t>
            </a:r>
            <a:r>
              <a:rPr lang="en-US" sz="2800" i="1" dirty="0">
                <a:latin typeface="TimesNewRoman,Italic"/>
              </a:rPr>
              <a:t>sample </a:t>
            </a:r>
            <a:r>
              <a:rPr lang="en-US" sz="2800" dirty="0">
                <a:latin typeface="Times" panose="02020603050405020304" pitchFamily="18" charset="0"/>
              </a:rPr>
              <a:t>the output </a:t>
            </a:r>
            <a:r>
              <a:rPr lang="en-US" sz="2800" i="1" dirty="0">
                <a:latin typeface="TimesNewRoman,Italic"/>
              </a:rPr>
              <a:t>current</a:t>
            </a:r>
            <a:r>
              <a:rPr lang="en-US" sz="2800" dirty="0">
                <a:latin typeface="Times" panose="02020603050405020304" pitchFamily="18" charset="0"/>
              </a:rPr>
              <a:t>, just as a </a:t>
            </a:r>
            <a:r>
              <a:rPr lang="en-US" sz="2800" dirty="0" smtClean="0">
                <a:latin typeface="Times" panose="02020603050405020304" pitchFamily="18" charset="0"/>
              </a:rPr>
              <a:t>current meter </a:t>
            </a:r>
            <a:r>
              <a:rPr lang="en-US" sz="2800" dirty="0">
                <a:latin typeface="Times" panose="02020603050405020304" pitchFamily="18" charset="0"/>
              </a:rPr>
              <a:t>measures a current. </a:t>
            </a:r>
            <a:endParaRPr lang="en-US" sz="2800" dirty="0" smtClean="0">
              <a:latin typeface="Times" panose="02020603050405020304" pitchFamily="18" charset="0"/>
            </a:endParaRPr>
          </a:p>
          <a:p>
            <a:endParaRPr lang="en-US" sz="2800" dirty="0">
              <a:latin typeface="Times" panose="02020603050405020304" pitchFamily="18" charset="0"/>
            </a:endParaRPr>
          </a:p>
          <a:p>
            <a:r>
              <a:rPr lang="en-US" sz="2800" dirty="0" smtClean="0">
                <a:latin typeface="Times" panose="02020603050405020304" pitchFamily="18" charset="0"/>
              </a:rPr>
              <a:t>The </a:t>
            </a:r>
            <a:r>
              <a:rPr lang="en-US" sz="2800" dirty="0">
                <a:latin typeface="Times" panose="02020603050405020304" pitchFamily="18" charset="0"/>
              </a:rPr>
              <a:t>feedback signal should be in </a:t>
            </a:r>
            <a:r>
              <a:rPr lang="en-US" sz="2800" i="1" dirty="0">
                <a:latin typeface="TimesNewRoman,Italic"/>
              </a:rPr>
              <a:t>current </a:t>
            </a:r>
            <a:r>
              <a:rPr lang="en-US" sz="2800" dirty="0">
                <a:latin typeface="Times" panose="02020603050405020304" pitchFamily="18" charset="0"/>
              </a:rPr>
              <a:t>form so that it may </a:t>
            </a:r>
            <a:r>
              <a:rPr lang="en-US" sz="2800" dirty="0" smtClean="0">
                <a:latin typeface="Times" panose="02020603050405020304" pitchFamily="18" charset="0"/>
              </a:rPr>
              <a:t>be </a:t>
            </a:r>
            <a:r>
              <a:rPr lang="en-US" sz="2800" i="1" dirty="0" smtClean="0">
                <a:latin typeface="TimesNewRoman,Italic"/>
              </a:rPr>
              <a:t>mixed </a:t>
            </a:r>
            <a:r>
              <a:rPr lang="en-US" sz="2800" dirty="0">
                <a:latin typeface="Times" panose="02020603050405020304" pitchFamily="18" charset="0"/>
              </a:rPr>
              <a:t>in </a:t>
            </a:r>
            <a:r>
              <a:rPr lang="en-US" sz="2800" i="1" dirty="0">
                <a:latin typeface="TimesNewRoman,Italic"/>
              </a:rPr>
              <a:t>shunt </a:t>
            </a:r>
            <a:r>
              <a:rPr lang="en-US" sz="2800" dirty="0">
                <a:latin typeface="Times" panose="02020603050405020304" pitchFamily="18" charset="0"/>
              </a:rPr>
              <a:t>with the source current. </a:t>
            </a:r>
            <a:endParaRPr lang="en-US" sz="2800" dirty="0" smtClean="0">
              <a:latin typeface="Times" panose="02020603050405020304" pitchFamily="18" charset="0"/>
            </a:endParaRPr>
          </a:p>
          <a:p>
            <a:endParaRPr lang="en-US" sz="2800" dirty="0">
              <a:latin typeface="Times" panose="02020603050405020304" pitchFamily="18" charset="0"/>
            </a:endParaRPr>
          </a:p>
          <a:p>
            <a:r>
              <a:rPr lang="en-US" sz="2800" dirty="0" smtClean="0">
                <a:latin typeface="Times" panose="02020603050405020304" pitchFamily="18" charset="0"/>
              </a:rPr>
              <a:t>Thus </a:t>
            </a:r>
            <a:r>
              <a:rPr lang="en-US" sz="2800" dirty="0">
                <a:latin typeface="Times" panose="02020603050405020304" pitchFamily="18" charset="0"/>
              </a:rPr>
              <a:t>the feedback topology most suitable for a </a:t>
            </a:r>
            <a:r>
              <a:rPr lang="en-US" sz="2800" dirty="0" smtClean="0">
                <a:latin typeface="Times" panose="02020603050405020304" pitchFamily="18" charset="0"/>
              </a:rPr>
              <a:t>current amplifier </a:t>
            </a:r>
            <a:r>
              <a:rPr lang="en-US" sz="2800" dirty="0">
                <a:latin typeface="Times" panose="02020603050405020304" pitchFamily="18" charset="0"/>
              </a:rPr>
              <a:t>is the </a:t>
            </a:r>
            <a:r>
              <a:rPr lang="en-US" sz="2800" b="1" dirty="0">
                <a:latin typeface="TimesNewRoman,Bold"/>
              </a:rPr>
              <a:t>current-mixing</a:t>
            </a:r>
            <a:r>
              <a:rPr lang="en-US" sz="2800" dirty="0">
                <a:latin typeface="Times" panose="02020603050405020304" pitchFamily="18" charset="0"/>
              </a:rPr>
              <a:t>, </a:t>
            </a:r>
            <a:r>
              <a:rPr lang="en-US" sz="2800" b="1" dirty="0">
                <a:latin typeface="TimesNewRoman,Bold"/>
              </a:rPr>
              <a:t>current-sampling </a:t>
            </a:r>
            <a:r>
              <a:rPr lang="en-US" sz="2800" dirty="0">
                <a:latin typeface="Times" panose="02020603050405020304" pitchFamily="18" charset="0"/>
              </a:rPr>
              <a:t>topology, </a:t>
            </a:r>
            <a:r>
              <a:rPr lang="en-US" sz="2800" dirty="0" smtClean="0">
                <a:latin typeface="Times" panose="02020603050405020304" pitchFamily="18" charset="0"/>
              </a:rPr>
              <a:t>Because </a:t>
            </a:r>
            <a:r>
              <a:rPr lang="en-US" sz="2800" dirty="0">
                <a:latin typeface="Times" panose="02020603050405020304" pitchFamily="18" charset="0"/>
              </a:rPr>
              <a:t>of the parallel (or shunt) connection at the input, and the series </a:t>
            </a:r>
            <a:r>
              <a:rPr lang="en-US" sz="2800" dirty="0" smtClean="0">
                <a:latin typeface="Times" panose="02020603050405020304" pitchFamily="18" charset="0"/>
              </a:rPr>
              <a:t>connection </a:t>
            </a:r>
            <a:r>
              <a:rPr lang="en-US" sz="2800" dirty="0"/>
              <a:t>at the output, this feedback topology is also known as </a:t>
            </a:r>
            <a:r>
              <a:rPr lang="en-US" sz="2800" b="1" dirty="0"/>
              <a:t>shunt–series </a:t>
            </a:r>
            <a:r>
              <a:rPr lang="en-US" sz="2800" b="1" dirty="0" smtClean="0"/>
              <a:t>feedback</a:t>
            </a:r>
          </a:p>
          <a:p>
            <a:endParaRPr lang="en-US" sz="2800" b="1" dirty="0"/>
          </a:p>
          <a:p>
            <a:r>
              <a:rPr lang="en-US" sz="2800" dirty="0" smtClean="0"/>
              <a:t>This </a:t>
            </a:r>
            <a:r>
              <a:rPr lang="en-US" sz="2800" dirty="0"/>
              <a:t>topology not only stabilizes the current gain but also results in a lower </a:t>
            </a:r>
            <a:r>
              <a:rPr lang="en-US" sz="2800" dirty="0" smtClean="0"/>
              <a:t>input resistance</a:t>
            </a:r>
            <a:r>
              <a:rPr lang="en-US" sz="2800" dirty="0"/>
              <a:t>, and a higher output resistance</a:t>
            </a:r>
          </a:p>
        </p:txBody>
      </p:sp>
    </p:spTree>
    <p:extLst>
      <p:ext uri="{BB962C8B-B14F-4D97-AF65-F5344CB8AC3E}">
        <p14:creationId xmlns:p14="http://schemas.microsoft.com/office/powerpoint/2010/main" val="31186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9988" y="226857"/>
                <a:ext cx="6338047" cy="5728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" panose="02020603050405020304" pitchFamily="18" charset="0"/>
                  </a:rPr>
                  <a:t>The feedback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subtracts from the </a:t>
                </a:r>
                <a:r>
                  <a:rPr lang="en-US" sz="2800" dirty="0">
                    <a:latin typeface="Times" panose="02020603050405020304" pitchFamily="18" charset="0"/>
                  </a:rPr>
                  <a:t>input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, </a:t>
                </a:r>
                <a:r>
                  <a:rPr lang="en-US" sz="2800" dirty="0">
                    <a:latin typeface="Times" panose="02020603050405020304" pitchFamily="18" charset="0"/>
                  </a:rPr>
                  <a:t>and thus a lower current enters the basic current amplifier. </a:t>
                </a:r>
                <a:endParaRPr lang="en-US" sz="2800" dirty="0" smtClean="0">
                  <a:latin typeface="Times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" panose="02020603050405020304" pitchFamily="18" charset="0"/>
                  </a:rPr>
                  <a:t>This </a:t>
                </a:r>
                <a:r>
                  <a:rPr lang="en-US" sz="2800" dirty="0">
                    <a:latin typeface="Times" panose="02020603050405020304" pitchFamily="18" charset="0"/>
                  </a:rPr>
                  <a:t>in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turn results </a:t>
                </a:r>
                <a:r>
                  <a:rPr lang="en-US" sz="2800" dirty="0">
                    <a:latin typeface="Times" panose="02020603050405020304" pitchFamily="18" charset="0"/>
                  </a:rPr>
                  <a:t>in a lower voltage at the amplifier input, that is, across the current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800" dirty="0">
                    <a:latin typeface="Times" panose="02020603050405020304" pitchFamily="18" charset="0"/>
                  </a:rPr>
                  <a:t>. </a:t>
                </a:r>
                <a:endParaRPr lang="en-US" sz="2800" dirty="0" smtClean="0">
                  <a:latin typeface="Times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" panose="02020603050405020304" pitchFamily="18" charset="0"/>
                  </a:rPr>
                  <a:t>It follows that </a:t>
                </a:r>
                <a:r>
                  <a:rPr lang="en-US" sz="2800" dirty="0">
                    <a:latin typeface="Times" panose="02020603050405020304" pitchFamily="18" charset="0"/>
                  </a:rPr>
                  <a:t>the input resistance of the feedback current amplifier will be lower than that of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the open-loop </a:t>
                </a:r>
                <a:r>
                  <a:rPr lang="en-US" sz="2800" dirty="0">
                    <a:latin typeface="Times" panose="02020603050405020304" pitchFamily="18" charset="0"/>
                  </a:rPr>
                  <a:t>amplifier.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8" y="226857"/>
                <a:ext cx="6338047" cy="5728363"/>
              </a:xfrm>
              <a:prstGeom prst="rect">
                <a:avLst/>
              </a:prstGeom>
              <a:blipFill rotWithShape="0">
                <a:blip r:embed="rId2"/>
                <a:stretch>
                  <a:fillRect l="-1731" t="-1064" r="-2788" b="-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9988" y="5233631"/>
                <a:ext cx="1146137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" panose="02020603050405020304" pitchFamily="18" charset="0"/>
                  </a:rPr>
                  <a:t>If </a:t>
                </a:r>
                <a:r>
                  <a:rPr lang="en-US" sz="2800" dirty="0">
                    <a:latin typeface="Times" panose="02020603050405020304" pitchFamily="18" charset="0"/>
                  </a:rPr>
                  <a:t>the voltage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across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800" dirty="0">
                    <a:latin typeface="Times" panose="02020603050405020304" pitchFamily="18" charset="0"/>
                  </a:rPr>
                  <a:t>is changed,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the resulting </a:t>
                </a:r>
                <a:r>
                  <a:rPr lang="en-US" sz="2800" dirty="0">
                    <a:latin typeface="Times" panose="02020603050405020304" pitchFamily="18" charset="0"/>
                  </a:rPr>
                  <a:t>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will </a:t>
                </a:r>
                <a:r>
                  <a:rPr lang="en-US" sz="2800" dirty="0">
                    <a:latin typeface="Times" panose="02020603050405020304" pitchFamily="18" charset="0"/>
                  </a:rPr>
                  <a:t>be lower than it would have been without the feedback,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which implies </a:t>
                </a:r>
                <a:r>
                  <a:rPr lang="en-US" sz="2800" dirty="0">
                    <a:latin typeface="Times" panose="02020603050405020304" pitchFamily="18" charset="0"/>
                  </a:rPr>
                  <a:t>that the output resistance is increased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8" y="5233631"/>
                <a:ext cx="11461377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957" t="-4846" r="-1543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280" y="226857"/>
            <a:ext cx="5430814" cy="37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29" y="413254"/>
            <a:ext cx="4920343" cy="5365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ular Callout 2"/>
              <p:cNvSpPr/>
              <p:nvPr/>
            </p:nvSpPr>
            <p:spPr>
              <a:xfrm>
                <a:off x="9622971" y="3889829"/>
                <a:ext cx="2322286" cy="1306285"/>
              </a:xfrm>
              <a:prstGeom prst="wedgeRectCallout">
                <a:avLst>
                  <a:gd name="adj1" fmla="val -151458"/>
                  <a:gd name="adj2" fmla="val -3527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If voltage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goes down more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971" y="3889829"/>
                <a:ext cx="2322286" cy="1306285"/>
              </a:xfrm>
              <a:prstGeom prst="wedgeRectCallout">
                <a:avLst>
                  <a:gd name="adj1" fmla="val -151458"/>
                  <a:gd name="adj2" fmla="val -35278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4"/>
          <p:cNvSpPr/>
          <p:nvPr/>
        </p:nvSpPr>
        <p:spPr>
          <a:xfrm>
            <a:off x="5297714" y="1582057"/>
            <a:ext cx="333829" cy="2902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flipH="1" flipV="1">
            <a:off x="7409543" y="2416627"/>
            <a:ext cx="370114" cy="3265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5268685" y="3744686"/>
            <a:ext cx="333829" cy="2902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4238171" y="3599543"/>
            <a:ext cx="333829" cy="2902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56" y="122970"/>
            <a:ext cx="3919844" cy="4274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599" y="122970"/>
                <a:ext cx="8458201" cy="6659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Times" panose="02020603050405020304" pitchFamily="18" charset="0"/>
                  </a:rPr>
                  <a:t>Consider the circuit of CG stage </a:t>
                </a:r>
                <a:r>
                  <a:rPr lang="en-US" sz="2800" dirty="0">
                    <a:latin typeface="Times" panose="02020603050405020304" pitchFamily="18" charset="0"/>
                  </a:rPr>
                  <a:t>followed by a CS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stage.</a:t>
                </a:r>
              </a:p>
              <a:p>
                <a:endParaRPr lang="en-US" sz="2800" dirty="0" smtClean="0">
                  <a:latin typeface="Times" panose="02020603050405020304" pitchFamily="18" charset="0"/>
                </a:endParaRPr>
              </a:p>
              <a:p>
                <a:r>
                  <a:rPr lang="en-US" sz="2800" dirty="0" smtClean="0">
                    <a:latin typeface="Times" panose="02020603050405020304" pitchFamily="18" charset="0"/>
                  </a:rPr>
                  <a:t>The </a:t>
                </a:r>
                <a:r>
                  <a:rPr lang="en-US" sz="2800" dirty="0">
                    <a:latin typeface="Times" panose="02020603050405020304" pitchFamily="18" charset="0"/>
                  </a:rPr>
                  <a:t>output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800" dirty="0">
                    <a:latin typeface="Times" panose="02020603050405020304" pitchFamily="18" charset="0"/>
                  </a:rPr>
                  <a:t>is fed to a load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 . A sample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800" dirty="0">
                    <a:latin typeface="Times" panose="02020603050405020304" pitchFamily="18" charset="0"/>
                  </a:rPr>
                  <a:t>is obtained by placing a small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800" dirty="0">
                    <a:latin typeface="Times" panose="02020603050405020304" pitchFamily="18" charset="0"/>
                  </a:rPr>
                  <a:t>in series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.</a:t>
                </a:r>
              </a:p>
              <a:p>
                <a:endParaRPr lang="en-US" sz="2800" dirty="0">
                  <a:latin typeface="Times" panose="02020603050405020304" pitchFamily="18" charset="0"/>
                </a:endParaRPr>
              </a:p>
              <a:p>
                <a:r>
                  <a:rPr lang="en-US" sz="2800" dirty="0" smtClean="0">
                    <a:latin typeface="Times" panose="02020603050405020304" pitchFamily="18" charset="0"/>
                  </a:rPr>
                  <a:t>The voltage developed across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800" dirty="0">
                    <a:latin typeface="Times" panose="02020603050405020304" pitchFamily="18" charset="0"/>
                  </a:rPr>
                  <a:t>is fed via a large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resistance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800" dirty="0">
                    <a:latin typeface="Times" panose="02020603050405020304" pitchFamily="18" charset="0"/>
                  </a:rPr>
                  <a:t>to the source node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800" dirty="0">
                    <a:latin typeface="Times" panose="02020603050405020304" pitchFamily="18" charset="0"/>
                  </a:rPr>
                  <a:t>. </a:t>
                </a:r>
                <a:endParaRPr lang="en-US" sz="2800" dirty="0" smtClean="0">
                  <a:latin typeface="Times" panose="02020603050405020304" pitchFamily="18" charset="0"/>
                </a:endParaRPr>
              </a:p>
              <a:p>
                <a:endParaRPr lang="en-US" sz="2800" dirty="0" smtClean="0">
                  <a:latin typeface="Times" panose="02020603050405020304" pitchFamily="18" charset="0"/>
                </a:endParaRPr>
              </a:p>
              <a:p>
                <a:r>
                  <a:rPr lang="en-US" sz="2800" dirty="0" smtClean="0">
                    <a:latin typeface="Times" panose="02020603050405020304" pitchFamily="18" charset="0"/>
                  </a:rPr>
                  <a:t>The feedback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 that </a:t>
                </a:r>
                <a:r>
                  <a:rPr lang="en-US" sz="2800" dirty="0">
                    <a:latin typeface="Times" panose="02020603050405020304" pitchFamily="18" charset="0"/>
                  </a:rPr>
                  <a:t>flows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is </a:t>
                </a:r>
                <a:r>
                  <a:rPr lang="en-US" sz="2800" dirty="0">
                    <a:latin typeface="Times" panose="02020603050405020304" pitchFamily="18" charset="0"/>
                  </a:rPr>
                  <a:t>subtracted from at the source node, resulting in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the input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800" dirty="0">
                    <a:latin typeface="Times" panose="02020603050405020304" pitchFamily="18" charset="0"/>
                  </a:rPr>
                  <a:t>. </a:t>
                </a:r>
                <a:endParaRPr lang="en-US" sz="2800" dirty="0" smtClean="0">
                  <a:latin typeface="Times" panose="02020603050405020304" pitchFamily="18" charset="0"/>
                </a:endParaRPr>
              </a:p>
              <a:p>
                <a:endParaRPr lang="en-US" sz="2800" dirty="0" smtClean="0">
                  <a:latin typeface="Times" panose="02020603050405020304" pitchFamily="18" charset="0"/>
                </a:endParaRPr>
              </a:p>
              <a:p>
                <a:r>
                  <a:rPr lang="en-US" sz="2800" dirty="0" smtClean="0">
                    <a:latin typeface="Times" panose="02020603050405020304" pitchFamily="18" charset="0"/>
                  </a:rPr>
                  <a:t>For </a:t>
                </a:r>
                <a:r>
                  <a:rPr lang="en-US" sz="2800" dirty="0">
                    <a:latin typeface="Times" panose="02020603050405020304" pitchFamily="18" charset="0"/>
                  </a:rPr>
                  <a:t>the feedback to be negative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  must </a:t>
                </a:r>
                <a:r>
                  <a:rPr lang="en-US" sz="2800" dirty="0">
                    <a:latin typeface="Times" panose="02020603050405020304" pitchFamily="18" charset="0"/>
                  </a:rPr>
                  <a:t>have the same polarity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800" dirty="0">
                  <a:latin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122970"/>
                <a:ext cx="8458201" cy="6659131"/>
              </a:xfrm>
              <a:prstGeom prst="rect">
                <a:avLst/>
              </a:prstGeom>
              <a:blipFill rotWithShape="0">
                <a:blip r:embed="rId3"/>
                <a:stretch>
                  <a:fillRect l="-1441" t="-915" b="-1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7745506" y="1532965"/>
            <a:ext cx="3738282" cy="2689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34871" y="3211902"/>
            <a:ext cx="6279776" cy="1924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34200" y="3012292"/>
            <a:ext cx="3608294" cy="1996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0053" cy="2138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035" y="1843910"/>
            <a:ext cx="4579018" cy="5039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38" y="3888724"/>
            <a:ext cx="2513916" cy="741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68" y="5629642"/>
            <a:ext cx="3039528" cy="1030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68" y="4903001"/>
            <a:ext cx="3309507" cy="336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70" y="3143969"/>
                <a:ext cx="3062852" cy="471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" y="3143969"/>
                <a:ext cx="3062852" cy="4716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3975" y="3104900"/>
                <a:ext cx="3962431" cy="404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𝑩𝒖𝒕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𝒈𝒔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𝒈𝒊𝒗𝒆𝒏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975" y="3104900"/>
                <a:ext cx="3962431" cy="404278"/>
              </a:xfrm>
              <a:prstGeom prst="rect">
                <a:avLst/>
              </a:prstGeom>
              <a:blipFill rotWithShape="0">
                <a:blip r:embed="rId8"/>
                <a:stretch>
                  <a:fillRect l="-138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8333" y="2263160"/>
                <a:ext cx="2824106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sup>
                      </m:sSubSup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3" y="2263160"/>
                <a:ext cx="2824106" cy="5761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63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2070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35" y="1803566"/>
            <a:ext cx="4579018" cy="5039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786" y="2241206"/>
                <a:ext cx="7396043" cy="2746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Times" panose="02020603050405020304" pitchFamily="18" charset="0"/>
                  </a:rPr>
                  <a:t>where the negative sign is a result of the reference directions used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800" dirty="0">
                    <a:latin typeface="Times" panose="02020603050405020304" pitchFamily="18" charset="0"/>
                  </a:rPr>
                  <a:t>. Note, however, that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the loop gain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800" dirty="0">
                    <a:latin typeface="Times" panose="02020603050405020304" pitchFamily="18" charset="0"/>
                  </a:rPr>
                  <a:t>will be positive, as should always be the case in a negative feedback amplifier. We </a:t>
                </a:r>
                <a:r>
                  <a:rPr lang="en-US" sz="2800" dirty="0" smtClean="0">
                    <a:latin typeface="Times" panose="02020603050405020304" pitchFamily="18" charset="0"/>
                  </a:rPr>
                  <a:t>can now </a:t>
                </a:r>
                <a:r>
                  <a:rPr lang="en-US" sz="2800" dirty="0">
                    <a:latin typeface="Times" panose="02020603050405020304" pitchFamily="18" charset="0"/>
                  </a:rPr>
                  <a:t>combine </a:t>
                </a:r>
                <a:r>
                  <a:rPr lang="en-US" sz="2800" i="1" dirty="0">
                    <a:latin typeface="TimesNewRoman,Italic"/>
                  </a:rPr>
                  <a:t>A </a:t>
                </a:r>
                <a:r>
                  <a:rPr lang="en-US" sz="2800" dirty="0">
                    <a:latin typeface="Times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to </a:t>
                </a:r>
                <a:r>
                  <a:rPr lang="en-US" sz="2800" dirty="0">
                    <a:latin typeface="Times" panose="02020603050405020304" pitchFamily="18" charset="0"/>
                  </a:rPr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" panose="02020603050405020304" pitchFamily="18" charset="0"/>
                  </a:rPr>
                  <a:t>as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6" y="2241206"/>
                <a:ext cx="7396043" cy="2746649"/>
              </a:xfrm>
              <a:prstGeom prst="rect">
                <a:avLst/>
              </a:prstGeom>
              <a:blipFill rotWithShape="0">
                <a:blip r:embed="rId4"/>
                <a:stretch>
                  <a:fillRect l="-1649" t="-2444" r="-1814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614" y="5158215"/>
            <a:ext cx="5553647" cy="15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0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3884" cy="295835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2904" y="2350060"/>
            <a:ext cx="54387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7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2" y="0"/>
            <a:ext cx="1170855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371" y="1045029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VOLTAGE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7828" y="4659699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Current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828" y="1382095"/>
            <a:ext cx="161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Trans-resistance 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521200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Trans- conductance</a:t>
            </a:r>
            <a:endParaRPr lang="en-US" b="1" dirty="0">
              <a:latin typeface="Arial Black" panose="020B0A040201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943429"/>
            <a:ext cx="101600" cy="59145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4" y="2745468"/>
            <a:ext cx="8247743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Lecture sections  A &amp; B  </a:t>
            </a:r>
            <a:br>
              <a:rPr lang="en-US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6000" b="1" baseline="30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</a:t>
            </a:r>
            <a:r>
              <a:rPr lang="en-US" sz="6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December 2022</a:t>
            </a:r>
            <a:endParaRPr lang="en-US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23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15" y="1325563"/>
            <a:ext cx="9218967" cy="52203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06400" y="0"/>
            <a:ext cx="914597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0070C0"/>
                </a:solidFill>
              </a:rPr>
              <a:t>Trans-conductance Amplifier 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87364" y="0"/>
            <a:ext cx="71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171" y="3149600"/>
            <a:ext cx="422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Voltage mixing-Current sensing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4170" y="3704920"/>
            <a:ext cx="449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Series-Series Feedback Topology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4171" y="4406369"/>
            <a:ext cx="449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Input Resistance increases-Output resistance also increases </a:t>
            </a:r>
            <a:endParaRPr lang="en-US" sz="2400" b="1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174170" y="1325563"/>
            <a:ext cx="2090059" cy="691923"/>
          </a:xfrm>
          <a:prstGeom prst="wedgeRoundRectCallout">
            <a:avLst>
              <a:gd name="adj1" fmla="val 89717"/>
              <a:gd name="adj2" fmla="val 5410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Voltage input </a:t>
            </a:r>
          </a:p>
          <a:p>
            <a:pPr algn="ctr"/>
            <a:r>
              <a:rPr lang="en-US" b="1" dirty="0" smtClean="0"/>
              <a:t>(</a:t>
            </a:r>
            <a:r>
              <a:rPr lang="en-US" b="1" dirty="0" err="1" smtClean="0"/>
              <a:t>Thevenin</a:t>
            </a:r>
            <a:r>
              <a:rPr lang="en-US" b="1" dirty="0" smtClean="0"/>
              <a:t> Source)</a:t>
            </a:r>
            <a:endParaRPr lang="en-US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9507808" y="287678"/>
            <a:ext cx="2090059" cy="691923"/>
          </a:xfrm>
          <a:prstGeom prst="wedgeRoundRectCallout">
            <a:avLst>
              <a:gd name="adj1" fmla="val -11672"/>
              <a:gd name="adj2" fmla="val 167383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Current Output 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92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11" y="212520"/>
            <a:ext cx="8090728" cy="6514852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4630057" y="696686"/>
            <a:ext cx="377372" cy="3338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 Arrow 3"/>
          <p:cNvSpPr/>
          <p:nvPr/>
        </p:nvSpPr>
        <p:spPr>
          <a:xfrm rot="10800000">
            <a:off x="7291284" y="1030514"/>
            <a:ext cx="377372" cy="3338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8599714" y="2256972"/>
            <a:ext cx="377372" cy="3338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8599714" y="3650343"/>
            <a:ext cx="377372" cy="3338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5159828" y="2256972"/>
            <a:ext cx="377372" cy="3338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16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Example:1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42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51" y="62344"/>
            <a:ext cx="6207114" cy="5046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95" y="5108924"/>
            <a:ext cx="11574056" cy="1749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Example:2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235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36228" cy="1030514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>
                <a:solidFill>
                  <a:srgbClr val="0070C0"/>
                </a:solidFill>
              </a:rPr>
              <a:t>Trans-resistance</a:t>
            </a:r>
            <a:endParaRPr lang="en-US" sz="7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87364" y="0"/>
            <a:ext cx="71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176" y="1030515"/>
            <a:ext cx="7529487" cy="4214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171" y="3149600"/>
            <a:ext cx="5050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Current mixing-Voltage sensing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4170" y="3704920"/>
            <a:ext cx="548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Parallel-Paralle</a:t>
            </a:r>
            <a:r>
              <a:rPr lang="en-US" sz="2800" b="1" dirty="0"/>
              <a:t>l</a:t>
            </a:r>
            <a:r>
              <a:rPr lang="en-US" sz="2800" b="1" dirty="0" smtClean="0"/>
              <a:t> Feedback Topology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4171" y="4406369"/>
            <a:ext cx="5050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Input Resistance decreases-Output resistance also decreases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953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12" y="176689"/>
            <a:ext cx="10363478" cy="63810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16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Example:1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5276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211"/>
            <a:ext cx="8137173" cy="62829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113" y="4728687"/>
            <a:ext cx="10031406" cy="17344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22405" y="180211"/>
            <a:ext cx="316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Example:2 </a:t>
            </a:r>
            <a:endParaRPr lang="en-US" sz="5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7714" y="348343"/>
            <a:ext cx="2146999" cy="2567771"/>
            <a:chOff x="217714" y="348343"/>
            <a:chExt cx="2146999" cy="2567771"/>
          </a:xfrm>
        </p:grpSpPr>
        <p:sp>
          <p:nvSpPr>
            <p:cNvPr id="5" name="Up Arrow 4"/>
            <p:cNvSpPr/>
            <p:nvPr/>
          </p:nvSpPr>
          <p:spPr>
            <a:xfrm>
              <a:off x="1755113" y="2466172"/>
              <a:ext cx="609600" cy="4499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ular Callout 7"/>
                <p:cNvSpPr/>
                <p:nvPr/>
              </p:nvSpPr>
              <p:spPr>
                <a:xfrm>
                  <a:off x="217714" y="348343"/>
                  <a:ext cx="1842199" cy="1001486"/>
                </a:xfrm>
                <a:prstGeom prst="wedgeRoundRectCallout">
                  <a:avLst>
                    <a:gd name="adj1" fmla="val 71349"/>
                    <a:gd name="adj2" fmla="val 153804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dirty="0" smtClean="0"/>
                    <a:t> increases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 increases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Rounded Rectangular Callout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14" y="348343"/>
                  <a:ext cx="1842199" cy="1001486"/>
                </a:xfrm>
                <a:prstGeom prst="wedgeRoundRectCallout">
                  <a:avLst>
                    <a:gd name="adj1" fmla="val 71349"/>
                    <a:gd name="adj2" fmla="val 153804"/>
                    <a:gd name="adj3" fmla="val 16667"/>
                  </a:avLst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6154057" y="234619"/>
            <a:ext cx="2468348" cy="1594181"/>
            <a:chOff x="6154057" y="234619"/>
            <a:chExt cx="2468348" cy="1594181"/>
          </a:xfrm>
        </p:grpSpPr>
        <p:sp>
          <p:nvSpPr>
            <p:cNvPr id="6" name="Down Arrow 5"/>
            <p:cNvSpPr/>
            <p:nvPr/>
          </p:nvSpPr>
          <p:spPr>
            <a:xfrm>
              <a:off x="6154057" y="1349829"/>
              <a:ext cx="616759" cy="4789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ular Callout 8"/>
                <p:cNvSpPr/>
                <p:nvPr/>
              </p:nvSpPr>
              <p:spPr>
                <a:xfrm>
                  <a:off x="6744360" y="234619"/>
                  <a:ext cx="1878045" cy="1115209"/>
                </a:xfrm>
                <a:prstGeom prst="wedgeRoundRectCallout">
                  <a:avLst>
                    <a:gd name="adj1" fmla="val -88590"/>
                    <a:gd name="adj2" fmla="val 43659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 increases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  increases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decreases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Rounded Rectangular Callout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360" y="234619"/>
                  <a:ext cx="1878045" cy="1115209"/>
                </a:xfrm>
                <a:prstGeom prst="wedgeRoundRectCallout">
                  <a:avLst>
                    <a:gd name="adj1" fmla="val -88590"/>
                    <a:gd name="adj2" fmla="val 43659"/>
                    <a:gd name="adj3" fmla="val 16667"/>
                  </a:avLst>
                </a:prstGeom>
                <a:blipFill rotWithShape="0">
                  <a:blip r:embed="rId5"/>
                  <a:stretch>
                    <a:fillRect t="-5405" b="-1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217713" y="3030971"/>
            <a:ext cx="3850873" cy="1073201"/>
            <a:chOff x="217713" y="3030971"/>
            <a:chExt cx="3850873" cy="1073201"/>
          </a:xfrm>
        </p:grpSpPr>
        <p:sp>
          <p:nvSpPr>
            <p:cNvPr id="7" name="Up Arrow 6"/>
            <p:cNvSpPr/>
            <p:nvPr/>
          </p:nvSpPr>
          <p:spPr>
            <a:xfrm>
              <a:off x="3458986" y="3654230"/>
              <a:ext cx="609600" cy="4499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ular Callout 10"/>
                <p:cNvSpPr/>
                <p:nvPr/>
              </p:nvSpPr>
              <p:spPr>
                <a:xfrm>
                  <a:off x="217713" y="3030971"/>
                  <a:ext cx="1842199" cy="1001486"/>
                </a:xfrm>
                <a:prstGeom prst="wedgeRoundRectCallout">
                  <a:avLst>
                    <a:gd name="adj1" fmla="val 90258"/>
                    <a:gd name="adj2" fmla="val 45108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dirty="0" smtClean="0"/>
                    <a:t> increases , Thus negative </a:t>
                  </a:r>
                  <a:r>
                    <a:rPr lang="en-US" dirty="0" err="1" smtClean="0"/>
                    <a:t>FeedBack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Rounded Rectangular Callout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13" y="3030971"/>
                  <a:ext cx="1842199" cy="1001486"/>
                </a:xfrm>
                <a:prstGeom prst="wedgeRoundRectCallout">
                  <a:avLst>
                    <a:gd name="adj1" fmla="val 90258"/>
                    <a:gd name="adj2" fmla="val 45108"/>
                    <a:gd name="adj3" fmla="val 16667"/>
                  </a:avLst>
                </a:prstGeom>
                <a:blipFill rotWithShape="0">
                  <a:blip r:embed="rId6"/>
                  <a:stretch>
                    <a:fillRect b="-66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979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6013"/>
          <a:stretch/>
        </p:blipFill>
        <p:spPr>
          <a:xfrm>
            <a:off x="4571999" y="1992886"/>
            <a:ext cx="6299201" cy="4543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85" y="0"/>
            <a:ext cx="11093433" cy="19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2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15" y="281803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Arial Black" panose="020B0A04020102020204" pitchFamily="34" charset="0"/>
              </a:rPr>
              <a:t>Moving from idealized models to practical models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882" y="53406"/>
            <a:ext cx="119813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</a:rPr>
              <a:t>Our study of feedback topologies </a:t>
            </a:r>
            <a:r>
              <a:rPr lang="en-US" sz="3600" dirty="0" smtClean="0">
                <a:latin typeface="Times New Roman" panose="02020603050405020304" pitchFamily="18" charset="0"/>
              </a:rPr>
              <a:t>has </a:t>
            </a:r>
            <a:r>
              <a:rPr lang="en-US" sz="3600" dirty="0">
                <a:latin typeface="Times New Roman" panose="02020603050405020304" pitchFamily="18" charset="0"/>
              </a:rPr>
              <a:t>been based on idealized models for </a:t>
            </a:r>
            <a:r>
              <a:rPr lang="en-US" sz="3600" dirty="0" smtClean="0">
                <a:latin typeface="Times New Roman" panose="02020603050405020304" pitchFamily="18" charset="0"/>
              </a:rPr>
              <a:t>the feedback </a:t>
            </a:r>
            <a:r>
              <a:rPr lang="en-US" sz="3600" dirty="0">
                <a:latin typeface="Times New Roman" panose="02020603050405020304" pitchFamily="18" charset="0"/>
              </a:rPr>
              <a:t>network, always assuming that the I/O impedances of this network are </a:t>
            </a:r>
            <a:r>
              <a:rPr lang="en-US" sz="3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very large</a:t>
            </a:r>
            <a:r>
              <a:rPr lang="en-US" sz="3600" dirty="0">
                <a:latin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</a:rPr>
              <a:t>or 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very </a:t>
            </a:r>
            <a:r>
              <a:rPr lang="en-US" sz="3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small </a:t>
            </a:r>
            <a:r>
              <a:rPr lang="en-US" sz="36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depending on the type of feedback</a:t>
            </a:r>
            <a:r>
              <a:rPr lang="en-US" sz="3600" dirty="0">
                <a:latin typeface="Times New Roman" panose="02020603050405020304" pitchFamily="18" charset="0"/>
              </a:rPr>
              <a:t>. </a:t>
            </a:r>
            <a:endParaRPr lang="en-US" sz="3600" dirty="0" smtClean="0">
              <a:latin typeface="Times New Roman" panose="02020603050405020304" pitchFamily="18" charset="0"/>
            </a:endParaRPr>
          </a:p>
          <a:p>
            <a:pPr algn="just"/>
            <a:endParaRPr lang="en-US" sz="3600" dirty="0" smtClean="0">
              <a:latin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6200" y="2519197"/>
            <a:ext cx="11352559" cy="4172331"/>
            <a:chOff x="416200" y="2519197"/>
            <a:chExt cx="11352559" cy="41723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200" y="2519197"/>
              <a:ext cx="5630658" cy="417233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6293" y="2519197"/>
              <a:ext cx="5762466" cy="4172331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976914" y="1712686"/>
            <a:ext cx="6659584" cy="3236685"/>
            <a:chOff x="3976914" y="1712686"/>
            <a:chExt cx="6659584" cy="3236685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976914" y="1712686"/>
              <a:ext cx="3497943" cy="323668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9260114" y="1712686"/>
              <a:ext cx="1376384" cy="323668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23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58" y="0"/>
            <a:ext cx="11790283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096000" y="943429"/>
            <a:ext cx="101600" cy="59145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64229" y="108857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Voltage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96574" y="4143828"/>
            <a:ext cx="285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Trans-conductance 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94799" y="4129314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Current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26399" y="1088571"/>
            <a:ext cx="285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Trans-Resistance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53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29" y="1644080"/>
            <a:ext cx="1172754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</a:rPr>
              <a:t>In practice, however, the finite I/O impedances of the feedback network may considerably alter the performance of the circuit, thereby necessitating analysis techniques to account for these effects. </a:t>
            </a:r>
            <a:endParaRPr lang="en-US" sz="3200" dirty="0" smtClean="0">
              <a:latin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</a:rPr>
              <a:t>In such cases, we say the feedback network “loads” the forward amplifier and the “loading effects” must be determined.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2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335" y="1959489"/>
            <a:ext cx="11616744" cy="23876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Voltage –voltage amp. analysis</a:t>
            </a:r>
            <a:endParaRPr lang="en-US" sz="8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63" y="1976373"/>
            <a:ext cx="11550805" cy="44549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52051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This is our basic (Ideal) voltage – voltage amplifier block diagram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3691" y="792052"/>
            <a:ext cx="10662717" cy="5749282"/>
            <a:chOff x="493691" y="792052"/>
            <a:chExt cx="10662717" cy="5749282"/>
          </a:xfrm>
        </p:grpSpPr>
        <p:sp>
          <p:nvSpPr>
            <p:cNvPr id="4" name="Rectangular Callout 3"/>
            <p:cNvSpPr/>
            <p:nvPr/>
          </p:nvSpPr>
          <p:spPr>
            <a:xfrm>
              <a:off x="1661375" y="850006"/>
              <a:ext cx="3335628" cy="540912"/>
            </a:xfrm>
            <a:prstGeom prst="wedgeRectCallout">
              <a:avLst>
                <a:gd name="adj1" fmla="val 8125"/>
                <a:gd name="adj2" fmla="val 376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Series Mixing</a:t>
              </a:r>
              <a:endParaRPr lang="en-US" sz="2400" b="1" dirty="0"/>
            </a:p>
          </p:txBody>
        </p:sp>
        <p:sp>
          <p:nvSpPr>
            <p:cNvPr id="5" name="Rectangular Callout 4"/>
            <p:cNvSpPr/>
            <p:nvPr/>
          </p:nvSpPr>
          <p:spPr>
            <a:xfrm>
              <a:off x="6152966" y="792052"/>
              <a:ext cx="3335628" cy="540912"/>
            </a:xfrm>
            <a:prstGeom prst="wedgeRectCallout">
              <a:avLst>
                <a:gd name="adj1" fmla="val 8125"/>
                <a:gd name="adj2" fmla="val 376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Shunt Sampling</a:t>
              </a:r>
              <a:endParaRPr lang="en-US" sz="2400" b="1" dirty="0"/>
            </a:p>
          </p:txBody>
        </p:sp>
        <p:sp>
          <p:nvSpPr>
            <p:cNvPr id="6" name="Rectangular Callout 5"/>
            <p:cNvSpPr/>
            <p:nvPr/>
          </p:nvSpPr>
          <p:spPr>
            <a:xfrm>
              <a:off x="7820780" y="6000422"/>
              <a:ext cx="3335628" cy="540912"/>
            </a:xfrm>
            <a:prstGeom prst="wedgeRectCallout">
              <a:avLst>
                <a:gd name="adj1" fmla="val -41296"/>
                <a:gd name="adj2" fmla="val -5065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Voltage Sampling</a:t>
              </a:r>
              <a:endParaRPr lang="en-US" sz="2400" b="1" dirty="0"/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493691" y="6000422"/>
              <a:ext cx="3335628" cy="540912"/>
            </a:xfrm>
            <a:prstGeom prst="wedgeRectCallout">
              <a:avLst>
                <a:gd name="adj1" fmla="val 43261"/>
                <a:gd name="adj2" fmla="val -4922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Voltage Mixing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3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14947"/>
            <a:ext cx="6969793" cy="646331"/>
          </a:xfrm>
          <a:prstGeom prst="rect">
            <a:avLst/>
          </a:prstGeom>
          <a:solidFill>
            <a:srgbClr val="CCFFCC"/>
          </a:solidFill>
          <a:ln w="5715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 dirty="0" smtClean="0"/>
              <a:t>Introduction to Two </a:t>
            </a:r>
            <a:r>
              <a:rPr lang="en-US" altLang="en-US" sz="3600" b="1" dirty="0"/>
              <a:t>Port </a:t>
            </a:r>
            <a:r>
              <a:rPr lang="en-US" altLang="en-US" sz="3600" b="1" dirty="0" smtClean="0"/>
              <a:t>Networks </a:t>
            </a:r>
            <a:endParaRPr lang="en-US" altLang="en-US" sz="3600" b="1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193385" y="14947"/>
            <a:ext cx="2590068" cy="461665"/>
          </a:xfrm>
          <a:prstGeom prst="rect">
            <a:avLst/>
          </a:prstGeom>
          <a:solidFill>
            <a:srgbClr val="FFFFCC"/>
          </a:solidFill>
          <a:ln w="38100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Hybrid Parameters: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/>
          </p:nvPr>
        </p:nvGraphicFramePr>
        <p:xfrm>
          <a:off x="163513" y="1123562"/>
          <a:ext cx="28956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8" name="Equation" r:id="rId4" imgW="1434960" imgH="482400" progId="Equation.3">
                  <p:embed/>
                </p:oleObj>
              </mc:Choice>
              <mc:Fallback>
                <p:oleObj name="Equation" r:id="rId4" imgW="1434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1123562"/>
                        <a:ext cx="2895600" cy="973138"/>
                      </a:xfrm>
                      <a:prstGeom prst="rect">
                        <a:avLst/>
                      </a:prstGeom>
                      <a:solidFill>
                        <a:srgbClr val="ECFEE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33363" y="4626804"/>
            <a:ext cx="2082269" cy="952500"/>
            <a:chOff x="2743200" y="3276600"/>
            <a:chExt cx="2082269" cy="952500"/>
          </a:xfrm>
        </p:grpSpPr>
        <p:graphicFrame>
          <p:nvGraphicFramePr>
            <p:cNvPr id="22534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2743200" y="3276600"/>
            <a:ext cx="1143000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9" name="Equation" r:id="rId6" imgW="533160" imgH="444240" progId="Equation.3">
                    <p:embed/>
                  </p:oleObj>
                </mc:Choice>
                <mc:Fallback>
                  <p:oleObj name="Equation" r:id="rId6" imgW="5331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3276600"/>
                          <a:ext cx="1143000" cy="952500"/>
                        </a:xfrm>
                        <a:prstGeom prst="rect">
                          <a:avLst/>
                        </a:prstGeom>
                        <a:solidFill>
                          <a:srgbClr val="FCDBC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3962400" y="3352800"/>
              <a:ext cx="0" cy="60960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4092576" y="3771900"/>
              <a:ext cx="732893" cy="369332"/>
            </a:xfrm>
            <a:prstGeom prst="rect">
              <a:avLst/>
            </a:prstGeom>
            <a:solidFill>
              <a:srgbClr val="FCDBC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V</a:t>
              </a:r>
              <a:r>
                <a:rPr lang="en-US" altLang="en-US" baseline="-25000" dirty="0"/>
                <a:t>2</a:t>
              </a:r>
              <a:r>
                <a:rPr lang="en-US" altLang="en-US" dirty="0"/>
                <a:t> = 0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28963" y="4458305"/>
            <a:ext cx="2014881" cy="993775"/>
            <a:chOff x="5867400" y="3276601"/>
            <a:chExt cx="2014881" cy="993775"/>
          </a:xfrm>
        </p:grpSpPr>
        <p:graphicFrame>
          <p:nvGraphicFramePr>
            <p:cNvPr id="22537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5867400" y="3276601"/>
            <a:ext cx="1219200" cy="99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0" name="Equation" r:id="rId8" imgW="545760" imgH="444240" progId="Equation.3">
                    <p:embed/>
                  </p:oleObj>
                </mc:Choice>
                <mc:Fallback>
                  <p:oleObj name="Equation" r:id="rId8" imgW="5457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3276601"/>
                          <a:ext cx="1219200" cy="993775"/>
                        </a:xfrm>
                        <a:prstGeom prst="rect">
                          <a:avLst/>
                        </a:prstGeom>
                        <a:solidFill>
                          <a:srgbClr val="FCDBC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7162800" y="3352800"/>
              <a:ext cx="0" cy="68580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7223126" y="3771900"/>
              <a:ext cx="659155" cy="369332"/>
            </a:xfrm>
            <a:prstGeom prst="rect">
              <a:avLst/>
            </a:prstGeom>
            <a:solidFill>
              <a:srgbClr val="FCDBC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  <a:r>
                <a:rPr lang="en-US" altLang="en-US" baseline="-25000"/>
                <a:t>1</a:t>
              </a:r>
              <a:r>
                <a:rPr lang="en-US" altLang="en-US"/>
                <a:t> = 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3363" y="5760244"/>
            <a:ext cx="2082269" cy="978932"/>
            <a:chOff x="2743200" y="4572000"/>
            <a:chExt cx="2082269" cy="978932"/>
          </a:xfrm>
        </p:grpSpPr>
        <p:graphicFrame>
          <p:nvGraphicFramePr>
            <p:cNvPr id="22541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2743200" y="4572000"/>
            <a:ext cx="1143000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1" name="Equation" r:id="rId10" imgW="533160" imgH="444240" progId="Equation.3">
                    <p:embed/>
                  </p:oleObj>
                </mc:Choice>
                <mc:Fallback>
                  <p:oleObj name="Equation" r:id="rId10" imgW="5331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4572000"/>
                          <a:ext cx="1143000" cy="952500"/>
                        </a:xfrm>
                        <a:prstGeom prst="rect">
                          <a:avLst/>
                        </a:prstGeom>
                        <a:solidFill>
                          <a:srgbClr val="FCDBC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3962400" y="4648200"/>
              <a:ext cx="0" cy="83820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4092576" y="5181600"/>
              <a:ext cx="732893" cy="369332"/>
            </a:xfrm>
            <a:prstGeom prst="rect">
              <a:avLst/>
            </a:prstGeom>
            <a:solidFill>
              <a:srgbClr val="FCDBC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V</a:t>
              </a:r>
              <a:r>
                <a:rPr lang="en-US" altLang="en-US" baseline="-25000"/>
                <a:t>2</a:t>
              </a:r>
              <a:r>
                <a:rPr lang="en-US" altLang="en-US"/>
                <a:t> = 0</a:t>
              </a:r>
            </a:p>
          </p:txBody>
        </p:sp>
      </p:grp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7162800" y="4648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059113" y="5744880"/>
            <a:ext cx="2084731" cy="992188"/>
            <a:chOff x="5867400" y="4648200"/>
            <a:chExt cx="2084731" cy="992188"/>
          </a:xfrm>
        </p:grpSpPr>
        <p:graphicFrame>
          <p:nvGraphicFramePr>
            <p:cNvPr id="22544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5867400" y="4648200"/>
            <a:ext cx="1219200" cy="99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2" name="Equation" r:id="rId12" imgW="545760" imgH="444240" progId="Equation.3">
                    <p:embed/>
                  </p:oleObj>
                </mc:Choice>
                <mc:Fallback>
                  <p:oleObj name="Equation" r:id="rId12" imgW="5457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4648200"/>
                          <a:ext cx="1219200" cy="992188"/>
                        </a:xfrm>
                        <a:prstGeom prst="rect">
                          <a:avLst/>
                        </a:prstGeom>
                        <a:solidFill>
                          <a:srgbClr val="FCDBC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7162800" y="4800600"/>
              <a:ext cx="0" cy="83820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7292976" y="5257800"/>
              <a:ext cx="659155" cy="369332"/>
            </a:xfrm>
            <a:prstGeom prst="rect">
              <a:avLst/>
            </a:prstGeom>
            <a:solidFill>
              <a:srgbClr val="FCDBC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  <a:r>
                <a:rPr lang="en-US" altLang="en-US" baseline="-25000"/>
                <a:t>1</a:t>
              </a:r>
              <a:r>
                <a:rPr lang="en-US" altLang="en-US"/>
                <a:t> = 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38563" y="1129045"/>
                <a:ext cx="59902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63" y="1129045"/>
                <a:ext cx="5990234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2389" y="1635035"/>
                <a:ext cx="5422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89" y="1635035"/>
                <a:ext cx="5422582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337" r="-337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93385" y="5491436"/>
                <a:ext cx="4546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Reciprocal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85" y="5491436"/>
                <a:ext cx="4546242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201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93385" y="6005661"/>
                <a:ext cx="40310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Symmetrical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85" y="6005661"/>
                <a:ext cx="4031087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226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Object 4"/>
          <p:cNvGraphicFramePr>
            <a:graphicFrameLocks noChangeAspect="1"/>
          </p:cNvGraphicFramePr>
          <p:nvPr>
            <p:extLst/>
          </p:nvPr>
        </p:nvGraphicFramePr>
        <p:xfrm>
          <a:off x="1268413" y="2312489"/>
          <a:ext cx="480060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3" name="Visio" r:id="rId18" imgW="1780946" imgH="670255" progId="Visio.Drawing.11">
                  <p:embed/>
                </p:oleObj>
              </mc:Choice>
              <mc:Fallback>
                <p:oleObj name="Visio" r:id="rId18" imgW="1780946" imgH="6702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2312489"/>
                        <a:ext cx="4800600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7991647" y="2618229"/>
            <a:ext cx="2949718" cy="913543"/>
            <a:chOff x="6733680" y="2644680"/>
            <a:chExt cx="2949718" cy="9135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733680" y="2644680"/>
                  <a:ext cx="294971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680" y="2644680"/>
                  <a:ext cx="2949718" cy="43088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756699" y="3127336"/>
                  <a:ext cx="29130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699" y="3127336"/>
                  <a:ext cx="2913042" cy="43088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0" y="3381829"/>
            <a:ext cx="7337426" cy="2906115"/>
            <a:chOff x="0" y="3381829"/>
            <a:chExt cx="7337426" cy="2906115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0" y="3381829"/>
              <a:ext cx="1268413" cy="735648"/>
            </a:xfrm>
            <a:prstGeom prst="wedgeRoundRectCallout">
              <a:avLst>
                <a:gd name="adj1" fmla="val -28715"/>
                <a:gd name="adj2" fmla="val 139447"/>
                <a:gd name="adj3" fmla="val 1666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Resistance</a:t>
              </a:r>
              <a:endParaRPr lang="en-US" dirty="0"/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5619909" y="5236768"/>
              <a:ext cx="1497275" cy="735648"/>
            </a:xfrm>
            <a:prstGeom prst="wedgeRoundRectCallout">
              <a:avLst>
                <a:gd name="adj1" fmla="val -135134"/>
                <a:gd name="adj2" fmla="val 72365"/>
                <a:gd name="adj3" fmla="val 1666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Conductance</a:t>
              </a:r>
              <a:endParaRPr lang="en-US" dirty="0"/>
            </a:p>
          </p:txBody>
        </p:sp>
        <p:sp>
          <p:nvSpPr>
            <p:cNvPr id="32" name="Rounded Rectangular Callout 31"/>
            <p:cNvSpPr/>
            <p:nvPr/>
          </p:nvSpPr>
          <p:spPr>
            <a:xfrm>
              <a:off x="5840151" y="3777353"/>
              <a:ext cx="1497275" cy="735648"/>
            </a:xfrm>
            <a:prstGeom prst="wedgeRoundRectCallout">
              <a:avLst>
                <a:gd name="adj1" fmla="val -135134"/>
                <a:gd name="adj2" fmla="val 72365"/>
                <a:gd name="adj3" fmla="val 1666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Reverse Voltage Gain</a:t>
              </a:r>
              <a:endParaRPr lang="en-US" dirty="0"/>
            </a:p>
          </p:txBody>
        </p:sp>
        <p:sp>
          <p:nvSpPr>
            <p:cNvPr id="33" name="Rounded Rectangular Callout 32"/>
            <p:cNvSpPr/>
            <p:nvPr/>
          </p:nvSpPr>
          <p:spPr>
            <a:xfrm>
              <a:off x="1610712" y="5552296"/>
              <a:ext cx="1497275" cy="735648"/>
            </a:xfrm>
            <a:prstGeom prst="wedgeRoundRectCallout">
              <a:avLst>
                <a:gd name="adj1" fmla="val -65339"/>
                <a:gd name="adj2" fmla="val 26986"/>
                <a:gd name="adj3" fmla="val 1666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Forward Current Gain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603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" y="0"/>
            <a:ext cx="10491087" cy="5219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8941" y="5537915"/>
                <a:ext cx="1183568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Using two-port network analysis converted feedback circuit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𝑪𝒊𝒓𝒄𝒖𝒊𝒕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 into equivalent model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1" y="5537915"/>
                <a:ext cx="11835684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082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021419" y="4305514"/>
            <a:ext cx="2949718" cy="913543"/>
            <a:chOff x="6733680" y="2644680"/>
            <a:chExt cx="2949718" cy="9135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733680" y="2644680"/>
                  <a:ext cx="294971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680" y="2644680"/>
                  <a:ext cx="2949718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756699" y="3127336"/>
                  <a:ext cx="29130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699" y="3127336"/>
                  <a:ext cx="291304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Bent-Up Arrow 6"/>
          <p:cNvSpPr/>
          <p:nvPr/>
        </p:nvSpPr>
        <p:spPr>
          <a:xfrm flipH="1">
            <a:off x="7546559" y="4662240"/>
            <a:ext cx="1005012" cy="4120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Arrow Callout 8"/>
              <p:cNvSpPr/>
              <p:nvPr/>
            </p:nvSpPr>
            <p:spPr>
              <a:xfrm>
                <a:off x="9607638" y="2669643"/>
                <a:ext cx="2349841" cy="1584102"/>
              </a:xfrm>
              <a:prstGeom prst="downArrowCallou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These equations are used for constructing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 smtClean="0"/>
                  <a:t> circuit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Down Arrow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638" y="2669643"/>
                <a:ext cx="2349841" cy="1584102"/>
              </a:xfrm>
              <a:prstGeom prst="downArrowCallou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5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0173"/>
          <a:stretch/>
        </p:blipFill>
        <p:spPr>
          <a:xfrm>
            <a:off x="0" y="0"/>
            <a:ext cx="10491087" cy="4688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6400" y="5144478"/>
                <a:ext cx="1152434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 current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represents the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forward transmission of the feedback network. Since the feedback network is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usually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passive, its forward transmission can be neglected in comparison to the much larger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forward transmission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basic 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amplifier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5144478"/>
                <a:ext cx="11524343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847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189" y="4093028"/>
            <a:ext cx="3419001" cy="5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9" y="0"/>
            <a:ext cx="10109974" cy="6809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ular Callout 2"/>
              <p:cNvSpPr/>
              <p:nvPr/>
            </p:nvSpPr>
            <p:spPr>
              <a:xfrm>
                <a:off x="-1" y="231820"/>
                <a:ext cx="5061398" cy="412124"/>
              </a:xfrm>
              <a:prstGeom prst="wedgeRectCallout">
                <a:avLst>
                  <a:gd name="adj1" fmla="val 65666"/>
                  <a:gd name="adj2" fmla="val 22529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𝒂𝒓𝒆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𝒕𝒂𝒌𝒆𝒏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𝒊𝒏𝒔𝒊𝒅𝒆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𝒄𝒊𝒓𝒄𝒖𝒊𝒕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31820"/>
                <a:ext cx="5061398" cy="412124"/>
              </a:xfrm>
              <a:prstGeom prst="wedgeRectCallout">
                <a:avLst>
                  <a:gd name="adj1" fmla="val 65666"/>
                  <a:gd name="adj2" fmla="val 225291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0097037" y="3026535"/>
            <a:ext cx="1996225" cy="35288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Now my circuit looks similar to basic circuit and I can apply my standard formulas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09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10" y="45110"/>
            <a:ext cx="9672034" cy="681289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1357647"/>
            <a:ext cx="12086249" cy="4673049"/>
            <a:chOff x="0" y="1357647"/>
            <a:chExt cx="12086249" cy="4673049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1357647"/>
              <a:ext cx="12086249" cy="3999075"/>
              <a:chOff x="0" y="1357647"/>
              <a:chExt cx="12086249" cy="399907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4"/>
              <a:srcRect l="3511" r="52133" b="61149"/>
              <a:stretch/>
            </p:blipFill>
            <p:spPr>
              <a:xfrm>
                <a:off x="9131120" y="4247852"/>
                <a:ext cx="2730322" cy="1108870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0" y="1357647"/>
                <a:ext cx="2082269" cy="952500"/>
                <a:chOff x="2743200" y="3276600"/>
                <a:chExt cx="2082269" cy="952500"/>
              </a:xfrm>
            </p:grpSpPr>
            <p:graphicFrame>
              <p:nvGraphicFramePr>
                <p:cNvPr id="4" name="Object 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2743200" y="3276600"/>
                <a:ext cx="1143000" cy="952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38" name="Equation" r:id="rId5" imgW="533160" imgH="444240" progId="Equation.3">
                        <p:embed/>
                      </p:oleObj>
                    </mc:Choice>
                    <mc:Fallback>
                      <p:oleObj name="Equation" r:id="rId5" imgW="533160" imgH="4442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43200" y="3276600"/>
                              <a:ext cx="1143000" cy="952500"/>
                            </a:xfrm>
                            <a:prstGeom prst="rect">
                              <a:avLst/>
                            </a:prstGeom>
                            <a:solidFill>
                              <a:srgbClr val="FCDBC2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" name="Line 7"/>
                <p:cNvSpPr>
                  <a:spLocks noChangeShapeType="1"/>
                </p:cNvSpPr>
                <p:nvPr/>
              </p:nvSpPr>
              <p:spPr bwMode="auto">
                <a:xfrm>
                  <a:off x="3962400" y="3352800"/>
                  <a:ext cx="0" cy="609600"/>
                </a:xfrm>
                <a:prstGeom prst="line">
                  <a:avLst/>
                </a:prstGeom>
                <a:noFill/>
                <a:ln w="28575">
                  <a:solidFill>
                    <a:srgbClr val="9966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092576" y="3771900"/>
                  <a:ext cx="732893" cy="369332"/>
                </a:xfrm>
                <a:prstGeom prst="rect">
                  <a:avLst/>
                </a:prstGeom>
                <a:solidFill>
                  <a:srgbClr val="FCDBC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/>
                    <a:t>V</a:t>
                  </a:r>
                  <a:r>
                    <a:rPr lang="en-US" altLang="en-US" baseline="-25000" dirty="0"/>
                    <a:t>2</a:t>
                  </a:r>
                  <a:r>
                    <a:rPr lang="en-US" altLang="en-US" dirty="0"/>
                    <a:t> = 0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0001518" y="1650387"/>
                <a:ext cx="2084731" cy="992188"/>
                <a:chOff x="5867400" y="4648200"/>
                <a:chExt cx="2084731" cy="992188"/>
              </a:xfrm>
            </p:grpSpPr>
            <p:graphicFrame>
              <p:nvGraphicFramePr>
                <p:cNvPr id="8" name="Object 1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867400" y="4648200"/>
                <a:ext cx="1219200" cy="9921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39" name="Equation" r:id="rId7" imgW="545760" imgH="444240" progId="Equation.3">
                        <p:embed/>
                      </p:oleObj>
                    </mc:Choice>
                    <mc:Fallback>
                      <p:oleObj name="Equation" r:id="rId7" imgW="545760" imgH="4442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67400" y="4648200"/>
                              <a:ext cx="1219200" cy="992188"/>
                            </a:xfrm>
                            <a:prstGeom prst="rect">
                              <a:avLst/>
                            </a:prstGeom>
                            <a:solidFill>
                              <a:srgbClr val="FCDBC2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" name="Line 18"/>
                <p:cNvSpPr>
                  <a:spLocks noChangeShapeType="1"/>
                </p:cNvSpPr>
                <p:nvPr/>
              </p:nvSpPr>
              <p:spPr bwMode="auto">
                <a:xfrm>
                  <a:off x="7162800" y="4800600"/>
                  <a:ext cx="0" cy="838200"/>
                </a:xfrm>
                <a:prstGeom prst="line">
                  <a:avLst/>
                </a:prstGeom>
                <a:noFill/>
                <a:ln w="28575">
                  <a:solidFill>
                    <a:srgbClr val="9966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292976" y="5257800"/>
                  <a:ext cx="659155" cy="369332"/>
                </a:xfrm>
                <a:prstGeom prst="rect">
                  <a:avLst/>
                </a:prstGeom>
                <a:solidFill>
                  <a:srgbClr val="FCDBC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/>
                    <a:t>I</a:t>
                  </a:r>
                  <a:r>
                    <a:rPr lang="en-US" altLang="en-US" baseline="-25000"/>
                    <a:t>1</a:t>
                  </a:r>
                  <a:r>
                    <a:rPr lang="en-US" altLang="en-US"/>
                    <a:t> = 0</a:t>
                  </a:r>
                </a:p>
              </p:txBody>
            </p:sp>
          </p:grp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386" y="5119563"/>
              <a:ext cx="2421979" cy="911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881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851" y="2307219"/>
            <a:ext cx="11565228" cy="23876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Example of applying these concepts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64898" cy="41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881" y="0"/>
            <a:ext cx="12066183" cy="67201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096000" y="943429"/>
            <a:ext cx="101600" cy="59145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8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12879"/>
            <a:ext cx="10006885" cy="68355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27" y="0"/>
            <a:ext cx="6377932" cy="245986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164428" y="540913"/>
            <a:ext cx="3387144" cy="5059812"/>
            <a:chOff x="5164428" y="540913"/>
            <a:chExt cx="3387144" cy="505981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164428" y="540913"/>
              <a:ext cx="3052293" cy="13265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779727" y="1983346"/>
              <a:ext cx="2771845" cy="361737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86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0452"/>
          <a:stretch/>
        </p:blipFill>
        <p:spPr>
          <a:xfrm>
            <a:off x="631063" y="1223493"/>
            <a:ext cx="10006885" cy="13362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9962" b="42439"/>
          <a:stretch/>
        </p:blipFill>
        <p:spPr>
          <a:xfrm>
            <a:off x="631063" y="2864785"/>
            <a:ext cx="9672034" cy="1880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137" y="6111085"/>
            <a:ext cx="2712497" cy="726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207" y="5943658"/>
            <a:ext cx="2480363" cy="576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49080"/>
            <a:ext cx="4816699" cy="1190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5380" y="4849080"/>
            <a:ext cx="5478015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9"/>
              <p:cNvSpPr>
                <a:spLocks noGrp="1"/>
              </p:cNvSpPr>
              <p:nvPr>
                <p:ph type="title"/>
              </p:nvPr>
            </p:nvSpPr>
            <p:spPr>
              <a:xfrm>
                <a:off x="244699" y="146184"/>
                <a:ext cx="11655380" cy="973331"/>
              </a:xfrm>
              <a:solidFill>
                <a:schemeClr val="tx1"/>
              </a:solidFill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Calculation of h-parameters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𝒏𝒆𝒕𝒘𝒐𝒓𝒌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it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4699" y="146184"/>
                <a:ext cx="11655380" cy="973331"/>
              </a:xfrm>
              <a:blipFill rotWithShape="0">
                <a:blip r:embed="rId8"/>
                <a:stretch>
                  <a:fillRect l="-2092" t="-56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8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93" y="0"/>
            <a:ext cx="9576175" cy="683755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1" y="3166640"/>
            <a:ext cx="11846590" cy="658385"/>
            <a:chOff x="-1" y="3166640"/>
            <a:chExt cx="11846590" cy="65838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3166640"/>
              <a:ext cx="4262907" cy="65838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152" y="3305688"/>
              <a:ext cx="5247437" cy="351911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988950"/>
            <a:ext cx="3282581" cy="684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195" y="5817239"/>
            <a:ext cx="3347081" cy="80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5"/>
            <a:ext cx="2689034" cy="5439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40230"/>
            <a:ext cx="3606037" cy="495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6896"/>
            <a:ext cx="3296611" cy="5099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009807"/>
            <a:ext cx="2113760" cy="527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78016"/>
            <a:ext cx="1995106" cy="818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" y="4668773"/>
            <a:ext cx="2857787" cy="419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" y="5260063"/>
            <a:ext cx="2799827" cy="730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" y="6024526"/>
            <a:ext cx="2127739" cy="530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0355" y="6024526"/>
            <a:ext cx="1812511" cy="4186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3403" y="3882980"/>
            <a:ext cx="7638597" cy="29750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3403" y="5429"/>
            <a:ext cx="7693823" cy="345898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606036" y="1235939"/>
            <a:ext cx="947367" cy="50747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8788" y="856357"/>
                <a:ext cx="11887201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i="0" u="none" strike="noStrike" baseline="0" dirty="0" smtClean="0">
                    <a:latin typeface="Times" panose="02020603050405020304" pitchFamily="18" charset="0"/>
                  </a:rPr>
                  <a:t>We observe that the feedback network-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 smtClean="0">
                    <a:latin typeface="Times" panose="02020603050405020304" pitchFamily="18" charset="0"/>
                  </a:rPr>
                  <a:t>consists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>
                    <a:latin typeface="Times" panose="02020603050405020304" pitchFamily="18" charset="0"/>
                  </a:rPr>
                  <a:t>. </a:t>
                </a:r>
              </a:p>
              <a:p>
                <a:endParaRPr lang="en-US" sz="2400" b="0" i="0" u="none" strike="noStrike" baseline="0" dirty="0" smtClean="0">
                  <a:latin typeface="Times" panose="02020603050405020304" pitchFamily="18" charset="0"/>
                </a:endParaRPr>
              </a:p>
              <a:p>
                <a:r>
                  <a:rPr lang="en-US" sz="2400" b="0" i="0" u="none" strike="noStrike" baseline="0" dirty="0" smtClean="0">
                    <a:latin typeface="Times" panose="02020603050405020304" pitchFamily="18" charset="0"/>
                  </a:rPr>
                  <a:t>This network samples the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sz="1000" b="0" i="1" u="none" strike="noStrike" baseline="0" dirty="0" smtClean="0">
                    <a:latin typeface="TimesNewRoman,Italic"/>
                  </a:rPr>
                  <a:t> </a:t>
                </a:r>
                <a:r>
                  <a:rPr lang="en-US" sz="2400" b="0" i="0" u="none" strike="noStrike" baseline="0" dirty="0" smtClean="0">
                    <a:latin typeface="Times" panose="02020603050405020304" pitchFamily="18" charset="0"/>
                  </a:rPr>
                  <a:t>and provides a voltage signal (across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>
                    <a:latin typeface="Times" panose="02020603050405020304" pitchFamily="18" charset="0"/>
                  </a:rPr>
                  <a:t>) that is mixed in series with the input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>
                    <a:latin typeface="Times" panose="02020603050405020304" pitchFamily="18" charset="0"/>
                  </a:rPr>
                  <a:t>. (s</a:t>
                </a:r>
                <a:r>
                  <a:rPr lang="en-US" sz="2400" dirty="0" smtClean="0">
                    <a:latin typeface="Times" panose="02020603050405020304" pitchFamily="18" charset="0"/>
                  </a:rPr>
                  <a:t>o the topology is voltage-voltage)</a:t>
                </a:r>
              </a:p>
              <a:p>
                <a:endParaRPr lang="en-US" sz="2400" b="0" i="0" u="none" strike="noStrike" baseline="0" dirty="0" smtClean="0">
                  <a:latin typeface="Times" panose="02020603050405020304" pitchFamily="18" charset="0"/>
                </a:endParaRPr>
              </a:p>
              <a:p>
                <a:r>
                  <a:rPr lang="en-US" sz="2400" b="0" i="0" u="none" strike="noStrike" baseline="0" dirty="0" smtClean="0">
                    <a:latin typeface="Times" panose="02020603050405020304" pitchFamily="18" charset="0"/>
                  </a:rPr>
                  <a:t>The </a:t>
                </a:r>
                <a:r>
                  <a:rPr lang="en-US" sz="2400" b="0" i="1" u="none" strike="noStrike" baseline="0" dirty="0" smtClean="0">
                    <a:latin typeface="TimesNewRoman,Italic"/>
                  </a:rPr>
                  <a:t>A </a:t>
                </a:r>
                <a:r>
                  <a:rPr lang="en-US" sz="2400" b="0" i="0" u="none" strike="noStrike" baseline="0" dirty="0" smtClean="0">
                    <a:latin typeface="Times" panose="02020603050405020304" pitchFamily="18" charset="0"/>
                  </a:rPr>
                  <a:t>circuit can be easily obtained by using procedure in two-port network (h-parameters)</a:t>
                </a:r>
              </a:p>
              <a:p>
                <a:endParaRPr lang="en-US" sz="2400" b="0" i="0" u="none" strike="noStrike" baseline="0" dirty="0" smtClean="0">
                  <a:latin typeface="Times" panose="02020603050405020304" pitchFamily="18" charset="0"/>
                </a:endParaRPr>
              </a:p>
              <a:p>
                <a:r>
                  <a:rPr lang="en-US" sz="2400" b="0" i="0" u="none" strike="noStrike" baseline="0" dirty="0" smtClean="0">
                    <a:latin typeface="Times" panose="02020603050405020304" pitchFamily="18" charset="0"/>
                  </a:rPr>
                  <a:t>Observe that the loading effect of the feedback network at the input side is obtained by short-circuiting port 2 of the feedback network (because it is connected in shunt) and looking into port 1, with the result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∖∖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>
                    <a:latin typeface="Times" panose="02020603050405020304" pitchFamily="18" charset="0"/>
                  </a:rPr>
                  <a:t>. </a:t>
                </a:r>
              </a:p>
              <a:p>
                <a:endParaRPr lang="en-US" sz="2400" dirty="0">
                  <a:latin typeface="Times" panose="02020603050405020304" pitchFamily="18" charset="0"/>
                </a:endParaRPr>
              </a:p>
              <a:p>
                <a:r>
                  <a:rPr lang="en-US" sz="2400" b="0" i="0" u="none" strike="noStrike" baseline="0" dirty="0" smtClean="0">
                    <a:latin typeface="Times" panose="02020603050405020304" pitchFamily="18" charset="0"/>
                  </a:rPr>
                  <a:t>The loading effect of the feedback network at the output side is found by open-circuiting</a:t>
                </a:r>
              </a:p>
              <a:p>
                <a:r>
                  <a:rPr lang="en-US" sz="2400" b="0" i="0" u="none" strike="noStrike" baseline="0" dirty="0" smtClean="0">
                    <a:latin typeface="Times" panose="02020603050405020304" pitchFamily="18" charset="0"/>
                  </a:rPr>
                  <a:t>port 1 (because it is connected in series) and looking into port 2, with the result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>
                    <a:latin typeface="Times" panose="02020603050405020304" pitchFamily="18" charset="0"/>
                  </a:rPr>
                  <a:t> </a:t>
                </a:r>
              </a:p>
              <a:p>
                <a:endParaRPr lang="en-US" sz="2400" dirty="0">
                  <a:latin typeface="Times" panose="02020603050405020304" pitchFamily="18" charset="0"/>
                </a:endParaRPr>
              </a:p>
              <a:p>
                <a:r>
                  <a:rPr lang="en-US" sz="2400" dirty="0" smtClean="0">
                    <a:latin typeface="Times" panose="02020603050405020304" pitchFamily="18" charset="0"/>
                  </a:rPr>
                  <a:t>Now by just applying our standard formulas we get all desired parameters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8" y="856357"/>
                <a:ext cx="11887201" cy="6001643"/>
              </a:xfrm>
              <a:prstGeom prst="rect">
                <a:avLst/>
              </a:prstGeom>
              <a:blipFill rotWithShape="0">
                <a:blip r:embed="rId2"/>
                <a:stretch>
                  <a:fillRect l="-769" t="-812" b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5573333" cy="63942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SUMMARY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9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89" y="2503018"/>
            <a:ext cx="105156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Example No 2</a:t>
            </a:r>
            <a:endParaRPr lang="en-US" sz="9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980"/>
            <a:ext cx="7237158" cy="5237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202199" cy="1596981"/>
          </a:xfrm>
          <a:prstGeom prst="rect">
            <a:avLst/>
          </a:prstGeom>
        </p:spPr>
      </p:pic>
      <p:sp>
        <p:nvSpPr>
          <p:cNvPr id="6" name="Vertical Scroll 5"/>
          <p:cNvSpPr/>
          <p:nvPr/>
        </p:nvSpPr>
        <p:spPr>
          <a:xfrm>
            <a:off x="7482625" y="1764406"/>
            <a:ext cx="4597758" cy="4649273"/>
          </a:xfrm>
          <a:prstGeom prst="vertic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Can we determine the Topology and the Polarity as well, if not known already  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99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0" y="45110"/>
            <a:ext cx="9672034" cy="68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9836" r="54416" b="41808"/>
          <a:stretch/>
        </p:blipFill>
        <p:spPr>
          <a:xfrm>
            <a:off x="98737" y="0"/>
            <a:ext cx="4408867" cy="19318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659" y="1451985"/>
            <a:ext cx="5022762" cy="47427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282" t="30182" b="41840"/>
          <a:stretch/>
        </p:blipFill>
        <p:spPr>
          <a:xfrm>
            <a:off x="7866845" y="4951926"/>
            <a:ext cx="4325155" cy="1906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907" y="0"/>
            <a:ext cx="3704093" cy="26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12169" cy="6810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15" y="722247"/>
            <a:ext cx="4998985" cy="25204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89" y="3405052"/>
            <a:ext cx="4890350" cy="87073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627291" y="605307"/>
            <a:ext cx="1468192" cy="1893194"/>
            <a:chOff x="2627291" y="605307"/>
            <a:chExt cx="1468192" cy="1893194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00023" y="1313193"/>
              <a:ext cx="296214" cy="1185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627291" y="605307"/>
              <a:ext cx="14681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Infinite so neglected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491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24" y="709165"/>
            <a:ext cx="8871534" cy="5364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24" y="6281382"/>
            <a:ext cx="7923644" cy="576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114"/>
            <a:ext cx="10515600" cy="593051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Some circuit examples</a:t>
            </a:r>
            <a:endParaRPr lang="en-U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02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279"/>
            <a:ext cx="5799451" cy="3638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967" y="927279"/>
            <a:ext cx="3041548" cy="25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0" y="115911"/>
            <a:ext cx="9441690" cy="12513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50" y="1583920"/>
            <a:ext cx="2919307" cy="9017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923" y="1583920"/>
            <a:ext cx="2922976" cy="1093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249" y="3066058"/>
            <a:ext cx="10887013" cy="330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915" b="49251"/>
          <a:stretch/>
        </p:blipFill>
        <p:spPr>
          <a:xfrm>
            <a:off x="1524001" y="0"/>
            <a:ext cx="9742596" cy="312520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3525837"/>
            <a:ext cx="12192000" cy="3041877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Before applying feedback in each type of amplifiers , we must first understand two basic things.</a:t>
            </a:r>
          </a:p>
          <a:p>
            <a:r>
              <a:rPr lang="en-US" sz="3200" b="1" dirty="0" smtClean="0"/>
              <a:t>How 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) </a:t>
            </a:r>
            <a:r>
              <a:rPr lang="en-US" sz="3200" b="1" dirty="0" smtClean="0">
                <a:solidFill>
                  <a:srgbClr val="FF0000"/>
                </a:solidFill>
              </a:rPr>
              <a:t>sampling/sensing</a:t>
            </a:r>
            <a:r>
              <a:rPr lang="en-US" sz="3200" b="1" dirty="0" smtClean="0"/>
              <a:t> and (ii)  </a:t>
            </a:r>
            <a:r>
              <a:rPr lang="en-US" sz="3200" b="1" dirty="0" smtClean="0">
                <a:solidFill>
                  <a:srgbClr val="FF0000"/>
                </a:solidFill>
              </a:rPr>
              <a:t>mixing</a:t>
            </a:r>
            <a:r>
              <a:rPr lang="en-US" sz="3200" b="1" dirty="0" smtClean="0"/>
              <a:t> will be done in each type of amplifier.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The subsequent slides just gives an overview of these concepts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250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4528457" cy="92664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Sensing Voltage 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78392" y="4899519"/>
            <a:ext cx="5157787" cy="823912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order sense a voltage across two terminals, a voltmeter with ideally infinite impedance is used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4843"/>
          <a:stretch/>
        </p:blipFill>
        <p:spPr>
          <a:xfrm>
            <a:off x="564245" y="1353357"/>
            <a:ext cx="4786083" cy="2400754"/>
          </a:xfrm>
          <a:prstGeom prst="rect">
            <a:avLst/>
          </a:prstGeom>
        </p:spPr>
      </p:pic>
      <p:sp>
        <p:nvSpPr>
          <p:cNvPr id="12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477001" y="3812595"/>
            <a:ext cx="5584370" cy="254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FontTx/>
              <a:buChar char="•"/>
            </a:pPr>
            <a:r>
              <a:rPr lang="en-US" altLang="en-US" dirty="0"/>
              <a:t>  The output </a:t>
            </a:r>
            <a:r>
              <a:rPr lang="en-US" altLang="en-US" dirty="0">
                <a:solidFill>
                  <a:srgbClr val="FF0000"/>
                </a:solidFill>
              </a:rPr>
              <a:t>voltage </a:t>
            </a:r>
            <a:r>
              <a:rPr lang="en-US" altLang="en-US" dirty="0"/>
              <a:t>is sampled by connecting the feedback network in </a:t>
            </a:r>
            <a:r>
              <a:rPr lang="en-US" altLang="en-US" i="1" dirty="0">
                <a:solidFill>
                  <a:srgbClr val="FF0000"/>
                </a:solidFill>
              </a:rPr>
              <a:t>shunt </a:t>
            </a:r>
            <a:r>
              <a:rPr lang="en-US" altLang="en-US" i="1" dirty="0"/>
              <a:t> </a:t>
            </a:r>
            <a:r>
              <a:rPr lang="en-US" altLang="en-US" dirty="0"/>
              <a:t>across the output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 algn="just" eaLnBrk="1" hangingPunct="1">
              <a:buClr>
                <a:schemeClr val="hlink"/>
              </a:buClr>
              <a:buFontTx/>
              <a:buChar char="•"/>
            </a:pPr>
            <a:r>
              <a:rPr lang="en-US" altLang="en-US" dirty="0"/>
              <a:t>  Type of connection is referred to as </a:t>
            </a:r>
            <a:r>
              <a:rPr lang="en-US" altLang="en-US" i="1" dirty="0"/>
              <a:t>voltage or shunt or node sampling. </a:t>
            </a:r>
            <a:endParaRPr lang="en-US" altLang="en-US" dirty="0"/>
          </a:p>
        </p:txBody>
      </p:sp>
      <p:pic>
        <p:nvPicPr>
          <p:cNvPr id="13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lum bright="-6000" contrast="2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4" b="14223"/>
          <a:stretch>
            <a:fillRect/>
          </a:stretch>
        </p:blipFill>
        <p:spPr>
          <a:xfrm>
            <a:off x="7576457" y="122019"/>
            <a:ext cx="4083732" cy="3632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4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7626</TotalTime>
  <Words>1050</Words>
  <Application>Microsoft Office PowerPoint</Application>
  <PresentationFormat>Widescreen</PresentationFormat>
  <Paragraphs>210</Paragraphs>
  <Slides>71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6" baseType="lpstr">
      <vt:lpstr>Aharoni</vt:lpstr>
      <vt:lpstr>Arial</vt:lpstr>
      <vt:lpstr>Arial Black</vt:lpstr>
      <vt:lpstr>Calibri</vt:lpstr>
      <vt:lpstr>Calibri Light</vt:lpstr>
      <vt:lpstr>Cambria Math</vt:lpstr>
      <vt:lpstr>Tahoma</vt:lpstr>
      <vt:lpstr>Times</vt:lpstr>
      <vt:lpstr>Times New Roman</vt:lpstr>
      <vt:lpstr>TimesNewRoman,Bold</vt:lpstr>
      <vt:lpstr>TimesNewRoman,Italic</vt:lpstr>
      <vt:lpstr>Verdana</vt:lpstr>
      <vt:lpstr>Office Theme</vt:lpstr>
      <vt:lpstr>Equation</vt:lpstr>
      <vt:lpstr>Visio</vt:lpstr>
      <vt:lpstr>Chapter No 10 </vt:lpstr>
      <vt:lpstr>What we have studied so far</vt:lpstr>
      <vt:lpstr>PowerPoint Presentation</vt:lpstr>
      <vt:lpstr>PowerPoint Presentation</vt:lpstr>
      <vt:lpstr>PowerPoint Presentation</vt:lpstr>
      <vt:lpstr>PowerPoint Presentation</vt:lpstr>
      <vt:lpstr>Some circuit examples</vt:lpstr>
      <vt:lpstr>PowerPoint Presentation</vt:lpstr>
      <vt:lpstr>Sensing Voltage </vt:lpstr>
      <vt:lpstr>PowerPoint Presentation</vt:lpstr>
      <vt:lpstr>Comparator or Mixer Network</vt:lpstr>
      <vt:lpstr>PowerPoint Presentation</vt:lpstr>
      <vt:lpstr>PowerPoint Presentation</vt:lpstr>
      <vt:lpstr>Sensing and mixing current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operation and examples  </vt:lpstr>
      <vt:lpstr>PowerPoint Presentation</vt:lpstr>
      <vt:lpstr>PowerPoint Presentation</vt:lpstr>
      <vt:lpstr>EXAMPLES </vt:lpstr>
      <vt:lpstr>PowerPoint Presentation</vt:lpstr>
      <vt:lpstr>PowerPoint Presentation</vt:lpstr>
      <vt:lpstr>PowerPoint Presentation</vt:lpstr>
      <vt:lpstr>Example:  Open Loop Parameters </vt:lpstr>
      <vt:lpstr>Example:  Closed Loop Voltage Gain</vt:lpstr>
      <vt:lpstr>Example:  Closed Loop I/O Impedance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sections  A &amp; B   1st December 2022</vt:lpstr>
      <vt:lpstr>PowerPoint Presentation</vt:lpstr>
      <vt:lpstr>PowerPoint Presentation</vt:lpstr>
      <vt:lpstr>PowerPoint Presentation</vt:lpstr>
      <vt:lpstr>Trans-resistance</vt:lpstr>
      <vt:lpstr>PowerPoint Presentation</vt:lpstr>
      <vt:lpstr>PowerPoint Presentation</vt:lpstr>
      <vt:lpstr>PowerPoint Presentation</vt:lpstr>
      <vt:lpstr>Moving from idealized models to practical models</vt:lpstr>
      <vt:lpstr>PowerPoint Presentation</vt:lpstr>
      <vt:lpstr>PowerPoint Presentation</vt:lpstr>
      <vt:lpstr>Voltage –voltage amp.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applying these concepts</vt:lpstr>
      <vt:lpstr>PowerPoint Presentation</vt:lpstr>
      <vt:lpstr>PowerPoint Presentation</vt:lpstr>
      <vt:lpstr>Calculation of h-parameters of β-network</vt:lpstr>
      <vt:lpstr>PowerPoint Presentation</vt:lpstr>
      <vt:lpstr>PowerPoint Presentation</vt:lpstr>
      <vt:lpstr>SUMMARY</vt:lpstr>
      <vt:lpstr>Example No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Chapter No 10</dc:title>
  <dc:creator>Abdul Basit Alvi</dc:creator>
  <cp:lastModifiedBy>Abdul Basit Alvi</cp:lastModifiedBy>
  <cp:revision>111</cp:revision>
  <dcterms:created xsi:type="dcterms:W3CDTF">2022-11-25T19:27:05Z</dcterms:created>
  <dcterms:modified xsi:type="dcterms:W3CDTF">2022-12-02T01:50:06Z</dcterms:modified>
</cp:coreProperties>
</file>