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91" r:id="rId3"/>
    <p:sldId id="836" r:id="rId4"/>
    <p:sldId id="837" r:id="rId5"/>
    <p:sldId id="838" r:id="rId6"/>
    <p:sldId id="839" r:id="rId7"/>
    <p:sldId id="840" r:id="rId8"/>
    <p:sldId id="841" r:id="rId9"/>
    <p:sldId id="842" r:id="rId10"/>
    <p:sldId id="843" r:id="rId11"/>
    <p:sldId id="900" r:id="rId12"/>
    <p:sldId id="902" r:id="rId13"/>
    <p:sldId id="901" r:id="rId14"/>
    <p:sldId id="845" r:id="rId15"/>
    <p:sldId id="846" r:id="rId16"/>
    <p:sldId id="847" r:id="rId17"/>
    <p:sldId id="849" r:id="rId18"/>
    <p:sldId id="398" r:id="rId19"/>
    <p:sldId id="399" r:id="rId20"/>
    <p:sldId id="400" r:id="rId21"/>
    <p:sldId id="401" r:id="rId22"/>
    <p:sldId id="402" r:id="rId23"/>
    <p:sldId id="403" r:id="rId24"/>
    <p:sldId id="404" r:id="rId25"/>
    <p:sldId id="405" r:id="rId26"/>
    <p:sldId id="406" r:id="rId27"/>
    <p:sldId id="407" r:id="rId28"/>
    <p:sldId id="408" r:id="rId29"/>
    <p:sldId id="409" r:id="rId30"/>
    <p:sldId id="410" r:id="rId31"/>
    <p:sldId id="411" r:id="rId32"/>
    <p:sldId id="412" r:id="rId33"/>
    <p:sldId id="413" r:id="rId34"/>
    <p:sldId id="414" r:id="rId35"/>
    <p:sldId id="903" r:id="rId36"/>
    <p:sldId id="904" r:id="rId37"/>
    <p:sldId id="90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60"/>
      </p:cViewPr>
      <p:guideLst/>
    </p:cSldViewPr>
  </p:slideViewPr>
  <p:notesTextViewPr>
    <p:cViewPr>
      <p:scale>
        <a:sx n="1" d="1"/>
        <a:sy n="1" d="1"/>
      </p:scale>
      <p:origin x="0" y="0"/>
    </p:cViewPr>
  </p:notesTextViewPr>
  <p:sorterViewPr>
    <p:cViewPr>
      <p:scale>
        <a:sx n="104" d="100"/>
        <a:sy n="104" d="100"/>
      </p:scale>
      <p:origin x="0" y="-1093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49.wmf"/><Relationship Id="rId4" Type="http://schemas.openxmlformats.org/officeDocument/2006/relationships/image" Target="../media/image5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0.wmf"/><Relationship Id="rId7" Type="http://schemas.openxmlformats.org/officeDocument/2006/relationships/image" Target="../media/image64.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300A13-131D-4261-9811-FC89608E8138}"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2F0EE8-2664-449F-87D8-9DA13A780E9C}" type="slidenum">
              <a:rPr lang="en-US" smtClean="0"/>
              <a:t>‹#›</a:t>
            </a:fld>
            <a:endParaRPr lang="en-US"/>
          </a:p>
        </p:txBody>
      </p:sp>
    </p:spTree>
    <p:extLst>
      <p:ext uri="{BB962C8B-B14F-4D97-AF65-F5344CB8AC3E}">
        <p14:creationId xmlns:p14="http://schemas.microsoft.com/office/powerpoint/2010/main" val="170054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2FFB28-B3D8-4193-9385-12B98A6021CE}" type="slidenum">
              <a:rPr lang="en-US" altLang="en-US"/>
              <a:pPr/>
              <a:t>11</a:t>
            </a:fld>
            <a:endParaRPr lang="en-US" alt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77453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F583E6-0557-41EA-9F37-42F0FE95298A}"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357BC-BD30-41B8-A17D-67F50A30C806}" type="slidenum">
              <a:rPr lang="en-US" smtClean="0"/>
              <a:t>‹#›</a:t>
            </a:fld>
            <a:endParaRPr lang="en-US"/>
          </a:p>
        </p:txBody>
      </p:sp>
    </p:spTree>
    <p:extLst>
      <p:ext uri="{BB962C8B-B14F-4D97-AF65-F5344CB8AC3E}">
        <p14:creationId xmlns:p14="http://schemas.microsoft.com/office/powerpoint/2010/main" val="393629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F583E6-0557-41EA-9F37-42F0FE95298A}"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357BC-BD30-41B8-A17D-67F50A30C806}" type="slidenum">
              <a:rPr lang="en-US" smtClean="0"/>
              <a:t>‹#›</a:t>
            </a:fld>
            <a:endParaRPr lang="en-US"/>
          </a:p>
        </p:txBody>
      </p:sp>
    </p:spTree>
    <p:extLst>
      <p:ext uri="{BB962C8B-B14F-4D97-AF65-F5344CB8AC3E}">
        <p14:creationId xmlns:p14="http://schemas.microsoft.com/office/powerpoint/2010/main" val="306082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F583E6-0557-41EA-9F37-42F0FE95298A}"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357BC-BD30-41B8-A17D-67F50A30C806}" type="slidenum">
              <a:rPr lang="en-US" smtClean="0"/>
              <a:t>‹#›</a:t>
            </a:fld>
            <a:endParaRPr lang="en-US"/>
          </a:p>
        </p:txBody>
      </p:sp>
    </p:spTree>
    <p:extLst>
      <p:ext uri="{BB962C8B-B14F-4D97-AF65-F5344CB8AC3E}">
        <p14:creationId xmlns:p14="http://schemas.microsoft.com/office/powerpoint/2010/main" val="2952287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1"/>
            <a:ext cx="53848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41763"/>
            <a:ext cx="53848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9"/>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11"/>
          <p:cNvSpPr>
            <a:spLocks noGrp="1" noChangeArrowheads="1"/>
          </p:cNvSpPr>
          <p:nvPr>
            <p:ph type="sldNum" sz="quarter" idx="12"/>
          </p:nvPr>
        </p:nvSpPr>
        <p:spPr>
          <a:ln/>
        </p:spPr>
        <p:txBody>
          <a:bodyPr/>
          <a:lstStyle>
            <a:lvl1pPr>
              <a:defRPr/>
            </a:lvl1pPr>
          </a:lstStyle>
          <a:p>
            <a:pPr>
              <a:defRPr/>
            </a:pPr>
            <a:fld id="{DD67C119-CAC1-49D2-9A07-C5E08706097D}" type="slidenum">
              <a:rPr lang="en-US" altLang="en-US"/>
              <a:pPr>
                <a:defRPr/>
              </a:pPr>
              <a:t>‹#›</a:t>
            </a:fld>
            <a:endParaRPr lang="en-US" altLang="en-US"/>
          </a:p>
        </p:txBody>
      </p:sp>
    </p:spTree>
    <p:extLst>
      <p:ext uri="{BB962C8B-B14F-4D97-AF65-F5344CB8AC3E}">
        <p14:creationId xmlns:p14="http://schemas.microsoft.com/office/powerpoint/2010/main" val="3938806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F583E6-0557-41EA-9F37-42F0FE95298A}"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357BC-BD30-41B8-A17D-67F50A30C806}" type="slidenum">
              <a:rPr lang="en-US" smtClean="0"/>
              <a:t>‹#›</a:t>
            </a:fld>
            <a:endParaRPr lang="en-US"/>
          </a:p>
        </p:txBody>
      </p:sp>
    </p:spTree>
    <p:extLst>
      <p:ext uri="{BB962C8B-B14F-4D97-AF65-F5344CB8AC3E}">
        <p14:creationId xmlns:p14="http://schemas.microsoft.com/office/powerpoint/2010/main" val="2987017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F583E6-0557-41EA-9F37-42F0FE95298A}"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357BC-BD30-41B8-A17D-67F50A30C806}" type="slidenum">
              <a:rPr lang="en-US" smtClean="0"/>
              <a:t>‹#›</a:t>
            </a:fld>
            <a:endParaRPr lang="en-US"/>
          </a:p>
        </p:txBody>
      </p:sp>
    </p:spTree>
    <p:extLst>
      <p:ext uri="{BB962C8B-B14F-4D97-AF65-F5344CB8AC3E}">
        <p14:creationId xmlns:p14="http://schemas.microsoft.com/office/powerpoint/2010/main" val="249404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F583E6-0557-41EA-9F37-42F0FE95298A}"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357BC-BD30-41B8-A17D-67F50A30C806}" type="slidenum">
              <a:rPr lang="en-US" smtClean="0"/>
              <a:t>‹#›</a:t>
            </a:fld>
            <a:endParaRPr lang="en-US"/>
          </a:p>
        </p:txBody>
      </p:sp>
    </p:spTree>
    <p:extLst>
      <p:ext uri="{BB962C8B-B14F-4D97-AF65-F5344CB8AC3E}">
        <p14:creationId xmlns:p14="http://schemas.microsoft.com/office/powerpoint/2010/main" val="49167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F583E6-0557-41EA-9F37-42F0FE95298A}"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3357BC-BD30-41B8-A17D-67F50A30C806}" type="slidenum">
              <a:rPr lang="en-US" smtClean="0"/>
              <a:t>‹#›</a:t>
            </a:fld>
            <a:endParaRPr lang="en-US"/>
          </a:p>
        </p:txBody>
      </p:sp>
    </p:spTree>
    <p:extLst>
      <p:ext uri="{BB962C8B-B14F-4D97-AF65-F5344CB8AC3E}">
        <p14:creationId xmlns:p14="http://schemas.microsoft.com/office/powerpoint/2010/main" val="3552104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F583E6-0557-41EA-9F37-42F0FE95298A}"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3357BC-BD30-41B8-A17D-67F50A30C806}" type="slidenum">
              <a:rPr lang="en-US" smtClean="0"/>
              <a:t>‹#›</a:t>
            </a:fld>
            <a:endParaRPr lang="en-US"/>
          </a:p>
        </p:txBody>
      </p:sp>
    </p:spTree>
    <p:extLst>
      <p:ext uri="{BB962C8B-B14F-4D97-AF65-F5344CB8AC3E}">
        <p14:creationId xmlns:p14="http://schemas.microsoft.com/office/powerpoint/2010/main" val="92181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583E6-0557-41EA-9F37-42F0FE95298A}"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3357BC-BD30-41B8-A17D-67F50A30C806}" type="slidenum">
              <a:rPr lang="en-US" smtClean="0"/>
              <a:t>‹#›</a:t>
            </a:fld>
            <a:endParaRPr lang="en-US"/>
          </a:p>
        </p:txBody>
      </p:sp>
    </p:spTree>
    <p:extLst>
      <p:ext uri="{BB962C8B-B14F-4D97-AF65-F5344CB8AC3E}">
        <p14:creationId xmlns:p14="http://schemas.microsoft.com/office/powerpoint/2010/main" val="1149005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F583E6-0557-41EA-9F37-42F0FE95298A}"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357BC-BD30-41B8-A17D-67F50A30C806}" type="slidenum">
              <a:rPr lang="en-US" smtClean="0"/>
              <a:t>‹#›</a:t>
            </a:fld>
            <a:endParaRPr lang="en-US"/>
          </a:p>
        </p:txBody>
      </p:sp>
    </p:spTree>
    <p:extLst>
      <p:ext uri="{BB962C8B-B14F-4D97-AF65-F5344CB8AC3E}">
        <p14:creationId xmlns:p14="http://schemas.microsoft.com/office/powerpoint/2010/main" val="158560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F583E6-0557-41EA-9F37-42F0FE95298A}"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357BC-BD30-41B8-A17D-67F50A30C806}" type="slidenum">
              <a:rPr lang="en-US" smtClean="0"/>
              <a:t>‹#›</a:t>
            </a:fld>
            <a:endParaRPr lang="en-US"/>
          </a:p>
        </p:txBody>
      </p:sp>
    </p:spTree>
    <p:extLst>
      <p:ext uri="{BB962C8B-B14F-4D97-AF65-F5344CB8AC3E}">
        <p14:creationId xmlns:p14="http://schemas.microsoft.com/office/powerpoint/2010/main" val="358966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583E6-0557-41EA-9F37-42F0FE95298A}" type="datetimeFigureOut">
              <a:rPr lang="en-US" smtClean="0"/>
              <a:t>12/4/2022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357BC-BD30-41B8-A17D-67F50A30C806}" type="slidenum">
              <a:rPr lang="en-US" smtClean="0"/>
              <a:t>‹#›</a:t>
            </a:fld>
            <a:endParaRPr lang="en-US"/>
          </a:p>
        </p:txBody>
      </p:sp>
    </p:spTree>
    <p:extLst>
      <p:ext uri="{BB962C8B-B14F-4D97-AF65-F5344CB8AC3E}">
        <p14:creationId xmlns:p14="http://schemas.microsoft.com/office/powerpoint/2010/main" val="1173924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4.wmf"/><Relationship Id="rId18" Type="http://schemas.openxmlformats.org/officeDocument/2006/relationships/image" Target="../media/image16.wmf"/><Relationship Id="rId3" Type="http://schemas.openxmlformats.org/officeDocument/2006/relationships/notesSlide" Target="../notesSlides/notesSlide1.xml"/><Relationship Id="rId7" Type="http://schemas.openxmlformats.org/officeDocument/2006/relationships/image" Target="../media/image11.wmf"/><Relationship Id="rId12" Type="http://schemas.openxmlformats.org/officeDocument/2006/relationships/oleObject" Target="../embeddings/oleObject8.bin"/><Relationship Id="rId17" Type="http://schemas.openxmlformats.org/officeDocument/2006/relationships/oleObject" Target="../embeddings/oleObject11.bin"/><Relationship Id="rId2" Type="http://schemas.openxmlformats.org/officeDocument/2006/relationships/slideLayout" Target="../slideLayouts/slideLayout7.xml"/><Relationship Id="rId16" Type="http://schemas.openxmlformats.org/officeDocument/2006/relationships/oleObject" Target="../embeddings/oleObject10.bin"/><Relationship Id="rId20" Type="http://schemas.openxmlformats.org/officeDocument/2006/relationships/image" Target="../media/image17.wmf"/><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3.wmf"/><Relationship Id="rId5" Type="http://schemas.openxmlformats.org/officeDocument/2006/relationships/image" Target="../media/image10.wmf"/><Relationship Id="rId15" Type="http://schemas.openxmlformats.org/officeDocument/2006/relationships/image" Target="../media/image15.wmf"/><Relationship Id="rId10" Type="http://schemas.openxmlformats.org/officeDocument/2006/relationships/oleObject" Target="../embeddings/oleObject7.bin"/><Relationship Id="rId19" Type="http://schemas.openxmlformats.org/officeDocument/2006/relationships/oleObject" Target="../embeddings/oleObject12.bin"/><Relationship Id="rId4" Type="http://schemas.openxmlformats.org/officeDocument/2006/relationships/oleObject" Target="../embeddings/oleObject4.bin"/><Relationship Id="rId9" Type="http://schemas.openxmlformats.org/officeDocument/2006/relationships/image" Target="../media/image12.wmf"/><Relationship Id="rId1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image" Target="../media/image32.emf"/><Relationship Id="rId7" Type="http://schemas.openxmlformats.org/officeDocument/2006/relationships/image" Target="../media/image36.emf"/><Relationship Id="rId2" Type="http://schemas.openxmlformats.org/officeDocument/2006/relationships/image" Target="../media/image27.emf"/><Relationship Id="rId1" Type="http://schemas.openxmlformats.org/officeDocument/2006/relationships/slideLayout" Target="../slideLayouts/slideLayout2.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27.emf"/><Relationship Id="rId1" Type="http://schemas.openxmlformats.org/officeDocument/2006/relationships/slideLayout" Target="../slideLayouts/slideLayout7.xml"/><Relationship Id="rId4" Type="http://schemas.openxmlformats.org/officeDocument/2006/relationships/image" Target="../media/image3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27.emf"/><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3.emf"/><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4.wmf"/><Relationship Id="rId4" Type="http://schemas.openxmlformats.org/officeDocument/2006/relationships/oleObject" Target="../embeddings/oleObject13.bin"/></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6.wmf"/><Relationship Id="rId5" Type="http://schemas.openxmlformats.org/officeDocument/2006/relationships/oleObject" Target="../embeddings/oleObject14.bin"/><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53.png"/><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6.bin"/><Relationship Id="rId11" Type="http://schemas.openxmlformats.org/officeDocument/2006/relationships/image" Target="../media/image52.wmf"/><Relationship Id="rId5" Type="http://schemas.openxmlformats.org/officeDocument/2006/relationships/image" Target="../media/image49.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51.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57.png"/><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0.bin"/><Relationship Id="rId11" Type="http://schemas.openxmlformats.org/officeDocument/2006/relationships/image" Target="../media/image56.wmf"/><Relationship Id="rId5" Type="http://schemas.openxmlformats.org/officeDocument/2006/relationships/image" Target="../media/image49.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55.wmf"/></Relationships>
</file>

<file path=ppt/slides/_rels/slide37.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29.bin"/><Relationship Id="rId18" Type="http://schemas.openxmlformats.org/officeDocument/2006/relationships/oleObject" Target="../embeddings/oleObject33.bin"/><Relationship Id="rId3" Type="http://schemas.openxmlformats.org/officeDocument/2006/relationships/oleObject" Target="../embeddings/oleObject23.bin"/><Relationship Id="rId21" Type="http://schemas.openxmlformats.org/officeDocument/2006/relationships/image" Target="../media/image64.wmf"/><Relationship Id="rId7" Type="http://schemas.openxmlformats.org/officeDocument/2006/relationships/oleObject" Target="../embeddings/oleObject25.bin"/><Relationship Id="rId12" Type="http://schemas.openxmlformats.org/officeDocument/2006/relationships/image" Target="../media/image61.wmf"/><Relationship Id="rId17" Type="http://schemas.openxmlformats.org/officeDocument/2006/relationships/oleObject" Target="../embeddings/oleObject32.bin"/><Relationship Id="rId2" Type="http://schemas.openxmlformats.org/officeDocument/2006/relationships/slideLayout" Target="../slideLayouts/slideLayout2.xml"/><Relationship Id="rId16" Type="http://schemas.openxmlformats.org/officeDocument/2006/relationships/oleObject" Target="../embeddings/oleObject31.bin"/><Relationship Id="rId20" Type="http://schemas.openxmlformats.org/officeDocument/2006/relationships/oleObject" Target="../embeddings/oleObject34.bin"/><Relationship Id="rId1" Type="http://schemas.openxmlformats.org/officeDocument/2006/relationships/vmlDrawing" Target="../drawings/vmlDrawing7.vml"/><Relationship Id="rId6" Type="http://schemas.openxmlformats.org/officeDocument/2006/relationships/image" Target="../media/image59.wmf"/><Relationship Id="rId11" Type="http://schemas.openxmlformats.org/officeDocument/2006/relationships/oleObject" Target="../embeddings/oleObject28.bin"/><Relationship Id="rId5" Type="http://schemas.openxmlformats.org/officeDocument/2006/relationships/oleObject" Target="../embeddings/oleObject24.bin"/><Relationship Id="rId15" Type="http://schemas.openxmlformats.org/officeDocument/2006/relationships/image" Target="../media/image62.wmf"/><Relationship Id="rId10" Type="http://schemas.openxmlformats.org/officeDocument/2006/relationships/oleObject" Target="../embeddings/oleObject27.bin"/><Relationship Id="rId19" Type="http://schemas.openxmlformats.org/officeDocument/2006/relationships/image" Target="../media/image63.wmf"/><Relationship Id="rId4" Type="http://schemas.openxmlformats.org/officeDocument/2006/relationships/image" Target="../media/image58.wmf"/><Relationship Id="rId9" Type="http://schemas.openxmlformats.org/officeDocument/2006/relationships/oleObject" Target="../embeddings/oleObject26.bin"/><Relationship Id="rId14" Type="http://schemas.openxmlformats.org/officeDocument/2006/relationships/oleObject" Target="../embeddings/oleObject3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0800" y="2210934"/>
            <a:ext cx="9593942" cy="2387600"/>
          </a:xfrm>
        </p:spPr>
        <p:txBody>
          <a:bodyPr>
            <a:normAutofit/>
          </a:bodyPr>
          <a:lstStyle/>
          <a:p>
            <a:r>
              <a:rPr lang="en-US" dirty="0" err="1" smtClean="0">
                <a:latin typeface="Arial Black" panose="020B0A04020102020204" pitchFamily="34" charset="0"/>
                <a:cs typeface="Aharoni" panose="02010803020104030203" pitchFamily="2" charset="-79"/>
              </a:rPr>
              <a:t>Lec</a:t>
            </a:r>
            <a:r>
              <a:rPr lang="en-US" dirty="0" smtClean="0">
                <a:latin typeface="Arial Black" panose="020B0A04020102020204" pitchFamily="34" charset="0"/>
                <a:cs typeface="Aharoni" panose="02010803020104030203" pitchFamily="2" charset="-79"/>
              </a:rPr>
              <a:t> Dec-2</a:t>
            </a:r>
            <a:br>
              <a:rPr lang="en-US" dirty="0" smtClean="0">
                <a:latin typeface="Arial Black" panose="020B0A04020102020204" pitchFamily="34" charset="0"/>
                <a:cs typeface="Aharoni" panose="02010803020104030203" pitchFamily="2" charset="-79"/>
              </a:rPr>
            </a:br>
            <a:endParaRPr lang="en-US" dirty="0">
              <a:latin typeface="Arial Black" panose="020B0A04020102020204" pitchFamily="34" charset="0"/>
              <a:cs typeface="Aharoni" panose="02010803020104030203" pitchFamily="2" charset="-79"/>
            </a:endParaRPr>
          </a:p>
        </p:txBody>
      </p:sp>
    </p:spTree>
    <p:extLst>
      <p:ext uri="{BB962C8B-B14F-4D97-AF65-F5344CB8AC3E}">
        <p14:creationId xmlns:p14="http://schemas.microsoft.com/office/powerpoint/2010/main" val="2279978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4986" y="94820"/>
            <a:ext cx="11333121" cy="6742934"/>
          </a:xfrm>
          <a:prstGeom prst="rect">
            <a:avLst/>
          </a:prstGeom>
        </p:spPr>
      </p:pic>
    </p:spTree>
    <p:extLst>
      <p:ext uri="{BB962C8B-B14F-4D97-AF65-F5344CB8AC3E}">
        <p14:creationId xmlns:p14="http://schemas.microsoft.com/office/powerpoint/2010/main" val="1912943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0" y="24400"/>
            <a:ext cx="3354893" cy="584775"/>
          </a:xfrm>
          <a:prstGeom prst="rect">
            <a:avLst/>
          </a:prstGeom>
          <a:solidFill>
            <a:srgbClr val="CCFFCC"/>
          </a:solidFill>
          <a:ln w="5715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t>Two Port Networks</a:t>
            </a:r>
          </a:p>
        </p:txBody>
      </p:sp>
      <p:sp>
        <p:nvSpPr>
          <p:cNvPr id="15365" name="Text Box 5"/>
          <p:cNvSpPr txBox="1">
            <a:spLocks noChangeArrowheads="1"/>
          </p:cNvSpPr>
          <p:nvPr/>
        </p:nvSpPr>
        <p:spPr bwMode="auto">
          <a:xfrm>
            <a:off x="3354893" y="20772"/>
            <a:ext cx="8837107" cy="83099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t>The Z parameter equations can be expressed </a:t>
            </a:r>
            <a:r>
              <a:rPr lang="en-US" altLang="en-US" sz="2400" dirty="0" smtClean="0"/>
              <a:t>in matrix </a:t>
            </a:r>
            <a:r>
              <a:rPr lang="en-US" altLang="en-US" sz="2400" dirty="0"/>
              <a:t>form as follows.</a:t>
            </a:r>
          </a:p>
        </p:txBody>
      </p:sp>
      <p:graphicFrame>
        <p:nvGraphicFramePr>
          <p:cNvPr id="15367" name="Object 7"/>
          <p:cNvGraphicFramePr>
            <a:graphicFrameLocks noChangeAspect="1"/>
          </p:cNvGraphicFramePr>
          <p:nvPr>
            <p:extLst/>
          </p:nvPr>
        </p:nvGraphicFramePr>
        <p:xfrm>
          <a:off x="0" y="976830"/>
          <a:ext cx="3788229" cy="1230144"/>
        </p:xfrm>
        <a:graphic>
          <a:graphicData uri="http://schemas.openxmlformats.org/presentationml/2006/ole">
            <mc:AlternateContent xmlns:mc="http://schemas.openxmlformats.org/markup-compatibility/2006">
              <mc:Choice xmlns:v="urn:schemas-microsoft-com:vml" Requires="v">
                <p:oleObj spid="_x0000_s119999" name="Equation" r:id="rId4" imgW="1485720" imgH="482400" progId="Equation.3">
                  <p:embed/>
                </p:oleObj>
              </mc:Choice>
              <mc:Fallback>
                <p:oleObj name="Equation" r:id="rId4" imgW="148572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76830"/>
                        <a:ext cx="3788229" cy="1230144"/>
                      </a:xfrm>
                      <a:prstGeom prst="rect">
                        <a:avLst/>
                      </a:prstGeom>
                      <a:solidFill>
                        <a:srgbClr val="FFFFCC"/>
                      </a:solidFill>
                      <a:ln>
                        <a:noFill/>
                      </a:ln>
                      <a:effectLst/>
                      <a:extLst/>
                    </p:spPr>
                  </p:pic>
                </p:oleObj>
              </mc:Fallback>
            </mc:AlternateContent>
          </a:graphicData>
        </a:graphic>
      </p:graphicFrame>
      <p:graphicFrame>
        <p:nvGraphicFramePr>
          <p:cNvPr id="6" name="Object 5"/>
          <p:cNvGraphicFramePr>
            <a:graphicFrameLocks noChangeAspect="1"/>
          </p:cNvGraphicFramePr>
          <p:nvPr>
            <p:extLst/>
          </p:nvPr>
        </p:nvGraphicFramePr>
        <p:xfrm>
          <a:off x="4335236" y="2332036"/>
          <a:ext cx="850900" cy="660400"/>
        </p:xfrm>
        <a:graphic>
          <a:graphicData uri="http://schemas.openxmlformats.org/presentationml/2006/ole">
            <mc:AlternateContent xmlns:mc="http://schemas.openxmlformats.org/markup-compatibility/2006">
              <mc:Choice xmlns:v="urn:schemas-microsoft-com:vml" Requires="v">
                <p:oleObj spid="_x0000_s120000" name="Equation" r:id="rId6" imgW="850680" imgH="660240" progId="Equation.3">
                  <p:embed/>
                </p:oleObj>
              </mc:Choice>
              <mc:Fallback>
                <p:oleObj name="Equation" r:id="rId6" imgW="850680" imgH="660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5236" y="2332036"/>
                        <a:ext cx="850900" cy="660400"/>
                      </a:xfrm>
                      <a:prstGeom prst="rect">
                        <a:avLst/>
                      </a:prstGeom>
                      <a:solidFill>
                        <a:srgbClr val="CCE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Line 7"/>
          <p:cNvSpPr>
            <a:spLocks noChangeShapeType="1"/>
          </p:cNvSpPr>
          <p:nvPr/>
        </p:nvSpPr>
        <p:spPr bwMode="auto">
          <a:xfrm>
            <a:off x="5376636" y="2408236"/>
            <a:ext cx="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8" name="Object 8"/>
          <p:cNvGraphicFramePr>
            <a:graphicFrameLocks noChangeAspect="1"/>
          </p:cNvGraphicFramePr>
          <p:nvPr>
            <p:extLst/>
          </p:nvPr>
        </p:nvGraphicFramePr>
        <p:xfrm>
          <a:off x="5529036" y="2713036"/>
          <a:ext cx="558800" cy="342900"/>
        </p:xfrm>
        <a:graphic>
          <a:graphicData uri="http://schemas.openxmlformats.org/presentationml/2006/ole">
            <mc:AlternateContent xmlns:mc="http://schemas.openxmlformats.org/markup-compatibility/2006">
              <mc:Choice xmlns:v="urn:schemas-microsoft-com:vml" Requires="v">
                <p:oleObj spid="_x0000_s120001" name="Equation" r:id="rId8" imgW="558720" imgH="342720" progId="Equation.3">
                  <p:embed/>
                </p:oleObj>
              </mc:Choice>
              <mc:Fallback>
                <p:oleObj name="Equation" r:id="rId8" imgW="558720" imgH="3427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29036" y="2713036"/>
                        <a:ext cx="558800" cy="342900"/>
                      </a:xfrm>
                      <a:prstGeom prst="rect">
                        <a:avLst/>
                      </a:prstGeom>
                      <a:solidFill>
                        <a:srgbClr val="F3CBD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p:cNvGraphicFramePr>
            <a:graphicFrameLocks noChangeAspect="1"/>
          </p:cNvGraphicFramePr>
          <p:nvPr>
            <p:extLst/>
          </p:nvPr>
        </p:nvGraphicFramePr>
        <p:xfrm>
          <a:off x="4405086" y="3475036"/>
          <a:ext cx="863600" cy="660400"/>
        </p:xfrm>
        <a:graphic>
          <a:graphicData uri="http://schemas.openxmlformats.org/presentationml/2006/ole">
            <mc:AlternateContent xmlns:mc="http://schemas.openxmlformats.org/markup-compatibility/2006">
              <mc:Choice xmlns:v="urn:schemas-microsoft-com:vml" Requires="v">
                <p:oleObj spid="_x0000_s120002" name="Equation" r:id="rId10" imgW="863280" imgH="660240" progId="Equation.3">
                  <p:embed/>
                </p:oleObj>
              </mc:Choice>
              <mc:Fallback>
                <p:oleObj name="Equation" r:id="rId10" imgW="863280" imgH="6602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05086" y="3475036"/>
                        <a:ext cx="863600" cy="660400"/>
                      </a:xfrm>
                      <a:prstGeom prst="rect">
                        <a:avLst/>
                      </a:prstGeom>
                      <a:solidFill>
                        <a:srgbClr val="CCE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Line 10"/>
          <p:cNvSpPr>
            <a:spLocks noChangeShapeType="1"/>
          </p:cNvSpPr>
          <p:nvPr/>
        </p:nvSpPr>
        <p:spPr bwMode="auto">
          <a:xfrm>
            <a:off x="5452836" y="3551236"/>
            <a:ext cx="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1" name="Object 11"/>
          <p:cNvGraphicFramePr>
            <a:graphicFrameLocks noChangeAspect="1"/>
          </p:cNvGraphicFramePr>
          <p:nvPr>
            <p:extLst/>
          </p:nvPr>
        </p:nvGraphicFramePr>
        <p:xfrm>
          <a:off x="5617936" y="3856036"/>
          <a:ext cx="533400" cy="342900"/>
        </p:xfrm>
        <a:graphic>
          <a:graphicData uri="http://schemas.openxmlformats.org/presentationml/2006/ole">
            <mc:AlternateContent xmlns:mc="http://schemas.openxmlformats.org/markup-compatibility/2006">
              <mc:Choice xmlns:v="urn:schemas-microsoft-com:vml" Requires="v">
                <p:oleObj spid="_x0000_s120003" name="Equation" r:id="rId12" imgW="533160" imgH="342720" progId="Equation.3">
                  <p:embed/>
                </p:oleObj>
              </mc:Choice>
              <mc:Fallback>
                <p:oleObj name="Equation" r:id="rId12" imgW="533160" imgH="34272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17936" y="3856036"/>
                        <a:ext cx="533400" cy="342900"/>
                      </a:xfrm>
                      <a:prstGeom prst="rect">
                        <a:avLst/>
                      </a:prstGeom>
                      <a:solidFill>
                        <a:srgbClr val="F3CBD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p:cNvGraphicFramePr>
            <a:graphicFrameLocks noChangeAspect="1"/>
          </p:cNvGraphicFramePr>
          <p:nvPr>
            <p:extLst/>
          </p:nvPr>
        </p:nvGraphicFramePr>
        <p:xfrm>
          <a:off x="4379686" y="4618036"/>
          <a:ext cx="889000" cy="660400"/>
        </p:xfrm>
        <a:graphic>
          <a:graphicData uri="http://schemas.openxmlformats.org/presentationml/2006/ole">
            <mc:AlternateContent xmlns:mc="http://schemas.openxmlformats.org/markup-compatibility/2006">
              <mc:Choice xmlns:v="urn:schemas-microsoft-com:vml" Requires="v">
                <p:oleObj spid="_x0000_s120004" name="Equation" r:id="rId14" imgW="888840" imgH="660240" progId="Equation.3">
                  <p:embed/>
                </p:oleObj>
              </mc:Choice>
              <mc:Fallback>
                <p:oleObj name="Equation" r:id="rId14" imgW="888840" imgH="6602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79686" y="4618036"/>
                        <a:ext cx="889000" cy="660400"/>
                      </a:xfrm>
                      <a:prstGeom prst="rect">
                        <a:avLst/>
                      </a:prstGeom>
                      <a:solidFill>
                        <a:srgbClr val="CCECFF"/>
                      </a:solidFill>
                      <a:ln w="9525">
                        <a:solidFill>
                          <a:srgbClr val="CCE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Line 13"/>
          <p:cNvSpPr>
            <a:spLocks noChangeShapeType="1"/>
          </p:cNvSpPr>
          <p:nvPr/>
        </p:nvSpPr>
        <p:spPr bwMode="auto">
          <a:xfrm>
            <a:off x="5440136" y="4694236"/>
            <a:ext cx="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4" name="Object 14"/>
          <p:cNvGraphicFramePr>
            <a:graphicFrameLocks noChangeAspect="1"/>
          </p:cNvGraphicFramePr>
          <p:nvPr>
            <p:extLst/>
          </p:nvPr>
        </p:nvGraphicFramePr>
        <p:xfrm>
          <a:off x="5592536" y="4999036"/>
          <a:ext cx="558800" cy="342900"/>
        </p:xfrm>
        <a:graphic>
          <a:graphicData uri="http://schemas.openxmlformats.org/presentationml/2006/ole">
            <mc:AlternateContent xmlns:mc="http://schemas.openxmlformats.org/markup-compatibility/2006">
              <mc:Choice xmlns:v="urn:schemas-microsoft-com:vml" Requires="v">
                <p:oleObj spid="_x0000_s120005" name="Equation" r:id="rId16" imgW="558720" imgH="342720" progId="Equation.3">
                  <p:embed/>
                </p:oleObj>
              </mc:Choice>
              <mc:Fallback>
                <p:oleObj name="Equation" r:id="rId16" imgW="558720" imgH="3427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92536" y="4999036"/>
                        <a:ext cx="558800" cy="342900"/>
                      </a:xfrm>
                      <a:prstGeom prst="rect">
                        <a:avLst/>
                      </a:prstGeom>
                      <a:solidFill>
                        <a:srgbClr val="F3CBD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5"/>
          <p:cNvGraphicFramePr>
            <a:graphicFrameLocks noChangeAspect="1"/>
          </p:cNvGraphicFramePr>
          <p:nvPr>
            <p:extLst/>
          </p:nvPr>
        </p:nvGraphicFramePr>
        <p:xfrm>
          <a:off x="4373336" y="5761036"/>
          <a:ext cx="901700" cy="660400"/>
        </p:xfrm>
        <a:graphic>
          <a:graphicData uri="http://schemas.openxmlformats.org/presentationml/2006/ole">
            <mc:AlternateContent xmlns:mc="http://schemas.openxmlformats.org/markup-compatibility/2006">
              <mc:Choice xmlns:v="urn:schemas-microsoft-com:vml" Requires="v">
                <p:oleObj spid="_x0000_s120006" name="Equation" r:id="rId17" imgW="901440" imgH="660240" progId="Equation.3">
                  <p:embed/>
                </p:oleObj>
              </mc:Choice>
              <mc:Fallback>
                <p:oleObj name="Equation" r:id="rId17" imgW="901440" imgH="6602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73336" y="5761036"/>
                        <a:ext cx="901700" cy="660400"/>
                      </a:xfrm>
                      <a:prstGeom prst="rect">
                        <a:avLst/>
                      </a:prstGeom>
                      <a:solidFill>
                        <a:srgbClr val="CCE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Line 16"/>
          <p:cNvSpPr>
            <a:spLocks noChangeShapeType="1"/>
          </p:cNvSpPr>
          <p:nvPr/>
        </p:nvSpPr>
        <p:spPr bwMode="auto">
          <a:xfrm>
            <a:off x="5440136" y="5837236"/>
            <a:ext cx="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7" name="Object 17"/>
          <p:cNvGraphicFramePr>
            <a:graphicFrameLocks noChangeAspect="1"/>
          </p:cNvGraphicFramePr>
          <p:nvPr>
            <p:extLst/>
          </p:nvPr>
        </p:nvGraphicFramePr>
        <p:xfrm>
          <a:off x="5605236" y="6142036"/>
          <a:ext cx="533400" cy="342900"/>
        </p:xfrm>
        <a:graphic>
          <a:graphicData uri="http://schemas.openxmlformats.org/presentationml/2006/ole">
            <mc:AlternateContent xmlns:mc="http://schemas.openxmlformats.org/markup-compatibility/2006">
              <mc:Choice xmlns:v="urn:schemas-microsoft-com:vml" Requires="v">
                <p:oleObj spid="_x0000_s120007" name="Equation" r:id="rId19" imgW="533160" imgH="342720" progId="Equation.3">
                  <p:embed/>
                </p:oleObj>
              </mc:Choice>
              <mc:Fallback>
                <p:oleObj name="Equation" r:id="rId19" imgW="533160" imgH="34272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05236" y="6142036"/>
                        <a:ext cx="533400" cy="342900"/>
                      </a:xfrm>
                      <a:prstGeom prst="rect">
                        <a:avLst/>
                      </a:prstGeom>
                      <a:solidFill>
                        <a:srgbClr val="F3CBD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18"/>
          <p:cNvSpPr txBox="1">
            <a:spLocks noChangeArrowheads="1"/>
          </p:cNvSpPr>
          <p:nvPr/>
        </p:nvSpPr>
        <p:spPr bwMode="auto">
          <a:xfrm>
            <a:off x="6675211" y="2255837"/>
            <a:ext cx="4929188" cy="70167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z</a:t>
            </a:r>
            <a:r>
              <a:rPr lang="en-US" altLang="en-US" sz="2000" baseline="-25000"/>
              <a:t>11</a:t>
            </a:r>
            <a:r>
              <a:rPr lang="en-US" altLang="en-US" sz="2000"/>
              <a:t> is the impedance seen looking into port 1</a:t>
            </a:r>
          </a:p>
          <a:p>
            <a:r>
              <a:rPr lang="en-US" altLang="en-US" sz="2000"/>
              <a:t>  when port 2 is open.</a:t>
            </a:r>
          </a:p>
        </p:txBody>
      </p:sp>
      <p:sp>
        <p:nvSpPr>
          <p:cNvPr id="19" name="Text Box 20"/>
          <p:cNvSpPr txBox="1">
            <a:spLocks noChangeArrowheads="1"/>
          </p:cNvSpPr>
          <p:nvPr/>
        </p:nvSpPr>
        <p:spPr bwMode="auto">
          <a:xfrm>
            <a:off x="6675211" y="3322637"/>
            <a:ext cx="5321300" cy="100647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z</a:t>
            </a:r>
            <a:r>
              <a:rPr lang="en-US" altLang="en-US" sz="2000" baseline="-25000"/>
              <a:t>12</a:t>
            </a:r>
            <a:r>
              <a:rPr lang="en-US" altLang="en-US" sz="2000"/>
              <a:t> is a transfer impedance.  It is the ratio of the</a:t>
            </a:r>
          </a:p>
          <a:p>
            <a:r>
              <a:rPr lang="en-US" altLang="en-US" sz="2000"/>
              <a:t>  voltage at port 1 to the current at port 2 when</a:t>
            </a:r>
          </a:p>
          <a:p>
            <a:r>
              <a:rPr lang="en-US" altLang="en-US" sz="2000"/>
              <a:t>  port 1 is open.</a:t>
            </a:r>
          </a:p>
        </p:txBody>
      </p:sp>
      <p:sp>
        <p:nvSpPr>
          <p:cNvPr id="20" name="Text Box 21"/>
          <p:cNvSpPr txBox="1">
            <a:spLocks noChangeArrowheads="1"/>
          </p:cNvSpPr>
          <p:nvPr/>
        </p:nvSpPr>
        <p:spPr bwMode="auto">
          <a:xfrm>
            <a:off x="6675211" y="4618037"/>
            <a:ext cx="5384800" cy="100647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z</a:t>
            </a:r>
            <a:r>
              <a:rPr lang="en-US" altLang="en-US" sz="2000" baseline="-25000"/>
              <a:t>21</a:t>
            </a:r>
            <a:r>
              <a:rPr lang="en-US" altLang="en-US" sz="2000"/>
              <a:t> is a transfer impedance.  It is the ratio of the </a:t>
            </a:r>
          </a:p>
          <a:p>
            <a:r>
              <a:rPr lang="en-US" altLang="en-US" sz="2000"/>
              <a:t>  voltage at port 2 to the current at port 1 when</a:t>
            </a:r>
          </a:p>
          <a:p>
            <a:r>
              <a:rPr lang="en-US" altLang="en-US" sz="2000"/>
              <a:t>  port 2 is open.</a:t>
            </a:r>
          </a:p>
        </p:txBody>
      </p:sp>
      <p:sp>
        <p:nvSpPr>
          <p:cNvPr id="21" name="Text Box 22"/>
          <p:cNvSpPr txBox="1">
            <a:spLocks noChangeArrowheads="1"/>
          </p:cNvSpPr>
          <p:nvPr/>
        </p:nvSpPr>
        <p:spPr bwMode="auto">
          <a:xfrm>
            <a:off x="6751411" y="5851525"/>
            <a:ext cx="4929188" cy="100647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z</a:t>
            </a:r>
            <a:r>
              <a:rPr lang="en-US" altLang="en-US" sz="2000" baseline="-25000"/>
              <a:t>22</a:t>
            </a:r>
            <a:r>
              <a:rPr lang="en-US" altLang="en-US" sz="2000"/>
              <a:t> is the impedance seen looking into port 2</a:t>
            </a:r>
          </a:p>
          <a:p>
            <a:r>
              <a:rPr lang="en-US" altLang="en-US" sz="2000"/>
              <a:t>  when port 1 is open.</a:t>
            </a:r>
          </a:p>
          <a:p>
            <a:endParaRPr lang="en-US" altLang="en-US" sz="2000"/>
          </a:p>
        </p:txBody>
      </p:sp>
    </p:spTree>
    <p:extLst>
      <p:ext uri="{BB962C8B-B14F-4D97-AF65-F5344CB8AC3E}">
        <p14:creationId xmlns:p14="http://schemas.microsoft.com/office/powerpoint/2010/main" val="3496304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0801" y="184954"/>
            <a:ext cx="10134878" cy="6673046"/>
          </a:xfrm>
          <a:prstGeom prst="rect">
            <a:avLst/>
          </a:prstGeom>
        </p:spPr>
      </p:pic>
    </p:spTree>
    <p:extLst>
      <p:ext uri="{BB962C8B-B14F-4D97-AF65-F5344CB8AC3E}">
        <p14:creationId xmlns:p14="http://schemas.microsoft.com/office/powerpoint/2010/main" val="1352811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77678" y="139051"/>
            <a:ext cx="8661781" cy="6718949"/>
          </a:xfrm>
          <a:prstGeom prst="rect">
            <a:avLst/>
          </a:prstGeom>
        </p:spPr>
      </p:pic>
      <p:grpSp>
        <p:nvGrpSpPr>
          <p:cNvPr id="5" name="Group 4"/>
          <p:cNvGrpSpPr/>
          <p:nvPr/>
        </p:nvGrpSpPr>
        <p:grpSpPr>
          <a:xfrm>
            <a:off x="7427944" y="323557"/>
            <a:ext cx="4543662" cy="2053883"/>
            <a:chOff x="7427944" y="323557"/>
            <a:chExt cx="4543662" cy="2053883"/>
          </a:xfrm>
        </p:grpSpPr>
        <p:sp>
          <p:nvSpPr>
            <p:cNvPr id="3" name="Oval 2"/>
            <p:cNvSpPr/>
            <p:nvPr/>
          </p:nvSpPr>
          <p:spPr>
            <a:xfrm rot="20386509">
              <a:off x="7427944" y="601165"/>
              <a:ext cx="2504647" cy="1218150"/>
            </a:xfrm>
            <a:prstGeom prst="ellipse">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ular Callout 3"/>
            <p:cNvSpPr/>
            <p:nvPr/>
          </p:nvSpPr>
          <p:spPr>
            <a:xfrm>
              <a:off x="10396025" y="323557"/>
              <a:ext cx="1575581" cy="2053883"/>
            </a:xfrm>
            <a:prstGeom prst="wedgeRectCallout">
              <a:avLst>
                <a:gd name="adj1" fmla="val -184226"/>
                <a:gd name="adj2" fmla="val 63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Note now it is in series </a:t>
              </a:r>
              <a:endParaRPr lang="en-US" sz="2400" b="1" dirty="0"/>
            </a:p>
          </p:txBody>
        </p:sp>
      </p:grpSp>
    </p:spTree>
    <p:extLst>
      <p:ext uri="{BB962C8B-B14F-4D97-AF65-F5344CB8AC3E}">
        <p14:creationId xmlns:p14="http://schemas.microsoft.com/office/powerpoint/2010/main" val="133967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5494" y="131006"/>
            <a:ext cx="11342613" cy="6719218"/>
          </a:xfrm>
          <a:prstGeom prst="rect">
            <a:avLst/>
          </a:prstGeom>
        </p:spPr>
      </p:pic>
    </p:spTree>
    <p:extLst>
      <p:ext uri="{BB962C8B-B14F-4D97-AF65-F5344CB8AC3E}">
        <p14:creationId xmlns:p14="http://schemas.microsoft.com/office/powerpoint/2010/main" val="2046666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2621" y="0"/>
            <a:ext cx="10157757" cy="6720366"/>
          </a:xfrm>
          <a:prstGeom prst="rect">
            <a:avLst/>
          </a:prstGeom>
        </p:spPr>
      </p:pic>
    </p:spTree>
    <p:extLst>
      <p:ext uri="{BB962C8B-B14F-4D97-AF65-F5344CB8AC3E}">
        <p14:creationId xmlns:p14="http://schemas.microsoft.com/office/powerpoint/2010/main" val="216090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0746" y="97701"/>
            <a:ext cx="10049473" cy="6677452"/>
          </a:xfrm>
          <a:prstGeom prst="rect">
            <a:avLst/>
          </a:prstGeom>
        </p:spPr>
      </p:pic>
    </p:spTree>
    <p:extLst>
      <p:ext uri="{BB962C8B-B14F-4D97-AF65-F5344CB8AC3E}">
        <p14:creationId xmlns:p14="http://schemas.microsoft.com/office/powerpoint/2010/main" val="398548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9228" y="156965"/>
            <a:ext cx="11910250" cy="6372624"/>
          </a:xfrm>
          <a:prstGeom prst="rect">
            <a:avLst/>
          </a:prstGeom>
        </p:spPr>
      </p:pic>
    </p:spTree>
    <p:extLst>
      <p:ext uri="{BB962C8B-B14F-4D97-AF65-F5344CB8AC3E}">
        <p14:creationId xmlns:p14="http://schemas.microsoft.com/office/powerpoint/2010/main" val="37646321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915" y="1586819"/>
            <a:ext cx="10813142" cy="3899581"/>
          </a:xfrm>
        </p:spPr>
        <p:txBody>
          <a:bodyPr>
            <a:normAutofit fontScale="90000"/>
          </a:bodyPr>
          <a:lstStyle/>
          <a:p>
            <a:r>
              <a:rPr lang="en-US" dirty="0" smtClean="0">
                <a:latin typeface="Arial Black" panose="020B0A04020102020204" pitchFamily="34" charset="0"/>
              </a:rPr>
              <a:t>Now lets find a systematic and generalized way of approaching a practical circuit </a:t>
            </a:r>
            <a:endParaRPr lang="en-US" dirty="0">
              <a:latin typeface="Arial Black" panose="020B0A04020102020204" pitchFamily="34" charset="0"/>
            </a:endParaRPr>
          </a:p>
        </p:txBody>
      </p:sp>
    </p:spTree>
    <p:extLst>
      <p:ext uri="{BB962C8B-B14F-4D97-AF65-F5344CB8AC3E}">
        <p14:creationId xmlns:p14="http://schemas.microsoft.com/office/powerpoint/2010/main" val="1946967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729579"/>
          </a:xfrm>
          <a:solidFill>
            <a:schemeClr val="tx1"/>
          </a:solidFill>
        </p:spPr>
        <p:txBody>
          <a:bodyPr>
            <a:normAutofit fontScale="90000"/>
          </a:bodyPr>
          <a:lstStyle/>
          <a:p>
            <a:pPr algn="ctr"/>
            <a:r>
              <a:rPr lang="en-US" b="1" dirty="0">
                <a:solidFill>
                  <a:schemeClr val="bg1"/>
                </a:solidFill>
                <a:latin typeface="Arial" panose="020B0604020202020204" pitchFamily="34" charset="0"/>
                <a:cs typeface="Arial" panose="020B0604020202020204" pitchFamily="34" charset="0"/>
              </a:rPr>
              <a:t>Inclusion of I/O </a:t>
            </a:r>
            <a:r>
              <a:rPr lang="en-US" b="1" dirty="0" smtClean="0">
                <a:solidFill>
                  <a:schemeClr val="bg1"/>
                </a:solidFill>
                <a:latin typeface="Arial" panose="020B0604020202020204" pitchFamily="34" charset="0"/>
                <a:cs typeface="Arial" panose="020B0604020202020204" pitchFamily="34" charset="0"/>
              </a:rPr>
              <a:t>Effects in feedback topologies</a:t>
            </a:r>
            <a:endParaRPr lang="en-US"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44699" y="841703"/>
            <a:ext cx="11758411" cy="5693866"/>
          </a:xfrm>
          <a:prstGeom prst="rect">
            <a:avLst/>
          </a:prstGeom>
        </p:spPr>
        <p:txBody>
          <a:bodyPr wrap="square">
            <a:spAutoFit/>
          </a:bodyPr>
          <a:lstStyle/>
          <a:p>
            <a:r>
              <a:rPr lang="en-US" sz="2800" b="0" i="0" u="none" strike="noStrike" baseline="0" dirty="0" smtClean="0">
                <a:latin typeface="Times New Roman" panose="02020603050405020304" pitchFamily="18" charset="0"/>
              </a:rPr>
              <a:t>We present a methodology here that allows the analysis of the four feedback topologies even if the I/O impedances of the forward amplifier or the feedback network depart from their ideal values. The methodology is based on a formal proof that is somewhat handled previously using two-port network  .</a:t>
            </a:r>
          </a:p>
          <a:p>
            <a:endParaRPr lang="en-US" sz="2800" dirty="0">
              <a:latin typeface="Times New Roman" panose="02020603050405020304" pitchFamily="18" charset="0"/>
            </a:endParaRPr>
          </a:p>
          <a:p>
            <a:r>
              <a:rPr lang="en-US" sz="2800" b="1" i="0" u="sng" strike="noStrike" baseline="0" dirty="0" smtClean="0">
                <a:latin typeface="Times New Roman" panose="02020603050405020304" pitchFamily="18" charset="0"/>
              </a:rPr>
              <a:t>Our methodology proceeds in six steps</a:t>
            </a:r>
            <a:r>
              <a:rPr lang="en-US" sz="2800" b="0" i="0" u="none" strike="noStrike" baseline="0" dirty="0" smtClean="0">
                <a:latin typeface="Times New Roman" panose="02020603050405020304" pitchFamily="18" charset="0"/>
              </a:rPr>
              <a:t>:</a:t>
            </a:r>
          </a:p>
          <a:p>
            <a:endParaRPr lang="en-US" sz="2800" b="0" i="0" u="none" strike="noStrike" baseline="0" dirty="0" smtClean="0">
              <a:latin typeface="Times New Roman" panose="02020603050405020304" pitchFamily="18" charset="0"/>
            </a:endParaRPr>
          </a:p>
          <a:p>
            <a:r>
              <a:rPr lang="en-US" sz="2800" b="1" i="0" u="none" strike="noStrike" baseline="0" dirty="0" smtClean="0">
                <a:latin typeface="Times New Roman" panose="02020603050405020304" pitchFamily="18" charset="0"/>
              </a:rPr>
              <a:t>1. </a:t>
            </a:r>
            <a:r>
              <a:rPr lang="en-US" sz="2800" b="0" i="0" u="none" strike="noStrike" baseline="0" dirty="0" smtClean="0">
                <a:latin typeface="Times New Roman" panose="02020603050405020304" pitchFamily="18" charset="0"/>
              </a:rPr>
              <a:t>Identify the </a:t>
            </a:r>
            <a:r>
              <a:rPr lang="en-US" sz="2800" b="0" i="0" u="none" strike="noStrike" baseline="0" dirty="0" smtClean="0">
                <a:solidFill>
                  <a:srgbClr val="FF0000"/>
                </a:solidFill>
                <a:latin typeface="Times New Roman" panose="02020603050405020304" pitchFamily="18" charset="0"/>
              </a:rPr>
              <a:t>forward</a:t>
            </a:r>
            <a:r>
              <a:rPr lang="en-US" sz="2800" b="0" i="0" u="none" strike="noStrike" baseline="0" dirty="0" smtClean="0">
                <a:latin typeface="Times New Roman" panose="02020603050405020304" pitchFamily="18" charset="0"/>
              </a:rPr>
              <a:t> amplifier.</a:t>
            </a:r>
          </a:p>
          <a:p>
            <a:r>
              <a:rPr lang="en-US" sz="2800" b="1" i="0" u="none" strike="noStrike" baseline="0" dirty="0" smtClean="0">
                <a:latin typeface="Times New Roman" panose="02020603050405020304" pitchFamily="18" charset="0"/>
              </a:rPr>
              <a:t>2. </a:t>
            </a:r>
            <a:r>
              <a:rPr lang="en-US" sz="2800" b="0" i="0" u="none" strike="noStrike" baseline="0" dirty="0" smtClean="0">
                <a:latin typeface="Times New Roman" panose="02020603050405020304" pitchFamily="18" charset="0"/>
              </a:rPr>
              <a:t>Identify the </a:t>
            </a:r>
            <a:r>
              <a:rPr lang="en-US" sz="2800" b="0" i="0" u="none" strike="noStrike" baseline="0" dirty="0" smtClean="0">
                <a:solidFill>
                  <a:srgbClr val="FF0000"/>
                </a:solidFill>
                <a:latin typeface="Times New Roman" panose="02020603050405020304" pitchFamily="18" charset="0"/>
              </a:rPr>
              <a:t>feedback</a:t>
            </a:r>
            <a:r>
              <a:rPr lang="en-US" sz="2800" b="0" i="0" u="none" strike="noStrike" baseline="0" dirty="0" smtClean="0">
                <a:latin typeface="Times New Roman" panose="02020603050405020304" pitchFamily="18" charset="0"/>
              </a:rPr>
              <a:t> network.</a:t>
            </a:r>
          </a:p>
          <a:p>
            <a:r>
              <a:rPr lang="en-US" sz="2800" b="1" i="0" u="none" strike="noStrike" baseline="0" dirty="0" smtClean="0">
                <a:latin typeface="Times New Roman" panose="02020603050405020304" pitchFamily="18" charset="0"/>
              </a:rPr>
              <a:t>3. </a:t>
            </a:r>
            <a:r>
              <a:rPr lang="en-US" sz="2800" b="0" i="0" u="none" strike="noStrike" baseline="0" dirty="0" smtClean="0">
                <a:solidFill>
                  <a:srgbClr val="FF0000"/>
                </a:solidFill>
                <a:latin typeface="Times New Roman" panose="02020603050405020304" pitchFamily="18" charset="0"/>
              </a:rPr>
              <a:t>Break the feedback network </a:t>
            </a:r>
            <a:r>
              <a:rPr lang="en-US" sz="2800" b="0" i="0" u="none" strike="noStrike" baseline="0" dirty="0" smtClean="0">
                <a:latin typeface="Times New Roman" panose="02020603050405020304" pitchFamily="18" charset="0"/>
              </a:rPr>
              <a:t>according to the rules described below.</a:t>
            </a:r>
          </a:p>
          <a:p>
            <a:r>
              <a:rPr lang="en-US" sz="2800" b="1" i="0" u="none" strike="noStrike" baseline="0" dirty="0" smtClean="0">
                <a:latin typeface="Times New Roman" panose="02020603050405020304" pitchFamily="18" charset="0"/>
              </a:rPr>
              <a:t>4. </a:t>
            </a:r>
            <a:r>
              <a:rPr lang="en-US" sz="2800" b="0" i="0" u="none" strike="noStrike" baseline="0" dirty="0" smtClean="0">
                <a:solidFill>
                  <a:srgbClr val="FF0000"/>
                </a:solidFill>
                <a:latin typeface="Times New Roman" panose="02020603050405020304" pitchFamily="18" charset="0"/>
              </a:rPr>
              <a:t>Calculate the open-loop </a:t>
            </a:r>
            <a:r>
              <a:rPr lang="en-US" sz="2800" b="0" i="0" u="none" strike="noStrike" baseline="0" dirty="0" smtClean="0">
                <a:latin typeface="Times New Roman" panose="02020603050405020304" pitchFamily="18" charset="0"/>
              </a:rPr>
              <a:t>parameters.</a:t>
            </a:r>
          </a:p>
          <a:p>
            <a:r>
              <a:rPr lang="en-US" sz="2800" b="1" i="0" u="none" strike="noStrike" baseline="0" dirty="0" smtClean="0">
                <a:latin typeface="Times New Roman" panose="02020603050405020304" pitchFamily="18" charset="0"/>
              </a:rPr>
              <a:t>5. </a:t>
            </a:r>
            <a:r>
              <a:rPr lang="en-US" sz="2800" b="0" i="0" u="none" strike="noStrike" baseline="0" dirty="0" smtClean="0">
                <a:solidFill>
                  <a:srgbClr val="FF0000"/>
                </a:solidFill>
                <a:latin typeface="Times New Roman" panose="02020603050405020304" pitchFamily="18" charset="0"/>
              </a:rPr>
              <a:t>Determine the feedback factor </a:t>
            </a:r>
            <a:r>
              <a:rPr lang="en-US" sz="2800" b="0" i="0" u="none" strike="noStrike" baseline="0" dirty="0" smtClean="0">
                <a:latin typeface="Times New Roman" panose="02020603050405020304" pitchFamily="18" charset="0"/>
              </a:rPr>
              <a:t>according to the rules described below</a:t>
            </a:r>
          </a:p>
          <a:p>
            <a:r>
              <a:rPr lang="en-US" sz="2800" b="1" dirty="0"/>
              <a:t>6. </a:t>
            </a:r>
            <a:r>
              <a:rPr lang="en-US" sz="2800" dirty="0"/>
              <a:t>Calculate the </a:t>
            </a:r>
            <a:r>
              <a:rPr lang="en-US" sz="2800" dirty="0">
                <a:solidFill>
                  <a:srgbClr val="FF0000"/>
                </a:solidFill>
              </a:rPr>
              <a:t>closed-loop parameters</a:t>
            </a:r>
          </a:p>
        </p:txBody>
      </p:sp>
    </p:spTree>
    <p:extLst>
      <p:ext uri="{BB962C8B-B14F-4D97-AF65-F5344CB8AC3E}">
        <p14:creationId xmlns:p14="http://schemas.microsoft.com/office/powerpoint/2010/main" val="335874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6751"/>
            <a:ext cx="9144000" cy="2387600"/>
          </a:xfrm>
          <a:solidFill>
            <a:schemeClr val="tx1"/>
          </a:solidFill>
        </p:spPr>
        <p:txBody>
          <a:bodyPr/>
          <a:lstStyle/>
          <a:p>
            <a:r>
              <a:rPr lang="en-US" b="1" dirty="0" smtClean="0">
                <a:solidFill>
                  <a:schemeClr val="bg1"/>
                </a:solidFill>
                <a:latin typeface="Arial Black" panose="020B0A04020102020204" pitchFamily="34" charset="0"/>
              </a:rPr>
              <a:t>Trans-conductance Amplifier</a:t>
            </a:r>
            <a:endParaRPr lang="en-US" b="1" dirty="0">
              <a:solidFill>
                <a:schemeClr val="bg1"/>
              </a:solidFill>
              <a:latin typeface="Arial Black" panose="020B0A04020102020204" pitchFamily="34" charset="0"/>
            </a:endParaRPr>
          </a:p>
        </p:txBody>
      </p:sp>
      <p:sp>
        <p:nvSpPr>
          <p:cNvPr id="3" name="Subtitle 2"/>
          <p:cNvSpPr>
            <a:spLocks noGrp="1"/>
          </p:cNvSpPr>
          <p:nvPr>
            <p:ph type="subTitle" idx="1"/>
          </p:nvPr>
        </p:nvSpPr>
        <p:spPr>
          <a:xfrm>
            <a:off x="1524000" y="4670984"/>
            <a:ext cx="9144000" cy="905568"/>
          </a:xfrm>
        </p:spPr>
        <p:txBody>
          <a:bodyPr>
            <a:normAutofit/>
          </a:bodyPr>
          <a:lstStyle/>
          <a:p>
            <a:r>
              <a:rPr lang="en-US" sz="4800" b="1" dirty="0" smtClean="0">
                <a:latin typeface="Arial Black" panose="020B0A04020102020204" pitchFamily="34" charset="0"/>
              </a:rPr>
              <a:t>Series-Series</a:t>
            </a:r>
            <a:endParaRPr lang="en-US" sz="4800" b="1" dirty="0">
              <a:latin typeface="Arial Black" panose="020B0A04020102020204" pitchFamily="34" charset="0"/>
            </a:endParaRPr>
          </a:p>
        </p:txBody>
      </p:sp>
    </p:spTree>
    <p:extLst>
      <p:ext uri="{BB962C8B-B14F-4D97-AF65-F5344CB8AC3E}">
        <p14:creationId xmlns:p14="http://schemas.microsoft.com/office/powerpoint/2010/main" val="3877004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9093" y="352924"/>
            <a:ext cx="11565227" cy="1077218"/>
          </a:xfrm>
          <a:prstGeom prst="rect">
            <a:avLst/>
          </a:prstGeom>
        </p:spPr>
        <p:txBody>
          <a:bodyPr wrap="square">
            <a:spAutoFit/>
          </a:bodyPr>
          <a:lstStyle/>
          <a:p>
            <a:r>
              <a:rPr lang="en-US" sz="3200" b="0" i="0" u="none" strike="noStrike" baseline="0" dirty="0" smtClean="0">
                <a:latin typeface="Times New Roman" panose="02020603050405020304" pitchFamily="18" charset="0"/>
              </a:rPr>
              <a:t>The third step is carried out by </a:t>
            </a:r>
            <a:r>
              <a:rPr lang="en-US" sz="3200" b="0" i="0" u="none" strike="noStrike" baseline="0" dirty="0" smtClean="0">
                <a:solidFill>
                  <a:srgbClr val="FF0000"/>
                </a:solidFill>
                <a:latin typeface="Times New Roman" panose="02020603050405020304" pitchFamily="18" charset="0"/>
              </a:rPr>
              <a:t>“duplicating</a:t>
            </a:r>
            <a:r>
              <a:rPr lang="en-US" sz="3200" b="0" i="0" u="none" strike="noStrike" baseline="0" dirty="0" smtClean="0">
                <a:latin typeface="Times New Roman" panose="02020603050405020304" pitchFamily="18" charset="0"/>
              </a:rPr>
              <a:t>” the feedback network at both the input and the output of the overall system</a:t>
            </a:r>
            <a:endParaRPr lang="en-US" sz="3200" dirty="0"/>
          </a:p>
        </p:txBody>
      </p:sp>
      <p:sp>
        <p:nvSpPr>
          <p:cNvPr id="5" name="Rectangle 4"/>
          <p:cNvSpPr/>
          <p:nvPr/>
        </p:nvSpPr>
        <p:spPr>
          <a:xfrm>
            <a:off x="309093" y="2388911"/>
            <a:ext cx="11565227" cy="1077218"/>
          </a:xfrm>
          <a:prstGeom prst="rect">
            <a:avLst/>
          </a:prstGeom>
        </p:spPr>
        <p:txBody>
          <a:bodyPr wrap="square">
            <a:spAutoFit/>
          </a:bodyPr>
          <a:lstStyle/>
          <a:p>
            <a:r>
              <a:rPr lang="en-US" sz="3200" b="0" i="0" u="none" strike="noStrike" baseline="0" dirty="0" smtClean="0">
                <a:latin typeface="Times New Roman" panose="02020603050405020304" pitchFamily="18" charset="0"/>
              </a:rPr>
              <a:t>The copy tied to the </a:t>
            </a:r>
            <a:r>
              <a:rPr lang="en-US" sz="3200" b="0" i="0" u="none" strike="noStrike" baseline="0" dirty="0" smtClean="0">
                <a:solidFill>
                  <a:srgbClr val="FF0000"/>
                </a:solidFill>
                <a:latin typeface="Times New Roman" panose="02020603050405020304" pitchFamily="18" charset="0"/>
              </a:rPr>
              <a:t>output</a:t>
            </a:r>
            <a:r>
              <a:rPr lang="en-US" sz="3200" b="0" i="0" u="none" strike="noStrike" baseline="0" dirty="0" smtClean="0">
                <a:latin typeface="Times New Roman" panose="02020603050405020304" pitchFamily="18" charset="0"/>
              </a:rPr>
              <a:t> is called the “</a:t>
            </a:r>
            <a:r>
              <a:rPr lang="en-US" sz="3200" b="0" i="0" u="none" strike="noStrike" baseline="0" dirty="0" smtClean="0">
                <a:solidFill>
                  <a:srgbClr val="FF0000"/>
                </a:solidFill>
                <a:latin typeface="Times New Roman" panose="02020603050405020304" pitchFamily="18" charset="0"/>
              </a:rPr>
              <a:t>sense duplicate</a:t>
            </a:r>
            <a:r>
              <a:rPr lang="en-US" sz="3200" b="0" i="0" u="none" strike="noStrike" baseline="0" dirty="0" smtClean="0">
                <a:latin typeface="Times New Roman" panose="02020603050405020304" pitchFamily="18" charset="0"/>
              </a:rPr>
              <a:t>” and that connected to the </a:t>
            </a:r>
            <a:r>
              <a:rPr lang="en-US" sz="3200" b="0" i="0" u="none" strike="noStrike" baseline="0" dirty="0" smtClean="0">
                <a:solidFill>
                  <a:srgbClr val="FF0000"/>
                </a:solidFill>
                <a:latin typeface="Times New Roman" panose="02020603050405020304" pitchFamily="18" charset="0"/>
              </a:rPr>
              <a:t>input</a:t>
            </a:r>
            <a:r>
              <a:rPr lang="en-US" sz="3200" b="0" i="0" u="none" strike="noStrike" baseline="0" dirty="0" smtClean="0">
                <a:latin typeface="Times New Roman" panose="02020603050405020304" pitchFamily="18" charset="0"/>
              </a:rPr>
              <a:t>, the “</a:t>
            </a:r>
            <a:r>
              <a:rPr lang="en-US" sz="3200" b="0" i="0" u="none" strike="noStrike" baseline="0" dirty="0" smtClean="0">
                <a:solidFill>
                  <a:srgbClr val="FF0000"/>
                </a:solidFill>
                <a:latin typeface="Times New Roman" panose="02020603050405020304" pitchFamily="18" charset="0"/>
              </a:rPr>
              <a:t>return duplicate</a:t>
            </a:r>
            <a:r>
              <a:rPr lang="en-US" sz="3200" b="0" i="0" u="none" strike="noStrike" baseline="0" dirty="0" smtClean="0">
                <a:latin typeface="Times New Roman" panose="02020603050405020304" pitchFamily="18" charset="0"/>
              </a:rPr>
              <a:t>.”</a:t>
            </a:r>
            <a:endParaRPr lang="en-US" sz="3200" dirty="0"/>
          </a:p>
        </p:txBody>
      </p:sp>
      <p:sp>
        <p:nvSpPr>
          <p:cNvPr id="6" name="Rectangle 5"/>
          <p:cNvSpPr/>
          <p:nvPr/>
        </p:nvSpPr>
        <p:spPr>
          <a:xfrm>
            <a:off x="405682" y="4709049"/>
            <a:ext cx="11372046" cy="1569660"/>
          </a:xfrm>
          <a:prstGeom prst="rect">
            <a:avLst/>
          </a:prstGeom>
        </p:spPr>
        <p:txBody>
          <a:bodyPr wrap="square">
            <a:spAutoFit/>
          </a:bodyPr>
          <a:lstStyle/>
          <a:p>
            <a:r>
              <a:rPr lang="en-US" sz="3200" b="0" i="0" u="none" strike="noStrike" baseline="0" dirty="0" smtClean="0">
                <a:latin typeface="Times New Roman" panose="02020603050405020304" pitchFamily="18" charset="0"/>
              </a:rPr>
              <a:t>We must also decide what to do with the output port of the former and the input port of the latter, i.e., whether to short or open these ports.</a:t>
            </a:r>
            <a:endParaRPr lang="en-US" sz="3200" dirty="0"/>
          </a:p>
        </p:txBody>
      </p:sp>
    </p:spTree>
    <p:extLst>
      <p:ext uri="{BB962C8B-B14F-4D97-AF65-F5344CB8AC3E}">
        <p14:creationId xmlns:p14="http://schemas.microsoft.com/office/powerpoint/2010/main" val="2022479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pPr>
              <a:defRPr/>
            </a:pPr>
            <a:fld id="{0D0B13B2-56A1-461E-AC1C-A9E6831B87BC}" type="slidenum">
              <a:rPr lang="en-US" altLang="en-US"/>
              <a:pPr>
                <a:defRPr/>
              </a:pPr>
              <a:t>21</a:t>
            </a:fld>
            <a:endParaRPr lang="en-US" altLang="en-US"/>
          </a:p>
        </p:txBody>
      </p:sp>
      <p:sp>
        <p:nvSpPr>
          <p:cNvPr id="272388" name="Rectangle 2"/>
          <p:cNvSpPr>
            <a:spLocks noGrp="1" noChangeArrowheads="1"/>
          </p:cNvSpPr>
          <p:nvPr>
            <p:ph type="title"/>
          </p:nvPr>
        </p:nvSpPr>
        <p:spPr>
          <a:xfrm>
            <a:off x="838200" y="4763"/>
            <a:ext cx="10515600" cy="688975"/>
          </a:xfrm>
        </p:spPr>
        <p:txBody>
          <a:bodyPr>
            <a:normAutofit fontScale="90000"/>
          </a:bodyPr>
          <a:lstStyle/>
          <a:p>
            <a:pPr algn="ctr" eaLnBrk="1" hangingPunct="1"/>
            <a:r>
              <a:rPr lang="en-US" altLang="en-US" dirty="0" smtClean="0"/>
              <a:t>How to Break a Loop</a:t>
            </a:r>
          </a:p>
        </p:txBody>
      </p:sp>
      <p:sp>
        <p:nvSpPr>
          <p:cNvPr id="272389" name="Rectangle 3"/>
          <p:cNvSpPr>
            <a:spLocks noGrp="1" noChangeArrowheads="1"/>
          </p:cNvSpPr>
          <p:nvPr>
            <p:ph type="body" idx="1"/>
          </p:nvPr>
        </p:nvSpPr>
        <p:spPr>
          <a:xfrm>
            <a:off x="133082" y="5121275"/>
            <a:ext cx="11925836" cy="1600200"/>
          </a:xfrm>
        </p:spPr>
        <p:txBody>
          <a:bodyPr>
            <a:normAutofit/>
          </a:bodyPr>
          <a:lstStyle/>
          <a:p>
            <a:pPr eaLnBrk="1" hangingPunct="1"/>
            <a:r>
              <a:rPr lang="en-US" altLang="en-US" dirty="0" smtClean="0"/>
              <a:t>The correct way of breaking a loop is such that the loop does not know it has been broken.  Therefore, we need to present the feedback network to both the input and the output of the feedforward amplifier.</a:t>
            </a:r>
          </a:p>
        </p:txBody>
      </p:sp>
      <p:pic>
        <p:nvPicPr>
          <p:cNvPr id="2723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054100"/>
            <a:ext cx="672465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a:xfrm>
            <a:off x="5821251" y="2627290"/>
            <a:ext cx="862884" cy="888642"/>
          </a:xfrm>
          <a:prstGeom prst="round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899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Simplified rule </a:t>
            </a:r>
            <a:endParaRPr lang="en-US" dirty="0">
              <a:latin typeface="Arial Black" panose="020B0A04020102020204" pitchFamily="34" charset="0"/>
            </a:endParaRPr>
          </a:p>
        </p:txBody>
      </p:sp>
      <p:pic>
        <p:nvPicPr>
          <p:cNvPr id="4" name="Picture 3"/>
          <p:cNvPicPr>
            <a:picLocks noChangeAspect="1"/>
          </p:cNvPicPr>
          <p:nvPr/>
        </p:nvPicPr>
        <p:blipFill rotWithShape="1">
          <a:blip r:embed="rId2"/>
          <a:srcRect l="54275" t="34616" b="42812"/>
          <a:stretch/>
        </p:blipFill>
        <p:spPr>
          <a:xfrm>
            <a:off x="7576457" y="5153139"/>
            <a:ext cx="4423938" cy="1538514"/>
          </a:xfrm>
          <a:prstGeom prst="rect">
            <a:avLst/>
          </a:prstGeom>
        </p:spPr>
      </p:pic>
      <p:pic>
        <p:nvPicPr>
          <p:cNvPr id="5" name="Picture 4"/>
          <p:cNvPicPr>
            <a:picLocks noChangeAspect="1"/>
          </p:cNvPicPr>
          <p:nvPr/>
        </p:nvPicPr>
        <p:blipFill rotWithShape="1">
          <a:blip r:embed="rId2"/>
          <a:srcRect t="34616" r="53075" b="42812"/>
          <a:stretch/>
        </p:blipFill>
        <p:spPr>
          <a:xfrm>
            <a:off x="1410804" y="2532743"/>
            <a:ext cx="4540053" cy="1538514"/>
          </a:xfrm>
          <a:prstGeom prst="rect">
            <a:avLst/>
          </a:prstGeom>
        </p:spPr>
      </p:pic>
      <p:pic>
        <p:nvPicPr>
          <p:cNvPr id="6" name="Picture 5"/>
          <p:cNvPicPr>
            <a:picLocks noChangeAspect="1"/>
          </p:cNvPicPr>
          <p:nvPr/>
        </p:nvPicPr>
        <p:blipFill>
          <a:blip r:embed="rId3"/>
          <a:stretch>
            <a:fillRect/>
          </a:stretch>
        </p:blipFill>
        <p:spPr>
          <a:xfrm>
            <a:off x="6096000" y="0"/>
            <a:ext cx="5847631" cy="2255336"/>
          </a:xfrm>
          <a:prstGeom prst="rect">
            <a:avLst/>
          </a:prstGeom>
        </p:spPr>
      </p:pic>
      <p:sp>
        <p:nvSpPr>
          <p:cNvPr id="3" name="Content Placeholder 2"/>
          <p:cNvSpPr>
            <a:spLocks noGrp="1"/>
          </p:cNvSpPr>
          <p:nvPr>
            <p:ph idx="1"/>
          </p:nvPr>
        </p:nvSpPr>
        <p:spPr/>
        <p:txBody>
          <a:bodyPr>
            <a:normAutofit/>
          </a:bodyPr>
          <a:lstStyle/>
          <a:p>
            <a:r>
              <a:rPr lang="en-US" sz="4000" dirty="0" smtClean="0"/>
              <a:t>If shunt connection short  circuit the port</a:t>
            </a:r>
          </a:p>
          <a:p>
            <a:endParaRPr lang="en-US" sz="4000" dirty="0"/>
          </a:p>
          <a:p>
            <a:endParaRPr lang="en-US" sz="4000" dirty="0" smtClean="0"/>
          </a:p>
          <a:p>
            <a:endParaRPr lang="en-US" sz="4000" dirty="0" smtClean="0"/>
          </a:p>
          <a:p>
            <a:r>
              <a:rPr lang="en-US" sz="4000" dirty="0" smtClean="0"/>
              <a:t>If series connection open circuit the port</a:t>
            </a:r>
            <a:endParaRPr lang="en-US" sz="4000" dirty="0"/>
          </a:p>
        </p:txBody>
      </p:sp>
    </p:spTree>
    <p:extLst>
      <p:ext uri="{BB962C8B-B14F-4D97-AF65-F5344CB8AC3E}">
        <p14:creationId xmlns:p14="http://schemas.microsoft.com/office/powerpoint/2010/main" val="8693725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301343" cy="841829"/>
          </a:xfrm>
        </p:spPr>
        <p:txBody>
          <a:bodyPr/>
          <a:lstStyle/>
          <a:p>
            <a:r>
              <a:rPr lang="en-US" dirty="0" smtClean="0">
                <a:latin typeface="Arial Black" panose="020B0A04020102020204" pitchFamily="34" charset="0"/>
              </a:rPr>
              <a:t>Voltage -voltage</a:t>
            </a:r>
            <a:endParaRPr lang="en-US" dirty="0">
              <a:latin typeface="Arial Black" panose="020B0A04020102020204" pitchFamily="34" charset="0"/>
            </a:endParaRPr>
          </a:p>
        </p:txBody>
      </p:sp>
      <p:pic>
        <p:nvPicPr>
          <p:cNvPr id="4" name="Picture 3"/>
          <p:cNvPicPr>
            <a:picLocks noChangeAspect="1"/>
          </p:cNvPicPr>
          <p:nvPr/>
        </p:nvPicPr>
        <p:blipFill rotWithShape="1">
          <a:blip r:embed="rId2"/>
          <a:srcRect r="50966" b="59255"/>
          <a:stretch/>
        </p:blipFill>
        <p:spPr>
          <a:xfrm>
            <a:off x="6226629" y="420914"/>
            <a:ext cx="5965371" cy="2298399"/>
          </a:xfrm>
          <a:prstGeom prst="rect">
            <a:avLst/>
          </a:prstGeom>
        </p:spPr>
      </p:pic>
      <p:pic>
        <p:nvPicPr>
          <p:cNvPr id="5" name="Picture 4"/>
          <p:cNvPicPr>
            <a:picLocks noChangeAspect="1"/>
          </p:cNvPicPr>
          <p:nvPr/>
        </p:nvPicPr>
        <p:blipFill>
          <a:blip r:embed="rId3"/>
          <a:stretch>
            <a:fillRect/>
          </a:stretch>
        </p:blipFill>
        <p:spPr>
          <a:xfrm>
            <a:off x="411306" y="762022"/>
            <a:ext cx="3362407" cy="1957291"/>
          </a:xfrm>
          <a:prstGeom prst="rect">
            <a:avLst/>
          </a:prstGeom>
        </p:spPr>
      </p:pic>
      <p:pic>
        <p:nvPicPr>
          <p:cNvPr id="7" name="Picture 6"/>
          <p:cNvPicPr>
            <a:picLocks noChangeAspect="1"/>
          </p:cNvPicPr>
          <p:nvPr/>
        </p:nvPicPr>
        <p:blipFill rotWithShape="1">
          <a:blip r:embed="rId4"/>
          <a:srcRect t="29836" r="54416" b="41808"/>
          <a:stretch/>
        </p:blipFill>
        <p:spPr>
          <a:xfrm>
            <a:off x="0" y="3043840"/>
            <a:ext cx="3696954" cy="1619892"/>
          </a:xfrm>
          <a:prstGeom prst="rect">
            <a:avLst/>
          </a:prstGeom>
        </p:spPr>
      </p:pic>
      <p:pic>
        <p:nvPicPr>
          <p:cNvPr id="8" name="Picture 7"/>
          <p:cNvPicPr>
            <a:picLocks noChangeAspect="1"/>
          </p:cNvPicPr>
          <p:nvPr/>
        </p:nvPicPr>
        <p:blipFill rotWithShape="1">
          <a:blip r:embed="rId4"/>
          <a:srcRect l="55282" t="30182" b="41840"/>
          <a:stretch/>
        </p:blipFill>
        <p:spPr>
          <a:xfrm>
            <a:off x="8322099" y="4951926"/>
            <a:ext cx="3869901" cy="1705446"/>
          </a:xfrm>
          <a:prstGeom prst="rect">
            <a:avLst/>
          </a:prstGeom>
        </p:spPr>
      </p:pic>
      <p:pic>
        <p:nvPicPr>
          <p:cNvPr id="9" name="Picture 8"/>
          <p:cNvPicPr>
            <a:picLocks noChangeAspect="1"/>
          </p:cNvPicPr>
          <p:nvPr/>
        </p:nvPicPr>
        <p:blipFill>
          <a:blip r:embed="rId5"/>
          <a:stretch>
            <a:fillRect/>
          </a:stretch>
        </p:blipFill>
        <p:spPr>
          <a:xfrm>
            <a:off x="3696954" y="2477758"/>
            <a:ext cx="4410199" cy="4179614"/>
          </a:xfrm>
          <a:prstGeom prst="rect">
            <a:avLst/>
          </a:prstGeom>
        </p:spPr>
      </p:pic>
      <p:pic>
        <p:nvPicPr>
          <p:cNvPr id="6" name="Picture 5"/>
          <p:cNvPicPr>
            <a:picLocks noChangeAspect="1"/>
          </p:cNvPicPr>
          <p:nvPr/>
        </p:nvPicPr>
        <p:blipFill>
          <a:blip r:embed="rId6"/>
          <a:stretch>
            <a:fillRect/>
          </a:stretch>
        </p:blipFill>
        <p:spPr>
          <a:xfrm>
            <a:off x="3696954" y="2477758"/>
            <a:ext cx="4471627" cy="4222344"/>
          </a:xfrm>
          <a:prstGeom prst="rect">
            <a:avLst/>
          </a:prstGeom>
        </p:spPr>
      </p:pic>
    </p:spTree>
    <p:extLst>
      <p:ext uri="{BB962C8B-B14F-4D97-AF65-F5344CB8AC3E}">
        <p14:creationId xmlns:p14="http://schemas.microsoft.com/office/powerpoint/2010/main" val="76280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6751"/>
            <a:ext cx="9144000" cy="2387600"/>
          </a:xfrm>
          <a:solidFill>
            <a:schemeClr val="tx1"/>
          </a:solidFill>
        </p:spPr>
        <p:txBody>
          <a:bodyPr/>
          <a:lstStyle/>
          <a:p>
            <a:r>
              <a:rPr lang="en-US" b="1" dirty="0" smtClean="0">
                <a:solidFill>
                  <a:schemeClr val="bg1"/>
                </a:solidFill>
                <a:latin typeface="Arial Black" panose="020B0A04020102020204" pitchFamily="34" charset="0"/>
              </a:rPr>
              <a:t>Trans-conductance Amplifier</a:t>
            </a:r>
            <a:endParaRPr lang="en-US" b="1" dirty="0">
              <a:solidFill>
                <a:schemeClr val="bg1"/>
              </a:solidFill>
              <a:latin typeface="Arial Black" panose="020B0A04020102020204" pitchFamily="34" charset="0"/>
            </a:endParaRPr>
          </a:p>
        </p:txBody>
      </p:sp>
      <p:sp>
        <p:nvSpPr>
          <p:cNvPr id="3" name="Subtitle 2"/>
          <p:cNvSpPr>
            <a:spLocks noGrp="1"/>
          </p:cNvSpPr>
          <p:nvPr>
            <p:ph type="subTitle" idx="1"/>
          </p:nvPr>
        </p:nvSpPr>
        <p:spPr>
          <a:xfrm>
            <a:off x="1524000" y="4670984"/>
            <a:ext cx="9144000" cy="905568"/>
          </a:xfrm>
        </p:spPr>
        <p:txBody>
          <a:bodyPr>
            <a:normAutofit/>
          </a:bodyPr>
          <a:lstStyle/>
          <a:p>
            <a:r>
              <a:rPr lang="en-US" sz="4800" b="1" dirty="0" smtClean="0">
                <a:latin typeface="Arial Black" panose="020B0A04020102020204" pitchFamily="34" charset="0"/>
              </a:rPr>
              <a:t>Series-Series</a:t>
            </a:r>
            <a:endParaRPr lang="en-US" sz="4800" b="1" dirty="0">
              <a:latin typeface="Arial Black" panose="020B0A04020102020204" pitchFamily="34" charset="0"/>
            </a:endParaRPr>
          </a:p>
        </p:txBody>
      </p:sp>
      <p:sp>
        <p:nvSpPr>
          <p:cNvPr id="4" name="TextBox 3"/>
          <p:cNvSpPr txBox="1"/>
          <p:nvPr/>
        </p:nvSpPr>
        <p:spPr>
          <a:xfrm>
            <a:off x="2931885" y="3174447"/>
            <a:ext cx="6676572" cy="523220"/>
          </a:xfrm>
          <a:prstGeom prst="rect">
            <a:avLst/>
          </a:prstGeom>
          <a:noFill/>
        </p:spPr>
        <p:txBody>
          <a:bodyPr wrap="square" rtlCol="0">
            <a:spAutoFit/>
          </a:bodyPr>
          <a:lstStyle/>
          <a:p>
            <a:pPr algn="ctr"/>
            <a:r>
              <a:rPr lang="en-US" sz="2800" dirty="0" smtClean="0">
                <a:latin typeface="Arial Black" panose="020B0A04020102020204" pitchFamily="34" charset="0"/>
              </a:rPr>
              <a:t>Voltage mixing – current sensing</a:t>
            </a:r>
            <a:endParaRPr lang="en-US" sz="2800" dirty="0">
              <a:latin typeface="Arial Black" panose="020B0A04020102020204" pitchFamily="34" charset="0"/>
            </a:endParaRPr>
          </a:p>
        </p:txBody>
      </p:sp>
    </p:spTree>
    <p:extLst>
      <p:ext uri="{BB962C8B-B14F-4D97-AF65-F5344CB8AC3E}">
        <p14:creationId xmlns:p14="http://schemas.microsoft.com/office/powerpoint/2010/main" val="1551202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54761" t="50007" r="2172" b="11397"/>
          <a:stretch/>
        </p:blipFill>
        <p:spPr>
          <a:xfrm>
            <a:off x="6676571" y="261258"/>
            <a:ext cx="5239658" cy="2177142"/>
          </a:xfrm>
          <a:prstGeom prst="rect">
            <a:avLst/>
          </a:prstGeom>
        </p:spPr>
      </p:pic>
      <p:pic>
        <p:nvPicPr>
          <p:cNvPr id="5" name="Picture 4"/>
          <p:cNvPicPr>
            <a:picLocks noChangeAspect="1"/>
          </p:cNvPicPr>
          <p:nvPr/>
        </p:nvPicPr>
        <p:blipFill>
          <a:blip r:embed="rId3"/>
          <a:stretch>
            <a:fillRect/>
          </a:stretch>
        </p:blipFill>
        <p:spPr>
          <a:xfrm>
            <a:off x="142811" y="105883"/>
            <a:ext cx="4242835" cy="2487891"/>
          </a:xfrm>
          <a:prstGeom prst="rect">
            <a:avLst/>
          </a:prstGeom>
        </p:spPr>
      </p:pic>
      <p:pic>
        <p:nvPicPr>
          <p:cNvPr id="6" name="Picture 5"/>
          <p:cNvPicPr>
            <a:picLocks noChangeAspect="1"/>
          </p:cNvPicPr>
          <p:nvPr/>
        </p:nvPicPr>
        <p:blipFill>
          <a:blip r:embed="rId4"/>
          <a:stretch>
            <a:fillRect/>
          </a:stretch>
        </p:blipFill>
        <p:spPr>
          <a:xfrm>
            <a:off x="381697" y="5012115"/>
            <a:ext cx="2284603" cy="1465594"/>
          </a:xfrm>
          <a:prstGeom prst="rect">
            <a:avLst/>
          </a:prstGeom>
        </p:spPr>
      </p:pic>
      <p:pic>
        <p:nvPicPr>
          <p:cNvPr id="7" name="Picture 6"/>
          <p:cNvPicPr>
            <a:picLocks noChangeAspect="1"/>
          </p:cNvPicPr>
          <p:nvPr/>
        </p:nvPicPr>
        <p:blipFill>
          <a:blip r:embed="rId5"/>
          <a:stretch>
            <a:fillRect/>
          </a:stretch>
        </p:blipFill>
        <p:spPr>
          <a:xfrm>
            <a:off x="9595451" y="5337803"/>
            <a:ext cx="2465921" cy="1139906"/>
          </a:xfrm>
          <a:prstGeom prst="rect">
            <a:avLst/>
          </a:prstGeom>
        </p:spPr>
      </p:pic>
      <p:pic>
        <p:nvPicPr>
          <p:cNvPr id="8" name="Picture 7"/>
          <p:cNvPicPr>
            <a:picLocks noChangeAspect="1"/>
          </p:cNvPicPr>
          <p:nvPr/>
        </p:nvPicPr>
        <p:blipFill>
          <a:blip r:embed="rId6"/>
          <a:stretch>
            <a:fillRect/>
          </a:stretch>
        </p:blipFill>
        <p:spPr>
          <a:xfrm>
            <a:off x="3476312" y="2204129"/>
            <a:ext cx="5076897" cy="1103719"/>
          </a:xfrm>
          <a:prstGeom prst="rect">
            <a:avLst/>
          </a:prstGeom>
        </p:spPr>
      </p:pic>
      <p:pic>
        <p:nvPicPr>
          <p:cNvPr id="11" name="Picture 10"/>
          <p:cNvPicPr>
            <a:picLocks noChangeAspect="1"/>
          </p:cNvPicPr>
          <p:nvPr/>
        </p:nvPicPr>
        <p:blipFill>
          <a:blip r:embed="rId7"/>
          <a:stretch>
            <a:fillRect/>
          </a:stretch>
        </p:blipFill>
        <p:spPr>
          <a:xfrm>
            <a:off x="3802685" y="3769514"/>
            <a:ext cx="4378146" cy="2962410"/>
          </a:xfrm>
          <a:prstGeom prst="rect">
            <a:avLst/>
          </a:prstGeom>
        </p:spPr>
      </p:pic>
      <p:pic>
        <p:nvPicPr>
          <p:cNvPr id="9" name="Picture 8"/>
          <p:cNvPicPr>
            <a:picLocks noChangeAspect="1"/>
          </p:cNvPicPr>
          <p:nvPr/>
        </p:nvPicPr>
        <p:blipFill>
          <a:blip r:embed="rId8"/>
          <a:stretch>
            <a:fillRect/>
          </a:stretch>
        </p:blipFill>
        <p:spPr>
          <a:xfrm>
            <a:off x="3802685" y="3583611"/>
            <a:ext cx="4424153" cy="3148313"/>
          </a:xfrm>
          <a:prstGeom prst="rect">
            <a:avLst/>
          </a:prstGeom>
        </p:spPr>
      </p:pic>
    </p:spTree>
    <p:extLst>
      <p:ext uri="{BB962C8B-B14F-4D97-AF65-F5344CB8AC3E}">
        <p14:creationId xmlns:p14="http://schemas.microsoft.com/office/powerpoint/2010/main" val="188131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latin typeface="Arial Black" panose="020B0A04020102020204" pitchFamily="34" charset="0"/>
              </a:rPr>
              <a:t>Trans-resistance Amplifier</a:t>
            </a:r>
            <a:endParaRPr lang="en-US" sz="5400" dirty="0">
              <a:latin typeface="Arial Black" panose="020B0A04020102020204" pitchFamily="34" charset="0"/>
            </a:endParaRPr>
          </a:p>
        </p:txBody>
      </p:sp>
      <p:sp>
        <p:nvSpPr>
          <p:cNvPr id="3" name="Content Placeholder 2"/>
          <p:cNvSpPr>
            <a:spLocks noGrp="1"/>
          </p:cNvSpPr>
          <p:nvPr>
            <p:ph idx="1"/>
          </p:nvPr>
        </p:nvSpPr>
        <p:spPr>
          <a:xfrm>
            <a:off x="388257" y="1927226"/>
            <a:ext cx="10515600" cy="2006146"/>
          </a:xfrm>
        </p:spPr>
        <p:txBody>
          <a:bodyPr>
            <a:normAutofit/>
          </a:bodyPr>
          <a:lstStyle/>
          <a:p>
            <a:pPr marL="0" indent="0">
              <a:buNone/>
            </a:pPr>
            <a:r>
              <a:rPr lang="en-US" sz="3600" dirty="0" smtClean="0">
                <a:latin typeface="Arial Black" panose="020B0A04020102020204" pitchFamily="34" charset="0"/>
              </a:rPr>
              <a:t>Current mixing –Voltage sensing</a:t>
            </a:r>
          </a:p>
          <a:p>
            <a:pPr marL="0" indent="0">
              <a:buNone/>
            </a:pPr>
            <a:endParaRPr lang="en-US" sz="3600" dirty="0">
              <a:latin typeface="Arial Black" panose="020B0A04020102020204" pitchFamily="34" charset="0"/>
            </a:endParaRPr>
          </a:p>
          <a:p>
            <a:pPr marL="0" indent="0">
              <a:buNone/>
            </a:pPr>
            <a:r>
              <a:rPr lang="en-US" sz="3600" dirty="0" smtClean="0">
                <a:latin typeface="Arial Black" panose="020B0A04020102020204" pitchFamily="34" charset="0"/>
              </a:rPr>
              <a:t>Parallel -parallel</a:t>
            </a:r>
            <a:endParaRPr lang="en-US" sz="3600" dirty="0">
              <a:latin typeface="Arial Black" panose="020B0A04020102020204" pitchFamily="34" charset="0"/>
            </a:endParaRPr>
          </a:p>
        </p:txBody>
      </p:sp>
    </p:spTree>
    <p:extLst>
      <p:ext uri="{BB962C8B-B14F-4D97-AF65-F5344CB8AC3E}">
        <p14:creationId xmlns:p14="http://schemas.microsoft.com/office/powerpoint/2010/main" val="8037560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53925" b="58998"/>
          <a:stretch/>
        </p:blipFill>
        <p:spPr>
          <a:xfrm>
            <a:off x="6586579" y="50221"/>
            <a:ext cx="5605421" cy="2312914"/>
          </a:xfrm>
          <a:prstGeom prst="rect">
            <a:avLst/>
          </a:prstGeom>
        </p:spPr>
      </p:pic>
      <p:pic>
        <p:nvPicPr>
          <p:cNvPr id="5" name="Picture 4"/>
          <p:cNvPicPr>
            <a:picLocks noChangeAspect="1"/>
          </p:cNvPicPr>
          <p:nvPr/>
        </p:nvPicPr>
        <p:blipFill>
          <a:blip r:embed="rId3"/>
          <a:stretch>
            <a:fillRect/>
          </a:stretch>
        </p:blipFill>
        <p:spPr>
          <a:xfrm>
            <a:off x="124812" y="50221"/>
            <a:ext cx="4243988" cy="1957436"/>
          </a:xfrm>
          <a:prstGeom prst="rect">
            <a:avLst/>
          </a:prstGeom>
        </p:spPr>
      </p:pic>
      <p:pic>
        <p:nvPicPr>
          <p:cNvPr id="6" name="Picture 5"/>
          <p:cNvPicPr>
            <a:picLocks noChangeAspect="1"/>
          </p:cNvPicPr>
          <p:nvPr/>
        </p:nvPicPr>
        <p:blipFill>
          <a:blip r:embed="rId4"/>
          <a:stretch>
            <a:fillRect/>
          </a:stretch>
        </p:blipFill>
        <p:spPr>
          <a:xfrm>
            <a:off x="469715" y="2281656"/>
            <a:ext cx="5330741" cy="4152516"/>
          </a:xfrm>
          <a:prstGeom prst="rect">
            <a:avLst/>
          </a:prstGeom>
        </p:spPr>
      </p:pic>
    </p:spTree>
    <p:extLst>
      <p:ext uri="{BB962C8B-B14F-4D97-AF65-F5344CB8AC3E}">
        <p14:creationId xmlns:p14="http://schemas.microsoft.com/office/powerpoint/2010/main" val="33811576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61270" y="1459077"/>
            <a:ext cx="7554889" cy="2554545"/>
          </a:xfrm>
          <a:prstGeom prst="rect">
            <a:avLst/>
          </a:prstGeom>
        </p:spPr>
        <p:txBody>
          <a:bodyPr wrap="none">
            <a:spAutoFit/>
          </a:bodyPr>
          <a:lstStyle/>
          <a:p>
            <a:pPr algn="ctr"/>
            <a:r>
              <a:rPr lang="en-US" sz="3200" b="1" i="0" u="none" strike="noStrike" baseline="0" dirty="0" smtClean="0">
                <a:latin typeface="Arial Black" panose="020B0A04020102020204" pitchFamily="34" charset="0"/>
              </a:rPr>
              <a:t>The Feedback Current Amplifier</a:t>
            </a:r>
          </a:p>
          <a:p>
            <a:pPr algn="ctr"/>
            <a:endParaRPr lang="en-US" sz="3200" b="1" dirty="0">
              <a:latin typeface="Arial Black" panose="020B0A04020102020204" pitchFamily="34" charset="0"/>
            </a:endParaRPr>
          </a:p>
          <a:p>
            <a:pPr algn="ctr"/>
            <a:r>
              <a:rPr lang="en-US" sz="3200" b="1" i="0" u="none" strike="noStrike" baseline="0" dirty="0" smtClean="0">
                <a:latin typeface="Arial Black" panose="020B0A04020102020204" pitchFamily="34" charset="0"/>
              </a:rPr>
              <a:t> (Shunt–Series)</a:t>
            </a:r>
          </a:p>
          <a:p>
            <a:pPr algn="ctr"/>
            <a:endParaRPr lang="en-US" sz="3200" b="1" dirty="0">
              <a:latin typeface="Arial Black" panose="020B0A04020102020204" pitchFamily="34" charset="0"/>
            </a:endParaRPr>
          </a:p>
          <a:p>
            <a:pPr algn="ctr"/>
            <a:r>
              <a:rPr lang="en-US" sz="3200" b="1" dirty="0" smtClean="0">
                <a:latin typeface="Arial Black" panose="020B0A04020102020204" pitchFamily="34" charset="0"/>
              </a:rPr>
              <a:t>Current mixing – current sensing</a:t>
            </a:r>
            <a:endParaRPr lang="en-US" sz="3200" dirty="0">
              <a:latin typeface="Arial Black" panose="020B0A04020102020204" pitchFamily="34" charset="0"/>
            </a:endParaRPr>
          </a:p>
        </p:txBody>
      </p:sp>
    </p:spTree>
    <p:extLst>
      <p:ext uri="{BB962C8B-B14F-4D97-AF65-F5344CB8AC3E}">
        <p14:creationId xmlns:p14="http://schemas.microsoft.com/office/powerpoint/2010/main" val="37805101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698" t="49235" r="56096" b="7280"/>
          <a:stretch/>
        </p:blipFill>
        <p:spPr>
          <a:xfrm>
            <a:off x="7112000" y="225014"/>
            <a:ext cx="4891314" cy="2452915"/>
          </a:xfrm>
          <a:prstGeom prst="rect">
            <a:avLst/>
          </a:prstGeom>
        </p:spPr>
      </p:pic>
      <p:pic>
        <p:nvPicPr>
          <p:cNvPr id="6" name="Picture 5"/>
          <p:cNvPicPr>
            <a:picLocks noChangeAspect="1"/>
          </p:cNvPicPr>
          <p:nvPr/>
        </p:nvPicPr>
        <p:blipFill>
          <a:blip r:embed="rId3"/>
          <a:stretch>
            <a:fillRect/>
          </a:stretch>
        </p:blipFill>
        <p:spPr>
          <a:xfrm>
            <a:off x="270044" y="36241"/>
            <a:ext cx="5680813" cy="2641688"/>
          </a:xfrm>
          <a:prstGeom prst="rect">
            <a:avLst/>
          </a:prstGeom>
        </p:spPr>
      </p:pic>
      <p:pic>
        <p:nvPicPr>
          <p:cNvPr id="7" name="Picture 6"/>
          <p:cNvPicPr>
            <a:picLocks noChangeAspect="1"/>
          </p:cNvPicPr>
          <p:nvPr/>
        </p:nvPicPr>
        <p:blipFill>
          <a:blip r:embed="rId4"/>
          <a:stretch>
            <a:fillRect/>
          </a:stretch>
        </p:blipFill>
        <p:spPr>
          <a:xfrm>
            <a:off x="6504128" y="2583543"/>
            <a:ext cx="5499186" cy="4194890"/>
          </a:xfrm>
          <a:prstGeom prst="rect">
            <a:avLst/>
          </a:prstGeom>
        </p:spPr>
      </p:pic>
    </p:spTree>
    <p:extLst>
      <p:ext uri="{BB962C8B-B14F-4D97-AF65-F5344CB8AC3E}">
        <p14:creationId xmlns:p14="http://schemas.microsoft.com/office/powerpoint/2010/main" val="2458439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9596" y="223226"/>
            <a:ext cx="9055773" cy="6634774"/>
          </a:xfrm>
          <a:prstGeom prst="rect">
            <a:avLst/>
          </a:prstGeom>
        </p:spPr>
      </p:pic>
    </p:spTree>
    <p:extLst>
      <p:ext uri="{BB962C8B-B14F-4D97-AF65-F5344CB8AC3E}">
        <p14:creationId xmlns:p14="http://schemas.microsoft.com/office/powerpoint/2010/main" val="41245245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54515"/>
            <a:ext cx="12165878" cy="5640978"/>
          </a:xfrm>
          <a:prstGeom prst="rect">
            <a:avLst/>
          </a:prstGeom>
        </p:spPr>
      </p:pic>
      <p:sp>
        <p:nvSpPr>
          <p:cNvPr id="2" name="Rectangle 1"/>
          <p:cNvSpPr/>
          <p:nvPr/>
        </p:nvSpPr>
        <p:spPr>
          <a:xfrm>
            <a:off x="2658794" y="1012874"/>
            <a:ext cx="1336431"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Voltage</a:t>
            </a:r>
            <a:endParaRPr lang="en-US" dirty="0"/>
          </a:p>
        </p:txBody>
      </p:sp>
      <p:sp>
        <p:nvSpPr>
          <p:cNvPr id="6" name="Rectangle 5"/>
          <p:cNvSpPr/>
          <p:nvPr/>
        </p:nvSpPr>
        <p:spPr>
          <a:xfrm>
            <a:off x="8750106" y="3924886"/>
            <a:ext cx="2082018" cy="342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Trans-conductance</a:t>
            </a:r>
            <a:endParaRPr lang="en-US" dirty="0"/>
          </a:p>
        </p:txBody>
      </p:sp>
      <p:sp>
        <p:nvSpPr>
          <p:cNvPr id="7" name="Rectangle 6"/>
          <p:cNvSpPr/>
          <p:nvPr/>
        </p:nvSpPr>
        <p:spPr>
          <a:xfrm>
            <a:off x="8595360" y="1012874"/>
            <a:ext cx="2025748"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Trans-resistance</a:t>
            </a:r>
            <a:endParaRPr lang="en-US" dirty="0"/>
          </a:p>
        </p:txBody>
      </p:sp>
      <p:sp>
        <p:nvSpPr>
          <p:cNvPr id="8" name="Rectangle 7"/>
          <p:cNvSpPr/>
          <p:nvPr/>
        </p:nvSpPr>
        <p:spPr>
          <a:xfrm>
            <a:off x="2602524" y="4030394"/>
            <a:ext cx="1336431"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Current</a:t>
            </a:r>
            <a:endParaRPr lang="en-US" dirty="0"/>
          </a:p>
        </p:txBody>
      </p:sp>
    </p:spTree>
    <p:extLst>
      <p:ext uri="{BB962C8B-B14F-4D97-AF65-F5344CB8AC3E}">
        <p14:creationId xmlns:p14="http://schemas.microsoft.com/office/powerpoint/2010/main" val="13285719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8049" y="0"/>
            <a:ext cx="6546761" cy="596841"/>
          </a:xfrm>
          <a:solidFill>
            <a:schemeClr val="tx1"/>
          </a:solidFill>
        </p:spPr>
        <p:txBody>
          <a:bodyPr>
            <a:normAutofit fontScale="90000"/>
          </a:bodyPr>
          <a:lstStyle/>
          <a:p>
            <a:pPr algn="ctr"/>
            <a:r>
              <a:rPr lang="en-US" b="0" i="0" u="none" strike="noStrike" baseline="0" dirty="0" smtClean="0">
                <a:solidFill>
                  <a:schemeClr val="bg1"/>
                </a:solidFill>
                <a:latin typeface="Times New Roman" panose="02020603050405020304" pitchFamily="18" charset="0"/>
              </a:rPr>
              <a:t>Calculation of feedback factor</a:t>
            </a:r>
            <a:endParaRPr lang="en-US" dirty="0">
              <a:solidFill>
                <a:schemeClr val="bg1"/>
              </a:solidFill>
            </a:endParaRPr>
          </a:p>
        </p:txBody>
      </p:sp>
      <p:pic>
        <p:nvPicPr>
          <p:cNvPr id="4" name="Picture 3"/>
          <p:cNvPicPr>
            <a:picLocks noChangeAspect="1"/>
          </p:cNvPicPr>
          <p:nvPr/>
        </p:nvPicPr>
        <p:blipFill>
          <a:blip r:embed="rId2"/>
          <a:stretch>
            <a:fillRect/>
          </a:stretch>
        </p:blipFill>
        <p:spPr>
          <a:xfrm>
            <a:off x="386163" y="2447413"/>
            <a:ext cx="11694082" cy="3000349"/>
          </a:xfrm>
          <a:prstGeom prst="rect">
            <a:avLst/>
          </a:prstGeom>
        </p:spPr>
      </p:pic>
      <p:sp>
        <p:nvSpPr>
          <p:cNvPr id="6" name="Rectangle 5"/>
          <p:cNvSpPr/>
          <p:nvPr/>
        </p:nvSpPr>
        <p:spPr>
          <a:xfrm>
            <a:off x="268310" y="765685"/>
            <a:ext cx="11655380" cy="1569660"/>
          </a:xfrm>
          <a:prstGeom prst="rect">
            <a:avLst/>
          </a:prstGeom>
        </p:spPr>
        <p:txBody>
          <a:bodyPr wrap="square">
            <a:spAutoFit/>
          </a:bodyPr>
          <a:lstStyle/>
          <a:p>
            <a:r>
              <a:rPr lang="en-US" sz="2400" b="0" i="0" u="none" strike="noStrike" baseline="0" dirty="0" smtClean="0">
                <a:latin typeface="Times New Roman" panose="02020603050405020304" pitchFamily="18" charset="0"/>
              </a:rPr>
              <a:t>Depending on the type of feedback, the output port of the feedback network is shorted or opened, and the ratio of the output current or </a:t>
            </a:r>
            <a:r>
              <a:rPr lang="en-US" sz="2400" dirty="0"/>
              <a:t>voltage to the input is defined as the feedback factor. For example, in a voltage-voltage </a:t>
            </a:r>
            <a:r>
              <a:rPr lang="en-US" sz="2400" dirty="0" smtClean="0"/>
              <a:t>feedback topology</a:t>
            </a:r>
            <a:r>
              <a:rPr lang="en-US" sz="2400" dirty="0"/>
              <a:t>, the output port of the feedback network is </a:t>
            </a:r>
            <a:r>
              <a:rPr lang="en-US" sz="2400" dirty="0" smtClean="0"/>
              <a:t>open </a:t>
            </a:r>
            <a:endParaRPr lang="en-US" sz="2400" dirty="0"/>
          </a:p>
        </p:txBody>
      </p:sp>
      <p:sp>
        <p:nvSpPr>
          <p:cNvPr id="7" name="Rectangle 6"/>
          <p:cNvSpPr/>
          <p:nvPr/>
        </p:nvSpPr>
        <p:spPr>
          <a:xfrm>
            <a:off x="3665329" y="2274149"/>
            <a:ext cx="2025748"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Trans-Resistance</a:t>
            </a:r>
            <a:endParaRPr lang="en-US" dirty="0"/>
          </a:p>
        </p:txBody>
      </p:sp>
      <p:sp>
        <p:nvSpPr>
          <p:cNvPr id="8" name="Rectangle 7"/>
          <p:cNvSpPr/>
          <p:nvPr/>
        </p:nvSpPr>
        <p:spPr>
          <a:xfrm>
            <a:off x="9624810" y="2272586"/>
            <a:ext cx="2025748"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Trans-Conductance</a:t>
            </a:r>
            <a:endParaRPr lang="en-US" dirty="0"/>
          </a:p>
        </p:txBody>
      </p:sp>
    </p:spTree>
    <p:extLst>
      <p:ext uri="{BB962C8B-B14F-4D97-AF65-F5344CB8AC3E}">
        <p14:creationId xmlns:p14="http://schemas.microsoft.com/office/powerpoint/2010/main" val="1017032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73803" b="32642"/>
          <a:stretch/>
        </p:blipFill>
        <p:spPr>
          <a:xfrm>
            <a:off x="5259124" y="1350473"/>
            <a:ext cx="3193961" cy="3298198"/>
          </a:xfrm>
          <a:prstGeom prst="rect">
            <a:avLst/>
          </a:prstGeom>
        </p:spPr>
      </p:pic>
      <p:grpSp>
        <p:nvGrpSpPr>
          <p:cNvPr id="14" name="Group 13"/>
          <p:cNvGrpSpPr/>
          <p:nvPr/>
        </p:nvGrpSpPr>
        <p:grpSpPr>
          <a:xfrm>
            <a:off x="7813183" y="0"/>
            <a:ext cx="4228564" cy="6452378"/>
            <a:chOff x="7813183" y="0"/>
            <a:chExt cx="4228564" cy="6452378"/>
          </a:xfrm>
        </p:grpSpPr>
        <p:grpSp>
          <p:nvGrpSpPr>
            <p:cNvPr id="9" name="Group 8"/>
            <p:cNvGrpSpPr/>
            <p:nvPr/>
          </p:nvGrpSpPr>
          <p:grpSpPr>
            <a:xfrm>
              <a:off x="9564710" y="244210"/>
              <a:ext cx="2477037" cy="6208168"/>
              <a:chOff x="9564710" y="244210"/>
              <a:chExt cx="2477037" cy="6208168"/>
            </a:xfrm>
          </p:grpSpPr>
          <p:pic>
            <p:nvPicPr>
              <p:cNvPr id="6" name="Picture 5"/>
              <p:cNvPicPr>
                <a:picLocks noChangeAspect="1"/>
              </p:cNvPicPr>
              <p:nvPr/>
            </p:nvPicPr>
            <p:blipFill rotWithShape="1">
              <a:blip r:embed="rId3"/>
              <a:srcRect r="79477" b="19173"/>
              <a:stretch/>
            </p:blipFill>
            <p:spPr>
              <a:xfrm>
                <a:off x="9641780" y="244210"/>
                <a:ext cx="2399967" cy="2425094"/>
              </a:xfrm>
              <a:prstGeom prst="rect">
                <a:avLst/>
              </a:prstGeom>
            </p:spPr>
          </p:pic>
          <p:pic>
            <p:nvPicPr>
              <p:cNvPr id="8" name="Picture 7"/>
              <p:cNvPicPr>
                <a:picLocks noChangeAspect="1"/>
              </p:cNvPicPr>
              <p:nvPr/>
            </p:nvPicPr>
            <p:blipFill rotWithShape="1">
              <a:blip r:embed="rId2"/>
              <a:srcRect l="79683" t="29861" b="22269"/>
              <a:stretch/>
            </p:blipFill>
            <p:spPr>
              <a:xfrm>
                <a:off x="9564710" y="4108423"/>
                <a:ext cx="2477037" cy="2343955"/>
              </a:xfrm>
              <a:prstGeom prst="rect">
                <a:avLst/>
              </a:prstGeom>
            </p:spPr>
          </p:pic>
        </p:grpSp>
        <p:sp>
          <p:nvSpPr>
            <p:cNvPr id="10" name="Right Arrow 9"/>
            <p:cNvSpPr/>
            <p:nvPr/>
          </p:nvSpPr>
          <p:spPr>
            <a:xfrm>
              <a:off x="7813183" y="0"/>
              <a:ext cx="1751527" cy="130082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Finding feedback</a:t>
              </a:r>
              <a:endParaRPr lang="en-US" b="1" dirty="0"/>
            </a:p>
          </p:txBody>
        </p:sp>
      </p:grpSp>
      <p:grpSp>
        <p:nvGrpSpPr>
          <p:cNvPr id="13" name="Group 12"/>
          <p:cNvGrpSpPr/>
          <p:nvPr/>
        </p:nvGrpSpPr>
        <p:grpSpPr>
          <a:xfrm>
            <a:off x="25907" y="51087"/>
            <a:ext cx="7062018" cy="6439990"/>
            <a:chOff x="25907" y="51087"/>
            <a:chExt cx="7062018" cy="6439990"/>
          </a:xfrm>
        </p:grpSpPr>
        <p:grpSp>
          <p:nvGrpSpPr>
            <p:cNvPr id="2" name="Group 1"/>
            <p:cNvGrpSpPr/>
            <p:nvPr/>
          </p:nvGrpSpPr>
          <p:grpSpPr>
            <a:xfrm>
              <a:off x="25907" y="51087"/>
              <a:ext cx="5233217" cy="6439990"/>
              <a:chOff x="3754189" y="244210"/>
              <a:chExt cx="5233217" cy="6439990"/>
            </a:xfrm>
          </p:grpSpPr>
          <p:pic>
            <p:nvPicPr>
              <p:cNvPr id="3" name="Picture 2"/>
              <p:cNvPicPr>
                <a:picLocks noChangeAspect="1"/>
              </p:cNvPicPr>
              <p:nvPr/>
            </p:nvPicPr>
            <p:blipFill rotWithShape="1">
              <a:blip r:embed="rId4"/>
              <a:srcRect r="51922" b="60464"/>
              <a:stretch/>
            </p:blipFill>
            <p:spPr>
              <a:xfrm>
                <a:off x="3754189" y="244210"/>
                <a:ext cx="5108619" cy="1947864"/>
              </a:xfrm>
              <a:prstGeom prst="rect">
                <a:avLst/>
              </a:prstGeom>
            </p:spPr>
          </p:pic>
          <p:pic>
            <p:nvPicPr>
              <p:cNvPr id="7" name="Picture 6"/>
              <p:cNvPicPr>
                <a:picLocks noChangeAspect="1"/>
              </p:cNvPicPr>
              <p:nvPr/>
            </p:nvPicPr>
            <p:blipFill rotWithShape="1">
              <a:blip r:embed="rId2"/>
              <a:srcRect l="31603" r="25933" b="10521"/>
              <a:stretch/>
            </p:blipFill>
            <p:spPr>
              <a:xfrm>
                <a:off x="3810099" y="2302844"/>
                <a:ext cx="5177307" cy="4381356"/>
              </a:xfrm>
              <a:prstGeom prst="rect">
                <a:avLst/>
              </a:prstGeom>
            </p:spPr>
          </p:pic>
        </p:grpSp>
        <p:sp>
          <p:nvSpPr>
            <p:cNvPr id="11" name="Left Arrow 10"/>
            <p:cNvSpPr/>
            <p:nvPr/>
          </p:nvSpPr>
          <p:spPr>
            <a:xfrm>
              <a:off x="5207609" y="51087"/>
              <a:ext cx="1880316" cy="105667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Breaking </a:t>
              </a:r>
              <a:endParaRPr lang="en-US" b="1" dirty="0"/>
            </a:p>
          </p:txBody>
        </p:sp>
      </p:grpSp>
      <p:sp>
        <p:nvSpPr>
          <p:cNvPr id="12" name="Rounded Rectangle 11"/>
          <p:cNvSpPr/>
          <p:nvPr/>
        </p:nvSpPr>
        <p:spPr>
          <a:xfrm>
            <a:off x="5898524" y="4855335"/>
            <a:ext cx="1914659" cy="61818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Voltage Amplifier</a:t>
            </a:r>
            <a:endParaRPr lang="en-US" b="1" dirty="0"/>
          </a:p>
        </p:txBody>
      </p:sp>
    </p:spTree>
    <p:extLst>
      <p:ext uri="{BB962C8B-B14F-4D97-AF65-F5344CB8AC3E}">
        <p14:creationId xmlns:p14="http://schemas.microsoft.com/office/powerpoint/2010/main" val="213613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pPr>
              <a:defRPr/>
            </a:pPr>
            <a:fld id="{00EAB7F4-6D7F-4ED8-A4DD-054849794DB9}" type="slidenum">
              <a:rPr lang="en-US" altLang="en-US"/>
              <a:pPr>
                <a:defRPr/>
              </a:pPr>
              <a:t>33</a:t>
            </a:fld>
            <a:endParaRPr lang="en-US" altLang="en-US"/>
          </a:p>
        </p:txBody>
      </p:sp>
      <p:sp>
        <p:nvSpPr>
          <p:cNvPr id="277508" name="Rectangle 2"/>
          <p:cNvSpPr>
            <a:spLocks noGrp="1" noChangeArrowheads="1"/>
          </p:cNvSpPr>
          <p:nvPr>
            <p:ph type="title"/>
          </p:nvPr>
        </p:nvSpPr>
        <p:spPr>
          <a:xfrm>
            <a:off x="838200" y="208708"/>
            <a:ext cx="10515600" cy="568325"/>
          </a:xfrm>
        </p:spPr>
        <p:txBody>
          <a:bodyPr>
            <a:normAutofit fontScale="90000"/>
          </a:bodyPr>
          <a:lstStyle/>
          <a:p>
            <a:pPr algn="ctr" eaLnBrk="1" hangingPunct="1"/>
            <a:r>
              <a:rPr lang="en-US" altLang="en-US" dirty="0" smtClean="0"/>
              <a:t>    Breaking the Loop Example I</a:t>
            </a:r>
          </a:p>
        </p:txBody>
      </p:sp>
      <p:pic>
        <p:nvPicPr>
          <p:cNvPr id="27750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990600"/>
            <a:ext cx="8763000" cy="362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7510" name="Group 7"/>
          <p:cNvGrpSpPr>
            <a:grpSpLocks/>
          </p:cNvGrpSpPr>
          <p:nvPr/>
        </p:nvGrpSpPr>
        <p:grpSpPr bwMode="auto">
          <a:xfrm>
            <a:off x="3467100" y="4673600"/>
            <a:ext cx="4724400" cy="1879600"/>
            <a:chOff x="1224" y="2944"/>
            <a:chExt cx="2976" cy="1328"/>
          </a:xfrm>
        </p:grpSpPr>
        <p:sp>
          <p:nvSpPr>
            <p:cNvPr id="277511" name="AutoShape 6"/>
            <p:cNvSpPr>
              <a:spLocks noChangeArrowheads="1"/>
            </p:cNvSpPr>
            <p:nvPr/>
          </p:nvSpPr>
          <p:spPr bwMode="auto">
            <a:xfrm>
              <a:off x="1224" y="2944"/>
              <a:ext cx="2976" cy="129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endParaRPr lang="en-US" altLang="en-US"/>
            </a:p>
          </p:txBody>
        </p:sp>
        <p:graphicFrame>
          <p:nvGraphicFramePr>
            <p:cNvPr id="277512" name="Object 5"/>
            <p:cNvGraphicFramePr>
              <a:graphicFrameLocks noChangeAspect="1"/>
            </p:cNvGraphicFramePr>
            <p:nvPr/>
          </p:nvGraphicFramePr>
          <p:xfrm>
            <a:off x="1248" y="3037"/>
            <a:ext cx="2928" cy="1235"/>
          </p:xfrm>
          <a:graphic>
            <a:graphicData uri="http://schemas.openxmlformats.org/presentationml/2006/ole">
              <mc:AlternateContent xmlns:mc="http://schemas.openxmlformats.org/markup-compatibility/2006">
                <mc:Choice xmlns:v="urn:schemas-microsoft-com:vml" Requires="v">
                  <p:oleObj spid="_x0000_s13413" name="Equation" r:id="rId4" imgW="2832100" imgH="1193800" progId="Equation.3">
                    <p:embed/>
                  </p:oleObj>
                </mc:Choice>
                <mc:Fallback>
                  <p:oleObj name="Equation" r:id="rId4" imgW="2832100" imgH="119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3037"/>
                          <a:ext cx="2928" cy="1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42049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7510"/>
                                        </p:tgtEl>
                                        <p:attrNameLst>
                                          <p:attrName>style.visibility</p:attrName>
                                        </p:attrNameLst>
                                      </p:cBhvr>
                                      <p:to>
                                        <p:strVal val="visible"/>
                                      </p:to>
                                    </p:set>
                                    <p:animEffect transition="in" filter="wipe(left)">
                                      <p:cBhvr>
                                        <p:cTn id="7" dur="500"/>
                                        <p:tgtEl>
                                          <p:spTgt spid="277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pPr>
              <a:defRPr/>
            </a:pPr>
            <a:fld id="{113BC31D-E90B-49B2-AB4B-E37BFA1C809F}" type="slidenum">
              <a:rPr lang="en-US" altLang="en-US"/>
              <a:pPr>
                <a:defRPr/>
              </a:pPr>
              <a:t>34</a:t>
            </a:fld>
            <a:endParaRPr lang="en-US" altLang="en-US"/>
          </a:p>
        </p:txBody>
      </p:sp>
      <p:sp>
        <p:nvSpPr>
          <p:cNvPr id="278532" name="Rectangle 2"/>
          <p:cNvSpPr>
            <a:spLocks noGrp="1" noChangeArrowheads="1"/>
          </p:cNvSpPr>
          <p:nvPr>
            <p:ph type="title"/>
          </p:nvPr>
        </p:nvSpPr>
        <p:spPr>
          <a:xfrm>
            <a:off x="838200" y="42862"/>
            <a:ext cx="10515600" cy="701675"/>
          </a:xfrm>
        </p:spPr>
        <p:txBody>
          <a:bodyPr/>
          <a:lstStyle/>
          <a:p>
            <a:pPr algn="ctr" eaLnBrk="1" hangingPunct="1"/>
            <a:r>
              <a:rPr lang="en-US" altLang="en-US" dirty="0" smtClean="0"/>
              <a:t>Feedback Factor Example I</a:t>
            </a:r>
          </a:p>
        </p:txBody>
      </p:sp>
      <p:grpSp>
        <p:nvGrpSpPr>
          <p:cNvPr id="278533" name="Group 12"/>
          <p:cNvGrpSpPr>
            <a:grpSpLocks/>
          </p:cNvGrpSpPr>
          <p:nvPr/>
        </p:nvGrpSpPr>
        <p:grpSpPr bwMode="auto">
          <a:xfrm>
            <a:off x="2336800" y="1066800"/>
            <a:ext cx="7010400" cy="3048000"/>
            <a:chOff x="512" y="672"/>
            <a:chExt cx="4416" cy="1920"/>
          </a:xfrm>
        </p:grpSpPr>
        <p:pic>
          <p:nvPicPr>
            <p:cNvPr id="27853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 y="672"/>
              <a:ext cx="2205" cy="1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853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4" y="1246"/>
              <a:ext cx="1734" cy="1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8539" name="AutoShape 6"/>
            <p:cNvSpPr>
              <a:spLocks noChangeArrowheads="1"/>
            </p:cNvSpPr>
            <p:nvPr/>
          </p:nvSpPr>
          <p:spPr bwMode="auto">
            <a:xfrm>
              <a:off x="2607" y="1801"/>
              <a:ext cx="537" cy="240"/>
            </a:xfrm>
            <a:custGeom>
              <a:avLst/>
              <a:gdLst>
                <a:gd name="T0" fmla="*/ 403 w 21600"/>
                <a:gd name="T1" fmla="*/ 0 h 21600"/>
                <a:gd name="T2" fmla="*/ 0 w 21600"/>
                <a:gd name="T3" fmla="*/ 120 h 21600"/>
                <a:gd name="T4" fmla="*/ 403 w 21600"/>
                <a:gd name="T5" fmla="*/ 240 h 21600"/>
                <a:gd name="T6" fmla="*/ 537 w 21600"/>
                <a:gd name="T7" fmla="*/ 120 h 21600"/>
                <a:gd name="T8" fmla="*/ 17694720 60000 65536"/>
                <a:gd name="T9" fmla="*/ 11796480 60000 65536"/>
                <a:gd name="T10" fmla="*/ 5898240 60000 65536"/>
                <a:gd name="T11" fmla="*/ 0 60000 65536"/>
                <a:gd name="T12" fmla="*/ 3379 w 21600"/>
                <a:gd name="T13" fmla="*/ 5400 h 21600"/>
                <a:gd name="T14" fmla="*/ 18905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40" name="Rectangle 7"/>
            <p:cNvSpPr>
              <a:spLocks noChangeArrowheads="1"/>
            </p:cNvSpPr>
            <p:nvPr/>
          </p:nvSpPr>
          <p:spPr bwMode="auto">
            <a:xfrm>
              <a:off x="1769" y="1086"/>
              <a:ext cx="671" cy="1506"/>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endParaRPr lang="en-US" altLang="en-US"/>
            </a:p>
          </p:txBody>
        </p:sp>
      </p:grpSp>
      <p:grpSp>
        <p:nvGrpSpPr>
          <p:cNvPr id="278534" name="Group 11"/>
          <p:cNvGrpSpPr>
            <a:grpSpLocks/>
          </p:cNvGrpSpPr>
          <p:nvPr/>
        </p:nvGrpSpPr>
        <p:grpSpPr bwMode="auto">
          <a:xfrm>
            <a:off x="3352800" y="4267200"/>
            <a:ext cx="5486400" cy="2133600"/>
            <a:chOff x="1104" y="2736"/>
            <a:chExt cx="3504" cy="1584"/>
          </a:xfrm>
        </p:grpSpPr>
        <p:sp>
          <p:nvSpPr>
            <p:cNvPr id="278535" name="AutoShape 10"/>
            <p:cNvSpPr>
              <a:spLocks noChangeArrowheads="1"/>
            </p:cNvSpPr>
            <p:nvPr/>
          </p:nvSpPr>
          <p:spPr bwMode="auto">
            <a:xfrm>
              <a:off x="1104" y="2736"/>
              <a:ext cx="3504" cy="1584"/>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endParaRPr lang="en-US" altLang="en-US"/>
            </a:p>
          </p:txBody>
        </p:sp>
        <p:graphicFrame>
          <p:nvGraphicFramePr>
            <p:cNvPr id="278536" name="Object 9"/>
            <p:cNvGraphicFramePr>
              <a:graphicFrameLocks noChangeAspect="1"/>
            </p:cNvGraphicFramePr>
            <p:nvPr/>
          </p:nvGraphicFramePr>
          <p:xfrm>
            <a:off x="1200" y="2754"/>
            <a:ext cx="3360" cy="1566"/>
          </p:xfrm>
          <a:graphic>
            <a:graphicData uri="http://schemas.openxmlformats.org/presentationml/2006/ole">
              <mc:AlternateContent xmlns:mc="http://schemas.openxmlformats.org/markup-compatibility/2006">
                <mc:Choice xmlns:v="urn:schemas-microsoft-com:vml" Requires="v">
                  <p:oleObj spid="_x0000_s14437" name="Equation" r:id="rId5" imgW="3378200" imgH="1574800" progId="Equation.3">
                    <p:embed/>
                  </p:oleObj>
                </mc:Choice>
                <mc:Fallback>
                  <p:oleObj name="Equation" r:id="rId5" imgW="3378200" imgH="1574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 y="2754"/>
                          <a:ext cx="3360" cy="1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14046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8534"/>
                                        </p:tgtEl>
                                        <p:attrNameLst>
                                          <p:attrName>style.visibility</p:attrName>
                                        </p:attrNameLst>
                                      </p:cBhvr>
                                      <p:to>
                                        <p:strVal val="visible"/>
                                      </p:to>
                                    </p:set>
                                    <p:animEffect transition="in" filter="wipe(left)">
                                      <p:cBhvr>
                                        <p:cTn id="7" dur="500"/>
                                        <p:tgtEl>
                                          <p:spTgt spid="278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pPr>
              <a:defRPr/>
            </a:pPr>
            <a:fld id="{FFC30A5B-7017-41F2-A14E-BF1CFC9E9920}" type="slidenum">
              <a:rPr lang="en-US" altLang="en-US"/>
              <a:pPr>
                <a:defRPr/>
              </a:pPr>
              <a:t>35</a:t>
            </a:fld>
            <a:endParaRPr lang="en-US" altLang="en-US"/>
          </a:p>
        </p:txBody>
      </p:sp>
      <p:sp>
        <p:nvSpPr>
          <p:cNvPr id="245764" name="Rectangle 2"/>
          <p:cNvSpPr>
            <a:spLocks noGrp="1" noChangeArrowheads="1"/>
          </p:cNvSpPr>
          <p:nvPr>
            <p:ph type="title"/>
          </p:nvPr>
        </p:nvSpPr>
        <p:spPr>
          <a:xfrm>
            <a:off x="838200" y="123088"/>
            <a:ext cx="10515600" cy="884126"/>
          </a:xfrm>
        </p:spPr>
        <p:txBody>
          <a:bodyPr/>
          <a:lstStyle/>
          <a:p>
            <a:pPr eaLnBrk="1" hangingPunct="1"/>
            <a:r>
              <a:rPr lang="en-US" altLang="en-US" dirty="0" smtClean="0">
                <a:latin typeface="Arial Black" panose="020B0A04020102020204" pitchFamily="34" charset="0"/>
              </a:rPr>
              <a:t>Polarity of Feedback Example I</a:t>
            </a:r>
          </a:p>
        </p:txBody>
      </p:sp>
      <p:pic>
        <p:nvPicPr>
          <p:cNvPr id="2457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1" y="939801"/>
            <a:ext cx="5319713" cy="418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5766" name="Group 18"/>
          <p:cNvGrpSpPr>
            <a:grpSpLocks/>
          </p:cNvGrpSpPr>
          <p:nvPr/>
        </p:nvGrpSpPr>
        <p:grpSpPr bwMode="auto">
          <a:xfrm>
            <a:off x="1676400" y="5143500"/>
            <a:ext cx="8839200" cy="838200"/>
            <a:chOff x="0" y="3552"/>
            <a:chExt cx="5760" cy="528"/>
          </a:xfrm>
        </p:grpSpPr>
        <p:sp>
          <p:nvSpPr>
            <p:cNvPr id="245768" name="AutoShape 17"/>
            <p:cNvSpPr>
              <a:spLocks noChangeArrowheads="1"/>
            </p:cNvSpPr>
            <p:nvPr/>
          </p:nvSpPr>
          <p:spPr bwMode="auto">
            <a:xfrm>
              <a:off x="0" y="3552"/>
              <a:ext cx="5760" cy="52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endParaRPr lang="en-US" altLang="en-US"/>
            </a:p>
          </p:txBody>
        </p:sp>
        <p:graphicFrame>
          <p:nvGraphicFramePr>
            <p:cNvPr id="245769" name="Object 5"/>
            <p:cNvGraphicFramePr>
              <a:graphicFrameLocks noChangeAspect="1"/>
            </p:cNvGraphicFramePr>
            <p:nvPr/>
          </p:nvGraphicFramePr>
          <p:xfrm>
            <a:off x="144" y="3720"/>
            <a:ext cx="504" cy="336"/>
          </p:xfrm>
          <a:graphic>
            <a:graphicData uri="http://schemas.openxmlformats.org/presentationml/2006/ole">
              <mc:AlternateContent xmlns:mc="http://schemas.openxmlformats.org/markup-compatibility/2006">
                <mc:Choice xmlns:v="urn:schemas-microsoft-com:vml" Requires="v">
                  <p:oleObj spid="_x0000_s120838" name="Equation" r:id="rId4" imgW="533169" imgH="355446" progId="Equation.3">
                    <p:embed/>
                  </p:oleObj>
                </mc:Choice>
                <mc:Fallback>
                  <p:oleObj name="Equation" r:id="rId4" imgW="533169" imgH="3554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 y="3720"/>
                          <a:ext cx="504"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70" name="Object 6"/>
            <p:cNvGraphicFramePr>
              <a:graphicFrameLocks noChangeAspect="1"/>
            </p:cNvGraphicFramePr>
            <p:nvPr/>
          </p:nvGraphicFramePr>
          <p:xfrm>
            <a:off x="1176" y="3704"/>
            <a:ext cx="1240" cy="344"/>
          </p:xfrm>
          <a:graphic>
            <a:graphicData uri="http://schemas.openxmlformats.org/presentationml/2006/ole">
              <mc:AlternateContent xmlns:mc="http://schemas.openxmlformats.org/markup-compatibility/2006">
                <mc:Choice xmlns:v="urn:schemas-microsoft-com:vml" Requires="v">
                  <p:oleObj spid="_x0000_s120839" name="Equation" r:id="rId6" imgW="1231366" imgH="342751" progId="Equation.3">
                    <p:embed/>
                  </p:oleObj>
                </mc:Choice>
                <mc:Fallback>
                  <p:oleObj name="Equation" r:id="rId6" imgW="1231366" imgH="34275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6" y="3704"/>
                          <a:ext cx="1240"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71" name="Object 7"/>
            <p:cNvGraphicFramePr>
              <a:graphicFrameLocks noChangeAspect="1"/>
            </p:cNvGraphicFramePr>
            <p:nvPr/>
          </p:nvGraphicFramePr>
          <p:xfrm>
            <a:off x="2896" y="3720"/>
            <a:ext cx="1136" cy="349"/>
          </p:xfrm>
          <a:graphic>
            <a:graphicData uri="http://schemas.openxmlformats.org/presentationml/2006/ole">
              <mc:AlternateContent xmlns:mc="http://schemas.openxmlformats.org/markup-compatibility/2006">
                <mc:Choice xmlns:v="urn:schemas-microsoft-com:vml" Requires="v">
                  <p:oleObj spid="_x0000_s120840" name="Equation" r:id="rId8" imgW="1155199" imgH="355446" progId="Equation.3">
                    <p:embed/>
                  </p:oleObj>
                </mc:Choice>
                <mc:Fallback>
                  <p:oleObj name="Equation" r:id="rId8" imgW="1155199" imgH="35544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6" y="3720"/>
                          <a:ext cx="1136"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72" name="Object 9"/>
            <p:cNvGraphicFramePr>
              <a:graphicFrameLocks noChangeAspect="1"/>
            </p:cNvGraphicFramePr>
            <p:nvPr/>
          </p:nvGraphicFramePr>
          <p:xfrm>
            <a:off x="4512" y="3704"/>
            <a:ext cx="1248" cy="348"/>
          </p:xfrm>
          <a:graphic>
            <a:graphicData uri="http://schemas.openxmlformats.org/presentationml/2006/ole">
              <mc:AlternateContent xmlns:mc="http://schemas.openxmlformats.org/markup-compatibility/2006">
                <mc:Choice xmlns:v="urn:schemas-microsoft-com:vml" Requires="v">
                  <p:oleObj spid="_x0000_s120841" name="Equation" r:id="rId10" imgW="1231366" imgH="342751" progId="Equation.3">
                    <p:embed/>
                  </p:oleObj>
                </mc:Choice>
                <mc:Fallback>
                  <p:oleObj name="Equation" r:id="rId10" imgW="1231366" imgH="342751"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12" y="3704"/>
                          <a:ext cx="1248"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773" name="AutoShape 11"/>
            <p:cNvSpPr>
              <a:spLocks noChangeArrowheads="1"/>
            </p:cNvSpPr>
            <p:nvPr/>
          </p:nvSpPr>
          <p:spPr bwMode="auto">
            <a:xfrm>
              <a:off x="752" y="3744"/>
              <a:ext cx="288" cy="144"/>
            </a:xfrm>
            <a:prstGeom prst="rightArrow">
              <a:avLst>
                <a:gd name="adj1" fmla="val 50000"/>
                <a:gd name="adj2" fmla="val 5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endParaRPr lang="en-US" altLang="en-US"/>
            </a:p>
          </p:txBody>
        </p:sp>
        <p:sp>
          <p:nvSpPr>
            <p:cNvPr id="245774" name="AutoShape 15"/>
            <p:cNvSpPr>
              <a:spLocks noChangeArrowheads="1"/>
            </p:cNvSpPr>
            <p:nvPr/>
          </p:nvSpPr>
          <p:spPr bwMode="auto">
            <a:xfrm>
              <a:off x="2520" y="3744"/>
              <a:ext cx="288" cy="144"/>
            </a:xfrm>
            <a:prstGeom prst="rightArrow">
              <a:avLst>
                <a:gd name="adj1" fmla="val 50000"/>
                <a:gd name="adj2" fmla="val 5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endParaRPr lang="en-US" altLang="en-US"/>
            </a:p>
          </p:txBody>
        </p:sp>
        <p:sp>
          <p:nvSpPr>
            <p:cNvPr id="245775" name="AutoShape 16"/>
            <p:cNvSpPr>
              <a:spLocks noChangeArrowheads="1"/>
            </p:cNvSpPr>
            <p:nvPr/>
          </p:nvSpPr>
          <p:spPr bwMode="auto">
            <a:xfrm>
              <a:off x="4168" y="3736"/>
              <a:ext cx="288" cy="144"/>
            </a:xfrm>
            <a:prstGeom prst="rightArrow">
              <a:avLst>
                <a:gd name="adj1" fmla="val 50000"/>
                <a:gd name="adj2" fmla="val 5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endParaRPr lang="en-US" altLang="en-US"/>
            </a:p>
          </p:txBody>
        </p:sp>
      </p:grpSp>
      <p:sp>
        <p:nvSpPr>
          <p:cNvPr id="245767" name="Text Box 19"/>
          <p:cNvSpPr txBox="1">
            <a:spLocks noChangeArrowheads="1"/>
          </p:cNvSpPr>
          <p:nvPr/>
        </p:nvSpPr>
        <p:spPr bwMode="auto">
          <a:xfrm>
            <a:off x="4476751" y="6299200"/>
            <a:ext cx="2576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r>
              <a:rPr lang="en-US" altLang="en-US" sz="3600" b="1" i="1"/>
              <a:t>Negative Feedback</a:t>
            </a:r>
          </a:p>
        </p:txBody>
      </p:sp>
    </p:spTree>
    <p:extLst>
      <p:ext uri="{BB962C8B-B14F-4D97-AF65-F5344CB8AC3E}">
        <p14:creationId xmlns:p14="http://schemas.microsoft.com/office/powerpoint/2010/main" val="10725011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pPr>
              <a:defRPr/>
            </a:pPr>
            <a:fld id="{8DB66EB4-5DF0-4896-906D-687C840ACB10}" type="slidenum">
              <a:rPr lang="en-US" altLang="en-US"/>
              <a:pPr>
                <a:defRPr/>
              </a:pPr>
              <a:t>36</a:t>
            </a:fld>
            <a:endParaRPr lang="en-US" altLang="en-US"/>
          </a:p>
        </p:txBody>
      </p:sp>
      <p:sp>
        <p:nvSpPr>
          <p:cNvPr id="246788" name="Rectangle 2"/>
          <p:cNvSpPr>
            <a:spLocks noGrp="1" noChangeArrowheads="1"/>
          </p:cNvSpPr>
          <p:nvPr>
            <p:ph type="title"/>
          </p:nvPr>
        </p:nvSpPr>
        <p:spPr>
          <a:xfrm>
            <a:off x="838200" y="75441"/>
            <a:ext cx="10515600" cy="832610"/>
          </a:xfrm>
        </p:spPr>
        <p:txBody>
          <a:bodyPr/>
          <a:lstStyle/>
          <a:p>
            <a:pPr eaLnBrk="1" hangingPunct="1"/>
            <a:r>
              <a:rPr lang="en-US" altLang="en-US" dirty="0" smtClean="0">
                <a:latin typeface="Arial Black" panose="020B0A04020102020204" pitchFamily="34" charset="0"/>
              </a:rPr>
              <a:t>Polarity of Feedback Example II</a:t>
            </a:r>
          </a:p>
        </p:txBody>
      </p:sp>
      <p:pic>
        <p:nvPicPr>
          <p:cNvPr id="24678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1" y="1066801"/>
            <a:ext cx="5762625"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6790" name="Group 15"/>
          <p:cNvGrpSpPr>
            <a:grpSpLocks/>
          </p:cNvGrpSpPr>
          <p:nvPr/>
        </p:nvGrpSpPr>
        <p:grpSpPr bwMode="auto">
          <a:xfrm>
            <a:off x="1676400" y="5143500"/>
            <a:ext cx="8839200" cy="838200"/>
            <a:chOff x="96" y="3240"/>
            <a:chExt cx="5568" cy="528"/>
          </a:xfrm>
        </p:grpSpPr>
        <p:sp>
          <p:nvSpPr>
            <p:cNvPr id="246792" name="AutoShape 6"/>
            <p:cNvSpPr>
              <a:spLocks noChangeArrowheads="1"/>
            </p:cNvSpPr>
            <p:nvPr/>
          </p:nvSpPr>
          <p:spPr bwMode="auto">
            <a:xfrm>
              <a:off x="96" y="3240"/>
              <a:ext cx="5568" cy="52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endParaRPr lang="en-US" altLang="en-US"/>
            </a:p>
          </p:txBody>
        </p:sp>
        <p:graphicFrame>
          <p:nvGraphicFramePr>
            <p:cNvPr id="246793" name="Object 7"/>
            <p:cNvGraphicFramePr>
              <a:graphicFrameLocks noChangeAspect="1"/>
            </p:cNvGraphicFramePr>
            <p:nvPr/>
          </p:nvGraphicFramePr>
          <p:xfrm>
            <a:off x="235" y="3408"/>
            <a:ext cx="487" cy="336"/>
          </p:xfrm>
          <a:graphic>
            <a:graphicData uri="http://schemas.openxmlformats.org/presentationml/2006/ole">
              <mc:AlternateContent xmlns:mc="http://schemas.openxmlformats.org/markup-compatibility/2006">
                <mc:Choice xmlns:v="urn:schemas-microsoft-com:vml" Requires="v">
                  <p:oleObj spid="_x0000_s121862" name="Equation" r:id="rId4" imgW="533169" imgH="355446" progId="Equation.3">
                    <p:embed/>
                  </p:oleObj>
                </mc:Choice>
                <mc:Fallback>
                  <p:oleObj name="Equation" r:id="rId4" imgW="533169" imgH="3554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 y="3408"/>
                          <a:ext cx="48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4" name="Object 8"/>
            <p:cNvGraphicFramePr>
              <a:graphicFrameLocks noChangeAspect="1"/>
            </p:cNvGraphicFramePr>
            <p:nvPr/>
          </p:nvGraphicFramePr>
          <p:xfrm>
            <a:off x="1277" y="3392"/>
            <a:ext cx="1111" cy="344"/>
          </p:xfrm>
          <a:graphic>
            <a:graphicData uri="http://schemas.openxmlformats.org/presentationml/2006/ole">
              <mc:AlternateContent xmlns:mc="http://schemas.openxmlformats.org/markup-compatibility/2006">
                <mc:Choice xmlns:v="urn:schemas-microsoft-com:vml" Requires="v">
                  <p:oleObj spid="_x0000_s121863" name="Equation" r:id="rId6" imgW="1143000" imgH="342720" progId="Equation.3">
                    <p:embed/>
                  </p:oleObj>
                </mc:Choice>
                <mc:Fallback>
                  <p:oleObj name="Equation" r:id="rId6" imgW="1143000" imgH="3427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7" y="3392"/>
                          <a:ext cx="1111"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5" name="Object 9"/>
            <p:cNvGraphicFramePr>
              <a:graphicFrameLocks noChangeAspect="1"/>
            </p:cNvGraphicFramePr>
            <p:nvPr/>
          </p:nvGraphicFramePr>
          <p:xfrm>
            <a:off x="2895" y="3408"/>
            <a:ext cx="1099" cy="349"/>
          </p:xfrm>
          <a:graphic>
            <a:graphicData uri="http://schemas.openxmlformats.org/presentationml/2006/ole">
              <mc:AlternateContent xmlns:mc="http://schemas.openxmlformats.org/markup-compatibility/2006">
                <mc:Choice xmlns:v="urn:schemas-microsoft-com:vml" Requires="v">
                  <p:oleObj spid="_x0000_s121864" name="Equation" r:id="rId8" imgW="1155199" imgH="355446" progId="Equation.3">
                    <p:embed/>
                  </p:oleObj>
                </mc:Choice>
                <mc:Fallback>
                  <p:oleObj name="Equation" r:id="rId8" imgW="1155199" imgH="35544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 y="3408"/>
                          <a:ext cx="1099"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6" name="Object 10"/>
            <p:cNvGraphicFramePr>
              <a:graphicFrameLocks noChangeAspect="1"/>
            </p:cNvGraphicFramePr>
            <p:nvPr/>
          </p:nvGraphicFramePr>
          <p:xfrm>
            <a:off x="4429" y="3392"/>
            <a:ext cx="1120" cy="348"/>
          </p:xfrm>
          <a:graphic>
            <a:graphicData uri="http://schemas.openxmlformats.org/presentationml/2006/ole">
              <mc:AlternateContent xmlns:mc="http://schemas.openxmlformats.org/markup-compatibility/2006">
                <mc:Choice xmlns:v="urn:schemas-microsoft-com:vml" Requires="v">
                  <p:oleObj spid="_x0000_s121865" name="Equation" r:id="rId10" imgW="1143000" imgH="342720" progId="Equation.3">
                    <p:embed/>
                  </p:oleObj>
                </mc:Choice>
                <mc:Fallback>
                  <p:oleObj name="Equation" r:id="rId10" imgW="1143000" imgH="34272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9" y="3392"/>
                          <a:ext cx="1120"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797" name="AutoShape 11"/>
            <p:cNvSpPr>
              <a:spLocks noChangeArrowheads="1"/>
            </p:cNvSpPr>
            <p:nvPr/>
          </p:nvSpPr>
          <p:spPr bwMode="auto">
            <a:xfrm>
              <a:off x="823" y="3432"/>
              <a:ext cx="278" cy="144"/>
            </a:xfrm>
            <a:prstGeom prst="rightArrow">
              <a:avLst>
                <a:gd name="adj1" fmla="val 50000"/>
                <a:gd name="adj2" fmla="val 48264"/>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endParaRPr lang="en-US" altLang="en-US"/>
            </a:p>
          </p:txBody>
        </p:sp>
        <p:sp>
          <p:nvSpPr>
            <p:cNvPr id="246798" name="AutoShape 12"/>
            <p:cNvSpPr>
              <a:spLocks noChangeArrowheads="1"/>
            </p:cNvSpPr>
            <p:nvPr/>
          </p:nvSpPr>
          <p:spPr bwMode="auto">
            <a:xfrm>
              <a:off x="2532" y="3432"/>
              <a:ext cx="278" cy="144"/>
            </a:xfrm>
            <a:prstGeom prst="rightArrow">
              <a:avLst>
                <a:gd name="adj1" fmla="val 50000"/>
                <a:gd name="adj2" fmla="val 48264"/>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endParaRPr lang="en-US" altLang="en-US"/>
            </a:p>
          </p:txBody>
        </p:sp>
        <p:sp>
          <p:nvSpPr>
            <p:cNvPr id="246799" name="AutoShape 13"/>
            <p:cNvSpPr>
              <a:spLocks noChangeArrowheads="1"/>
            </p:cNvSpPr>
            <p:nvPr/>
          </p:nvSpPr>
          <p:spPr bwMode="auto">
            <a:xfrm>
              <a:off x="4125" y="3424"/>
              <a:ext cx="278" cy="144"/>
            </a:xfrm>
            <a:prstGeom prst="rightArrow">
              <a:avLst>
                <a:gd name="adj1" fmla="val 50000"/>
                <a:gd name="adj2" fmla="val 48264"/>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endParaRPr lang="en-US" altLang="en-US"/>
            </a:p>
          </p:txBody>
        </p:sp>
      </p:grpSp>
      <p:sp>
        <p:nvSpPr>
          <p:cNvPr id="246791" name="Text Box 14"/>
          <p:cNvSpPr txBox="1">
            <a:spLocks noChangeArrowheads="1"/>
          </p:cNvSpPr>
          <p:nvPr/>
        </p:nvSpPr>
        <p:spPr bwMode="auto">
          <a:xfrm>
            <a:off x="4476751" y="6299200"/>
            <a:ext cx="2576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r>
              <a:rPr lang="en-US" altLang="en-US" sz="3600" b="1" i="1"/>
              <a:t>Negative Feedback</a:t>
            </a:r>
          </a:p>
        </p:txBody>
      </p:sp>
    </p:spTree>
    <p:extLst>
      <p:ext uri="{BB962C8B-B14F-4D97-AF65-F5344CB8AC3E}">
        <p14:creationId xmlns:p14="http://schemas.microsoft.com/office/powerpoint/2010/main" val="8701783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lide Number Placeholder 5"/>
          <p:cNvSpPr>
            <a:spLocks noGrp="1"/>
          </p:cNvSpPr>
          <p:nvPr>
            <p:ph type="sldNum" sz="quarter" idx="12"/>
          </p:nvPr>
        </p:nvSpPr>
        <p:spPr/>
        <p:txBody>
          <a:bodyPr/>
          <a:lstStyle/>
          <a:p>
            <a:pPr>
              <a:defRPr/>
            </a:pPr>
            <a:fld id="{C3425990-7FB5-48ED-B3D4-0204C48DC810}" type="slidenum">
              <a:rPr lang="en-US" altLang="en-US"/>
              <a:pPr>
                <a:defRPr/>
              </a:pPr>
              <a:t>37</a:t>
            </a:fld>
            <a:endParaRPr lang="en-US" altLang="en-US"/>
          </a:p>
        </p:txBody>
      </p:sp>
      <p:sp>
        <p:nvSpPr>
          <p:cNvPr id="41987" name="Rectangle 2"/>
          <p:cNvSpPr>
            <a:spLocks noGrp="1" noChangeArrowheads="1"/>
          </p:cNvSpPr>
          <p:nvPr>
            <p:ph type="title"/>
          </p:nvPr>
        </p:nvSpPr>
        <p:spPr>
          <a:xfrm>
            <a:off x="149964" y="918369"/>
            <a:ext cx="4937975" cy="762000"/>
          </a:xfrm>
        </p:spPr>
        <p:txBody>
          <a:bodyPr/>
          <a:lstStyle/>
          <a:p>
            <a:pPr eaLnBrk="1" hangingPunct="1"/>
            <a:r>
              <a:rPr lang="en-US" altLang="en-US" sz="3000" b="1" dirty="0">
                <a:latin typeface="Verdana" panose="020B0604030504040204" pitchFamily="34" charset="0"/>
              </a:rPr>
              <a:t>Feedback relationship</a:t>
            </a:r>
          </a:p>
        </p:txBody>
      </p:sp>
      <p:graphicFrame>
        <p:nvGraphicFramePr>
          <p:cNvPr id="41988" name="Object 3"/>
          <p:cNvGraphicFramePr>
            <a:graphicFrameLocks noChangeAspect="1"/>
          </p:cNvGraphicFramePr>
          <p:nvPr/>
        </p:nvGraphicFramePr>
        <p:xfrm>
          <a:off x="5016501" y="4435475"/>
          <a:ext cx="1222375" cy="647700"/>
        </p:xfrm>
        <a:graphic>
          <a:graphicData uri="http://schemas.openxmlformats.org/presentationml/2006/ole">
            <mc:AlternateContent xmlns:mc="http://schemas.openxmlformats.org/markup-compatibility/2006">
              <mc:Choice xmlns:v="urn:schemas-microsoft-com:vml" Requires="v">
                <p:oleObj spid="_x0000_s122894" name="Equation" r:id="rId3" imgW="787400" imgH="419100" progId="Equation.3">
                  <p:embed/>
                </p:oleObj>
              </mc:Choice>
              <mc:Fallback>
                <p:oleObj name="Equation" r:id="rId3" imgW="7874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6501" y="4435475"/>
                        <a:ext cx="12223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89" name="Object 4"/>
          <p:cNvGraphicFramePr>
            <a:graphicFrameLocks noChangeAspect="1"/>
          </p:cNvGraphicFramePr>
          <p:nvPr/>
        </p:nvGraphicFramePr>
        <p:xfrm>
          <a:off x="6529388" y="3427413"/>
          <a:ext cx="1511300" cy="354012"/>
        </p:xfrm>
        <a:graphic>
          <a:graphicData uri="http://schemas.openxmlformats.org/presentationml/2006/ole">
            <mc:AlternateContent xmlns:mc="http://schemas.openxmlformats.org/markup-compatibility/2006">
              <mc:Choice xmlns:v="urn:schemas-microsoft-com:vml" Requires="v">
                <p:oleObj spid="_x0000_s122895" name="Equation" r:id="rId5" imgW="1016000" imgH="241300" progId="Equation.3">
                  <p:embed/>
                </p:oleObj>
              </mc:Choice>
              <mc:Fallback>
                <p:oleObj name="Equation" r:id="rId5" imgW="10160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9388" y="3427413"/>
                        <a:ext cx="15113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0" name="Object 5"/>
          <p:cNvGraphicFramePr>
            <a:graphicFrameLocks noChangeAspect="1"/>
          </p:cNvGraphicFramePr>
          <p:nvPr/>
        </p:nvGraphicFramePr>
        <p:xfrm>
          <a:off x="8185150" y="4508501"/>
          <a:ext cx="1150938" cy="595313"/>
        </p:xfrm>
        <a:graphic>
          <a:graphicData uri="http://schemas.openxmlformats.org/presentationml/2006/ole">
            <mc:AlternateContent xmlns:mc="http://schemas.openxmlformats.org/markup-compatibility/2006">
              <mc:Choice xmlns:v="urn:schemas-microsoft-com:vml" Requires="v">
                <p:oleObj spid="_x0000_s122896" name="Equation" r:id="rId7" imgW="825500" imgH="431800" progId="Equation.3">
                  <p:embed/>
                </p:oleObj>
              </mc:Choice>
              <mc:Fallback>
                <p:oleObj name="Equation" r:id="rId7" imgW="8255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85150" y="4508501"/>
                        <a:ext cx="115093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1" name="Object 6"/>
          <p:cNvGraphicFramePr>
            <a:graphicFrameLocks noChangeAspect="1"/>
          </p:cNvGraphicFramePr>
          <p:nvPr/>
        </p:nvGraphicFramePr>
        <p:xfrm>
          <a:off x="5016500" y="5084764"/>
          <a:ext cx="1296988" cy="688975"/>
        </p:xfrm>
        <a:graphic>
          <a:graphicData uri="http://schemas.openxmlformats.org/presentationml/2006/ole">
            <mc:AlternateContent xmlns:mc="http://schemas.openxmlformats.org/markup-compatibility/2006">
              <mc:Choice xmlns:v="urn:schemas-microsoft-com:vml" Requires="v">
                <p:oleObj spid="_x0000_s122897" name="Equation" r:id="rId9" imgW="787400" imgH="419100" progId="Equation.3">
                  <p:embed/>
                </p:oleObj>
              </mc:Choice>
              <mc:Fallback>
                <p:oleObj name="Equation" r:id="rId9" imgW="7874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6500" y="5084764"/>
                        <a:ext cx="129698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2" name="Object 7"/>
          <p:cNvGraphicFramePr>
            <a:graphicFrameLocks noChangeAspect="1"/>
          </p:cNvGraphicFramePr>
          <p:nvPr/>
        </p:nvGraphicFramePr>
        <p:xfrm>
          <a:off x="6527800" y="4075113"/>
          <a:ext cx="1512888" cy="354012"/>
        </p:xfrm>
        <a:graphic>
          <a:graphicData uri="http://schemas.openxmlformats.org/presentationml/2006/ole">
            <mc:AlternateContent xmlns:mc="http://schemas.openxmlformats.org/markup-compatibility/2006">
              <mc:Choice xmlns:v="urn:schemas-microsoft-com:vml" Requires="v">
                <p:oleObj spid="_x0000_s122898" name="Equation" r:id="rId10" imgW="1016000" imgH="241300" progId="Equation.3">
                  <p:embed/>
                </p:oleObj>
              </mc:Choice>
              <mc:Fallback>
                <p:oleObj name="Equation" r:id="rId10" imgW="10160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7800" y="4075113"/>
                        <a:ext cx="1512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3" name="Object 8"/>
          <p:cNvGraphicFramePr>
            <a:graphicFrameLocks noChangeAspect="1"/>
          </p:cNvGraphicFramePr>
          <p:nvPr/>
        </p:nvGraphicFramePr>
        <p:xfrm>
          <a:off x="8040688" y="5227639"/>
          <a:ext cx="1560512" cy="350837"/>
        </p:xfrm>
        <a:graphic>
          <a:graphicData uri="http://schemas.openxmlformats.org/presentationml/2006/ole">
            <mc:AlternateContent xmlns:mc="http://schemas.openxmlformats.org/markup-compatibility/2006">
              <mc:Choice xmlns:v="urn:schemas-microsoft-com:vml" Requires="v">
                <p:oleObj spid="_x0000_s122899" name="Equation" r:id="rId11" imgW="1054100" imgH="241300" progId="Equation.3">
                  <p:embed/>
                </p:oleObj>
              </mc:Choice>
              <mc:Fallback>
                <p:oleObj name="Equation" r:id="rId11" imgW="1054100" imgH="2413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40688" y="5227639"/>
                        <a:ext cx="1560512"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4" name="Object 9"/>
          <p:cNvGraphicFramePr>
            <a:graphicFrameLocks noChangeAspect="1"/>
          </p:cNvGraphicFramePr>
          <p:nvPr/>
        </p:nvGraphicFramePr>
        <p:xfrm>
          <a:off x="5087939" y="3284539"/>
          <a:ext cx="1152525" cy="611187"/>
        </p:xfrm>
        <a:graphic>
          <a:graphicData uri="http://schemas.openxmlformats.org/presentationml/2006/ole">
            <mc:AlternateContent xmlns:mc="http://schemas.openxmlformats.org/markup-compatibility/2006">
              <mc:Choice xmlns:v="urn:schemas-microsoft-com:vml" Requires="v">
                <p:oleObj spid="_x0000_s122900" name="Equation" r:id="rId13" imgW="787400" imgH="419100" progId="Equation.3">
                  <p:embed/>
                </p:oleObj>
              </mc:Choice>
              <mc:Fallback>
                <p:oleObj name="Equation" r:id="rId13" imgW="7874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7939" y="3284539"/>
                        <a:ext cx="115252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5" name="Object 10"/>
          <p:cNvGraphicFramePr>
            <a:graphicFrameLocks noChangeAspect="1"/>
          </p:cNvGraphicFramePr>
          <p:nvPr/>
        </p:nvGraphicFramePr>
        <p:xfrm>
          <a:off x="6672264" y="5084764"/>
          <a:ext cx="1152525" cy="617537"/>
        </p:xfrm>
        <a:graphic>
          <a:graphicData uri="http://schemas.openxmlformats.org/presentationml/2006/ole">
            <mc:AlternateContent xmlns:mc="http://schemas.openxmlformats.org/markup-compatibility/2006">
              <mc:Choice xmlns:v="urn:schemas-microsoft-com:vml" Requires="v">
                <p:oleObj spid="_x0000_s122901" name="Equation" r:id="rId14" imgW="799753" imgH="431613" progId="Equation.3">
                  <p:embed/>
                </p:oleObj>
              </mc:Choice>
              <mc:Fallback>
                <p:oleObj name="Equation" r:id="rId14" imgW="799753" imgH="431613"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72264" y="5084764"/>
                        <a:ext cx="1152525"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6" name="Object 11"/>
          <p:cNvGraphicFramePr>
            <a:graphicFrameLocks noChangeAspect="1"/>
          </p:cNvGraphicFramePr>
          <p:nvPr/>
        </p:nvGraphicFramePr>
        <p:xfrm>
          <a:off x="8328025" y="3284538"/>
          <a:ext cx="1117600" cy="577850"/>
        </p:xfrm>
        <a:graphic>
          <a:graphicData uri="http://schemas.openxmlformats.org/presentationml/2006/ole">
            <mc:AlternateContent xmlns:mc="http://schemas.openxmlformats.org/markup-compatibility/2006">
              <mc:Choice xmlns:v="urn:schemas-microsoft-com:vml" Requires="v">
                <p:oleObj spid="_x0000_s122902" name="Equation" r:id="rId16" imgW="825500" imgH="431800" progId="Equation.3">
                  <p:embed/>
                </p:oleObj>
              </mc:Choice>
              <mc:Fallback>
                <p:oleObj name="Equation" r:id="rId16" imgW="8255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28025" y="3284538"/>
                        <a:ext cx="11176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7" name="Object 12"/>
          <p:cNvGraphicFramePr>
            <a:graphicFrameLocks noChangeAspect="1"/>
          </p:cNvGraphicFramePr>
          <p:nvPr/>
        </p:nvGraphicFramePr>
        <p:xfrm>
          <a:off x="5016501" y="3859214"/>
          <a:ext cx="1152525" cy="611187"/>
        </p:xfrm>
        <a:graphic>
          <a:graphicData uri="http://schemas.openxmlformats.org/presentationml/2006/ole">
            <mc:AlternateContent xmlns:mc="http://schemas.openxmlformats.org/markup-compatibility/2006">
              <mc:Choice xmlns:v="urn:schemas-microsoft-com:vml" Requires="v">
                <p:oleObj spid="_x0000_s122903" name="Equation" r:id="rId17" imgW="787400" imgH="419100" progId="Equation.3">
                  <p:embed/>
                </p:oleObj>
              </mc:Choice>
              <mc:Fallback>
                <p:oleObj name="Equation" r:id="rId17" imgW="7874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6501" y="3859214"/>
                        <a:ext cx="115252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8" name="Object 13"/>
          <p:cNvGraphicFramePr>
            <a:graphicFrameLocks noChangeAspect="1"/>
          </p:cNvGraphicFramePr>
          <p:nvPr/>
        </p:nvGraphicFramePr>
        <p:xfrm>
          <a:off x="6672263" y="4508500"/>
          <a:ext cx="1160462" cy="622300"/>
        </p:xfrm>
        <a:graphic>
          <a:graphicData uri="http://schemas.openxmlformats.org/presentationml/2006/ole">
            <mc:AlternateContent xmlns:mc="http://schemas.openxmlformats.org/markup-compatibility/2006">
              <mc:Choice xmlns:v="urn:schemas-microsoft-com:vml" Requires="v">
                <p:oleObj spid="_x0000_s122904" name="Equation" r:id="rId18" imgW="799753" imgH="431613" progId="Equation.3">
                  <p:embed/>
                </p:oleObj>
              </mc:Choice>
              <mc:Fallback>
                <p:oleObj name="Equation" r:id="rId18" imgW="799753" imgH="431613"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672263" y="4508500"/>
                        <a:ext cx="1160462"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9" name="Object 14"/>
          <p:cNvGraphicFramePr>
            <a:graphicFrameLocks noChangeAspect="1"/>
          </p:cNvGraphicFramePr>
          <p:nvPr/>
        </p:nvGraphicFramePr>
        <p:xfrm>
          <a:off x="8040688" y="4083051"/>
          <a:ext cx="1562100" cy="352425"/>
        </p:xfrm>
        <a:graphic>
          <a:graphicData uri="http://schemas.openxmlformats.org/presentationml/2006/ole">
            <mc:AlternateContent xmlns:mc="http://schemas.openxmlformats.org/markup-compatibility/2006">
              <mc:Choice xmlns:v="urn:schemas-microsoft-com:vml" Requires="v">
                <p:oleObj spid="_x0000_s122905" name="Equation" r:id="rId20" imgW="1054100" imgH="241300" progId="Equation.3">
                  <p:embed/>
                </p:oleObj>
              </mc:Choice>
              <mc:Fallback>
                <p:oleObj name="Equation" r:id="rId20" imgW="1054100" imgH="2413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040688" y="4083051"/>
                        <a:ext cx="15621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000" name="Rectangle 15"/>
          <p:cNvSpPr>
            <a:spLocks noChangeArrowheads="1"/>
          </p:cNvSpPr>
          <p:nvPr/>
        </p:nvSpPr>
        <p:spPr bwMode="auto">
          <a:xfrm>
            <a:off x="3986214" y="239395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2001" name="Rectangle 16"/>
          <p:cNvSpPr>
            <a:spLocks noChangeArrowheads="1"/>
          </p:cNvSpPr>
          <p:nvPr/>
        </p:nvSpPr>
        <p:spPr bwMode="auto">
          <a:xfrm>
            <a:off x="3986214" y="239395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2002" name="Rectangle 17"/>
          <p:cNvSpPr>
            <a:spLocks noChangeArrowheads="1"/>
          </p:cNvSpPr>
          <p:nvPr/>
        </p:nvSpPr>
        <p:spPr bwMode="auto">
          <a:xfrm>
            <a:off x="3986214" y="239395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2003" name="Rectangle 18"/>
          <p:cNvSpPr>
            <a:spLocks noChangeArrowheads="1"/>
          </p:cNvSpPr>
          <p:nvPr/>
        </p:nvSpPr>
        <p:spPr bwMode="auto">
          <a:xfrm>
            <a:off x="3986214" y="239395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2004" name="Rectangle 19"/>
          <p:cNvSpPr>
            <a:spLocks noChangeArrowheads="1"/>
          </p:cNvSpPr>
          <p:nvPr/>
        </p:nvSpPr>
        <p:spPr bwMode="auto">
          <a:xfrm>
            <a:off x="3986214" y="239395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2005" name="Rectangle 20"/>
          <p:cNvSpPr>
            <a:spLocks noChangeArrowheads="1"/>
          </p:cNvSpPr>
          <p:nvPr/>
        </p:nvSpPr>
        <p:spPr bwMode="auto">
          <a:xfrm>
            <a:off x="3986214" y="239395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2006" name="Rectangle 21"/>
          <p:cNvSpPr>
            <a:spLocks noChangeArrowheads="1"/>
          </p:cNvSpPr>
          <p:nvPr/>
        </p:nvSpPr>
        <p:spPr bwMode="auto">
          <a:xfrm>
            <a:off x="3986214" y="239395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2007" name="Rectangle 22"/>
          <p:cNvSpPr>
            <a:spLocks noChangeArrowheads="1"/>
          </p:cNvSpPr>
          <p:nvPr/>
        </p:nvSpPr>
        <p:spPr bwMode="auto">
          <a:xfrm>
            <a:off x="3986214" y="239395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2008" name="Rectangle 23"/>
          <p:cNvSpPr>
            <a:spLocks noChangeArrowheads="1"/>
          </p:cNvSpPr>
          <p:nvPr/>
        </p:nvSpPr>
        <p:spPr bwMode="auto">
          <a:xfrm>
            <a:off x="3986214" y="239395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2009" name="Rectangle 24"/>
          <p:cNvSpPr>
            <a:spLocks noChangeArrowheads="1"/>
          </p:cNvSpPr>
          <p:nvPr/>
        </p:nvSpPr>
        <p:spPr bwMode="auto">
          <a:xfrm>
            <a:off x="3282951" y="19986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2010" name="Rectangle 25"/>
          <p:cNvSpPr>
            <a:spLocks noChangeArrowheads="1"/>
          </p:cNvSpPr>
          <p:nvPr/>
        </p:nvSpPr>
        <p:spPr bwMode="auto">
          <a:xfrm>
            <a:off x="3282951" y="19986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2011" name="Rectangle 26"/>
          <p:cNvSpPr>
            <a:spLocks noChangeArrowheads="1"/>
          </p:cNvSpPr>
          <p:nvPr/>
        </p:nvSpPr>
        <p:spPr bwMode="auto">
          <a:xfrm>
            <a:off x="3282951" y="19986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2012" name="Rectangle 27"/>
          <p:cNvSpPr>
            <a:spLocks noChangeArrowheads="1"/>
          </p:cNvSpPr>
          <p:nvPr/>
        </p:nvSpPr>
        <p:spPr bwMode="auto">
          <a:xfrm>
            <a:off x="3282951" y="19986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2013" name="Rectangle 28"/>
          <p:cNvSpPr>
            <a:spLocks noChangeArrowheads="1"/>
          </p:cNvSpPr>
          <p:nvPr/>
        </p:nvSpPr>
        <p:spPr bwMode="auto">
          <a:xfrm>
            <a:off x="3282951" y="19986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2014" name="Rectangle 29"/>
          <p:cNvSpPr>
            <a:spLocks noChangeArrowheads="1"/>
          </p:cNvSpPr>
          <p:nvPr/>
        </p:nvSpPr>
        <p:spPr bwMode="auto">
          <a:xfrm>
            <a:off x="3282951" y="19986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2015" name="Rectangle 30"/>
          <p:cNvSpPr>
            <a:spLocks noChangeArrowheads="1"/>
          </p:cNvSpPr>
          <p:nvPr/>
        </p:nvSpPr>
        <p:spPr bwMode="auto">
          <a:xfrm>
            <a:off x="3282951" y="19986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2016" name="Rectangle 31"/>
          <p:cNvSpPr>
            <a:spLocks noChangeArrowheads="1"/>
          </p:cNvSpPr>
          <p:nvPr/>
        </p:nvSpPr>
        <p:spPr bwMode="auto">
          <a:xfrm>
            <a:off x="3282951" y="19986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2017" name="Rectangle 32"/>
          <p:cNvSpPr>
            <a:spLocks noChangeArrowheads="1"/>
          </p:cNvSpPr>
          <p:nvPr/>
        </p:nvSpPr>
        <p:spPr bwMode="auto">
          <a:xfrm>
            <a:off x="3282951" y="19986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2018" name="Rectangle 33"/>
          <p:cNvSpPr>
            <a:spLocks noChangeArrowheads="1"/>
          </p:cNvSpPr>
          <p:nvPr/>
        </p:nvSpPr>
        <p:spPr bwMode="auto">
          <a:xfrm>
            <a:off x="3282951" y="19986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2019" name="Rectangle 34"/>
          <p:cNvSpPr>
            <a:spLocks noChangeArrowheads="1"/>
          </p:cNvSpPr>
          <p:nvPr/>
        </p:nvSpPr>
        <p:spPr bwMode="auto">
          <a:xfrm>
            <a:off x="3282951" y="19986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graphicFrame>
        <p:nvGraphicFramePr>
          <p:cNvPr id="129059" name="Group 35"/>
          <p:cNvGraphicFramePr>
            <a:graphicFrameLocks noGrp="1"/>
          </p:cNvGraphicFramePr>
          <p:nvPr/>
        </p:nvGraphicFramePr>
        <p:xfrm>
          <a:off x="2424113" y="2276476"/>
          <a:ext cx="7200900" cy="3469641"/>
        </p:xfrm>
        <a:graphic>
          <a:graphicData uri="http://schemas.openxmlformats.org/drawingml/2006/table">
            <a:tbl>
              <a:tblPr/>
              <a:tblGrid>
                <a:gridCol w="2460625"/>
                <a:gridCol w="1579562"/>
                <a:gridCol w="1581150"/>
                <a:gridCol w="1579563"/>
              </a:tblGrid>
              <a:tr h="64770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marL="449263">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marL="890588">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295400">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marL="1682750">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1399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5971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0543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5115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Gain</a:t>
                      </a:r>
                      <a:endPar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marL="342900" indent="-342900">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Input resistance</a:t>
                      </a:r>
                      <a:endParaRPr kumimoji="0" lang="en-US" altLang="en-US" sz="18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marL="342900" indent="-342900">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Output resistance</a:t>
                      </a:r>
                      <a:endParaRPr kumimoji="0" lang="en-US" alt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r h="382588">
                <a:tc>
                  <a:txBody>
                    <a:bodyPr/>
                    <a:lstStyle>
                      <a:lvl1pPr marL="342900" indent="-342900">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Without feedback</a:t>
                      </a:r>
                      <a:endPar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endPar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a:t>
                      </a:r>
                      <a:r>
                        <a:rPr kumimoji="0" lang="en-US" altLang="en-US" sz="2000" b="1" i="0" u="none" strike="noStrike" cap="none" normalizeH="0" baseline="-30000" smtClean="0">
                          <a:ln>
                            <a:noFill/>
                          </a:ln>
                          <a:solidFill>
                            <a:schemeClr val="tx1"/>
                          </a:solidFill>
                          <a:effectLst/>
                          <a:latin typeface="Times New Roman" panose="02020603050405020304" pitchFamily="18" charset="0"/>
                          <a:cs typeface="Times New Roman" panose="02020603050405020304" pitchFamily="18" charset="0"/>
                        </a:rPr>
                        <a:t>i</a:t>
                      </a:r>
                      <a:endPar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a:t>
                      </a:r>
                      <a:r>
                        <a:rPr kumimoji="0" lang="en-US" altLang="en-US" sz="2000" b="1" i="0" u="none" strike="noStrike" cap="none" normalizeH="0" baseline="-30000" smtClean="0">
                          <a:ln>
                            <a:noFill/>
                          </a:ln>
                          <a:solidFill>
                            <a:schemeClr val="tx1"/>
                          </a:solidFill>
                          <a:effectLst/>
                          <a:latin typeface="Times New Roman" panose="02020603050405020304" pitchFamily="18" charset="0"/>
                          <a:cs typeface="Times New Roman" panose="02020603050405020304" pitchFamily="18" charset="0"/>
                        </a:rPr>
                        <a:t>o</a:t>
                      </a:r>
                      <a:endPar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6263">
                <a:tc>
                  <a:txBody>
                    <a:bodyPr/>
                    <a:lstStyle>
                      <a:lvl1pPr marL="342900" indent="-342900">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Series-shunt</a:t>
                      </a:r>
                      <a:endPar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marL="449263">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marL="890588">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295400">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marL="1682750">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1399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5971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0543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5115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marL="449263">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marL="890588">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295400">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marL="1682750">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1399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5971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0543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5115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marL="449263">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marL="890588">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295400">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marL="1682750">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1399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5971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0543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5115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5475">
                <a:tc>
                  <a:txBody>
                    <a:bodyPr/>
                    <a:lstStyle>
                      <a:lvl1pPr marL="342900" indent="-342900">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Series-series</a:t>
                      </a:r>
                      <a:endPar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marL="449263">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marL="890588">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295400">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marL="1682750">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1399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5971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0543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5115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marL="449263">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marL="890588">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295400">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marL="1682750">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1399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5971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0543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5115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marL="449263">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marL="890588">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295400">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marL="1682750">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1399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5971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0543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5115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6263">
                <a:tc>
                  <a:txBody>
                    <a:bodyPr/>
                    <a:lstStyle>
                      <a:lvl1pPr marL="342900" indent="-342900">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Shunt-shunt</a:t>
                      </a:r>
                      <a:endPar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marL="449263">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marL="890588">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295400">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marL="1682750">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1399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5971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0543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5115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marL="449263">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marL="890588">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295400">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marL="1682750">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1399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5971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0543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5115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marL="449263">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marL="890588">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295400">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marL="1682750">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1399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5971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0543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5115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7700">
                <a:tc>
                  <a:txBody>
                    <a:bodyPr/>
                    <a:lstStyle>
                      <a:lvl1pPr marL="342900" indent="-342900">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Shunt-series</a:t>
                      </a:r>
                      <a:endPar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marL="449263">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marL="890588">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295400">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marL="1682750">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1399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5971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0543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5115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marL="449263">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marL="890588">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295400">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marL="1682750">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1399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5971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0543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5115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marL="449263">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marL="890588">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295400">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marL="1682750">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1399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5971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0543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51155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2058" name="Rectangle 73"/>
          <p:cNvSpPr>
            <a:spLocks noChangeArrowheads="1"/>
          </p:cNvSpPr>
          <p:nvPr/>
        </p:nvSpPr>
        <p:spPr bwMode="auto">
          <a:xfrm>
            <a:off x="3733800" y="152400"/>
            <a:ext cx="6781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r" eaLnBrk="1" hangingPunct="1"/>
            <a:r>
              <a:rPr lang="en-US" altLang="en-US" sz="4000" dirty="0">
                <a:solidFill>
                  <a:schemeClr val="tx2"/>
                </a:solidFill>
              </a:rPr>
              <a:t>Feedback Topologies</a:t>
            </a:r>
          </a:p>
        </p:txBody>
      </p:sp>
    </p:spTree>
    <p:extLst>
      <p:ext uri="{BB962C8B-B14F-4D97-AF65-F5344CB8AC3E}">
        <p14:creationId xmlns:p14="http://schemas.microsoft.com/office/powerpoint/2010/main" val="2110346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838200" y="0"/>
            <a:ext cx="10515600" cy="1000036"/>
          </a:xfrm>
        </p:spPr>
        <p:txBody>
          <a:bodyPr/>
          <a:lstStyle/>
          <a:p>
            <a:pPr eaLnBrk="1" hangingPunct="1"/>
            <a:r>
              <a:rPr lang="en-US" altLang="en-US" dirty="0" smtClean="0">
                <a:latin typeface="Arial Black" panose="020B0A04020102020204" pitchFamily="34" charset="0"/>
              </a:rPr>
              <a:t> Trans-conductance Amplifiers</a:t>
            </a:r>
          </a:p>
        </p:txBody>
      </p:sp>
      <p:sp>
        <p:nvSpPr>
          <p:cNvPr id="24580" name="Rectangle 3"/>
          <p:cNvSpPr>
            <a:spLocks noGrp="1" noChangeArrowheads="1"/>
          </p:cNvSpPr>
          <p:nvPr>
            <p:ph type="body" idx="1"/>
          </p:nvPr>
        </p:nvSpPr>
        <p:spPr>
          <a:xfrm>
            <a:off x="120203" y="1516531"/>
            <a:ext cx="11951594" cy="4665327"/>
          </a:xfrm>
        </p:spPr>
        <p:txBody>
          <a:bodyPr>
            <a:normAutofit/>
          </a:bodyPr>
          <a:lstStyle/>
          <a:p>
            <a:pPr eaLnBrk="1" hangingPunct="1"/>
            <a:r>
              <a:rPr lang="en-US" altLang="en-US" sz="3200" b="1" dirty="0" err="1" smtClean="0">
                <a:solidFill>
                  <a:srgbClr val="3333FF"/>
                </a:solidFill>
              </a:rPr>
              <a:t>Transconductance</a:t>
            </a:r>
            <a:r>
              <a:rPr lang="en-US" altLang="en-US" sz="3200" b="1" dirty="0" smtClean="0">
                <a:solidFill>
                  <a:srgbClr val="3333FF"/>
                </a:solidFill>
              </a:rPr>
              <a:t> </a:t>
            </a:r>
            <a:r>
              <a:rPr lang="en-US" altLang="en-US" sz="3200" b="1" dirty="0">
                <a:solidFill>
                  <a:srgbClr val="3333FF"/>
                </a:solidFill>
              </a:rPr>
              <a:t>amplifier</a:t>
            </a:r>
            <a:r>
              <a:rPr lang="en-US" altLang="en-US" sz="3200" dirty="0"/>
              <a:t> – accepts input voltage and generates output current.</a:t>
            </a:r>
          </a:p>
          <a:p>
            <a:pPr lvl="1" eaLnBrk="1" hangingPunct="1"/>
            <a:r>
              <a:rPr lang="en-US" altLang="en-US" sz="3200" dirty="0" smtClean="0">
                <a:solidFill>
                  <a:srgbClr val="FF0000"/>
                </a:solidFill>
              </a:rPr>
              <a:t>Norton </a:t>
            </a:r>
            <a:r>
              <a:rPr lang="en-US" altLang="en-US" sz="3200" dirty="0">
                <a:solidFill>
                  <a:srgbClr val="FF0000"/>
                </a:solidFill>
              </a:rPr>
              <a:t>Source Output</a:t>
            </a:r>
          </a:p>
          <a:p>
            <a:pPr eaLnBrk="1" hangingPunct="1"/>
            <a:endParaRPr lang="en-US" altLang="en-US" sz="3200" b="1" dirty="0" smtClean="0">
              <a:solidFill>
                <a:srgbClr val="3333FF"/>
              </a:solidFill>
            </a:endParaRPr>
          </a:p>
          <a:p>
            <a:pPr eaLnBrk="1" hangingPunct="1"/>
            <a:endParaRPr lang="en-US" altLang="en-US" sz="3200" b="1" dirty="0" smtClean="0">
              <a:solidFill>
                <a:srgbClr val="3333FF"/>
              </a:solidFill>
            </a:endParaRPr>
          </a:p>
          <a:p>
            <a:pPr eaLnBrk="1" hangingPunct="1"/>
            <a:r>
              <a:rPr lang="en-US" altLang="en-US" sz="3200" b="1" dirty="0" smtClean="0">
                <a:solidFill>
                  <a:srgbClr val="3333FF"/>
                </a:solidFill>
              </a:rPr>
              <a:t>Voltage-mixing </a:t>
            </a:r>
            <a:r>
              <a:rPr lang="en-US" altLang="en-US" sz="3200" b="1" dirty="0">
                <a:solidFill>
                  <a:srgbClr val="3333FF"/>
                </a:solidFill>
              </a:rPr>
              <a:t>/ current-sampling</a:t>
            </a:r>
            <a:r>
              <a:rPr lang="en-US" altLang="en-US" sz="3200" dirty="0"/>
              <a:t> – topology is most </a:t>
            </a:r>
            <a:r>
              <a:rPr lang="en-US" altLang="en-US" sz="3200" dirty="0">
                <a:solidFill>
                  <a:srgbClr val="FF0000"/>
                </a:solidFill>
              </a:rPr>
              <a:t>suitable for </a:t>
            </a:r>
            <a:r>
              <a:rPr lang="en-US" altLang="en-US" sz="3200" dirty="0" err="1">
                <a:solidFill>
                  <a:srgbClr val="FF0000"/>
                </a:solidFill>
              </a:rPr>
              <a:t>transconductance</a:t>
            </a:r>
            <a:r>
              <a:rPr lang="en-US" altLang="en-US" sz="3200" dirty="0">
                <a:solidFill>
                  <a:srgbClr val="FF0000"/>
                </a:solidFill>
              </a:rPr>
              <a:t> amps.</a:t>
            </a:r>
          </a:p>
          <a:p>
            <a:pPr lvl="1" eaLnBrk="1" hangingPunct="1"/>
            <a:r>
              <a:rPr lang="en-US" altLang="en-US" sz="3200" dirty="0"/>
              <a:t>Is also known as </a:t>
            </a:r>
            <a:r>
              <a:rPr lang="en-US" altLang="en-US" sz="3200" b="1" dirty="0">
                <a:solidFill>
                  <a:srgbClr val="3333FF"/>
                </a:solidFill>
              </a:rPr>
              <a:t>series-series feedback.</a:t>
            </a:r>
          </a:p>
          <a:p>
            <a:pPr lvl="1" eaLnBrk="1" hangingPunct="1"/>
            <a:r>
              <a:rPr lang="en-US" altLang="en-US" sz="3200" dirty="0"/>
              <a:t>Provides </a:t>
            </a:r>
            <a:r>
              <a:rPr lang="en-US" altLang="en-US" sz="3200" dirty="0">
                <a:solidFill>
                  <a:srgbClr val="FF0000"/>
                </a:solidFill>
              </a:rPr>
              <a:t>high</a:t>
            </a:r>
            <a:r>
              <a:rPr lang="en-US" altLang="en-US" sz="3200" dirty="0"/>
              <a:t> </a:t>
            </a:r>
            <a:r>
              <a:rPr lang="en-US" altLang="en-US" sz="3200" dirty="0">
                <a:solidFill>
                  <a:srgbClr val="FF0000"/>
                </a:solidFill>
              </a:rPr>
              <a:t>input resistance/high output resistance.</a:t>
            </a:r>
            <a:endParaRPr lang="en-US" altLang="en-US" sz="3200" dirty="0"/>
          </a:p>
        </p:txBody>
      </p:sp>
    </p:spTree>
    <p:extLst>
      <p:ext uri="{BB962C8B-B14F-4D97-AF65-F5344CB8AC3E}">
        <p14:creationId xmlns:p14="http://schemas.microsoft.com/office/powerpoint/2010/main" val="400761577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42760"/>
            <a:ext cx="12093262" cy="6688428"/>
          </a:xfrm>
          <a:prstGeom prst="rect">
            <a:avLst/>
          </a:prstGeom>
        </p:spPr>
      </p:pic>
    </p:spTree>
    <p:extLst>
      <p:ext uri="{BB962C8B-B14F-4D97-AF65-F5344CB8AC3E}">
        <p14:creationId xmlns:p14="http://schemas.microsoft.com/office/powerpoint/2010/main" val="30149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1508" y="129867"/>
            <a:ext cx="10590386" cy="6728133"/>
          </a:xfrm>
          <a:prstGeom prst="rect">
            <a:avLst/>
          </a:prstGeom>
        </p:spPr>
      </p:pic>
    </p:spTree>
    <p:extLst>
      <p:ext uri="{BB962C8B-B14F-4D97-AF65-F5344CB8AC3E}">
        <p14:creationId xmlns:p14="http://schemas.microsoft.com/office/powerpoint/2010/main" val="4055921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8427" y="173144"/>
            <a:ext cx="10288919" cy="6684856"/>
          </a:xfrm>
          <a:prstGeom prst="rect">
            <a:avLst/>
          </a:prstGeom>
        </p:spPr>
      </p:pic>
    </p:spTree>
    <p:extLst>
      <p:ext uri="{BB962C8B-B14F-4D97-AF65-F5344CB8AC3E}">
        <p14:creationId xmlns:p14="http://schemas.microsoft.com/office/powerpoint/2010/main" val="1796413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1951" y="0"/>
            <a:ext cx="10752212" cy="6820936"/>
          </a:xfrm>
          <a:prstGeom prst="rect">
            <a:avLst/>
          </a:prstGeom>
        </p:spPr>
      </p:pic>
    </p:spTree>
    <p:extLst>
      <p:ext uri="{BB962C8B-B14F-4D97-AF65-F5344CB8AC3E}">
        <p14:creationId xmlns:p14="http://schemas.microsoft.com/office/powerpoint/2010/main" val="4199927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7"/>
          <p:cNvSpPr>
            <a:spLocks noGrp="1"/>
          </p:cNvSpPr>
          <p:nvPr>
            <p:ph type="sldNum" sz="quarter" idx="12"/>
          </p:nvPr>
        </p:nvSpPr>
        <p:spPr/>
        <p:txBody>
          <a:bodyPr/>
          <a:lstStyle/>
          <a:p>
            <a:pPr>
              <a:defRPr/>
            </a:pPr>
            <a:fld id="{280F2535-4769-447B-953A-E79186E307F0}" type="slidenum">
              <a:rPr lang="en-US" altLang="en-US"/>
              <a:pPr>
                <a:defRPr/>
              </a:pPr>
              <a:t>9</a:t>
            </a:fld>
            <a:endParaRPr lang="en-US" altLang="en-US"/>
          </a:p>
        </p:txBody>
      </p:sp>
      <p:graphicFrame>
        <p:nvGraphicFramePr>
          <p:cNvPr id="36867" name="Object 2"/>
          <p:cNvGraphicFramePr>
            <a:graphicFrameLocks noGrp="1" noChangeAspect="1"/>
          </p:cNvGraphicFramePr>
          <p:nvPr>
            <p:ph sz="half" idx="1"/>
          </p:nvPr>
        </p:nvGraphicFramePr>
        <p:xfrm>
          <a:off x="6348414" y="2057400"/>
          <a:ext cx="3024187" cy="1181100"/>
        </p:xfrm>
        <a:graphic>
          <a:graphicData uri="http://schemas.openxmlformats.org/presentationml/2006/ole">
            <mc:AlternateContent xmlns:mc="http://schemas.openxmlformats.org/markup-compatibility/2006">
              <mc:Choice xmlns:v="urn:schemas-microsoft-com:vml" Requires="v">
                <p:oleObj spid="_x0000_s109828" name="Equation" r:id="rId3" imgW="1104900" imgH="431800" progId="Equation.3">
                  <p:embed/>
                </p:oleObj>
              </mc:Choice>
              <mc:Fallback>
                <p:oleObj name="Equation" r:id="rId3" imgW="11049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8414" y="2057400"/>
                        <a:ext cx="3024187" cy="1181100"/>
                      </a:xfrm>
                      <a:prstGeom prst="rect">
                        <a:avLst/>
                      </a:prstGeom>
                      <a:solidFill>
                        <a:srgbClr val="FFFF99"/>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8" name="Object 3"/>
          <p:cNvGraphicFramePr>
            <a:graphicFrameLocks noGrp="1" noChangeAspect="1"/>
          </p:cNvGraphicFramePr>
          <p:nvPr>
            <p:ph sz="quarter" idx="2"/>
          </p:nvPr>
        </p:nvGraphicFramePr>
        <p:xfrm>
          <a:off x="5410201" y="3749676"/>
          <a:ext cx="3635375" cy="898525"/>
        </p:xfrm>
        <a:graphic>
          <a:graphicData uri="http://schemas.openxmlformats.org/presentationml/2006/ole">
            <mc:AlternateContent xmlns:mc="http://schemas.openxmlformats.org/markup-compatibility/2006">
              <mc:Choice xmlns:v="urn:schemas-microsoft-com:vml" Requires="v">
                <p:oleObj spid="_x0000_s109829" name="Equation" r:id="rId5" imgW="1002865" imgH="241195" progId="Equation.3">
                  <p:embed/>
                </p:oleObj>
              </mc:Choice>
              <mc:Fallback>
                <p:oleObj name="Equation" r:id="rId5" imgW="1002865"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1" y="3749676"/>
                        <a:ext cx="3635375" cy="898525"/>
                      </a:xfrm>
                      <a:prstGeom prst="rect">
                        <a:avLst/>
                      </a:prstGeom>
                      <a:solidFill>
                        <a:srgbClr val="FFFF99"/>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9" name="Object 4"/>
          <p:cNvGraphicFramePr>
            <a:graphicFrameLocks noGrp="1" noChangeAspect="1"/>
          </p:cNvGraphicFramePr>
          <p:nvPr>
            <p:ph sz="quarter" idx="3"/>
          </p:nvPr>
        </p:nvGraphicFramePr>
        <p:xfrm>
          <a:off x="5181600" y="5465764"/>
          <a:ext cx="3944938" cy="935037"/>
        </p:xfrm>
        <a:graphic>
          <a:graphicData uri="http://schemas.openxmlformats.org/presentationml/2006/ole">
            <mc:AlternateContent xmlns:mc="http://schemas.openxmlformats.org/markup-compatibility/2006">
              <mc:Choice xmlns:v="urn:schemas-microsoft-com:vml" Requires="v">
                <p:oleObj spid="_x0000_s109830" name="Equation" r:id="rId7" imgW="1040948" imgH="241195" progId="Equation.3">
                  <p:embed/>
                </p:oleObj>
              </mc:Choice>
              <mc:Fallback>
                <p:oleObj name="Equation" r:id="rId7" imgW="1040948" imgH="24119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5465764"/>
                        <a:ext cx="3944938" cy="935037"/>
                      </a:xfrm>
                      <a:prstGeom prst="rect">
                        <a:avLst/>
                      </a:prstGeom>
                      <a:solidFill>
                        <a:srgbClr val="FFFF99"/>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1" name="Rectangle 6"/>
          <p:cNvSpPr>
            <a:spLocks noGrp="1" noChangeArrowheads="1"/>
          </p:cNvSpPr>
          <p:nvPr>
            <p:ph type="title"/>
          </p:nvPr>
        </p:nvSpPr>
        <p:spPr>
          <a:xfrm>
            <a:off x="1676400" y="1020764"/>
            <a:ext cx="8229600" cy="731837"/>
          </a:xfrm>
          <a:noFill/>
        </p:spPr>
        <p:txBody>
          <a:bodyPr/>
          <a:lstStyle/>
          <a:p>
            <a:pPr eaLnBrk="1" hangingPunct="1"/>
            <a:r>
              <a:rPr lang="en-US" altLang="en-US" b="1" smtClean="0"/>
              <a:t>Ideal series-series feedback (cont.)</a:t>
            </a:r>
          </a:p>
        </p:txBody>
      </p:sp>
      <p:sp>
        <p:nvSpPr>
          <p:cNvPr id="36872" name="Text Box 7"/>
          <p:cNvSpPr txBox="1">
            <a:spLocks noChangeArrowheads="1"/>
          </p:cNvSpPr>
          <p:nvPr/>
        </p:nvSpPr>
        <p:spPr bwMode="auto">
          <a:xfrm>
            <a:off x="1905001" y="3260726"/>
            <a:ext cx="5114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spcBef>
                <a:spcPct val="50000"/>
              </a:spcBef>
            </a:pPr>
            <a:r>
              <a:rPr lang="en-US" altLang="en-US" sz="2000"/>
              <a:t>2. Input resistance with feedback</a:t>
            </a:r>
          </a:p>
        </p:txBody>
      </p:sp>
      <p:sp>
        <p:nvSpPr>
          <p:cNvPr id="36873" name="Text Box 8"/>
          <p:cNvSpPr txBox="1">
            <a:spLocks noChangeArrowheads="1"/>
          </p:cNvSpPr>
          <p:nvPr/>
        </p:nvSpPr>
        <p:spPr bwMode="auto">
          <a:xfrm>
            <a:off x="1981200" y="4860926"/>
            <a:ext cx="579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spcBef>
                <a:spcPct val="50000"/>
              </a:spcBef>
            </a:pPr>
            <a:r>
              <a:rPr lang="en-US" altLang="en-US" sz="2000"/>
              <a:t>3.Output  resistance with feedback</a:t>
            </a:r>
          </a:p>
        </p:txBody>
      </p:sp>
      <p:sp>
        <p:nvSpPr>
          <p:cNvPr id="36874" name="Text Box 9"/>
          <p:cNvSpPr txBox="1">
            <a:spLocks noChangeArrowheads="1"/>
          </p:cNvSpPr>
          <p:nvPr/>
        </p:nvSpPr>
        <p:spPr bwMode="auto">
          <a:xfrm>
            <a:off x="1895476" y="2041526"/>
            <a:ext cx="5114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spcBef>
                <a:spcPct val="50000"/>
              </a:spcBef>
            </a:pPr>
            <a:r>
              <a:rPr lang="en-US" altLang="en-US" sz="2000"/>
              <a:t>1. Gain of feedback amplifier</a:t>
            </a:r>
          </a:p>
        </p:txBody>
      </p:sp>
      <p:sp>
        <p:nvSpPr>
          <p:cNvPr id="36875" name="Rectangle 10"/>
          <p:cNvSpPr>
            <a:spLocks noChangeArrowheads="1"/>
          </p:cNvSpPr>
          <p:nvPr/>
        </p:nvSpPr>
        <p:spPr bwMode="auto">
          <a:xfrm>
            <a:off x="3733800" y="152400"/>
            <a:ext cx="6781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Verdana" panose="020B0604030504040204" pitchFamily="34" charset="0"/>
                <a:cs typeface="Arial" panose="020B0604020202020204" pitchFamily="34" charset="0"/>
              </a:defRPr>
            </a:lvl1pPr>
            <a:lvl2pPr marL="742950" indent="-285750">
              <a:defRPr b="1">
                <a:solidFill>
                  <a:schemeClr val="tx1"/>
                </a:solidFill>
                <a:latin typeface="Verdana" panose="020B0604030504040204" pitchFamily="34" charset="0"/>
                <a:cs typeface="Arial" panose="020B0604020202020204" pitchFamily="34" charset="0"/>
              </a:defRPr>
            </a:lvl2pPr>
            <a:lvl3pPr marL="1143000" indent="-228600">
              <a:defRPr b="1">
                <a:solidFill>
                  <a:schemeClr val="tx1"/>
                </a:solidFill>
                <a:latin typeface="Verdana" panose="020B0604030504040204" pitchFamily="34" charset="0"/>
                <a:cs typeface="Arial" panose="020B0604020202020204" pitchFamily="34" charset="0"/>
              </a:defRPr>
            </a:lvl3pPr>
            <a:lvl4pPr marL="1600200" indent="-228600">
              <a:defRPr b="1">
                <a:solidFill>
                  <a:schemeClr val="tx1"/>
                </a:solidFill>
                <a:latin typeface="Verdana" panose="020B0604030504040204" pitchFamily="34" charset="0"/>
                <a:cs typeface="Arial" panose="020B0604020202020204" pitchFamily="34" charset="0"/>
              </a:defRPr>
            </a:lvl4pPr>
            <a:lvl5pPr marL="2057400" indent="-22860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r" eaLnBrk="1" hangingPunct="1"/>
            <a:r>
              <a:rPr lang="en-US" altLang="en-US" sz="4000">
                <a:solidFill>
                  <a:schemeClr val="tx2"/>
                </a:solidFill>
              </a:rPr>
              <a:t>Feedback Topologies</a:t>
            </a:r>
          </a:p>
        </p:txBody>
      </p:sp>
    </p:spTree>
    <p:extLst>
      <p:ext uri="{BB962C8B-B14F-4D97-AF65-F5344CB8AC3E}">
        <p14:creationId xmlns:p14="http://schemas.microsoft.com/office/powerpoint/2010/main" val="4274805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7628</TotalTime>
  <Words>613</Words>
  <Application>Microsoft Office PowerPoint</Application>
  <PresentationFormat>Widescreen</PresentationFormat>
  <Paragraphs>103</Paragraphs>
  <Slides>37</Slides>
  <Notes>1</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7" baseType="lpstr">
      <vt:lpstr>Aharoni</vt:lpstr>
      <vt:lpstr>Arial</vt:lpstr>
      <vt:lpstr>Arial Black</vt:lpstr>
      <vt:lpstr>Calibri</vt:lpstr>
      <vt:lpstr>Calibri Light</vt:lpstr>
      <vt:lpstr>Times New Roman</vt:lpstr>
      <vt:lpstr>Verdana</vt:lpstr>
      <vt:lpstr>Wingdings</vt:lpstr>
      <vt:lpstr>Office Theme</vt:lpstr>
      <vt:lpstr>Equation</vt:lpstr>
      <vt:lpstr>Lec Dec-2 </vt:lpstr>
      <vt:lpstr>Trans-conductance Amplifier</vt:lpstr>
      <vt:lpstr>PowerPoint Presentation</vt:lpstr>
      <vt:lpstr> Trans-conductance Amplifiers</vt:lpstr>
      <vt:lpstr>PowerPoint Presentation</vt:lpstr>
      <vt:lpstr>PowerPoint Presentation</vt:lpstr>
      <vt:lpstr>PowerPoint Presentation</vt:lpstr>
      <vt:lpstr>PowerPoint Presentation</vt:lpstr>
      <vt:lpstr>Ideal series-series feedback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Now lets find a systematic and generalized way of approaching a practical circuit </vt:lpstr>
      <vt:lpstr>Inclusion of I/O Effects in feedback topologies</vt:lpstr>
      <vt:lpstr>PowerPoint Presentation</vt:lpstr>
      <vt:lpstr>How to Break a Loop</vt:lpstr>
      <vt:lpstr>Simplified rule </vt:lpstr>
      <vt:lpstr>Voltage -voltage</vt:lpstr>
      <vt:lpstr>Trans-conductance Amplifier</vt:lpstr>
      <vt:lpstr>PowerPoint Presentation</vt:lpstr>
      <vt:lpstr>Trans-resistance Amplifier</vt:lpstr>
      <vt:lpstr>PowerPoint Presentation</vt:lpstr>
      <vt:lpstr>PowerPoint Presentation</vt:lpstr>
      <vt:lpstr>PowerPoint Presentation</vt:lpstr>
      <vt:lpstr>PowerPoint Presentation</vt:lpstr>
      <vt:lpstr>Calculation of feedback factor</vt:lpstr>
      <vt:lpstr>PowerPoint Presentation</vt:lpstr>
      <vt:lpstr>    Breaking the Loop Example I</vt:lpstr>
      <vt:lpstr>Feedback Factor Example I</vt:lpstr>
      <vt:lpstr>Polarity of Feedback Example I</vt:lpstr>
      <vt:lpstr>Polarity of Feedback Example II</vt:lpstr>
      <vt:lpstr>Feedback relationship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Complete Chapter No 10</dc:title>
  <dc:creator>Abdul Basit Alvi</dc:creator>
  <cp:lastModifiedBy>Abdul Basit Alvi</cp:lastModifiedBy>
  <cp:revision>112</cp:revision>
  <dcterms:created xsi:type="dcterms:W3CDTF">2022-11-25T19:27:05Z</dcterms:created>
  <dcterms:modified xsi:type="dcterms:W3CDTF">2022-12-04T13:32:10Z</dcterms:modified>
</cp:coreProperties>
</file>