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6" r:id="rId2"/>
    <p:sldId id="402" r:id="rId3"/>
    <p:sldId id="404" r:id="rId4"/>
    <p:sldId id="405" r:id="rId5"/>
    <p:sldId id="406" r:id="rId6"/>
    <p:sldId id="407" r:id="rId7"/>
    <p:sldId id="408" r:id="rId8"/>
    <p:sldId id="409" r:id="rId9"/>
    <p:sldId id="410" r:id="rId10"/>
    <p:sldId id="433" r:id="rId11"/>
    <p:sldId id="434" r:id="rId12"/>
    <p:sldId id="435" r:id="rId13"/>
    <p:sldId id="436" r:id="rId14"/>
    <p:sldId id="437" r:id="rId15"/>
    <p:sldId id="438" r:id="rId16"/>
    <p:sldId id="411" r:id="rId17"/>
    <p:sldId id="439" r:id="rId18"/>
    <p:sldId id="440" r:id="rId19"/>
    <p:sldId id="412" r:id="rId20"/>
    <p:sldId id="413" r:id="rId21"/>
    <p:sldId id="414" r:id="rId22"/>
    <p:sldId id="415" r:id="rId23"/>
    <p:sldId id="416" r:id="rId24"/>
    <p:sldId id="417" r:id="rId25"/>
    <p:sldId id="418" r:id="rId26"/>
    <p:sldId id="419" r:id="rId27"/>
    <p:sldId id="420" r:id="rId28"/>
    <p:sldId id="421" r:id="rId29"/>
    <p:sldId id="422" r:id="rId30"/>
    <p:sldId id="423" r:id="rId31"/>
    <p:sldId id="424" r:id="rId32"/>
    <p:sldId id="442" r:id="rId33"/>
    <p:sldId id="425" r:id="rId34"/>
    <p:sldId id="427" r:id="rId35"/>
    <p:sldId id="428" r:id="rId36"/>
    <p:sldId id="429" r:id="rId37"/>
    <p:sldId id="430" r:id="rId38"/>
    <p:sldId id="441" r:id="rId39"/>
    <p:sldId id="431" r:id="rId40"/>
    <p:sldId id="432" r:id="rId41"/>
    <p:sldId id="256" r:id="rId42"/>
    <p:sldId id="334" r:id="rId43"/>
    <p:sldId id="355" r:id="rId44"/>
    <p:sldId id="345" r:id="rId45"/>
    <p:sldId id="346" r:id="rId46"/>
    <p:sldId id="354" r:id="rId47"/>
    <p:sldId id="372" r:id="rId48"/>
    <p:sldId id="259" r:id="rId49"/>
    <p:sldId id="257" r:id="rId50"/>
    <p:sldId id="258" r:id="rId51"/>
    <p:sldId id="350" r:id="rId52"/>
    <p:sldId id="373" r:id="rId53"/>
    <p:sldId id="326" r:id="rId54"/>
    <p:sldId id="260" r:id="rId55"/>
    <p:sldId id="377" r:id="rId56"/>
    <p:sldId id="400" r:id="rId57"/>
    <p:sldId id="353" r:id="rId58"/>
    <p:sldId id="378" r:id="rId59"/>
    <p:sldId id="379" r:id="rId60"/>
    <p:sldId id="401" r:id="rId61"/>
    <p:sldId id="399" r:id="rId62"/>
    <p:sldId id="375" r:id="rId63"/>
    <p:sldId id="376" r:id="rId64"/>
    <p:sldId id="332" r:id="rId65"/>
    <p:sldId id="371" r:id="rId66"/>
    <p:sldId id="264" r:id="rId67"/>
    <p:sldId id="374" r:id="rId68"/>
    <p:sldId id="352" r:id="rId69"/>
    <p:sldId id="263" r:id="rId70"/>
    <p:sldId id="265" r:id="rId71"/>
    <p:sldId id="344" r:id="rId72"/>
    <p:sldId id="368" r:id="rId73"/>
    <p:sldId id="369" r:id="rId74"/>
    <p:sldId id="370" r:id="rId75"/>
    <p:sldId id="333" r:id="rId76"/>
    <p:sldId id="267" r:id="rId77"/>
    <p:sldId id="266" r:id="rId78"/>
    <p:sldId id="321" r:id="rId79"/>
    <p:sldId id="322" r:id="rId80"/>
    <p:sldId id="323" r:id="rId81"/>
    <p:sldId id="347" r:id="rId82"/>
    <p:sldId id="348" r:id="rId83"/>
    <p:sldId id="349" r:id="rId84"/>
    <p:sldId id="358" r:id="rId85"/>
    <p:sldId id="359" r:id="rId86"/>
    <p:sldId id="380" r:id="rId87"/>
    <p:sldId id="381" r:id="rId88"/>
    <p:sldId id="382" r:id="rId89"/>
    <p:sldId id="383" r:id="rId90"/>
    <p:sldId id="384" r:id="rId91"/>
    <p:sldId id="385" r:id="rId92"/>
    <p:sldId id="386" r:id="rId93"/>
    <p:sldId id="387" r:id="rId94"/>
    <p:sldId id="388" r:id="rId95"/>
    <p:sldId id="389" r:id="rId96"/>
    <p:sldId id="390" r:id="rId97"/>
    <p:sldId id="391" r:id="rId98"/>
    <p:sldId id="392" r:id="rId99"/>
    <p:sldId id="393" r:id="rId100"/>
    <p:sldId id="394" r:id="rId101"/>
    <p:sldId id="395" r:id="rId102"/>
    <p:sldId id="396" r:id="rId103"/>
    <p:sldId id="397" r:id="rId104"/>
    <p:sldId id="398"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1" d="100"/>
          <a:sy n="81" d="100"/>
        </p:scale>
        <p:origin x="2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FB6584-A0E0-455B-BB40-B89BB08AF187}"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7DB03-CAE5-48C9-8321-E64EC2866202}" type="slidenum">
              <a:rPr lang="en-US" smtClean="0"/>
              <a:t>‹#›</a:t>
            </a:fld>
            <a:endParaRPr lang="en-US"/>
          </a:p>
        </p:txBody>
      </p:sp>
    </p:spTree>
    <p:extLst>
      <p:ext uri="{BB962C8B-B14F-4D97-AF65-F5344CB8AC3E}">
        <p14:creationId xmlns:p14="http://schemas.microsoft.com/office/powerpoint/2010/main" val="766232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B6584-A0E0-455B-BB40-B89BB08AF187}"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7DB03-CAE5-48C9-8321-E64EC2866202}" type="slidenum">
              <a:rPr lang="en-US" smtClean="0"/>
              <a:t>‹#›</a:t>
            </a:fld>
            <a:endParaRPr lang="en-US"/>
          </a:p>
        </p:txBody>
      </p:sp>
    </p:spTree>
    <p:extLst>
      <p:ext uri="{BB962C8B-B14F-4D97-AF65-F5344CB8AC3E}">
        <p14:creationId xmlns:p14="http://schemas.microsoft.com/office/powerpoint/2010/main" val="3334578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B6584-A0E0-455B-BB40-B89BB08AF187}"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7DB03-CAE5-48C9-8321-E64EC2866202}" type="slidenum">
              <a:rPr lang="en-US" smtClean="0"/>
              <a:t>‹#›</a:t>
            </a:fld>
            <a:endParaRPr lang="en-US"/>
          </a:p>
        </p:txBody>
      </p:sp>
    </p:spTree>
    <p:extLst>
      <p:ext uri="{BB962C8B-B14F-4D97-AF65-F5344CB8AC3E}">
        <p14:creationId xmlns:p14="http://schemas.microsoft.com/office/powerpoint/2010/main" val="226976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B6584-A0E0-455B-BB40-B89BB08AF187}"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7DB03-CAE5-48C9-8321-E64EC2866202}" type="slidenum">
              <a:rPr lang="en-US" smtClean="0"/>
              <a:t>‹#›</a:t>
            </a:fld>
            <a:endParaRPr lang="en-US"/>
          </a:p>
        </p:txBody>
      </p:sp>
    </p:spTree>
    <p:extLst>
      <p:ext uri="{BB962C8B-B14F-4D97-AF65-F5344CB8AC3E}">
        <p14:creationId xmlns:p14="http://schemas.microsoft.com/office/powerpoint/2010/main" val="1582608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FB6584-A0E0-455B-BB40-B89BB08AF187}"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7DB03-CAE5-48C9-8321-E64EC2866202}" type="slidenum">
              <a:rPr lang="en-US" smtClean="0"/>
              <a:t>‹#›</a:t>
            </a:fld>
            <a:endParaRPr lang="en-US"/>
          </a:p>
        </p:txBody>
      </p:sp>
    </p:spTree>
    <p:extLst>
      <p:ext uri="{BB962C8B-B14F-4D97-AF65-F5344CB8AC3E}">
        <p14:creationId xmlns:p14="http://schemas.microsoft.com/office/powerpoint/2010/main" val="1170441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FB6584-A0E0-455B-BB40-B89BB08AF187}"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7DB03-CAE5-48C9-8321-E64EC2866202}" type="slidenum">
              <a:rPr lang="en-US" smtClean="0"/>
              <a:t>‹#›</a:t>
            </a:fld>
            <a:endParaRPr lang="en-US"/>
          </a:p>
        </p:txBody>
      </p:sp>
    </p:spTree>
    <p:extLst>
      <p:ext uri="{BB962C8B-B14F-4D97-AF65-F5344CB8AC3E}">
        <p14:creationId xmlns:p14="http://schemas.microsoft.com/office/powerpoint/2010/main" val="3664490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FB6584-A0E0-455B-BB40-B89BB08AF187}" type="datetimeFigureOut">
              <a:rPr lang="en-US" smtClean="0"/>
              <a:t>12/17/2022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E7DB03-CAE5-48C9-8321-E64EC2866202}" type="slidenum">
              <a:rPr lang="en-US" smtClean="0"/>
              <a:t>‹#›</a:t>
            </a:fld>
            <a:endParaRPr lang="en-US"/>
          </a:p>
        </p:txBody>
      </p:sp>
    </p:spTree>
    <p:extLst>
      <p:ext uri="{BB962C8B-B14F-4D97-AF65-F5344CB8AC3E}">
        <p14:creationId xmlns:p14="http://schemas.microsoft.com/office/powerpoint/2010/main" val="2957062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FB6584-A0E0-455B-BB40-B89BB08AF187}" type="datetimeFigureOut">
              <a:rPr lang="en-US" smtClean="0"/>
              <a:t>12/17/2022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E7DB03-CAE5-48C9-8321-E64EC2866202}" type="slidenum">
              <a:rPr lang="en-US" smtClean="0"/>
              <a:t>‹#›</a:t>
            </a:fld>
            <a:endParaRPr lang="en-US"/>
          </a:p>
        </p:txBody>
      </p:sp>
    </p:spTree>
    <p:extLst>
      <p:ext uri="{BB962C8B-B14F-4D97-AF65-F5344CB8AC3E}">
        <p14:creationId xmlns:p14="http://schemas.microsoft.com/office/powerpoint/2010/main" val="4120026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B6584-A0E0-455B-BB40-B89BB08AF187}" type="datetimeFigureOut">
              <a:rPr lang="en-US" smtClean="0"/>
              <a:t>12/17/2022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E7DB03-CAE5-48C9-8321-E64EC2866202}" type="slidenum">
              <a:rPr lang="en-US" smtClean="0"/>
              <a:t>‹#›</a:t>
            </a:fld>
            <a:endParaRPr lang="en-US"/>
          </a:p>
        </p:txBody>
      </p:sp>
    </p:spTree>
    <p:extLst>
      <p:ext uri="{BB962C8B-B14F-4D97-AF65-F5344CB8AC3E}">
        <p14:creationId xmlns:p14="http://schemas.microsoft.com/office/powerpoint/2010/main" val="1020315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FB6584-A0E0-455B-BB40-B89BB08AF187}"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7DB03-CAE5-48C9-8321-E64EC2866202}" type="slidenum">
              <a:rPr lang="en-US" smtClean="0"/>
              <a:t>‹#›</a:t>
            </a:fld>
            <a:endParaRPr lang="en-US"/>
          </a:p>
        </p:txBody>
      </p:sp>
    </p:spTree>
    <p:extLst>
      <p:ext uri="{BB962C8B-B14F-4D97-AF65-F5344CB8AC3E}">
        <p14:creationId xmlns:p14="http://schemas.microsoft.com/office/powerpoint/2010/main" val="537660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FB6584-A0E0-455B-BB40-B89BB08AF187}"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7DB03-CAE5-48C9-8321-E64EC2866202}" type="slidenum">
              <a:rPr lang="en-US" smtClean="0"/>
              <a:t>‹#›</a:t>
            </a:fld>
            <a:endParaRPr lang="en-US"/>
          </a:p>
        </p:txBody>
      </p:sp>
    </p:spTree>
    <p:extLst>
      <p:ext uri="{BB962C8B-B14F-4D97-AF65-F5344CB8AC3E}">
        <p14:creationId xmlns:p14="http://schemas.microsoft.com/office/powerpoint/2010/main" val="8813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B6584-A0E0-455B-BB40-B89BB08AF187}" type="datetimeFigureOut">
              <a:rPr lang="en-US" smtClean="0"/>
              <a:t>12/17/2022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7DB03-CAE5-48C9-8321-E64EC2866202}" type="slidenum">
              <a:rPr lang="en-US" smtClean="0"/>
              <a:t>‹#›</a:t>
            </a:fld>
            <a:endParaRPr lang="en-US"/>
          </a:p>
        </p:txBody>
      </p:sp>
    </p:spTree>
    <p:extLst>
      <p:ext uri="{BB962C8B-B14F-4D97-AF65-F5344CB8AC3E}">
        <p14:creationId xmlns:p14="http://schemas.microsoft.com/office/powerpoint/2010/main" val="2906377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06.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image" Target="../media/image107.e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em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hyperlink" Target="https://electronicscoach.com/control-system.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8.wmf"/><Relationship Id="rId7"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6.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1.wmf"/><Relationship Id="rId4" Type="http://schemas.openxmlformats.org/officeDocument/2006/relationships/image" Target="../media/image20.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4.bin"/><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oleObject" Target="../embeddings/oleObject5.bin"/><Relationship Id="rId4" Type="http://schemas.openxmlformats.org/officeDocument/2006/relationships/image" Target="../media/image22.wmf"/></Relationships>
</file>

<file path=ppt/slides/_rels/slide2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6.bin"/><Relationship Id="rId7"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21.wmf"/><Relationship Id="rId4" Type="http://schemas.openxmlformats.org/officeDocument/2006/relationships/image" Target="../media/image26.wmf"/></Relationships>
</file>

<file path=ppt/slides/_rels/slide2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31.wmf"/><Relationship Id="rId4" Type="http://schemas.openxmlformats.org/officeDocument/2006/relationships/oleObject" Target="../embeddings/oleObject8.bin"/></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3.wmf"/><Relationship Id="rId5" Type="http://schemas.openxmlformats.org/officeDocument/2006/relationships/oleObject" Target="../embeddings/oleObject9.bin"/><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42.wmf"/><Relationship Id="rId4"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44.wmf"/><Relationship Id="rId4" Type="http://schemas.openxmlformats.org/officeDocument/2006/relationships/oleObject" Target="../embeddings/oleObject11.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7.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www.electronics-tutorials.ws/amplifier/amp_7.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image" Target="../media/image58.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2.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13.bin"/><Relationship Id="rId5" Type="http://schemas.openxmlformats.org/officeDocument/2006/relationships/image" Target="../media/image61.wmf"/><Relationship Id="rId4" Type="http://schemas.openxmlformats.org/officeDocument/2006/relationships/oleObject" Target="../embeddings/oleObject12.bin"/></Relationships>
</file>

<file path=ppt/slides/_rels/slide63.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65.wmf"/><Relationship Id="rId5" Type="http://schemas.openxmlformats.org/officeDocument/2006/relationships/oleObject" Target="../embeddings/oleObject15.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17.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8.gif"/><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9.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0.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2.gif"/><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74.gif"/><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5.gi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8.xml"/><Relationship Id="rId5" Type="http://schemas.openxmlformats.org/officeDocument/2006/relationships/image" Target="../media/image81.png"/><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89.emf"/><Relationship Id="rId4" Type="http://schemas.openxmlformats.org/officeDocument/2006/relationships/image" Target="../media/image88.emf"/></Relationships>
</file>

<file path=ppt/slides/_rels/slide91.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2.emf"/><Relationship Id="rId7" Type="http://schemas.openxmlformats.org/officeDocument/2006/relationships/image" Target="../media/image27.png"/><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95.emf"/><Relationship Id="rId5" Type="http://schemas.openxmlformats.org/officeDocument/2006/relationships/image" Target="../media/image94.emf"/><Relationship Id="rId4" Type="http://schemas.openxmlformats.org/officeDocument/2006/relationships/image" Target="../media/image93.png"/></Relationships>
</file>

<file path=ppt/slides/_rels/slide9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96.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7.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96.jpeg"/><Relationship Id="rId2" Type="http://schemas.openxmlformats.org/officeDocument/2006/relationships/image" Target="../media/image98.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9.e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00.emf"/><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9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01.emf"/><Relationship Id="rId1" Type="http://schemas.openxmlformats.org/officeDocument/2006/relationships/slideLayout" Target="../slideLayouts/slideLayout2.xml"/><Relationship Id="rId5" Type="http://schemas.openxmlformats.org/officeDocument/2006/relationships/image" Target="../media/image103.emf"/><Relationship Id="rId4" Type="http://schemas.openxmlformats.org/officeDocument/2006/relationships/image" Target="../media/image102.emf"/></Relationships>
</file>

<file path=ppt/slides/_rels/slide9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3505201" y="381001"/>
            <a:ext cx="6086475" cy="5851525"/>
          </a:xfrm>
          <a:prstGeom prst="rect">
            <a:avLst/>
          </a:prstGeom>
          <a:ln>
            <a:noFill/>
          </a:ln>
          <a:effectLst>
            <a:outerShdw blurRad="292100" dist="139700" dir="2700000" algn="tl" rotWithShape="0">
              <a:srgbClr val="333333">
                <a:alpha val="65000"/>
              </a:srgbClr>
            </a:outerShdw>
          </a:effectLst>
        </p:spPr>
      </p:pic>
      <p:pic>
        <p:nvPicPr>
          <p:cNvPr id="2051" name="Picture 2" descr="048a"/>
          <p:cNvPicPr>
            <a:picLocks noChangeAspect="1" noChangeArrowheads="1"/>
          </p:cNvPicPr>
          <p:nvPr/>
        </p:nvPicPr>
        <p:blipFill>
          <a:blip r:embed="rId3" cstate="print"/>
          <a:srcRect/>
          <a:stretch>
            <a:fillRect/>
          </a:stretch>
        </p:blipFill>
        <p:spPr bwMode="auto">
          <a:xfrm>
            <a:off x="0" y="-228600"/>
            <a:ext cx="12192000" cy="7315200"/>
          </a:xfrm>
          <a:prstGeom prst="rect">
            <a:avLst/>
          </a:prstGeom>
          <a:noFill/>
          <a:ln w="9525">
            <a:noFill/>
            <a:miter lim="800000"/>
            <a:headEnd/>
            <a:tailEnd/>
          </a:ln>
        </p:spPr>
      </p:pic>
      <p:pic>
        <p:nvPicPr>
          <p:cNvPr id="8" name="Picture 2"/>
          <p:cNvPicPr>
            <a:picLocks noChangeAspect="1" noChangeArrowheads="1"/>
          </p:cNvPicPr>
          <p:nvPr/>
        </p:nvPicPr>
        <p:blipFill>
          <a:blip r:embed="rId2" cstate="print"/>
          <a:srcRect/>
          <a:stretch>
            <a:fillRect/>
          </a:stretch>
        </p:blipFill>
        <p:spPr bwMode="auto">
          <a:xfrm>
            <a:off x="2899894" y="0"/>
            <a:ext cx="6086475" cy="5851525"/>
          </a:xfrm>
          <a:prstGeom prst="rect">
            <a:avLst/>
          </a:prstGeom>
          <a:noFill/>
          <a:ln w="9525">
            <a:noFill/>
            <a:miter lim="800000"/>
            <a:headEnd/>
            <a:tailEnd/>
          </a:ln>
        </p:spPr>
      </p:pic>
    </p:spTree>
    <p:extLst>
      <p:ext uri="{BB962C8B-B14F-4D97-AF65-F5344CB8AC3E}">
        <p14:creationId xmlns:p14="http://schemas.microsoft.com/office/powerpoint/2010/main" val="414423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5" y="122796"/>
            <a:ext cx="10515600" cy="1325563"/>
          </a:xfrm>
        </p:spPr>
        <p:txBody>
          <a:bodyPr/>
          <a:lstStyle/>
          <a:p>
            <a:pPr lvl="1" algn="l" rtl="0">
              <a:lnSpc>
                <a:spcPct val="90000"/>
              </a:lnSpc>
              <a:spcBef>
                <a:spcPct val="0"/>
              </a:spcBef>
            </a:pPr>
            <a:r>
              <a:rPr lang="en-US" sz="3600" b="1" u="sng" dirty="0" smtClean="0"/>
              <a:t>lead compensators</a:t>
            </a:r>
            <a:br>
              <a:rPr lang="en-US" sz="3600" b="1" u="sng" dirty="0" smtClean="0"/>
            </a:br>
            <a:endParaRPr lang="en-US" u="sng" dirty="0"/>
          </a:p>
        </p:txBody>
      </p:sp>
      <p:grpSp>
        <p:nvGrpSpPr>
          <p:cNvPr id="4" name="Group 3"/>
          <p:cNvGrpSpPr/>
          <p:nvPr/>
        </p:nvGrpSpPr>
        <p:grpSpPr>
          <a:xfrm>
            <a:off x="551543" y="235105"/>
            <a:ext cx="11146971" cy="3208180"/>
            <a:chOff x="667658" y="1937358"/>
            <a:chExt cx="11146971" cy="3208180"/>
          </a:xfrm>
        </p:grpSpPr>
        <p:pic>
          <p:nvPicPr>
            <p:cNvPr id="5" name="Picture 4"/>
            <p:cNvPicPr>
              <a:picLocks noChangeAspect="1"/>
            </p:cNvPicPr>
            <p:nvPr/>
          </p:nvPicPr>
          <p:blipFill>
            <a:blip r:embed="rId2"/>
            <a:stretch>
              <a:fillRect/>
            </a:stretch>
          </p:blipFill>
          <p:spPr>
            <a:xfrm>
              <a:off x="7023553" y="1937358"/>
              <a:ext cx="3513819" cy="2271265"/>
            </a:xfrm>
            <a:prstGeom prst="rect">
              <a:avLst/>
            </a:prstGeom>
          </p:spPr>
        </p:pic>
        <p:sp>
          <p:nvSpPr>
            <p:cNvPr id="6" name="Rectangle 5"/>
            <p:cNvSpPr/>
            <p:nvPr/>
          </p:nvSpPr>
          <p:spPr>
            <a:xfrm>
              <a:off x="667658" y="4222208"/>
              <a:ext cx="11146971" cy="923330"/>
            </a:xfrm>
            <a:prstGeom prst="rect">
              <a:avLst/>
            </a:prstGeom>
          </p:spPr>
          <p:txBody>
            <a:bodyPr wrap="square">
              <a:spAutoFit/>
            </a:bodyPr>
            <a:lstStyle/>
            <a:p>
              <a:r>
                <a:rPr lang="en-US" dirty="0">
                  <a:solidFill>
                    <a:srgbClr val="202124"/>
                  </a:solidFill>
                  <a:latin typeface="arial" panose="020B0604020202020204" pitchFamily="34" charset="0"/>
                </a:rPr>
                <a:t>Definition: A lead compensator is </a:t>
              </a:r>
              <a:r>
                <a:rPr lang="en-US" b="1" dirty="0">
                  <a:solidFill>
                    <a:srgbClr val="202124"/>
                  </a:solidFill>
                  <a:latin typeface="arial" panose="020B0604020202020204" pitchFamily="34" charset="0"/>
                </a:rPr>
                <a:t>an electrical circuit that when provided with a sinusoidal input generates a sinusoidal signal as output with a phase lead in comparison to that of the applied sinusoidal signal</a:t>
              </a:r>
              <a:r>
                <a:rPr lang="en-US" dirty="0">
                  <a:solidFill>
                    <a:srgbClr val="202124"/>
                  </a:solidFill>
                  <a:latin typeface="arial" panose="020B0604020202020204" pitchFamily="34" charset="0"/>
                </a:rPr>
                <a:t>.</a:t>
              </a:r>
              <a:endParaRPr lang="en-US" dirty="0"/>
            </a:p>
          </p:txBody>
        </p:sp>
      </p:grpSp>
      <p:grpSp>
        <p:nvGrpSpPr>
          <p:cNvPr id="9" name="Group 8"/>
          <p:cNvGrpSpPr/>
          <p:nvPr/>
        </p:nvGrpSpPr>
        <p:grpSpPr>
          <a:xfrm>
            <a:off x="163286" y="4184674"/>
            <a:ext cx="11858169" cy="2535441"/>
            <a:chOff x="163286" y="4184674"/>
            <a:chExt cx="11858169" cy="2535441"/>
          </a:xfrm>
        </p:grpSpPr>
        <p:sp>
          <p:nvSpPr>
            <p:cNvPr id="7" name="Rectangle 6"/>
            <p:cNvSpPr/>
            <p:nvPr/>
          </p:nvSpPr>
          <p:spPr>
            <a:xfrm>
              <a:off x="163286" y="4184674"/>
              <a:ext cx="8400144" cy="1631216"/>
            </a:xfrm>
            <a:prstGeom prst="rect">
              <a:avLst/>
            </a:prstGeom>
          </p:spPr>
          <p:txBody>
            <a:bodyPr wrap="square">
              <a:spAutoFit/>
            </a:bodyPr>
            <a:lstStyle/>
            <a:p>
              <a:r>
                <a:rPr lang="en-US" sz="2000" b="1" dirty="0">
                  <a:solidFill>
                    <a:srgbClr val="222222"/>
                  </a:solidFill>
                  <a:latin typeface="Arial" panose="020B0604020202020204" pitchFamily="34" charset="0"/>
                </a:rPr>
                <a:t>A lead network has a pole and a dominating zero. </a:t>
              </a:r>
              <a:endParaRPr lang="en-US" sz="2000" b="1" dirty="0" smtClean="0">
                <a:solidFill>
                  <a:srgbClr val="222222"/>
                </a:solidFill>
                <a:latin typeface="Arial" panose="020B0604020202020204" pitchFamily="34" charset="0"/>
              </a:endParaRPr>
            </a:p>
            <a:p>
              <a:endParaRPr lang="en-US" sz="2000" b="1" dirty="0">
                <a:solidFill>
                  <a:srgbClr val="222222"/>
                </a:solidFill>
                <a:latin typeface="Arial" panose="020B0604020202020204" pitchFamily="34" charset="0"/>
              </a:endParaRPr>
            </a:p>
            <a:p>
              <a:r>
                <a:rPr lang="en-US" sz="2000" b="1" dirty="0" smtClean="0">
                  <a:solidFill>
                    <a:srgbClr val="222222"/>
                  </a:solidFill>
                  <a:latin typeface="Arial" panose="020B0604020202020204" pitchFamily="34" charset="0"/>
                </a:rPr>
                <a:t>A </a:t>
              </a:r>
              <a:r>
                <a:rPr lang="en-US" sz="2000" b="1" dirty="0">
                  <a:solidFill>
                    <a:srgbClr val="222222"/>
                  </a:solidFill>
                  <a:latin typeface="Arial" panose="020B0604020202020204" pitchFamily="34" charset="0"/>
                </a:rPr>
                <a:t>dominating zero is defined as the one which is nearest to the origin than all the other zeros. For a lead network, the poles and zeros must be present on the negative real axis of the s-plane.</a:t>
              </a:r>
              <a:endParaRPr lang="en-US" sz="2000" b="1" dirty="0"/>
            </a:p>
          </p:txBody>
        </p:sp>
        <p:pic>
          <p:nvPicPr>
            <p:cNvPr id="14338" name="Picture 2" descr="pole zero plot of lead compensator''"/>
            <p:cNvPicPr>
              <a:picLocks noChangeAspect="1" noChangeArrowheads="1"/>
            </p:cNvPicPr>
            <p:nvPr/>
          </p:nvPicPr>
          <p:blipFill rotWithShape="1">
            <a:blip r:embed="rId3">
              <a:extLst>
                <a:ext uri="{28A0092B-C50C-407E-A947-70E740481C1C}">
                  <a14:useLocalDpi xmlns:a14="http://schemas.microsoft.com/office/drawing/2010/main" val="0"/>
                </a:ext>
              </a:extLst>
            </a:blip>
            <a:srcRect b="8671"/>
            <a:stretch/>
          </p:blipFill>
          <p:spPr bwMode="auto">
            <a:xfrm>
              <a:off x="8211455" y="4475753"/>
              <a:ext cx="3810000" cy="22443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00800" y="6350783"/>
              <a:ext cx="5297714" cy="369332"/>
            </a:xfrm>
            <a:prstGeom prst="rect">
              <a:avLst/>
            </a:prstGeom>
            <a:noFill/>
          </p:spPr>
          <p:txBody>
            <a:bodyPr wrap="square" rtlCol="0">
              <a:spAutoFit/>
            </a:bodyPr>
            <a:lstStyle/>
            <a:p>
              <a:r>
                <a:rPr lang="en-US" b="1" dirty="0" smtClean="0"/>
                <a:t>Note the zero will be on right of pole</a:t>
              </a:r>
              <a:endParaRPr lang="en-US" b="1" dirty="0"/>
            </a:p>
          </p:txBody>
        </p:sp>
      </p:grpSp>
    </p:spTree>
    <p:extLst>
      <p:ext uri="{BB962C8B-B14F-4D97-AF65-F5344CB8AC3E}">
        <p14:creationId xmlns:p14="http://schemas.microsoft.com/office/powerpoint/2010/main" val="345423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6890197" cy="665185"/>
          </a:xfrm>
          <a:solidFill>
            <a:schemeClr val="tx1"/>
          </a:solidFill>
        </p:spPr>
        <p:txBody>
          <a:bodyPr>
            <a:normAutofit fontScale="90000"/>
          </a:bodyPr>
          <a:lstStyle/>
          <a:p>
            <a:r>
              <a:rPr lang="en-US" b="1" dirty="0">
                <a:solidFill>
                  <a:schemeClr val="bg1"/>
                </a:solidFill>
                <a:latin typeface="Arial Black" panose="020B0A04020102020204" pitchFamily="34" charset="0"/>
              </a:rPr>
              <a:t>Short-Circuit Protection</a:t>
            </a:r>
            <a:endParaRPr lang="en-US" dirty="0">
              <a:solidFill>
                <a:schemeClr val="bg1"/>
              </a:solidFill>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7143261" y="0"/>
            <a:ext cx="4906808" cy="6040192"/>
          </a:xfrm>
          <a:prstGeom prst="rect">
            <a:avLst/>
          </a:prstGeom>
        </p:spPr>
      </p:pic>
      <p:sp>
        <p:nvSpPr>
          <p:cNvPr id="5" name="Rectangle 4"/>
          <p:cNvSpPr/>
          <p:nvPr/>
        </p:nvSpPr>
        <p:spPr>
          <a:xfrm>
            <a:off x="0" y="1025797"/>
            <a:ext cx="6993228" cy="5693866"/>
          </a:xfrm>
          <a:prstGeom prst="rect">
            <a:avLst/>
          </a:prstGeom>
        </p:spPr>
        <p:txBody>
          <a:bodyPr wrap="square">
            <a:spAutoFit/>
          </a:bodyPr>
          <a:lstStyle/>
          <a:p>
            <a:r>
              <a:rPr lang="en-US" sz="2800" dirty="0">
                <a:latin typeface="Times" panose="02020603050405020304" pitchFamily="18" charset="0"/>
              </a:rPr>
              <a:t>Figure </a:t>
            </a:r>
            <a:r>
              <a:rPr lang="en-US" sz="2800" dirty="0" smtClean="0">
                <a:latin typeface="Times" panose="02020603050405020304" pitchFamily="18" charset="0"/>
              </a:rPr>
              <a:t>shows </a:t>
            </a:r>
            <a:r>
              <a:rPr lang="en-US" sz="2800" dirty="0">
                <a:latin typeface="Times" panose="02020603050405020304" pitchFamily="18" charset="0"/>
              </a:rPr>
              <a:t>a class AB output stage equipped with protection against the effect </a:t>
            </a:r>
            <a:r>
              <a:rPr lang="en-US" sz="2800" dirty="0" smtClean="0">
                <a:latin typeface="Times" panose="02020603050405020304" pitchFamily="18" charset="0"/>
              </a:rPr>
              <a:t>of Short circuiting </a:t>
            </a:r>
            <a:r>
              <a:rPr lang="en-US" sz="2800" dirty="0">
                <a:latin typeface="Times" panose="02020603050405020304" pitchFamily="18" charset="0"/>
              </a:rPr>
              <a:t>the output while the stage is sourcing current. </a:t>
            </a:r>
            <a:endParaRPr lang="en-US" sz="2800" dirty="0" smtClean="0">
              <a:latin typeface="Times" panose="02020603050405020304" pitchFamily="18" charset="0"/>
            </a:endParaRPr>
          </a:p>
          <a:p>
            <a:endParaRPr lang="en-US" sz="2800" dirty="0">
              <a:latin typeface="Times" panose="02020603050405020304" pitchFamily="18" charset="0"/>
            </a:endParaRPr>
          </a:p>
          <a:p>
            <a:r>
              <a:rPr lang="en-US" sz="2800" dirty="0" smtClean="0">
                <a:latin typeface="Times" panose="02020603050405020304" pitchFamily="18" charset="0"/>
              </a:rPr>
              <a:t>The </a:t>
            </a:r>
            <a:r>
              <a:rPr lang="en-US" sz="2800" dirty="0">
                <a:latin typeface="Times" panose="02020603050405020304" pitchFamily="18" charset="0"/>
              </a:rPr>
              <a:t>large current that </a:t>
            </a:r>
            <a:r>
              <a:rPr lang="en-US" sz="2800" dirty="0" smtClean="0">
                <a:latin typeface="Times" panose="02020603050405020304" pitchFamily="18" charset="0"/>
              </a:rPr>
              <a:t>flows through </a:t>
            </a:r>
            <a:r>
              <a:rPr lang="en-US" sz="2800" i="1" dirty="0">
                <a:latin typeface="TimesNewRoman,Italic"/>
              </a:rPr>
              <a:t>Q</a:t>
            </a:r>
            <a:r>
              <a:rPr lang="en-US" sz="1400" dirty="0">
                <a:latin typeface="Times" panose="02020603050405020304" pitchFamily="18" charset="0"/>
              </a:rPr>
              <a:t>1</a:t>
            </a:r>
            <a:r>
              <a:rPr lang="en-US" sz="1050" dirty="0">
                <a:latin typeface="Times" panose="02020603050405020304" pitchFamily="18" charset="0"/>
              </a:rPr>
              <a:t> </a:t>
            </a:r>
            <a:r>
              <a:rPr lang="en-US" sz="2800" dirty="0">
                <a:latin typeface="Times" panose="02020603050405020304" pitchFamily="18" charset="0"/>
              </a:rPr>
              <a:t>in the event of a short circuit will develop a voltage drop across </a:t>
            </a:r>
            <a:r>
              <a:rPr lang="en-US" sz="2800" i="1" dirty="0">
                <a:latin typeface="TimesNewRoman,Italic"/>
              </a:rPr>
              <a:t>R</a:t>
            </a:r>
            <a:r>
              <a:rPr lang="en-US" sz="1400" i="1" dirty="0">
                <a:latin typeface="TimesNewRoman,Italic"/>
              </a:rPr>
              <a:t>E</a:t>
            </a:r>
            <a:r>
              <a:rPr lang="en-US" sz="1400" dirty="0">
                <a:latin typeface="Times" panose="02020603050405020304" pitchFamily="18" charset="0"/>
              </a:rPr>
              <a:t>1</a:t>
            </a:r>
            <a:r>
              <a:rPr lang="en-US" sz="1050" dirty="0">
                <a:latin typeface="Times" panose="02020603050405020304" pitchFamily="18" charset="0"/>
              </a:rPr>
              <a:t> </a:t>
            </a:r>
            <a:r>
              <a:rPr lang="en-US" sz="2800" dirty="0">
                <a:latin typeface="Times" panose="02020603050405020304" pitchFamily="18" charset="0"/>
              </a:rPr>
              <a:t>of </a:t>
            </a:r>
            <a:r>
              <a:rPr lang="en-US" sz="2800" dirty="0" smtClean="0">
                <a:latin typeface="Times" panose="02020603050405020304" pitchFamily="18" charset="0"/>
              </a:rPr>
              <a:t>sufficient value </a:t>
            </a:r>
            <a:r>
              <a:rPr lang="en-US" sz="2800" dirty="0">
                <a:latin typeface="Times" panose="02020603050405020304" pitchFamily="18" charset="0"/>
              </a:rPr>
              <a:t>to turn </a:t>
            </a:r>
            <a:r>
              <a:rPr lang="en-US" sz="2800" i="1" dirty="0">
                <a:latin typeface="TimesNewRoman,Italic"/>
              </a:rPr>
              <a:t>Q</a:t>
            </a:r>
            <a:r>
              <a:rPr lang="en-US" sz="1050" dirty="0">
                <a:latin typeface="Times" panose="02020603050405020304" pitchFamily="18" charset="0"/>
              </a:rPr>
              <a:t>5 </a:t>
            </a:r>
            <a:r>
              <a:rPr lang="en-US" sz="2800" dirty="0">
                <a:latin typeface="Times" panose="02020603050405020304" pitchFamily="18" charset="0"/>
              </a:rPr>
              <a:t>on. </a:t>
            </a:r>
            <a:endParaRPr lang="en-US" sz="2800" dirty="0" smtClean="0">
              <a:latin typeface="Times" panose="02020603050405020304" pitchFamily="18" charset="0"/>
            </a:endParaRPr>
          </a:p>
          <a:p>
            <a:endParaRPr lang="en-US" sz="2800" dirty="0">
              <a:latin typeface="Times" panose="02020603050405020304" pitchFamily="18" charset="0"/>
            </a:endParaRPr>
          </a:p>
          <a:p>
            <a:r>
              <a:rPr lang="en-US" sz="2800" dirty="0" smtClean="0">
                <a:latin typeface="Times" panose="02020603050405020304" pitchFamily="18" charset="0"/>
              </a:rPr>
              <a:t>The </a:t>
            </a:r>
            <a:r>
              <a:rPr lang="en-US" sz="2800" dirty="0">
                <a:latin typeface="Times" panose="02020603050405020304" pitchFamily="18" charset="0"/>
              </a:rPr>
              <a:t>collector of </a:t>
            </a:r>
            <a:r>
              <a:rPr lang="en-US" sz="2800" i="1" dirty="0">
                <a:latin typeface="TimesNewRoman,Italic"/>
              </a:rPr>
              <a:t>Q</a:t>
            </a:r>
            <a:r>
              <a:rPr lang="en-US" sz="1050" dirty="0">
                <a:latin typeface="Times" panose="02020603050405020304" pitchFamily="18" charset="0"/>
              </a:rPr>
              <a:t>5 </a:t>
            </a:r>
            <a:r>
              <a:rPr lang="en-US" sz="2800" dirty="0">
                <a:latin typeface="Times" panose="02020603050405020304" pitchFamily="18" charset="0"/>
              </a:rPr>
              <a:t>will then conduct most of the current </a:t>
            </a:r>
            <a:r>
              <a:rPr lang="en-US" sz="2800" i="1" dirty="0">
                <a:latin typeface="TimesNewRoman,Italic"/>
              </a:rPr>
              <a:t>I</a:t>
            </a:r>
            <a:r>
              <a:rPr lang="en-US" sz="1400" dirty="0">
                <a:latin typeface="Times" panose="02020603050405020304" pitchFamily="18" charset="0"/>
              </a:rPr>
              <a:t>BIAS</a:t>
            </a:r>
            <a:r>
              <a:rPr lang="en-US" sz="2800" dirty="0">
                <a:latin typeface="Times" panose="02020603050405020304" pitchFamily="18" charset="0"/>
              </a:rPr>
              <a:t>, robbing </a:t>
            </a:r>
            <a:r>
              <a:rPr lang="en-US" sz="2800" i="1" dirty="0" smtClean="0">
                <a:latin typeface="TimesNewRoman,Italic"/>
              </a:rPr>
              <a:t>Q</a:t>
            </a:r>
            <a:r>
              <a:rPr lang="en-US" sz="1050" dirty="0" smtClean="0">
                <a:latin typeface="Times" panose="02020603050405020304" pitchFamily="18" charset="0"/>
              </a:rPr>
              <a:t>1 </a:t>
            </a:r>
            <a:r>
              <a:rPr lang="en-US" sz="2800" dirty="0" smtClean="0">
                <a:latin typeface="Times" panose="02020603050405020304" pitchFamily="18" charset="0"/>
              </a:rPr>
              <a:t>of </a:t>
            </a:r>
            <a:r>
              <a:rPr lang="en-US" sz="2800" dirty="0">
                <a:latin typeface="Times" panose="02020603050405020304" pitchFamily="18" charset="0"/>
              </a:rPr>
              <a:t>its base drive. The current through </a:t>
            </a:r>
            <a:r>
              <a:rPr lang="en-US" sz="2800" i="1" dirty="0">
                <a:latin typeface="TimesNewRoman,Italic"/>
              </a:rPr>
              <a:t>Q</a:t>
            </a:r>
            <a:r>
              <a:rPr lang="en-US" sz="1400" dirty="0">
                <a:latin typeface="Times" panose="02020603050405020304" pitchFamily="18" charset="0"/>
              </a:rPr>
              <a:t>1</a:t>
            </a:r>
            <a:r>
              <a:rPr lang="en-US" sz="1050" dirty="0">
                <a:latin typeface="Times" panose="02020603050405020304" pitchFamily="18" charset="0"/>
              </a:rPr>
              <a:t> </a:t>
            </a:r>
            <a:r>
              <a:rPr lang="en-US" sz="2800" dirty="0">
                <a:latin typeface="Times" panose="02020603050405020304" pitchFamily="18" charset="0"/>
              </a:rPr>
              <a:t>will thus be reduced to a safe operating level.</a:t>
            </a:r>
            <a:endParaRPr lang="en-US" sz="2800" dirty="0"/>
          </a:p>
        </p:txBody>
      </p:sp>
    </p:spTree>
    <p:extLst>
      <p:ext uri="{BB962C8B-B14F-4D97-AF65-F5344CB8AC3E}">
        <p14:creationId xmlns:p14="http://schemas.microsoft.com/office/powerpoint/2010/main" val="254508544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65995" cy="2601532"/>
          </a:xfrm>
          <a:prstGeom prst="rect">
            <a:avLst/>
          </a:prstGeom>
        </p:spPr>
      </p:pic>
      <p:pic>
        <p:nvPicPr>
          <p:cNvPr id="5" name="Picture 4"/>
          <p:cNvPicPr>
            <a:picLocks noChangeAspect="1"/>
          </p:cNvPicPr>
          <p:nvPr/>
        </p:nvPicPr>
        <p:blipFill>
          <a:blip r:embed="rId3"/>
          <a:stretch>
            <a:fillRect/>
          </a:stretch>
        </p:blipFill>
        <p:spPr>
          <a:xfrm>
            <a:off x="2434511" y="4131807"/>
            <a:ext cx="5636487" cy="581862"/>
          </a:xfrm>
          <a:prstGeom prst="rect">
            <a:avLst/>
          </a:prstGeom>
        </p:spPr>
      </p:pic>
    </p:spTree>
    <p:extLst>
      <p:ext uri="{BB962C8B-B14F-4D97-AF65-F5344CB8AC3E}">
        <p14:creationId xmlns:p14="http://schemas.microsoft.com/office/powerpoint/2010/main" val="298602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6076" y="1151208"/>
            <a:ext cx="10984606" cy="5016758"/>
          </a:xfrm>
          <a:prstGeom prst="rect">
            <a:avLst/>
          </a:prstGeom>
        </p:spPr>
        <p:txBody>
          <a:bodyPr wrap="square">
            <a:spAutoFit/>
          </a:bodyPr>
          <a:lstStyle/>
          <a:p>
            <a:pPr algn="just"/>
            <a:r>
              <a:rPr lang="en-US" sz="4000" dirty="0">
                <a:latin typeface="Times" panose="02020603050405020304" pitchFamily="18" charset="0"/>
              </a:rPr>
              <a:t>In addition to short-circuit protection, most IC power amplifiers are usually equipped with a circuit that senses the temperature of the chip and turns on a transistor in the event that the temperature exceeds a safe preset value. The turned-on transistor is connected in such a way that it absorbs the bias current of the amplifier, thus virtually shutting down its operation.</a:t>
            </a:r>
          </a:p>
        </p:txBody>
      </p:sp>
      <p:sp>
        <p:nvSpPr>
          <p:cNvPr id="5" name="Title 1"/>
          <p:cNvSpPr>
            <a:spLocks noGrp="1"/>
          </p:cNvSpPr>
          <p:nvPr>
            <p:ph type="title"/>
          </p:nvPr>
        </p:nvSpPr>
        <p:spPr>
          <a:xfrm>
            <a:off x="0" y="0"/>
            <a:ext cx="5452110" cy="594995"/>
          </a:xfrm>
        </p:spPr>
        <p:txBody>
          <a:bodyPr>
            <a:normAutofit fontScale="90000"/>
          </a:bodyPr>
          <a:lstStyle/>
          <a:p>
            <a:r>
              <a:rPr lang="en-US" dirty="0">
                <a:latin typeface="Arial Black" panose="020B0A04020102020204" pitchFamily="34" charset="0"/>
              </a:rPr>
              <a:t>Thermal Shutdown</a:t>
            </a:r>
          </a:p>
        </p:txBody>
      </p:sp>
    </p:spTree>
    <p:extLst>
      <p:ext uri="{BB962C8B-B14F-4D97-AF65-F5344CB8AC3E}">
        <p14:creationId xmlns:p14="http://schemas.microsoft.com/office/powerpoint/2010/main" val="304963016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06862" cy="1325563"/>
          </a:xfrm>
        </p:spPr>
        <p:txBody>
          <a:bodyPr/>
          <a:lstStyle/>
          <a:p>
            <a:r>
              <a:rPr lang="en-US" dirty="0" smtClean="0">
                <a:latin typeface="Arial Black" panose="020B0A04020102020204" pitchFamily="34" charset="0"/>
              </a:rPr>
              <a:t>Thermal Shutdown</a:t>
            </a:r>
            <a:br>
              <a:rPr lang="en-US" dirty="0" smtClean="0">
                <a:latin typeface="Arial Black" panose="020B0A04020102020204" pitchFamily="34" charset="0"/>
              </a:rPr>
            </a:br>
            <a:r>
              <a:rPr lang="en-US" dirty="0" smtClean="0">
                <a:latin typeface="Arial Black" panose="020B0A04020102020204" pitchFamily="34" charset="0"/>
              </a:rPr>
              <a:t>Circuit </a:t>
            </a:r>
            <a:endParaRPr lang="en-US" dirty="0">
              <a:latin typeface="Arial Black" panose="020B0A04020102020204" pitchFamily="34" charset="0"/>
            </a:endParaRPr>
          </a:p>
        </p:txBody>
      </p:sp>
      <p:grpSp>
        <p:nvGrpSpPr>
          <p:cNvPr id="7" name="Group 6"/>
          <p:cNvGrpSpPr/>
          <p:nvPr/>
        </p:nvGrpSpPr>
        <p:grpSpPr>
          <a:xfrm>
            <a:off x="7117790" y="303390"/>
            <a:ext cx="3133725" cy="6296227"/>
            <a:chOff x="8869317" y="290512"/>
            <a:chExt cx="3133725" cy="6296227"/>
          </a:xfrm>
        </p:grpSpPr>
        <p:pic>
          <p:nvPicPr>
            <p:cNvPr id="4" name="Picture 3"/>
            <p:cNvPicPr>
              <a:picLocks noChangeAspect="1"/>
            </p:cNvPicPr>
            <p:nvPr/>
          </p:nvPicPr>
          <p:blipFill rotWithShape="1">
            <a:blip r:embed="rId2"/>
            <a:srcRect t="83203" r="73458"/>
            <a:stretch/>
          </p:blipFill>
          <p:spPr>
            <a:xfrm>
              <a:off x="9872680" y="5525037"/>
              <a:ext cx="881179" cy="1061702"/>
            </a:xfrm>
            <a:prstGeom prst="rect">
              <a:avLst/>
            </a:prstGeom>
          </p:spPr>
        </p:pic>
        <p:pic>
          <p:nvPicPr>
            <p:cNvPr id="6" name="Picture 5"/>
            <p:cNvPicPr>
              <a:picLocks noChangeAspect="1"/>
            </p:cNvPicPr>
            <p:nvPr/>
          </p:nvPicPr>
          <p:blipFill rotWithShape="1">
            <a:blip r:embed="rId3"/>
            <a:srcRect b="2388"/>
            <a:stretch/>
          </p:blipFill>
          <p:spPr>
            <a:xfrm>
              <a:off x="8869317" y="290512"/>
              <a:ext cx="3133725" cy="5234525"/>
            </a:xfrm>
            <a:prstGeom prst="rect">
              <a:avLst/>
            </a:prstGeom>
          </p:spPr>
        </p:pic>
      </p:grpSp>
      <p:sp>
        <p:nvSpPr>
          <p:cNvPr id="8" name="Oval 7"/>
          <p:cNvSpPr/>
          <p:nvPr/>
        </p:nvSpPr>
        <p:spPr>
          <a:xfrm>
            <a:off x="9684913" y="1648496"/>
            <a:ext cx="566602" cy="296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10251515" y="1674254"/>
            <a:ext cx="875831" cy="270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5400000">
            <a:off x="9558135" y="1075353"/>
            <a:ext cx="875831" cy="270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34088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452110" cy="594995"/>
          </a:xfrm>
        </p:spPr>
        <p:txBody>
          <a:bodyPr>
            <a:normAutofit fontScale="90000"/>
          </a:bodyPr>
          <a:lstStyle/>
          <a:p>
            <a:r>
              <a:rPr lang="en-US" dirty="0">
                <a:latin typeface="Arial Black" panose="020B0A04020102020204" pitchFamily="34" charset="0"/>
              </a:rPr>
              <a:t>Thermal Shutdown</a:t>
            </a:r>
          </a:p>
        </p:txBody>
      </p:sp>
      <p:sp>
        <p:nvSpPr>
          <p:cNvPr id="4" name="Rectangle 3"/>
          <p:cNvSpPr/>
          <p:nvPr/>
        </p:nvSpPr>
        <p:spPr>
          <a:xfrm>
            <a:off x="148589" y="713590"/>
            <a:ext cx="8364345" cy="6247864"/>
          </a:xfrm>
          <a:prstGeom prst="rect">
            <a:avLst/>
          </a:prstGeom>
        </p:spPr>
        <p:txBody>
          <a:bodyPr wrap="square">
            <a:spAutoFit/>
          </a:bodyPr>
          <a:lstStyle/>
          <a:p>
            <a:r>
              <a:rPr lang="en-US" sz="4000" dirty="0" smtClean="0">
                <a:latin typeface="Times" panose="02020603050405020304" pitchFamily="18" charset="0"/>
              </a:rPr>
              <a:t>Figure shows </a:t>
            </a:r>
            <a:r>
              <a:rPr lang="en-US" sz="4000" dirty="0">
                <a:latin typeface="Times" panose="02020603050405020304" pitchFamily="18" charset="0"/>
              </a:rPr>
              <a:t>a thermal-shutdown circuit. Here, transistor </a:t>
            </a:r>
            <a:r>
              <a:rPr lang="en-US" sz="4000" i="1" dirty="0">
                <a:latin typeface="TimesNewRoman,Italic"/>
              </a:rPr>
              <a:t>Q</a:t>
            </a:r>
            <a:r>
              <a:rPr lang="en-US" b="1" dirty="0">
                <a:latin typeface="Times" panose="02020603050405020304" pitchFamily="18" charset="0"/>
              </a:rPr>
              <a:t>2</a:t>
            </a:r>
            <a:r>
              <a:rPr lang="en-US" sz="1400" dirty="0">
                <a:latin typeface="Times" panose="02020603050405020304" pitchFamily="18" charset="0"/>
              </a:rPr>
              <a:t> </a:t>
            </a:r>
            <a:r>
              <a:rPr lang="en-US" sz="4000" dirty="0">
                <a:latin typeface="Times" panose="02020603050405020304" pitchFamily="18" charset="0"/>
              </a:rPr>
              <a:t>is normally off. </a:t>
            </a:r>
            <a:r>
              <a:rPr lang="en-US" sz="4000" dirty="0" smtClean="0">
                <a:latin typeface="Times" panose="02020603050405020304" pitchFamily="18" charset="0"/>
              </a:rPr>
              <a:t>As the </a:t>
            </a:r>
            <a:r>
              <a:rPr lang="en-US" sz="4000" dirty="0">
                <a:latin typeface="Times" panose="02020603050405020304" pitchFamily="18" charset="0"/>
              </a:rPr>
              <a:t>chip temperature rises, the combination of the positive temperature coefficient </a:t>
            </a:r>
            <a:r>
              <a:rPr lang="en-US" sz="4000" dirty="0" smtClean="0">
                <a:latin typeface="Times" panose="02020603050405020304" pitchFamily="18" charset="0"/>
              </a:rPr>
              <a:t>of </a:t>
            </a:r>
            <a:r>
              <a:rPr lang="en-US" sz="4000" dirty="0" err="1" smtClean="0">
                <a:latin typeface="Times" panose="02020603050405020304" pitchFamily="18" charset="0"/>
              </a:rPr>
              <a:t>zener</a:t>
            </a:r>
            <a:r>
              <a:rPr lang="en-US" sz="4000" dirty="0" smtClean="0">
                <a:latin typeface="Times" panose="02020603050405020304" pitchFamily="18" charset="0"/>
              </a:rPr>
              <a:t> </a:t>
            </a:r>
            <a:r>
              <a:rPr lang="en-US" sz="4000" dirty="0">
                <a:latin typeface="Times" panose="02020603050405020304" pitchFamily="18" charset="0"/>
              </a:rPr>
              <a:t>diode </a:t>
            </a:r>
            <a:r>
              <a:rPr lang="en-US" sz="3200" i="1" dirty="0">
                <a:latin typeface="TimesNewRoman,Italic"/>
              </a:rPr>
              <a:t>Z</a:t>
            </a:r>
            <a:r>
              <a:rPr lang="en-US" b="1" dirty="0">
                <a:latin typeface="Times" panose="02020603050405020304" pitchFamily="18" charset="0"/>
              </a:rPr>
              <a:t>1</a:t>
            </a:r>
            <a:r>
              <a:rPr lang="en-US" sz="1400" dirty="0">
                <a:latin typeface="Times" panose="02020603050405020304" pitchFamily="18" charset="0"/>
              </a:rPr>
              <a:t> </a:t>
            </a:r>
            <a:r>
              <a:rPr lang="en-US" sz="4000" dirty="0">
                <a:latin typeface="Times" panose="02020603050405020304" pitchFamily="18" charset="0"/>
              </a:rPr>
              <a:t>and the negative temperature coefficient of </a:t>
            </a:r>
            <a:r>
              <a:rPr lang="en-US" sz="4000" i="1" dirty="0">
                <a:latin typeface="TimesNewRoman,Italic"/>
              </a:rPr>
              <a:t>V</a:t>
            </a:r>
            <a:r>
              <a:rPr lang="en-US" b="1" i="1" dirty="0">
                <a:latin typeface="TimesNewRoman,Italic"/>
              </a:rPr>
              <a:t>BE</a:t>
            </a:r>
            <a:r>
              <a:rPr lang="en-US" b="1" dirty="0">
                <a:latin typeface="Times" panose="02020603050405020304" pitchFamily="18" charset="0"/>
              </a:rPr>
              <a:t>1</a:t>
            </a:r>
            <a:r>
              <a:rPr lang="en-US" sz="1400" dirty="0">
                <a:latin typeface="Times" panose="02020603050405020304" pitchFamily="18" charset="0"/>
              </a:rPr>
              <a:t> </a:t>
            </a:r>
            <a:r>
              <a:rPr lang="en-US" sz="4000" dirty="0">
                <a:latin typeface="Times" panose="02020603050405020304" pitchFamily="18" charset="0"/>
              </a:rPr>
              <a:t>causes the voltage at </a:t>
            </a:r>
            <a:r>
              <a:rPr lang="en-US" sz="4000" dirty="0" smtClean="0">
                <a:latin typeface="Times" panose="02020603050405020304" pitchFamily="18" charset="0"/>
              </a:rPr>
              <a:t>the emitter </a:t>
            </a:r>
            <a:r>
              <a:rPr lang="en-US" sz="4000" dirty="0">
                <a:latin typeface="Times" panose="02020603050405020304" pitchFamily="18" charset="0"/>
              </a:rPr>
              <a:t>of </a:t>
            </a:r>
            <a:r>
              <a:rPr lang="en-US" sz="4000" i="1" dirty="0">
                <a:latin typeface="TimesNewRoman,Italic"/>
              </a:rPr>
              <a:t>Q</a:t>
            </a:r>
            <a:r>
              <a:rPr lang="en-US" b="1" dirty="0">
                <a:latin typeface="Times" panose="02020603050405020304" pitchFamily="18" charset="0"/>
              </a:rPr>
              <a:t>1</a:t>
            </a:r>
            <a:r>
              <a:rPr lang="en-US" sz="1400" dirty="0">
                <a:latin typeface="Times" panose="02020603050405020304" pitchFamily="18" charset="0"/>
              </a:rPr>
              <a:t> </a:t>
            </a:r>
            <a:r>
              <a:rPr lang="en-US" sz="4000" dirty="0">
                <a:latin typeface="Times" panose="02020603050405020304" pitchFamily="18" charset="0"/>
              </a:rPr>
              <a:t>to rise. This in turn raises the voltage at the base of </a:t>
            </a:r>
            <a:r>
              <a:rPr lang="en-US" sz="4000" i="1" dirty="0">
                <a:latin typeface="TimesNewRoman,Italic"/>
              </a:rPr>
              <a:t>Q</a:t>
            </a:r>
            <a:r>
              <a:rPr lang="en-US" b="1" dirty="0">
                <a:latin typeface="Times" panose="02020603050405020304" pitchFamily="18" charset="0"/>
              </a:rPr>
              <a:t>2</a:t>
            </a:r>
            <a:r>
              <a:rPr lang="en-US" sz="1400" dirty="0">
                <a:latin typeface="Times" panose="02020603050405020304" pitchFamily="18" charset="0"/>
              </a:rPr>
              <a:t> </a:t>
            </a:r>
            <a:r>
              <a:rPr lang="en-US" sz="4000" dirty="0">
                <a:latin typeface="Times" panose="02020603050405020304" pitchFamily="18" charset="0"/>
              </a:rPr>
              <a:t>to the point at </a:t>
            </a:r>
            <a:r>
              <a:rPr lang="en-US" sz="4000" dirty="0" smtClean="0">
                <a:latin typeface="Times" panose="02020603050405020304" pitchFamily="18" charset="0"/>
              </a:rPr>
              <a:t>which </a:t>
            </a:r>
            <a:r>
              <a:rPr lang="en-US" sz="4000" i="1" dirty="0" smtClean="0">
                <a:latin typeface="TimesNewRoman,Italic"/>
              </a:rPr>
              <a:t>Q</a:t>
            </a:r>
            <a:r>
              <a:rPr lang="en-US" b="1" dirty="0" smtClean="0">
                <a:latin typeface="Times" panose="02020603050405020304" pitchFamily="18" charset="0"/>
              </a:rPr>
              <a:t>2</a:t>
            </a:r>
            <a:r>
              <a:rPr lang="en-US" sz="1400" dirty="0" smtClean="0">
                <a:latin typeface="Times" panose="02020603050405020304" pitchFamily="18" charset="0"/>
              </a:rPr>
              <a:t> </a:t>
            </a:r>
            <a:r>
              <a:rPr lang="en-US" sz="4000" dirty="0">
                <a:latin typeface="Times" panose="02020603050405020304" pitchFamily="18" charset="0"/>
              </a:rPr>
              <a:t>turns on.</a:t>
            </a:r>
            <a:endParaRPr lang="en-US" sz="4000" dirty="0"/>
          </a:p>
        </p:txBody>
      </p:sp>
      <p:pic>
        <p:nvPicPr>
          <p:cNvPr id="5" name="Picture 4"/>
          <p:cNvPicPr>
            <a:picLocks noChangeAspect="1"/>
          </p:cNvPicPr>
          <p:nvPr/>
        </p:nvPicPr>
        <p:blipFill>
          <a:blip r:embed="rId2"/>
          <a:stretch>
            <a:fillRect/>
          </a:stretch>
        </p:blipFill>
        <p:spPr>
          <a:xfrm>
            <a:off x="8829494" y="8407"/>
            <a:ext cx="3319960" cy="6836714"/>
          </a:xfrm>
          <a:prstGeom prst="rect">
            <a:avLst/>
          </a:prstGeom>
        </p:spPr>
      </p:pic>
    </p:spTree>
    <p:extLst>
      <p:ext uri="{BB962C8B-B14F-4D97-AF65-F5344CB8AC3E}">
        <p14:creationId xmlns:p14="http://schemas.microsoft.com/office/powerpoint/2010/main" val="26343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9306"/>
            <a:ext cx="12192000" cy="7017306"/>
          </a:xfrm>
          <a:prstGeom prst="rect">
            <a:avLst/>
          </a:prstGeom>
        </p:spPr>
        <p:txBody>
          <a:bodyPr wrap="square">
            <a:spAutoFit/>
          </a:bodyPr>
          <a:lstStyle/>
          <a:p>
            <a:pPr>
              <a:lnSpc>
                <a:spcPct val="150000"/>
              </a:lnSpc>
            </a:pPr>
            <a:r>
              <a:rPr lang="en-US" sz="2000" b="1" u="sng" dirty="0">
                <a:solidFill>
                  <a:srgbClr val="222222"/>
                </a:solidFill>
                <a:latin typeface="Raleway"/>
              </a:rPr>
              <a:t>Advantages of Lead </a:t>
            </a:r>
            <a:r>
              <a:rPr lang="en-US" sz="2000" b="1" u="sng" dirty="0" smtClean="0">
                <a:solidFill>
                  <a:srgbClr val="222222"/>
                </a:solidFill>
                <a:latin typeface="Raleway"/>
              </a:rPr>
              <a:t>Compensator</a:t>
            </a:r>
          </a:p>
          <a:p>
            <a:pPr>
              <a:lnSpc>
                <a:spcPct val="150000"/>
              </a:lnSpc>
              <a:buFont typeface="+mj-lt"/>
              <a:buAutoNum type="arabicPeriod"/>
            </a:pPr>
            <a:r>
              <a:rPr lang="en-US" sz="2000" b="1" dirty="0" smtClean="0">
                <a:solidFill>
                  <a:srgbClr val="222222"/>
                </a:solidFill>
                <a:latin typeface="Arial" panose="020B0604020202020204" pitchFamily="34" charset="0"/>
              </a:rPr>
              <a:t> we </a:t>
            </a:r>
            <a:r>
              <a:rPr lang="en-US" sz="2000" b="1" dirty="0">
                <a:solidFill>
                  <a:srgbClr val="222222"/>
                </a:solidFill>
                <a:latin typeface="Arial" panose="020B0604020202020204" pitchFamily="34" charset="0"/>
              </a:rPr>
              <a:t>have discussed that lead compensator introduces a dominant zero and a pole to the transfer function. Hence this improves damping of the overall system</a:t>
            </a:r>
            <a:r>
              <a:rPr lang="en-US" sz="2000" b="1" dirty="0" smtClean="0">
                <a:solidFill>
                  <a:srgbClr val="222222"/>
                </a:solidFill>
                <a:latin typeface="Arial" panose="020B0604020202020204" pitchFamily="34" charset="0"/>
              </a:rPr>
              <a:t>.</a:t>
            </a:r>
          </a:p>
          <a:p>
            <a:pPr>
              <a:lnSpc>
                <a:spcPct val="150000"/>
              </a:lnSpc>
              <a:buFont typeface="+mj-lt"/>
              <a:buAutoNum type="arabicPeriod"/>
            </a:pPr>
            <a:endParaRPr lang="en-US" sz="2000" b="1" dirty="0">
              <a:solidFill>
                <a:srgbClr val="222222"/>
              </a:solidFill>
              <a:latin typeface="Arial" panose="020B0604020202020204" pitchFamily="34" charset="0"/>
            </a:endParaRPr>
          </a:p>
          <a:p>
            <a:pPr>
              <a:lnSpc>
                <a:spcPct val="150000"/>
              </a:lnSpc>
              <a:buFont typeface="+mj-lt"/>
              <a:buAutoNum type="arabicPeriod"/>
            </a:pPr>
            <a:r>
              <a:rPr lang="en-US" sz="2000" b="1" dirty="0">
                <a:solidFill>
                  <a:srgbClr val="222222"/>
                </a:solidFill>
                <a:latin typeface="Arial" panose="020B0604020202020204" pitchFamily="34" charset="0"/>
              </a:rPr>
              <a:t>The enhanced damping of the system supports less overshoot along with less rise time and settling time. Therefore, the transient response gets improved</a:t>
            </a:r>
            <a:r>
              <a:rPr lang="en-US" sz="2000" b="1" dirty="0" smtClean="0">
                <a:solidFill>
                  <a:srgbClr val="222222"/>
                </a:solidFill>
                <a:latin typeface="Arial" panose="020B0604020202020204" pitchFamily="34" charset="0"/>
              </a:rPr>
              <a:t>.</a:t>
            </a:r>
          </a:p>
          <a:p>
            <a:pPr>
              <a:lnSpc>
                <a:spcPct val="150000"/>
              </a:lnSpc>
              <a:buFont typeface="+mj-lt"/>
              <a:buAutoNum type="arabicPeriod"/>
            </a:pPr>
            <a:endParaRPr lang="en-US" sz="2000" b="1" dirty="0">
              <a:solidFill>
                <a:srgbClr val="222222"/>
              </a:solidFill>
              <a:latin typeface="Arial" panose="020B0604020202020204" pitchFamily="34" charset="0"/>
            </a:endParaRPr>
          </a:p>
          <a:p>
            <a:pPr>
              <a:lnSpc>
                <a:spcPct val="150000"/>
              </a:lnSpc>
              <a:buFont typeface="+mj-lt"/>
              <a:buAutoNum type="arabicPeriod"/>
            </a:pPr>
            <a:r>
              <a:rPr lang="en-US" sz="2000" b="1" dirty="0">
                <a:solidFill>
                  <a:srgbClr val="222222"/>
                </a:solidFill>
                <a:latin typeface="Arial" panose="020B0604020202020204" pitchFamily="34" charset="0"/>
              </a:rPr>
              <a:t>The addition of lead network improves phase margin</a:t>
            </a:r>
            <a:r>
              <a:rPr lang="en-US" sz="2000" b="1" dirty="0" smtClean="0">
                <a:solidFill>
                  <a:srgbClr val="222222"/>
                </a:solidFill>
                <a:latin typeface="Arial" panose="020B0604020202020204" pitchFamily="34" charset="0"/>
              </a:rPr>
              <a:t>.</a:t>
            </a:r>
          </a:p>
          <a:p>
            <a:pPr>
              <a:lnSpc>
                <a:spcPct val="150000"/>
              </a:lnSpc>
              <a:buFont typeface="+mj-lt"/>
              <a:buAutoNum type="arabicPeriod"/>
            </a:pPr>
            <a:endParaRPr lang="en-US" sz="2000" b="1" dirty="0">
              <a:solidFill>
                <a:srgbClr val="222222"/>
              </a:solidFill>
              <a:latin typeface="Arial" panose="020B0604020202020204" pitchFamily="34" charset="0"/>
            </a:endParaRPr>
          </a:p>
          <a:p>
            <a:pPr>
              <a:lnSpc>
                <a:spcPct val="150000"/>
              </a:lnSpc>
              <a:buFont typeface="+mj-lt"/>
              <a:buAutoNum type="arabicPeriod"/>
            </a:pPr>
            <a:r>
              <a:rPr lang="en-US" sz="2000" b="1" dirty="0">
                <a:solidFill>
                  <a:srgbClr val="222222"/>
                </a:solidFill>
                <a:latin typeface="Arial" panose="020B0604020202020204" pitchFamily="34" charset="0"/>
              </a:rPr>
              <a:t>A system with lead network provides a quick response as it increases bandwidth thereby providing a faster response</a:t>
            </a:r>
            <a:r>
              <a:rPr lang="en-US" sz="2000" b="1" dirty="0" smtClean="0">
                <a:solidFill>
                  <a:srgbClr val="222222"/>
                </a:solidFill>
                <a:latin typeface="Arial" panose="020B0604020202020204" pitchFamily="34" charset="0"/>
              </a:rPr>
              <a:t>.</a:t>
            </a:r>
          </a:p>
          <a:p>
            <a:pPr>
              <a:lnSpc>
                <a:spcPct val="150000"/>
              </a:lnSpc>
              <a:buFont typeface="+mj-lt"/>
              <a:buAutoNum type="arabicPeriod"/>
            </a:pPr>
            <a:endParaRPr lang="en-US" sz="2000" b="1" dirty="0">
              <a:solidFill>
                <a:srgbClr val="222222"/>
              </a:solidFill>
              <a:latin typeface="Arial" panose="020B0604020202020204" pitchFamily="34" charset="0"/>
            </a:endParaRPr>
          </a:p>
          <a:p>
            <a:pPr>
              <a:lnSpc>
                <a:spcPct val="150000"/>
              </a:lnSpc>
              <a:buFont typeface="+mj-lt"/>
              <a:buAutoNum type="arabicPeriod"/>
            </a:pPr>
            <a:r>
              <a:rPr lang="en-US" sz="2000" b="1" dirty="0">
                <a:solidFill>
                  <a:srgbClr val="222222"/>
                </a:solidFill>
                <a:latin typeface="Arial" panose="020B0604020202020204" pitchFamily="34" charset="0"/>
              </a:rPr>
              <a:t>Lead networks do not disturb the steady-state error of the system</a:t>
            </a:r>
            <a:r>
              <a:rPr lang="en-US" sz="2000" b="1" dirty="0" smtClean="0">
                <a:solidFill>
                  <a:srgbClr val="222222"/>
                </a:solidFill>
                <a:latin typeface="Arial" panose="020B0604020202020204" pitchFamily="34" charset="0"/>
              </a:rPr>
              <a:t>.</a:t>
            </a:r>
          </a:p>
          <a:p>
            <a:pPr>
              <a:lnSpc>
                <a:spcPct val="150000"/>
              </a:lnSpc>
              <a:buFont typeface="+mj-lt"/>
              <a:buAutoNum type="arabicPeriod"/>
            </a:pPr>
            <a:endParaRPr lang="en-US" sz="2000" b="1" dirty="0">
              <a:solidFill>
                <a:srgbClr val="222222"/>
              </a:solidFill>
              <a:latin typeface="Arial" panose="020B0604020202020204" pitchFamily="34" charset="0"/>
            </a:endParaRPr>
          </a:p>
          <a:p>
            <a:pPr>
              <a:lnSpc>
                <a:spcPct val="150000"/>
              </a:lnSpc>
              <a:buFont typeface="+mj-lt"/>
              <a:buAutoNum type="arabicPeriod"/>
            </a:pPr>
            <a:r>
              <a:rPr lang="en-US" sz="2000" b="1" dirty="0">
                <a:solidFill>
                  <a:srgbClr val="222222"/>
                </a:solidFill>
                <a:latin typeface="Arial" panose="020B0604020202020204" pitchFamily="34" charset="0"/>
              </a:rPr>
              <a:t>It maximizes the velocity constant of the system.</a:t>
            </a:r>
            <a:endParaRPr lang="en-US" sz="2000" b="1"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99718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left)">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wipe(left)">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wipe(left)">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wipe(left)">
                                      <p:cBhvr>
                                        <p:cTn id="22" dur="500"/>
                                        <p:tgtEl>
                                          <p:spTgt spid="4">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animEffect transition="in" filter="wipe(left)">
                                      <p:cBhvr>
                                        <p:cTn id="2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8286"/>
            <a:ext cx="12075886" cy="6960303"/>
          </a:xfrm>
          <a:prstGeom prst="rect">
            <a:avLst/>
          </a:prstGeom>
        </p:spPr>
        <p:txBody>
          <a:bodyPr wrap="square">
            <a:spAutoFit/>
          </a:bodyPr>
          <a:lstStyle/>
          <a:p>
            <a:pPr>
              <a:lnSpc>
                <a:spcPct val="150000"/>
              </a:lnSpc>
            </a:pPr>
            <a:r>
              <a:rPr lang="en-US" sz="2000" b="1" u="sng" dirty="0">
                <a:solidFill>
                  <a:srgbClr val="222222"/>
                </a:solidFill>
                <a:latin typeface="Raleway"/>
              </a:rPr>
              <a:t>Disadvantages of Lead </a:t>
            </a:r>
            <a:r>
              <a:rPr lang="en-US" sz="2000" b="1" u="sng" dirty="0" smtClean="0">
                <a:solidFill>
                  <a:srgbClr val="222222"/>
                </a:solidFill>
                <a:latin typeface="Raleway"/>
              </a:rPr>
              <a:t>Compensator</a:t>
            </a:r>
          </a:p>
          <a:p>
            <a:pPr>
              <a:lnSpc>
                <a:spcPct val="150000"/>
              </a:lnSpc>
            </a:pPr>
            <a:endParaRPr lang="en-US" sz="2000" b="1" u="sng" dirty="0">
              <a:solidFill>
                <a:srgbClr val="222222"/>
              </a:solidFill>
              <a:latin typeface="Raleway"/>
            </a:endParaRPr>
          </a:p>
          <a:p>
            <a:pPr>
              <a:lnSpc>
                <a:spcPct val="150000"/>
              </a:lnSpc>
              <a:buFont typeface="+mj-lt"/>
              <a:buAutoNum type="arabicPeriod"/>
            </a:pPr>
            <a:r>
              <a:rPr lang="en-US" sz="2000" b="1" dirty="0">
                <a:solidFill>
                  <a:srgbClr val="222222"/>
                </a:solidFill>
                <a:latin typeface="Arial" panose="020B0604020202020204" pitchFamily="34" charset="0"/>
              </a:rPr>
              <a:t>The introduction of the lead network in the system adds some attenuation to it. Thus to compensate the attenuation there must be an additional gain enhancement. But with an increase in gain, the requirement of more element increases. This leads to cause cost enhancement as well as more weight and greater space</a:t>
            </a:r>
            <a:r>
              <a:rPr lang="en-US" sz="2000" b="1" dirty="0" smtClean="0">
                <a:solidFill>
                  <a:srgbClr val="222222"/>
                </a:solidFill>
                <a:latin typeface="Arial" panose="020B0604020202020204" pitchFamily="34" charset="0"/>
              </a:rPr>
              <a:t>.</a:t>
            </a:r>
          </a:p>
          <a:p>
            <a:pPr>
              <a:lnSpc>
                <a:spcPct val="150000"/>
              </a:lnSpc>
              <a:buFont typeface="+mj-lt"/>
              <a:buAutoNum type="arabicPeriod"/>
            </a:pPr>
            <a:endParaRPr lang="en-US" sz="2000" b="1" dirty="0">
              <a:solidFill>
                <a:srgbClr val="222222"/>
              </a:solidFill>
              <a:latin typeface="Arial" panose="020B0604020202020204" pitchFamily="34" charset="0"/>
            </a:endParaRPr>
          </a:p>
          <a:p>
            <a:pPr>
              <a:lnSpc>
                <a:spcPct val="150000"/>
              </a:lnSpc>
              <a:buFont typeface="+mj-lt"/>
              <a:buAutoNum type="arabicPeriod"/>
            </a:pPr>
            <a:r>
              <a:rPr lang="en-US" sz="2000" b="1" dirty="0">
                <a:solidFill>
                  <a:srgbClr val="222222"/>
                </a:solidFill>
                <a:latin typeface="Arial" panose="020B0604020202020204" pitchFamily="34" charset="0"/>
              </a:rPr>
              <a:t>The lead network reduces the overshoot, this increases the conditions of undershoot. This sometimes makes the system conditionally stable</a:t>
            </a:r>
            <a:r>
              <a:rPr lang="en-US" sz="2000" b="1" dirty="0" smtClean="0">
                <a:solidFill>
                  <a:srgbClr val="222222"/>
                </a:solidFill>
                <a:latin typeface="Arial" panose="020B0604020202020204" pitchFamily="34" charset="0"/>
              </a:rPr>
              <a:t>.</a:t>
            </a:r>
          </a:p>
          <a:p>
            <a:pPr>
              <a:lnSpc>
                <a:spcPct val="150000"/>
              </a:lnSpc>
              <a:buFont typeface="+mj-lt"/>
              <a:buAutoNum type="arabicPeriod"/>
            </a:pPr>
            <a:endParaRPr lang="en-US" sz="2000" b="1" dirty="0">
              <a:solidFill>
                <a:srgbClr val="222222"/>
              </a:solidFill>
              <a:latin typeface="Arial" panose="020B0604020202020204" pitchFamily="34" charset="0"/>
            </a:endParaRPr>
          </a:p>
          <a:p>
            <a:pPr>
              <a:lnSpc>
                <a:spcPct val="150000"/>
              </a:lnSpc>
              <a:buFont typeface="+mj-lt"/>
              <a:buAutoNum type="arabicPeriod"/>
            </a:pPr>
            <a:r>
              <a:rPr lang="en-US" sz="2000" b="1" dirty="0">
                <a:solidFill>
                  <a:srgbClr val="222222"/>
                </a:solidFill>
                <a:latin typeface="Arial" panose="020B0604020202020204" pitchFamily="34" charset="0"/>
              </a:rPr>
              <a:t>A single lead network offers a lead angle of about 60°. Thus for the higher lead of around 70 to 90° multiple lead compensator is required to be added with the system</a:t>
            </a:r>
            <a:r>
              <a:rPr lang="en-US" sz="2000" b="1" dirty="0" smtClean="0">
                <a:solidFill>
                  <a:srgbClr val="222222"/>
                </a:solidFill>
                <a:latin typeface="Arial" panose="020B0604020202020204" pitchFamily="34" charset="0"/>
              </a:rPr>
              <a:t>.</a:t>
            </a:r>
          </a:p>
          <a:p>
            <a:pPr>
              <a:lnSpc>
                <a:spcPct val="150000"/>
              </a:lnSpc>
              <a:buFont typeface="+mj-lt"/>
              <a:buAutoNum type="arabicPeriod"/>
            </a:pPr>
            <a:endParaRPr lang="en-US" sz="2000" b="1" dirty="0">
              <a:solidFill>
                <a:srgbClr val="222222"/>
              </a:solidFill>
              <a:latin typeface="Arial" panose="020B0604020202020204" pitchFamily="34" charset="0"/>
            </a:endParaRPr>
          </a:p>
          <a:p>
            <a:pPr>
              <a:lnSpc>
                <a:spcPct val="150000"/>
              </a:lnSpc>
              <a:buFont typeface="+mj-lt"/>
              <a:buAutoNum type="arabicPeriod"/>
            </a:pPr>
            <a:r>
              <a:rPr lang="en-US" sz="2000" b="1" dirty="0">
                <a:solidFill>
                  <a:srgbClr val="222222"/>
                </a:solidFill>
                <a:latin typeface="Arial" panose="020B0604020202020204" pitchFamily="34" charset="0"/>
              </a:rPr>
              <a:t>The lead network increases bandwidth but with increased bandwidth, the system becomes more susceptible to noise.</a:t>
            </a:r>
            <a:endParaRPr lang="en-US" sz="2000" b="1"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9368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wipe(left)">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wipe(left)">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animEffect transition="in" filter="wipe(left)">
                                      <p:cBhvr>
                                        <p:cTn id="1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lag compensator"/>
          <p:cNvPicPr>
            <a:picLocks noChangeAspect="1" noChangeArrowheads="1"/>
          </p:cNvPicPr>
          <p:nvPr/>
        </p:nvPicPr>
        <p:blipFill rotWithShape="1">
          <a:blip r:embed="rId2">
            <a:extLst>
              <a:ext uri="{28A0092B-C50C-407E-A947-70E740481C1C}">
                <a14:useLocalDpi xmlns:a14="http://schemas.microsoft.com/office/drawing/2010/main" val="0"/>
              </a:ext>
            </a:extLst>
          </a:blip>
          <a:srcRect b="7611"/>
          <a:stretch/>
        </p:blipFill>
        <p:spPr bwMode="auto">
          <a:xfrm>
            <a:off x="7429500" y="275225"/>
            <a:ext cx="4762500" cy="25960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293656"/>
            <a:ext cx="7126514" cy="2246769"/>
          </a:xfrm>
          <a:prstGeom prst="rect">
            <a:avLst/>
          </a:prstGeom>
        </p:spPr>
        <p:txBody>
          <a:bodyPr wrap="square">
            <a:spAutoFit/>
          </a:bodyPr>
          <a:lstStyle/>
          <a:p>
            <a:r>
              <a:rPr lang="en-US" sz="2400" dirty="0">
                <a:solidFill>
                  <a:srgbClr val="222222"/>
                </a:solidFill>
                <a:latin typeface="Arial" panose="020B0604020202020204" pitchFamily="34" charset="0"/>
              </a:rPr>
              <a:t> </a:t>
            </a:r>
            <a:r>
              <a:rPr lang="en-US" sz="2800" b="1" dirty="0"/>
              <a:t>The phase lag compensator performs just reverse operation as that of the </a:t>
            </a:r>
            <a:r>
              <a:rPr lang="en-US" sz="2800" b="1" dirty="0" smtClean="0"/>
              <a:t>Lead compensator . </a:t>
            </a:r>
            <a:r>
              <a:rPr lang="en-US" sz="2800" b="1" dirty="0"/>
              <a:t>It introduces a phase lag in the steady-state output when the input signal is provided to it</a:t>
            </a:r>
            <a:r>
              <a:rPr lang="en-US" sz="2400" dirty="0"/>
              <a:t>.</a:t>
            </a:r>
          </a:p>
        </p:txBody>
      </p:sp>
      <p:sp>
        <p:nvSpPr>
          <p:cNvPr id="5" name="Title 4"/>
          <p:cNvSpPr>
            <a:spLocks noGrp="1"/>
          </p:cNvSpPr>
          <p:nvPr>
            <p:ph type="title"/>
          </p:nvPr>
        </p:nvSpPr>
        <p:spPr>
          <a:xfrm>
            <a:off x="0" y="31069"/>
            <a:ext cx="10515600" cy="1325563"/>
          </a:xfrm>
        </p:spPr>
        <p:txBody>
          <a:bodyPr/>
          <a:lstStyle/>
          <a:p>
            <a:pPr lvl="1" algn="l" rtl="0">
              <a:lnSpc>
                <a:spcPct val="90000"/>
              </a:lnSpc>
              <a:spcBef>
                <a:spcPct val="0"/>
              </a:spcBef>
            </a:pPr>
            <a:r>
              <a:rPr lang="en-US" sz="3600" b="1" u="sng" dirty="0" smtClean="0"/>
              <a:t>lag compensators</a:t>
            </a:r>
            <a:br>
              <a:rPr lang="en-US" sz="3600" b="1" u="sng" dirty="0" smtClean="0"/>
            </a:br>
            <a:endParaRPr lang="en-US" u="sng" dirty="0"/>
          </a:p>
        </p:txBody>
      </p:sp>
      <p:grpSp>
        <p:nvGrpSpPr>
          <p:cNvPr id="8" name="Group 7"/>
          <p:cNvGrpSpPr/>
          <p:nvPr/>
        </p:nvGrpSpPr>
        <p:grpSpPr>
          <a:xfrm>
            <a:off x="0" y="4061343"/>
            <a:ext cx="12073618" cy="2558370"/>
            <a:chOff x="0" y="4061343"/>
            <a:chExt cx="12073618" cy="2558370"/>
          </a:xfrm>
        </p:grpSpPr>
        <p:sp>
          <p:nvSpPr>
            <p:cNvPr id="7" name="Rectangle 6"/>
            <p:cNvSpPr/>
            <p:nvPr/>
          </p:nvSpPr>
          <p:spPr>
            <a:xfrm>
              <a:off x="0" y="4371032"/>
              <a:ext cx="7503887" cy="1938992"/>
            </a:xfrm>
            <a:prstGeom prst="rect">
              <a:avLst/>
            </a:prstGeom>
          </p:spPr>
          <p:txBody>
            <a:bodyPr wrap="square">
              <a:spAutoFit/>
            </a:bodyPr>
            <a:lstStyle/>
            <a:p>
              <a:r>
                <a:rPr lang="en-US" sz="2400" b="1" dirty="0">
                  <a:solidFill>
                    <a:srgbClr val="222222"/>
                  </a:solidFill>
                  <a:latin typeface="Arial" panose="020B0604020202020204" pitchFamily="34" charset="0"/>
                </a:rPr>
                <a:t>A lag compensator has zero and dominating pole. A dominating pole is the pole present nearest to the origin in comparison to all the other poles in the s-plane. And the poles and zeros must be present on the negative real axis.</a:t>
              </a:r>
              <a:endParaRPr lang="en-US" sz="2400" b="1" dirty="0"/>
            </a:p>
          </p:txBody>
        </p:sp>
        <p:pic>
          <p:nvPicPr>
            <p:cNvPr id="15364" name="Picture 4" descr="pole zero plot of lag network"/>
            <p:cNvPicPr>
              <a:picLocks noChangeAspect="1" noChangeArrowheads="1"/>
            </p:cNvPicPr>
            <p:nvPr/>
          </p:nvPicPr>
          <p:blipFill rotWithShape="1">
            <a:blip r:embed="rId3">
              <a:extLst>
                <a:ext uri="{28A0092B-C50C-407E-A947-70E740481C1C}">
                  <a14:useLocalDpi xmlns:a14="http://schemas.microsoft.com/office/drawing/2010/main" val="0"/>
                </a:ext>
              </a:extLst>
            </a:blip>
            <a:srcRect b="8951"/>
            <a:stretch/>
          </p:blipFill>
          <p:spPr bwMode="auto">
            <a:xfrm>
              <a:off x="7882618" y="4061343"/>
              <a:ext cx="4191000" cy="255837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629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5144" y="0"/>
            <a:ext cx="11771086" cy="5991064"/>
          </a:xfrm>
          <a:prstGeom prst="rect">
            <a:avLst/>
          </a:prstGeom>
        </p:spPr>
        <p:txBody>
          <a:bodyPr wrap="square">
            <a:spAutoFit/>
          </a:bodyPr>
          <a:lstStyle/>
          <a:p>
            <a:pPr>
              <a:lnSpc>
                <a:spcPct val="200000"/>
              </a:lnSpc>
            </a:pPr>
            <a:r>
              <a:rPr lang="en-US" sz="2800" b="1" u="sng" dirty="0">
                <a:solidFill>
                  <a:srgbClr val="222222"/>
                </a:solidFill>
                <a:latin typeface="Raleway"/>
              </a:rPr>
              <a:t>Advantages of Lag Compensator</a:t>
            </a:r>
          </a:p>
          <a:p>
            <a:pPr>
              <a:lnSpc>
                <a:spcPct val="200000"/>
              </a:lnSpc>
              <a:buFont typeface="+mj-lt"/>
              <a:buAutoNum type="arabicPeriod"/>
            </a:pPr>
            <a:r>
              <a:rPr lang="en-US" sz="2800" b="1" dirty="0">
                <a:solidFill>
                  <a:srgbClr val="222222"/>
                </a:solidFill>
                <a:latin typeface="Arial" panose="020B0604020202020204" pitchFamily="34" charset="0"/>
              </a:rPr>
              <a:t>A phase lag network offers high gain at low frequency. Thus, it performs the function of a low pass filter.</a:t>
            </a:r>
          </a:p>
          <a:p>
            <a:pPr>
              <a:lnSpc>
                <a:spcPct val="200000"/>
              </a:lnSpc>
              <a:buFont typeface="+mj-lt"/>
              <a:buAutoNum type="arabicPeriod"/>
            </a:pPr>
            <a:r>
              <a:rPr lang="en-US" sz="2800" b="1" dirty="0">
                <a:solidFill>
                  <a:srgbClr val="222222"/>
                </a:solidFill>
                <a:latin typeface="Arial" panose="020B0604020202020204" pitchFamily="34" charset="0"/>
              </a:rPr>
              <a:t>The introduction of this network increases the steady-state performance of the system.</a:t>
            </a:r>
          </a:p>
          <a:p>
            <a:pPr>
              <a:lnSpc>
                <a:spcPct val="200000"/>
              </a:lnSpc>
              <a:buFont typeface="+mj-lt"/>
              <a:buAutoNum type="arabicPeriod"/>
            </a:pPr>
            <a:r>
              <a:rPr lang="en-US" sz="2800" b="1" dirty="0">
                <a:solidFill>
                  <a:srgbClr val="222222"/>
                </a:solidFill>
                <a:latin typeface="Arial" panose="020B0604020202020204" pitchFamily="34" charset="0"/>
              </a:rPr>
              <a:t>The lag network offers a reduction in bandwidth and this provides longer rise time and settling time and so the transient response.</a:t>
            </a:r>
            <a:endParaRPr lang="en-US" sz="2800" b="1"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354856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740307"/>
          </a:xfrm>
          <a:prstGeom prst="rect">
            <a:avLst/>
          </a:prstGeom>
        </p:spPr>
        <p:txBody>
          <a:bodyPr wrap="square">
            <a:spAutoFit/>
          </a:bodyPr>
          <a:lstStyle/>
          <a:p>
            <a:pPr>
              <a:lnSpc>
                <a:spcPct val="150000"/>
              </a:lnSpc>
            </a:pPr>
            <a:r>
              <a:rPr lang="en-US" sz="2800" b="1" u="sng" dirty="0">
                <a:solidFill>
                  <a:srgbClr val="222222"/>
                </a:solidFill>
                <a:latin typeface="Raleway"/>
              </a:rPr>
              <a:t>Disadvantages of Lag </a:t>
            </a:r>
            <a:r>
              <a:rPr lang="en-US" sz="2800" b="1" u="sng" dirty="0" smtClean="0">
                <a:solidFill>
                  <a:srgbClr val="222222"/>
                </a:solidFill>
                <a:latin typeface="Raleway"/>
              </a:rPr>
              <a:t>Compensator</a:t>
            </a:r>
            <a:endParaRPr lang="en-US" sz="2800" b="1" u="sng" dirty="0">
              <a:solidFill>
                <a:srgbClr val="222222"/>
              </a:solidFill>
              <a:latin typeface="Raleway"/>
            </a:endParaRPr>
          </a:p>
          <a:p>
            <a:pPr>
              <a:lnSpc>
                <a:spcPct val="150000"/>
              </a:lnSpc>
              <a:buFont typeface="+mj-lt"/>
              <a:buAutoNum type="arabicPeriod"/>
            </a:pPr>
            <a:r>
              <a:rPr lang="en-US" sz="2000" b="1" dirty="0" smtClean="0">
                <a:solidFill>
                  <a:srgbClr val="222222"/>
                </a:solidFill>
                <a:latin typeface="Arial" panose="020B0604020202020204" pitchFamily="34" charset="0"/>
              </a:rPr>
              <a:t>In </a:t>
            </a:r>
            <a:r>
              <a:rPr lang="en-US" sz="2000" b="1" dirty="0">
                <a:solidFill>
                  <a:srgbClr val="222222"/>
                </a:solidFill>
                <a:latin typeface="Arial" panose="020B0604020202020204" pitchFamily="34" charset="0"/>
              </a:rPr>
              <a:t>lag compensator, the attenuation offered by it shifts the gain crossover frequency to a lower point, thereby decreasing the bandwidth</a:t>
            </a:r>
            <a:r>
              <a:rPr lang="en-US" sz="2000" b="1" dirty="0" smtClean="0">
                <a:solidFill>
                  <a:srgbClr val="222222"/>
                </a:solidFill>
                <a:latin typeface="Arial" panose="020B0604020202020204" pitchFamily="34" charset="0"/>
              </a:rPr>
              <a:t>.</a:t>
            </a:r>
          </a:p>
          <a:p>
            <a:pPr>
              <a:lnSpc>
                <a:spcPct val="150000"/>
              </a:lnSpc>
              <a:buFont typeface="+mj-lt"/>
              <a:buAutoNum type="arabicPeriod"/>
            </a:pPr>
            <a:endParaRPr lang="en-US" sz="2000" b="1" dirty="0">
              <a:solidFill>
                <a:srgbClr val="222222"/>
              </a:solidFill>
              <a:latin typeface="Arial" panose="020B0604020202020204" pitchFamily="34" charset="0"/>
            </a:endParaRPr>
          </a:p>
          <a:p>
            <a:pPr>
              <a:lnSpc>
                <a:spcPct val="150000"/>
              </a:lnSpc>
              <a:buFont typeface="+mj-lt"/>
              <a:buAutoNum type="arabicPeriod"/>
            </a:pPr>
            <a:r>
              <a:rPr lang="en-US" sz="2000" b="1" dirty="0">
                <a:solidFill>
                  <a:srgbClr val="222222"/>
                </a:solidFill>
                <a:latin typeface="Arial" panose="020B0604020202020204" pitchFamily="34" charset="0"/>
              </a:rPr>
              <a:t>Though the system response is longer due to decreased bandwidth; however, the response is quite slow</a:t>
            </a:r>
            <a:r>
              <a:rPr lang="en-US" sz="2000" b="1" dirty="0" smtClean="0">
                <a:solidFill>
                  <a:srgbClr val="222222"/>
                </a:solidFill>
                <a:latin typeface="Arial" panose="020B0604020202020204" pitchFamily="34" charset="0"/>
              </a:rPr>
              <a:t>.</a:t>
            </a:r>
          </a:p>
          <a:p>
            <a:pPr>
              <a:lnSpc>
                <a:spcPct val="150000"/>
              </a:lnSpc>
              <a:buFont typeface="+mj-lt"/>
              <a:buAutoNum type="arabicPeriod"/>
            </a:pPr>
            <a:endParaRPr lang="en-US" sz="2000" b="1" dirty="0">
              <a:solidFill>
                <a:srgbClr val="222222"/>
              </a:solidFill>
              <a:latin typeface="Arial" panose="020B0604020202020204" pitchFamily="34" charset="0"/>
            </a:endParaRPr>
          </a:p>
          <a:p>
            <a:pPr>
              <a:lnSpc>
                <a:spcPct val="150000"/>
              </a:lnSpc>
              <a:buFont typeface="+mj-lt"/>
              <a:buAutoNum type="arabicPeriod"/>
            </a:pPr>
            <a:r>
              <a:rPr lang="en-US" sz="2000" b="1" dirty="0">
                <a:solidFill>
                  <a:srgbClr val="222222"/>
                </a:solidFill>
                <a:latin typeface="Arial" panose="020B0604020202020204" pitchFamily="34" charset="0"/>
              </a:rPr>
              <a:t>A control system with a lag network shows more sensitivity towards variation in the parameters than a system with a lead network</a:t>
            </a:r>
            <a:r>
              <a:rPr lang="en-US" sz="2000" b="1" dirty="0" smtClean="0">
                <a:solidFill>
                  <a:srgbClr val="222222"/>
                </a:solidFill>
                <a:latin typeface="Arial" panose="020B0604020202020204" pitchFamily="34" charset="0"/>
              </a:rPr>
              <a:t>.</a:t>
            </a:r>
          </a:p>
          <a:p>
            <a:pPr>
              <a:lnSpc>
                <a:spcPct val="150000"/>
              </a:lnSpc>
              <a:buFont typeface="+mj-lt"/>
              <a:buAutoNum type="arabicPeriod"/>
            </a:pPr>
            <a:endParaRPr lang="en-US" sz="2000" b="1" dirty="0">
              <a:solidFill>
                <a:srgbClr val="222222"/>
              </a:solidFill>
              <a:latin typeface="Arial" panose="020B0604020202020204" pitchFamily="34" charset="0"/>
            </a:endParaRPr>
          </a:p>
          <a:p>
            <a:pPr>
              <a:lnSpc>
                <a:spcPct val="150000"/>
              </a:lnSpc>
              <a:buFont typeface="+mj-lt"/>
              <a:buAutoNum type="arabicPeriod"/>
            </a:pPr>
            <a:r>
              <a:rPr lang="en-US" sz="2000" b="1" dirty="0">
                <a:solidFill>
                  <a:srgbClr val="222222"/>
                </a:solidFill>
                <a:latin typeface="Arial" panose="020B0604020202020204" pitchFamily="34" charset="0"/>
              </a:rPr>
              <a:t>Like in lead compensator, in lag compensator also, due to the addition of external network, some attenuation is introduced. So, the overall gain must be increased to handle the attenuation. But this will increase the requirement of more elements and so the cost and space requirement</a:t>
            </a:r>
            <a:r>
              <a:rPr lang="en-US" sz="2000" b="1" dirty="0" smtClean="0">
                <a:solidFill>
                  <a:srgbClr val="222222"/>
                </a:solidFill>
                <a:latin typeface="Arial" panose="020B0604020202020204" pitchFamily="34" charset="0"/>
              </a:rPr>
              <a:t>.</a:t>
            </a:r>
          </a:p>
          <a:p>
            <a:pPr>
              <a:lnSpc>
                <a:spcPct val="150000"/>
              </a:lnSpc>
              <a:buFont typeface="+mj-lt"/>
              <a:buAutoNum type="arabicPeriod"/>
            </a:pPr>
            <a:endParaRPr lang="en-US" sz="2000" b="1" dirty="0">
              <a:solidFill>
                <a:srgbClr val="222222"/>
              </a:solidFill>
              <a:latin typeface="Arial" panose="020B0604020202020204" pitchFamily="34" charset="0"/>
            </a:endParaRPr>
          </a:p>
        </p:txBody>
      </p:sp>
    </p:spTree>
    <p:extLst>
      <p:ext uri="{BB962C8B-B14F-4D97-AF65-F5344CB8AC3E}">
        <p14:creationId xmlns:p14="http://schemas.microsoft.com/office/powerpoint/2010/main" val="3717295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Commonly Used Compensators</a:t>
            </a:r>
            <a:endParaRPr lang="en-US" dirty="0">
              <a:latin typeface="Arial Black" panose="020B0A04020102020204" pitchFamily="34" charset="0"/>
            </a:endParaRPr>
          </a:p>
        </p:txBody>
      </p:sp>
      <p:sp>
        <p:nvSpPr>
          <p:cNvPr id="3" name="Content Placeholder 2"/>
          <p:cNvSpPr>
            <a:spLocks noGrp="1"/>
          </p:cNvSpPr>
          <p:nvPr>
            <p:ph idx="1"/>
          </p:nvPr>
        </p:nvSpPr>
        <p:spPr>
          <a:xfrm>
            <a:off x="838200" y="1690688"/>
            <a:ext cx="10515600" cy="4351338"/>
          </a:xfrm>
        </p:spPr>
        <p:txBody>
          <a:bodyPr>
            <a:noAutofit/>
          </a:bodyPr>
          <a:lstStyle/>
          <a:p>
            <a:pPr lvl="1">
              <a:lnSpc>
                <a:spcPct val="150000"/>
              </a:lnSpc>
            </a:pPr>
            <a:r>
              <a:rPr lang="en-US" sz="4000" b="1" dirty="0" smtClean="0"/>
              <a:t>lag–lead compensators</a:t>
            </a:r>
          </a:p>
          <a:p>
            <a:pPr lvl="2" algn="just"/>
            <a:r>
              <a:rPr lang="en-US" sz="3600" b="1" dirty="0"/>
              <a:t>In a lag–lead network</a:t>
            </a:r>
            <a:r>
              <a:rPr lang="en-US" sz="3600" b="1" dirty="0" smtClean="0"/>
              <a:t>, both </a:t>
            </a:r>
            <a:r>
              <a:rPr lang="en-US" sz="3600" b="1" dirty="0"/>
              <a:t>phase lag and phase lead occur in the output </a:t>
            </a:r>
            <a:r>
              <a:rPr lang="en-US" sz="3600" b="1" dirty="0">
                <a:solidFill>
                  <a:srgbClr val="FF0000"/>
                </a:solidFill>
              </a:rPr>
              <a:t>but in different frequency </a:t>
            </a:r>
            <a:r>
              <a:rPr lang="en-US" sz="3600" b="1" dirty="0" smtClean="0">
                <a:solidFill>
                  <a:srgbClr val="FF0000"/>
                </a:solidFill>
              </a:rPr>
              <a:t>regions.</a:t>
            </a:r>
          </a:p>
          <a:p>
            <a:pPr lvl="2" algn="just"/>
            <a:endParaRPr lang="en-US" b="1" dirty="0"/>
          </a:p>
          <a:p>
            <a:pPr lvl="2" algn="just"/>
            <a:r>
              <a:rPr lang="en-US" sz="3600" b="1" dirty="0" smtClean="0"/>
              <a:t>Phase </a:t>
            </a:r>
            <a:r>
              <a:rPr lang="en-US" sz="3600" b="1" dirty="0"/>
              <a:t>lag occurs in the low-frequency region and phase lead occurs in the </a:t>
            </a:r>
            <a:r>
              <a:rPr lang="en-US" sz="3600" b="1" dirty="0" smtClean="0"/>
              <a:t>high-frequency region</a:t>
            </a:r>
            <a:r>
              <a:rPr lang="en-US" sz="3600" b="1" dirty="0"/>
              <a:t>.</a:t>
            </a:r>
            <a:endParaRPr lang="en-US" sz="3600" b="1" dirty="0" smtClean="0"/>
          </a:p>
        </p:txBody>
      </p:sp>
    </p:spTree>
    <p:extLst>
      <p:ext uri="{BB962C8B-B14F-4D97-AF65-F5344CB8AC3E}">
        <p14:creationId xmlns:p14="http://schemas.microsoft.com/office/powerpoint/2010/main" val="12033147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lag lead compensato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6890"/>
          <a:stretch/>
        </p:blipFill>
        <p:spPr bwMode="auto">
          <a:xfrm>
            <a:off x="7026728" y="55001"/>
            <a:ext cx="4762500" cy="3050834"/>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pole zero plot of lag lead compensator"/>
          <p:cNvPicPr>
            <a:picLocks noChangeAspect="1" noChangeArrowheads="1"/>
          </p:cNvPicPr>
          <p:nvPr/>
        </p:nvPicPr>
        <p:blipFill rotWithShape="1">
          <a:blip r:embed="rId3">
            <a:extLst>
              <a:ext uri="{28A0092B-C50C-407E-A947-70E740481C1C}">
                <a14:useLocalDpi xmlns:a14="http://schemas.microsoft.com/office/drawing/2010/main" val="0"/>
              </a:ext>
            </a:extLst>
          </a:blip>
          <a:srcRect b="9532"/>
          <a:stretch/>
        </p:blipFill>
        <p:spPr bwMode="auto">
          <a:xfrm>
            <a:off x="7360103" y="3401446"/>
            <a:ext cx="4095750" cy="24644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29350" y="6161538"/>
            <a:ext cx="6096000" cy="646331"/>
          </a:xfrm>
          <a:prstGeom prst="rect">
            <a:avLst/>
          </a:prstGeom>
        </p:spPr>
        <p:txBody>
          <a:bodyPr>
            <a:spAutoFit/>
          </a:bodyPr>
          <a:lstStyle/>
          <a:p>
            <a:pPr algn="ctr"/>
            <a:r>
              <a:rPr lang="en-US" dirty="0">
                <a:solidFill>
                  <a:srgbClr val="222222"/>
                </a:solidFill>
                <a:latin typeface="Arial" panose="020B0604020202020204" pitchFamily="34" charset="0"/>
              </a:rPr>
              <a:t>The figure </a:t>
            </a:r>
            <a:r>
              <a:rPr lang="en-US" dirty="0" smtClean="0">
                <a:solidFill>
                  <a:srgbClr val="222222"/>
                </a:solidFill>
                <a:latin typeface="Arial" panose="020B0604020202020204" pitchFamily="34" charset="0"/>
              </a:rPr>
              <a:t>above </a:t>
            </a:r>
            <a:r>
              <a:rPr lang="en-US" dirty="0">
                <a:solidFill>
                  <a:srgbClr val="222222"/>
                </a:solidFill>
                <a:latin typeface="Arial" panose="020B0604020202020204" pitchFamily="34" charset="0"/>
              </a:rPr>
              <a:t>shows the pole-zero plot of the lag lead compensator:</a:t>
            </a:r>
            <a:endParaRPr lang="en-US" dirty="0"/>
          </a:p>
        </p:txBody>
      </p:sp>
      <p:sp>
        <p:nvSpPr>
          <p:cNvPr id="5" name="Rectangle 4"/>
          <p:cNvSpPr/>
          <p:nvPr/>
        </p:nvSpPr>
        <p:spPr>
          <a:xfrm>
            <a:off x="133350" y="339069"/>
            <a:ext cx="6096000" cy="6124754"/>
          </a:xfrm>
          <a:prstGeom prst="rect">
            <a:avLst/>
          </a:prstGeom>
        </p:spPr>
        <p:txBody>
          <a:bodyPr>
            <a:spAutoFit/>
          </a:bodyPr>
          <a:lstStyle/>
          <a:p>
            <a:r>
              <a:rPr lang="en-US" sz="2800" b="1" u="sng" dirty="0">
                <a:solidFill>
                  <a:srgbClr val="222222"/>
                </a:solidFill>
                <a:latin typeface="Raleway"/>
              </a:rPr>
              <a:t>Need for Lag Lead </a:t>
            </a:r>
            <a:r>
              <a:rPr lang="en-US" sz="2800" b="1" u="sng" dirty="0" smtClean="0">
                <a:solidFill>
                  <a:srgbClr val="222222"/>
                </a:solidFill>
                <a:latin typeface="Raleway"/>
              </a:rPr>
              <a:t>Compensator</a:t>
            </a:r>
          </a:p>
          <a:p>
            <a:endParaRPr lang="en-US" sz="2800" b="1" dirty="0">
              <a:solidFill>
                <a:srgbClr val="222222"/>
              </a:solidFill>
              <a:latin typeface="Raleway"/>
            </a:endParaRPr>
          </a:p>
          <a:p>
            <a:r>
              <a:rPr lang="en-US" sz="2800" b="1" dirty="0">
                <a:solidFill>
                  <a:srgbClr val="222222"/>
                </a:solidFill>
                <a:latin typeface="Arial" panose="020B0604020202020204" pitchFamily="34" charset="0"/>
              </a:rPr>
              <a:t>Generally, compensation in a </a:t>
            </a:r>
            <a:r>
              <a:rPr lang="en-US" sz="2800" b="1" dirty="0">
                <a:solidFill>
                  <a:srgbClr val="4589F7"/>
                </a:solidFill>
                <a:latin typeface="Arial" panose="020B0604020202020204" pitchFamily="34" charset="0"/>
                <a:hlinkClick r:id="rId4"/>
              </a:rPr>
              <a:t>control system</a:t>
            </a:r>
            <a:r>
              <a:rPr lang="en-US" sz="2800" b="1" dirty="0">
                <a:solidFill>
                  <a:srgbClr val="222222"/>
                </a:solidFill>
                <a:latin typeface="Arial" panose="020B0604020202020204" pitchFamily="34" charset="0"/>
              </a:rPr>
              <a:t> is majorly done for two main reasons. Like for an absolutely unstable system, compensation is done in order to stabilize the system</a:t>
            </a:r>
            <a:r>
              <a:rPr lang="en-US" sz="2800" b="1" dirty="0" smtClean="0">
                <a:solidFill>
                  <a:srgbClr val="222222"/>
                </a:solidFill>
                <a:latin typeface="Arial" panose="020B0604020202020204" pitchFamily="34" charset="0"/>
              </a:rPr>
              <a:t>.</a:t>
            </a:r>
          </a:p>
          <a:p>
            <a:endParaRPr lang="en-US" sz="2800" b="1" dirty="0">
              <a:solidFill>
                <a:srgbClr val="222222"/>
              </a:solidFill>
              <a:latin typeface="Arial" panose="020B0604020202020204" pitchFamily="34" charset="0"/>
            </a:endParaRPr>
          </a:p>
          <a:p>
            <a:r>
              <a:rPr lang="en-US" sz="2800" b="1" dirty="0">
                <a:solidFill>
                  <a:srgbClr val="222222"/>
                </a:solidFill>
                <a:latin typeface="Arial" panose="020B0604020202020204" pitchFamily="34" charset="0"/>
              </a:rPr>
              <a:t>While sometimes the system is stable still, we don’t achieve the desired performance where the desired performance depends on various system parameters.</a:t>
            </a:r>
            <a:endParaRPr lang="en-US" sz="2800" b="1"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62897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115" y="-29029"/>
            <a:ext cx="12192000" cy="6740307"/>
          </a:xfrm>
          <a:prstGeom prst="rect">
            <a:avLst/>
          </a:prstGeom>
        </p:spPr>
        <p:txBody>
          <a:bodyPr wrap="square">
            <a:spAutoFit/>
          </a:bodyPr>
          <a:lstStyle/>
          <a:p>
            <a:pPr>
              <a:lnSpc>
                <a:spcPct val="200000"/>
              </a:lnSpc>
              <a:buFont typeface="Arial" panose="020B0604020202020204" pitchFamily="34" charset="0"/>
              <a:buChar char="•"/>
            </a:pPr>
            <a:r>
              <a:rPr lang="en-US" sz="2400" b="1" dirty="0" smtClean="0">
                <a:solidFill>
                  <a:srgbClr val="222222"/>
                </a:solidFill>
                <a:latin typeface="Arial" panose="020B0604020202020204" pitchFamily="34" charset="0"/>
              </a:rPr>
              <a:t>The </a:t>
            </a:r>
            <a:r>
              <a:rPr lang="en-US" sz="2400" b="1" dirty="0">
                <a:solidFill>
                  <a:srgbClr val="222222"/>
                </a:solidFill>
                <a:latin typeface="Arial" panose="020B0604020202020204" pitchFamily="34" charset="0"/>
              </a:rPr>
              <a:t>lead characteristics of the cascaded compensator provide improvement in the overall bandwidth.</a:t>
            </a:r>
          </a:p>
          <a:p>
            <a:pPr>
              <a:lnSpc>
                <a:spcPct val="200000"/>
              </a:lnSpc>
              <a:buFont typeface="Arial" panose="020B0604020202020204" pitchFamily="34" charset="0"/>
              <a:buChar char="•"/>
            </a:pPr>
            <a:r>
              <a:rPr lang="en-US" sz="2400" b="1" dirty="0">
                <a:solidFill>
                  <a:srgbClr val="222222"/>
                </a:solidFill>
                <a:latin typeface="Arial" panose="020B0604020202020204" pitchFamily="34" charset="0"/>
              </a:rPr>
              <a:t>Also, due to the use of the lag network, the steady-state performance of the system gets improved.</a:t>
            </a:r>
          </a:p>
          <a:p>
            <a:pPr>
              <a:lnSpc>
                <a:spcPct val="200000"/>
              </a:lnSpc>
            </a:pPr>
            <a:r>
              <a:rPr lang="en-US" sz="2400" b="1" dirty="0">
                <a:solidFill>
                  <a:srgbClr val="222222"/>
                </a:solidFill>
                <a:latin typeface="Arial" panose="020B0604020202020204" pitchFamily="34" charset="0"/>
              </a:rPr>
              <a:t>So, we can say, a lag lead network provides a quick response with good accuracy. The low-frequency gain of the system is increased with this network, thereby improving the steady-state response</a:t>
            </a:r>
            <a:r>
              <a:rPr lang="en-US" sz="2400" b="1" dirty="0" smtClean="0">
                <a:solidFill>
                  <a:srgbClr val="222222"/>
                </a:solidFill>
                <a:latin typeface="Arial" panose="020B0604020202020204" pitchFamily="34" charset="0"/>
              </a:rPr>
              <a:t>. Hence</a:t>
            </a:r>
            <a:r>
              <a:rPr lang="en-US" sz="2400" b="1" dirty="0">
                <a:solidFill>
                  <a:srgbClr val="222222"/>
                </a:solidFill>
                <a:latin typeface="Arial" panose="020B0604020202020204" pitchFamily="34" charset="0"/>
              </a:rPr>
              <a:t>, we use a combination of lag and lead network as a compensator to provide required compensation to the control system.</a:t>
            </a:r>
            <a:endParaRPr lang="en-US" sz="2400" b="1"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82946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u="sng" dirty="0" smtClean="0">
                <a:latin typeface="Arial Black" panose="020B0A04020102020204" pitchFamily="34" charset="0"/>
              </a:rPr>
              <a:t>Compensators Design</a:t>
            </a:r>
            <a:endParaRPr lang="en-US" u="sng" dirty="0">
              <a:latin typeface="Arial Black" panose="020B0A04020102020204" pitchFamily="34" charset="0"/>
            </a:endParaRPr>
          </a:p>
        </p:txBody>
      </p:sp>
      <p:sp>
        <p:nvSpPr>
          <p:cNvPr id="3" name="Content Placeholder 2"/>
          <p:cNvSpPr>
            <a:spLocks noGrp="1"/>
          </p:cNvSpPr>
          <p:nvPr>
            <p:ph idx="1"/>
          </p:nvPr>
        </p:nvSpPr>
        <p:spPr>
          <a:xfrm>
            <a:off x="152400" y="1185568"/>
            <a:ext cx="11821886" cy="4114800"/>
          </a:xfrm>
        </p:spPr>
        <p:txBody>
          <a:bodyPr>
            <a:normAutofit/>
          </a:bodyPr>
          <a:lstStyle/>
          <a:p>
            <a:pPr algn="just">
              <a:buFont typeface="Arial" panose="020B0604020202020204" pitchFamily="34" charset="0"/>
              <a:buChar char="•"/>
            </a:pPr>
            <a:r>
              <a:rPr lang="en-US" sz="3200" b="1" dirty="0" smtClean="0"/>
              <a:t>Using </a:t>
            </a:r>
            <a:r>
              <a:rPr lang="en-US" sz="3200" b="1" dirty="0"/>
              <a:t>root locus techniques, we have seen how </a:t>
            </a:r>
            <a:r>
              <a:rPr lang="en-US" sz="3200" b="1" dirty="0" smtClean="0"/>
              <a:t>the pole </a:t>
            </a:r>
            <a:r>
              <a:rPr lang="en-US" sz="3200" b="1" dirty="0"/>
              <a:t>positions of a closed loop can be adjusted </a:t>
            </a:r>
            <a:r>
              <a:rPr lang="en-US" sz="3200" b="1" dirty="0" smtClean="0"/>
              <a:t>by varying </a:t>
            </a:r>
            <a:r>
              <a:rPr lang="en-US" sz="3200" b="1" dirty="0"/>
              <a:t>a parameter</a:t>
            </a:r>
          </a:p>
        </p:txBody>
      </p:sp>
      <p:sp>
        <p:nvSpPr>
          <p:cNvPr id="5" name="Slide Number Placeholder 4"/>
          <p:cNvSpPr>
            <a:spLocks noGrp="1"/>
          </p:cNvSpPr>
          <p:nvPr>
            <p:ph type="sldNum" sz="quarter" idx="12"/>
          </p:nvPr>
        </p:nvSpPr>
        <p:spPr/>
        <p:txBody>
          <a:bodyPr/>
          <a:lstStyle/>
          <a:p>
            <a:fld id="{E5399880-CA21-41BC-8956-16283EBDA241}" type="slidenum">
              <a:rPr lang="en-US" smtClean="0">
                <a:solidFill>
                  <a:srgbClr val="40458C"/>
                </a:solidFill>
              </a:rPr>
              <a:pPr/>
              <a:t>19</a:t>
            </a:fld>
            <a:endParaRPr lang="en-US">
              <a:solidFill>
                <a:srgbClr val="40458C"/>
              </a:solidFill>
            </a:endParaRPr>
          </a:p>
        </p:txBody>
      </p:sp>
      <p:pic>
        <p:nvPicPr>
          <p:cNvPr id="8" name="Picture 7"/>
          <p:cNvPicPr>
            <a:picLocks noChangeAspect="1"/>
          </p:cNvPicPr>
          <p:nvPr/>
        </p:nvPicPr>
        <p:blipFill>
          <a:blip r:embed="rId2"/>
          <a:stretch>
            <a:fillRect/>
          </a:stretch>
        </p:blipFill>
        <p:spPr>
          <a:xfrm>
            <a:off x="1698485" y="3176307"/>
            <a:ext cx="8729715" cy="3545168"/>
          </a:xfrm>
          <a:prstGeom prst="rect">
            <a:avLst/>
          </a:prstGeom>
        </p:spPr>
      </p:pic>
    </p:spTree>
    <p:extLst>
      <p:ext uri="{BB962C8B-B14F-4D97-AF65-F5344CB8AC3E}">
        <p14:creationId xmlns:p14="http://schemas.microsoft.com/office/powerpoint/2010/main" val="348576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925" y="2529169"/>
            <a:ext cx="10515600" cy="1325563"/>
          </a:xfrm>
        </p:spPr>
        <p:txBody>
          <a:bodyPr>
            <a:normAutofit/>
          </a:bodyPr>
          <a:lstStyle/>
          <a:p>
            <a:pPr algn="ctr"/>
            <a:r>
              <a:rPr lang="en-US" sz="7200" dirty="0" smtClean="0">
                <a:latin typeface="Arial Black" panose="020B0A04020102020204" pitchFamily="34" charset="0"/>
              </a:rPr>
              <a:t>Compensators</a:t>
            </a:r>
            <a:endParaRPr lang="en-US" sz="7200" dirty="0">
              <a:latin typeface="Arial Black" panose="020B0A04020102020204" pitchFamily="34" charset="0"/>
            </a:endParaRPr>
          </a:p>
        </p:txBody>
      </p:sp>
    </p:spTree>
    <p:extLst>
      <p:ext uri="{BB962C8B-B14F-4D97-AF65-F5344CB8AC3E}">
        <p14:creationId xmlns:p14="http://schemas.microsoft.com/office/powerpoint/2010/main" val="3242213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801445" cy="1143000"/>
          </a:xfrm>
        </p:spPr>
        <p:txBody>
          <a:bodyPr>
            <a:normAutofit fontScale="90000"/>
          </a:bodyPr>
          <a:lstStyle/>
          <a:p>
            <a:r>
              <a:rPr lang="en-US" sz="4000" dirty="0" smtClean="0">
                <a:solidFill>
                  <a:srgbClr val="C00000"/>
                </a:solidFill>
                <a:latin typeface="Arial Black" panose="020B0A04020102020204" pitchFamily="34" charset="0"/>
              </a:rPr>
              <a:t>Closed Loop Designed Using Root Locus</a:t>
            </a:r>
            <a:endParaRPr lang="en-US" sz="4000" dirty="0">
              <a:solidFill>
                <a:srgbClr val="C00000"/>
              </a:solidFill>
              <a:latin typeface="Arial Black" panose="020B0A04020102020204" pitchFamily="34" charset="0"/>
            </a:endParaRPr>
          </a:p>
        </p:txBody>
      </p:sp>
      <p:sp>
        <p:nvSpPr>
          <p:cNvPr id="5" name="Slide Number Placeholder 4"/>
          <p:cNvSpPr>
            <a:spLocks noGrp="1"/>
          </p:cNvSpPr>
          <p:nvPr>
            <p:ph type="sldNum" sz="quarter" idx="12"/>
          </p:nvPr>
        </p:nvSpPr>
        <p:spPr/>
        <p:txBody>
          <a:bodyPr/>
          <a:lstStyle/>
          <a:p>
            <a:fld id="{E5399880-CA21-41BC-8956-16283EBDA241}" type="slidenum">
              <a:rPr lang="en-US" smtClean="0">
                <a:solidFill>
                  <a:srgbClr val="40458C"/>
                </a:solidFill>
              </a:rPr>
              <a:pPr/>
              <a:t>20</a:t>
            </a:fld>
            <a:endParaRPr lang="en-US">
              <a:solidFill>
                <a:srgbClr val="40458C"/>
              </a:solidFill>
            </a:endParaRPr>
          </a:p>
        </p:txBody>
      </p:sp>
      <p:pic>
        <p:nvPicPr>
          <p:cNvPr id="4" name="Picture 3"/>
          <p:cNvPicPr>
            <a:picLocks noChangeAspect="1"/>
          </p:cNvPicPr>
          <p:nvPr/>
        </p:nvPicPr>
        <p:blipFill>
          <a:blip r:embed="rId2"/>
          <a:stretch>
            <a:fillRect/>
          </a:stretch>
        </p:blipFill>
        <p:spPr>
          <a:xfrm>
            <a:off x="744545" y="1147762"/>
            <a:ext cx="9342430" cy="5340124"/>
          </a:xfrm>
          <a:prstGeom prst="rect">
            <a:avLst/>
          </a:prstGeom>
        </p:spPr>
      </p:pic>
    </p:spTree>
    <p:extLst>
      <p:ext uri="{BB962C8B-B14F-4D97-AF65-F5344CB8AC3E}">
        <p14:creationId xmlns:p14="http://schemas.microsoft.com/office/powerpoint/2010/main" val="678057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28914"/>
          </a:xfrm>
        </p:spPr>
        <p:txBody>
          <a:bodyPr/>
          <a:lstStyle/>
          <a:p>
            <a:r>
              <a:rPr lang="en-US" sz="4000" dirty="0" smtClean="0">
                <a:solidFill>
                  <a:srgbClr val="C00000"/>
                </a:solidFill>
                <a:latin typeface="Arial Black" panose="020B0A04020102020204" pitchFamily="34" charset="0"/>
              </a:rPr>
              <a:t>General Effect of Addition of Poles</a:t>
            </a:r>
            <a:endParaRPr lang="en-US" sz="4000" dirty="0">
              <a:solidFill>
                <a:srgbClr val="C00000"/>
              </a:solidFill>
              <a:latin typeface="Arial Black" panose="020B0A04020102020204" pitchFamily="34" charset="0"/>
            </a:endParaRPr>
          </a:p>
        </p:txBody>
      </p:sp>
      <p:pic>
        <p:nvPicPr>
          <p:cNvPr id="6" name="Content Placeholder 5"/>
          <p:cNvPicPr>
            <a:picLocks noGrp="1" noChangeAspect="1"/>
          </p:cNvPicPr>
          <p:nvPr>
            <p:ph idx="1"/>
          </p:nvPr>
        </p:nvPicPr>
        <p:blipFill>
          <a:blip r:embed="rId2"/>
          <a:stretch>
            <a:fillRect/>
          </a:stretch>
        </p:blipFill>
        <p:spPr>
          <a:xfrm>
            <a:off x="781267" y="1234971"/>
            <a:ext cx="9734333" cy="5486503"/>
          </a:xfrm>
          <a:prstGeom prst="rect">
            <a:avLst/>
          </a:prstGeom>
        </p:spPr>
      </p:pic>
      <p:sp>
        <p:nvSpPr>
          <p:cNvPr id="5" name="Slide Number Placeholder 4"/>
          <p:cNvSpPr>
            <a:spLocks noGrp="1"/>
          </p:cNvSpPr>
          <p:nvPr>
            <p:ph type="sldNum" sz="quarter" idx="12"/>
          </p:nvPr>
        </p:nvSpPr>
        <p:spPr/>
        <p:txBody>
          <a:bodyPr/>
          <a:lstStyle/>
          <a:p>
            <a:fld id="{E5399880-CA21-41BC-8956-16283EBDA241}" type="slidenum">
              <a:rPr lang="en-US" smtClean="0">
                <a:solidFill>
                  <a:srgbClr val="40458C"/>
                </a:solidFill>
              </a:rPr>
              <a:pPr/>
              <a:t>21</a:t>
            </a:fld>
            <a:endParaRPr lang="en-US">
              <a:solidFill>
                <a:srgbClr val="40458C"/>
              </a:solidFill>
            </a:endParaRPr>
          </a:p>
        </p:txBody>
      </p:sp>
      <p:cxnSp>
        <p:nvCxnSpPr>
          <p:cNvPr id="4" name="Straight Arrow Connector 3"/>
          <p:cNvCxnSpPr/>
          <p:nvPr/>
        </p:nvCxnSpPr>
        <p:spPr>
          <a:xfrm flipV="1">
            <a:off x="4992914" y="4136571"/>
            <a:ext cx="478972" cy="3338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009804" y="4776457"/>
            <a:ext cx="462082" cy="3377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8411028" y="3421351"/>
            <a:ext cx="994229" cy="8399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411028" y="5114166"/>
            <a:ext cx="1197429" cy="9361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796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14400"/>
          </a:xfrm>
        </p:spPr>
        <p:txBody>
          <a:bodyPr/>
          <a:lstStyle/>
          <a:p>
            <a:r>
              <a:rPr lang="en-US" sz="4000" dirty="0">
                <a:solidFill>
                  <a:srgbClr val="C00000"/>
                </a:solidFill>
                <a:latin typeface="Arial Black" panose="020B0A04020102020204" pitchFamily="34" charset="0"/>
              </a:rPr>
              <a:t>General Effect of Addition of </a:t>
            </a:r>
            <a:r>
              <a:rPr lang="en-US" sz="4000" dirty="0" smtClean="0">
                <a:solidFill>
                  <a:srgbClr val="C00000"/>
                </a:solidFill>
                <a:latin typeface="Arial Black" panose="020B0A04020102020204" pitchFamily="34" charset="0"/>
              </a:rPr>
              <a:t>Zeros</a:t>
            </a:r>
            <a:endParaRPr lang="en-US" sz="4000" dirty="0">
              <a:solidFill>
                <a:srgbClr val="C00000"/>
              </a:solidFill>
              <a:latin typeface="Arial Black" panose="020B0A04020102020204" pitchFamily="34" charset="0"/>
            </a:endParaRPr>
          </a:p>
        </p:txBody>
      </p:sp>
      <p:pic>
        <p:nvPicPr>
          <p:cNvPr id="6" name="Content Placeholder 5"/>
          <p:cNvPicPr>
            <a:picLocks noGrp="1" noChangeAspect="1"/>
          </p:cNvPicPr>
          <p:nvPr>
            <p:ph idx="1"/>
          </p:nvPr>
        </p:nvPicPr>
        <p:blipFill>
          <a:blip r:embed="rId2"/>
          <a:stretch>
            <a:fillRect/>
          </a:stretch>
        </p:blipFill>
        <p:spPr>
          <a:xfrm>
            <a:off x="740229" y="1032464"/>
            <a:ext cx="10072698" cy="5725703"/>
          </a:xfrm>
          <a:prstGeom prst="rect">
            <a:avLst/>
          </a:prstGeom>
        </p:spPr>
      </p:pic>
      <p:sp>
        <p:nvSpPr>
          <p:cNvPr id="5" name="Slide Number Placeholder 4"/>
          <p:cNvSpPr>
            <a:spLocks noGrp="1"/>
          </p:cNvSpPr>
          <p:nvPr>
            <p:ph type="sldNum" sz="quarter" idx="12"/>
          </p:nvPr>
        </p:nvSpPr>
        <p:spPr/>
        <p:txBody>
          <a:bodyPr/>
          <a:lstStyle/>
          <a:p>
            <a:fld id="{E5399880-CA21-41BC-8956-16283EBDA241}" type="slidenum">
              <a:rPr lang="en-US" smtClean="0">
                <a:solidFill>
                  <a:srgbClr val="40458C"/>
                </a:solidFill>
              </a:rPr>
              <a:pPr/>
              <a:t>22</a:t>
            </a:fld>
            <a:endParaRPr lang="en-US">
              <a:solidFill>
                <a:srgbClr val="40458C"/>
              </a:solidFill>
            </a:endParaRPr>
          </a:p>
        </p:txBody>
      </p:sp>
    </p:spTree>
    <p:extLst>
      <p:ext uri="{BB962C8B-B14F-4D97-AF65-F5344CB8AC3E}">
        <p14:creationId xmlns:p14="http://schemas.microsoft.com/office/powerpoint/2010/main" val="38830419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743" y="0"/>
            <a:ext cx="11248571" cy="1143000"/>
          </a:xfrm>
        </p:spPr>
        <p:txBody>
          <a:bodyPr>
            <a:normAutofit/>
          </a:bodyPr>
          <a:lstStyle/>
          <a:p>
            <a:r>
              <a:rPr lang="en-US" sz="3600" dirty="0">
                <a:latin typeface="Arial Black" panose="020B0A04020102020204" pitchFamily="34" charset="0"/>
              </a:rPr>
              <a:t>Effect of Addition of Poles on Root Locus</a:t>
            </a:r>
          </a:p>
        </p:txBody>
      </p:sp>
      <p:sp>
        <p:nvSpPr>
          <p:cNvPr id="3" name="Content Placeholder 2"/>
          <p:cNvSpPr>
            <a:spLocks noGrp="1"/>
          </p:cNvSpPr>
          <p:nvPr>
            <p:ph idx="1"/>
          </p:nvPr>
        </p:nvSpPr>
        <p:spPr>
          <a:xfrm>
            <a:off x="464457" y="2869067"/>
            <a:ext cx="11030857" cy="1920648"/>
          </a:xfrm>
        </p:spPr>
        <p:txBody>
          <a:bodyPr>
            <a:noAutofit/>
          </a:bodyPr>
          <a:lstStyle/>
          <a:p>
            <a:pPr marL="0" indent="0" algn="just">
              <a:buNone/>
            </a:pPr>
            <a:r>
              <a:rPr lang="en-US" sz="4400" dirty="0"/>
              <a:t>The addition of a pole to the open-loop transfer function has the effect of pulling the root locus to the right, tending to lower the system’s relative stability and to slow down the settling of the response.</a:t>
            </a:r>
          </a:p>
        </p:txBody>
      </p:sp>
    </p:spTree>
    <p:extLst>
      <p:ext uri="{BB962C8B-B14F-4D97-AF65-F5344CB8AC3E}">
        <p14:creationId xmlns:p14="http://schemas.microsoft.com/office/powerpoint/2010/main" val="33751438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2583543" y="228601"/>
            <a:ext cx="63328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sz="3200" dirty="0">
                <a:solidFill>
                  <a:srgbClr val="006666"/>
                </a:solidFill>
                <a:latin typeface="Arial Black" panose="020B0A04020102020204" pitchFamily="34" charset="0"/>
              </a:rPr>
              <a:t>Effect of Addition of poles</a:t>
            </a:r>
          </a:p>
        </p:txBody>
      </p:sp>
      <p:pic>
        <p:nvPicPr>
          <p:cNvPr id="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l="9717" t="7478" r="7403" b="1297"/>
          <a:stretch>
            <a:fillRect/>
          </a:stretch>
        </p:blipFill>
        <p:spPr bwMode="auto">
          <a:xfrm>
            <a:off x="6172200" y="2819400"/>
            <a:ext cx="44958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0752" name="Object 32"/>
          <p:cNvGraphicFramePr>
            <a:graphicFrameLocks noChangeAspect="1"/>
          </p:cNvGraphicFramePr>
          <p:nvPr/>
        </p:nvGraphicFramePr>
        <p:xfrm>
          <a:off x="1981200" y="1295400"/>
          <a:ext cx="1600200" cy="914400"/>
        </p:xfrm>
        <a:graphic>
          <a:graphicData uri="http://schemas.openxmlformats.org/presentationml/2006/ole">
            <mc:AlternateContent xmlns:mc="http://schemas.openxmlformats.org/markup-compatibility/2006">
              <mc:Choice xmlns:v="urn:schemas-microsoft-com:vml" Requires="v">
                <p:oleObj spid="_x0000_s5148" name="Equation" r:id="rId4" imgW="660113" imgH="393529" progId="Equation.3">
                  <p:embed/>
                </p:oleObj>
              </mc:Choice>
              <mc:Fallback>
                <p:oleObj name="Equation" r:id="rId4" imgW="660113"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295400"/>
                        <a:ext cx="16002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
          <p:cNvGrpSpPr/>
          <p:nvPr/>
        </p:nvGrpSpPr>
        <p:grpSpPr>
          <a:xfrm>
            <a:off x="3657600" y="1295400"/>
            <a:ext cx="6096000" cy="1002016"/>
            <a:chOff x="2133600" y="1295400"/>
            <a:chExt cx="6096000" cy="1002016"/>
          </a:xfrm>
        </p:grpSpPr>
        <p:graphicFrame>
          <p:nvGraphicFramePr>
            <p:cNvPr id="115715" name="Object 3"/>
            <p:cNvGraphicFramePr>
              <a:graphicFrameLocks noChangeAspect="1"/>
            </p:cNvGraphicFramePr>
            <p:nvPr>
              <p:extLst/>
            </p:nvPr>
          </p:nvGraphicFramePr>
          <p:xfrm>
            <a:off x="5767388" y="1295400"/>
            <a:ext cx="2462212" cy="973138"/>
          </p:xfrm>
          <a:graphic>
            <a:graphicData uri="http://schemas.openxmlformats.org/presentationml/2006/ole">
              <mc:AlternateContent xmlns:mc="http://schemas.openxmlformats.org/markup-compatibility/2006">
                <mc:Choice xmlns:v="urn:schemas-microsoft-com:vml" Requires="v">
                  <p:oleObj spid="_x0000_s5149" name="Equation" r:id="rId6" imgW="1016000" imgH="419100" progId="Equation.3">
                    <p:embed/>
                  </p:oleObj>
                </mc:Choice>
                <mc:Fallback>
                  <p:oleObj name="Equation" r:id="rId6" imgW="10160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7388" y="1295400"/>
                          <a:ext cx="2462212"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9"/>
            <p:cNvGrpSpPr/>
            <p:nvPr/>
          </p:nvGrpSpPr>
          <p:grpSpPr>
            <a:xfrm>
              <a:off x="2133600" y="1524000"/>
              <a:ext cx="3635885" cy="773416"/>
              <a:chOff x="2133600" y="1524000"/>
              <a:chExt cx="3635885" cy="773416"/>
            </a:xfrm>
          </p:grpSpPr>
          <p:sp>
            <p:nvSpPr>
              <p:cNvPr id="7" name="Freeform 6"/>
              <p:cNvSpPr/>
              <p:nvPr/>
            </p:nvSpPr>
            <p:spPr>
              <a:xfrm>
                <a:off x="2133600" y="1771932"/>
                <a:ext cx="3635885" cy="525484"/>
              </a:xfrm>
              <a:custGeom>
                <a:avLst/>
                <a:gdLst>
                  <a:gd name="connsiteX0" fmla="*/ 0 w 2496457"/>
                  <a:gd name="connsiteY0" fmla="*/ 0 h 525484"/>
                  <a:gd name="connsiteX1" fmla="*/ 1117600 w 2496457"/>
                  <a:gd name="connsiteY1" fmla="*/ 522514 h 525484"/>
                  <a:gd name="connsiteX2" fmla="*/ 2496457 w 2496457"/>
                  <a:gd name="connsiteY2" fmla="*/ 174171 h 525484"/>
                </a:gdLst>
                <a:ahLst/>
                <a:cxnLst>
                  <a:cxn ang="0">
                    <a:pos x="connsiteX0" y="connsiteY0"/>
                  </a:cxn>
                  <a:cxn ang="0">
                    <a:pos x="connsiteX1" y="connsiteY1"/>
                  </a:cxn>
                  <a:cxn ang="0">
                    <a:pos x="connsiteX2" y="connsiteY2"/>
                  </a:cxn>
                </a:cxnLst>
                <a:rect l="l" t="t" r="r" b="b"/>
                <a:pathLst>
                  <a:path w="2496457" h="525484">
                    <a:moveTo>
                      <a:pt x="0" y="0"/>
                    </a:moveTo>
                    <a:cubicBezTo>
                      <a:pt x="350762" y="246743"/>
                      <a:pt x="701524" y="493486"/>
                      <a:pt x="1117600" y="522514"/>
                    </a:cubicBezTo>
                    <a:cubicBezTo>
                      <a:pt x="1533676" y="551543"/>
                      <a:pt x="2015066" y="362857"/>
                      <a:pt x="2496457" y="174171"/>
                    </a:cubicBezTo>
                  </a:path>
                </a:pathLst>
              </a:custGeom>
              <a:ln>
                <a:solidFill>
                  <a:srgbClr val="FF0000"/>
                </a:solidFill>
                <a:headEnd type="none" w="med" len="med"/>
                <a:tailEnd type="arrow" w="med" len="med"/>
              </a:ln>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dirty="0">
                  <a:latin typeface="Times New Roman" pitchFamily="18" charset="0"/>
                </a:endParaRPr>
              </a:p>
            </p:txBody>
          </p:sp>
          <p:sp>
            <p:nvSpPr>
              <p:cNvPr id="8" name="TextBox 7"/>
              <p:cNvSpPr txBox="1"/>
              <p:nvPr/>
            </p:nvSpPr>
            <p:spPr>
              <a:xfrm>
                <a:off x="3263956" y="1524000"/>
                <a:ext cx="1984772" cy="400110"/>
              </a:xfrm>
              <a:prstGeom prst="rect">
                <a:avLst/>
              </a:prstGeom>
              <a:noFill/>
            </p:spPr>
            <p:txBody>
              <a:bodyPr wrap="square" rtlCol="0">
                <a:spAutoFit/>
              </a:bodyPr>
              <a:lstStyle/>
              <a:p>
                <a:r>
                  <a:rPr lang="en-US" sz="2000" dirty="0"/>
                  <a:t>Add a Pole at </a:t>
                </a:r>
                <a:r>
                  <a:rPr lang="en-US" sz="2000" dirty="0">
                    <a:solidFill>
                      <a:srgbClr val="FF0000"/>
                    </a:solidFill>
                  </a:rPr>
                  <a:t>-1</a:t>
                </a:r>
              </a:p>
            </p:txBody>
          </p:sp>
        </p:grpSp>
      </p:grpSp>
      <p:pic>
        <p:nvPicPr>
          <p:cNvPr id="9"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l="8200" t="7288" r="7014" b="2419"/>
          <a:stretch>
            <a:fillRect/>
          </a:stretch>
        </p:blipFill>
        <p:spPr bwMode="auto">
          <a:xfrm>
            <a:off x="1524000" y="2801257"/>
            <a:ext cx="464820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48049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3886201" y="228601"/>
            <a:ext cx="4684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800" dirty="0">
                <a:solidFill>
                  <a:srgbClr val="006666"/>
                </a:solidFill>
                <a:latin typeface="Batang" pitchFamily="18" charset="-127"/>
              </a:rPr>
              <a:t>Effect of Addition of poles</a:t>
            </a:r>
          </a:p>
        </p:txBody>
      </p:sp>
      <p:graphicFrame>
        <p:nvGraphicFramePr>
          <p:cNvPr id="116739" name="Object 3"/>
          <p:cNvGraphicFramePr>
            <a:graphicFrameLocks noChangeAspect="1"/>
          </p:cNvGraphicFramePr>
          <p:nvPr>
            <p:extLst/>
          </p:nvPr>
        </p:nvGraphicFramePr>
        <p:xfrm>
          <a:off x="4019550" y="1206500"/>
          <a:ext cx="3448050" cy="973138"/>
        </p:xfrm>
        <a:graphic>
          <a:graphicData uri="http://schemas.openxmlformats.org/presentationml/2006/ole">
            <mc:AlternateContent xmlns:mc="http://schemas.openxmlformats.org/markup-compatibility/2006">
              <mc:Choice xmlns:v="urn:schemas-microsoft-com:vml" Requires="v">
                <p:oleObj spid="_x0000_s6159" name="Equation" r:id="rId3" imgW="1422400" imgH="419100" progId="Equation.3">
                  <p:embed/>
                </p:oleObj>
              </mc:Choice>
              <mc:Fallback>
                <p:oleObj name="Equation" r:id="rId3" imgW="14224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550" y="1206500"/>
                        <a:ext cx="3448050"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l="6325" t="6729" r="3874" b="2419"/>
          <a:stretch>
            <a:fillRect/>
          </a:stretch>
        </p:blipFill>
        <p:spPr bwMode="auto">
          <a:xfrm>
            <a:off x="3276600" y="2416882"/>
            <a:ext cx="5715000" cy="413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539655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208657" cy="1325563"/>
          </a:xfrm>
        </p:spPr>
        <p:txBody>
          <a:bodyPr>
            <a:normAutofit/>
          </a:bodyPr>
          <a:lstStyle/>
          <a:p>
            <a:r>
              <a:rPr lang="en-US" sz="3800" dirty="0">
                <a:latin typeface="Arial Black" panose="020B0A04020102020204" pitchFamily="34" charset="0"/>
              </a:rPr>
              <a:t>Effect of Addition of Zeros on Root Locus</a:t>
            </a:r>
          </a:p>
        </p:txBody>
      </p:sp>
      <p:sp>
        <p:nvSpPr>
          <p:cNvPr id="3" name="Content Placeholder 2"/>
          <p:cNvSpPr>
            <a:spLocks noGrp="1"/>
          </p:cNvSpPr>
          <p:nvPr>
            <p:ph idx="1"/>
          </p:nvPr>
        </p:nvSpPr>
        <p:spPr>
          <a:xfrm>
            <a:off x="246743" y="1825625"/>
            <a:ext cx="11669486" cy="4351338"/>
          </a:xfrm>
        </p:spPr>
        <p:txBody>
          <a:bodyPr>
            <a:noAutofit/>
          </a:bodyPr>
          <a:lstStyle/>
          <a:p>
            <a:pPr algn="just"/>
            <a:r>
              <a:rPr lang="en-US" sz="3200" dirty="0"/>
              <a:t>The addition of a zero to the open-loop transfer function has the effect of pulling the root locus to the left, tending to make the system more stable and to speed up the settling of the response.</a:t>
            </a:r>
          </a:p>
          <a:p>
            <a:pPr algn="just"/>
            <a:endParaRPr lang="en-US" sz="3200" dirty="0"/>
          </a:p>
          <a:p>
            <a:pPr algn="just"/>
            <a:r>
              <a:rPr lang="en-US" sz="3200" dirty="0"/>
              <a:t>Physically, the addition of a zero in the feed forward transfer function means the addition of derivative control to the system.</a:t>
            </a:r>
          </a:p>
          <a:p>
            <a:pPr algn="just"/>
            <a:endParaRPr lang="en-US" sz="3200" dirty="0"/>
          </a:p>
          <a:p>
            <a:pPr algn="just"/>
            <a:r>
              <a:rPr lang="en-US" sz="3200" dirty="0"/>
              <a:t>The effect of such control is to introduce a degree of anticipation into the system and speed up the transient response.</a:t>
            </a:r>
          </a:p>
        </p:txBody>
      </p:sp>
    </p:spTree>
    <p:extLst>
      <p:ext uri="{BB962C8B-B14F-4D97-AF65-F5344CB8AC3E}">
        <p14:creationId xmlns:p14="http://schemas.microsoft.com/office/powerpoint/2010/main" val="42615908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2746829" y="0"/>
            <a:ext cx="6083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3200" b="1" dirty="0">
                <a:solidFill>
                  <a:srgbClr val="006666"/>
                </a:solidFill>
                <a:latin typeface="Arial Black" panose="020B0A04020102020204" pitchFamily="34" charset="0"/>
              </a:rPr>
              <a:t>Effect of Addition of zeros</a:t>
            </a:r>
          </a:p>
        </p:txBody>
      </p:sp>
      <p:graphicFrame>
        <p:nvGraphicFramePr>
          <p:cNvPr id="120835" name="Object 3"/>
          <p:cNvGraphicFramePr>
            <a:graphicFrameLocks noChangeAspect="1"/>
          </p:cNvGraphicFramePr>
          <p:nvPr>
            <p:extLst/>
          </p:nvPr>
        </p:nvGraphicFramePr>
        <p:xfrm>
          <a:off x="1752601" y="1524000"/>
          <a:ext cx="2462213" cy="973138"/>
        </p:xfrm>
        <a:graphic>
          <a:graphicData uri="http://schemas.openxmlformats.org/presentationml/2006/ole">
            <mc:AlternateContent xmlns:mc="http://schemas.openxmlformats.org/markup-compatibility/2006">
              <mc:Choice xmlns:v="urn:schemas-microsoft-com:vml" Requires="v">
                <p:oleObj spid="_x0000_s7196" name="Equation" r:id="rId3" imgW="1015920" imgH="419040" progId="Equation.3">
                  <p:embed/>
                </p:oleObj>
              </mc:Choice>
              <mc:Fallback>
                <p:oleObj name="Equation" r:id="rId3" imgW="101592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1" y="1524000"/>
                        <a:ext cx="2462213"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nvPr>
        </p:nvGraphicFramePr>
        <p:xfrm>
          <a:off x="7321550" y="1600200"/>
          <a:ext cx="2584450" cy="973138"/>
        </p:xfrm>
        <a:graphic>
          <a:graphicData uri="http://schemas.openxmlformats.org/presentationml/2006/ole">
            <mc:AlternateContent xmlns:mc="http://schemas.openxmlformats.org/markup-compatibility/2006">
              <mc:Choice xmlns:v="urn:schemas-microsoft-com:vml" Requires="v">
                <p:oleObj spid="_x0000_s7197" name="Equation" r:id="rId5" imgW="1066680" imgH="419040" progId="Equation.3">
                  <p:embed/>
                </p:oleObj>
              </mc:Choice>
              <mc:Fallback>
                <p:oleObj name="Equation" r:id="rId5" imgW="106668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1550" y="1600200"/>
                        <a:ext cx="2584450"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Freeform 4"/>
          <p:cNvSpPr/>
          <p:nvPr/>
        </p:nvSpPr>
        <p:spPr>
          <a:xfrm>
            <a:off x="4267201" y="2209800"/>
            <a:ext cx="3635885" cy="525484"/>
          </a:xfrm>
          <a:custGeom>
            <a:avLst/>
            <a:gdLst>
              <a:gd name="connsiteX0" fmla="*/ 0 w 2496457"/>
              <a:gd name="connsiteY0" fmla="*/ 0 h 525484"/>
              <a:gd name="connsiteX1" fmla="*/ 1117600 w 2496457"/>
              <a:gd name="connsiteY1" fmla="*/ 522514 h 525484"/>
              <a:gd name="connsiteX2" fmla="*/ 2496457 w 2496457"/>
              <a:gd name="connsiteY2" fmla="*/ 174171 h 525484"/>
            </a:gdLst>
            <a:ahLst/>
            <a:cxnLst>
              <a:cxn ang="0">
                <a:pos x="connsiteX0" y="connsiteY0"/>
              </a:cxn>
              <a:cxn ang="0">
                <a:pos x="connsiteX1" y="connsiteY1"/>
              </a:cxn>
              <a:cxn ang="0">
                <a:pos x="connsiteX2" y="connsiteY2"/>
              </a:cxn>
            </a:cxnLst>
            <a:rect l="l" t="t" r="r" b="b"/>
            <a:pathLst>
              <a:path w="2496457" h="525484">
                <a:moveTo>
                  <a:pt x="0" y="0"/>
                </a:moveTo>
                <a:cubicBezTo>
                  <a:pt x="350762" y="246743"/>
                  <a:pt x="701524" y="493486"/>
                  <a:pt x="1117600" y="522514"/>
                </a:cubicBezTo>
                <a:cubicBezTo>
                  <a:pt x="1533676" y="551543"/>
                  <a:pt x="2015066" y="362857"/>
                  <a:pt x="2496457" y="174171"/>
                </a:cubicBezTo>
              </a:path>
            </a:pathLst>
          </a:custGeom>
          <a:ln>
            <a:solidFill>
              <a:srgbClr val="FF0000"/>
            </a:solidFill>
            <a:headEnd type="none" w="med" len="med"/>
            <a:tailEnd type="arrow" w="med" len="med"/>
          </a:ln>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dirty="0">
              <a:latin typeface="Times New Roman" pitchFamily="18" charset="0"/>
            </a:endParaRPr>
          </a:p>
        </p:txBody>
      </p:sp>
      <p:sp>
        <p:nvSpPr>
          <p:cNvPr id="6" name="TextBox 5"/>
          <p:cNvSpPr txBox="1"/>
          <p:nvPr/>
        </p:nvSpPr>
        <p:spPr>
          <a:xfrm>
            <a:off x="5092756" y="1961868"/>
            <a:ext cx="1984772" cy="400110"/>
          </a:xfrm>
          <a:prstGeom prst="rect">
            <a:avLst/>
          </a:prstGeom>
          <a:noFill/>
        </p:spPr>
        <p:txBody>
          <a:bodyPr wrap="square" rtlCol="0">
            <a:spAutoFit/>
          </a:bodyPr>
          <a:lstStyle/>
          <a:p>
            <a:r>
              <a:rPr lang="en-US" sz="2000" dirty="0"/>
              <a:t>Add a zero at </a:t>
            </a:r>
            <a:r>
              <a:rPr lang="en-US" sz="2000" dirty="0">
                <a:solidFill>
                  <a:srgbClr val="FF0000"/>
                </a:solidFill>
              </a:rPr>
              <a:t>-3</a:t>
            </a:r>
          </a:p>
        </p:txBody>
      </p:sp>
      <p:pic>
        <p:nvPicPr>
          <p:cNvPr id="1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l="5745" t="6169" r="5717" b="2980"/>
          <a:stretch>
            <a:fillRect/>
          </a:stretch>
        </p:blipFill>
        <p:spPr bwMode="auto">
          <a:xfrm>
            <a:off x="6553200" y="3352801"/>
            <a:ext cx="4027742" cy="2782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00" name="Picture 3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51270" y="2990850"/>
            <a:ext cx="500193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539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800"/>
                                        </p:tgtEl>
                                        <p:attrNameLst>
                                          <p:attrName>style.visibility</p:attrName>
                                        </p:attrNameLst>
                                      </p:cBhvr>
                                      <p:to>
                                        <p:strVal val="visible"/>
                                      </p:to>
                                    </p:set>
                                    <p:animEffect transition="in" filter="fade">
                                      <p:cBhvr>
                                        <p:cTn id="7" dur="500"/>
                                        <p:tgtEl>
                                          <p:spTgt spid="3280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2387601" y="718231"/>
            <a:ext cx="47101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800" dirty="0">
                <a:solidFill>
                  <a:srgbClr val="006666"/>
                </a:solidFill>
                <a:latin typeface="Batang" pitchFamily="18" charset="-127"/>
              </a:rPr>
              <a:t>Effect of Addition of zeros</a:t>
            </a:r>
          </a:p>
        </p:txBody>
      </p:sp>
      <p:graphicFrame>
        <p:nvGraphicFramePr>
          <p:cNvPr id="125957" name="Object 5"/>
          <p:cNvGraphicFramePr>
            <a:graphicFrameLocks noChangeAspect="1"/>
          </p:cNvGraphicFramePr>
          <p:nvPr>
            <p:extLst/>
          </p:nvPr>
        </p:nvGraphicFramePr>
        <p:xfrm>
          <a:off x="1606550" y="1724721"/>
          <a:ext cx="2736850" cy="772417"/>
        </p:xfrm>
        <a:graphic>
          <a:graphicData uri="http://schemas.openxmlformats.org/presentationml/2006/ole">
            <mc:AlternateContent xmlns:mc="http://schemas.openxmlformats.org/markup-compatibility/2006">
              <mc:Choice xmlns:v="urn:schemas-microsoft-com:vml" Requires="v">
                <p:oleObj spid="_x0000_s8220" name="Equation" r:id="rId3" imgW="1422360" imgH="419040" progId="Equation.3">
                  <p:embed/>
                </p:oleObj>
              </mc:Choice>
              <mc:Fallback>
                <p:oleObj name="Equation" r:id="rId3" imgW="142236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6550" y="1724721"/>
                        <a:ext cx="2736850" cy="7724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58" name="Text Box 6"/>
          <p:cNvSpPr txBox="1">
            <a:spLocks noChangeArrowheads="1"/>
          </p:cNvSpPr>
          <p:nvPr/>
        </p:nvSpPr>
        <p:spPr bwMode="auto">
          <a:xfrm>
            <a:off x="8229600" y="6400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a:latin typeface="Bradley Hand ITC" pitchFamily="66" charset="0"/>
              </a:rPr>
              <a:t>Continued…..</a:t>
            </a:r>
          </a:p>
        </p:txBody>
      </p:sp>
      <p:pic>
        <p:nvPicPr>
          <p:cNvPr id="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l="6325" t="6729" r="3874" b="2419"/>
          <a:stretch>
            <a:fillRect/>
          </a:stretch>
        </p:blipFill>
        <p:spPr bwMode="auto">
          <a:xfrm>
            <a:off x="1618234" y="2971800"/>
            <a:ext cx="4242180" cy="3070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Object 1"/>
          <p:cNvGraphicFramePr>
            <a:graphicFrameLocks noChangeAspect="1"/>
          </p:cNvGraphicFramePr>
          <p:nvPr>
            <p:extLst/>
          </p:nvPr>
        </p:nvGraphicFramePr>
        <p:xfrm>
          <a:off x="7905750" y="1752600"/>
          <a:ext cx="2609850" cy="736574"/>
        </p:xfrm>
        <a:graphic>
          <a:graphicData uri="http://schemas.openxmlformats.org/presentationml/2006/ole">
            <mc:AlternateContent xmlns:mc="http://schemas.openxmlformats.org/markup-compatibility/2006">
              <mc:Choice xmlns:v="urn:schemas-microsoft-com:vml" Requires="v">
                <p:oleObj spid="_x0000_s8221" name="Equation" r:id="rId6" imgW="1422360" imgH="419040" progId="Equation.3">
                  <p:embed/>
                </p:oleObj>
              </mc:Choice>
              <mc:Fallback>
                <p:oleObj name="Equation" r:id="rId6" imgW="142236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05750" y="1752600"/>
                        <a:ext cx="2609850" cy="7365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l="7588" t="6729" r="3874" b="2419"/>
          <a:stretch>
            <a:fillRect/>
          </a:stretch>
        </p:blipFill>
        <p:spPr bwMode="auto">
          <a:xfrm>
            <a:off x="6210300" y="3124200"/>
            <a:ext cx="4305300" cy="2959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reeform 8"/>
          <p:cNvSpPr/>
          <p:nvPr/>
        </p:nvSpPr>
        <p:spPr>
          <a:xfrm>
            <a:off x="4495800" y="2209800"/>
            <a:ext cx="3429000" cy="525484"/>
          </a:xfrm>
          <a:custGeom>
            <a:avLst/>
            <a:gdLst>
              <a:gd name="connsiteX0" fmla="*/ 0 w 2496457"/>
              <a:gd name="connsiteY0" fmla="*/ 0 h 525484"/>
              <a:gd name="connsiteX1" fmla="*/ 1117600 w 2496457"/>
              <a:gd name="connsiteY1" fmla="*/ 522514 h 525484"/>
              <a:gd name="connsiteX2" fmla="*/ 2496457 w 2496457"/>
              <a:gd name="connsiteY2" fmla="*/ 174171 h 525484"/>
            </a:gdLst>
            <a:ahLst/>
            <a:cxnLst>
              <a:cxn ang="0">
                <a:pos x="connsiteX0" y="connsiteY0"/>
              </a:cxn>
              <a:cxn ang="0">
                <a:pos x="connsiteX1" y="connsiteY1"/>
              </a:cxn>
              <a:cxn ang="0">
                <a:pos x="connsiteX2" y="connsiteY2"/>
              </a:cxn>
            </a:cxnLst>
            <a:rect l="l" t="t" r="r" b="b"/>
            <a:pathLst>
              <a:path w="2496457" h="525484">
                <a:moveTo>
                  <a:pt x="0" y="0"/>
                </a:moveTo>
                <a:cubicBezTo>
                  <a:pt x="350762" y="246743"/>
                  <a:pt x="701524" y="493486"/>
                  <a:pt x="1117600" y="522514"/>
                </a:cubicBezTo>
                <a:cubicBezTo>
                  <a:pt x="1533676" y="551543"/>
                  <a:pt x="2015066" y="362857"/>
                  <a:pt x="2496457" y="174171"/>
                </a:cubicBezTo>
              </a:path>
            </a:pathLst>
          </a:custGeom>
          <a:ln>
            <a:solidFill>
              <a:srgbClr val="FF0000"/>
            </a:solidFill>
            <a:headEnd type="none" w="med" len="med"/>
            <a:tailEnd type="arrow" w="med" len="med"/>
          </a:ln>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dirty="0">
              <a:latin typeface="Times New Roman" pitchFamily="18" charset="0"/>
            </a:endParaRPr>
          </a:p>
        </p:txBody>
      </p:sp>
      <p:sp>
        <p:nvSpPr>
          <p:cNvPr id="10" name="TextBox 9"/>
          <p:cNvSpPr txBox="1"/>
          <p:nvPr/>
        </p:nvSpPr>
        <p:spPr>
          <a:xfrm>
            <a:off x="5200027" y="1961868"/>
            <a:ext cx="1984772" cy="400110"/>
          </a:xfrm>
          <a:prstGeom prst="rect">
            <a:avLst/>
          </a:prstGeom>
          <a:noFill/>
        </p:spPr>
        <p:txBody>
          <a:bodyPr wrap="square" rtlCol="0">
            <a:spAutoFit/>
          </a:bodyPr>
          <a:lstStyle/>
          <a:p>
            <a:r>
              <a:rPr lang="en-US" sz="2000" dirty="0"/>
              <a:t>Add a zero at </a:t>
            </a:r>
            <a:r>
              <a:rPr lang="en-US" sz="2000" dirty="0">
                <a:solidFill>
                  <a:srgbClr val="FF0000"/>
                </a:solidFill>
              </a:rPr>
              <a:t>-3</a:t>
            </a:r>
          </a:p>
        </p:txBody>
      </p:sp>
    </p:spTree>
    <p:extLst>
      <p:ext uri="{BB962C8B-B14F-4D97-AF65-F5344CB8AC3E}">
        <p14:creationId xmlns:p14="http://schemas.microsoft.com/office/powerpoint/2010/main" val="19136293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4963886" cy="827314"/>
          </a:xfrm>
        </p:spPr>
        <p:txBody>
          <a:bodyPr/>
          <a:lstStyle/>
          <a:p>
            <a:r>
              <a:rPr lang="en-US" dirty="0" smtClean="0">
                <a:solidFill>
                  <a:srgbClr val="C00000"/>
                </a:solidFill>
                <a:latin typeface="Arial Black" panose="020B0A04020102020204" pitchFamily="34" charset="0"/>
              </a:rPr>
              <a:t>Some Remarks</a:t>
            </a:r>
            <a:endParaRPr lang="en-US" dirty="0">
              <a:solidFill>
                <a:srgbClr val="C00000"/>
              </a:solidFill>
              <a:latin typeface="Arial Black" panose="020B0A04020102020204" pitchFamily="34" charset="0"/>
            </a:endParaRPr>
          </a:p>
        </p:txBody>
      </p:sp>
      <p:pic>
        <p:nvPicPr>
          <p:cNvPr id="6" name="Content Placeholder 5"/>
          <p:cNvPicPr>
            <a:picLocks noGrp="1" noChangeAspect="1"/>
          </p:cNvPicPr>
          <p:nvPr>
            <p:ph idx="1"/>
          </p:nvPr>
        </p:nvPicPr>
        <p:blipFill>
          <a:blip r:embed="rId2"/>
          <a:stretch>
            <a:fillRect/>
          </a:stretch>
        </p:blipFill>
        <p:spPr>
          <a:xfrm>
            <a:off x="472204" y="1233715"/>
            <a:ext cx="10198112" cy="5487760"/>
          </a:xfrm>
          <a:prstGeom prst="rect">
            <a:avLst/>
          </a:prstGeom>
        </p:spPr>
      </p:pic>
      <p:sp>
        <p:nvSpPr>
          <p:cNvPr id="5" name="Slide Number Placeholder 4"/>
          <p:cNvSpPr>
            <a:spLocks noGrp="1"/>
          </p:cNvSpPr>
          <p:nvPr>
            <p:ph type="sldNum" sz="quarter" idx="12"/>
          </p:nvPr>
        </p:nvSpPr>
        <p:spPr/>
        <p:txBody>
          <a:bodyPr/>
          <a:lstStyle/>
          <a:p>
            <a:fld id="{E5399880-CA21-41BC-8956-16283EBDA241}" type="slidenum">
              <a:rPr lang="en-US" smtClean="0">
                <a:solidFill>
                  <a:srgbClr val="40458C"/>
                </a:solidFill>
              </a:rPr>
              <a:pPr/>
              <a:t>29</a:t>
            </a:fld>
            <a:endParaRPr lang="en-US">
              <a:solidFill>
                <a:srgbClr val="40458C"/>
              </a:solidFill>
            </a:endParaRPr>
          </a:p>
        </p:txBody>
      </p:sp>
    </p:spTree>
    <p:extLst>
      <p:ext uri="{BB962C8B-B14F-4D97-AF65-F5344CB8AC3E}">
        <p14:creationId xmlns:p14="http://schemas.microsoft.com/office/powerpoint/2010/main" val="1580725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056" y="19276"/>
            <a:ext cx="3686629" cy="960438"/>
          </a:xfrm>
        </p:spPr>
        <p:txBody>
          <a:bodyPr>
            <a:normAutofit fontScale="90000"/>
          </a:bodyPr>
          <a:lstStyle/>
          <a:p>
            <a:r>
              <a:rPr lang="en-US" dirty="0" smtClean="0">
                <a:latin typeface="Arial Black" panose="020B0A04020102020204" pitchFamily="34" charset="0"/>
              </a:rPr>
              <a:t>Introduction</a:t>
            </a:r>
            <a:endParaRPr lang="en-US" dirty="0">
              <a:latin typeface="Arial Black" panose="020B0A04020102020204" pitchFamily="34" charset="0"/>
            </a:endParaRPr>
          </a:p>
        </p:txBody>
      </p:sp>
      <p:sp>
        <p:nvSpPr>
          <p:cNvPr id="417795" name="Rectangle 3"/>
          <p:cNvSpPr>
            <a:spLocks noGrp="1" noChangeArrowheads="1"/>
          </p:cNvSpPr>
          <p:nvPr>
            <p:ph idx="1"/>
          </p:nvPr>
        </p:nvSpPr>
        <p:spPr>
          <a:xfrm>
            <a:off x="232229" y="1066800"/>
            <a:ext cx="11727542" cy="5580743"/>
          </a:xfrm>
        </p:spPr>
        <p:txBody>
          <a:bodyPr>
            <a:normAutofit/>
          </a:bodyPr>
          <a:lstStyle/>
          <a:p>
            <a:pPr algn="just" eaLnBrk="0" hangingPunct="0">
              <a:lnSpc>
                <a:spcPct val="80000"/>
              </a:lnSpc>
              <a:spcBef>
                <a:spcPct val="40000"/>
              </a:spcBef>
              <a:buClr>
                <a:schemeClr val="hlink"/>
              </a:buClr>
            </a:pPr>
            <a:r>
              <a:rPr lang="en-US" altLang="zh-CN" sz="3200" dirty="0" smtClean="0">
                <a:ea typeface="宋体" pitchFamily="2" charset="-122"/>
              </a:rPr>
              <a:t>If a system is unstable</a:t>
            </a:r>
          </a:p>
          <a:p>
            <a:pPr algn="just" eaLnBrk="0" hangingPunct="0">
              <a:lnSpc>
                <a:spcPct val="80000"/>
              </a:lnSpc>
              <a:spcBef>
                <a:spcPct val="40000"/>
              </a:spcBef>
              <a:buClr>
                <a:schemeClr val="hlink"/>
              </a:buClr>
            </a:pPr>
            <a:endParaRPr lang="en-US" altLang="zh-CN" sz="3200" dirty="0">
              <a:ea typeface="宋体" pitchFamily="2" charset="-122"/>
            </a:endParaRPr>
          </a:p>
          <a:p>
            <a:pPr algn="just" eaLnBrk="0" hangingPunct="0">
              <a:lnSpc>
                <a:spcPct val="80000"/>
              </a:lnSpc>
              <a:spcBef>
                <a:spcPct val="40000"/>
              </a:spcBef>
              <a:buClr>
                <a:schemeClr val="hlink"/>
              </a:buClr>
            </a:pPr>
            <a:r>
              <a:rPr lang="en-US" altLang="zh-CN" sz="3200" dirty="0" smtClean="0">
                <a:ea typeface="宋体" pitchFamily="2" charset="-122"/>
              </a:rPr>
              <a:t>It </a:t>
            </a:r>
            <a:r>
              <a:rPr lang="en-US" altLang="zh-CN" sz="3200" dirty="0">
                <a:ea typeface="宋体" pitchFamily="2" charset="-122"/>
              </a:rPr>
              <a:t>is then required to reconsider the </a:t>
            </a:r>
            <a:r>
              <a:rPr lang="en-US" altLang="zh-CN" sz="3200" dirty="0">
                <a:solidFill>
                  <a:schemeClr val="tx2"/>
                </a:solidFill>
                <a:ea typeface="宋体" pitchFamily="2" charset="-122"/>
              </a:rPr>
              <a:t>structure</a:t>
            </a:r>
            <a:r>
              <a:rPr lang="en-US" altLang="zh-CN" sz="3200" dirty="0">
                <a:ea typeface="宋体" pitchFamily="2" charset="-122"/>
              </a:rPr>
              <a:t> of the system and redesign the system.</a:t>
            </a:r>
          </a:p>
          <a:p>
            <a:pPr algn="just" eaLnBrk="0" hangingPunct="0">
              <a:lnSpc>
                <a:spcPct val="80000"/>
              </a:lnSpc>
              <a:spcBef>
                <a:spcPct val="40000"/>
              </a:spcBef>
              <a:buClr>
                <a:schemeClr val="hlink"/>
              </a:buClr>
            </a:pPr>
            <a:endParaRPr lang="en-US" altLang="zh-CN" sz="2400" dirty="0">
              <a:ea typeface="宋体" pitchFamily="2" charset="-122"/>
            </a:endParaRPr>
          </a:p>
          <a:p>
            <a:pPr algn="just"/>
            <a:r>
              <a:rPr lang="en-US" sz="3200" dirty="0"/>
              <a:t>The design problems, therefore, become those of improving system performance by insertion of a compensator.</a:t>
            </a:r>
          </a:p>
          <a:p>
            <a:endParaRPr lang="en-US" altLang="zh-CN" sz="2400" dirty="0">
              <a:ea typeface="宋体" pitchFamily="2" charset="-122"/>
            </a:endParaRPr>
          </a:p>
          <a:p>
            <a:pPr algn="just" eaLnBrk="0" hangingPunct="0">
              <a:lnSpc>
                <a:spcPct val="80000"/>
              </a:lnSpc>
              <a:spcBef>
                <a:spcPct val="30000"/>
              </a:spcBef>
              <a:buClr>
                <a:schemeClr val="hlink"/>
              </a:buClr>
            </a:pPr>
            <a:r>
              <a:rPr lang="en-US" altLang="zh-CN" sz="3200" dirty="0">
                <a:solidFill>
                  <a:schemeClr val="tx2"/>
                </a:solidFill>
                <a:ea typeface="宋体" pitchFamily="2" charset="-122"/>
              </a:rPr>
              <a:t>Compensator: </a:t>
            </a:r>
            <a:r>
              <a:rPr lang="en-US" altLang="zh-CN" sz="3200" dirty="0"/>
              <a:t>A compensator is  an additional component or circuit that is inserted into a control system to equalize or compensate for a deficient performance</a:t>
            </a:r>
            <a:r>
              <a:rPr lang="en-US" altLang="zh-CN" sz="3200" dirty="0" smtClean="0"/>
              <a:t>.</a:t>
            </a:r>
            <a:endParaRPr lang="en-US" altLang="zh-CN" sz="1400" dirty="0"/>
          </a:p>
        </p:txBody>
      </p:sp>
    </p:spTree>
    <p:extLst>
      <p:ext uri="{BB962C8B-B14F-4D97-AF65-F5344CB8AC3E}">
        <p14:creationId xmlns:p14="http://schemas.microsoft.com/office/powerpoint/2010/main" val="53463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7795">
                                            <p:txEl>
                                              <p:pRg st="0" end="0"/>
                                            </p:txEl>
                                          </p:spTgt>
                                        </p:tgtEl>
                                        <p:attrNameLst>
                                          <p:attrName>style.visibility</p:attrName>
                                        </p:attrNameLst>
                                      </p:cBhvr>
                                      <p:to>
                                        <p:strVal val="visible"/>
                                      </p:to>
                                    </p:set>
                                    <p:animEffect transition="in" filter="blinds(horizontal)">
                                      <p:cBhvr>
                                        <p:cTn id="7" dur="500"/>
                                        <p:tgtEl>
                                          <p:spTgt spid="417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7795">
                                            <p:txEl>
                                              <p:pRg st="2" end="2"/>
                                            </p:txEl>
                                          </p:spTgt>
                                        </p:tgtEl>
                                        <p:attrNameLst>
                                          <p:attrName>style.visibility</p:attrName>
                                        </p:attrNameLst>
                                      </p:cBhvr>
                                      <p:to>
                                        <p:strVal val="visible"/>
                                      </p:to>
                                    </p:set>
                                    <p:animEffect transition="in" filter="blinds(horizontal)">
                                      <p:cBhvr>
                                        <p:cTn id="12" dur="500"/>
                                        <p:tgtEl>
                                          <p:spTgt spid="4177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7795">
                                            <p:txEl>
                                              <p:pRg st="4" end="4"/>
                                            </p:txEl>
                                          </p:spTgt>
                                        </p:tgtEl>
                                        <p:attrNameLst>
                                          <p:attrName>style.visibility</p:attrName>
                                        </p:attrNameLst>
                                      </p:cBhvr>
                                      <p:to>
                                        <p:strVal val="visible"/>
                                      </p:to>
                                    </p:set>
                                    <p:animEffect transition="in" filter="blinds(horizontal)">
                                      <p:cBhvr>
                                        <p:cTn id="17" dur="500"/>
                                        <p:tgtEl>
                                          <p:spTgt spid="41779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7795">
                                            <p:txEl>
                                              <p:pRg st="6" end="6"/>
                                            </p:txEl>
                                          </p:spTgt>
                                        </p:tgtEl>
                                        <p:attrNameLst>
                                          <p:attrName>style.visibility</p:attrName>
                                        </p:attrNameLst>
                                      </p:cBhvr>
                                      <p:to>
                                        <p:strVal val="visible"/>
                                      </p:to>
                                    </p:set>
                                    <p:animEffect transition="in" filter="blinds(horizontal)">
                                      <p:cBhvr>
                                        <p:cTn id="22" dur="500"/>
                                        <p:tgtEl>
                                          <p:spTgt spid="417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10F4993-9EB9-4D7E-B59E-ECED3D2E1E98}" type="slidenum">
              <a:rPr lang="en-US" altLang="ar-SA" sz="1400"/>
              <a:pPr>
                <a:spcBef>
                  <a:spcPct val="0"/>
                </a:spcBef>
                <a:buFontTx/>
                <a:buNone/>
              </a:pPr>
              <a:t>30</a:t>
            </a:fld>
            <a:endParaRPr lang="en-US" altLang="ar-SA" sz="1400"/>
          </a:p>
        </p:txBody>
      </p:sp>
      <p:sp>
        <p:nvSpPr>
          <p:cNvPr id="9219" name="Rectangle 2"/>
          <p:cNvSpPr>
            <a:spLocks noGrp="1" noChangeArrowheads="1"/>
          </p:cNvSpPr>
          <p:nvPr>
            <p:ph type="title"/>
          </p:nvPr>
        </p:nvSpPr>
        <p:spPr>
          <a:xfrm>
            <a:off x="0" y="0"/>
            <a:ext cx="8291513" cy="561975"/>
          </a:xfrm>
        </p:spPr>
        <p:txBody>
          <a:bodyPr>
            <a:noAutofit/>
          </a:bodyPr>
          <a:lstStyle/>
          <a:p>
            <a:pPr eaLnBrk="1" hangingPunct="1"/>
            <a:r>
              <a:rPr lang="en-US" altLang="ar-SA" sz="4000" dirty="0">
                <a:solidFill>
                  <a:srgbClr val="C00000"/>
                </a:solidFill>
                <a:latin typeface="Arial Black" panose="020B0A04020102020204" pitchFamily="34" charset="0"/>
              </a:rPr>
              <a:t>Lead/Lag Compensation</a:t>
            </a:r>
          </a:p>
        </p:txBody>
      </p:sp>
      <p:sp>
        <p:nvSpPr>
          <p:cNvPr id="9220" name="Rectangle 3"/>
          <p:cNvSpPr>
            <a:spLocks noGrp="1" noChangeArrowheads="1"/>
          </p:cNvSpPr>
          <p:nvPr>
            <p:ph type="body" idx="1"/>
          </p:nvPr>
        </p:nvSpPr>
        <p:spPr>
          <a:xfrm>
            <a:off x="422322" y="1144529"/>
            <a:ext cx="11276192" cy="5073650"/>
          </a:xfrm>
        </p:spPr>
        <p:txBody>
          <a:bodyPr>
            <a:noAutofit/>
          </a:bodyPr>
          <a:lstStyle/>
          <a:p>
            <a:pPr algn="justLow" eaLnBrk="1" hangingPunct="1">
              <a:buFont typeface="Arial" panose="020B0604020202020204" pitchFamily="34" charset="0"/>
              <a:buChar char="•"/>
            </a:pPr>
            <a:r>
              <a:rPr lang="en-US" altLang="ar-SA" sz="3200" dirty="0"/>
              <a:t>Lead/Lag compensation is very similar to PD/PI, or PID control</a:t>
            </a:r>
            <a:r>
              <a:rPr lang="en-US" altLang="ar-SA" sz="3200" dirty="0" smtClean="0"/>
              <a:t>.</a:t>
            </a:r>
          </a:p>
          <a:p>
            <a:pPr marL="0" indent="0" algn="justLow" eaLnBrk="1" hangingPunct="1">
              <a:buNone/>
            </a:pPr>
            <a:endParaRPr lang="en-US" altLang="ar-SA" sz="3200" dirty="0"/>
          </a:p>
          <a:p>
            <a:pPr algn="justLow" eaLnBrk="1" hangingPunct="1">
              <a:buFont typeface="Arial" panose="020B0604020202020204" pitchFamily="34" charset="0"/>
              <a:buChar char="•"/>
            </a:pPr>
            <a:r>
              <a:rPr lang="en-US" altLang="ar-SA" sz="3200" dirty="0"/>
              <a:t>The lead compensator plays the same role as the PD controller, reshaping the root locus to improve the transient response.</a:t>
            </a:r>
          </a:p>
          <a:p>
            <a:pPr algn="justLow" eaLnBrk="1" hangingPunct="1">
              <a:buFont typeface="Arial" panose="020B0604020202020204" pitchFamily="34" charset="0"/>
              <a:buChar char="•"/>
            </a:pPr>
            <a:endParaRPr lang="en-US" altLang="ar-SA" sz="3200" dirty="0"/>
          </a:p>
          <a:p>
            <a:pPr algn="justLow" eaLnBrk="1" hangingPunct="1">
              <a:buFont typeface="Arial" panose="020B0604020202020204" pitchFamily="34" charset="0"/>
              <a:buChar char="•"/>
            </a:pPr>
            <a:r>
              <a:rPr lang="en-US" altLang="ar-SA" sz="3200" dirty="0"/>
              <a:t>Lag and PI compensation are similar and have the same response: to improve the steady state accuracy of the closed-loop system. </a:t>
            </a:r>
          </a:p>
          <a:p>
            <a:pPr algn="justLow" eaLnBrk="1" hangingPunct="1">
              <a:buFont typeface="Arial" panose="020B0604020202020204" pitchFamily="34" charset="0"/>
              <a:buChar char="•"/>
            </a:pPr>
            <a:endParaRPr lang="en-US" altLang="ar-SA" sz="3200" dirty="0"/>
          </a:p>
          <a:p>
            <a:pPr algn="justLow" eaLnBrk="1" hangingPunct="1">
              <a:buFont typeface="Arial" panose="020B0604020202020204" pitchFamily="34" charset="0"/>
              <a:buChar char="•"/>
            </a:pPr>
            <a:r>
              <a:rPr lang="en-US" altLang="ar-SA" sz="3200" dirty="0"/>
              <a:t>Both PID and lead/lag compensation can be used successfully, and can be combined.</a:t>
            </a:r>
          </a:p>
        </p:txBody>
      </p:sp>
    </p:spTree>
    <p:extLst>
      <p:ext uri="{BB962C8B-B14F-4D97-AF65-F5344CB8AC3E}">
        <p14:creationId xmlns:p14="http://schemas.microsoft.com/office/powerpoint/2010/main" val="23518441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sz="4000" dirty="0" smtClean="0">
                <a:solidFill>
                  <a:srgbClr val="C00000"/>
                </a:solidFill>
                <a:latin typeface="Arial Black" panose="020B0A04020102020204" pitchFamily="34" charset="0"/>
              </a:rPr>
              <a:t>Lead and Lag Compensator</a:t>
            </a:r>
            <a:endParaRPr lang="en-US" sz="4000" dirty="0">
              <a:solidFill>
                <a:srgbClr val="C00000"/>
              </a:solidFill>
              <a:latin typeface="Arial Black" panose="020B0A04020102020204" pitchFamily="34" charset="0"/>
            </a:endParaRPr>
          </a:p>
        </p:txBody>
      </p:sp>
      <p:pic>
        <p:nvPicPr>
          <p:cNvPr id="6" name="Content Placeholder 5"/>
          <p:cNvPicPr>
            <a:picLocks noGrp="1" noChangeAspect="1"/>
          </p:cNvPicPr>
          <p:nvPr>
            <p:ph idx="1"/>
          </p:nvPr>
        </p:nvPicPr>
        <p:blipFill rotWithShape="1">
          <a:blip r:embed="rId2"/>
          <a:srcRect b="18527"/>
          <a:stretch/>
        </p:blipFill>
        <p:spPr>
          <a:xfrm>
            <a:off x="269549" y="1099836"/>
            <a:ext cx="11346383" cy="5388050"/>
          </a:xfrm>
          <a:prstGeom prst="rect">
            <a:avLst/>
          </a:prstGeom>
        </p:spPr>
      </p:pic>
      <p:sp>
        <p:nvSpPr>
          <p:cNvPr id="5" name="Slide Number Placeholder 4"/>
          <p:cNvSpPr>
            <a:spLocks noGrp="1"/>
          </p:cNvSpPr>
          <p:nvPr>
            <p:ph type="sldNum" sz="quarter" idx="12"/>
          </p:nvPr>
        </p:nvSpPr>
        <p:spPr/>
        <p:txBody>
          <a:bodyPr/>
          <a:lstStyle/>
          <a:p>
            <a:fld id="{E5399880-CA21-41BC-8956-16283EBDA241}" type="slidenum">
              <a:rPr lang="en-US" smtClean="0">
                <a:solidFill>
                  <a:srgbClr val="40458C"/>
                </a:solidFill>
              </a:rPr>
              <a:pPr/>
              <a:t>31</a:t>
            </a:fld>
            <a:endParaRPr lang="en-US">
              <a:solidFill>
                <a:srgbClr val="40458C"/>
              </a:solidFill>
            </a:endParaRPr>
          </a:p>
        </p:txBody>
      </p:sp>
    </p:spTree>
    <p:extLst>
      <p:ext uri="{BB962C8B-B14F-4D97-AF65-F5344CB8AC3E}">
        <p14:creationId xmlns:p14="http://schemas.microsoft.com/office/powerpoint/2010/main" val="25159950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429" y="2208439"/>
            <a:ext cx="10515600" cy="1325563"/>
          </a:xfrm>
        </p:spPr>
        <p:txBody>
          <a:bodyPr>
            <a:noAutofit/>
          </a:bodyPr>
          <a:lstStyle/>
          <a:p>
            <a:pPr algn="ctr"/>
            <a:r>
              <a:rPr lang="en-US" sz="13800" b="1" dirty="0" smtClean="0">
                <a:latin typeface="Aharoni" panose="02010803020104030203" pitchFamily="2" charset="-79"/>
                <a:cs typeface="Aharoni" panose="02010803020104030203" pitchFamily="2" charset="-79"/>
              </a:rPr>
              <a:t>Examples</a:t>
            </a:r>
            <a:endParaRPr lang="en-US" sz="138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3418393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9876" y="571500"/>
            <a:ext cx="6935595" cy="617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6" name="Rectangle 4"/>
          <p:cNvSpPr>
            <a:spLocks noChangeArrowheads="1"/>
          </p:cNvSpPr>
          <p:nvPr/>
        </p:nvSpPr>
        <p:spPr bwMode="auto">
          <a:xfrm>
            <a:off x="52745" y="141515"/>
            <a:ext cx="561031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400" b="1" dirty="0">
                <a:latin typeface="Arial Black" panose="020B0A04020102020204" pitchFamily="34" charset="0"/>
              </a:rPr>
              <a:t>Lag Compensator</a:t>
            </a:r>
            <a:endParaRPr lang="en-GB" altLang="en-US" sz="4400" b="1" dirty="0">
              <a:latin typeface="Arial Black" panose="020B0A04020102020204" pitchFamily="34" charset="0"/>
            </a:endParaRPr>
          </a:p>
        </p:txBody>
      </p:sp>
      <p:graphicFrame>
        <p:nvGraphicFramePr>
          <p:cNvPr id="13317" name="Object 5"/>
          <p:cNvGraphicFramePr>
            <a:graphicFrameLocks noChangeAspect="1"/>
          </p:cNvGraphicFramePr>
          <p:nvPr>
            <p:extLst/>
          </p:nvPr>
        </p:nvGraphicFramePr>
        <p:xfrm>
          <a:off x="383387" y="4296228"/>
          <a:ext cx="2680762" cy="1698172"/>
        </p:xfrm>
        <a:graphic>
          <a:graphicData uri="http://schemas.openxmlformats.org/presentationml/2006/ole">
            <mc:AlternateContent xmlns:mc="http://schemas.openxmlformats.org/markup-compatibility/2006">
              <mc:Choice xmlns:v="urn:schemas-microsoft-com:vml" Requires="v">
                <p:oleObj spid="_x0000_s9231" name="Equation" r:id="rId4" imgW="1041120" imgH="660240" progId="Equation.3">
                  <p:embed/>
                </p:oleObj>
              </mc:Choice>
              <mc:Fallback>
                <p:oleObj name="Equation" r:id="rId4" imgW="1041120" imgH="660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387" y="4296228"/>
                        <a:ext cx="2680762" cy="1698172"/>
                      </a:xfrm>
                      <a:prstGeom prst="rect">
                        <a:avLst/>
                      </a:prstGeom>
                      <a:noFill/>
                      <a:ln>
                        <a:noFill/>
                      </a:ln>
                      <a:effectLst/>
                      <a:extLst/>
                    </p:spPr>
                  </p:pic>
                </p:oleObj>
              </mc:Fallback>
            </mc:AlternateContent>
          </a:graphicData>
        </a:graphic>
      </p:graphicFrame>
      <p:sp>
        <p:nvSpPr>
          <p:cNvPr id="13318" name="Rectangle 6"/>
          <p:cNvSpPr>
            <a:spLocks noChangeArrowheads="1"/>
          </p:cNvSpPr>
          <p:nvPr/>
        </p:nvSpPr>
        <p:spPr bwMode="auto">
          <a:xfrm>
            <a:off x="3733745" y="1469180"/>
            <a:ext cx="161069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dirty="0"/>
              <a:t>uncompensated:</a:t>
            </a:r>
          </a:p>
          <a:p>
            <a:r>
              <a:rPr lang="en-US" altLang="en-US" sz="1600" dirty="0"/>
              <a:t>original</a:t>
            </a:r>
            <a:endParaRPr lang="en-US" altLang="en-US" sz="1600" b="1" dirty="0"/>
          </a:p>
        </p:txBody>
      </p:sp>
      <p:sp>
        <p:nvSpPr>
          <p:cNvPr id="13319" name="Rectangle 7"/>
          <p:cNvSpPr>
            <a:spLocks noChangeArrowheads="1"/>
          </p:cNvSpPr>
          <p:nvPr/>
        </p:nvSpPr>
        <p:spPr bwMode="auto">
          <a:xfrm>
            <a:off x="3597938" y="3582112"/>
            <a:ext cx="18823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dirty="0"/>
              <a:t>compensated:</a:t>
            </a:r>
          </a:p>
          <a:p>
            <a:r>
              <a:rPr lang="en-US" altLang="en-US" sz="1600" dirty="0"/>
              <a:t>added pole and zero</a:t>
            </a:r>
            <a:endParaRPr lang="en-US" altLang="en-US" sz="1600" b="1" dirty="0"/>
          </a:p>
        </p:txBody>
      </p:sp>
      <p:sp>
        <p:nvSpPr>
          <p:cNvPr id="13320" name="Oval 8"/>
          <p:cNvSpPr>
            <a:spLocks noChangeArrowheads="1"/>
          </p:cNvSpPr>
          <p:nvPr/>
        </p:nvSpPr>
        <p:spPr bwMode="auto">
          <a:xfrm>
            <a:off x="6386286" y="2642753"/>
            <a:ext cx="1509485" cy="1371599"/>
          </a:xfrm>
          <a:prstGeom prst="ellips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977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13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autoUpdateAnimBg="0"/>
      <p:bldP spid="133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2028" y="200932"/>
            <a:ext cx="5257800" cy="265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1193"/>
          <a:stretch/>
        </p:blipFill>
        <p:spPr bwMode="auto">
          <a:xfrm>
            <a:off x="6020279" y="3354387"/>
            <a:ext cx="5721298"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5" name="Rectangle 5"/>
          <p:cNvSpPr>
            <a:spLocks noChangeArrowheads="1"/>
          </p:cNvSpPr>
          <p:nvPr/>
        </p:nvSpPr>
        <p:spPr bwMode="auto">
          <a:xfrm>
            <a:off x="141515" y="0"/>
            <a:ext cx="495469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800" b="1" dirty="0"/>
              <a:t>Lead Compensator</a:t>
            </a:r>
            <a:endParaRPr lang="en-GB" altLang="en-US" sz="4800" b="1" dirty="0"/>
          </a:p>
        </p:txBody>
      </p:sp>
      <p:graphicFrame>
        <p:nvGraphicFramePr>
          <p:cNvPr id="30726" name="Object 6"/>
          <p:cNvGraphicFramePr>
            <a:graphicFrameLocks noChangeAspect="1"/>
          </p:cNvGraphicFramePr>
          <p:nvPr>
            <p:extLst>
              <p:ext uri="{D42A27DB-BD31-4B8C-83A1-F6EECF244321}">
                <p14:modId xmlns:p14="http://schemas.microsoft.com/office/powerpoint/2010/main" val="117981451"/>
              </p:ext>
            </p:extLst>
          </p:nvPr>
        </p:nvGraphicFramePr>
        <p:xfrm>
          <a:off x="761999" y="1059541"/>
          <a:ext cx="3055258" cy="1935402"/>
        </p:xfrm>
        <a:graphic>
          <a:graphicData uri="http://schemas.openxmlformats.org/presentationml/2006/ole">
            <mc:AlternateContent xmlns:mc="http://schemas.openxmlformats.org/markup-compatibility/2006">
              <mc:Choice xmlns:v="urn:schemas-microsoft-com:vml" Requires="v">
                <p:oleObj spid="_x0000_s10256" name="Equation" r:id="rId5" imgW="1041120" imgH="660240" progId="Equation.3">
                  <p:embed/>
                </p:oleObj>
              </mc:Choice>
              <mc:Fallback>
                <p:oleObj name="Equation" r:id="rId5" imgW="1041120" imgH="660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999" y="1059541"/>
                        <a:ext cx="3055258" cy="193540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8836633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22008" y="0"/>
            <a:ext cx="8586334" cy="6704398"/>
          </a:xfrm>
          <a:prstGeom prst="rect">
            <a:avLst/>
          </a:prstGeom>
        </p:spPr>
      </p:pic>
    </p:spTree>
    <p:extLst>
      <p:ext uri="{BB962C8B-B14F-4D97-AF65-F5344CB8AC3E}">
        <p14:creationId xmlns:p14="http://schemas.microsoft.com/office/powerpoint/2010/main" val="17516087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8085" y="304292"/>
            <a:ext cx="9635801" cy="6357680"/>
          </a:xfrm>
          <a:prstGeom prst="rect">
            <a:avLst/>
          </a:prstGeom>
        </p:spPr>
      </p:pic>
    </p:spTree>
    <p:extLst>
      <p:ext uri="{BB962C8B-B14F-4D97-AF65-F5344CB8AC3E}">
        <p14:creationId xmlns:p14="http://schemas.microsoft.com/office/powerpoint/2010/main" val="14836927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1643" r="13633" b="86560"/>
          <a:stretch/>
        </p:blipFill>
        <p:spPr>
          <a:xfrm>
            <a:off x="2917371" y="0"/>
            <a:ext cx="7373258" cy="793639"/>
          </a:xfrm>
          <a:prstGeom prst="rect">
            <a:avLst/>
          </a:prstGeom>
        </p:spPr>
      </p:pic>
      <p:pic>
        <p:nvPicPr>
          <p:cNvPr id="3" name="Picture 2"/>
          <p:cNvPicPr>
            <a:picLocks noChangeAspect="1"/>
          </p:cNvPicPr>
          <p:nvPr/>
        </p:nvPicPr>
        <p:blipFill rotWithShape="1">
          <a:blip r:embed="rId2"/>
          <a:srcRect l="42221" t="63969" r="1210" b="2129"/>
          <a:stretch/>
        </p:blipFill>
        <p:spPr>
          <a:xfrm>
            <a:off x="527652" y="793639"/>
            <a:ext cx="10492716" cy="3686630"/>
          </a:xfrm>
          <a:prstGeom prst="rect">
            <a:avLst/>
          </a:prstGeom>
        </p:spPr>
      </p:pic>
      <p:pic>
        <p:nvPicPr>
          <p:cNvPr id="4" name="Picture 3"/>
          <p:cNvPicPr>
            <a:picLocks noChangeAspect="1"/>
          </p:cNvPicPr>
          <p:nvPr/>
        </p:nvPicPr>
        <p:blipFill rotWithShape="1">
          <a:blip r:embed="rId2"/>
          <a:srcRect t="61795" r="63514" b="15929"/>
          <a:stretch/>
        </p:blipFill>
        <p:spPr>
          <a:xfrm>
            <a:off x="2270716" y="4480268"/>
            <a:ext cx="6844255" cy="2377731"/>
          </a:xfrm>
          <a:prstGeom prst="rect">
            <a:avLst/>
          </a:prstGeom>
        </p:spPr>
      </p:pic>
    </p:spTree>
    <p:extLst>
      <p:ext uri="{BB962C8B-B14F-4D97-AF65-F5344CB8AC3E}">
        <p14:creationId xmlns:p14="http://schemas.microsoft.com/office/powerpoint/2010/main" val="35189485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2046"/>
            <a:ext cx="12192000" cy="1325563"/>
          </a:xfrm>
        </p:spPr>
        <p:txBody>
          <a:bodyPr>
            <a:normAutofit/>
          </a:bodyPr>
          <a:lstStyle/>
          <a:p>
            <a:r>
              <a:rPr lang="en-US" sz="3600" dirty="0">
                <a:latin typeface="Arial Black" panose="020B0A04020102020204" pitchFamily="34" charset="0"/>
              </a:rPr>
              <a:t>Analogous Electrical and Mechanical Systems</a:t>
            </a:r>
            <a:br>
              <a:rPr lang="en-US" sz="3600" dirty="0">
                <a:latin typeface="Arial Black" panose="020B0A04020102020204" pitchFamily="34" charset="0"/>
              </a:rPr>
            </a:br>
            <a:endParaRPr lang="en-US" sz="3600"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92768" y="4386943"/>
            <a:ext cx="2952750" cy="1981200"/>
          </a:xfrm>
          <a:prstGeom prst="rect">
            <a:avLst/>
          </a:prstGeom>
        </p:spPr>
      </p:pic>
      <p:pic>
        <p:nvPicPr>
          <p:cNvPr id="5" name="Picture 4"/>
          <p:cNvPicPr>
            <a:picLocks noChangeAspect="1"/>
          </p:cNvPicPr>
          <p:nvPr/>
        </p:nvPicPr>
        <p:blipFill>
          <a:blip r:embed="rId3"/>
          <a:stretch>
            <a:fillRect/>
          </a:stretch>
        </p:blipFill>
        <p:spPr>
          <a:xfrm>
            <a:off x="9423991" y="2698750"/>
            <a:ext cx="2524125" cy="3829050"/>
          </a:xfrm>
          <a:prstGeom prst="rect">
            <a:avLst/>
          </a:prstGeom>
        </p:spPr>
      </p:pic>
      <p:sp>
        <p:nvSpPr>
          <p:cNvPr id="6" name="Rectangle 5"/>
          <p:cNvSpPr/>
          <p:nvPr/>
        </p:nvSpPr>
        <p:spPr>
          <a:xfrm>
            <a:off x="2994025" y="1075123"/>
            <a:ext cx="6429966" cy="369332"/>
          </a:xfrm>
          <a:prstGeom prst="rect">
            <a:avLst/>
          </a:prstGeom>
        </p:spPr>
        <p:txBody>
          <a:bodyPr wrap="none">
            <a:spAutoFit/>
          </a:bodyPr>
          <a:lstStyle/>
          <a:p>
            <a:pPr algn="ctr"/>
            <a:r>
              <a:rPr lang="en-US" b="1" dirty="0">
                <a:solidFill>
                  <a:srgbClr val="333333"/>
                </a:solidFill>
                <a:latin typeface="Helvetica" panose="020B0604020202020204" pitchFamily="34" charset="0"/>
              </a:rPr>
              <a:t>Conversion from Electrical to </a:t>
            </a:r>
            <a:r>
              <a:rPr lang="en-US" b="1" dirty="0" smtClean="0">
                <a:solidFill>
                  <a:srgbClr val="333333"/>
                </a:solidFill>
                <a:latin typeface="Helvetica" panose="020B0604020202020204" pitchFamily="34" charset="0"/>
              </a:rPr>
              <a:t>Mechanical and vice versa </a:t>
            </a:r>
            <a:endParaRPr lang="en-US" b="1" i="0" dirty="0">
              <a:solidFill>
                <a:srgbClr val="333333"/>
              </a:solidFill>
              <a:effectLst/>
              <a:latin typeface="Helvetica" panose="020B0604020202020204" pitchFamily="34" charset="0"/>
            </a:endParaRPr>
          </a:p>
        </p:txBody>
      </p:sp>
      <p:pic>
        <p:nvPicPr>
          <p:cNvPr id="7" name="Picture 6"/>
          <p:cNvPicPr>
            <a:picLocks noChangeAspect="1"/>
          </p:cNvPicPr>
          <p:nvPr/>
        </p:nvPicPr>
        <p:blipFill>
          <a:blip r:embed="rId4"/>
          <a:stretch>
            <a:fillRect/>
          </a:stretch>
        </p:blipFill>
        <p:spPr>
          <a:xfrm>
            <a:off x="3519608" y="2067489"/>
            <a:ext cx="5541225" cy="3738223"/>
          </a:xfrm>
          <a:prstGeom prst="rect">
            <a:avLst/>
          </a:prstGeom>
        </p:spPr>
      </p:pic>
    </p:spTree>
    <p:extLst>
      <p:ext uri="{BB962C8B-B14F-4D97-AF65-F5344CB8AC3E}">
        <p14:creationId xmlns:p14="http://schemas.microsoft.com/office/powerpoint/2010/main" val="31035369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1" y="2944907"/>
            <a:ext cx="6100763" cy="240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0" name="Rectangle 4"/>
          <p:cNvSpPr>
            <a:spLocks noChangeArrowheads="1"/>
          </p:cNvSpPr>
          <p:nvPr/>
        </p:nvSpPr>
        <p:spPr bwMode="auto">
          <a:xfrm>
            <a:off x="3142681" y="161864"/>
            <a:ext cx="65717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b="1" dirty="0"/>
              <a:t>Proportional + Derivative (PD)</a:t>
            </a:r>
            <a:endParaRPr lang="en-GB" altLang="en-US" sz="4000" b="1" dirty="0"/>
          </a:p>
        </p:txBody>
      </p:sp>
      <p:graphicFrame>
        <p:nvGraphicFramePr>
          <p:cNvPr id="29701" name="Object 5"/>
          <p:cNvGraphicFramePr>
            <a:graphicFrameLocks noChangeAspect="1"/>
          </p:cNvGraphicFramePr>
          <p:nvPr>
            <p:extLst/>
          </p:nvPr>
        </p:nvGraphicFramePr>
        <p:xfrm>
          <a:off x="3436143" y="919057"/>
          <a:ext cx="5282542" cy="1294713"/>
        </p:xfrm>
        <a:graphic>
          <a:graphicData uri="http://schemas.openxmlformats.org/presentationml/2006/ole">
            <mc:AlternateContent xmlns:mc="http://schemas.openxmlformats.org/markup-compatibility/2006">
              <mc:Choice xmlns:v="urn:schemas-microsoft-com:vml" Requires="v">
                <p:oleObj spid="_x0000_s11279" name="Equation" r:id="rId4" imgW="1955520" imgH="482400" progId="Equation.3">
                  <p:embed/>
                </p:oleObj>
              </mc:Choice>
              <mc:Fallback>
                <p:oleObj name="Equation" r:id="rId4" imgW="195552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6143" y="919057"/>
                        <a:ext cx="5282542" cy="1294713"/>
                      </a:xfrm>
                      <a:prstGeom prst="rect">
                        <a:avLst/>
                      </a:prstGeom>
                      <a:noFill/>
                      <a:ln>
                        <a:noFill/>
                      </a:ln>
                      <a:effectLst/>
                      <a:extLst/>
                    </p:spPr>
                  </p:pic>
                </p:oleObj>
              </mc:Fallback>
            </mc:AlternateContent>
          </a:graphicData>
        </a:graphic>
      </p:graphicFrame>
      <p:sp>
        <p:nvSpPr>
          <p:cNvPr id="29702" name="Oval 6"/>
          <p:cNvSpPr>
            <a:spLocks noChangeArrowheads="1"/>
          </p:cNvSpPr>
          <p:nvPr/>
        </p:nvSpPr>
        <p:spPr bwMode="auto">
          <a:xfrm>
            <a:off x="4038600" y="2895600"/>
            <a:ext cx="2362200" cy="2133600"/>
          </a:xfrm>
          <a:prstGeom prst="ellips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05211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57" y="0"/>
            <a:ext cx="3229429" cy="960438"/>
          </a:xfrm>
        </p:spPr>
        <p:txBody>
          <a:bodyPr/>
          <a:lstStyle/>
          <a:p>
            <a:r>
              <a:rPr lang="en-US" b="1" dirty="0" smtClean="0"/>
              <a:t>Introduction</a:t>
            </a:r>
            <a:endParaRPr lang="en-US" b="1" dirty="0"/>
          </a:p>
        </p:txBody>
      </p:sp>
      <p:sp>
        <p:nvSpPr>
          <p:cNvPr id="5" name="Rectangle 3"/>
          <p:cNvSpPr>
            <a:spLocks noGrp="1" noChangeArrowheads="1"/>
          </p:cNvSpPr>
          <p:nvPr>
            <p:ph idx="1"/>
          </p:nvPr>
        </p:nvSpPr>
        <p:spPr>
          <a:xfrm>
            <a:off x="1981200" y="1219200"/>
            <a:ext cx="7848600" cy="3276600"/>
          </a:xfrm>
        </p:spPr>
        <p:txBody>
          <a:bodyPr>
            <a:noAutofit/>
          </a:bodyPr>
          <a:lstStyle/>
          <a:p>
            <a:pPr algn="l">
              <a:lnSpc>
                <a:spcPct val="95000"/>
              </a:lnSpc>
              <a:spcBef>
                <a:spcPct val="5000"/>
              </a:spcBef>
            </a:pPr>
            <a:r>
              <a:rPr lang="en-US" altLang="zh-CN" sz="3200" dirty="0">
                <a:solidFill>
                  <a:srgbClr val="CC3300"/>
                </a:solidFill>
                <a:ea typeface="宋体" pitchFamily="2" charset="-122"/>
              </a:rPr>
              <a:t>Necessities of compensation</a:t>
            </a:r>
          </a:p>
          <a:p>
            <a:pPr>
              <a:lnSpc>
                <a:spcPct val="150000"/>
              </a:lnSpc>
              <a:spcBef>
                <a:spcPct val="5000"/>
              </a:spcBef>
            </a:pPr>
            <a:r>
              <a:rPr lang="en-US" altLang="zh-CN" sz="3200" dirty="0">
                <a:ea typeface="宋体" pitchFamily="2" charset="-122"/>
              </a:rPr>
              <a:t>A system may be unsatisfactory in</a:t>
            </a:r>
            <a:r>
              <a:rPr lang="zh-CN" altLang="en-US" sz="3200" dirty="0">
                <a:ea typeface="宋体" pitchFamily="2" charset="-122"/>
              </a:rPr>
              <a:t>：</a:t>
            </a:r>
          </a:p>
          <a:p>
            <a:pPr lvl="1">
              <a:lnSpc>
                <a:spcPct val="150000"/>
              </a:lnSpc>
              <a:spcBef>
                <a:spcPct val="5000"/>
              </a:spcBef>
              <a:buFontTx/>
              <a:buBlip>
                <a:blip r:embed="rId2"/>
              </a:buBlip>
            </a:pPr>
            <a:r>
              <a:rPr lang="en-US" altLang="zh-CN" sz="2800" dirty="0">
                <a:ea typeface="宋体" pitchFamily="2" charset="-122"/>
              </a:rPr>
              <a:t>Stability.</a:t>
            </a:r>
          </a:p>
          <a:p>
            <a:pPr lvl="1">
              <a:lnSpc>
                <a:spcPct val="150000"/>
              </a:lnSpc>
              <a:spcBef>
                <a:spcPct val="5000"/>
              </a:spcBef>
              <a:buFontTx/>
              <a:buBlip>
                <a:blip r:embed="rId2"/>
              </a:buBlip>
            </a:pPr>
            <a:r>
              <a:rPr lang="en-US" altLang="zh-CN" sz="2800" dirty="0">
                <a:ea typeface="宋体" pitchFamily="2" charset="-122"/>
              </a:rPr>
              <a:t>Speed of response.</a:t>
            </a:r>
          </a:p>
          <a:p>
            <a:pPr lvl="1">
              <a:lnSpc>
                <a:spcPct val="150000"/>
              </a:lnSpc>
              <a:spcBef>
                <a:spcPct val="5000"/>
              </a:spcBef>
              <a:buFontTx/>
              <a:buBlip>
                <a:blip r:embed="rId2"/>
              </a:buBlip>
            </a:pPr>
            <a:r>
              <a:rPr lang="en-US" altLang="zh-CN" sz="2800" dirty="0">
                <a:ea typeface="宋体" pitchFamily="2" charset="-122"/>
              </a:rPr>
              <a:t>Steady-state error.</a:t>
            </a:r>
            <a:endParaRPr lang="en-US" altLang="zh-CN" sz="2800" dirty="0">
              <a:solidFill>
                <a:srgbClr val="CC3300"/>
              </a:solidFill>
              <a:ea typeface="宋体" pitchFamily="2" charset="-122"/>
            </a:endParaRPr>
          </a:p>
        </p:txBody>
      </p:sp>
      <p:sp>
        <p:nvSpPr>
          <p:cNvPr id="6" name="Rectangle 23"/>
          <p:cNvSpPr>
            <a:spLocks noChangeArrowheads="1"/>
          </p:cNvSpPr>
          <p:nvPr/>
        </p:nvSpPr>
        <p:spPr bwMode="auto">
          <a:xfrm>
            <a:off x="435428" y="5254173"/>
            <a:ext cx="11495315" cy="1107996"/>
          </a:xfrm>
          <a:prstGeom prst="rect">
            <a:avLst/>
          </a:prstGeom>
          <a:noFill/>
          <a:ln w="9525">
            <a:noFill/>
            <a:miter lim="800000"/>
            <a:headEnd/>
            <a:tailEnd/>
          </a:ln>
          <a:effectLst/>
        </p:spPr>
        <p:txBody>
          <a:bodyPr wrap="square">
            <a:spAutoFit/>
          </a:bodyPr>
          <a:lstStyle/>
          <a:p>
            <a:pPr marL="457200" indent="-457200" algn="just" eaLnBrk="0" hangingPunct="0">
              <a:lnSpc>
                <a:spcPct val="150000"/>
              </a:lnSpc>
              <a:spcBef>
                <a:spcPct val="40000"/>
              </a:spcBef>
              <a:buFont typeface="Arial" pitchFamily="34" charset="0"/>
              <a:buChar char="•"/>
            </a:pPr>
            <a:r>
              <a:rPr lang="en-US" altLang="zh-CN" sz="2200" dirty="0">
                <a:latin typeface="Tahoma" pitchFamily="34" charset="0"/>
              </a:rPr>
              <a:t>Thus the design of a system is concerned with the alteration of </a:t>
            </a:r>
            <a:r>
              <a:rPr lang="en-US" altLang="zh-CN" sz="2200" dirty="0">
                <a:solidFill>
                  <a:schemeClr val="hlink"/>
                </a:solidFill>
                <a:latin typeface="Tahoma" pitchFamily="34" charset="0"/>
              </a:rPr>
              <a:t>the frequency response </a:t>
            </a:r>
            <a:r>
              <a:rPr lang="en-US" altLang="zh-CN" sz="2200" dirty="0">
                <a:latin typeface="Tahoma" pitchFamily="34" charset="0"/>
              </a:rPr>
              <a:t>or</a:t>
            </a:r>
            <a:r>
              <a:rPr lang="en-US" altLang="zh-CN" sz="2200" dirty="0">
                <a:solidFill>
                  <a:schemeClr val="hlink"/>
                </a:solidFill>
                <a:latin typeface="Tahoma" pitchFamily="34" charset="0"/>
              </a:rPr>
              <a:t> the root locus of the system</a:t>
            </a:r>
            <a:r>
              <a:rPr lang="en-US" altLang="zh-CN" sz="2200" dirty="0">
                <a:latin typeface="Tahoma" pitchFamily="34" charset="0"/>
              </a:rPr>
              <a:t> in order to obtain a suitable system performance.</a:t>
            </a:r>
          </a:p>
        </p:txBody>
      </p:sp>
    </p:spTree>
    <p:extLst>
      <p:ext uri="{BB962C8B-B14F-4D97-AF65-F5344CB8AC3E}">
        <p14:creationId xmlns:p14="http://schemas.microsoft.com/office/powerpoint/2010/main" val="267800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linds(horizontal)">
                                      <p:cBhvr>
                                        <p:cTn id="13" dur="500"/>
                                        <p:tgtEl>
                                          <p:spTgt spid="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blinds(horizontal)">
                                      <p:cBhvr>
                                        <p:cTn id="16" dur="500"/>
                                        <p:tgtEl>
                                          <p:spTgt spid="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537" y="3706361"/>
            <a:ext cx="5057775"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8" name="Rectangle 4"/>
          <p:cNvSpPr>
            <a:spLocks noChangeArrowheads="1"/>
          </p:cNvSpPr>
          <p:nvPr/>
        </p:nvSpPr>
        <p:spPr bwMode="auto">
          <a:xfrm>
            <a:off x="2319135" y="30857"/>
            <a:ext cx="78588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dirty="0"/>
              <a:t>Proportional + Integral+ Derivative (PID)</a:t>
            </a:r>
            <a:endParaRPr lang="en-GB" altLang="en-US" sz="3600" b="1" dirty="0"/>
          </a:p>
        </p:txBody>
      </p:sp>
      <p:graphicFrame>
        <p:nvGraphicFramePr>
          <p:cNvPr id="36869" name="Object 5"/>
          <p:cNvGraphicFramePr>
            <a:graphicFrameLocks noChangeAspect="1"/>
          </p:cNvGraphicFramePr>
          <p:nvPr>
            <p:extLst/>
          </p:nvPr>
        </p:nvGraphicFramePr>
        <p:xfrm>
          <a:off x="1309295" y="805778"/>
          <a:ext cx="9616951" cy="1601562"/>
        </p:xfrm>
        <a:graphic>
          <a:graphicData uri="http://schemas.openxmlformats.org/presentationml/2006/ole">
            <mc:AlternateContent xmlns:mc="http://schemas.openxmlformats.org/markup-compatibility/2006">
              <mc:Choice xmlns:v="urn:schemas-microsoft-com:vml" Requires="v">
                <p:oleObj spid="_x0000_s12303" name="Equation" r:id="rId4" imgW="3949560" imgH="660240" progId="Equation.3">
                  <p:embed/>
                </p:oleObj>
              </mc:Choice>
              <mc:Fallback>
                <p:oleObj name="Equation" r:id="rId4" imgW="3949560" imgH="660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9295" y="805778"/>
                        <a:ext cx="9616951" cy="1601562"/>
                      </a:xfrm>
                      <a:prstGeom prst="rect">
                        <a:avLst/>
                      </a:prstGeom>
                      <a:noFill/>
                      <a:ln>
                        <a:noFill/>
                      </a:ln>
                      <a:effectLst/>
                      <a:extLst/>
                    </p:spPr>
                  </p:pic>
                </p:oleObj>
              </mc:Fallback>
            </mc:AlternateContent>
          </a:graphicData>
        </a:graphic>
      </p:graphicFrame>
      <p:sp>
        <p:nvSpPr>
          <p:cNvPr id="36870" name="Oval 6"/>
          <p:cNvSpPr>
            <a:spLocks noChangeArrowheads="1"/>
          </p:cNvSpPr>
          <p:nvPr/>
        </p:nvSpPr>
        <p:spPr bwMode="auto">
          <a:xfrm>
            <a:off x="4060371" y="3577771"/>
            <a:ext cx="2057400" cy="2819400"/>
          </a:xfrm>
          <a:prstGeom prst="ellips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582676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tx1"/>
          </a:solidFill>
        </p:spPr>
        <p:txBody>
          <a:bodyPr/>
          <a:lstStyle/>
          <a:p>
            <a:r>
              <a:rPr lang="en-US" dirty="0">
                <a:solidFill>
                  <a:schemeClr val="bg1"/>
                </a:solidFill>
                <a:latin typeface="Arial Black" panose="020B0A04020102020204" pitchFamily="34" charset="0"/>
              </a:rPr>
              <a:t>Output Stages and</a:t>
            </a:r>
            <a:br>
              <a:rPr lang="en-US" dirty="0">
                <a:solidFill>
                  <a:schemeClr val="bg1"/>
                </a:solidFill>
                <a:latin typeface="Arial Black" panose="020B0A04020102020204" pitchFamily="34" charset="0"/>
              </a:rPr>
            </a:br>
            <a:r>
              <a:rPr lang="en-US" dirty="0">
                <a:solidFill>
                  <a:schemeClr val="bg1"/>
                </a:solidFill>
                <a:latin typeface="Arial Black" panose="020B0A04020102020204" pitchFamily="34" charset="0"/>
              </a:rPr>
              <a:t>Power Amplifiers</a:t>
            </a:r>
          </a:p>
        </p:txBody>
      </p:sp>
      <p:sp>
        <p:nvSpPr>
          <p:cNvPr id="3" name="Subtitle 2"/>
          <p:cNvSpPr>
            <a:spLocks noGrp="1"/>
          </p:cNvSpPr>
          <p:nvPr>
            <p:ph type="subTitle" idx="1"/>
          </p:nvPr>
        </p:nvSpPr>
        <p:spPr>
          <a:xfrm>
            <a:off x="1524000" y="4333558"/>
            <a:ext cx="9144000" cy="1655762"/>
          </a:xfrm>
        </p:spPr>
        <p:txBody>
          <a:bodyPr>
            <a:normAutofit/>
          </a:bodyPr>
          <a:lstStyle/>
          <a:p>
            <a:r>
              <a:rPr lang="en-US" sz="4800" dirty="0" smtClean="0">
                <a:latin typeface="Arial Black" panose="020B0A04020102020204" pitchFamily="34" charset="0"/>
              </a:rPr>
              <a:t>Chapter No 11</a:t>
            </a:r>
            <a:endParaRPr lang="en-US" sz="4800" dirty="0">
              <a:latin typeface="Arial Black" panose="020B0A04020102020204" pitchFamily="34" charset="0"/>
            </a:endParaRPr>
          </a:p>
        </p:txBody>
      </p:sp>
    </p:spTree>
    <p:extLst>
      <p:ext uri="{BB962C8B-B14F-4D97-AF65-F5344CB8AC3E}">
        <p14:creationId xmlns:p14="http://schemas.microsoft.com/office/powerpoint/2010/main" val="18790830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901" y="1520865"/>
            <a:ext cx="11950700" cy="4893647"/>
          </a:xfrm>
          <a:prstGeom prst="rect">
            <a:avLst/>
          </a:prstGeom>
        </p:spPr>
        <p:txBody>
          <a:bodyPr wrap="square">
            <a:spAutoFit/>
          </a:bodyPr>
          <a:lstStyle/>
          <a:p>
            <a:pPr algn="ctr"/>
            <a:endParaRPr lang="en-US" sz="2400" b="1" i="0" u="none" strike="noStrike" baseline="0" dirty="0" smtClean="0">
              <a:latin typeface="FrutigerLTStd-Roman"/>
            </a:endParaRPr>
          </a:p>
          <a:p>
            <a:pPr marL="342900" indent="-342900">
              <a:buAutoNum type="arabicPeriod"/>
            </a:pPr>
            <a:r>
              <a:rPr lang="en-US" sz="2400" b="0" i="0" u="none" strike="noStrike" baseline="0" dirty="0" smtClean="0">
                <a:solidFill>
                  <a:srgbClr val="000000"/>
                </a:solidFill>
                <a:latin typeface="GothamRounded-Book"/>
              </a:rPr>
              <a:t>The classification of amplifier output stages on the basis of the fraction of the cycle of an input sine wave during which the transistor conducts.</a:t>
            </a:r>
          </a:p>
          <a:p>
            <a:pPr marL="342900" indent="-342900">
              <a:buAutoNum type="arabicPeriod"/>
            </a:pPr>
            <a:endParaRPr lang="en-US" sz="2400" b="0" i="0" u="none" strike="noStrike" baseline="0" dirty="0" smtClean="0">
              <a:solidFill>
                <a:srgbClr val="000000"/>
              </a:solidFill>
              <a:latin typeface="GothamRounded-Book"/>
            </a:endParaRPr>
          </a:p>
          <a:p>
            <a:r>
              <a:rPr lang="en-US" sz="2400" b="1" i="0" u="none" strike="noStrike" baseline="0" dirty="0" smtClean="0">
                <a:latin typeface="GothamRounded-Bold"/>
              </a:rPr>
              <a:t>2</a:t>
            </a:r>
            <a:r>
              <a:rPr lang="en-US" sz="2400" b="1" i="0" u="none" strike="noStrike" baseline="0" dirty="0" smtClean="0">
                <a:solidFill>
                  <a:srgbClr val="00FFFF"/>
                </a:solidFill>
                <a:latin typeface="GothamRounded-Bold"/>
              </a:rPr>
              <a:t> </a:t>
            </a:r>
            <a:r>
              <a:rPr lang="en-US" sz="2400" b="0" i="0" u="none" strike="noStrike" baseline="0" dirty="0" smtClean="0">
                <a:solidFill>
                  <a:srgbClr val="000000"/>
                </a:solidFill>
                <a:latin typeface="GothamRounded-Book"/>
              </a:rPr>
              <a:t>Analysis and design of a variety of output-stage types ranging from the simple but </a:t>
            </a:r>
            <a:r>
              <a:rPr lang="en-US" sz="2400" b="1" i="1" u="none" strike="noStrike" baseline="0" dirty="0" smtClean="0">
                <a:solidFill>
                  <a:srgbClr val="FF0000"/>
                </a:solidFill>
                <a:latin typeface="GothamRounded-Book"/>
              </a:rPr>
              <a:t>power-inefficient</a:t>
            </a:r>
            <a:r>
              <a:rPr lang="en-US" sz="2400" b="0" i="0" u="none" strike="noStrike" baseline="0" dirty="0" smtClean="0">
                <a:solidFill>
                  <a:srgbClr val="000000"/>
                </a:solidFill>
                <a:latin typeface="GothamRounded-Book"/>
              </a:rPr>
              <a:t> emitter follower (class A) to the popular push–pull class AB circuit in both bipolar and CMOS technologies.</a:t>
            </a:r>
          </a:p>
          <a:p>
            <a:endParaRPr lang="en-US" sz="2400" b="0" i="0" u="none" strike="noStrike" baseline="0" dirty="0" smtClean="0">
              <a:solidFill>
                <a:srgbClr val="000000"/>
              </a:solidFill>
              <a:latin typeface="GothamRounded-Book"/>
            </a:endParaRPr>
          </a:p>
          <a:p>
            <a:r>
              <a:rPr lang="en-US" sz="2400" b="1" i="0" u="none" strike="noStrike" baseline="0" dirty="0" smtClean="0">
                <a:latin typeface="GothamRounded-Bold"/>
              </a:rPr>
              <a:t>3. </a:t>
            </a:r>
            <a:r>
              <a:rPr lang="en-US" sz="2400" b="0" i="0" u="none" strike="noStrike" baseline="0" dirty="0" smtClean="0">
                <a:solidFill>
                  <a:srgbClr val="000000"/>
                </a:solidFill>
                <a:latin typeface="GothamRounded-Book"/>
              </a:rPr>
              <a:t>Thermal considerations in the design and fabrication of high-output power circuits.</a:t>
            </a:r>
          </a:p>
          <a:p>
            <a:endParaRPr lang="en-US" sz="2400" b="0" i="0" u="none" strike="noStrike" baseline="0" dirty="0" smtClean="0">
              <a:solidFill>
                <a:srgbClr val="000000"/>
              </a:solidFill>
              <a:latin typeface="GothamRounded-Book"/>
            </a:endParaRPr>
          </a:p>
          <a:p>
            <a:r>
              <a:rPr lang="en-US" sz="2400" b="1" i="0" u="none" strike="noStrike" baseline="0" dirty="0" smtClean="0">
                <a:latin typeface="GothamRounded-Bold"/>
              </a:rPr>
              <a:t>4. </a:t>
            </a:r>
            <a:r>
              <a:rPr lang="en-US" sz="2400" b="0" i="0" u="none" strike="noStrike" baseline="0" dirty="0" smtClean="0">
                <a:solidFill>
                  <a:srgbClr val="000000"/>
                </a:solidFill>
                <a:latin typeface="GothamRounded-Book"/>
              </a:rPr>
              <a:t>Useful and interesting circuit techniques employed in the design of power amplifiers.</a:t>
            </a:r>
          </a:p>
          <a:p>
            <a:endParaRPr lang="en-US" sz="2400" b="0" i="0" u="none" strike="noStrike" baseline="0" dirty="0" smtClean="0">
              <a:solidFill>
                <a:srgbClr val="000000"/>
              </a:solidFill>
              <a:latin typeface="GothamRounded-Book"/>
            </a:endParaRPr>
          </a:p>
          <a:p>
            <a:r>
              <a:rPr lang="en-US" sz="2400" b="1" i="0" u="none" strike="noStrike" baseline="0" dirty="0" smtClean="0">
                <a:latin typeface="GothamRounded-Bold"/>
              </a:rPr>
              <a:t>5. </a:t>
            </a:r>
            <a:r>
              <a:rPr lang="en-US" sz="2400" b="0" i="0" u="none" strike="noStrike" baseline="0" dirty="0" smtClean="0">
                <a:solidFill>
                  <a:srgbClr val="000000"/>
                </a:solidFill>
                <a:latin typeface="GothamRounded-Book"/>
              </a:rPr>
              <a:t>Special types of MOS transistors optimized for high-power applications</a:t>
            </a:r>
            <a:endParaRPr lang="en-US" sz="2400" dirty="0"/>
          </a:p>
        </p:txBody>
      </p:sp>
      <p:sp>
        <p:nvSpPr>
          <p:cNvPr id="5" name="Rectangle 4"/>
          <p:cNvSpPr/>
          <p:nvPr/>
        </p:nvSpPr>
        <p:spPr>
          <a:xfrm>
            <a:off x="2377409" y="336034"/>
            <a:ext cx="7373685" cy="584775"/>
          </a:xfrm>
          <a:prstGeom prst="rect">
            <a:avLst/>
          </a:prstGeom>
        </p:spPr>
        <p:txBody>
          <a:bodyPr wrap="none">
            <a:spAutoFit/>
          </a:bodyPr>
          <a:lstStyle/>
          <a:p>
            <a:pPr algn="ctr"/>
            <a:r>
              <a:rPr lang="en-US" sz="3200" b="1" i="0" u="none" strike="noStrike" baseline="0" dirty="0" smtClean="0">
                <a:latin typeface="FrutigerLTStd-Roman"/>
              </a:rPr>
              <a:t>IN THIS CHAPTER YOU WILL LEARN</a:t>
            </a:r>
          </a:p>
        </p:txBody>
      </p:sp>
    </p:spTree>
    <p:extLst>
      <p:ext uri="{BB962C8B-B14F-4D97-AF65-F5344CB8AC3E}">
        <p14:creationId xmlns:p14="http://schemas.microsoft.com/office/powerpoint/2010/main" val="21207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left)">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wipe(left)">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wipe(left)">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wipe(left)">
                                      <p:cBhvr>
                                        <p:cTn id="2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0" y="0"/>
            <a:ext cx="2729089" cy="820208"/>
          </a:xfrm>
        </p:spPr>
        <p:txBody>
          <a:bodyPr>
            <a:normAutofit fontScale="90000"/>
          </a:bodyPr>
          <a:lstStyle/>
          <a:p>
            <a:pPr eaLnBrk="1" hangingPunct="1"/>
            <a:r>
              <a:rPr lang="en-US" altLang="en-US" sz="3200" dirty="0">
                <a:latin typeface="Arial Black" panose="020B0A04020102020204" pitchFamily="34" charset="0"/>
              </a:rPr>
              <a:t>Introduction</a:t>
            </a:r>
          </a:p>
        </p:txBody>
      </p:sp>
      <p:sp>
        <p:nvSpPr>
          <p:cNvPr id="5124" name="Rectangle 3"/>
          <p:cNvSpPr>
            <a:spLocks noGrp="1" noChangeArrowheads="1"/>
          </p:cNvSpPr>
          <p:nvPr>
            <p:ph type="body" idx="1"/>
          </p:nvPr>
        </p:nvSpPr>
        <p:spPr>
          <a:xfrm>
            <a:off x="0" y="820208"/>
            <a:ext cx="12043954" cy="5865600"/>
          </a:xfrm>
        </p:spPr>
        <p:txBody>
          <a:bodyPr>
            <a:normAutofit/>
          </a:bodyPr>
          <a:lstStyle/>
          <a:p>
            <a:pPr eaLnBrk="1" hangingPunct="1"/>
            <a:r>
              <a:rPr lang="en-US" altLang="en-US" sz="3200" dirty="0"/>
              <a:t>One important aspect of an amplifier is </a:t>
            </a:r>
            <a:r>
              <a:rPr lang="en-US" altLang="en-US" sz="3200" dirty="0">
                <a:solidFill>
                  <a:srgbClr val="FF0000"/>
                </a:solidFill>
              </a:rPr>
              <a:t>output resistance</a:t>
            </a:r>
            <a:r>
              <a:rPr lang="en-US" altLang="en-US" sz="3200" dirty="0" smtClean="0">
                <a:solidFill>
                  <a:srgbClr val="FF0000"/>
                </a:solidFill>
              </a:rPr>
              <a:t>.</a:t>
            </a:r>
          </a:p>
          <a:p>
            <a:pPr eaLnBrk="1" hangingPunct="1"/>
            <a:endParaRPr lang="en-US" altLang="en-US" sz="3200" dirty="0">
              <a:solidFill>
                <a:srgbClr val="FF0000"/>
              </a:solidFill>
            </a:endParaRPr>
          </a:p>
          <a:p>
            <a:pPr eaLnBrk="1" hangingPunct="1"/>
            <a:r>
              <a:rPr lang="en-US" altLang="en-US" sz="3200" dirty="0"/>
              <a:t>This affects its ability to deliver a </a:t>
            </a:r>
            <a:r>
              <a:rPr lang="en-US" altLang="en-US" sz="3200" dirty="0">
                <a:solidFill>
                  <a:srgbClr val="FF0000"/>
                </a:solidFill>
              </a:rPr>
              <a:t>load without loss of gain</a:t>
            </a:r>
            <a:r>
              <a:rPr lang="en-US" altLang="en-US" sz="3200" dirty="0"/>
              <a:t> (or significant loss</a:t>
            </a:r>
            <a:r>
              <a:rPr lang="en-US" altLang="en-US" sz="3200" dirty="0" smtClean="0"/>
              <a:t>).</a:t>
            </a:r>
          </a:p>
          <a:p>
            <a:pPr eaLnBrk="1" hangingPunct="1"/>
            <a:endParaRPr lang="en-US" altLang="en-US" sz="3200" dirty="0"/>
          </a:p>
          <a:p>
            <a:pPr eaLnBrk="1" hangingPunct="1"/>
            <a:r>
              <a:rPr lang="en-US" altLang="en-US" sz="3200" dirty="0"/>
              <a:t>Large signals are of interest and </a:t>
            </a:r>
            <a:r>
              <a:rPr lang="en-US" altLang="en-US" sz="3200" dirty="0" smtClean="0"/>
              <a:t>--</a:t>
            </a:r>
            <a:r>
              <a:rPr lang="en-US" altLang="en-US" sz="3200" dirty="0" smtClean="0">
                <a:solidFill>
                  <a:srgbClr val="FF0000"/>
                </a:solidFill>
              </a:rPr>
              <a:t>small-signal </a:t>
            </a:r>
            <a:r>
              <a:rPr lang="en-US" altLang="en-US" sz="3200" dirty="0">
                <a:solidFill>
                  <a:srgbClr val="FF0000"/>
                </a:solidFill>
              </a:rPr>
              <a:t>models cannot be applied.</a:t>
            </a:r>
          </a:p>
          <a:p>
            <a:r>
              <a:rPr lang="en-US" altLang="en-US" sz="3200" dirty="0" smtClean="0"/>
              <a:t>Most </a:t>
            </a:r>
            <a:r>
              <a:rPr lang="en-US" altLang="en-US" sz="3200" dirty="0"/>
              <a:t>challenging aspect of output stage design is </a:t>
            </a:r>
            <a:r>
              <a:rPr lang="en-US" altLang="en-US" sz="3200" dirty="0">
                <a:solidFill>
                  <a:srgbClr val="FF0000"/>
                </a:solidFill>
              </a:rPr>
              <a:t>efficiency</a:t>
            </a:r>
            <a:r>
              <a:rPr lang="en-US" altLang="en-US" sz="3200" dirty="0" smtClean="0">
                <a:solidFill>
                  <a:srgbClr val="FF0000"/>
                </a:solidFill>
              </a:rPr>
              <a:t>.</a:t>
            </a:r>
          </a:p>
          <a:p>
            <a:endParaRPr lang="en-US" altLang="en-US" sz="3200" dirty="0">
              <a:solidFill>
                <a:srgbClr val="FF0000"/>
              </a:solidFill>
            </a:endParaRPr>
          </a:p>
          <a:p>
            <a:r>
              <a:rPr lang="en-US" altLang="en-US" sz="3200" b="1" dirty="0"/>
              <a:t>Power dissipation</a:t>
            </a:r>
            <a:r>
              <a:rPr lang="en-US" altLang="en-US" sz="3200" dirty="0"/>
              <a:t> is highly correlated to </a:t>
            </a:r>
            <a:r>
              <a:rPr lang="en-US" altLang="en-US" sz="3200" b="1" dirty="0">
                <a:solidFill>
                  <a:srgbClr val="3333FF"/>
                </a:solidFill>
              </a:rPr>
              <a:t>internal junction temperature</a:t>
            </a:r>
            <a:endParaRPr lang="en-US" altLang="en-US" sz="3200" dirty="0"/>
          </a:p>
        </p:txBody>
      </p:sp>
    </p:spTree>
    <p:extLst>
      <p:ext uri="{BB962C8B-B14F-4D97-AF65-F5344CB8AC3E}">
        <p14:creationId xmlns:p14="http://schemas.microsoft.com/office/powerpoint/2010/main" val="114060280"/>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900" y="743009"/>
            <a:ext cx="7975600" cy="5632311"/>
          </a:xfrm>
          <a:prstGeom prst="rect">
            <a:avLst/>
          </a:prstGeom>
        </p:spPr>
        <p:txBody>
          <a:bodyPr wrap="square">
            <a:spAutoFit/>
          </a:bodyPr>
          <a:lstStyle/>
          <a:p>
            <a:r>
              <a:rPr lang="en-US" sz="2400" b="0" i="0" u="none" strike="noStrike" baseline="0" dirty="0" smtClean="0">
                <a:latin typeface="Times New Roman" panose="02020603050405020304" pitchFamily="18" charset="0"/>
              </a:rPr>
              <a:t>For example, a transistor such as the TIP31 having a quoted maximum power output P</a:t>
            </a:r>
            <a:r>
              <a:rPr lang="en-US" sz="1200" b="0" i="0" u="none" strike="noStrike" baseline="0" dirty="0" smtClean="0">
                <a:latin typeface="Times New Roman" panose="02020603050405020304" pitchFamily="18" charset="0"/>
              </a:rPr>
              <a:t>TOT  </a:t>
            </a:r>
            <a:r>
              <a:rPr lang="en-US" sz="2400" b="0" i="0" u="none" strike="noStrike" baseline="0" dirty="0" smtClean="0">
                <a:latin typeface="Times New Roman" panose="02020603050405020304" pitchFamily="18" charset="0"/>
              </a:rPr>
              <a:t>of 40W can only handle 40W of power </a:t>
            </a:r>
            <a:r>
              <a:rPr lang="en-US" sz="2400" b="1" i="0" u="none" strike="noStrike" baseline="0" dirty="0" smtClean="0">
                <a:latin typeface="Times New Roman" panose="02020603050405020304" pitchFamily="18" charset="0"/>
              </a:rPr>
              <a:t>IF </a:t>
            </a:r>
            <a:r>
              <a:rPr lang="en-US" sz="2400" b="0" i="0" u="none" strike="noStrike" baseline="0" dirty="0" smtClean="0">
                <a:latin typeface="Times New Roman" panose="02020603050405020304" pitchFamily="18" charset="0"/>
              </a:rPr>
              <a:t>the case temperature (slightly less than the junction temperature) is kept below 25°C. The performance of a power transistor is closely </a:t>
            </a:r>
            <a:r>
              <a:rPr lang="en-US" sz="2400" b="0" i="0" u="none" strike="noStrike" baseline="0" dirty="0" err="1" smtClean="0">
                <a:latin typeface="Times New Roman" panose="02020603050405020304" pitchFamily="18" charset="0"/>
              </a:rPr>
              <a:t>dependant</a:t>
            </a:r>
            <a:r>
              <a:rPr lang="en-US" sz="2400" b="0" i="0" u="none" strike="noStrike" baseline="0" dirty="0" smtClean="0">
                <a:latin typeface="Times New Roman" panose="02020603050405020304" pitchFamily="18" charset="0"/>
              </a:rPr>
              <a:t> on its ability to dissipate the heat generated at the collector base junction. </a:t>
            </a:r>
            <a:r>
              <a:rPr lang="en-US" sz="2400" b="0" i="0" u="none" strike="noStrike" baseline="0" dirty="0" err="1" smtClean="0">
                <a:latin typeface="Times New Roman" panose="02020603050405020304" pitchFamily="18" charset="0"/>
              </a:rPr>
              <a:t>Minimising</a:t>
            </a:r>
            <a:r>
              <a:rPr lang="en-US" sz="2400" b="0" i="0" u="none" strike="noStrike" baseline="0" dirty="0" smtClean="0">
                <a:latin typeface="Times New Roman" panose="02020603050405020304" pitchFamily="18" charset="0"/>
              </a:rPr>
              <a:t> the problem of heat is approached in two main ways:</a:t>
            </a:r>
          </a:p>
          <a:p>
            <a:endParaRPr lang="en-US" sz="2400" b="0" i="0" u="none" strike="noStrike" baseline="0" dirty="0" smtClean="0">
              <a:latin typeface="Times New Roman" panose="02020603050405020304" pitchFamily="18" charset="0"/>
            </a:endParaRPr>
          </a:p>
          <a:p>
            <a:r>
              <a:rPr lang="en-US" sz="2400" b="1" i="0" u="none" strike="noStrike" baseline="0" dirty="0" smtClean="0">
                <a:latin typeface="Times New Roman" panose="02020603050405020304" pitchFamily="18" charset="0"/>
              </a:rPr>
              <a:t>1. </a:t>
            </a:r>
            <a:r>
              <a:rPr lang="en-US" sz="2400" b="0" i="0" u="none" strike="noStrike" baseline="0" dirty="0" smtClean="0">
                <a:latin typeface="Times New Roman" panose="02020603050405020304" pitchFamily="18" charset="0"/>
              </a:rPr>
              <a:t>By operating the transistor in the most efficient way possible, that is by choosing a class of biasing that gives high efficiency and is least wasteful of power.</a:t>
            </a:r>
          </a:p>
          <a:p>
            <a:endParaRPr lang="en-US" sz="2400" b="0" i="0" u="none" strike="noStrike" baseline="0" dirty="0" smtClean="0">
              <a:latin typeface="Times New Roman" panose="02020603050405020304" pitchFamily="18" charset="0"/>
            </a:endParaRPr>
          </a:p>
          <a:p>
            <a:r>
              <a:rPr lang="en-US" sz="2400" b="1" i="0" u="none" strike="noStrike" baseline="0" dirty="0" smtClean="0">
                <a:latin typeface="Times New Roman" panose="02020603050405020304" pitchFamily="18" charset="0"/>
              </a:rPr>
              <a:t>2. </a:t>
            </a:r>
            <a:r>
              <a:rPr lang="en-US" sz="2400" b="0" i="0" u="none" strike="noStrike" baseline="0" dirty="0" smtClean="0">
                <a:latin typeface="Times New Roman" panose="02020603050405020304" pitchFamily="18" charset="0"/>
              </a:rPr>
              <a:t>By ensuring that the heat produced by the transistor can be removed and effectively transferred to the surrounding air as quickly as possible.</a:t>
            </a:r>
            <a:endParaRPr lang="en-US" sz="2400" dirty="0"/>
          </a:p>
        </p:txBody>
      </p:sp>
      <p:sp>
        <p:nvSpPr>
          <p:cNvPr id="5" name="Rectangle 4"/>
          <p:cNvSpPr/>
          <p:nvPr/>
        </p:nvSpPr>
        <p:spPr>
          <a:xfrm>
            <a:off x="293305" y="158234"/>
            <a:ext cx="3145413" cy="584775"/>
          </a:xfrm>
          <a:prstGeom prst="rect">
            <a:avLst/>
          </a:prstGeom>
        </p:spPr>
        <p:txBody>
          <a:bodyPr wrap="none">
            <a:spAutoFit/>
          </a:bodyPr>
          <a:lstStyle/>
          <a:p>
            <a:r>
              <a:rPr lang="en-US" sz="3200" b="0" i="0" u="none" strike="noStrike" baseline="0" dirty="0" smtClean="0">
                <a:latin typeface="ArialBlack"/>
              </a:rPr>
              <a:t>Power De-rating</a:t>
            </a:r>
          </a:p>
        </p:txBody>
      </p:sp>
      <p:pic>
        <p:nvPicPr>
          <p:cNvPr id="6" name="Picture 5"/>
          <p:cNvPicPr>
            <a:picLocks noChangeAspect="1"/>
          </p:cNvPicPr>
          <p:nvPr/>
        </p:nvPicPr>
        <p:blipFill>
          <a:blip r:embed="rId2"/>
          <a:stretch>
            <a:fillRect/>
          </a:stretch>
        </p:blipFill>
        <p:spPr>
          <a:xfrm>
            <a:off x="8229600" y="1149121"/>
            <a:ext cx="3850920" cy="4134079"/>
          </a:xfrm>
          <a:prstGeom prst="rect">
            <a:avLst/>
          </a:prstGeom>
        </p:spPr>
      </p:pic>
      <p:sp>
        <p:nvSpPr>
          <p:cNvPr id="2" name="Rectangle 1"/>
          <p:cNvSpPr/>
          <p:nvPr/>
        </p:nvSpPr>
        <p:spPr>
          <a:xfrm>
            <a:off x="8692738" y="2220686"/>
            <a:ext cx="534389" cy="2630714"/>
          </a:xfrm>
          <a:prstGeom prst="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099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left)">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wipe(left)">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02969" y="0"/>
            <a:ext cx="4476331" cy="3037523"/>
          </a:xfrm>
          <a:prstGeom prst="rect">
            <a:avLst/>
          </a:prstGeom>
        </p:spPr>
      </p:pic>
      <p:pic>
        <p:nvPicPr>
          <p:cNvPr id="5" name="Picture 4"/>
          <p:cNvPicPr>
            <a:picLocks noChangeAspect="1"/>
          </p:cNvPicPr>
          <p:nvPr/>
        </p:nvPicPr>
        <p:blipFill>
          <a:blip r:embed="rId3"/>
          <a:stretch>
            <a:fillRect/>
          </a:stretch>
        </p:blipFill>
        <p:spPr>
          <a:xfrm>
            <a:off x="7702969" y="3509263"/>
            <a:ext cx="4474365" cy="3348737"/>
          </a:xfrm>
          <a:prstGeom prst="rect">
            <a:avLst/>
          </a:prstGeom>
        </p:spPr>
      </p:pic>
      <p:sp>
        <p:nvSpPr>
          <p:cNvPr id="6" name="Rectangle 5"/>
          <p:cNvSpPr/>
          <p:nvPr/>
        </p:nvSpPr>
        <p:spPr>
          <a:xfrm>
            <a:off x="114299" y="221040"/>
            <a:ext cx="7588669" cy="5509200"/>
          </a:xfrm>
          <a:prstGeom prst="rect">
            <a:avLst/>
          </a:prstGeom>
        </p:spPr>
        <p:txBody>
          <a:bodyPr wrap="square">
            <a:spAutoFit/>
          </a:bodyPr>
          <a:lstStyle/>
          <a:p>
            <a:r>
              <a:rPr lang="en-US" sz="3200" b="1" i="0" u="none" strike="noStrike" baseline="0" dirty="0" smtClean="0">
                <a:latin typeface="Times New Roman" panose="02020603050405020304" pitchFamily="18" charset="0"/>
              </a:rPr>
              <a:t>a. </a:t>
            </a:r>
            <a:r>
              <a:rPr lang="en-US" sz="3200" b="0" i="0" u="none" strike="noStrike" baseline="0" dirty="0" smtClean="0">
                <a:latin typeface="Times New Roman" panose="02020603050405020304" pitchFamily="18" charset="0"/>
              </a:rPr>
              <a:t>Shows a tube of heat-sink compound.</a:t>
            </a:r>
          </a:p>
          <a:p>
            <a:r>
              <a:rPr lang="en-US" sz="3200" b="1" i="0" u="none" strike="noStrike" baseline="0" dirty="0" smtClean="0">
                <a:latin typeface="Times New Roman" panose="02020603050405020304" pitchFamily="18" charset="0"/>
              </a:rPr>
              <a:t>b</a:t>
            </a:r>
            <a:r>
              <a:rPr lang="en-US" sz="3200" b="0" i="0" u="none" strike="noStrike" baseline="0" dirty="0" smtClean="0">
                <a:latin typeface="Times New Roman" panose="02020603050405020304" pitchFamily="18" charset="0"/>
              </a:rPr>
              <a:t>. Shows a TO220 clip on heat-sink.</a:t>
            </a:r>
          </a:p>
          <a:p>
            <a:r>
              <a:rPr lang="en-US" sz="3200" b="1" i="0" u="none" strike="noStrike" baseline="0" dirty="0" smtClean="0">
                <a:latin typeface="Times New Roman" panose="02020603050405020304" pitchFamily="18" charset="0"/>
              </a:rPr>
              <a:t>c. </a:t>
            </a:r>
            <a:r>
              <a:rPr lang="en-US" sz="3200" b="0" i="0" u="none" strike="noStrike" baseline="0" dirty="0" smtClean="0">
                <a:latin typeface="Times New Roman" panose="02020603050405020304" pitchFamily="18" charset="0"/>
              </a:rPr>
              <a:t>Shows a TIP31 transistor, which has a TO220 package type, ready for mounting.</a:t>
            </a:r>
          </a:p>
          <a:p>
            <a:r>
              <a:rPr lang="en-US" sz="3200" b="1" i="0" u="none" strike="noStrike" baseline="0" dirty="0" smtClean="0">
                <a:latin typeface="Times New Roman" panose="02020603050405020304" pitchFamily="18" charset="0"/>
              </a:rPr>
              <a:t>d. </a:t>
            </a:r>
            <a:r>
              <a:rPr lang="en-US" sz="3200" b="0" i="0" u="none" strike="noStrike" baseline="0" dirty="0" smtClean="0">
                <a:latin typeface="Times New Roman" panose="02020603050405020304" pitchFamily="18" charset="0"/>
              </a:rPr>
              <a:t>Shows the metal body of the transistor smeared with heat-sink compound. This is essential to create efficient heat transfer between the transistor and heat-sink.</a:t>
            </a:r>
          </a:p>
          <a:p>
            <a:r>
              <a:rPr lang="en-US" sz="3200" b="1" i="0" u="none" strike="noStrike" baseline="0" dirty="0" smtClean="0">
                <a:latin typeface="Times New Roman" panose="02020603050405020304" pitchFamily="18" charset="0"/>
              </a:rPr>
              <a:t>e. </a:t>
            </a:r>
            <a:r>
              <a:rPr lang="en-US" sz="3200" b="0" i="0" u="none" strike="noStrike" baseline="0" dirty="0" smtClean="0">
                <a:latin typeface="Times New Roman" panose="02020603050405020304" pitchFamily="18" charset="0"/>
              </a:rPr>
              <a:t>Shows the transistor fitted to the heat-sink.</a:t>
            </a:r>
          </a:p>
          <a:p>
            <a:r>
              <a:rPr lang="en-US" sz="3200" b="1" i="0" u="none" strike="noStrike" baseline="0" dirty="0" smtClean="0">
                <a:latin typeface="Times New Roman" panose="02020603050405020304" pitchFamily="18" charset="0"/>
              </a:rPr>
              <a:t>f. </a:t>
            </a:r>
            <a:r>
              <a:rPr lang="en-US" sz="3200" b="0" i="0" u="none" strike="noStrike" baseline="0" dirty="0" smtClean="0">
                <a:latin typeface="Times New Roman" panose="02020603050405020304" pitchFamily="18" charset="0"/>
              </a:rPr>
              <a:t>Shows an alternative method of mounting, used when the metal body of the transistor</a:t>
            </a:r>
            <a:endParaRPr lang="en-US" sz="3200" dirty="0"/>
          </a:p>
        </p:txBody>
      </p:sp>
    </p:spTree>
    <p:extLst>
      <p:ext uri="{BB962C8B-B14F-4D97-AF65-F5344CB8AC3E}">
        <p14:creationId xmlns:p14="http://schemas.microsoft.com/office/powerpoint/2010/main" val="28011974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Image result for what is power efficiency formula for an amplifie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2099"/>
          <a:stretch/>
        </p:blipFill>
        <p:spPr bwMode="auto">
          <a:xfrm>
            <a:off x="442236" y="0"/>
            <a:ext cx="11444964" cy="6749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669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half" idx="2"/>
          </p:nvPr>
        </p:nvPicPr>
        <p:blipFill rotWithShape="1">
          <a:blip r:embed="rId2"/>
          <a:srcRect l="41343" t="29119"/>
          <a:stretch/>
        </p:blipFill>
        <p:spPr>
          <a:xfrm>
            <a:off x="5660571" y="793115"/>
            <a:ext cx="5602515" cy="4483898"/>
          </a:xfrm>
          <a:prstGeom prst="rect">
            <a:avLst/>
          </a:prstGeom>
        </p:spPr>
      </p:pic>
      <p:pic>
        <p:nvPicPr>
          <p:cNvPr id="10" name="Content Placeholder 9"/>
          <p:cNvPicPr>
            <a:picLocks noGrp="1" noChangeAspect="1"/>
          </p:cNvPicPr>
          <p:nvPr>
            <p:ph sz="half" idx="1"/>
          </p:nvPr>
        </p:nvPicPr>
        <p:blipFill rotWithShape="1">
          <a:blip r:embed="rId2"/>
          <a:srcRect t="31990" r="61657" b="29303"/>
          <a:stretch/>
        </p:blipFill>
        <p:spPr>
          <a:xfrm>
            <a:off x="478304" y="925675"/>
            <a:ext cx="4982696" cy="3762440"/>
          </a:xfrm>
          <a:prstGeom prst="rect">
            <a:avLst/>
          </a:prstGeom>
        </p:spPr>
      </p:pic>
      <p:sp>
        <p:nvSpPr>
          <p:cNvPr id="11" name="Title 3"/>
          <p:cNvSpPr>
            <a:spLocks noGrp="1"/>
          </p:cNvSpPr>
          <p:nvPr>
            <p:ph type="title"/>
          </p:nvPr>
        </p:nvSpPr>
        <p:spPr>
          <a:xfrm>
            <a:off x="0" y="0"/>
            <a:ext cx="10515600" cy="796018"/>
          </a:xfrm>
        </p:spPr>
        <p:txBody>
          <a:bodyPr/>
          <a:lstStyle/>
          <a:p>
            <a:r>
              <a:rPr lang="en-US" b="1" dirty="0" smtClean="0">
                <a:latin typeface="Arial Black" panose="020B0A04020102020204" pitchFamily="34" charset="0"/>
              </a:rPr>
              <a:t>Classification of Amplifiers</a:t>
            </a:r>
            <a:endParaRPr lang="en-US" b="1" dirty="0">
              <a:latin typeface="Arial Black" panose="020B0A04020102020204" pitchFamily="34" charset="0"/>
            </a:endParaRPr>
          </a:p>
        </p:txBody>
      </p:sp>
      <p:sp>
        <p:nvSpPr>
          <p:cNvPr id="12" name="Rectangle 11"/>
          <p:cNvSpPr/>
          <p:nvPr/>
        </p:nvSpPr>
        <p:spPr>
          <a:xfrm>
            <a:off x="261257" y="5775013"/>
            <a:ext cx="11335657" cy="954107"/>
          </a:xfrm>
          <a:prstGeom prst="rect">
            <a:avLst/>
          </a:prstGeom>
        </p:spPr>
        <p:txBody>
          <a:bodyPr wrap="square">
            <a:spAutoFit/>
          </a:bodyPr>
          <a:lstStyle/>
          <a:p>
            <a:r>
              <a:rPr lang="en-US" sz="2800" b="1" dirty="0"/>
              <a:t>Collector current waveforms for transistors operating in (a) class A, </a:t>
            </a:r>
            <a:endParaRPr lang="en-US" sz="2800" b="1" dirty="0" smtClean="0"/>
          </a:p>
          <a:p>
            <a:r>
              <a:rPr lang="en-US" sz="2800" b="1" dirty="0" smtClean="0"/>
              <a:t>(</a:t>
            </a:r>
            <a:r>
              <a:rPr lang="en-US" sz="2800" b="1" dirty="0"/>
              <a:t>b) class B, (c) class AB</a:t>
            </a:r>
            <a:r>
              <a:rPr lang="en-US" sz="2800" b="1" dirty="0" smtClean="0"/>
              <a:t>, and </a:t>
            </a:r>
            <a:r>
              <a:rPr lang="en-US" sz="2800" b="1" dirty="0"/>
              <a:t>(d) class C amplifier stages</a:t>
            </a:r>
          </a:p>
        </p:txBody>
      </p:sp>
    </p:spTree>
    <p:extLst>
      <p:ext uri="{BB962C8B-B14F-4D97-AF65-F5344CB8AC3E}">
        <p14:creationId xmlns:p14="http://schemas.microsoft.com/office/powerpoint/2010/main" val="6362743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752475"/>
          </a:xfrm>
        </p:spPr>
        <p:txBody>
          <a:bodyPr/>
          <a:lstStyle/>
          <a:p>
            <a:r>
              <a:rPr lang="en-US" b="1" dirty="0" smtClean="0">
                <a:latin typeface="Arial Black" panose="020B0A04020102020204" pitchFamily="34" charset="0"/>
              </a:rPr>
              <a:t>Classification of Amplifiers</a:t>
            </a:r>
            <a:endParaRPr lang="en-US" b="1" dirty="0">
              <a:latin typeface="Arial Black" panose="020B0A04020102020204" pitchFamily="34" charset="0"/>
            </a:endParaRPr>
          </a:p>
        </p:txBody>
      </p:sp>
      <p:pic>
        <p:nvPicPr>
          <p:cNvPr id="1026" name="Picture 2" descr="http://www.electronics-tutorials.ws/wp-content/uploads/2013/07/amplifier19.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375" y="1348578"/>
            <a:ext cx="5985394" cy="35790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6355297" y="1024730"/>
            <a:ext cx="5836703" cy="4956970"/>
          </a:xfrm>
          <a:prstGeom prst="rect">
            <a:avLst/>
          </a:prstGeom>
        </p:spPr>
      </p:pic>
    </p:spTree>
    <p:extLst>
      <p:ext uri="{BB962C8B-B14F-4D97-AF65-F5344CB8AC3E}">
        <p14:creationId xmlns:p14="http://schemas.microsoft.com/office/powerpoint/2010/main" val="5324164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4140200" cy="701675"/>
          </a:xfrm>
        </p:spPr>
        <p:txBody>
          <a:bodyPr/>
          <a:lstStyle/>
          <a:p>
            <a:r>
              <a:rPr lang="en-US" dirty="0" smtClean="0"/>
              <a:t>Class A amplifiers</a:t>
            </a:r>
            <a:endParaRPr lang="en-US" dirty="0"/>
          </a:p>
        </p:txBody>
      </p:sp>
      <p:pic>
        <p:nvPicPr>
          <p:cNvPr id="2050" name="Picture 2" descr="class a amplifier classifi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6250" y="701675"/>
            <a:ext cx="11180812" cy="510778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76250" y="5980914"/>
            <a:ext cx="11396435" cy="646331"/>
          </a:xfrm>
          <a:prstGeom prst="rect">
            <a:avLst/>
          </a:prstGeom>
        </p:spPr>
        <p:txBody>
          <a:bodyPr wrap="square">
            <a:spAutoFit/>
          </a:bodyPr>
          <a:lstStyle/>
          <a:p>
            <a:r>
              <a:rPr lang="en-US" dirty="0">
                <a:solidFill>
                  <a:srgbClr val="202124"/>
                </a:solidFill>
                <a:latin typeface="arial" panose="020B0604020202020204" pitchFamily="34" charset="0"/>
              </a:rPr>
              <a:t>Class-A amplifiers are inefficient. A maximum theoretical efficiency of </a:t>
            </a:r>
            <a:r>
              <a:rPr lang="en-US" b="1" dirty="0">
                <a:solidFill>
                  <a:srgbClr val="202124"/>
                </a:solidFill>
                <a:latin typeface="arial" panose="020B0604020202020204" pitchFamily="34" charset="0"/>
              </a:rPr>
              <a:t>25%</a:t>
            </a:r>
            <a:r>
              <a:rPr lang="en-US" dirty="0">
                <a:solidFill>
                  <a:srgbClr val="202124"/>
                </a:solidFill>
                <a:latin typeface="arial" panose="020B0604020202020204" pitchFamily="34" charset="0"/>
              </a:rPr>
              <a:t> is obtainable using usual configurations, but 50% is the maximum for a transformer or inductively coupled configuration.</a:t>
            </a:r>
            <a:endParaRPr lang="en-US" dirty="0"/>
          </a:p>
        </p:txBody>
      </p:sp>
    </p:spTree>
    <p:extLst>
      <p:ext uri="{BB962C8B-B14F-4D97-AF65-F5344CB8AC3E}">
        <p14:creationId xmlns:p14="http://schemas.microsoft.com/office/powerpoint/2010/main" val="3372363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92120"/>
            <a:ext cx="8229600" cy="808038"/>
          </a:xfrm>
        </p:spPr>
        <p:txBody>
          <a:bodyPr/>
          <a:lstStyle/>
          <a:p>
            <a:r>
              <a:rPr lang="en-US" dirty="0" smtClean="0"/>
              <a:t>Compensation via Root Locus</a:t>
            </a:r>
            <a:endParaRPr lang="en-US" dirty="0"/>
          </a:p>
        </p:txBody>
      </p:sp>
      <p:sp>
        <p:nvSpPr>
          <p:cNvPr id="5" name="Rectangle 3"/>
          <p:cNvSpPr>
            <a:spLocks noGrp="1" noChangeArrowheads="1"/>
          </p:cNvSpPr>
          <p:nvPr>
            <p:ph idx="1"/>
          </p:nvPr>
        </p:nvSpPr>
        <p:spPr>
          <a:xfrm>
            <a:off x="1415143" y="973002"/>
            <a:ext cx="8305800" cy="2743200"/>
          </a:xfrm>
        </p:spPr>
        <p:txBody>
          <a:bodyPr>
            <a:normAutofit fontScale="92500" lnSpcReduction="10000"/>
          </a:bodyPr>
          <a:lstStyle/>
          <a:p>
            <a:pPr>
              <a:lnSpc>
                <a:spcPct val="95000"/>
              </a:lnSpc>
              <a:spcBef>
                <a:spcPct val="5000"/>
              </a:spcBef>
            </a:pPr>
            <a:r>
              <a:rPr lang="en-US" altLang="zh-CN" sz="2400" dirty="0">
                <a:latin typeface="Arial" pitchFamily="34" charset="0"/>
                <a:ea typeface="幼圆" pitchFamily="49" charset="-122"/>
              </a:rPr>
              <a:t>Performance measures in the </a:t>
            </a:r>
            <a:r>
              <a:rPr lang="en-US" altLang="zh-CN" sz="2400" dirty="0">
                <a:solidFill>
                  <a:schemeClr val="tx2"/>
                </a:solidFill>
                <a:latin typeface="Arial" pitchFamily="34" charset="0"/>
                <a:ea typeface="幼圆" pitchFamily="49" charset="-122"/>
              </a:rPr>
              <a:t>time domain</a:t>
            </a:r>
            <a:r>
              <a:rPr lang="en-US" altLang="zh-CN" sz="2400" dirty="0">
                <a:latin typeface="Arial" pitchFamily="34" charset="0"/>
                <a:ea typeface="幼圆" pitchFamily="49" charset="-122"/>
              </a:rPr>
              <a:t>: </a:t>
            </a:r>
          </a:p>
          <a:p>
            <a:pPr lvl="1" algn="just" eaLnBrk="0" hangingPunct="0">
              <a:lnSpc>
                <a:spcPct val="150000"/>
              </a:lnSpc>
              <a:spcBef>
                <a:spcPct val="30000"/>
              </a:spcBef>
              <a:buClr>
                <a:schemeClr val="accent2"/>
              </a:buClr>
            </a:pPr>
            <a:r>
              <a:rPr lang="en-US" altLang="zh-CN" dirty="0">
                <a:solidFill>
                  <a:srgbClr val="FF0000"/>
                </a:solidFill>
                <a:latin typeface="Arial" pitchFamily="34" charset="0"/>
                <a:ea typeface="幼圆" pitchFamily="49" charset="-122"/>
              </a:rPr>
              <a:t>Peak time;</a:t>
            </a:r>
          </a:p>
          <a:p>
            <a:pPr lvl="1" algn="just" eaLnBrk="0" hangingPunct="0">
              <a:lnSpc>
                <a:spcPct val="150000"/>
              </a:lnSpc>
              <a:spcBef>
                <a:spcPct val="30000"/>
              </a:spcBef>
              <a:buClr>
                <a:schemeClr val="accent2"/>
              </a:buClr>
            </a:pPr>
            <a:r>
              <a:rPr lang="en-US" altLang="zh-CN" dirty="0">
                <a:solidFill>
                  <a:srgbClr val="FF0000"/>
                </a:solidFill>
                <a:latin typeface="Arial" pitchFamily="34" charset="0"/>
                <a:ea typeface="幼圆" pitchFamily="49" charset="-122"/>
              </a:rPr>
              <a:t>Overshoot;</a:t>
            </a:r>
          </a:p>
          <a:p>
            <a:pPr lvl="1" algn="just" eaLnBrk="0" hangingPunct="0">
              <a:lnSpc>
                <a:spcPct val="150000"/>
              </a:lnSpc>
              <a:spcBef>
                <a:spcPct val="30000"/>
              </a:spcBef>
              <a:buClr>
                <a:schemeClr val="accent2"/>
              </a:buClr>
            </a:pPr>
            <a:r>
              <a:rPr lang="en-US" altLang="zh-CN" dirty="0">
                <a:solidFill>
                  <a:srgbClr val="FF0000"/>
                </a:solidFill>
                <a:latin typeface="Arial" pitchFamily="34" charset="0"/>
                <a:ea typeface="幼圆" pitchFamily="49" charset="-122"/>
              </a:rPr>
              <a:t>Settling time for a step input;</a:t>
            </a:r>
          </a:p>
          <a:p>
            <a:pPr lvl="1" algn="just" eaLnBrk="0" hangingPunct="0">
              <a:lnSpc>
                <a:spcPct val="150000"/>
              </a:lnSpc>
              <a:spcBef>
                <a:spcPct val="30000"/>
              </a:spcBef>
              <a:buClr>
                <a:schemeClr val="accent2"/>
              </a:buClr>
            </a:pPr>
            <a:r>
              <a:rPr lang="en-US" altLang="zh-CN" dirty="0">
                <a:solidFill>
                  <a:srgbClr val="FF0000"/>
                </a:solidFill>
                <a:latin typeface="Arial" pitchFamily="34" charset="0"/>
                <a:ea typeface="幼圆" pitchFamily="49" charset="-122"/>
              </a:rPr>
              <a:t>Steady-state error for test inputs</a:t>
            </a:r>
          </a:p>
        </p:txBody>
      </p:sp>
      <p:sp>
        <p:nvSpPr>
          <p:cNvPr id="6" name="Rectangle 23"/>
          <p:cNvSpPr>
            <a:spLocks noChangeArrowheads="1"/>
          </p:cNvSpPr>
          <p:nvPr/>
        </p:nvSpPr>
        <p:spPr bwMode="auto">
          <a:xfrm>
            <a:off x="1828800" y="3886200"/>
            <a:ext cx="8229600" cy="2123658"/>
          </a:xfrm>
          <a:prstGeom prst="rect">
            <a:avLst/>
          </a:prstGeom>
          <a:noFill/>
          <a:ln w="9525">
            <a:noFill/>
            <a:miter lim="800000"/>
            <a:headEnd/>
            <a:tailEnd/>
          </a:ln>
          <a:effectLst/>
        </p:spPr>
        <p:txBody>
          <a:bodyPr>
            <a:spAutoFit/>
          </a:bodyPr>
          <a:lstStyle/>
          <a:p>
            <a:pPr marL="342900" indent="-342900" algn="just" eaLnBrk="0" hangingPunct="0">
              <a:lnSpc>
                <a:spcPct val="80000"/>
              </a:lnSpc>
              <a:spcBef>
                <a:spcPct val="30000"/>
              </a:spcBef>
              <a:buClr>
                <a:schemeClr val="accent2"/>
              </a:buClr>
              <a:buFont typeface="Arial" pitchFamily="34" charset="0"/>
              <a:buChar char="•"/>
            </a:pPr>
            <a:r>
              <a:rPr lang="en-US" altLang="zh-CN" sz="2400" dirty="0">
                <a:latin typeface="Arial" pitchFamily="34" charset="0"/>
                <a:ea typeface="幼圆" pitchFamily="49" charset="-122"/>
              </a:rPr>
              <a:t>These performance specifications can be defined in terms of the desirable location of the poles and zeros of the closed-loop.</a:t>
            </a:r>
            <a:endParaRPr lang="en-US" altLang="zh-CN" sz="2400" dirty="0">
              <a:solidFill>
                <a:srgbClr val="FF0000"/>
              </a:solidFill>
              <a:latin typeface="Arial" pitchFamily="34" charset="0"/>
              <a:ea typeface="幼圆" pitchFamily="49" charset="-122"/>
            </a:endParaRPr>
          </a:p>
          <a:p>
            <a:pPr marL="342900" indent="-342900" algn="just" eaLnBrk="0" hangingPunct="0">
              <a:lnSpc>
                <a:spcPct val="80000"/>
              </a:lnSpc>
              <a:spcBef>
                <a:spcPct val="70000"/>
              </a:spcBef>
              <a:buClr>
                <a:schemeClr val="accent2"/>
              </a:buClr>
              <a:buFont typeface="Arial" pitchFamily="34" charset="0"/>
              <a:buChar char="•"/>
            </a:pPr>
            <a:r>
              <a:rPr lang="en-US" altLang="zh-CN" sz="2400" dirty="0">
                <a:latin typeface="Arial" pitchFamily="34" charset="0"/>
                <a:ea typeface="幼圆" pitchFamily="49" charset="-122"/>
              </a:rPr>
              <a:t>Root locus method can be used to find a suitable compensator </a:t>
            </a:r>
            <a:r>
              <a:rPr lang="en-US" altLang="zh-CN" sz="2400" i="1" dirty="0" err="1">
                <a:solidFill>
                  <a:srgbClr val="FF0000"/>
                </a:solidFill>
                <a:ea typeface="幼圆" pitchFamily="49" charset="-122"/>
              </a:rPr>
              <a:t>G</a:t>
            </a:r>
            <a:r>
              <a:rPr lang="en-US" altLang="zh-CN" sz="2400" i="1" baseline="-25000" dirty="0" err="1">
                <a:solidFill>
                  <a:srgbClr val="FF0000"/>
                </a:solidFill>
                <a:ea typeface="幼圆" pitchFamily="49" charset="-122"/>
              </a:rPr>
              <a:t>c</a:t>
            </a:r>
            <a:r>
              <a:rPr lang="en-US" altLang="zh-CN" sz="2400" dirty="0">
                <a:solidFill>
                  <a:srgbClr val="FF0000"/>
                </a:solidFill>
                <a:latin typeface="Arial" pitchFamily="34" charset="0"/>
                <a:ea typeface="幼圆" pitchFamily="49" charset="-122"/>
              </a:rPr>
              <a:t>(</a:t>
            </a:r>
            <a:r>
              <a:rPr lang="en-US" altLang="zh-CN" sz="2400" i="1" dirty="0">
                <a:solidFill>
                  <a:srgbClr val="FF0000"/>
                </a:solidFill>
                <a:ea typeface="幼圆" pitchFamily="49" charset="-122"/>
              </a:rPr>
              <a:t>s</a:t>
            </a:r>
            <a:r>
              <a:rPr lang="en-US" altLang="zh-CN" sz="2400" dirty="0">
                <a:solidFill>
                  <a:srgbClr val="FF0000"/>
                </a:solidFill>
                <a:latin typeface="Arial" pitchFamily="34" charset="0"/>
                <a:ea typeface="幼圆" pitchFamily="49" charset="-122"/>
              </a:rPr>
              <a:t>)</a:t>
            </a:r>
            <a:r>
              <a:rPr lang="en-US" altLang="zh-CN" sz="2400" dirty="0">
                <a:latin typeface="Arial" pitchFamily="34" charset="0"/>
                <a:ea typeface="幼圆" pitchFamily="49" charset="-122"/>
              </a:rPr>
              <a:t> so that the resultant root locus results in the desired closed-loop root configuration.  </a:t>
            </a:r>
          </a:p>
        </p:txBody>
      </p:sp>
    </p:spTree>
    <p:extLst>
      <p:ext uri="{BB962C8B-B14F-4D97-AF65-F5344CB8AC3E}">
        <p14:creationId xmlns:p14="http://schemas.microsoft.com/office/powerpoint/2010/main" val="410855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9991"/>
            <a:ext cx="12192000" cy="6370975"/>
          </a:xfrm>
          <a:prstGeom prst="rect">
            <a:avLst/>
          </a:prstGeom>
        </p:spPr>
        <p:txBody>
          <a:bodyPr wrap="square">
            <a:spAutoFit/>
          </a:bodyPr>
          <a:lstStyle/>
          <a:p>
            <a:r>
              <a:rPr lang="en-US" sz="2400" dirty="0" smtClean="0">
                <a:latin typeface="Arial" panose="020B0604020202020204" pitchFamily="34" charset="0"/>
                <a:cs typeface="Arial" panose="020B0604020202020204" pitchFamily="34" charset="0"/>
              </a:rPr>
              <a:t>To achieve high linearity and gain, the output stage of a class A amplifier is biased “ON” (conducting) all the time.</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As a class A amplifier operates in the linear portion of its characteristic curves, the single output device conducts through a full 360 degrees of the output waveform. </a:t>
            </a:r>
          </a:p>
          <a:p>
            <a:endParaRPr lang="en-US" sz="2400"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Since a class A amplifier operates in the linear region, the transistors base (or gate) DC biasing voltage should by chosen properly to ensure correct operation and low distortion. However, as the output device is “ON” at all times, it is constantly carrying current, which represents a continuous loss of power in the amplifier.</a:t>
            </a:r>
          </a:p>
          <a:p>
            <a:endParaRPr lang="en-US" sz="2400"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Due to this continuous loss of power class A amplifiers create tremendous amounts of heat adding to their very low efficiency at around 25%, making them impractical for high-power amplifications. Also due to the high idling current of the amplifier, the power supply must be sized accordingly and be well filtered to avoid any amplifier hum and noise.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391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wipe(left)">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wipe(left)">
                                      <p:cBhvr>
                                        <p:cTn id="2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000" y="872218"/>
            <a:ext cx="11620500" cy="5925340"/>
          </a:xfrm>
          <a:prstGeom prst="rect">
            <a:avLst/>
          </a:prstGeom>
        </p:spPr>
        <p:txBody>
          <a:bodyPr wrap="square">
            <a:spAutoFit/>
          </a:bodyPr>
          <a:lstStyle/>
          <a:p>
            <a:pPr>
              <a:lnSpc>
                <a:spcPct val="150000"/>
              </a:lnSpc>
            </a:pPr>
            <a:r>
              <a:rPr lang="en-US" sz="3200" dirty="0" smtClean="0"/>
              <a:t>Class A amplifiers are biased with a DC voltage applied across the transistor base-emitter junction so that their quiescent (or no signal) operating point is on a linear part of the transistor’s characteristics. </a:t>
            </a:r>
          </a:p>
          <a:p>
            <a:pPr>
              <a:lnSpc>
                <a:spcPct val="150000"/>
              </a:lnSpc>
            </a:pPr>
            <a:endParaRPr lang="en-US" sz="3200" dirty="0" smtClean="0"/>
          </a:p>
          <a:p>
            <a:pPr>
              <a:lnSpc>
                <a:spcPct val="150000"/>
              </a:lnSpc>
            </a:pPr>
            <a:r>
              <a:rPr lang="en-US" sz="3200" dirty="0" smtClean="0"/>
              <a:t>Also, the signal waveform applied to the base should not drive the transistor either into saturation or into cut-off. If this were allowed to happen it would cause the waveform peaks to be flattened, causing distortion. </a:t>
            </a:r>
            <a:endParaRPr lang="en-US" sz="3200" dirty="0"/>
          </a:p>
        </p:txBody>
      </p:sp>
      <p:sp>
        <p:nvSpPr>
          <p:cNvPr id="5" name="Title 4"/>
          <p:cNvSpPr>
            <a:spLocks noGrp="1"/>
          </p:cNvSpPr>
          <p:nvPr>
            <p:ph type="title"/>
          </p:nvPr>
        </p:nvSpPr>
        <p:spPr>
          <a:xfrm>
            <a:off x="806450" y="0"/>
            <a:ext cx="10515600" cy="727075"/>
          </a:xfrm>
        </p:spPr>
        <p:txBody>
          <a:bodyPr/>
          <a:lstStyle/>
          <a:p>
            <a:pPr algn="ctr"/>
            <a:r>
              <a:rPr lang="en-US" b="1" dirty="0" smtClean="0">
                <a:latin typeface="Arial Black" panose="020B0A04020102020204" pitchFamily="34" charset="0"/>
              </a:rPr>
              <a:t>Class A amplifier Biasing</a:t>
            </a:r>
            <a:endParaRPr lang="en-US" b="1" dirty="0">
              <a:latin typeface="Arial Black" panose="020B0A04020102020204" pitchFamily="34" charset="0"/>
            </a:endParaRPr>
          </a:p>
        </p:txBody>
      </p:sp>
    </p:spTree>
    <p:extLst>
      <p:ext uri="{BB962C8B-B14F-4D97-AF65-F5344CB8AC3E}">
        <p14:creationId xmlns:p14="http://schemas.microsoft.com/office/powerpoint/2010/main" val="307510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left)">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63676"/>
            <a:ext cx="10515600" cy="4351338"/>
          </a:xfrm>
        </p:spPr>
        <p:txBody>
          <a:bodyPr>
            <a:normAutofit lnSpcReduction="10000"/>
          </a:bodyPr>
          <a:lstStyle/>
          <a:p>
            <a:pPr>
              <a:lnSpc>
                <a:spcPct val="150000"/>
              </a:lnSpc>
            </a:pPr>
            <a:r>
              <a:rPr lang="en-US" sz="3200" b="1" dirty="0"/>
              <a:t>In class A biasing, the collector voltage is kept at approximately half the supply voltage, however this means that the transistor is permanently passing collector current, even when no signal is applied, so power is being wasted, and although class A provides for very low distortion, it is also relatively inefficient in its use of power.</a:t>
            </a:r>
          </a:p>
          <a:p>
            <a:endParaRPr lang="en-US" dirty="0"/>
          </a:p>
        </p:txBody>
      </p:sp>
      <p:sp>
        <p:nvSpPr>
          <p:cNvPr id="4" name="Title 4"/>
          <p:cNvSpPr>
            <a:spLocks noGrp="1"/>
          </p:cNvSpPr>
          <p:nvPr>
            <p:ph type="title"/>
          </p:nvPr>
        </p:nvSpPr>
        <p:spPr>
          <a:xfrm>
            <a:off x="838200" y="0"/>
            <a:ext cx="10515600" cy="1042761"/>
          </a:xfrm>
        </p:spPr>
        <p:txBody>
          <a:bodyPr/>
          <a:lstStyle/>
          <a:p>
            <a:pPr algn="ctr"/>
            <a:r>
              <a:rPr lang="en-US" b="1" dirty="0" smtClean="0">
                <a:latin typeface="Arial Black" panose="020B0A04020102020204" pitchFamily="34" charset="0"/>
              </a:rPr>
              <a:t>Class A amplifier Biasing</a:t>
            </a:r>
            <a:endParaRPr lang="en-US" b="1" dirty="0">
              <a:latin typeface="Arial Black" panose="020B0A04020102020204" pitchFamily="34" charset="0"/>
            </a:endParaRPr>
          </a:p>
        </p:txBody>
      </p:sp>
    </p:spTree>
    <p:extLst>
      <p:ext uri="{BB962C8B-B14F-4D97-AF65-F5344CB8AC3E}">
        <p14:creationId xmlns:p14="http://schemas.microsoft.com/office/powerpoint/2010/main" val="19197946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2460625"/>
            <a:ext cx="10515600" cy="1325563"/>
          </a:xfrm>
        </p:spPr>
        <p:txBody>
          <a:bodyPr>
            <a:normAutofit/>
          </a:bodyPr>
          <a:lstStyle/>
          <a:p>
            <a:r>
              <a:rPr lang="en-US" sz="8000" b="1" dirty="0" smtClean="0">
                <a:latin typeface="Arial Black" panose="020B0A04020102020204" pitchFamily="34" charset="0"/>
              </a:rPr>
              <a:t>Class B amplifiers</a:t>
            </a:r>
            <a:endParaRPr lang="en-US" sz="8000" b="1" dirty="0">
              <a:latin typeface="Arial Black" panose="020B0A04020102020204" pitchFamily="34" charset="0"/>
            </a:endParaRPr>
          </a:p>
        </p:txBody>
      </p:sp>
    </p:spTree>
    <p:extLst>
      <p:ext uri="{BB962C8B-B14F-4D97-AF65-F5344CB8AC3E}">
        <p14:creationId xmlns:p14="http://schemas.microsoft.com/office/powerpoint/2010/main" val="20528174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 y="136525"/>
            <a:ext cx="4187371" cy="587375"/>
          </a:xfrm>
        </p:spPr>
        <p:txBody>
          <a:bodyPr>
            <a:normAutofit fontScale="90000"/>
          </a:bodyPr>
          <a:lstStyle/>
          <a:p>
            <a:r>
              <a:rPr lang="en-US" b="1" u="sng" dirty="0" smtClean="0">
                <a:latin typeface="Aharoni" panose="02010803020104030203" pitchFamily="2" charset="-79"/>
                <a:cs typeface="Aharoni" panose="02010803020104030203" pitchFamily="2" charset="-79"/>
              </a:rPr>
              <a:t>Class B amplifier</a:t>
            </a:r>
            <a:endParaRPr lang="en-US" b="1" u="sng" dirty="0">
              <a:latin typeface="Aharoni" panose="02010803020104030203" pitchFamily="2" charset="-79"/>
              <a:cs typeface="Aharoni" panose="02010803020104030203" pitchFamily="2" charset="-79"/>
            </a:endParaRPr>
          </a:p>
        </p:txBody>
      </p:sp>
      <p:pic>
        <p:nvPicPr>
          <p:cNvPr id="3074" name="Picture 2" descr="class b amplifier classifi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908483"/>
            <a:ext cx="5257800" cy="27618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626100" y="0"/>
            <a:ext cx="6449786" cy="3785652"/>
          </a:xfrm>
          <a:prstGeom prst="rect">
            <a:avLst/>
          </a:prstGeom>
        </p:spPr>
        <p:txBody>
          <a:bodyPr wrap="square">
            <a:spAutoFit/>
          </a:bodyPr>
          <a:lstStyle/>
          <a:p>
            <a:r>
              <a:rPr lang="en-US" sz="2400" b="1" dirty="0" smtClean="0"/>
              <a:t>Class B amplifiers were invented as a solution to the efficiency and heating problems associated with the previous class A amplifier. </a:t>
            </a:r>
          </a:p>
          <a:p>
            <a:endParaRPr lang="en-US" sz="2400" b="1" dirty="0"/>
          </a:p>
          <a:p>
            <a:r>
              <a:rPr lang="en-US" sz="2400" b="1" dirty="0" smtClean="0"/>
              <a:t>The basic class B amplifier uses two complimentary transistors either bipolar of FET for each half of the waveform with its output stage configured in a “push-pull” type arrangement, so that each transistor device amplifies only half of the output waveform.</a:t>
            </a:r>
          </a:p>
        </p:txBody>
      </p:sp>
      <p:sp>
        <p:nvSpPr>
          <p:cNvPr id="5" name="Rectangle 4"/>
          <p:cNvSpPr/>
          <p:nvPr/>
        </p:nvSpPr>
        <p:spPr>
          <a:xfrm>
            <a:off x="266700" y="4940796"/>
            <a:ext cx="11277600" cy="1815882"/>
          </a:xfrm>
          <a:prstGeom prst="rect">
            <a:avLst/>
          </a:prstGeom>
        </p:spPr>
        <p:txBody>
          <a:bodyPr wrap="square">
            <a:spAutoFit/>
          </a:bodyPr>
          <a:lstStyle/>
          <a:p>
            <a:r>
              <a:rPr lang="en-US" sz="2800" dirty="0" smtClean="0"/>
              <a:t>In the class B amplifier, there is no DC base bias current as its quiescent current is zero, so that the dc power is small and therefore its efficiency is much higher than that of the class A amplifier. However, the price paid for the improvement in the efficiency is in the linearity of the switching device.</a:t>
            </a:r>
            <a:endParaRPr lang="en-US" sz="2800" dirty="0"/>
          </a:p>
        </p:txBody>
      </p:sp>
    </p:spTree>
    <p:extLst>
      <p:ext uri="{BB962C8B-B14F-4D97-AF65-F5344CB8AC3E}">
        <p14:creationId xmlns:p14="http://schemas.microsoft.com/office/powerpoint/2010/main" val="142784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left)">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09-09"/>
          <p:cNvPicPr>
            <a:picLocks noChangeAspect="1" noChangeArrowheads="1"/>
          </p:cNvPicPr>
          <p:nvPr/>
        </p:nvPicPr>
        <p:blipFill rotWithShape="1">
          <a:blip r:embed="rId2">
            <a:extLst>
              <a:ext uri="{28A0092B-C50C-407E-A947-70E740481C1C}">
                <a14:useLocalDpi xmlns:a14="http://schemas.microsoft.com/office/drawing/2010/main" val="0"/>
              </a:ext>
            </a:extLst>
          </a:blip>
          <a:srcRect l="2572" t="14140" r="1849" b="19514"/>
          <a:stretch/>
        </p:blipFill>
        <p:spPr bwMode="auto">
          <a:xfrm>
            <a:off x="279200" y="754744"/>
            <a:ext cx="11666058" cy="539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3"/>
          <p:cNvSpPr>
            <a:spLocks noGrp="1"/>
          </p:cNvSpPr>
          <p:nvPr>
            <p:ph type="title"/>
          </p:nvPr>
        </p:nvSpPr>
        <p:spPr>
          <a:xfrm>
            <a:off x="0" y="0"/>
            <a:ext cx="5087587" cy="881784"/>
          </a:xfrm>
        </p:spPr>
        <p:txBody>
          <a:bodyPr>
            <a:normAutofit fontScale="90000"/>
          </a:bodyPr>
          <a:lstStyle/>
          <a:p>
            <a:r>
              <a:rPr lang="en-US" b="1" dirty="0" smtClean="0">
                <a:latin typeface="Arial Black" panose="020B0A04020102020204" pitchFamily="34" charset="0"/>
              </a:rPr>
              <a:t>Class-B amplifier</a:t>
            </a:r>
            <a:endParaRPr lang="en-US" b="1" dirty="0">
              <a:latin typeface="Arial Black" panose="020B0A04020102020204" pitchFamily="34" charset="0"/>
            </a:endParaRPr>
          </a:p>
        </p:txBody>
      </p:sp>
    </p:spTree>
    <p:extLst>
      <p:ext uri="{BB962C8B-B14F-4D97-AF65-F5344CB8AC3E}">
        <p14:creationId xmlns:p14="http://schemas.microsoft.com/office/powerpoint/2010/main" val="40682615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803275"/>
          </a:xfrm>
        </p:spPr>
        <p:txBody>
          <a:bodyPr>
            <a:normAutofit/>
          </a:bodyPr>
          <a:lstStyle/>
          <a:p>
            <a:r>
              <a:rPr lang="en-US" sz="3600" b="1" dirty="0" smtClean="0">
                <a:latin typeface="Arial Black" panose="020B0A04020102020204" pitchFamily="34" charset="0"/>
              </a:rPr>
              <a:t>Transfer Characteristics of Class B amplifier</a:t>
            </a:r>
            <a:endParaRPr lang="en-US" sz="3600" b="1" dirty="0">
              <a:latin typeface="Arial Black" panose="020B0A04020102020204" pitchFamily="34" charset="0"/>
            </a:endParaRPr>
          </a:p>
        </p:txBody>
      </p:sp>
      <p:pic>
        <p:nvPicPr>
          <p:cNvPr id="4" name="Content Placeholder 3"/>
          <p:cNvPicPr>
            <a:picLocks noGrp="1" noChangeAspect="1"/>
          </p:cNvPicPr>
          <p:nvPr>
            <p:ph idx="1"/>
          </p:nvPr>
        </p:nvPicPr>
        <p:blipFill>
          <a:blip r:embed="rId2"/>
          <a:stretch>
            <a:fillRect/>
          </a:stretch>
        </p:blipFill>
        <p:spPr>
          <a:xfrm>
            <a:off x="607878" y="562322"/>
            <a:ext cx="10708092" cy="6295678"/>
          </a:xfrm>
          <a:prstGeom prst="rect">
            <a:avLst/>
          </a:prstGeom>
        </p:spPr>
      </p:pic>
    </p:spTree>
    <p:extLst>
      <p:ext uri="{BB962C8B-B14F-4D97-AF65-F5344CB8AC3E}">
        <p14:creationId xmlns:p14="http://schemas.microsoft.com/office/powerpoint/2010/main" val="2910499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class-B amplif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475" y="188912"/>
            <a:ext cx="8874125" cy="6319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8617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33400"/>
            <a:ext cx="12192000" cy="5262979"/>
          </a:xfrm>
          <a:prstGeom prst="rect">
            <a:avLst/>
          </a:prstGeom>
        </p:spPr>
        <p:txBody>
          <a:bodyPr wrap="square">
            <a:spAutoFit/>
          </a:bodyPr>
          <a:lstStyle/>
          <a:p>
            <a:r>
              <a:rPr lang="en-US" sz="2800" dirty="0" smtClean="0"/>
              <a:t>When the input signal goes positive, the positive biased transistor conducts while the negative transistor is switched “OFF”. Likewise, when the input signal goes negative, the positive transistor switches “OFF” while the negative biased transistor turns “ON” and conducts the negative portion of the signal. </a:t>
            </a:r>
          </a:p>
          <a:p>
            <a:endParaRPr lang="en-US" sz="2800" dirty="0" smtClean="0"/>
          </a:p>
          <a:p>
            <a:r>
              <a:rPr lang="en-US" sz="2800" dirty="0" smtClean="0"/>
              <a:t>Thus the transistor conducts only half of the time, either on positive or negative half cycle of the input signal.</a:t>
            </a:r>
          </a:p>
          <a:p>
            <a:endParaRPr lang="en-US" sz="2800" dirty="0" smtClean="0"/>
          </a:p>
          <a:p>
            <a:r>
              <a:rPr lang="en-US" sz="2800" dirty="0" smtClean="0"/>
              <a:t>Then we can see that each transistor device of the class B amplifier only conducts through one half or 180 degrees of the output waveform in strict time alternation, but as the output stage has devices for both halves of the signal waveform the two halves are combined together to produce the full linear output waveform.</a:t>
            </a:r>
          </a:p>
        </p:txBody>
      </p:sp>
    </p:spTree>
    <p:extLst>
      <p:ext uri="{BB962C8B-B14F-4D97-AF65-F5344CB8AC3E}">
        <p14:creationId xmlns:p14="http://schemas.microsoft.com/office/powerpoint/2010/main" val="291622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left)">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wipe(left)">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237" y="0"/>
            <a:ext cx="11874500" cy="6555641"/>
          </a:xfrm>
          <a:prstGeom prst="rect">
            <a:avLst/>
          </a:prstGeom>
        </p:spPr>
        <p:txBody>
          <a:bodyPr wrap="square">
            <a:spAutoFit/>
          </a:bodyPr>
          <a:lstStyle/>
          <a:p>
            <a:r>
              <a:rPr lang="en-US" sz="2800" dirty="0" smtClean="0"/>
              <a:t>This push-pull design of amplifier is obviously more efficient than Class A, at about 50%, but the problem with the class B amplifier design is that it can create distortion at the zero-crossing point of the waveform due to the transistors dead band of input base voltages from -0.7V to +0.7.</a:t>
            </a:r>
          </a:p>
          <a:p>
            <a:endParaRPr lang="en-US" sz="2800" dirty="0" smtClean="0"/>
          </a:p>
          <a:p>
            <a:r>
              <a:rPr lang="en-US" sz="2800" dirty="0" smtClean="0"/>
              <a:t>Recall that it takes a base-emitter voltage of about 0.7 volts to get a bipolar transistor to start conducting. Then in a class B amplifier, the output transistor is not “biased” to an “ON” state of operation until this voltage is exceeded.</a:t>
            </a:r>
          </a:p>
          <a:p>
            <a:endParaRPr lang="en-US" sz="2800" dirty="0" smtClean="0"/>
          </a:p>
          <a:p>
            <a:r>
              <a:rPr lang="en-US" sz="2800" dirty="0" smtClean="0"/>
              <a:t>This means that the part of the waveform which falls within this 0.7 volt window will not be reproduced accurately making the class B amplifier unsuitable for precision audio amplifier applications.</a:t>
            </a:r>
          </a:p>
          <a:p>
            <a:endParaRPr lang="en-US" sz="2800" dirty="0" smtClean="0"/>
          </a:p>
          <a:p>
            <a:r>
              <a:rPr lang="en-US" sz="2800" dirty="0" smtClean="0"/>
              <a:t>To overcome this zero-crossing distortion (also known as </a:t>
            </a:r>
            <a:r>
              <a:rPr lang="en-US" sz="2800" dirty="0" smtClean="0">
                <a:hlinkClick r:id="rId2"/>
              </a:rPr>
              <a:t>Crossover Distortion</a:t>
            </a:r>
            <a:r>
              <a:rPr lang="en-US" sz="2800" dirty="0" smtClean="0"/>
              <a:t>) class AB amplifiers were developed.</a:t>
            </a:r>
            <a:endParaRPr lang="en-US" sz="2800" dirty="0"/>
          </a:p>
        </p:txBody>
      </p:sp>
    </p:spTree>
    <p:extLst>
      <p:ext uri="{BB962C8B-B14F-4D97-AF65-F5344CB8AC3E}">
        <p14:creationId xmlns:p14="http://schemas.microsoft.com/office/powerpoint/2010/main" val="283147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left)">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wipe(left)">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wipe(left)">
                                      <p:cBhvr>
                                        <p:cTn id="1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92120"/>
            <a:ext cx="8229600" cy="808038"/>
          </a:xfrm>
        </p:spPr>
        <p:txBody>
          <a:bodyPr/>
          <a:lstStyle/>
          <a:p>
            <a:r>
              <a:rPr lang="en-US" u="sng" dirty="0" smtClean="0">
                <a:latin typeface="Aharoni" panose="02010803020104030203" pitchFamily="2" charset="-79"/>
                <a:cs typeface="Aharoni" panose="02010803020104030203" pitchFamily="2" charset="-79"/>
              </a:rPr>
              <a:t>Compensation via Root Locus</a:t>
            </a:r>
            <a:endParaRPr lang="en-US" u="sng" dirty="0">
              <a:latin typeface="Aharoni" panose="02010803020104030203" pitchFamily="2" charset="-79"/>
              <a:cs typeface="Aharoni" panose="02010803020104030203" pitchFamily="2" charset="-79"/>
            </a:endParaRPr>
          </a:p>
        </p:txBody>
      </p:sp>
      <p:sp>
        <p:nvSpPr>
          <p:cNvPr id="7" name="Content Placeholder 6"/>
          <p:cNvSpPr>
            <a:spLocks noGrp="1"/>
          </p:cNvSpPr>
          <p:nvPr>
            <p:ph idx="1"/>
          </p:nvPr>
        </p:nvSpPr>
        <p:spPr>
          <a:xfrm>
            <a:off x="0" y="1066800"/>
            <a:ext cx="11872686" cy="5410200"/>
          </a:xfrm>
        </p:spPr>
        <p:txBody>
          <a:bodyPr>
            <a:normAutofit/>
          </a:bodyPr>
          <a:lstStyle/>
          <a:p>
            <a:pPr algn="just"/>
            <a:r>
              <a:rPr lang="en-US" dirty="0"/>
              <a:t>The design by the root-locus method is based on reshaping the root locus of the system by adding poles and zeros to the system’s open-loop transfer function and forcing the root loci to pass through desired closed-loop poles in the s plane.</a:t>
            </a:r>
          </a:p>
          <a:p>
            <a:pPr algn="just"/>
            <a:endParaRPr lang="en-US" dirty="0"/>
          </a:p>
          <a:p>
            <a:pPr algn="just"/>
            <a:r>
              <a:rPr lang="en-US" dirty="0"/>
              <a:t>The characteristic of the root-locus design is its being based on the assumption that the closed-loop system has a pair of dominant closed-loop poles.</a:t>
            </a:r>
          </a:p>
          <a:p>
            <a:pPr algn="just"/>
            <a:endParaRPr lang="en-US" dirty="0"/>
          </a:p>
          <a:p>
            <a:pPr algn="just"/>
            <a:r>
              <a:rPr lang="en-US" dirty="0"/>
              <a:t>This means that the effects of zeros and additional poles do not affect the response characteristics very much.</a:t>
            </a:r>
          </a:p>
        </p:txBody>
      </p:sp>
    </p:spTree>
    <p:extLst>
      <p:ext uri="{BB962C8B-B14F-4D97-AF65-F5344CB8AC3E}">
        <p14:creationId xmlns:p14="http://schemas.microsoft.com/office/powerpoint/2010/main" val="86989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blinds(horizontal)">
                                      <p:cBhvr>
                                        <p:cTn id="1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www.electronics-tutorials.ws/wp-content/uploads/2013/07/amp2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2062162"/>
            <a:ext cx="3971925" cy="2876551"/>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class b amplifier circ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4063" y="342900"/>
            <a:ext cx="6513712" cy="48974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13600" y="5575300"/>
            <a:ext cx="3949700" cy="369332"/>
          </a:xfrm>
          <a:prstGeom prst="rect">
            <a:avLst/>
          </a:prstGeom>
          <a:noFill/>
        </p:spPr>
        <p:txBody>
          <a:bodyPr wrap="square" rtlCol="0">
            <a:spAutoFit/>
          </a:bodyPr>
          <a:lstStyle/>
          <a:p>
            <a:r>
              <a:rPr lang="en-US" dirty="0" smtClean="0"/>
              <a:t>TRANSFORMER COUPLED PUSH-PULL</a:t>
            </a:r>
            <a:endParaRPr lang="en-US" dirty="0"/>
          </a:p>
        </p:txBody>
      </p:sp>
    </p:spTree>
    <p:extLst>
      <p:ext uri="{BB962C8B-B14F-4D97-AF65-F5344CB8AC3E}">
        <p14:creationId xmlns:p14="http://schemas.microsoft.com/office/powerpoint/2010/main" val="161205138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1600" y="-1"/>
            <a:ext cx="10071100" cy="6815105"/>
          </a:xfrm>
          <a:prstGeom prst="rect">
            <a:avLst/>
          </a:prstGeom>
        </p:spPr>
      </p:pic>
      <p:sp>
        <p:nvSpPr>
          <p:cNvPr id="2" name="Rounded Rectangle 1"/>
          <p:cNvSpPr/>
          <p:nvPr/>
        </p:nvSpPr>
        <p:spPr>
          <a:xfrm>
            <a:off x="8948057" y="209006"/>
            <a:ext cx="3004457" cy="23643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Arial Black" panose="020B0A04020102020204" pitchFamily="34" charset="0"/>
              </a:rPr>
              <a:t>A practical circuit example</a:t>
            </a:r>
            <a:endParaRPr lang="en-US" sz="3200" b="1" dirty="0">
              <a:latin typeface="Arial Black" panose="020B0A04020102020204" pitchFamily="34" charset="0"/>
            </a:endParaRPr>
          </a:p>
        </p:txBody>
      </p:sp>
    </p:spTree>
    <p:extLst>
      <p:ext uri="{BB962C8B-B14F-4D97-AF65-F5344CB8AC3E}">
        <p14:creationId xmlns:p14="http://schemas.microsoft.com/office/powerpoint/2010/main" val="33672863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US" altLang="en-US" smtClean="0"/>
              <a:t>Class B Efficiency</a:t>
            </a:r>
          </a:p>
        </p:txBody>
      </p:sp>
      <p:pic>
        <p:nvPicPr>
          <p:cNvPr id="1029" name="Picture 3" descr="class-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2438401"/>
            <a:ext cx="2824163"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 Box 4"/>
          <p:cNvSpPr txBox="1">
            <a:spLocks noChangeArrowheads="1"/>
          </p:cNvSpPr>
          <p:nvPr/>
        </p:nvSpPr>
        <p:spPr bwMode="auto">
          <a:xfrm>
            <a:off x="5791201" y="1905001"/>
            <a:ext cx="45069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sz="2400">
                <a:latin typeface="Tahoma" panose="020B0604030504040204" pitchFamily="34" charset="0"/>
              </a:rPr>
              <a:t>Average power drawn from the positive supply:</a:t>
            </a:r>
          </a:p>
        </p:txBody>
      </p:sp>
      <p:graphicFrame>
        <p:nvGraphicFramePr>
          <p:cNvPr id="1026" name="Object 5"/>
          <p:cNvGraphicFramePr>
            <a:graphicFrameLocks noChangeAspect="1"/>
          </p:cNvGraphicFramePr>
          <p:nvPr>
            <p:extLst/>
          </p:nvPr>
        </p:nvGraphicFramePr>
        <p:xfrm>
          <a:off x="5867400" y="2743200"/>
          <a:ext cx="1587500" cy="431800"/>
        </p:xfrm>
        <a:graphic>
          <a:graphicData uri="http://schemas.openxmlformats.org/presentationml/2006/ole">
            <mc:AlternateContent xmlns:mc="http://schemas.openxmlformats.org/markup-compatibility/2006">
              <mc:Choice xmlns:v="urn:schemas-microsoft-com:vml" Requires="v">
                <p:oleObj spid="_x0000_s3118" name="Equation" r:id="rId4" imgW="1587240" imgH="431640" progId="Equation.3">
                  <p:embed/>
                </p:oleObj>
              </mc:Choice>
              <mc:Fallback>
                <p:oleObj name="Equation" r:id="rId4" imgW="158724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2743200"/>
                        <a:ext cx="1587500" cy="431800"/>
                      </a:xfrm>
                      <a:prstGeom prst="rect">
                        <a:avLst/>
                      </a:prstGeom>
                      <a:solidFill>
                        <a:schemeClr val="bg1"/>
                      </a:solidFill>
                      <a:ln>
                        <a:noFill/>
                      </a:ln>
                      <a:effectLst/>
                    </p:spPr>
                  </p:pic>
                </p:oleObj>
              </mc:Fallback>
            </mc:AlternateContent>
          </a:graphicData>
        </a:graphic>
      </p:graphicFrame>
      <p:graphicFrame>
        <p:nvGraphicFramePr>
          <p:cNvPr id="63494" name="Object 6"/>
          <p:cNvGraphicFramePr>
            <a:graphicFrameLocks noChangeAspect="1"/>
          </p:cNvGraphicFramePr>
          <p:nvPr>
            <p:extLst/>
          </p:nvPr>
        </p:nvGraphicFramePr>
        <p:xfrm>
          <a:off x="3314700" y="5638800"/>
          <a:ext cx="5600700" cy="889000"/>
        </p:xfrm>
        <a:graphic>
          <a:graphicData uri="http://schemas.openxmlformats.org/presentationml/2006/ole">
            <mc:AlternateContent xmlns:mc="http://schemas.openxmlformats.org/markup-compatibility/2006">
              <mc:Choice xmlns:v="urn:schemas-microsoft-com:vml" Requires="v">
                <p:oleObj spid="_x0000_s3119" name="Equation" r:id="rId6" imgW="5600520" imgH="888840" progId="Equation.3">
                  <p:embed/>
                </p:oleObj>
              </mc:Choice>
              <mc:Fallback>
                <p:oleObj name="Equation" r:id="rId6" imgW="5600520" imgH="8888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4700" y="5638800"/>
                        <a:ext cx="5600700" cy="889000"/>
                      </a:xfrm>
                      <a:prstGeom prst="rect">
                        <a:avLst/>
                      </a:prstGeom>
                      <a:solidFill>
                        <a:schemeClr val="bg1"/>
                      </a:solidFill>
                      <a:ln>
                        <a:noFill/>
                      </a:ln>
                      <a:effectLst/>
                    </p:spPr>
                  </p:pic>
                </p:oleObj>
              </mc:Fallback>
            </mc:AlternateContent>
          </a:graphicData>
        </a:graphic>
      </p:graphicFrame>
      <p:grpSp>
        <p:nvGrpSpPr>
          <p:cNvPr id="2" name="Group 7"/>
          <p:cNvGrpSpPr>
            <a:grpSpLocks/>
          </p:cNvGrpSpPr>
          <p:nvPr/>
        </p:nvGrpSpPr>
        <p:grpSpPr bwMode="auto">
          <a:xfrm>
            <a:off x="5410201" y="3352800"/>
            <a:ext cx="4862513" cy="1676400"/>
            <a:chOff x="2448" y="1920"/>
            <a:chExt cx="3063" cy="1056"/>
          </a:xfrm>
        </p:grpSpPr>
        <p:sp>
          <p:nvSpPr>
            <p:cNvPr id="1033" name="Text Box 8"/>
            <p:cNvSpPr txBox="1">
              <a:spLocks noChangeArrowheads="1"/>
            </p:cNvSpPr>
            <p:nvPr/>
          </p:nvSpPr>
          <p:spPr bwMode="auto">
            <a:xfrm>
              <a:off x="2448" y="1920"/>
              <a:ext cx="3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2400">
                  <a:latin typeface="Tahoma" panose="020B0604030504040204" pitchFamily="34" charset="0"/>
                </a:rPr>
                <a:t>I</a:t>
              </a:r>
              <a:r>
                <a:rPr lang="en-GB" altLang="en-US" sz="2400" baseline="-25000">
                  <a:latin typeface="Tahoma" panose="020B0604030504040204" pitchFamily="34" charset="0"/>
                </a:rPr>
                <a:t>C1</a:t>
              </a:r>
              <a:endParaRPr lang="en-US" altLang="en-US" sz="2400" baseline="-25000">
                <a:latin typeface="Tahoma" panose="020B0604030504040204" pitchFamily="34" charset="0"/>
              </a:endParaRPr>
            </a:p>
          </p:txBody>
        </p:sp>
        <p:sp>
          <p:nvSpPr>
            <p:cNvPr id="1034" name="Line 9"/>
            <p:cNvSpPr>
              <a:spLocks noChangeShapeType="1"/>
            </p:cNvSpPr>
            <p:nvPr/>
          </p:nvSpPr>
          <p:spPr bwMode="auto">
            <a:xfrm flipH="1" flipV="1">
              <a:off x="2832" y="2112"/>
              <a:ext cx="0" cy="86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0"/>
            <p:cNvSpPr>
              <a:spLocks noChangeShapeType="1"/>
            </p:cNvSpPr>
            <p:nvPr/>
          </p:nvSpPr>
          <p:spPr bwMode="auto">
            <a:xfrm>
              <a:off x="2832" y="2640"/>
              <a:ext cx="2044"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6" name="Freeform 11"/>
            <p:cNvSpPr>
              <a:spLocks/>
            </p:cNvSpPr>
            <p:nvPr/>
          </p:nvSpPr>
          <p:spPr bwMode="auto">
            <a:xfrm>
              <a:off x="2832" y="2304"/>
              <a:ext cx="1893" cy="339"/>
            </a:xfrm>
            <a:custGeom>
              <a:avLst/>
              <a:gdLst>
                <a:gd name="T0" fmla="*/ 17 w 2520"/>
                <a:gd name="T1" fmla="*/ 288 h 347"/>
                <a:gd name="T2" fmla="*/ 35 w 2520"/>
                <a:gd name="T3" fmla="*/ 253 h 347"/>
                <a:gd name="T4" fmla="*/ 53 w 2520"/>
                <a:gd name="T5" fmla="*/ 219 h 347"/>
                <a:gd name="T6" fmla="*/ 72 w 2520"/>
                <a:gd name="T7" fmla="*/ 188 h 347"/>
                <a:gd name="T8" fmla="*/ 91 w 2520"/>
                <a:gd name="T9" fmla="*/ 152 h 347"/>
                <a:gd name="T10" fmla="*/ 110 w 2520"/>
                <a:gd name="T11" fmla="*/ 130 h 347"/>
                <a:gd name="T12" fmla="*/ 128 w 2520"/>
                <a:gd name="T13" fmla="*/ 102 h 347"/>
                <a:gd name="T14" fmla="*/ 147 w 2520"/>
                <a:gd name="T15" fmla="*/ 76 h 347"/>
                <a:gd name="T16" fmla="*/ 166 w 2520"/>
                <a:gd name="T17" fmla="*/ 54 h 347"/>
                <a:gd name="T18" fmla="*/ 185 w 2520"/>
                <a:gd name="T19" fmla="*/ 35 h 347"/>
                <a:gd name="T20" fmla="*/ 203 w 2520"/>
                <a:gd name="T21" fmla="*/ 23 h 347"/>
                <a:gd name="T22" fmla="*/ 222 w 2520"/>
                <a:gd name="T23" fmla="*/ 13 h 347"/>
                <a:gd name="T24" fmla="*/ 240 w 2520"/>
                <a:gd name="T25" fmla="*/ 7 h 347"/>
                <a:gd name="T26" fmla="*/ 259 w 2520"/>
                <a:gd name="T27" fmla="*/ 0 h 347"/>
                <a:gd name="T28" fmla="*/ 278 w 2520"/>
                <a:gd name="T29" fmla="*/ 0 h 347"/>
                <a:gd name="T30" fmla="*/ 296 w 2520"/>
                <a:gd name="T31" fmla="*/ 7 h 347"/>
                <a:gd name="T32" fmla="*/ 315 w 2520"/>
                <a:gd name="T33" fmla="*/ 13 h 347"/>
                <a:gd name="T34" fmla="*/ 334 w 2520"/>
                <a:gd name="T35" fmla="*/ 23 h 347"/>
                <a:gd name="T36" fmla="*/ 352 w 2520"/>
                <a:gd name="T37" fmla="*/ 42 h 347"/>
                <a:gd name="T38" fmla="*/ 371 w 2520"/>
                <a:gd name="T39" fmla="*/ 60 h 347"/>
                <a:gd name="T40" fmla="*/ 390 w 2520"/>
                <a:gd name="T41" fmla="*/ 83 h 347"/>
                <a:gd name="T42" fmla="*/ 409 w 2520"/>
                <a:gd name="T43" fmla="*/ 106 h 347"/>
                <a:gd name="T44" fmla="*/ 427 w 2520"/>
                <a:gd name="T45" fmla="*/ 136 h 347"/>
                <a:gd name="T46" fmla="*/ 445 w 2520"/>
                <a:gd name="T47" fmla="*/ 165 h 347"/>
                <a:gd name="T48" fmla="*/ 464 w 2520"/>
                <a:gd name="T49" fmla="*/ 193 h 347"/>
                <a:gd name="T50" fmla="*/ 483 w 2520"/>
                <a:gd name="T51" fmla="*/ 229 h 347"/>
                <a:gd name="T52" fmla="*/ 502 w 2520"/>
                <a:gd name="T53" fmla="*/ 260 h 347"/>
                <a:gd name="T54" fmla="*/ 521 w 2520"/>
                <a:gd name="T55" fmla="*/ 301 h 347"/>
                <a:gd name="T56" fmla="*/ 539 w 2520"/>
                <a:gd name="T57" fmla="*/ 323 h 347"/>
                <a:gd name="T58" fmla="*/ 558 w 2520"/>
                <a:gd name="T59" fmla="*/ 323 h 347"/>
                <a:gd name="T60" fmla="*/ 577 w 2520"/>
                <a:gd name="T61" fmla="*/ 323 h 347"/>
                <a:gd name="T62" fmla="*/ 596 w 2520"/>
                <a:gd name="T63" fmla="*/ 323 h 347"/>
                <a:gd name="T64" fmla="*/ 614 w 2520"/>
                <a:gd name="T65" fmla="*/ 323 h 347"/>
                <a:gd name="T66" fmla="*/ 633 w 2520"/>
                <a:gd name="T67" fmla="*/ 323 h 347"/>
                <a:gd name="T68" fmla="*/ 652 w 2520"/>
                <a:gd name="T69" fmla="*/ 323 h 347"/>
                <a:gd name="T70" fmla="*/ 670 w 2520"/>
                <a:gd name="T71" fmla="*/ 323 h 347"/>
                <a:gd name="T72" fmla="*/ 689 w 2520"/>
                <a:gd name="T73" fmla="*/ 323 h 347"/>
                <a:gd name="T74" fmla="*/ 708 w 2520"/>
                <a:gd name="T75" fmla="*/ 323 h 347"/>
                <a:gd name="T76" fmla="*/ 727 w 2520"/>
                <a:gd name="T77" fmla="*/ 323 h 347"/>
                <a:gd name="T78" fmla="*/ 745 w 2520"/>
                <a:gd name="T79" fmla="*/ 323 h 347"/>
                <a:gd name="T80" fmla="*/ 764 w 2520"/>
                <a:gd name="T81" fmla="*/ 323 h 347"/>
                <a:gd name="T82" fmla="*/ 783 w 2520"/>
                <a:gd name="T83" fmla="*/ 323 h 347"/>
                <a:gd name="T84" fmla="*/ 802 w 2520"/>
                <a:gd name="T85" fmla="*/ 323 h 347"/>
                <a:gd name="T86" fmla="*/ 820 w 2520"/>
                <a:gd name="T87" fmla="*/ 323 h 347"/>
                <a:gd name="T88" fmla="*/ 838 w 2520"/>
                <a:gd name="T89" fmla="*/ 323 h 347"/>
                <a:gd name="T90" fmla="*/ 857 w 2520"/>
                <a:gd name="T91" fmla="*/ 323 h 347"/>
                <a:gd name="T92" fmla="*/ 876 w 2520"/>
                <a:gd name="T93" fmla="*/ 323 h 347"/>
                <a:gd name="T94" fmla="*/ 895 w 2520"/>
                <a:gd name="T95" fmla="*/ 323 h 347"/>
                <a:gd name="T96" fmla="*/ 913 w 2520"/>
                <a:gd name="T97" fmla="*/ 323 h 347"/>
                <a:gd name="T98" fmla="*/ 932 w 2520"/>
                <a:gd name="T99" fmla="*/ 323 h 347"/>
                <a:gd name="T100" fmla="*/ 951 w 2520"/>
                <a:gd name="T101" fmla="*/ 323 h 347"/>
                <a:gd name="T102" fmla="*/ 970 w 2520"/>
                <a:gd name="T103" fmla="*/ 323 h 347"/>
                <a:gd name="T104" fmla="*/ 988 w 2520"/>
                <a:gd name="T105" fmla="*/ 323 h 347"/>
                <a:gd name="T106" fmla="*/ 1007 w 2520"/>
                <a:gd name="T107" fmla="*/ 323 h 347"/>
                <a:gd name="T108" fmla="*/ 1025 w 2520"/>
                <a:gd name="T109" fmla="*/ 323 h 347"/>
                <a:gd name="T110" fmla="*/ 1044 w 2520"/>
                <a:gd name="T111" fmla="*/ 323 h 347"/>
                <a:gd name="T112" fmla="*/ 1062 w 2520"/>
                <a:gd name="T113" fmla="*/ 323 h 34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520"/>
                <a:gd name="T172" fmla="*/ 0 h 347"/>
                <a:gd name="T173" fmla="*/ 2520 w 2520"/>
                <a:gd name="T174" fmla="*/ 347 h 34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520" h="347">
                  <a:moveTo>
                    <a:pt x="0" y="347"/>
                  </a:moveTo>
                  <a:lnTo>
                    <a:pt x="6" y="341"/>
                  </a:lnTo>
                  <a:lnTo>
                    <a:pt x="13" y="334"/>
                  </a:lnTo>
                  <a:lnTo>
                    <a:pt x="19" y="328"/>
                  </a:lnTo>
                  <a:lnTo>
                    <a:pt x="25" y="322"/>
                  </a:lnTo>
                  <a:lnTo>
                    <a:pt x="32" y="315"/>
                  </a:lnTo>
                  <a:lnTo>
                    <a:pt x="38" y="309"/>
                  </a:lnTo>
                  <a:lnTo>
                    <a:pt x="44" y="303"/>
                  </a:lnTo>
                  <a:lnTo>
                    <a:pt x="50" y="297"/>
                  </a:lnTo>
                  <a:lnTo>
                    <a:pt x="57" y="297"/>
                  </a:lnTo>
                  <a:lnTo>
                    <a:pt x="63" y="290"/>
                  </a:lnTo>
                  <a:lnTo>
                    <a:pt x="69" y="284"/>
                  </a:lnTo>
                  <a:lnTo>
                    <a:pt x="76" y="278"/>
                  </a:lnTo>
                  <a:lnTo>
                    <a:pt x="82" y="271"/>
                  </a:lnTo>
                  <a:lnTo>
                    <a:pt x="88" y="265"/>
                  </a:lnTo>
                  <a:lnTo>
                    <a:pt x="95" y="265"/>
                  </a:lnTo>
                  <a:lnTo>
                    <a:pt x="101" y="259"/>
                  </a:lnTo>
                  <a:lnTo>
                    <a:pt x="107" y="252"/>
                  </a:lnTo>
                  <a:lnTo>
                    <a:pt x="113" y="246"/>
                  </a:lnTo>
                  <a:lnTo>
                    <a:pt x="120" y="240"/>
                  </a:lnTo>
                  <a:lnTo>
                    <a:pt x="126" y="234"/>
                  </a:lnTo>
                  <a:lnTo>
                    <a:pt x="132" y="234"/>
                  </a:lnTo>
                  <a:lnTo>
                    <a:pt x="139" y="227"/>
                  </a:lnTo>
                  <a:lnTo>
                    <a:pt x="145" y="221"/>
                  </a:lnTo>
                  <a:lnTo>
                    <a:pt x="151" y="215"/>
                  </a:lnTo>
                  <a:lnTo>
                    <a:pt x="158" y="208"/>
                  </a:lnTo>
                  <a:lnTo>
                    <a:pt x="164" y="208"/>
                  </a:lnTo>
                  <a:lnTo>
                    <a:pt x="170" y="202"/>
                  </a:lnTo>
                  <a:lnTo>
                    <a:pt x="176" y="196"/>
                  </a:lnTo>
                  <a:lnTo>
                    <a:pt x="183" y="189"/>
                  </a:lnTo>
                  <a:lnTo>
                    <a:pt x="189" y="183"/>
                  </a:lnTo>
                  <a:lnTo>
                    <a:pt x="195" y="183"/>
                  </a:lnTo>
                  <a:lnTo>
                    <a:pt x="202" y="177"/>
                  </a:lnTo>
                  <a:lnTo>
                    <a:pt x="208" y="171"/>
                  </a:lnTo>
                  <a:lnTo>
                    <a:pt x="214" y="164"/>
                  </a:lnTo>
                  <a:lnTo>
                    <a:pt x="221" y="164"/>
                  </a:lnTo>
                  <a:lnTo>
                    <a:pt x="227" y="158"/>
                  </a:lnTo>
                  <a:lnTo>
                    <a:pt x="233" y="152"/>
                  </a:lnTo>
                  <a:lnTo>
                    <a:pt x="239" y="152"/>
                  </a:lnTo>
                  <a:lnTo>
                    <a:pt x="246" y="145"/>
                  </a:lnTo>
                  <a:lnTo>
                    <a:pt x="252" y="139"/>
                  </a:lnTo>
                  <a:lnTo>
                    <a:pt x="258" y="139"/>
                  </a:lnTo>
                  <a:lnTo>
                    <a:pt x="265" y="133"/>
                  </a:lnTo>
                  <a:lnTo>
                    <a:pt x="271" y="126"/>
                  </a:lnTo>
                  <a:lnTo>
                    <a:pt x="277" y="120"/>
                  </a:lnTo>
                  <a:lnTo>
                    <a:pt x="284" y="120"/>
                  </a:lnTo>
                  <a:lnTo>
                    <a:pt x="290" y="114"/>
                  </a:lnTo>
                  <a:lnTo>
                    <a:pt x="296" y="114"/>
                  </a:lnTo>
                  <a:lnTo>
                    <a:pt x="302" y="108"/>
                  </a:lnTo>
                  <a:lnTo>
                    <a:pt x="309" y="101"/>
                  </a:lnTo>
                  <a:lnTo>
                    <a:pt x="315" y="101"/>
                  </a:lnTo>
                  <a:lnTo>
                    <a:pt x="321" y="95"/>
                  </a:lnTo>
                  <a:lnTo>
                    <a:pt x="328" y="95"/>
                  </a:lnTo>
                  <a:lnTo>
                    <a:pt x="334" y="89"/>
                  </a:lnTo>
                  <a:lnTo>
                    <a:pt x="340" y="82"/>
                  </a:lnTo>
                  <a:lnTo>
                    <a:pt x="347" y="82"/>
                  </a:lnTo>
                  <a:lnTo>
                    <a:pt x="353" y="76"/>
                  </a:lnTo>
                  <a:lnTo>
                    <a:pt x="359" y="76"/>
                  </a:lnTo>
                  <a:lnTo>
                    <a:pt x="365" y="70"/>
                  </a:lnTo>
                  <a:lnTo>
                    <a:pt x="372" y="70"/>
                  </a:lnTo>
                  <a:lnTo>
                    <a:pt x="378" y="63"/>
                  </a:lnTo>
                  <a:lnTo>
                    <a:pt x="384" y="63"/>
                  </a:lnTo>
                  <a:lnTo>
                    <a:pt x="391" y="57"/>
                  </a:lnTo>
                  <a:lnTo>
                    <a:pt x="397" y="57"/>
                  </a:lnTo>
                  <a:lnTo>
                    <a:pt x="403" y="51"/>
                  </a:lnTo>
                  <a:lnTo>
                    <a:pt x="410" y="51"/>
                  </a:lnTo>
                  <a:lnTo>
                    <a:pt x="416" y="45"/>
                  </a:lnTo>
                  <a:lnTo>
                    <a:pt x="422" y="45"/>
                  </a:lnTo>
                  <a:lnTo>
                    <a:pt x="428" y="45"/>
                  </a:lnTo>
                  <a:lnTo>
                    <a:pt x="435" y="38"/>
                  </a:lnTo>
                  <a:lnTo>
                    <a:pt x="441" y="38"/>
                  </a:lnTo>
                  <a:lnTo>
                    <a:pt x="447" y="32"/>
                  </a:lnTo>
                  <a:lnTo>
                    <a:pt x="454" y="32"/>
                  </a:lnTo>
                  <a:lnTo>
                    <a:pt x="460" y="32"/>
                  </a:lnTo>
                  <a:lnTo>
                    <a:pt x="466" y="26"/>
                  </a:lnTo>
                  <a:lnTo>
                    <a:pt x="473" y="26"/>
                  </a:lnTo>
                  <a:lnTo>
                    <a:pt x="479" y="26"/>
                  </a:lnTo>
                  <a:lnTo>
                    <a:pt x="485" y="19"/>
                  </a:lnTo>
                  <a:lnTo>
                    <a:pt x="491" y="19"/>
                  </a:lnTo>
                  <a:lnTo>
                    <a:pt x="498" y="19"/>
                  </a:lnTo>
                  <a:lnTo>
                    <a:pt x="504" y="19"/>
                  </a:lnTo>
                  <a:lnTo>
                    <a:pt x="510" y="13"/>
                  </a:lnTo>
                  <a:lnTo>
                    <a:pt x="517" y="13"/>
                  </a:lnTo>
                  <a:lnTo>
                    <a:pt x="523" y="13"/>
                  </a:lnTo>
                  <a:lnTo>
                    <a:pt x="529" y="13"/>
                  </a:lnTo>
                  <a:lnTo>
                    <a:pt x="536" y="7"/>
                  </a:lnTo>
                  <a:lnTo>
                    <a:pt x="542" y="7"/>
                  </a:lnTo>
                  <a:lnTo>
                    <a:pt x="548" y="7"/>
                  </a:lnTo>
                  <a:lnTo>
                    <a:pt x="554" y="7"/>
                  </a:lnTo>
                  <a:lnTo>
                    <a:pt x="561" y="7"/>
                  </a:lnTo>
                  <a:lnTo>
                    <a:pt x="567" y="7"/>
                  </a:lnTo>
                  <a:lnTo>
                    <a:pt x="573" y="7"/>
                  </a:lnTo>
                  <a:lnTo>
                    <a:pt x="580" y="0"/>
                  </a:lnTo>
                  <a:lnTo>
                    <a:pt x="586" y="0"/>
                  </a:lnTo>
                  <a:lnTo>
                    <a:pt x="592" y="0"/>
                  </a:lnTo>
                  <a:lnTo>
                    <a:pt x="599" y="0"/>
                  </a:lnTo>
                  <a:lnTo>
                    <a:pt x="605" y="0"/>
                  </a:lnTo>
                  <a:lnTo>
                    <a:pt x="611" y="0"/>
                  </a:lnTo>
                  <a:lnTo>
                    <a:pt x="617" y="0"/>
                  </a:lnTo>
                  <a:lnTo>
                    <a:pt x="624" y="0"/>
                  </a:lnTo>
                  <a:lnTo>
                    <a:pt x="630" y="0"/>
                  </a:lnTo>
                  <a:lnTo>
                    <a:pt x="636" y="0"/>
                  </a:lnTo>
                  <a:lnTo>
                    <a:pt x="643" y="0"/>
                  </a:lnTo>
                  <a:lnTo>
                    <a:pt x="649" y="0"/>
                  </a:lnTo>
                  <a:lnTo>
                    <a:pt x="655" y="0"/>
                  </a:lnTo>
                  <a:lnTo>
                    <a:pt x="662" y="0"/>
                  </a:lnTo>
                  <a:lnTo>
                    <a:pt x="668" y="0"/>
                  </a:lnTo>
                  <a:lnTo>
                    <a:pt x="674" y="0"/>
                  </a:lnTo>
                  <a:lnTo>
                    <a:pt x="680" y="0"/>
                  </a:lnTo>
                  <a:lnTo>
                    <a:pt x="687" y="7"/>
                  </a:lnTo>
                  <a:lnTo>
                    <a:pt x="693" y="7"/>
                  </a:lnTo>
                  <a:lnTo>
                    <a:pt x="699" y="7"/>
                  </a:lnTo>
                  <a:lnTo>
                    <a:pt x="706" y="7"/>
                  </a:lnTo>
                  <a:lnTo>
                    <a:pt x="712" y="7"/>
                  </a:lnTo>
                  <a:lnTo>
                    <a:pt x="718" y="7"/>
                  </a:lnTo>
                  <a:lnTo>
                    <a:pt x="725" y="13"/>
                  </a:lnTo>
                  <a:lnTo>
                    <a:pt x="731" y="13"/>
                  </a:lnTo>
                  <a:lnTo>
                    <a:pt x="737" y="13"/>
                  </a:lnTo>
                  <a:lnTo>
                    <a:pt x="743" y="13"/>
                  </a:lnTo>
                  <a:lnTo>
                    <a:pt x="750" y="13"/>
                  </a:lnTo>
                  <a:lnTo>
                    <a:pt x="756" y="19"/>
                  </a:lnTo>
                  <a:lnTo>
                    <a:pt x="762" y="19"/>
                  </a:lnTo>
                  <a:lnTo>
                    <a:pt x="769" y="19"/>
                  </a:lnTo>
                  <a:lnTo>
                    <a:pt x="775" y="26"/>
                  </a:lnTo>
                  <a:lnTo>
                    <a:pt x="781" y="26"/>
                  </a:lnTo>
                  <a:lnTo>
                    <a:pt x="788" y="26"/>
                  </a:lnTo>
                  <a:lnTo>
                    <a:pt x="794" y="32"/>
                  </a:lnTo>
                  <a:lnTo>
                    <a:pt x="800" y="32"/>
                  </a:lnTo>
                  <a:lnTo>
                    <a:pt x="806" y="32"/>
                  </a:lnTo>
                  <a:lnTo>
                    <a:pt x="813" y="38"/>
                  </a:lnTo>
                  <a:lnTo>
                    <a:pt x="819" y="38"/>
                  </a:lnTo>
                  <a:lnTo>
                    <a:pt x="825" y="38"/>
                  </a:lnTo>
                  <a:lnTo>
                    <a:pt x="832" y="45"/>
                  </a:lnTo>
                  <a:lnTo>
                    <a:pt x="838" y="45"/>
                  </a:lnTo>
                  <a:lnTo>
                    <a:pt x="844" y="51"/>
                  </a:lnTo>
                  <a:lnTo>
                    <a:pt x="851" y="51"/>
                  </a:lnTo>
                  <a:lnTo>
                    <a:pt x="857" y="57"/>
                  </a:lnTo>
                  <a:lnTo>
                    <a:pt x="863" y="57"/>
                  </a:lnTo>
                  <a:lnTo>
                    <a:pt x="869" y="57"/>
                  </a:lnTo>
                  <a:lnTo>
                    <a:pt x="876" y="63"/>
                  </a:lnTo>
                  <a:lnTo>
                    <a:pt x="882" y="63"/>
                  </a:lnTo>
                  <a:lnTo>
                    <a:pt x="888" y="70"/>
                  </a:lnTo>
                  <a:lnTo>
                    <a:pt x="895" y="76"/>
                  </a:lnTo>
                  <a:lnTo>
                    <a:pt x="901" y="76"/>
                  </a:lnTo>
                  <a:lnTo>
                    <a:pt x="907" y="82"/>
                  </a:lnTo>
                  <a:lnTo>
                    <a:pt x="914" y="82"/>
                  </a:lnTo>
                  <a:lnTo>
                    <a:pt x="920" y="89"/>
                  </a:lnTo>
                  <a:lnTo>
                    <a:pt x="926" y="89"/>
                  </a:lnTo>
                  <a:lnTo>
                    <a:pt x="932" y="95"/>
                  </a:lnTo>
                  <a:lnTo>
                    <a:pt x="939" y="101"/>
                  </a:lnTo>
                  <a:lnTo>
                    <a:pt x="945" y="101"/>
                  </a:lnTo>
                  <a:lnTo>
                    <a:pt x="951" y="108"/>
                  </a:lnTo>
                  <a:lnTo>
                    <a:pt x="958" y="108"/>
                  </a:lnTo>
                  <a:lnTo>
                    <a:pt x="964" y="114"/>
                  </a:lnTo>
                  <a:lnTo>
                    <a:pt x="970" y="120"/>
                  </a:lnTo>
                  <a:lnTo>
                    <a:pt x="977" y="120"/>
                  </a:lnTo>
                  <a:lnTo>
                    <a:pt x="983" y="126"/>
                  </a:lnTo>
                  <a:lnTo>
                    <a:pt x="989" y="133"/>
                  </a:lnTo>
                  <a:lnTo>
                    <a:pt x="995" y="133"/>
                  </a:lnTo>
                  <a:lnTo>
                    <a:pt x="1002" y="139"/>
                  </a:lnTo>
                  <a:lnTo>
                    <a:pt x="1008" y="145"/>
                  </a:lnTo>
                  <a:lnTo>
                    <a:pt x="1014" y="145"/>
                  </a:lnTo>
                  <a:lnTo>
                    <a:pt x="1021" y="152"/>
                  </a:lnTo>
                  <a:lnTo>
                    <a:pt x="1027" y="158"/>
                  </a:lnTo>
                  <a:lnTo>
                    <a:pt x="1033" y="158"/>
                  </a:lnTo>
                  <a:lnTo>
                    <a:pt x="1040" y="164"/>
                  </a:lnTo>
                  <a:lnTo>
                    <a:pt x="1046" y="171"/>
                  </a:lnTo>
                  <a:lnTo>
                    <a:pt x="1052" y="177"/>
                  </a:lnTo>
                  <a:lnTo>
                    <a:pt x="1058" y="177"/>
                  </a:lnTo>
                  <a:lnTo>
                    <a:pt x="1065" y="183"/>
                  </a:lnTo>
                  <a:lnTo>
                    <a:pt x="1071" y="189"/>
                  </a:lnTo>
                  <a:lnTo>
                    <a:pt x="1077" y="196"/>
                  </a:lnTo>
                  <a:lnTo>
                    <a:pt x="1084" y="196"/>
                  </a:lnTo>
                  <a:lnTo>
                    <a:pt x="1090" y="202"/>
                  </a:lnTo>
                  <a:lnTo>
                    <a:pt x="1096" y="208"/>
                  </a:lnTo>
                  <a:lnTo>
                    <a:pt x="1103" y="215"/>
                  </a:lnTo>
                  <a:lnTo>
                    <a:pt x="1109" y="221"/>
                  </a:lnTo>
                  <a:lnTo>
                    <a:pt x="1115" y="227"/>
                  </a:lnTo>
                  <a:lnTo>
                    <a:pt x="1121" y="227"/>
                  </a:lnTo>
                  <a:lnTo>
                    <a:pt x="1128" y="234"/>
                  </a:lnTo>
                  <a:lnTo>
                    <a:pt x="1134" y="240"/>
                  </a:lnTo>
                  <a:lnTo>
                    <a:pt x="1140" y="246"/>
                  </a:lnTo>
                  <a:lnTo>
                    <a:pt x="1147" y="246"/>
                  </a:lnTo>
                  <a:lnTo>
                    <a:pt x="1153" y="252"/>
                  </a:lnTo>
                  <a:lnTo>
                    <a:pt x="1159" y="259"/>
                  </a:lnTo>
                  <a:lnTo>
                    <a:pt x="1166" y="265"/>
                  </a:lnTo>
                  <a:lnTo>
                    <a:pt x="1172" y="271"/>
                  </a:lnTo>
                  <a:lnTo>
                    <a:pt x="1178" y="278"/>
                  </a:lnTo>
                  <a:lnTo>
                    <a:pt x="1184" y="278"/>
                  </a:lnTo>
                  <a:lnTo>
                    <a:pt x="1191" y="284"/>
                  </a:lnTo>
                  <a:lnTo>
                    <a:pt x="1197" y="290"/>
                  </a:lnTo>
                  <a:lnTo>
                    <a:pt x="1203" y="297"/>
                  </a:lnTo>
                  <a:lnTo>
                    <a:pt x="1210" y="303"/>
                  </a:lnTo>
                  <a:lnTo>
                    <a:pt x="1216" y="309"/>
                  </a:lnTo>
                  <a:lnTo>
                    <a:pt x="1222" y="315"/>
                  </a:lnTo>
                  <a:lnTo>
                    <a:pt x="1229" y="322"/>
                  </a:lnTo>
                  <a:lnTo>
                    <a:pt x="1235" y="322"/>
                  </a:lnTo>
                  <a:lnTo>
                    <a:pt x="1241" y="328"/>
                  </a:lnTo>
                  <a:lnTo>
                    <a:pt x="1247" y="334"/>
                  </a:lnTo>
                  <a:lnTo>
                    <a:pt x="1254" y="341"/>
                  </a:lnTo>
                  <a:lnTo>
                    <a:pt x="1260" y="347"/>
                  </a:lnTo>
                  <a:lnTo>
                    <a:pt x="1266" y="347"/>
                  </a:lnTo>
                  <a:lnTo>
                    <a:pt x="1273" y="347"/>
                  </a:lnTo>
                  <a:lnTo>
                    <a:pt x="1279" y="347"/>
                  </a:lnTo>
                  <a:lnTo>
                    <a:pt x="1285" y="347"/>
                  </a:lnTo>
                  <a:lnTo>
                    <a:pt x="1292" y="347"/>
                  </a:lnTo>
                  <a:lnTo>
                    <a:pt x="1298" y="347"/>
                  </a:lnTo>
                  <a:lnTo>
                    <a:pt x="1304" y="347"/>
                  </a:lnTo>
                  <a:lnTo>
                    <a:pt x="1310" y="347"/>
                  </a:lnTo>
                  <a:lnTo>
                    <a:pt x="1317" y="347"/>
                  </a:lnTo>
                  <a:lnTo>
                    <a:pt x="1323" y="347"/>
                  </a:lnTo>
                  <a:lnTo>
                    <a:pt x="1329" y="347"/>
                  </a:lnTo>
                  <a:lnTo>
                    <a:pt x="1336" y="347"/>
                  </a:lnTo>
                  <a:lnTo>
                    <a:pt x="1342" y="347"/>
                  </a:lnTo>
                  <a:lnTo>
                    <a:pt x="1348" y="347"/>
                  </a:lnTo>
                  <a:lnTo>
                    <a:pt x="1355" y="347"/>
                  </a:lnTo>
                  <a:lnTo>
                    <a:pt x="1361" y="347"/>
                  </a:lnTo>
                  <a:lnTo>
                    <a:pt x="1367" y="347"/>
                  </a:lnTo>
                  <a:lnTo>
                    <a:pt x="1373" y="347"/>
                  </a:lnTo>
                  <a:lnTo>
                    <a:pt x="1380" y="347"/>
                  </a:lnTo>
                  <a:lnTo>
                    <a:pt x="1386" y="347"/>
                  </a:lnTo>
                  <a:lnTo>
                    <a:pt x="1392" y="347"/>
                  </a:lnTo>
                  <a:lnTo>
                    <a:pt x="1399" y="347"/>
                  </a:lnTo>
                  <a:lnTo>
                    <a:pt x="1405" y="347"/>
                  </a:lnTo>
                  <a:lnTo>
                    <a:pt x="1411" y="347"/>
                  </a:lnTo>
                  <a:lnTo>
                    <a:pt x="1418" y="347"/>
                  </a:lnTo>
                  <a:lnTo>
                    <a:pt x="1424" y="347"/>
                  </a:lnTo>
                  <a:lnTo>
                    <a:pt x="1430" y="347"/>
                  </a:lnTo>
                  <a:lnTo>
                    <a:pt x="1436" y="347"/>
                  </a:lnTo>
                  <a:lnTo>
                    <a:pt x="1443" y="347"/>
                  </a:lnTo>
                  <a:lnTo>
                    <a:pt x="1449" y="347"/>
                  </a:lnTo>
                  <a:lnTo>
                    <a:pt x="1455" y="347"/>
                  </a:lnTo>
                  <a:lnTo>
                    <a:pt x="1462" y="347"/>
                  </a:lnTo>
                  <a:lnTo>
                    <a:pt x="1468" y="347"/>
                  </a:lnTo>
                  <a:lnTo>
                    <a:pt x="1474" y="347"/>
                  </a:lnTo>
                  <a:lnTo>
                    <a:pt x="1481" y="347"/>
                  </a:lnTo>
                  <a:lnTo>
                    <a:pt x="1487" y="347"/>
                  </a:lnTo>
                  <a:lnTo>
                    <a:pt x="1493" y="347"/>
                  </a:lnTo>
                  <a:lnTo>
                    <a:pt x="1499" y="347"/>
                  </a:lnTo>
                  <a:lnTo>
                    <a:pt x="1506" y="347"/>
                  </a:lnTo>
                  <a:lnTo>
                    <a:pt x="1512" y="347"/>
                  </a:lnTo>
                  <a:lnTo>
                    <a:pt x="1518" y="347"/>
                  </a:lnTo>
                  <a:lnTo>
                    <a:pt x="1525" y="347"/>
                  </a:lnTo>
                  <a:lnTo>
                    <a:pt x="1531" y="347"/>
                  </a:lnTo>
                  <a:lnTo>
                    <a:pt x="1537" y="347"/>
                  </a:lnTo>
                  <a:lnTo>
                    <a:pt x="1544" y="347"/>
                  </a:lnTo>
                  <a:lnTo>
                    <a:pt x="1550" y="347"/>
                  </a:lnTo>
                  <a:lnTo>
                    <a:pt x="1556" y="347"/>
                  </a:lnTo>
                  <a:lnTo>
                    <a:pt x="1562" y="347"/>
                  </a:lnTo>
                  <a:lnTo>
                    <a:pt x="1569" y="347"/>
                  </a:lnTo>
                  <a:lnTo>
                    <a:pt x="1575" y="347"/>
                  </a:lnTo>
                  <a:lnTo>
                    <a:pt x="1581" y="347"/>
                  </a:lnTo>
                  <a:lnTo>
                    <a:pt x="1588" y="347"/>
                  </a:lnTo>
                  <a:lnTo>
                    <a:pt x="1594" y="347"/>
                  </a:lnTo>
                  <a:lnTo>
                    <a:pt x="1600" y="347"/>
                  </a:lnTo>
                  <a:lnTo>
                    <a:pt x="1607" y="347"/>
                  </a:lnTo>
                  <a:lnTo>
                    <a:pt x="1613" y="347"/>
                  </a:lnTo>
                  <a:lnTo>
                    <a:pt x="1619" y="347"/>
                  </a:lnTo>
                  <a:lnTo>
                    <a:pt x="1625" y="347"/>
                  </a:lnTo>
                  <a:lnTo>
                    <a:pt x="1632" y="347"/>
                  </a:lnTo>
                  <a:lnTo>
                    <a:pt x="1638" y="347"/>
                  </a:lnTo>
                  <a:lnTo>
                    <a:pt x="1644" y="347"/>
                  </a:lnTo>
                  <a:lnTo>
                    <a:pt x="1651" y="347"/>
                  </a:lnTo>
                  <a:lnTo>
                    <a:pt x="1657" y="347"/>
                  </a:lnTo>
                  <a:lnTo>
                    <a:pt x="1663" y="347"/>
                  </a:lnTo>
                  <a:lnTo>
                    <a:pt x="1670" y="347"/>
                  </a:lnTo>
                  <a:lnTo>
                    <a:pt x="1676" y="347"/>
                  </a:lnTo>
                  <a:lnTo>
                    <a:pt x="1682" y="347"/>
                  </a:lnTo>
                  <a:lnTo>
                    <a:pt x="1688" y="347"/>
                  </a:lnTo>
                  <a:lnTo>
                    <a:pt x="1695" y="347"/>
                  </a:lnTo>
                  <a:lnTo>
                    <a:pt x="1701" y="347"/>
                  </a:lnTo>
                  <a:lnTo>
                    <a:pt x="1707" y="347"/>
                  </a:lnTo>
                  <a:lnTo>
                    <a:pt x="1714" y="347"/>
                  </a:lnTo>
                  <a:lnTo>
                    <a:pt x="1720" y="347"/>
                  </a:lnTo>
                  <a:lnTo>
                    <a:pt x="1726" y="347"/>
                  </a:lnTo>
                  <a:lnTo>
                    <a:pt x="1733" y="347"/>
                  </a:lnTo>
                  <a:lnTo>
                    <a:pt x="1739" y="347"/>
                  </a:lnTo>
                  <a:lnTo>
                    <a:pt x="1745" y="347"/>
                  </a:lnTo>
                  <a:lnTo>
                    <a:pt x="1751" y="347"/>
                  </a:lnTo>
                  <a:lnTo>
                    <a:pt x="1758" y="347"/>
                  </a:lnTo>
                  <a:lnTo>
                    <a:pt x="1764" y="347"/>
                  </a:lnTo>
                  <a:lnTo>
                    <a:pt x="1770" y="347"/>
                  </a:lnTo>
                  <a:lnTo>
                    <a:pt x="1777" y="347"/>
                  </a:lnTo>
                  <a:lnTo>
                    <a:pt x="1783" y="347"/>
                  </a:lnTo>
                  <a:lnTo>
                    <a:pt x="1789" y="347"/>
                  </a:lnTo>
                  <a:lnTo>
                    <a:pt x="1796" y="347"/>
                  </a:lnTo>
                  <a:lnTo>
                    <a:pt x="1802" y="347"/>
                  </a:lnTo>
                  <a:lnTo>
                    <a:pt x="1808" y="347"/>
                  </a:lnTo>
                  <a:lnTo>
                    <a:pt x="1814" y="347"/>
                  </a:lnTo>
                  <a:lnTo>
                    <a:pt x="1821" y="347"/>
                  </a:lnTo>
                  <a:lnTo>
                    <a:pt x="1827" y="347"/>
                  </a:lnTo>
                  <a:lnTo>
                    <a:pt x="1833" y="347"/>
                  </a:lnTo>
                  <a:lnTo>
                    <a:pt x="1840" y="347"/>
                  </a:lnTo>
                  <a:lnTo>
                    <a:pt x="1846" y="347"/>
                  </a:lnTo>
                  <a:lnTo>
                    <a:pt x="1852" y="347"/>
                  </a:lnTo>
                  <a:lnTo>
                    <a:pt x="1859" y="347"/>
                  </a:lnTo>
                  <a:lnTo>
                    <a:pt x="1865" y="347"/>
                  </a:lnTo>
                  <a:lnTo>
                    <a:pt x="1871" y="347"/>
                  </a:lnTo>
                  <a:lnTo>
                    <a:pt x="1877" y="347"/>
                  </a:lnTo>
                  <a:lnTo>
                    <a:pt x="1884" y="347"/>
                  </a:lnTo>
                  <a:lnTo>
                    <a:pt x="1890" y="347"/>
                  </a:lnTo>
                  <a:lnTo>
                    <a:pt x="1896" y="347"/>
                  </a:lnTo>
                  <a:lnTo>
                    <a:pt x="1903" y="347"/>
                  </a:lnTo>
                  <a:lnTo>
                    <a:pt x="1909" y="347"/>
                  </a:lnTo>
                  <a:lnTo>
                    <a:pt x="1915" y="347"/>
                  </a:lnTo>
                  <a:lnTo>
                    <a:pt x="1922" y="347"/>
                  </a:lnTo>
                  <a:lnTo>
                    <a:pt x="1928" y="347"/>
                  </a:lnTo>
                  <a:lnTo>
                    <a:pt x="1934" y="347"/>
                  </a:lnTo>
                  <a:lnTo>
                    <a:pt x="1940" y="347"/>
                  </a:lnTo>
                  <a:lnTo>
                    <a:pt x="1947" y="347"/>
                  </a:lnTo>
                  <a:lnTo>
                    <a:pt x="1953" y="347"/>
                  </a:lnTo>
                  <a:lnTo>
                    <a:pt x="1959" y="347"/>
                  </a:lnTo>
                  <a:lnTo>
                    <a:pt x="1966" y="347"/>
                  </a:lnTo>
                  <a:lnTo>
                    <a:pt x="1972" y="347"/>
                  </a:lnTo>
                  <a:lnTo>
                    <a:pt x="1978" y="347"/>
                  </a:lnTo>
                  <a:lnTo>
                    <a:pt x="1985" y="347"/>
                  </a:lnTo>
                  <a:lnTo>
                    <a:pt x="1991" y="347"/>
                  </a:lnTo>
                  <a:lnTo>
                    <a:pt x="1997" y="347"/>
                  </a:lnTo>
                  <a:lnTo>
                    <a:pt x="2003" y="347"/>
                  </a:lnTo>
                  <a:lnTo>
                    <a:pt x="2010" y="347"/>
                  </a:lnTo>
                  <a:lnTo>
                    <a:pt x="2016" y="347"/>
                  </a:lnTo>
                  <a:lnTo>
                    <a:pt x="2022" y="347"/>
                  </a:lnTo>
                  <a:lnTo>
                    <a:pt x="2029" y="347"/>
                  </a:lnTo>
                  <a:lnTo>
                    <a:pt x="2035" y="347"/>
                  </a:lnTo>
                  <a:lnTo>
                    <a:pt x="2041" y="347"/>
                  </a:lnTo>
                  <a:lnTo>
                    <a:pt x="2048" y="347"/>
                  </a:lnTo>
                  <a:lnTo>
                    <a:pt x="2054" y="347"/>
                  </a:lnTo>
                  <a:lnTo>
                    <a:pt x="2060" y="347"/>
                  </a:lnTo>
                  <a:lnTo>
                    <a:pt x="2066" y="347"/>
                  </a:lnTo>
                  <a:lnTo>
                    <a:pt x="2073" y="347"/>
                  </a:lnTo>
                  <a:lnTo>
                    <a:pt x="2079" y="347"/>
                  </a:lnTo>
                  <a:lnTo>
                    <a:pt x="2085" y="347"/>
                  </a:lnTo>
                  <a:lnTo>
                    <a:pt x="2092" y="347"/>
                  </a:lnTo>
                  <a:lnTo>
                    <a:pt x="2098" y="347"/>
                  </a:lnTo>
                  <a:lnTo>
                    <a:pt x="2104" y="347"/>
                  </a:lnTo>
                  <a:lnTo>
                    <a:pt x="2111" y="347"/>
                  </a:lnTo>
                  <a:lnTo>
                    <a:pt x="2117" y="347"/>
                  </a:lnTo>
                  <a:lnTo>
                    <a:pt x="2123" y="347"/>
                  </a:lnTo>
                  <a:lnTo>
                    <a:pt x="2129" y="347"/>
                  </a:lnTo>
                  <a:lnTo>
                    <a:pt x="2136" y="347"/>
                  </a:lnTo>
                  <a:lnTo>
                    <a:pt x="2142" y="347"/>
                  </a:lnTo>
                  <a:lnTo>
                    <a:pt x="2148" y="347"/>
                  </a:lnTo>
                  <a:lnTo>
                    <a:pt x="2155" y="347"/>
                  </a:lnTo>
                  <a:lnTo>
                    <a:pt x="2161" y="347"/>
                  </a:lnTo>
                  <a:lnTo>
                    <a:pt x="2167" y="347"/>
                  </a:lnTo>
                  <a:lnTo>
                    <a:pt x="2174" y="347"/>
                  </a:lnTo>
                  <a:lnTo>
                    <a:pt x="2180" y="347"/>
                  </a:lnTo>
                  <a:lnTo>
                    <a:pt x="2186" y="347"/>
                  </a:lnTo>
                  <a:lnTo>
                    <a:pt x="2192" y="347"/>
                  </a:lnTo>
                  <a:lnTo>
                    <a:pt x="2199" y="347"/>
                  </a:lnTo>
                  <a:lnTo>
                    <a:pt x="2205" y="347"/>
                  </a:lnTo>
                  <a:lnTo>
                    <a:pt x="2211" y="347"/>
                  </a:lnTo>
                  <a:lnTo>
                    <a:pt x="2218" y="347"/>
                  </a:lnTo>
                  <a:lnTo>
                    <a:pt x="2224" y="347"/>
                  </a:lnTo>
                  <a:lnTo>
                    <a:pt x="2230" y="347"/>
                  </a:lnTo>
                  <a:lnTo>
                    <a:pt x="2237" y="347"/>
                  </a:lnTo>
                  <a:lnTo>
                    <a:pt x="2243" y="347"/>
                  </a:lnTo>
                  <a:lnTo>
                    <a:pt x="2249" y="347"/>
                  </a:lnTo>
                  <a:lnTo>
                    <a:pt x="2255" y="347"/>
                  </a:lnTo>
                  <a:lnTo>
                    <a:pt x="2262" y="347"/>
                  </a:lnTo>
                  <a:lnTo>
                    <a:pt x="2268" y="347"/>
                  </a:lnTo>
                  <a:lnTo>
                    <a:pt x="2274" y="347"/>
                  </a:lnTo>
                  <a:lnTo>
                    <a:pt x="2281" y="347"/>
                  </a:lnTo>
                  <a:lnTo>
                    <a:pt x="2287" y="347"/>
                  </a:lnTo>
                  <a:lnTo>
                    <a:pt x="2293" y="347"/>
                  </a:lnTo>
                  <a:lnTo>
                    <a:pt x="2300" y="347"/>
                  </a:lnTo>
                  <a:lnTo>
                    <a:pt x="2306" y="347"/>
                  </a:lnTo>
                  <a:lnTo>
                    <a:pt x="2312" y="347"/>
                  </a:lnTo>
                  <a:lnTo>
                    <a:pt x="2318" y="347"/>
                  </a:lnTo>
                  <a:lnTo>
                    <a:pt x="2325" y="347"/>
                  </a:lnTo>
                  <a:lnTo>
                    <a:pt x="2331" y="347"/>
                  </a:lnTo>
                  <a:lnTo>
                    <a:pt x="2337" y="347"/>
                  </a:lnTo>
                  <a:lnTo>
                    <a:pt x="2344" y="347"/>
                  </a:lnTo>
                  <a:lnTo>
                    <a:pt x="2350" y="347"/>
                  </a:lnTo>
                  <a:lnTo>
                    <a:pt x="2356" y="347"/>
                  </a:lnTo>
                  <a:lnTo>
                    <a:pt x="2363" y="347"/>
                  </a:lnTo>
                  <a:lnTo>
                    <a:pt x="2369" y="347"/>
                  </a:lnTo>
                  <a:lnTo>
                    <a:pt x="2375" y="347"/>
                  </a:lnTo>
                  <a:lnTo>
                    <a:pt x="2381" y="347"/>
                  </a:lnTo>
                  <a:lnTo>
                    <a:pt x="2388" y="347"/>
                  </a:lnTo>
                  <a:lnTo>
                    <a:pt x="2394" y="347"/>
                  </a:lnTo>
                  <a:lnTo>
                    <a:pt x="2400" y="347"/>
                  </a:lnTo>
                  <a:lnTo>
                    <a:pt x="2407" y="347"/>
                  </a:lnTo>
                  <a:lnTo>
                    <a:pt x="2413" y="347"/>
                  </a:lnTo>
                  <a:lnTo>
                    <a:pt x="2419" y="347"/>
                  </a:lnTo>
                  <a:lnTo>
                    <a:pt x="2426" y="347"/>
                  </a:lnTo>
                  <a:lnTo>
                    <a:pt x="2432" y="347"/>
                  </a:lnTo>
                  <a:lnTo>
                    <a:pt x="2438" y="347"/>
                  </a:lnTo>
                  <a:lnTo>
                    <a:pt x="2444" y="347"/>
                  </a:lnTo>
                  <a:lnTo>
                    <a:pt x="2451" y="347"/>
                  </a:lnTo>
                  <a:lnTo>
                    <a:pt x="2457" y="347"/>
                  </a:lnTo>
                  <a:lnTo>
                    <a:pt x="2463" y="347"/>
                  </a:lnTo>
                  <a:lnTo>
                    <a:pt x="2470" y="347"/>
                  </a:lnTo>
                  <a:lnTo>
                    <a:pt x="2476" y="347"/>
                  </a:lnTo>
                  <a:lnTo>
                    <a:pt x="2482" y="347"/>
                  </a:lnTo>
                  <a:lnTo>
                    <a:pt x="2489" y="347"/>
                  </a:lnTo>
                  <a:lnTo>
                    <a:pt x="2495" y="347"/>
                  </a:lnTo>
                  <a:lnTo>
                    <a:pt x="2501" y="347"/>
                  </a:lnTo>
                  <a:lnTo>
                    <a:pt x="2507" y="347"/>
                  </a:lnTo>
                  <a:lnTo>
                    <a:pt x="2514" y="347"/>
                  </a:lnTo>
                  <a:lnTo>
                    <a:pt x="2520" y="34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7" name="Text Box 12"/>
            <p:cNvSpPr txBox="1">
              <a:spLocks noChangeArrowheads="1"/>
            </p:cNvSpPr>
            <p:nvPr/>
          </p:nvSpPr>
          <p:spPr bwMode="auto">
            <a:xfrm>
              <a:off x="4798" y="2639"/>
              <a:ext cx="7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2000">
                  <a:latin typeface="Tahoma" panose="020B0604030504040204" pitchFamily="34" charset="0"/>
                </a:rPr>
                <a:t>Phase, </a:t>
              </a:r>
              <a:r>
                <a:rPr lang="en-GB" altLang="en-US" sz="2000">
                  <a:latin typeface="Symbol" panose="05050102010706020507" pitchFamily="18" charset="2"/>
                </a:rPr>
                <a:t>q</a:t>
              </a:r>
              <a:endParaRPr lang="en-US" altLang="en-US" sz="2000">
                <a:latin typeface="Symbol" panose="05050102010706020507" pitchFamily="18" charset="2"/>
              </a:endParaRPr>
            </a:p>
          </p:txBody>
        </p:sp>
        <p:sp>
          <p:nvSpPr>
            <p:cNvPr id="1038" name="Line 13"/>
            <p:cNvSpPr>
              <a:spLocks noChangeShapeType="1"/>
            </p:cNvSpPr>
            <p:nvPr/>
          </p:nvSpPr>
          <p:spPr bwMode="auto">
            <a:xfrm flipH="1">
              <a:off x="2784" y="2304"/>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Text Box 14"/>
            <p:cNvSpPr txBox="1">
              <a:spLocks noChangeArrowheads="1"/>
            </p:cNvSpPr>
            <p:nvPr/>
          </p:nvSpPr>
          <p:spPr bwMode="auto">
            <a:xfrm>
              <a:off x="2448" y="220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1600">
                  <a:latin typeface="Tahoma" panose="020B0604030504040204" pitchFamily="34" charset="0"/>
                </a:rPr>
                <a:t>A/R</a:t>
              </a:r>
              <a:r>
                <a:rPr lang="en-GB" altLang="en-US" sz="1600" baseline="-25000">
                  <a:latin typeface="Tahoma" panose="020B0604030504040204" pitchFamily="34" charset="0"/>
                </a:rPr>
                <a:t>L</a:t>
              </a:r>
              <a:endParaRPr lang="en-GB" altLang="en-US" sz="1600">
                <a:latin typeface="Tahoma" panose="020B0604030504040204" pitchFamily="34" charset="0"/>
              </a:endParaRPr>
            </a:p>
          </p:txBody>
        </p:sp>
        <p:sp>
          <p:nvSpPr>
            <p:cNvPr id="1040" name="Text Box 15"/>
            <p:cNvSpPr txBox="1">
              <a:spLocks noChangeArrowheads="1"/>
            </p:cNvSpPr>
            <p:nvPr/>
          </p:nvSpPr>
          <p:spPr bwMode="auto">
            <a:xfrm>
              <a:off x="2688" y="2592"/>
              <a:ext cx="1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1600">
                  <a:latin typeface="Tahoma" panose="020B0604030504040204" pitchFamily="34" charset="0"/>
                </a:rPr>
                <a:t>0</a:t>
              </a:r>
            </a:p>
          </p:txBody>
        </p:sp>
        <p:sp>
          <p:nvSpPr>
            <p:cNvPr id="1041" name="Text Box 16"/>
            <p:cNvSpPr txBox="1">
              <a:spLocks noChangeArrowheads="1"/>
            </p:cNvSpPr>
            <p:nvPr/>
          </p:nvSpPr>
          <p:spPr bwMode="auto">
            <a:xfrm>
              <a:off x="3672" y="2592"/>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latin typeface="Symbol" panose="05050102010706020507" pitchFamily="18" charset="2"/>
                </a:rPr>
                <a:t>p</a:t>
              </a:r>
            </a:p>
          </p:txBody>
        </p:sp>
        <p:sp>
          <p:nvSpPr>
            <p:cNvPr id="1042" name="Text Box 17"/>
            <p:cNvSpPr txBox="1">
              <a:spLocks noChangeArrowheads="1"/>
            </p:cNvSpPr>
            <p:nvPr/>
          </p:nvSpPr>
          <p:spPr bwMode="auto">
            <a:xfrm>
              <a:off x="4563" y="2607"/>
              <a:ext cx="2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latin typeface="Symbol" panose="05050102010706020507" pitchFamily="18" charset="2"/>
                </a:rPr>
                <a:t>2p</a:t>
              </a:r>
            </a:p>
          </p:txBody>
        </p:sp>
      </p:grpSp>
      <p:sp>
        <p:nvSpPr>
          <p:cNvPr id="1032" name="Text Box 18"/>
          <p:cNvSpPr txBox="1">
            <a:spLocks noChangeArrowheads="1"/>
          </p:cNvSpPr>
          <p:nvPr/>
        </p:nvSpPr>
        <p:spPr bwMode="auto">
          <a:xfrm>
            <a:off x="1524000" y="4114801"/>
            <a:ext cx="966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i="1">
                <a:latin typeface="Tahoma" panose="020B0604030504040204" pitchFamily="34" charset="0"/>
              </a:rPr>
              <a:t>A </a:t>
            </a:r>
            <a:r>
              <a:rPr lang="en-GB" altLang="en-US">
                <a:latin typeface="Tahoma" panose="020B0604030504040204" pitchFamily="34" charset="0"/>
              </a:rPr>
              <a:t>sin(</a:t>
            </a:r>
            <a:r>
              <a:rPr lang="en-GB" altLang="en-US" i="1">
                <a:latin typeface="Symbol" panose="05050102010706020507" pitchFamily="18" charset="2"/>
              </a:rPr>
              <a:t>q</a:t>
            </a:r>
            <a:r>
              <a:rPr lang="en-GB" altLang="en-US">
                <a:latin typeface="Tahoma" panose="020B0604030504040204" pitchFamily="34" charset="0"/>
              </a:rPr>
              <a:t>)</a:t>
            </a:r>
          </a:p>
        </p:txBody>
      </p:sp>
    </p:spTree>
    <p:extLst>
      <p:ext uri="{BB962C8B-B14F-4D97-AF65-F5344CB8AC3E}">
        <p14:creationId xmlns:p14="http://schemas.microsoft.com/office/powerpoint/2010/main" val="29173773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3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2"/>
          <p:cNvSpPr txBox="1">
            <a:spLocks noChangeArrowheads="1"/>
          </p:cNvSpPr>
          <p:nvPr/>
        </p:nvSpPr>
        <p:spPr bwMode="auto">
          <a:xfrm>
            <a:off x="2514600" y="457201"/>
            <a:ext cx="7391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sz="2400">
                <a:latin typeface="Tahoma" panose="020B0604030504040204" pitchFamily="34" charset="0"/>
              </a:rPr>
              <a:t>By symmetry, power drawn from +ve and –ve supplies will be the same. Total power, therefore:</a:t>
            </a:r>
          </a:p>
        </p:txBody>
      </p:sp>
      <p:graphicFrame>
        <p:nvGraphicFramePr>
          <p:cNvPr id="2050" name="Object 3"/>
          <p:cNvGraphicFramePr>
            <a:graphicFrameLocks noChangeAspect="1"/>
          </p:cNvGraphicFramePr>
          <p:nvPr>
            <p:extLst/>
          </p:nvPr>
        </p:nvGraphicFramePr>
        <p:xfrm>
          <a:off x="2667000" y="1362076"/>
          <a:ext cx="4038600" cy="842963"/>
        </p:xfrm>
        <a:graphic>
          <a:graphicData uri="http://schemas.openxmlformats.org/presentationml/2006/ole">
            <mc:AlternateContent xmlns:mc="http://schemas.openxmlformats.org/markup-compatibility/2006">
              <mc:Choice xmlns:v="urn:schemas-microsoft-com:vml" Requires="v">
                <p:oleObj spid="_x0000_s4186" name="Equation" r:id="rId3" imgW="2070000" imgH="431640" progId="Equation.3">
                  <p:embed/>
                </p:oleObj>
              </mc:Choice>
              <mc:Fallback>
                <p:oleObj name="Equation" r:id="rId3" imgW="207000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362076"/>
                        <a:ext cx="4038600" cy="842963"/>
                      </a:xfrm>
                      <a:prstGeom prst="rect">
                        <a:avLst/>
                      </a:prstGeom>
                      <a:solidFill>
                        <a:schemeClr val="bg1"/>
                      </a:solidFill>
                      <a:ln>
                        <a:noFill/>
                      </a:ln>
                      <a:effectLst/>
                    </p:spPr>
                  </p:pic>
                </p:oleObj>
              </mc:Fallback>
            </mc:AlternateContent>
          </a:graphicData>
        </a:graphic>
      </p:graphicFrame>
      <p:grpSp>
        <p:nvGrpSpPr>
          <p:cNvPr id="2" name="Group 4"/>
          <p:cNvGrpSpPr>
            <a:grpSpLocks/>
          </p:cNvGrpSpPr>
          <p:nvPr/>
        </p:nvGrpSpPr>
        <p:grpSpPr bwMode="auto">
          <a:xfrm>
            <a:off x="2514600" y="2209800"/>
            <a:ext cx="3733800" cy="1397000"/>
            <a:chOff x="624" y="1392"/>
            <a:chExt cx="2352" cy="880"/>
          </a:xfrm>
          <a:solidFill>
            <a:schemeClr val="bg1"/>
          </a:solidFill>
        </p:grpSpPr>
        <p:sp>
          <p:nvSpPr>
            <p:cNvPr id="2059" name="Text Box 5"/>
            <p:cNvSpPr txBox="1">
              <a:spLocks noChangeArrowheads="1"/>
            </p:cNvSpPr>
            <p:nvPr/>
          </p:nvSpPr>
          <p:spPr bwMode="auto">
            <a:xfrm>
              <a:off x="624" y="1392"/>
              <a:ext cx="1174" cy="288"/>
            </a:xfrm>
            <a:prstGeom prst="rect">
              <a:avLst/>
            </a:prstGeom>
            <a:grpFill/>
            <a:ln>
              <a:noFill/>
            </a:ln>
            <a:extLs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sz="2400">
                  <a:latin typeface="Tahoma" panose="020B0604030504040204" pitchFamily="34" charset="0"/>
                </a:rPr>
                <a:t>Load power:</a:t>
              </a:r>
            </a:p>
          </p:txBody>
        </p:sp>
        <p:graphicFrame>
          <p:nvGraphicFramePr>
            <p:cNvPr id="2054" name="Object 6"/>
            <p:cNvGraphicFramePr>
              <a:graphicFrameLocks noChangeAspect="1"/>
            </p:cNvGraphicFramePr>
            <p:nvPr>
              <p:extLst/>
            </p:nvPr>
          </p:nvGraphicFramePr>
          <p:xfrm>
            <a:off x="720" y="1728"/>
            <a:ext cx="2256" cy="544"/>
          </p:xfrm>
          <a:graphic>
            <a:graphicData uri="http://schemas.openxmlformats.org/presentationml/2006/ole">
              <mc:AlternateContent xmlns:mc="http://schemas.openxmlformats.org/markup-compatibility/2006">
                <mc:Choice xmlns:v="urn:schemas-microsoft-com:vml" Requires="v">
                  <p:oleObj spid="_x0000_s4187" name="Equation" r:id="rId5" imgW="3581280" imgH="863280" progId="Equation.3">
                    <p:embed/>
                  </p:oleObj>
                </mc:Choice>
                <mc:Fallback>
                  <p:oleObj name="Equation" r:id="rId5" imgW="3581280" imgH="863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1728"/>
                          <a:ext cx="2256" cy="544"/>
                        </a:xfrm>
                        <a:prstGeom prst="rect">
                          <a:avLst/>
                        </a:prstGeom>
                        <a:solidFill>
                          <a:schemeClr val="bg1"/>
                        </a:solidFill>
                        <a:ln>
                          <a:noFill/>
                        </a:ln>
                        <a:effectLst/>
                      </p:spPr>
                    </p:pic>
                  </p:oleObj>
                </mc:Fallback>
              </mc:AlternateContent>
            </a:graphicData>
          </a:graphic>
        </p:graphicFrame>
      </p:grpSp>
      <p:grpSp>
        <p:nvGrpSpPr>
          <p:cNvPr id="3" name="Group 7"/>
          <p:cNvGrpSpPr>
            <a:grpSpLocks/>
          </p:cNvGrpSpPr>
          <p:nvPr/>
        </p:nvGrpSpPr>
        <p:grpSpPr bwMode="auto">
          <a:xfrm>
            <a:off x="2514600" y="3886200"/>
            <a:ext cx="3289300" cy="1295400"/>
            <a:chOff x="624" y="2448"/>
            <a:chExt cx="2072" cy="816"/>
          </a:xfrm>
        </p:grpSpPr>
        <p:sp>
          <p:nvSpPr>
            <p:cNvPr id="2058" name="Text Box 8"/>
            <p:cNvSpPr txBox="1">
              <a:spLocks noChangeArrowheads="1"/>
            </p:cNvSpPr>
            <p:nvPr/>
          </p:nvSpPr>
          <p:spPr bwMode="auto">
            <a:xfrm>
              <a:off x="624" y="2448"/>
              <a:ext cx="9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sz="2400">
                  <a:latin typeface="Tahoma" panose="020B0604030504040204" pitchFamily="34" charset="0"/>
                </a:rPr>
                <a:t>Efficiency:</a:t>
              </a:r>
            </a:p>
          </p:txBody>
        </p:sp>
        <p:graphicFrame>
          <p:nvGraphicFramePr>
            <p:cNvPr id="2053" name="Object 9"/>
            <p:cNvGraphicFramePr>
              <a:graphicFrameLocks noChangeAspect="1"/>
            </p:cNvGraphicFramePr>
            <p:nvPr>
              <p:extLst/>
            </p:nvPr>
          </p:nvGraphicFramePr>
          <p:xfrm>
            <a:off x="720" y="2736"/>
            <a:ext cx="1976" cy="528"/>
          </p:xfrm>
          <a:graphic>
            <a:graphicData uri="http://schemas.openxmlformats.org/presentationml/2006/ole">
              <mc:AlternateContent xmlns:mc="http://schemas.openxmlformats.org/markup-compatibility/2006">
                <mc:Choice xmlns:v="urn:schemas-microsoft-com:vml" Requires="v">
                  <p:oleObj spid="_x0000_s4188" name="Equation" r:id="rId7" imgW="3136680" imgH="838080" progId="Equation.3">
                    <p:embed/>
                  </p:oleObj>
                </mc:Choice>
                <mc:Fallback>
                  <p:oleObj name="Equation" r:id="rId7" imgW="3136680" imgH="8380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2736"/>
                          <a:ext cx="1976" cy="528"/>
                        </a:xfrm>
                        <a:prstGeom prst="rect">
                          <a:avLst/>
                        </a:prstGeom>
                        <a:solidFill>
                          <a:schemeClr val="bg1"/>
                        </a:solidFill>
                        <a:ln>
                          <a:noFill/>
                        </a:ln>
                        <a:effectLst/>
                      </p:spPr>
                    </p:pic>
                  </p:oleObj>
                </mc:Fallback>
              </mc:AlternateContent>
            </a:graphicData>
          </a:graphic>
        </p:graphicFrame>
      </p:grpSp>
      <p:graphicFrame>
        <p:nvGraphicFramePr>
          <p:cNvPr id="64522" name="Object 10"/>
          <p:cNvGraphicFramePr>
            <a:graphicFrameLocks noChangeAspect="1"/>
          </p:cNvGraphicFramePr>
          <p:nvPr>
            <p:extLst/>
          </p:nvPr>
        </p:nvGraphicFramePr>
        <p:xfrm>
          <a:off x="2616200" y="5715000"/>
          <a:ext cx="4089400" cy="381000"/>
        </p:xfrm>
        <a:graphic>
          <a:graphicData uri="http://schemas.openxmlformats.org/presentationml/2006/ole">
            <mc:AlternateContent xmlns:mc="http://schemas.openxmlformats.org/markup-compatibility/2006">
              <mc:Choice xmlns:v="urn:schemas-microsoft-com:vml" Requires="v">
                <p:oleObj spid="_x0000_s4189" name="Equation" r:id="rId9" imgW="4089240" imgH="380880" progId="Equation.3">
                  <p:embed/>
                </p:oleObj>
              </mc:Choice>
              <mc:Fallback>
                <p:oleObj name="Equation" r:id="rId9" imgW="4089240" imgH="3808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16200" y="5715000"/>
                        <a:ext cx="4089400" cy="381000"/>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28409247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4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2143125"/>
            <a:ext cx="10515600" cy="1325563"/>
          </a:xfrm>
        </p:spPr>
        <p:txBody>
          <a:bodyPr>
            <a:normAutofit/>
          </a:bodyPr>
          <a:lstStyle/>
          <a:p>
            <a:r>
              <a:rPr lang="en-US" sz="6600" dirty="0" smtClean="0">
                <a:latin typeface="Arial Black" panose="020B0A04020102020204" pitchFamily="34" charset="0"/>
              </a:rPr>
              <a:t>Class AB Amplifier</a:t>
            </a:r>
            <a:endParaRPr lang="en-US" sz="6600" dirty="0">
              <a:latin typeface="Arial Black" panose="020B0A04020102020204" pitchFamily="34" charset="0"/>
            </a:endParaRPr>
          </a:p>
        </p:txBody>
      </p:sp>
    </p:spTree>
    <p:extLst>
      <p:ext uri="{BB962C8B-B14F-4D97-AF65-F5344CB8AC3E}">
        <p14:creationId xmlns:p14="http://schemas.microsoft.com/office/powerpoint/2010/main" val="40624347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181600" cy="1325563"/>
          </a:xfrm>
        </p:spPr>
        <p:txBody>
          <a:bodyPr/>
          <a:lstStyle/>
          <a:p>
            <a:r>
              <a:rPr lang="en-US" b="1" dirty="0" smtClean="0">
                <a:latin typeface="Arial Black" panose="020B0A04020102020204" pitchFamily="34" charset="0"/>
              </a:rPr>
              <a:t>Class -AB</a:t>
            </a:r>
            <a:endParaRPr lang="en-US" b="1" dirty="0">
              <a:latin typeface="Arial Black" panose="020B0A04020102020204" pitchFamily="34" charset="0"/>
            </a:endParaRPr>
          </a:p>
        </p:txBody>
      </p:sp>
      <p:pic>
        <p:nvPicPr>
          <p:cNvPr id="4098" name="Picture 2" descr="class ab amplifier voltage biasi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60092" y="707209"/>
            <a:ext cx="10761972" cy="5751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7340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000" y="0"/>
            <a:ext cx="12065000" cy="7402668"/>
          </a:xfrm>
          <a:prstGeom prst="rect">
            <a:avLst/>
          </a:prstGeom>
        </p:spPr>
        <p:txBody>
          <a:bodyPr wrap="square">
            <a:spAutoFit/>
          </a:bodyPr>
          <a:lstStyle/>
          <a:p>
            <a:pPr>
              <a:lnSpc>
                <a:spcPct val="150000"/>
              </a:lnSpc>
            </a:pPr>
            <a:r>
              <a:rPr lang="en-US" sz="3200" b="1" dirty="0" smtClean="0"/>
              <a:t>As its name suggests, the Class AB Amplifier is a combination of the “Class A” and the “Class B” type amplifiers . The AB classification of amplifier is currently one of the most common used types of audio power amplifier design. </a:t>
            </a:r>
          </a:p>
          <a:p>
            <a:pPr>
              <a:lnSpc>
                <a:spcPct val="150000"/>
              </a:lnSpc>
            </a:pPr>
            <a:endParaRPr lang="en-US" sz="3200" b="1" dirty="0" smtClean="0"/>
          </a:p>
          <a:p>
            <a:pPr>
              <a:lnSpc>
                <a:spcPct val="150000"/>
              </a:lnSpc>
            </a:pPr>
            <a:r>
              <a:rPr lang="en-US" sz="3200" b="1" dirty="0" smtClean="0"/>
              <a:t>The class AB amplifier is a variation of a class B amplifier as described above, except that both devices are allowed to conduct at the same time around the waveforms crossover point eliminating the crossover distortion problems of the previous class B amplifier.</a:t>
            </a:r>
          </a:p>
          <a:p>
            <a:pPr>
              <a:lnSpc>
                <a:spcPct val="150000"/>
              </a:lnSpc>
            </a:pPr>
            <a:endParaRPr lang="en-US" sz="3200" b="1" dirty="0" smtClean="0"/>
          </a:p>
        </p:txBody>
      </p:sp>
    </p:spTree>
    <p:extLst>
      <p:ext uri="{BB962C8B-B14F-4D97-AF65-F5344CB8AC3E}">
        <p14:creationId xmlns:p14="http://schemas.microsoft.com/office/powerpoint/2010/main" val="76949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left)">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8686" y="145426"/>
            <a:ext cx="11901714" cy="6488828"/>
          </a:xfrm>
          <a:prstGeom prst="rect">
            <a:avLst/>
          </a:prstGeom>
        </p:spPr>
        <p:txBody>
          <a:bodyPr wrap="square">
            <a:spAutoFit/>
          </a:bodyPr>
          <a:lstStyle/>
          <a:p>
            <a:pPr>
              <a:lnSpc>
                <a:spcPct val="150000"/>
              </a:lnSpc>
            </a:pPr>
            <a:r>
              <a:rPr lang="en-US" sz="2800" b="1" dirty="0"/>
              <a:t>The two transistors have a very small bias voltage, typically at 5 to 10% of the quiescent current to bias the transistors just above its cut-off point. Then the conducting device, either bipolar of FET, will be “ON” for more than one half cycle, but much less than one full cycle of the input signal. Therefore, in a class AB amplifier design each of the push-pull transistors is conducting for slightly more than the half cycle of conduction in class B, but much less than the full cycle of conduction of class A.</a:t>
            </a:r>
          </a:p>
          <a:p>
            <a:pPr>
              <a:lnSpc>
                <a:spcPct val="150000"/>
              </a:lnSpc>
            </a:pPr>
            <a:endParaRPr lang="en-US" sz="2800" b="1" dirty="0"/>
          </a:p>
          <a:p>
            <a:pPr>
              <a:lnSpc>
                <a:spcPct val="150000"/>
              </a:lnSpc>
            </a:pPr>
            <a:r>
              <a:rPr lang="en-US" sz="2800" b="1" dirty="0"/>
              <a:t>In other words, the conduction angle of a class AB amplifier is somewhere between 180</a:t>
            </a:r>
            <a:r>
              <a:rPr lang="en-US" sz="2800" b="1" baseline="30000" dirty="0"/>
              <a:t>o</a:t>
            </a:r>
            <a:r>
              <a:rPr lang="en-US" sz="2800" b="1" dirty="0"/>
              <a:t> and 360</a:t>
            </a:r>
            <a:r>
              <a:rPr lang="en-US" sz="2800" b="1" baseline="30000" dirty="0"/>
              <a:t>o</a:t>
            </a:r>
            <a:r>
              <a:rPr lang="en-US" sz="2800" b="1" dirty="0"/>
              <a:t> depending upon the chosen bias point as shown.</a:t>
            </a:r>
          </a:p>
        </p:txBody>
      </p:sp>
    </p:spTree>
    <p:extLst>
      <p:ext uri="{BB962C8B-B14F-4D97-AF65-F5344CB8AC3E}">
        <p14:creationId xmlns:p14="http://schemas.microsoft.com/office/powerpoint/2010/main" val="10889651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915297" cy="872611"/>
          </a:xfrm>
        </p:spPr>
        <p:txBody>
          <a:bodyPr>
            <a:noAutofit/>
          </a:bodyPr>
          <a:lstStyle/>
          <a:p>
            <a:r>
              <a:rPr lang="en-US" sz="3200" dirty="0" smtClean="0">
                <a:latin typeface="Arial Black" panose="020B0A04020102020204" pitchFamily="34" charset="0"/>
              </a:rPr>
              <a:t>Class AB Amplifier Biasing</a:t>
            </a:r>
            <a:endParaRPr lang="en-US" sz="3200" dirty="0">
              <a:latin typeface="Arial Black" panose="020B0A04020102020204" pitchFamily="34" charset="0"/>
            </a:endParaRPr>
          </a:p>
        </p:txBody>
      </p:sp>
      <p:pic>
        <p:nvPicPr>
          <p:cNvPr id="52226" name="Picture 2" descr="Class AB Transformerless Output St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75" y="1922462"/>
            <a:ext cx="4848225" cy="45898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35600" y="237953"/>
            <a:ext cx="6096000" cy="2677656"/>
          </a:xfrm>
          <a:prstGeom prst="rect">
            <a:avLst/>
          </a:prstGeom>
        </p:spPr>
        <p:txBody>
          <a:bodyPr>
            <a:spAutoFit/>
          </a:bodyPr>
          <a:lstStyle/>
          <a:p>
            <a:r>
              <a:rPr lang="en-US" sz="2400" dirty="0" smtClean="0"/>
              <a:t>This very small diode biasing voltage causes both transistors to slightly conduct even when no input signal is present. An input signal waveform will cause the transistors to operate as normal in their active region thereby eliminating any crossover distortion present in pure Class B amplifier designs.</a:t>
            </a:r>
            <a:endParaRPr lang="en-US" sz="2400" dirty="0"/>
          </a:p>
        </p:txBody>
      </p:sp>
      <p:sp>
        <p:nvSpPr>
          <p:cNvPr id="5" name="Rectangle 4"/>
          <p:cNvSpPr/>
          <p:nvPr/>
        </p:nvSpPr>
        <p:spPr>
          <a:xfrm>
            <a:off x="5435600" y="3441680"/>
            <a:ext cx="6096000" cy="3416320"/>
          </a:xfrm>
          <a:prstGeom prst="rect">
            <a:avLst/>
          </a:prstGeom>
        </p:spPr>
        <p:txBody>
          <a:bodyPr>
            <a:spAutoFit/>
          </a:bodyPr>
          <a:lstStyle/>
          <a:p>
            <a:r>
              <a:rPr lang="en-US" sz="2400" dirty="0" smtClean="0"/>
              <a:t>A small collector current will flow when there is no input signal but it is much less than that for the Class A amplifier configuration. This means then that the transistor will be “ON” for more than half a cycle of the waveform but much less than a full cycle giving a conduction angle of between 180 to 360</a:t>
            </a:r>
            <a:r>
              <a:rPr lang="en-US" sz="2400" baseline="30000" dirty="0" smtClean="0"/>
              <a:t>o</a:t>
            </a:r>
            <a:r>
              <a:rPr lang="en-US" sz="2400" dirty="0" smtClean="0"/>
              <a:t> or 50 to 100% of the input signal depending upon the amount of additional biasing used</a:t>
            </a:r>
            <a:endParaRPr lang="en-US" sz="2400" dirty="0"/>
          </a:p>
        </p:txBody>
      </p:sp>
    </p:spTree>
    <p:extLst>
      <p:ext uri="{BB962C8B-B14F-4D97-AF65-F5344CB8AC3E}">
        <p14:creationId xmlns:p14="http://schemas.microsoft.com/office/powerpoint/2010/main" val="18347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445000" cy="841375"/>
          </a:xfrm>
        </p:spPr>
        <p:txBody>
          <a:bodyPr/>
          <a:lstStyle/>
          <a:p>
            <a:r>
              <a:rPr lang="en-US" b="1" dirty="0" smtClean="0"/>
              <a:t>Class AB Amplifier</a:t>
            </a:r>
            <a:endParaRPr lang="en-US" dirty="0"/>
          </a:p>
        </p:txBody>
      </p:sp>
      <p:pic>
        <p:nvPicPr>
          <p:cNvPr id="4098" name="Picture 2" descr="class ab amplifier classifi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812" y="841374"/>
            <a:ext cx="11404865" cy="517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043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868362"/>
          </a:xfrm>
        </p:spPr>
        <p:txBody>
          <a:bodyPr>
            <a:normAutofit fontScale="90000"/>
          </a:bodyPr>
          <a:lstStyle/>
          <a:p>
            <a:r>
              <a:rPr lang="en-US" dirty="0" smtClean="0">
                <a:latin typeface="Arial Black" panose="020B0A04020102020204" pitchFamily="34" charset="0"/>
              </a:rPr>
              <a:t>Compensator Configurations</a:t>
            </a:r>
            <a:endParaRPr lang="en-US" dirty="0">
              <a:latin typeface="Arial Black" panose="020B0A04020102020204" pitchFamily="34" charset="0"/>
            </a:endParaRPr>
          </a:p>
        </p:txBody>
      </p:sp>
      <p:sp>
        <p:nvSpPr>
          <p:cNvPr id="3" name="Content Placeholder 2"/>
          <p:cNvSpPr>
            <a:spLocks noGrp="1"/>
          </p:cNvSpPr>
          <p:nvPr>
            <p:ph idx="1"/>
          </p:nvPr>
        </p:nvSpPr>
        <p:spPr>
          <a:xfrm>
            <a:off x="261257" y="1143001"/>
            <a:ext cx="10178143" cy="4525963"/>
          </a:xfrm>
        </p:spPr>
        <p:txBody>
          <a:bodyPr>
            <a:noAutofit/>
          </a:bodyPr>
          <a:lstStyle/>
          <a:p>
            <a:pPr algn="just"/>
            <a:r>
              <a:rPr lang="en-US" sz="3200" b="1" dirty="0"/>
              <a:t>Compensation schemes commonly used for feedback control systems are:</a:t>
            </a:r>
          </a:p>
          <a:p>
            <a:pPr algn="just"/>
            <a:endParaRPr lang="en-US" sz="3200" b="1" dirty="0"/>
          </a:p>
          <a:p>
            <a:pPr lvl="1" algn="just"/>
            <a:r>
              <a:rPr lang="en-US" sz="2800" b="1" dirty="0"/>
              <a:t>Series Compensation</a:t>
            </a:r>
          </a:p>
          <a:p>
            <a:pPr lvl="1" algn="just"/>
            <a:endParaRPr lang="en-US" sz="2800" b="1" dirty="0"/>
          </a:p>
          <a:p>
            <a:pPr lvl="1" algn="just"/>
            <a:endParaRPr lang="en-US" sz="2800" b="1" dirty="0"/>
          </a:p>
          <a:p>
            <a:pPr lvl="1" algn="just"/>
            <a:endParaRPr lang="en-US" sz="2800" b="1" dirty="0" smtClean="0"/>
          </a:p>
          <a:p>
            <a:pPr lvl="1" algn="just"/>
            <a:endParaRPr lang="en-US" sz="2800" b="1" dirty="0"/>
          </a:p>
          <a:p>
            <a:pPr lvl="1" algn="just"/>
            <a:endParaRPr lang="en-US" sz="2800" b="1" dirty="0"/>
          </a:p>
          <a:p>
            <a:pPr lvl="1" algn="just"/>
            <a:r>
              <a:rPr lang="en-US" sz="2800" b="1" dirty="0"/>
              <a:t>Parallel Compensation</a:t>
            </a:r>
          </a:p>
        </p:txBody>
      </p:sp>
      <p:pic>
        <p:nvPicPr>
          <p:cNvPr id="130050" name="Picture 2"/>
          <p:cNvPicPr>
            <a:picLocks noChangeAspect="1" noChangeArrowheads="1"/>
          </p:cNvPicPr>
          <p:nvPr/>
        </p:nvPicPr>
        <p:blipFill>
          <a:blip r:embed="rId2"/>
          <a:srcRect/>
          <a:stretch>
            <a:fillRect/>
          </a:stretch>
        </p:blipFill>
        <p:spPr bwMode="auto">
          <a:xfrm>
            <a:off x="5705060" y="1748971"/>
            <a:ext cx="5957170" cy="1981200"/>
          </a:xfrm>
          <a:prstGeom prst="rect">
            <a:avLst/>
          </a:prstGeom>
          <a:noFill/>
          <a:ln w="9525">
            <a:noFill/>
            <a:miter lim="800000"/>
            <a:headEnd/>
            <a:tailEnd/>
          </a:ln>
          <a:effectLst/>
        </p:spPr>
      </p:pic>
      <p:pic>
        <p:nvPicPr>
          <p:cNvPr id="130051" name="Picture 3"/>
          <p:cNvPicPr>
            <a:picLocks noChangeAspect="1" noChangeArrowheads="1"/>
          </p:cNvPicPr>
          <p:nvPr/>
        </p:nvPicPr>
        <p:blipFill>
          <a:blip r:embed="rId3"/>
          <a:srcRect/>
          <a:stretch>
            <a:fillRect/>
          </a:stretch>
        </p:blipFill>
        <p:spPr bwMode="auto">
          <a:xfrm>
            <a:off x="5619749" y="4093029"/>
            <a:ext cx="6408195" cy="2419692"/>
          </a:xfrm>
          <a:prstGeom prst="rect">
            <a:avLst/>
          </a:prstGeom>
          <a:noFill/>
          <a:ln w="9525">
            <a:noFill/>
            <a:miter lim="800000"/>
            <a:headEnd/>
            <a:tailEnd/>
          </a:ln>
          <a:effectLst/>
        </p:spPr>
      </p:pic>
    </p:spTree>
    <p:extLst>
      <p:ext uri="{BB962C8B-B14F-4D97-AF65-F5344CB8AC3E}">
        <p14:creationId xmlns:p14="http://schemas.microsoft.com/office/powerpoint/2010/main" val="401839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0050"/>
                                        </p:tgtEl>
                                        <p:attrNameLst>
                                          <p:attrName>style.visibility</p:attrName>
                                        </p:attrNameLst>
                                      </p:cBhvr>
                                      <p:to>
                                        <p:strVal val="visible"/>
                                      </p:to>
                                    </p:set>
                                    <p:animEffect transition="in" filter="blinds(horizontal)">
                                      <p:cBhvr>
                                        <p:cTn id="10" dur="500"/>
                                        <p:tgtEl>
                                          <p:spTgt spid="13005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blinds(horizontal)">
                                      <p:cBhvr>
                                        <p:cTn id="15" dur="500"/>
                                        <p:tgtEl>
                                          <p:spTgt spid="3">
                                            <p:txEl>
                                              <p:pRg st="8" end="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30051"/>
                                        </p:tgtEl>
                                        <p:attrNameLst>
                                          <p:attrName>style.visibility</p:attrName>
                                        </p:attrNameLst>
                                      </p:cBhvr>
                                      <p:to>
                                        <p:strVal val="visible"/>
                                      </p:to>
                                    </p:set>
                                    <p:animEffect transition="in" filter="blinds(horizontal)">
                                      <p:cBhvr>
                                        <p:cTn id="18" dur="500"/>
                                        <p:tgtEl>
                                          <p:spTgt spid="130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700" y="686138"/>
            <a:ext cx="11849100" cy="5016758"/>
          </a:xfrm>
          <a:prstGeom prst="rect">
            <a:avLst/>
          </a:prstGeom>
        </p:spPr>
        <p:txBody>
          <a:bodyPr wrap="square">
            <a:spAutoFit/>
          </a:bodyPr>
          <a:lstStyle/>
          <a:p>
            <a:r>
              <a:rPr lang="en-US" sz="4000" dirty="0" smtClean="0"/>
              <a:t>The advantage of this small bias voltage, provided by series diodes or resistors, is that the crossover distortion created by the class B amplifier characteristics is overcome, without the inefficiencies of the class A amplifier design. So the class AB amplifier is a good compromise between class A and class B in terms of efficiency and linearity, with conversion efficiencies reaching about 50% to 60%.</a:t>
            </a:r>
            <a:endParaRPr lang="en-US" sz="4000" dirty="0"/>
          </a:p>
        </p:txBody>
      </p:sp>
    </p:spTree>
    <p:extLst>
      <p:ext uri="{BB962C8B-B14F-4D97-AF65-F5344CB8AC3E}">
        <p14:creationId xmlns:p14="http://schemas.microsoft.com/office/powerpoint/2010/main" val="31793218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7325"/>
            <a:ext cx="10515600" cy="1019175"/>
          </a:xfrm>
        </p:spPr>
        <p:txBody>
          <a:bodyPr/>
          <a:lstStyle/>
          <a:p>
            <a:r>
              <a:rPr lang="en-US" dirty="0" smtClean="0"/>
              <a:t>Transfer Characteristics of class AB amplifiers</a:t>
            </a:r>
            <a:endParaRPr lang="en-US" dirty="0"/>
          </a:p>
        </p:txBody>
      </p:sp>
      <p:pic>
        <p:nvPicPr>
          <p:cNvPr id="4" name="Picture 3"/>
          <p:cNvPicPr>
            <a:picLocks noChangeAspect="1"/>
          </p:cNvPicPr>
          <p:nvPr/>
        </p:nvPicPr>
        <p:blipFill>
          <a:blip r:embed="rId2"/>
          <a:stretch>
            <a:fillRect/>
          </a:stretch>
        </p:blipFill>
        <p:spPr>
          <a:xfrm>
            <a:off x="2795474" y="1690688"/>
            <a:ext cx="6641034" cy="4982787"/>
          </a:xfrm>
          <a:prstGeom prst="rect">
            <a:avLst/>
          </a:prstGeom>
        </p:spPr>
      </p:pic>
    </p:spTree>
    <p:extLst>
      <p:ext uri="{BB962C8B-B14F-4D97-AF65-F5344CB8AC3E}">
        <p14:creationId xmlns:p14="http://schemas.microsoft.com/office/powerpoint/2010/main" val="5062926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AB: Resistor Biasing </a:t>
            </a:r>
            <a:endParaRPr lang="en-US" dirty="0"/>
          </a:p>
        </p:txBody>
      </p:sp>
      <p:pic>
        <p:nvPicPr>
          <p:cNvPr id="5122" name="Picture 2" descr="class ab amplifier resistor biasi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649690" y="1797565"/>
            <a:ext cx="6021770" cy="4604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80814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AB :Diode Biasing </a:t>
            </a:r>
            <a:endParaRPr lang="en-US" dirty="0"/>
          </a:p>
        </p:txBody>
      </p:sp>
      <p:pic>
        <p:nvPicPr>
          <p:cNvPr id="6146" name="Picture 2" descr="class ab amplifier diode biasi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27984" y="1690688"/>
            <a:ext cx="6242832" cy="4773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8957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676408" cy="798657"/>
          </a:xfrm>
        </p:spPr>
        <p:txBody>
          <a:bodyPr>
            <a:normAutofit fontScale="90000"/>
          </a:bodyPr>
          <a:lstStyle/>
          <a:p>
            <a:r>
              <a:rPr lang="en-US" b="1" dirty="0"/>
              <a:t>Class AB Amplifier Driver </a:t>
            </a:r>
            <a:r>
              <a:rPr lang="en-US" b="1" dirty="0" smtClean="0"/>
              <a:t>Stage</a:t>
            </a:r>
            <a:r>
              <a:rPr lang="en-US" b="1" dirty="0"/>
              <a:t/>
            </a:r>
            <a:br>
              <a:rPr lang="en-US" b="1" dirty="0"/>
            </a:br>
            <a:endParaRPr lang="en-US" dirty="0"/>
          </a:p>
        </p:txBody>
      </p:sp>
      <p:pic>
        <p:nvPicPr>
          <p:cNvPr id="7170" name="Picture 2" descr="class ab amplifier driver stag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525128" y="1481239"/>
            <a:ext cx="6120837" cy="470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2054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536825"/>
            <a:ext cx="10515600" cy="1325563"/>
          </a:xfrm>
        </p:spPr>
        <p:txBody>
          <a:bodyPr>
            <a:normAutofit/>
          </a:bodyPr>
          <a:lstStyle/>
          <a:p>
            <a:pPr algn="ctr"/>
            <a:r>
              <a:rPr lang="en-US" sz="8000" dirty="0" smtClean="0">
                <a:latin typeface="Arial Black" panose="020B0A04020102020204" pitchFamily="34" charset="0"/>
              </a:rPr>
              <a:t>Class C Amplifier</a:t>
            </a:r>
            <a:endParaRPr lang="en-US" sz="8000" dirty="0">
              <a:latin typeface="Arial Black" panose="020B0A04020102020204" pitchFamily="34" charset="0"/>
            </a:endParaRPr>
          </a:p>
        </p:txBody>
      </p:sp>
    </p:spTree>
    <p:extLst>
      <p:ext uri="{BB962C8B-B14F-4D97-AF65-F5344CB8AC3E}">
        <p14:creationId xmlns:p14="http://schemas.microsoft.com/office/powerpoint/2010/main" val="13016212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09451"/>
            <a:ext cx="11988800" cy="5693866"/>
          </a:xfrm>
          <a:prstGeom prst="rect">
            <a:avLst/>
          </a:prstGeom>
        </p:spPr>
        <p:txBody>
          <a:bodyPr wrap="square">
            <a:spAutoFit/>
          </a:bodyPr>
          <a:lstStyle/>
          <a:p>
            <a:r>
              <a:rPr lang="en-US" sz="2800" dirty="0" smtClean="0"/>
              <a:t>The </a:t>
            </a:r>
            <a:r>
              <a:rPr lang="en-US" sz="2800" b="1" dirty="0" smtClean="0"/>
              <a:t>Class C Amplifier</a:t>
            </a:r>
            <a:r>
              <a:rPr lang="en-US" sz="2800" dirty="0" smtClean="0"/>
              <a:t> design has the greatest efficiency but the poorest linearity of the classes of amplifiers mentioned here. The previous classes, A, B and AB are considered linear amplifiers, as the output signals amplitude and phase are linearly related to the input signals amplitude and phase.</a:t>
            </a:r>
          </a:p>
          <a:p>
            <a:endParaRPr lang="en-US" sz="2800" dirty="0" smtClean="0"/>
          </a:p>
          <a:p>
            <a:r>
              <a:rPr lang="en-US" sz="2800" dirty="0" smtClean="0"/>
              <a:t>However, the class C amplifier is heavily biased so that the output current is zero for more than one half of an input sinusoidal signal cycle with the transistor idling at its cut-off point. In other words, the conduction angle for the transistor is significantly less than 180 degrees, and is generally around the 90 degrees area.</a:t>
            </a:r>
          </a:p>
          <a:p>
            <a:endParaRPr lang="en-US" sz="2800" dirty="0" smtClean="0"/>
          </a:p>
          <a:p>
            <a:r>
              <a:rPr lang="en-US" sz="2800" dirty="0" smtClean="0"/>
              <a:t>While this form of transistor biasing gives a much improved efficiency of around 80% to the amplifier, it introduces a very heavy distortion of the output signal. Therefore, class C amplifiers are not suitable for use as audio amplifiers.</a:t>
            </a:r>
            <a:endParaRPr lang="en-US" sz="2800" dirty="0"/>
          </a:p>
        </p:txBody>
      </p:sp>
    </p:spTree>
    <p:extLst>
      <p:ext uri="{BB962C8B-B14F-4D97-AF65-F5344CB8AC3E}">
        <p14:creationId xmlns:p14="http://schemas.microsoft.com/office/powerpoint/2010/main" val="389306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left)">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wipe(left)">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140200" cy="879475"/>
          </a:xfrm>
        </p:spPr>
        <p:txBody>
          <a:bodyPr/>
          <a:lstStyle/>
          <a:p>
            <a:r>
              <a:rPr lang="en-US" b="1" dirty="0" smtClean="0"/>
              <a:t>Class C Amplifier</a:t>
            </a:r>
            <a:endParaRPr lang="en-US" dirty="0"/>
          </a:p>
        </p:txBody>
      </p:sp>
      <p:pic>
        <p:nvPicPr>
          <p:cNvPr id="5122" name="Picture 2" descr="class c amplifier classifi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002506"/>
            <a:ext cx="10934700" cy="5529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2793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4622" y="4030336"/>
            <a:ext cx="2665874" cy="2761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88487601-5D24-4365-891A-130B42FD3AC3}" type="slidenum">
              <a:rPr lang="en-US" smtClean="0"/>
              <a:pPr>
                <a:defRPr/>
              </a:pPr>
              <a:t>78</a:t>
            </a:fld>
            <a:endParaRPr lang="en-US" dirty="0"/>
          </a:p>
        </p:txBody>
      </p:sp>
      <p:sp>
        <p:nvSpPr>
          <p:cNvPr id="7" name="Rectangle 6"/>
          <p:cNvSpPr/>
          <p:nvPr/>
        </p:nvSpPr>
        <p:spPr>
          <a:xfrm>
            <a:off x="1692172" y="687016"/>
            <a:ext cx="8868324" cy="70788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buFont typeface="Wingdings" pitchFamily="2" charset="2"/>
              <a:buChar char="Ø"/>
            </a:pPr>
            <a:r>
              <a:rPr lang="en-US" sz="2000" dirty="0"/>
              <a:t>Class C amplifiers are biased so that conduction occurs for much less than  180o</a:t>
            </a:r>
          </a:p>
          <a:p>
            <a:pPr marL="342900" indent="-342900">
              <a:buFont typeface="Wingdings" pitchFamily="2" charset="2"/>
              <a:buChar char="Ø"/>
            </a:pPr>
            <a:r>
              <a:rPr lang="en-US" sz="2000" dirty="0"/>
              <a:t>Class C amplifiers are more efficient than either class A , B, or AB </a:t>
            </a:r>
          </a:p>
        </p:txBody>
      </p:sp>
      <p:sp>
        <p:nvSpPr>
          <p:cNvPr id="8" name="Rectangle 7"/>
          <p:cNvSpPr/>
          <p:nvPr/>
        </p:nvSpPr>
        <p:spPr>
          <a:xfrm>
            <a:off x="4655840" y="159024"/>
            <a:ext cx="2413994" cy="46166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400" dirty="0"/>
              <a:t>Class C amplifiers </a:t>
            </a:r>
          </a:p>
        </p:txBody>
      </p:sp>
      <p:sp>
        <p:nvSpPr>
          <p:cNvPr id="10" name="Rectangle 9"/>
          <p:cNvSpPr/>
          <p:nvPr/>
        </p:nvSpPr>
        <p:spPr>
          <a:xfrm>
            <a:off x="1635990" y="2609618"/>
            <a:ext cx="8868324" cy="132343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buFont typeface="Wingdings" pitchFamily="2" charset="2"/>
              <a:buChar char="Ø"/>
            </a:pPr>
            <a:r>
              <a:rPr lang="en-US" sz="2000" dirty="0"/>
              <a:t>The output amplitude is a nonlinear function of the input, so class C amplifiers are not used for linear amplification. </a:t>
            </a:r>
          </a:p>
          <a:p>
            <a:pPr marL="342900" indent="-342900">
              <a:buFont typeface="Wingdings" pitchFamily="2" charset="2"/>
              <a:buChar char="Ø"/>
            </a:pPr>
            <a:r>
              <a:rPr lang="en-US" sz="2000" dirty="0"/>
              <a:t>They are generally used in radio frequency (RF) applications, including resonance circuits</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220" y="1484784"/>
            <a:ext cx="4879865"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1692173" y="4077072"/>
            <a:ext cx="2600777"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000" dirty="0"/>
              <a:t>Basic Class C Operation</a:t>
            </a:r>
          </a:p>
        </p:txBody>
      </p:sp>
      <p:sp>
        <p:nvSpPr>
          <p:cNvPr id="12" name="Rectangle 11"/>
          <p:cNvSpPr/>
          <p:nvPr/>
        </p:nvSpPr>
        <p:spPr>
          <a:xfrm>
            <a:off x="1635990" y="4611231"/>
            <a:ext cx="6116194" cy="193899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457200" indent="-457200">
              <a:buFont typeface="Wingdings" pitchFamily="2" charset="2"/>
              <a:buChar char="Ø"/>
            </a:pPr>
            <a:r>
              <a:rPr lang="en-US" sz="2000" dirty="0"/>
              <a:t>A class C amplifier is normally operated with a resonant circuit load, so the resistive load is used only for the purpose of illustrating the concept.</a:t>
            </a:r>
          </a:p>
          <a:p>
            <a:pPr marL="457200" indent="-457200">
              <a:buFont typeface="Wingdings" pitchFamily="2" charset="2"/>
              <a:buChar char="Ø"/>
            </a:pPr>
            <a:r>
              <a:rPr lang="en-US" sz="2000" dirty="0"/>
              <a:t>The ac source voltage has a peak value that exceeds the barrier potential of the base-emitter junction for a short time near the positive peak of each cycle,</a:t>
            </a:r>
          </a:p>
        </p:txBody>
      </p:sp>
    </p:spTree>
    <p:extLst>
      <p:ext uri="{BB962C8B-B14F-4D97-AF65-F5344CB8AC3E}">
        <p14:creationId xmlns:p14="http://schemas.microsoft.com/office/powerpoint/2010/main" val="11893325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128" y="91852"/>
            <a:ext cx="3389758" cy="3089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88487601-5D24-4365-891A-130B42FD3AC3}" type="slidenum">
              <a:rPr lang="en-US" smtClean="0"/>
              <a:pPr>
                <a:defRPr/>
              </a:pPr>
              <a:t>79</a:t>
            </a:fld>
            <a:endParaRPr lang="en-US" dirty="0"/>
          </a:p>
        </p:txBody>
      </p:sp>
      <p:sp>
        <p:nvSpPr>
          <p:cNvPr id="8" name="Rectangle 7"/>
          <p:cNvSpPr/>
          <p:nvPr/>
        </p:nvSpPr>
        <p:spPr>
          <a:xfrm>
            <a:off x="4655840" y="159024"/>
            <a:ext cx="2413994" cy="46166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400" dirty="0"/>
              <a:t>Class C amplifiers </a:t>
            </a:r>
          </a:p>
        </p:txBody>
      </p:sp>
      <p:sp>
        <p:nvSpPr>
          <p:cNvPr id="11" name="Rectangle 10"/>
          <p:cNvSpPr/>
          <p:nvPr/>
        </p:nvSpPr>
        <p:spPr>
          <a:xfrm>
            <a:off x="1684321" y="620688"/>
            <a:ext cx="2600777"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000" dirty="0"/>
              <a:t>Basic Class C Operation</a:t>
            </a:r>
          </a:p>
        </p:txBody>
      </p:sp>
      <p:sp>
        <p:nvSpPr>
          <p:cNvPr id="2" name="Rectangle 1"/>
          <p:cNvSpPr/>
          <p:nvPr/>
        </p:nvSpPr>
        <p:spPr>
          <a:xfrm>
            <a:off x="1684320" y="1077704"/>
            <a:ext cx="5563808" cy="1631216"/>
          </a:xfrm>
          <a:prstGeom prst="rect">
            <a:avLst/>
          </a:prstGeom>
        </p:spPr>
        <p:txBody>
          <a:bodyPr wrap="square">
            <a:spAutoFit/>
          </a:bodyPr>
          <a:lstStyle/>
          <a:p>
            <a:pPr marL="342900" indent="-342900">
              <a:buFont typeface="Wingdings" pitchFamily="2" charset="2"/>
              <a:buChar char="Ø"/>
            </a:pPr>
            <a:r>
              <a:rPr lang="en-US" sz="2000" dirty="0"/>
              <a:t> During this short interval, the transistor is turned on. </a:t>
            </a:r>
          </a:p>
          <a:p>
            <a:pPr marL="342900" indent="-342900">
              <a:buFont typeface="Wingdings" pitchFamily="2" charset="2"/>
              <a:buChar char="Ø"/>
            </a:pPr>
            <a:r>
              <a:rPr lang="en-US" sz="2000" dirty="0"/>
              <a:t>The power dissipation of the transistor in a class C amplifier is low because it is on for only a small percentage of the input cycle</a:t>
            </a:r>
          </a:p>
        </p:txBody>
      </p:sp>
      <p:sp>
        <p:nvSpPr>
          <p:cNvPr id="3" name="Rectangle 2"/>
          <p:cNvSpPr/>
          <p:nvPr/>
        </p:nvSpPr>
        <p:spPr>
          <a:xfrm>
            <a:off x="1674692" y="2740858"/>
            <a:ext cx="5047344" cy="400110"/>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marL="342900" indent="-342900">
              <a:buFont typeface="Wingdings" pitchFamily="2" charset="2"/>
              <a:buChar char="Ø"/>
            </a:pPr>
            <a:r>
              <a:rPr lang="en-US" sz="2000" dirty="0"/>
              <a:t>The power dissipation during the on time is</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721" y="3212976"/>
            <a:ext cx="2469471" cy="47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689226" y="3789040"/>
            <a:ext cx="8439222" cy="40011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buFont typeface="Wingdings" pitchFamily="2" charset="2"/>
              <a:buChar char="Ø"/>
            </a:pPr>
            <a:r>
              <a:rPr lang="en-US" sz="2000" dirty="0"/>
              <a:t> The power dissipation averaged over the entire cycle is</a:t>
            </a:r>
          </a:p>
        </p:txBody>
      </p:sp>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907" y="4835191"/>
            <a:ext cx="3698285" cy="5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1065" y="4445877"/>
            <a:ext cx="3948268" cy="1841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6424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868362"/>
          </a:xfrm>
        </p:spPr>
        <p:txBody>
          <a:bodyPr>
            <a:normAutofit fontScale="90000"/>
          </a:bodyPr>
          <a:lstStyle/>
          <a:p>
            <a:r>
              <a:rPr lang="en-US" dirty="0" smtClean="0">
                <a:latin typeface="Arial Black" panose="020B0A04020102020204" pitchFamily="34" charset="0"/>
              </a:rPr>
              <a:t>Compensator Configurations</a:t>
            </a:r>
            <a:endParaRPr lang="en-US" dirty="0">
              <a:latin typeface="Arial Black" panose="020B0A04020102020204" pitchFamily="34" charset="0"/>
            </a:endParaRPr>
          </a:p>
        </p:txBody>
      </p:sp>
      <p:sp>
        <p:nvSpPr>
          <p:cNvPr id="3" name="Content Placeholder 2"/>
          <p:cNvSpPr>
            <a:spLocks noGrp="1"/>
          </p:cNvSpPr>
          <p:nvPr>
            <p:ph idx="1"/>
          </p:nvPr>
        </p:nvSpPr>
        <p:spPr>
          <a:xfrm>
            <a:off x="1600200" y="1143000"/>
            <a:ext cx="8839200" cy="5105400"/>
          </a:xfrm>
        </p:spPr>
        <p:txBody>
          <a:bodyPr>
            <a:normAutofit/>
          </a:bodyPr>
          <a:lstStyle/>
          <a:p>
            <a:pPr algn="just">
              <a:lnSpc>
                <a:spcPct val="150000"/>
              </a:lnSpc>
            </a:pPr>
            <a:r>
              <a:rPr lang="en-US" sz="2600" dirty="0"/>
              <a:t>The choice between series compensation and parallel compensation depends on </a:t>
            </a:r>
          </a:p>
          <a:p>
            <a:pPr lvl="1" algn="just">
              <a:lnSpc>
                <a:spcPct val="150000"/>
              </a:lnSpc>
            </a:pPr>
            <a:r>
              <a:rPr lang="en-US" dirty="0"/>
              <a:t>the nature of the signals </a:t>
            </a:r>
          </a:p>
          <a:p>
            <a:pPr lvl="1" algn="just">
              <a:lnSpc>
                <a:spcPct val="150000"/>
              </a:lnSpc>
            </a:pPr>
            <a:r>
              <a:rPr lang="en-US" dirty="0"/>
              <a:t>the power levels at various points</a:t>
            </a:r>
          </a:p>
          <a:p>
            <a:pPr lvl="1" algn="just">
              <a:lnSpc>
                <a:spcPct val="150000"/>
              </a:lnSpc>
            </a:pPr>
            <a:r>
              <a:rPr lang="en-US" dirty="0"/>
              <a:t>available components</a:t>
            </a:r>
          </a:p>
          <a:p>
            <a:pPr lvl="1" algn="just">
              <a:lnSpc>
                <a:spcPct val="150000"/>
              </a:lnSpc>
            </a:pPr>
            <a:r>
              <a:rPr lang="en-US" dirty="0"/>
              <a:t>the designer’s experience</a:t>
            </a:r>
          </a:p>
          <a:p>
            <a:pPr lvl="1" algn="just">
              <a:lnSpc>
                <a:spcPct val="150000"/>
              </a:lnSpc>
            </a:pPr>
            <a:r>
              <a:rPr lang="en-US" dirty="0"/>
              <a:t> economic considerations  and so on.</a:t>
            </a:r>
          </a:p>
        </p:txBody>
      </p:sp>
    </p:spTree>
    <p:extLst>
      <p:ext uri="{BB962C8B-B14F-4D97-AF65-F5344CB8AC3E}">
        <p14:creationId xmlns:p14="http://schemas.microsoft.com/office/powerpoint/2010/main" val="421142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8487601-5D24-4365-891A-130B42FD3AC3}" type="slidenum">
              <a:rPr lang="en-US" smtClean="0"/>
              <a:pPr>
                <a:defRPr/>
              </a:pPr>
              <a:t>80</a:t>
            </a:fld>
            <a:endParaRPr lang="en-US" dirty="0"/>
          </a:p>
        </p:txBody>
      </p:sp>
      <p:sp>
        <p:nvSpPr>
          <p:cNvPr id="7" name="Rectangle 6"/>
          <p:cNvSpPr/>
          <p:nvPr/>
        </p:nvSpPr>
        <p:spPr>
          <a:xfrm>
            <a:off x="4183999" y="87016"/>
            <a:ext cx="3210110" cy="46166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400" dirty="0"/>
              <a:t>Tuned Class C Operation</a:t>
            </a:r>
          </a:p>
        </p:txBody>
      </p:sp>
      <p:sp>
        <p:nvSpPr>
          <p:cNvPr id="8" name="Rectangle 7"/>
          <p:cNvSpPr/>
          <p:nvPr/>
        </p:nvSpPr>
        <p:spPr>
          <a:xfrm>
            <a:off x="496389" y="620689"/>
            <a:ext cx="11443062" cy="101566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buFont typeface="Wingdings" pitchFamily="2" charset="2"/>
              <a:buChar char="Ø"/>
            </a:pPr>
            <a:r>
              <a:rPr lang="en-US" sz="2000" dirty="0"/>
              <a:t>Because the collector voltage (output) is not a replica of the input, the resistively loaded class C amplifier alone is of no value in linear applications. </a:t>
            </a:r>
          </a:p>
          <a:p>
            <a:pPr marL="342900" indent="-342900">
              <a:buFont typeface="Wingdings" pitchFamily="2" charset="2"/>
              <a:buChar char="Ø"/>
            </a:pPr>
            <a:r>
              <a:rPr lang="en-US" sz="2000" dirty="0"/>
              <a:t>It is therefore necessary to use a class C amplifier with a parallel resonant circuit (tank), as shown </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512" y="3109124"/>
            <a:ext cx="4455585" cy="3615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496390" y="2018795"/>
            <a:ext cx="11443062" cy="70788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buFont typeface="Wingdings" pitchFamily="2" charset="2"/>
              <a:buChar char="Ø"/>
            </a:pPr>
            <a:r>
              <a:rPr lang="en-US" sz="2000" dirty="0"/>
              <a:t>The short pulse of collector current on each cycle of the input initiates and sustains the oscillation of the tank circuit so that an output sinusoidal voltage is produced</a:t>
            </a:r>
          </a:p>
        </p:txBody>
      </p:sp>
    </p:spTree>
    <p:extLst>
      <p:ext uri="{BB962C8B-B14F-4D97-AF65-F5344CB8AC3E}">
        <p14:creationId xmlns:p14="http://schemas.microsoft.com/office/powerpoint/2010/main" val="3790965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0" y="0"/>
            <a:ext cx="2688771" cy="758281"/>
          </a:xfrm>
          <a:solidFill>
            <a:schemeClr val="tx1"/>
          </a:solidFill>
        </p:spPr>
        <p:txBody>
          <a:bodyPr/>
          <a:lstStyle/>
          <a:p>
            <a:pPr eaLnBrk="1" hangingPunct="1"/>
            <a:r>
              <a:rPr lang="en-US" altLang="en-US" sz="3200" dirty="0">
                <a:solidFill>
                  <a:schemeClr val="bg1"/>
                </a:solidFill>
                <a:latin typeface="Arial Black" panose="020B0A04020102020204" pitchFamily="34" charset="0"/>
              </a:rPr>
              <a:t>Summary</a:t>
            </a:r>
          </a:p>
        </p:txBody>
      </p:sp>
      <p:sp>
        <p:nvSpPr>
          <p:cNvPr id="43012" name="Rectangle 3"/>
          <p:cNvSpPr>
            <a:spLocks noGrp="1" noChangeArrowheads="1"/>
          </p:cNvSpPr>
          <p:nvPr>
            <p:ph type="body" idx="1"/>
          </p:nvPr>
        </p:nvSpPr>
        <p:spPr>
          <a:xfrm>
            <a:off x="0" y="872034"/>
            <a:ext cx="11871961" cy="5985965"/>
          </a:xfrm>
        </p:spPr>
        <p:txBody>
          <a:bodyPr>
            <a:noAutofit/>
          </a:bodyPr>
          <a:lstStyle/>
          <a:p>
            <a:pPr eaLnBrk="1" hangingPunct="1">
              <a:lnSpc>
                <a:spcPct val="90000"/>
              </a:lnSpc>
            </a:pPr>
            <a:r>
              <a:rPr lang="en-US" altLang="en-US" sz="3600" dirty="0"/>
              <a:t>Output stages are classified according to the transistor conduction angle: class A (360</a:t>
            </a:r>
            <a:r>
              <a:rPr lang="en-US" altLang="en-US" sz="3600" baseline="30000" dirty="0"/>
              <a:t>O</a:t>
            </a:r>
            <a:r>
              <a:rPr lang="en-US" altLang="en-US" sz="3600" dirty="0"/>
              <a:t>), class AB (slightly more than 180</a:t>
            </a:r>
            <a:r>
              <a:rPr lang="en-US" altLang="en-US" sz="3600" baseline="30000" dirty="0"/>
              <a:t>O</a:t>
            </a:r>
            <a:r>
              <a:rPr lang="en-US" altLang="en-US" sz="3600" dirty="0"/>
              <a:t>), class B (180</a:t>
            </a:r>
            <a:r>
              <a:rPr lang="en-US" altLang="en-US" sz="3600" baseline="30000" dirty="0"/>
              <a:t>O</a:t>
            </a:r>
            <a:r>
              <a:rPr lang="en-US" altLang="en-US" sz="3600" dirty="0"/>
              <a:t>), and class C (less than 180</a:t>
            </a:r>
            <a:r>
              <a:rPr lang="en-US" altLang="en-US" sz="3600" baseline="30000" dirty="0"/>
              <a:t>O</a:t>
            </a:r>
            <a:r>
              <a:rPr lang="en-US" altLang="en-US" sz="3600" dirty="0" smtClean="0"/>
              <a:t>).</a:t>
            </a:r>
          </a:p>
          <a:p>
            <a:pPr eaLnBrk="1" hangingPunct="1">
              <a:lnSpc>
                <a:spcPct val="90000"/>
              </a:lnSpc>
            </a:pPr>
            <a:endParaRPr lang="en-US" altLang="en-US" sz="3600" dirty="0"/>
          </a:p>
          <a:p>
            <a:pPr eaLnBrk="1" hangingPunct="1">
              <a:lnSpc>
                <a:spcPct val="90000"/>
              </a:lnSpc>
            </a:pPr>
            <a:r>
              <a:rPr lang="en-US" altLang="en-US" sz="3600" dirty="0"/>
              <a:t>The most common class A output stage is the emitter-follower.  It is biased at a current greater than the peak load current</a:t>
            </a:r>
            <a:r>
              <a:rPr lang="en-US" altLang="en-US" sz="3600" dirty="0" smtClean="0"/>
              <a:t>.</a:t>
            </a:r>
          </a:p>
          <a:p>
            <a:pPr eaLnBrk="1" hangingPunct="1">
              <a:lnSpc>
                <a:spcPct val="90000"/>
              </a:lnSpc>
            </a:pPr>
            <a:endParaRPr lang="en-US" altLang="en-US" sz="3600" dirty="0"/>
          </a:p>
          <a:p>
            <a:pPr eaLnBrk="1" hangingPunct="1">
              <a:lnSpc>
                <a:spcPct val="90000"/>
              </a:lnSpc>
            </a:pPr>
            <a:r>
              <a:rPr lang="en-US" altLang="en-US" sz="3600" dirty="0"/>
              <a:t>The class A output stage dissipates its maximum power under quiescent conditions (</a:t>
            </a:r>
            <a:r>
              <a:rPr lang="en-US" altLang="en-US" sz="3600" i="1" dirty="0" err="1"/>
              <a:t>v</a:t>
            </a:r>
            <a:r>
              <a:rPr lang="en-US" altLang="en-US" sz="3600" i="1" baseline="-25000" dirty="0" err="1"/>
              <a:t>O</a:t>
            </a:r>
            <a:r>
              <a:rPr lang="en-US" altLang="en-US" sz="3600" dirty="0"/>
              <a:t> = 0).  It achieves a maximum power conversion efficiency of 25%,</a:t>
            </a:r>
          </a:p>
        </p:txBody>
      </p:sp>
    </p:spTree>
    <p:extLst>
      <p:ext uri="{BB962C8B-B14F-4D97-AF65-F5344CB8AC3E}">
        <p14:creationId xmlns:p14="http://schemas.microsoft.com/office/powerpoint/2010/main" val="6400011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012">
                                            <p:txEl>
                                              <p:pRg st="2" end="2"/>
                                            </p:txEl>
                                          </p:spTgt>
                                        </p:tgtEl>
                                        <p:attrNameLst>
                                          <p:attrName>style.visibility</p:attrName>
                                        </p:attrNameLst>
                                      </p:cBhvr>
                                      <p:to>
                                        <p:strVal val="visible"/>
                                      </p:to>
                                    </p:set>
                                    <p:animEffect transition="in" filter="wipe(left)">
                                      <p:cBhvr>
                                        <p:cTn id="7" dur="500"/>
                                        <p:tgtEl>
                                          <p:spTgt spid="430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012">
                                            <p:txEl>
                                              <p:pRg st="4" end="4"/>
                                            </p:txEl>
                                          </p:spTgt>
                                        </p:tgtEl>
                                        <p:attrNameLst>
                                          <p:attrName>style.visibility</p:attrName>
                                        </p:attrNameLst>
                                      </p:cBhvr>
                                      <p:to>
                                        <p:strVal val="visible"/>
                                      </p:to>
                                    </p:set>
                                    <p:animEffect transition="in" filter="wipe(left)">
                                      <p:cBhvr>
                                        <p:cTn id="12" dur="500"/>
                                        <p:tgtEl>
                                          <p:spTgt spid="430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type="body" idx="1"/>
          </p:nvPr>
        </p:nvSpPr>
        <p:spPr>
          <a:xfrm>
            <a:off x="0" y="924288"/>
            <a:ext cx="12192000" cy="4351338"/>
          </a:xfrm>
        </p:spPr>
        <p:txBody>
          <a:bodyPr>
            <a:noAutofit/>
          </a:bodyPr>
          <a:lstStyle/>
          <a:p>
            <a:pPr eaLnBrk="1" hangingPunct="1"/>
            <a:r>
              <a:rPr lang="en-US" altLang="en-US" sz="3600" dirty="0"/>
              <a:t>The class B stage is biased at zero current, and thus dissipates no power in quiescence.</a:t>
            </a:r>
          </a:p>
          <a:p>
            <a:pPr eaLnBrk="1" hangingPunct="1"/>
            <a:r>
              <a:rPr lang="en-US" altLang="en-US" sz="3600" dirty="0"/>
              <a:t>The class B stage can achieve a power conversion efficiency as high as 78.5</a:t>
            </a:r>
            <a:r>
              <a:rPr lang="en-US" altLang="en-US" sz="3600" dirty="0" smtClean="0"/>
              <a:t>%.</a:t>
            </a:r>
          </a:p>
          <a:p>
            <a:pPr eaLnBrk="1" hangingPunct="1"/>
            <a:endParaRPr lang="en-US" altLang="en-US" sz="3600" dirty="0"/>
          </a:p>
          <a:p>
            <a:pPr eaLnBrk="1" hangingPunct="1"/>
            <a:r>
              <a:rPr lang="en-US" altLang="en-US" sz="3600" dirty="0"/>
              <a:t>The class B stage suffers from crossover distortion</a:t>
            </a:r>
            <a:r>
              <a:rPr lang="en-US" altLang="en-US" sz="3600" dirty="0" smtClean="0"/>
              <a:t>.</a:t>
            </a:r>
          </a:p>
          <a:p>
            <a:pPr eaLnBrk="1" hangingPunct="1"/>
            <a:endParaRPr lang="en-US" altLang="en-US" sz="3600" dirty="0"/>
          </a:p>
          <a:p>
            <a:pPr eaLnBrk="1" hangingPunct="1"/>
            <a:r>
              <a:rPr lang="en-US" altLang="en-US" sz="3600" dirty="0"/>
              <a:t>The class AB output stage is biased at a small current; thus both transistors conduct for small input signals, and crossover distortion is virtually eliminated.</a:t>
            </a:r>
          </a:p>
        </p:txBody>
      </p:sp>
      <p:sp>
        <p:nvSpPr>
          <p:cNvPr id="7" name="Rectangle 2"/>
          <p:cNvSpPr>
            <a:spLocks noGrp="1" noChangeArrowheads="1"/>
          </p:cNvSpPr>
          <p:nvPr>
            <p:ph type="title"/>
          </p:nvPr>
        </p:nvSpPr>
        <p:spPr>
          <a:xfrm>
            <a:off x="0" y="0"/>
            <a:ext cx="2688771" cy="758281"/>
          </a:xfrm>
          <a:solidFill>
            <a:schemeClr val="tx1"/>
          </a:solidFill>
        </p:spPr>
        <p:txBody>
          <a:bodyPr/>
          <a:lstStyle/>
          <a:p>
            <a:pPr eaLnBrk="1" hangingPunct="1"/>
            <a:r>
              <a:rPr lang="en-US" altLang="en-US" sz="3200" dirty="0">
                <a:solidFill>
                  <a:schemeClr val="bg1"/>
                </a:solidFill>
                <a:latin typeface="Arial Black" panose="020B0A04020102020204" pitchFamily="34" charset="0"/>
              </a:rPr>
              <a:t>Summary</a:t>
            </a:r>
          </a:p>
        </p:txBody>
      </p:sp>
    </p:spTree>
    <p:extLst>
      <p:ext uri="{BB962C8B-B14F-4D97-AF65-F5344CB8AC3E}">
        <p14:creationId xmlns:p14="http://schemas.microsoft.com/office/powerpoint/2010/main" val="1043095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036">
                                            <p:txEl>
                                              <p:pRg st="1" end="1"/>
                                            </p:txEl>
                                          </p:spTgt>
                                        </p:tgtEl>
                                        <p:attrNameLst>
                                          <p:attrName>style.visibility</p:attrName>
                                        </p:attrNameLst>
                                      </p:cBhvr>
                                      <p:to>
                                        <p:strVal val="visible"/>
                                      </p:to>
                                    </p:set>
                                    <p:animEffect transition="in" filter="wipe(left)">
                                      <p:cBhvr>
                                        <p:cTn id="7" dur="500"/>
                                        <p:tgtEl>
                                          <p:spTgt spid="4403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036">
                                            <p:txEl>
                                              <p:pRg st="3" end="3"/>
                                            </p:txEl>
                                          </p:spTgt>
                                        </p:tgtEl>
                                        <p:attrNameLst>
                                          <p:attrName>style.visibility</p:attrName>
                                        </p:attrNameLst>
                                      </p:cBhvr>
                                      <p:to>
                                        <p:strVal val="visible"/>
                                      </p:to>
                                    </p:set>
                                    <p:animEffect transition="in" filter="wipe(left)">
                                      <p:cBhvr>
                                        <p:cTn id="12" dur="500"/>
                                        <p:tgtEl>
                                          <p:spTgt spid="4403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036">
                                            <p:txEl>
                                              <p:pRg st="5" end="5"/>
                                            </p:txEl>
                                          </p:spTgt>
                                        </p:tgtEl>
                                        <p:attrNameLst>
                                          <p:attrName>style.visibility</p:attrName>
                                        </p:attrNameLst>
                                      </p:cBhvr>
                                      <p:to>
                                        <p:strVal val="visible"/>
                                      </p:to>
                                    </p:set>
                                    <p:animEffect transition="in" filter="wipe(left)">
                                      <p:cBhvr>
                                        <p:cTn id="17" dur="500"/>
                                        <p:tgtEl>
                                          <p:spTgt spid="440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type="body" idx="1"/>
          </p:nvPr>
        </p:nvSpPr>
        <p:spPr>
          <a:xfrm>
            <a:off x="0" y="1208314"/>
            <a:ext cx="11887200" cy="4800600"/>
          </a:xfrm>
          <a:solidFill>
            <a:schemeClr val="bg1"/>
          </a:solidFill>
        </p:spPr>
        <p:txBody>
          <a:bodyPr>
            <a:noAutofit/>
          </a:bodyPr>
          <a:lstStyle/>
          <a:p>
            <a:pPr eaLnBrk="1" hangingPunct="1">
              <a:lnSpc>
                <a:spcPct val="90000"/>
              </a:lnSpc>
            </a:pPr>
            <a:r>
              <a:rPr lang="en-US" altLang="en-US" sz="3600" dirty="0"/>
              <a:t>Except for an additional small quiescent power dissipation, the power relationships of the class AB stage are similar to those in class B</a:t>
            </a:r>
            <a:r>
              <a:rPr lang="en-US" altLang="en-US" sz="3600" dirty="0" smtClean="0"/>
              <a:t>.</a:t>
            </a:r>
          </a:p>
          <a:p>
            <a:pPr eaLnBrk="1" hangingPunct="1">
              <a:lnSpc>
                <a:spcPct val="90000"/>
              </a:lnSpc>
            </a:pPr>
            <a:endParaRPr lang="en-US" altLang="en-US" sz="3600" dirty="0"/>
          </a:p>
          <a:p>
            <a:pPr eaLnBrk="1" hangingPunct="1">
              <a:lnSpc>
                <a:spcPct val="90000"/>
              </a:lnSpc>
            </a:pPr>
            <a:endParaRPr lang="en-US" altLang="en-US" sz="3600" dirty="0"/>
          </a:p>
          <a:p>
            <a:pPr eaLnBrk="1" hangingPunct="1">
              <a:lnSpc>
                <a:spcPct val="90000"/>
              </a:lnSpc>
            </a:pPr>
            <a:r>
              <a:rPr lang="en-US" altLang="en-US" sz="3600" dirty="0"/>
              <a:t>To guard against the possibility of thermal runaway, the bias voltage of the class AB circuit is made to vary with temperature in the same manner as does </a:t>
            </a:r>
            <a:r>
              <a:rPr lang="en-US" altLang="en-US" sz="3600" i="1" dirty="0"/>
              <a:t>V</a:t>
            </a:r>
            <a:r>
              <a:rPr lang="en-US" altLang="en-US" sz="3600" i="1" baseline="-25000" dirty="0"/>
              <a:t>BE</a:t>
            </a:r>
            <a:r>
              <a:rPr lang="en-US" altLang="en-US" sz="3600" dirty="0"/>
              <a:t> of the output transistors</a:t>
            </a:r>
            <a:r>
              <a:rPr lang="en-US" altLang="en-US" sz="3600" dirty="0" smtClean="0"/>
              <a:t>.</a:t>
            </a:r>
            <a:endParaRPr lang="en-US" altLang="en-US" sz="3600" dirty="0"/>
          </a:p>
        </p:txBody>
      </p:sp>
      <p:sp>
        <p:nvSpPr>
          <p:cNvPr id="7" name="Rectangle 2"/>
          <p:cNvSpPr>
            <a:spLocks noGrp="1" noChangeArrowheads="1"/>
          </p:cNvSpPr>
          <p:nvPr>
            <p:ph type="title"/>
          </p:nvPr>
        </p:nvSpPr>
        <p:spPr>
          <a:xfrm>
            <a:off x="0" y="0"/>
            <a:ext cx="2688771" cy="758281"/>
          </a:xfrm>
          <a:solidFill>
            <a:schemeClr val="tx1"/>
          </a:solidFill>
        </p:spPr>
        <p:txBody>
          <a:bodyPr/>
          <a:lstStyle/>
          <a:p>
            <a:pPr eaLnBrk="1" hangingPunct="1"/>
            <a:r>
              <a:rPr lang="en-US" altLang="en-US" sz="3200" dirty="0">
                <a:solidFill>
                  <a:schemeClr val="bg1"/>
                </a:solidFill>
                <a:latin typeface="Arial Black" panose="020B0A04020102020204" pitchFamily="34" charset="0"/>
              </a:rPr>
              <a:t>Summary</a:t>
            </a:r>
          </a:p>
        </p:txBody>
      </p:sp>
    </p:spTree>
    <p:extLst>
      <p:ext uri="{BB962C8B-B14F-4D97-AF65-F5344CB8AC3E}">
        <p14:creationId xmlns:p14="http://schemas.microsoft.com/office/powerpoint/2010/main" val="19126025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060">
                                            <p:txEl>
                                              <p:pRg st="3" end="3"/>
                                            </p:txEl>
                                          </p:spTgt>
                                        </p:tgtEl>
                                        <p:attrNameLst>
                                          <p:attrName>style.visibility</p:attrName>
                                        </p:attrNameLst>
                                      </p:cBhvr>
                                      <p:to>
                                        <p:strVal val="visible"/>
                                      </p:to>
                                    </p:set>
                                    <p:animEffect transition="in" filter="wipe(left)">
                                      <p:cBhvr>
                                        <p:cTn id="7" dur="500"/>
                                        <p:tgtEl>
                                          <p:spTgt spid="450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09-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3" y="0"/>
            <a:ext cx="10460037" cy="6778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337552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09-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3" y="684213"/>
            <a:ext cx="8231187" cy="548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51272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100" y="1731963"/>
            <a:ext cx="9144000" cy="2387600"/>
          </a:xfrm>
          <a:solidFill>
            <a:schemeClr val="tx1"/>
          </a:solidFill>
        </p:spPr>
        <p:txBody>
          <a:bodyPr>
            <a:noAutofit/>
          </a:bodyPr>
          <a:lstStyle/>
          <a:p>
            <a:r>
              <a:rPr lang="en-US" dirty="0">
                <a:solidFill>
                  <a:schemeClr val="bg1"/>
                </a:solidFill>
                <a:latin typeface="Arial Black" panose="020B0A04020102020204" pitchFamily="34" charset="0"/>
              </a:rPr>
              <a:t/>
            </a:r>
            <a:br>
              <a:rPr lang="en-US" dirty="0">
                <a:solidFill>
                  <a:schemeClr val="bg1"/>
                </a:solidFill>
                <a:latin typeface="Arial Black" panose="020B0A04020102020204" pitchFamily="34" charset="0"/>
              </a:rPr>
            </a:br>
            <a:r>
              <a:rPr lang="en-US" dirty="0">
                <a:solidFill>
                  <a:schemeClr val="bg1"/>
                </a:solidFill>
                <a:latin typeface="Arial Black" panose="020B0A04020102020204" pitchFamily="34" charset="0"/>
              </a:rPr>
              <a:t>Power </a:t>
            </a:r>
            <a:r>
              <a:rPr lang="en-US" dirty="0" smtClean="0">
                <a:solidFill>
                  <a:schemeClr val="bg1"/>
                </a:solidFill>
                <a:latin typeface="Arial Black" panose="020B0A04020102020204" pitchFamily="34" charset="0"/>
              </a:rPr>
              <a:t>Transistors</a:t>
            </a:r>
            <a:br>
              <a:rPr lang="en-US" dirty="0" smtClean="0">
                <a:solidFill>
                  <a:schemeClr val="bg1"/>
                </a:solidFill>
                <a:latin typeface="Arial Black" panose="020B0A04020102020204" pitchFamily="34" charset="0"/>
              </a:rPr>
            </a:br>
            <a:endParaRPr lang="en-US"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15447238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794420" cy="826615"/>
          </a:xfrm>
          <a:solidFill>
            <a:schemeClr val="tx1"/>
          </a:solidFill>
        </p:spPr>
        <p:txBody>
          <a:bodyPr/>
          <a:lstStyle/>
          <a:p>
            <a:r>
              <a:rPr lang="en-US" dirty="0" smtClean="0">
                <a:solidFill>
                  <a:schemeClr val="bg1"/>
                </a:solidFill>
                <a:latin typeface="Arial Black" panose="020B0A04020102020204" pitchFamily="34" charset="0"/>
              </a:rPr>
              <a:t>Power Transistors </a:t>
            </a:r>
            <a:endParaRPr lang="en-US" dirty="0">
              <a:solidFill>
                <a:schemeClr val="bg1"/>
              </a:solidFill>
              <a:latin typeface="Arial Black" panose="020B0A04020102020204" pitchFamily="34" charset="0"/>
            </a:endParaRPr>
          </a:p>
        </p:txBody>
      </p:sp>
      <p:sp>
        <p:nvSpPr>
          <p:cNvPr id="3" name="Content Placeholder 2"/>
          <p:cNvSpPr>
            <a:spLocks noGrp="1"/>
          </p:cNvSpPr>
          <p:nvPr>
            <p:ph idx="1"/>
          </p:nvPr>
        </p:nvSpPr>
        <p:spPr>
          <a:xfrm>
            <a:off x="165994" y="1191740"/>
            <a:ext cx="11862873" cy="1499945"/>
          </a:xfrm>
        </p:spPr>
        <p:txBody>
          <a:bodyPr>
            <a:normAutofit/>
          </a:bodyPr>
          <a:lstStyle/>
          <a:p>
            <a:pPr marL="0" indent="0">
              <a:buNone/>
            </a:pPr>
            <a:r>
              <a:rPr lang="en-US" sz="3200" dirty="0" smtClean="0"/>
              <a:t>Transistors that are required to conduct large currents and dissipate large power, differ in their physical structure and packing from their small signal counter part </a:t>
            </a:r>
            <a:endParaRPr lang="en-US" sz="3200" dirty="0"/>
          </a:p>
        </p:txBody>
      </p:sp>
      <p:grpSp>
        <p:nvGrpSpPr>
          <p:cNvPr id="6" name="Group 5"/>
          <p:cNvGrpSpPr/>
          <p:nvPr/>
        </p:nvGrpSpPr>
        <p:grpSpPr>
          <a:xfrm>
            <a:off x="165995" y="2849914"/>
            <a:ext cx="11187805" cy="3724279"/>
            <a:chOff x="165995" y="2849914"/>
            <a:chExt cx="11187805" cy="3724279"/>
          </a:xfrm>
        </p:grpSpPr>
        <p:pic>
          <p:nvPicPr>
            <p:cNvPr id="4" name="Picture 4" descr="se11F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2118" y="2849914"/>
              <a:ext cx="4171682" cy="269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165995" y="3527205"/>
              <a:ext cx="6878748"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Calibri" panose="020F0502020204030204" pitchFamily="34" charset="0"/>
                </a:defRPr>
              </a:lvl1pPr>
              <a:lvl2pPr marL="742950" indent="-285750" eaLnBrk="0" hangingPunct="0">
                <a:defRPr sz="1600">
                  <a:solidFill>
                    <a:schemeClr val="tx1"/>
                  </a:solidFill>
                  <a:latin typeface="Calibri" panose="020F0502020204030204" pitchFamily="34" charset="0"/>
                </a:defRPr>
              </a:lvl2pPr>
              <a:lvl3pPr marL="1143000" indent="-228600" eaLnBrk="0" hangingPunct="0">
                <a:defRPr sz="1600">
                  <a:solidFill>
                    <a:schemeClr val="tx1"/>
                  </a:solidFill>
                  <a:latin typeface="Calibri" panose="020F0502020204030204" pitchFamily="34" charset="0"/>
                </a:defRPr>
              </a:lvl3pPr>
              <a:lvl4pPr marL="1600200" indent="-228600" eaLnBrk="0" hangingPunct="0">
                <a:defRPr sz="1600">
                  <a:solidFill>
                    <a:schemeClr val="tx1"/>
                  </a:solidFill>
                  <a:latin typeface="Calibri" panose="020F0502020204030204" pitchFamily="34" charset="0"/>
                </a:defRPr>
              </a:lvl4pPr>
              <a:lvl5pPr marL="2057400" indent="-228600" eaLnBrk="0" hangingPunct="0">
                <a:defRPr sz="1600">
                  <a:solidFill>
                    <a:schemeClr val="tx1"/>
                  </a:solidFill>
                  <a:latin typeface="Calibri" panose="020F0502020204030204" pitchFamily="34" charset="0"/>
                </a:defRPr>
              </a:lvl5pPr>
              <a:lvl6pPr marL="2514600" indent="-228600" algn="r" eaLnBrk="0" fontAlgn="base" hangingPunct="0">
                <a:spcBef>
                  <a:spcPct val="0"/>
                </a:spcBef>
                <a:spcAft>
                  <a:spcPct val="0"/>
                </a:spcAft>
                <a:defRPr sz="1600">
                  <a:solidFill>
                    <a:schemeClr val="tx1"/>
                  </a:solidFill>
                  <a:latin typeface="Calibri" panose="020F0502020204030204" pitchFamily="34" charset="0"/>
                </a:defRPr>
              </a:lvl6pPr>
              <a:lvl7pPr marL="2971800" indent="-228600" algn="r" eaLnBrk="0" fontAlgn="base" hangingPunct="0">
                <a:spcBef>
                  <a:spcPct val="0"/>
                </a:spcBef>
                <a:spcAft>
                  <a:spcPct val="0"/>
                </a:spcAft>
                <a:defRPr sz="1600">
                  <a:solidFill>
                    <a:schemeClr val="tx1"/>
                  </a:solidFill>
                  <a:latin typeface="Calibri" panose="020F0502020204030204" pitchFamily="34" charset="0"/>
                </a:defRPr>
              </a:lvl7pPr>
              <a:lvl8pPr marL="3429000" indent="-228600" algn="r" eaLnBrk="0" fontAlgn="base" hangingPunct="0">
                <a:spcBef>
                  <a:spcPct val="0"/>
                </a:spcBef>
                <a:spcAft>
                  <a:spcPct val="0"/>
                </a:spcAft>
                <a:defRPr sz="1600">
                  <a:solidFill>
                    <a:schemeClr val="tx1"/>
                  </a:solidFill>
                  <a:latin typeface="Calibri" panose="020F0502020204030204" pitchFamily="34" charset="0"/>
                </a:defRPr>
              </a:lvl8pPr>
              <a:lvl9pPr marL="3886200" indent="-228600" algn="r" eaLnBrk="0" fontAlgn="base" hangingPunct="0">
                <a:spcBef>
                  <a:spcPct val="0"/>
                </a:spcBef>
                <a:spcAft>
                  <a:spcPct val="0"/>
                </a:spcAft>
                <a:defRPr sz="1600">
                  <a:solidFill>
                    <a:schemeClr val="tx1"/>
                  </a:solidFill>
                  <a:latin typeface="Calibri" panose="020F0502020204030204" pitchFamily="34" charset="0"/>
                </a:defRPr>
              </a:lvl9pPr>
            </a:lstStyle>
            <a:p>
              <a:pPr eaLnBrk="1" hangingPunct="1"/>
              <a:r>
                <a:rPr lang="en-US" altLang="en-US" sz="2400" dirty="0" smtClean="0"/>
                <a:t>The </a:t>
              </a:r>
              <a:r>
                <a:rPr lang="en-US" altLang="en-US" sz="2400" dirty="0"/>
                <a:t>popular TO3 package for power transistors. The case is metal with a diameter of about 2.2 cm; the outside dimension of the “seating plane” is about 4 cm. The seating plane has two holes for screws to bolt it to a heat sink. The collector is electrically connected to the case. Therefore an electrically insulating but thermally conducting spacer is used between the transistor case and the “heat sink.”</a:t>
              </a:r>
            </a:p>
          </p:txBody>
        </p:sp>
      </p:grpSp>
    </p:spTree>
    <p:extLst>
      <p:ext uri="{BB962C8B-B14F-4D97-AF65-F5344CB8AC3E}">
        <p14:creationId xmlns:p14="http://schemas.microsoft.com/office/powerpoint/2010/main" val="257288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51372"/>
                <a:ext cx="11616744" cy="4351338"/>
              </a:xfrm>
            </p:spPr>
            <p:txBody>
              <a:bodyPr>
                <a:noAutofit/>
              </a:bodyPr>
              <a:lstStyle/>
              <a:p>
                <a:r>
                  <a:rPr lang="en-US" sz="3600" dirty="0" smtClean="0"/>
                  <a:t>Power transistors dissipate large amount of power in their collector base junction</a:t>
                </a:r>
              </a:p>
              <a:p>
                <a:endParaRPr lang="en-US" sz="3600" dirty="0" smtClean="0"/>
              </a:p>
              <a:p>
                <a:r>
                  <a:rPr lang="en-US" sz="3600" dirty="0" smtClean="0"/>
                  <a:t>This dissipated power is converted into heat which in-turn raises junction temperature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𝑇</m:t>
                        </m:r>
                      </m:e>
                      <m:sub>
                        <m:r>
                          <a:rPr lang="en-US" sz="3600" b="0" i="1" smtClean="0">
                            <a:latin typeface="Cambria Math" panose="02040503050406030204" pitchFamily="18" charset="0"/>
                          </a:rPr>
                          <m:t>𝑗</m:t>
                        </m:r>
                      </m:sub>
                    </m:sSub>
                  </m:oMath>
                </a14:m>
                <a:r>
                  <a:rPr lang="en-US" sz="3600" dirty="0" smtClean="0"/>
                  <a:t>)</a:t>
                </a:r>
              </a:p>
              <a:p>
                <a:endParaRPr lang="en-US" sz="3600" dirty="0" smtClean="0"/>
              </a:p>
              <a:p>
                <a:r>
                  <a:rPr lang="en-US" sz="3600" dirty="0"/>
                  <a:t>(</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𝑗</m:t>
                        </m:r>
                      </m:sub>
                    </m:sSub>
                  </m:oMath>
                </a14:m>
                <a:r>
                  <a:rPr lang="en-US" sz="3600" dirty="0" smtClean="0"/>
                  <a:t>) must not be allowed to exceed a specified maximum temperature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𝑇</m:t>
                        </m:r>
                      </m:e>
                      <m:sub>
                        <m:r>
                          <a:rPr lang="en-US" sz="3600" b="0" i="1" smtClean="0">
                            <a:latin typeface="Cambria Math" panose="02040503050406030204" pitchFamily="18" charset="0"/>
                          </a:rPr>
                          <m:t>𝑗</m:t>
                        </m:r>
                        <m:r>
                          <a:rPr lang="en-US" sz="3600" b="0" i="1" smtClean="0">
                            <a:latin typeface="Cambria Math" panose="02040503050406030204" pitchFamily="18" charset="0"/>
                          </a:rPr>
                          <m:t>−</m:t>
                        </m:r>
                        <m:r>
                          <a:rPr lang="en-US" sz="3600" b="0" i="1" smtClean="0">
                            <a:latin typeface="Cambria Math" panose="02040503050406030204" pitchFamily="18" charset="0"/>
                          </a:rPr>
                          <m:t>𝑚𝑎𝑥</m:t>
                        </m:r>
                      </m:sub>
                    </m:sSub>
                  </m:oMath>
                </a14:m>
                <a:r>
                  <a:rPr lang="en-US" sz="3600" dirty="0" smtClean="0"/>
                  <a:t>, otherwise the transistor could suffer permanent damage.</a:t>
                </a:r>
              </a:p>
              <a:p>
                <a:endParaRPr lang="en-US" sz="3600" dirty="0" smtClean="0"/>
              </a:p>
              <a:p>
                <a:r>
                  <a:rPr lang="en-US" sz="3600" dirty="0" smtClean="0"/>
                  <a:t>For silicon devices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𝑗</m:t>
                        </m:r>
                        <m:r>
                          <a:rPr lang="en-US" sz="3600" i="1">
                            <a:latin typeface="Cambria Math" panose="02040503050406030204" pitchFamily="18" charset="0"/>
                          </a:rPr>
                          <m:t>−</m:t>
                        </m:r>
                        <m:r>
                          <a:rPr lang="en-US" sz="3600" i="1">
                            <a:latin typeface="Cambria Math" panose="02040503050406030204" pitchFamily="18" charset="0"/>
                          </a:rPr>
                          <m:t>𝑚𝑎𝑥</m:t>
                        </m:r>
                      </m:sub>
                    </m:sSub>
                  </m:oMath>
                </a14:m>
                <a:r>
                  <a:rPr lang="en-US" sz="3600" dirty="0" smtClean="0"/>
                  <a:t> is in the range of </a:t>
                </a:r>
                <a14:m>
                  <m:oMath xmlns:m="http://schemas.openxmlformats.org/officeDocument/2006/math">
                    <m:sSup>
                      <m:sSupPr>
                        <m:ctrlPr>
                          <a:rPr lang="en-US" sz="3600" i="1" smtClean="0">
                            <a:latin typeface="Cambria Math" panose="02040503050406030204" pitchFamily="18" charset="0"/>
                          </a:rPr>
                        </m:ctrlPr>
                      </m:sSupPr>
                      <m:e>
                        <m:r>
                          <a:rPr lang="en-US" sz="3600" b="0" i="1" smtClean="0">
                            <a:latin typeface="Cambria Math" panose="02040503050406030204" pitchFamily="18" charset="0"/>
                          </a:rPr>
                          <m:t>150</m:t>
                        </m:r>
                      </m:e>
                      <m:sup>
                        <m:r>
                          <a:rPr lang="en-US" sz="3600" b="0" i="1" smtClean="0">
                            <a:latin typeface="Cambria Math" panose="02040503050406030204" pitchFamily="18" charset="0"/>
                          </a:rPr>
                          <m:t>0</m:t>
                        </m:r>
                      </m:sup>
                    </m:sSup>
                    <m:r>
                      <a:rPr lang="en-US" sz="3600" b="0" i="1" smtClean="0">
                        <a:latin typeface="Cambria Math" panose="02040503050406030204" pitchFamily="18" charset="0"/>
                      </a:rPr>
                      <m:t> </m:t>
                    </m:r>
                    <m:r>
                      <a:rPr lang="en-US" sz="3600" b="0" i="1" smtClean="0">
                        <a:latin typeface="Cambria Math" panose="02040503050406030204" pitchFamily="18" charset="0"/>
                      </a:rPr>
                      <m:t>𝑡𝑜</m:t>
                    </m:r>
                    <m:r>
                      <a:rPr lang="en-US" sz="3600" b="0" i="1" smtClean="0">
                        <a:latin typeface="Cambria Math" panose="02040503050406030204" pitchFamily="18" charset="0"/>
                      </a:rPr>
                      <m:t> </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200</m:t>
                        </m:r>
                      </m:e>
                      <m:sup>
                        <m:r>
                          <a:rPr lang="en-US" sz="3600" b="0" i="1" smtClean="0">
                            <a:latin typeface="Cambria Math" panose="02040503050406030204" pitchFamily="18" charset="0"/>
                          </a:rPr>
                          <m:t>0</m:t>
                        </m:r>
                      </m:sup>
                    </m:sSup>
                    <m:r>
                      <a:rPr lang="en-US" sz="3600" b="0" i="1" smtClean="0">
                        <a:latin typeface="Cambria Math" panose="02040503050406030204" pitchFamily="18" charset="0"/>
                      </a:rPr>
                      <m:t> </m:t>
                    </m:r>
                    <m:r>
                      <a:rPr lang="en-US" sz="3600" b="0" i="1" smtClean="0">
                        <a:latin typeface="Cambria Math" panose="02040503050406030204" pitchFamily="18" charset="0"/>
                      </a:rPr>
                      <m:t>𝐶</m:t>
                    </m:r>
                  </m:oMath>
                </a14:m>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51372"/>
                <a:ext cx="11616744" cy="4351338"/>
              </a:xfrm>
              <a:blipFill rotWithShape="0">
                <a:blip r:embed="rId2"/>
                <a:stretch>
                  <a:fillRect l="-1417" t="-3501" b="-52941"/>
                </a:stretch>
              </a:blipFill>
            </p:spPr>
            <p:txBody>
              <a:bodyPr/>
              <a:lstStyle/>
              <a:p>
                <a:r>
                  <a:rPr lang="en-US">
                    <a:noFill/>
                  </a:rPr>
                  <a:t> </a:t>
                </a:r>
              </a:p>
            </p:txBody>
          </p:sp>
        </mc:Fallback>
      </mc:AlternateContent>
    </p:spTree>
    <p:extLst>
      <p:ext uri="{BB962C8B-B14F-4D97-AF65-F5344CB8AC3E}">
        <p14:creationId xmlns:p14="http://schemas.microsoft.com/office/powerpoint/2010/main" val="403718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left)">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1325563"/>
          </a:xfrm>
          <a:solidFill>
            <a:schemeClr val="tx1"/>
          </a:solidFill>
        </p:spPr>
        <p:txBody>
          <a:bodyPr>
            <a:noAutofit/>
          </a:bodyPr>
          <a:lstStyle/>
          <a:p>
            <a:pPr algn="ctr"/>
            <a:r>
              <a:rPr lang="en-US" sz="3600" b="1" dirty="0" smtClean="0">
                <a:solidFill>
                  <a:srgbClr val="FFFF00"/>
                </a:solidFill>
                <a:latin typeface="Rockwell Extra Bold" panose="02060903040505020403" pitchFamily="18" charset="0"/>
              </a:rPr>
              <a:t>Case-I: The transistor is operating in free-air &amp; there is no special arrangement for </a:t>
            </a:r>
            <a:r>
              <a:rPr lang="en-US" sz="3200" b="1" dirty="0" smtClean="0">
                <a:solidFill>
                  <a:srgbClr val="FFFF00"/>
                </a:solidFill>
                <a:latin typeface="Rockwell Extra Bold" panose="02060903040505020403" pitchFamily="18" charset="0"/>
              </a:rPr>
              <a:t>cooling</a:t>
            </a:r>
            <a:endParaRPr lang="en-US" sz="3600" b="1" dirty="0">
              <a:solidFill>
                <a:srgbClr val="FFFF00"/>
              </a:solidFill>
              <a:latin typeface="Rockwell Extra Bold" panose="02060903040505020403"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 y="1825625"/>
                <a:ext cx="12191999" cy="2939558"/>
              </a:xfrm>
            </p:spPr>
            <p:txBody>
              <a:bodyPr/>
              <a:lstStyle/>
              <a:p>
                <a:r>
                  <a:rPr lang="en-US" dirty="0" smtClean="0"/>
                  <a:t>The heat dissipated in the transistor junction will be conducted from junction to the casing and from casing to the ambient </a:t>
                </a:r>
              </a:p>
              <a:p>
                <a:r>
                  <a:rPr lang="en-US" dirty="0" smtClean="0"/>
                  <a:t>When the transistor dissipate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𝐷</m:t>
                        </m:r>
                      </m:sub>
                    </m:sSub>
                  </m:oMath>
                </a14:m>
                <a:r>
                  <a:rPr lang="en-US" dirty="0" smtClean="0"/>
                  <a:t> watts; the temperature  rise of the junction relative to ambient is expressed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𝐽</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𝐴</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𝐽𝐴</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𝐷</m:t>
                        </m:r>
                      </m:sub>
                    </m:sSub>
                  </m:oMath>
                </a14:m>
                <a:endParaRPr lang="en-US" dirty="0" smtClean="0"/>
              </a:p>
              <a:p>
                <a:endParaRPr lang="en-US" dirty="0"/>
              </a:p>
              <a:p>
                <a:r>
                  <a:rPr lang="en-US" dirty="0" smtClean="0"/>
                  <a:t>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𝐽𝐴</m:t>
                        </m:r>
                      </m:sub>
                    </m:sSub>
                  </m:oMath>
                </a14:m>
                <a:r>
                  <a:rPr lang="en-US" dirty="0" smtClean="0"/>
                  <a:t> is the thermal resistance between junction and the ambient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 y="1825625"/>
                <a:ext cx="12191999" cy="2939558"/>
              </a:xfrm>
              <a:blipFill rotWithShape="0">
                <a:blip r:embed="rId2"/>
                <a:stretch>
                  <a:fillRect l="-900" t="-3313" b="-1656"/>
                </a:stretch>
              </a:blipFill>
            </p:spPr>
            <p:txBody>
              <a:bodyPr/>
              <a:lstStyle/>
              <a:p>
                <a:r>
                  <a:rPr lang="en-US">
                    <a:noFill/>
                  </a:rPr>
                  <a:t> </a:t>
                </a:r>
              </a:p>
            </p:txBody>
          </p:sp>
        </mc:Fallback>
      </mc:AlternateContent>
      <p:grpSp>
        <p:nvGrpSpPr>
          <p:cNvPr id="11" name="Group 10"/>
          <p:cNvGrpSpPr/>
          <p:nvPr/>
        </p:nvGrpSpPr>
        <p:grpSpPr>
          <a:xfrm>
            <a:off x="784215" y="4988585"/>
            <a:ext cx="9815098" cy="1592519"/>
            <a:chOff x="784215" y="4988585"/>
            <a:chExt cx="9815098" cy="1592519"/>
          </a:xfrm>
        </p:grpSpPr>
        <p:pic>
          <p:nvPicPr>
            <p:cNvPr id="5" name="Picture 4"/>
            <p:cNvPicPr>
              <a:picLocks noChangeAspect="1"/>
            </p:cNvPicPr>
            <p:nvPr/>
          </p:nvPicPr>
          <p:blipFill>
            <a:blip r:embed="rId3"/>
            <a:stretch>
              <a:fillRect/>
            </a:stretch>
          </p:blipFill>
          <p:spPr>
            <a:xfrm>
              <a:off x="784215" y="4988585"/>
              <a:ext cx="3064063" cy="1592519"/>
            </a:xfrm>
            <a:prstGeom prst="rect">
              <a:avLst/>
            </a:prstGeom>
          </p:spPr>
        </p:pic>
        <p:sp>
          <p:nvSpPr>
            <p:cNvPr id="6" name="Rectangle 5"/>
            <p:cNvSpPr/>
            <p:nvPr/>
          </p:nvSpPr>
          <p:spPr>
            <a:xfrm>
              <a:off x="4387403" y="5765501"/>
              <a:ext cx="6211910" cy="707886"/>
            </a:xfrm>
            <a:prstGeom prst="rect">
              <a:avLst/>
            </a:prstGeom>
          </p:spPr>
          <p:txBody>
            <a:bodyPr wrap="square">
              <a:spAutoFit/>
            </a:bodyPr>
            <a:lstStyle/>
            <a:p>
              <a:r>
                <a:rPr lang="en-US" sz="2000" dirty="0">
                  <a:latin typeface="TimesNewRoman"/>
                </a:rPr>
                <a:t>Electrical equivalent circuit of the </a:t>
              </a:r>
              <a:r>
                <a:rPr lang="en-US" sz="2000" dirty="0" smtClean="0">
                  <a:latin typeface="TimesNewRoman"/>
                </a:rPr>
                <a:t>thermal-conduction</a:t>
              </a:r>
              <a:endParaRPr lang="en-US" sz="2000" dirty="0">
                <a:latin typeface="TimesNewRoman"/>
              </a:endParaRPr>
            </a:p>
            <a:p>
              <a:r>
                <a:rPr lang="en-US" sz="2000" dirty="0">
                  <a:latin typeface="TimesNewRoman"/>
                </a:rPr>
                <a:t>process;</a:t>
              </a:r>
              <a:endParaRPr lang="en-US" sz="2000" dirty="0"/>
            </a:p>
          </p:txBody>
        </p:sp>
      </p:grpSp>
    </p:spTree>
    <p:extLst>
      <p:ext uri="{BB962C8B-B14F-4D97-AF65-F5344CB8AC3E}">
        <p14:creationId xmlns:p14="http://schemas.microsoft.com/office/powerpoint/2010/main" val="140786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88571"/>
          </a:xfrm>
        </p:spPr>
        <p:txBody>
          <a:bodyPr/>
          <a:lstStyle/>
          <a:p>
            <a:r>
              <a:rPr lang="en-US" dirty="0" smtClean="0">
                <a:latin typeface="Arial Black" panose="020B0A04020102020204" pitchFamily="34" charset="0"/>
              </a:rPr>
              <a:t>Commonly Used Compensators</a:t>
            </a:r>
            <a:endParaRPr lang="en-US" dirty="0">
              <a:latin typeface="Arial Black" panose="020B0A04020102020204" pitchFamily="34" charset="0"/>
            </a:endParaRPr>
          </a:p>
        </p:txBody>
      </p:sp>
      <p:sp>
        <p:nvSpPr>
          <p:cNvPr id="3" name="Content Placeholder 2"/>
          <p:cNvSpPr>
            <a:spLocks noGrp="1"/>
          </p:cNvSpPr>
          <p:nvPr>
            <p:ph idx="1"/>
          </p:nvPr>
        </p:nvSpPr>
        <p:spPr>
          <a:xfrm>
            <a:off x="707572" y="1088571"/>
            <a:ext cx="10515600" cy="5573486"/>
          </a:xfrm>
        </p:spPr>
        <p:txBody>
          <a:bodyPr>
            <a:normAutofit lnSpcReduction="10000"/>
          </a:bodyPr>
          <a:lstStyle/>
          <a:p>
            <a:pPr algn="just"/>
            <a:r>
              <a:rPr lang="en-US" sz="4000" b="1" dirty="0"/>
              <a:t>Among the many kinds of compensators, widely employed compensators are the</a:t>
            </a:r>
          </a:p>
          <a:p>
            <a:pPr lvl="1">
              <a:lnSpc>
                <a:spcPct val="150000"/>
              </a:lnSpc>
            </a:pPr>
            <a:r>
              <a:rPr lang="en-US" sz="3600" b="1" dirty="0"/>
              <a:t>lead </a:t>
            </a:r>
            <a:r>
              <a:rPr lang="en-US" sz="3600" b="1" dirty="0" smtClean="0"/>
              <a:t>compensators</a:t>
            </a:r>
          </a:p>
          <a:p>
            <a:pPr lvl="1">
              <a:lnSpc>
                <a:spcPct val="150000"/>
              </a:lnSpc>
            </a:pPr>
            <a:endParaRPr lang="en-US" sz="3600" b="1" dirty="0" smtClean="0"/>
          </a:p>
          <a:p>
            <a:pPr lvl="1">
              <a:lnSpc>
                <a:spcPct val="150000"/>
              </a:lnSpc>
            </a:pPr>
            <a:r>
              <a:rPr lang="en-US" sz="3600" b="1" dirty="0" smtClean="0"/>
              <a:t>lag compensators</a:t>
            </a:r>
          </a:p>
          <a:p>
            <a:pPr lvl="1">
              <a:lnSpc>
                <a:spcPct val="150000"/>
              </a:lnSpc>
            </a:pPr>
            <a:endParaRPr lang="en-US" sz="3600" b="1" dirty="0" smtClean="0"/>
          </a:p>
          <a:p>
            <a:pPr lvl="1">
              <a:lnSpc>
                <a:spcPct val="150000"/>
              </a:lnSpc>
            </a:pPr>
            <a:r>
              <a:rPr lang="en-US" sz="3600" b="1" dirty="0" smtClean="0"/>
              <a:t>lag–lead compensators</a:t>
            </a:r>
          </a:p>
        </p:txBody>
      </p:sp>
    </p:spTree>
    <p:extLst>
      <p:ext uri="{BB962C8B-B14F-4D97-AF65-F5344CB8AC3E}">
        <p14:creationId xmlns:p14="http://schemas.microsoft.com/office/powerpoint/2010/main" val="106446658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90943"/>
          </a:xfrm>
        </p:spPr>
        <p:txBody>
          <a:bodyPr>
            <a:normAutofit fontScale="90000"/>
          </a:bodyPr>
          <a:lstStyle/>
          <a:p>
            <a:r>
              <a:rPr lang="en-US" b="1" dirty="0" smtClean="0"/>
              <a:t>Power dissipation versus Temperature</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81681"/>
                <a:ext cx="10515600" cy="1754702"/>
              </a:xfrm>
            </p:spPr>
            <p:txBody>
              <a:bodyPr/>
              <a:lstStyle/>
              <a:p>
                <a:r>
                  <a:rPr lang="en-US" dirty="0" smtClean="0"/>
                  <a:t>The manufacturer usually specifies;</a:t>
                </a:r>
              </a:p>
              <a:p>
                <a:pPr lvl="1"/>
                <a:r>
                  <a:rPr lang="en-US" dirty="0" smtClean="0"/>
                  <a:t>Maximum junction temperature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𝑚𝑎𝑥</m:t>
                        </m:r>
                      </m:sub>
                    </m:sSub>
                  </m:oMath>
                </a14:m>
                <a:endParaRPr lang="en-US" dirty="0" smtClean="0"/>
              </a:p>
              <a:p>
                <a:pPr lvl="1"/>
                <a:r>
                  <a:rPr lang="en-US" dirty="0" smtClean="0"/>
                  <a:t>Maximum power dissipation at a particular ambient temperature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𝐴𝑂</m:t>
                        </m:r>
                      </m:sub>
                    </m:sSub>
                  </m:oMath>
                </a14:m>
                <a:endParaRPr lang="en-US" dirty="0" smtClean="0"/>
              </a:p>
              <a:p>
                <a:pPr lvl="1"/>
                <a:r>
                  <a:rPr lang="en-US" dirty="0" smtClean="0"/>
                  <a:t>The thermal resistance</a:t>
                </a:r>
              </a:p>
              <a:p>
                <a:pPr marL="457200" lvl="1"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81681"/>
                <a:ext cx="10515600" cy="1754702"/>
              </a:xfrm>
              <a:blipFill rotWithShape="0">
                <a:blip r:embed="rId2"/>
                <a:stretch>
                  <a:fillRect l="-1043" t="-5903" b="-3472"/>
                </a:stretch>
              </a:blipFill>
            </p:spPr>
            <p:txBody>
              <a:bodyPr/>
              <a:lstStyle/>
              <a:p>
                <a:r>
                  <a:rPr lang="en-US">
                    <a:noFill/>
                  </a:rPr>
                  <a:t> </a:t>
                </a:r>
              </a:p>
            </p:txBody>
          </p:sp>
        </mc:Fallback>
      </mc:AlternateContent>
      <p:grpSp>
        <p:nvGrpSpPr>
          <p:cNvPr id="8" name="Group 7"/>
          <p:cNvGrpSpPr/>
          <p:nvPr/>
        </p:nvGrpSpPr>
        <p:grpSpPr>
          <a:xfrm>
            <a:off x="0" y="3427121"/>
            <a:ext cx="11994216" cy="3366959"/>
            <a:chOff x="0" y="3427121"/>
            <a:chExt cx="11994216" cy="3366959"/>
          </a:xfrm>
        </p:grpSpPr>
        <p:sp>
          <p:nvSpPr>
            <p:cNvPr id="4" name="TextBox 3"/>
            <p:cNvSpPr txBox="1"/>
            <p:nvPr/>
          </p:nvSpPr>
          <p:spPr>
            <a:xfrm>
              <a:off x="0" y="3427121"/>
              <a:ext cx="7893676" cy="523220"/>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t>In addition a power </a:t>
              </a:r>
              <a:r>
                <a:rPr lang="en-US" sz="2800" dirty="0" err="1" smtClean="0"/>
                <a:t>derating</a:t>
              </a:r>
              <a:r>
                <a:rPr lang="en-US" sz="2800" dirty="0" smtClean="0"/>
                <a:t> graph is also provided</a:t>
              </a:r>
              <a:endParaRPr lang="en-US" sz="2800" dirty="0"/>
            </a:p>
          </p:txBody>
        </p:sp>
        <p:pic>
          <p:nvPicPr>
            <p:cNvPr id="5" name="Picture 4" descr="se11F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9907" y="3950341"/>
              <a:ext cx="5334309" cy="284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a:stretch>
              <a:fillRect/>
            </a:stretch>
          </p:blipFill>
          <p:spPr>
            <a:xfrm>
              <a:off x="469391" y="4441079"/>
              <a:ext cx="2411663" cy="811530"/>
            </a:xfrm>
            <a:prstGeom prst="rect">
              <a:avLst/>
            </a:prstGeom>
          </p:spPr>
        </p:pic>
        <p:pic>
          <p:nvPicPr>
            <p:cNvPr id="7" name="Picture 6"/>
            <p:cNvPicPr>
              <a:picLocks noChangeAspect="1"/>
            </p:cNvPicPr>
            <p:nvPr/>
          </p:nvPicPr>
          <p:blipFill>
            <a:blip r:embed="rId5"/>
            <a:stretch>
              <a:fillRect/>
            </a:stretch>
          </p:blipFill>
          <p:spPr>
            <a:xfrm>
              <a:off x="641126" y="5684664"/>
              <a:ext cx="2353107" cy="733804"/>
            </a:xfrm>
            <a:prstGeom prst="rect">
              <a:avLst/>
            </a:prstGeom>
          </p:spPr>
        </p:pic>
      </p:grpSp>
    </p:spTree>
    <p:extLst>
      <p:ext uri="{BB962C8B-B14F-4D97-AF65-F5344CB8AC3E}">
        <p14:creationId xmlns:p14="http://schemas.microsoft.com/office/powerpoint/2010/main" val="46588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13601" cy="3093156"/>
          </a:xfrm>
          <a:prstGeom prst="rect">
            <a:avLst/>
          </a:prstGeom>
        </p:spPr>
      </p:pic>
      <p:pic>
        <p:nvPicPr>
          <p:cNvPr id="5" name="Picture 4"/>
          <p:cNvPicPr>
            <a:picLocks noChangeAspect="1"/>
          </p:cNvPicPr>
          <p:nvPr/>
        </p:nvPicPr>
        <p:blipFill rotWithShape="1">
          <a:blip r:embed="rId3"/>
          <a:srcRect t="82011"/>
          <a:stretch/>
        </p:blipFill>
        <p:spPr>
          <a:xfrm>
            <a:off x="0" y="6118577"/>
            <a:ext cx="8454590" cy="620889"/>
          </a:xfrm>
          <a:prstGeom prst="rect">
            <a:avLst/>
          </a:prstGeom>
        </p:spPr>
      </p:pic>
      <p:pic>
        <p:nvPicPr>
          <p:cNvPr id="6" name="Picture 5"/>
          <p:cNvPicPr>
            <a:picLocks noChangeAspect="1"/>
          </p:cNvPicPr>
          <p:nvPr/>
        </p:nvPicPr>
        <p:blipFill rotWithShape="1">
          <a:blip r:embed="rId3"/>
          <a:srcRect t="43579" b="24041"/>
          <a:stretch/>
        </p:blipFill>
        <p:spPr>
          <a:xfrm>
            <a:off x="0" y="4815419"/>
            <a:ext cx="8454590" cy="1117600"/>
          </a:xfrm>
          <a:prstGeom prst="rect">
            <a:avLst/>
          </a:prstGeom>
        </p:spPr>
      </p:pic>
      <p:pic>
        <p:nvPicPr>
          <p:cNvPr id="7" name="Picture 6"/>
          <p:cNvPicPr>
            <a:picLocks noChangeAspect="1"/>
          </p:cNvPicPr>
          <p:nvPr/>
        </p:nvPicPr>
        <p:blipFill rotWithShape="1">
          <a:blip r:embed="rId3"/>
          <a:srcRect b="58093"/>
          <a:stretch/>
        </p:blipFill>
        <p:spPr>
          <a:xfrm>
            <a:off x="0" y="3228622"/>
            <a:ext cx="8454590" cy="1446394"/>
          </a:xfrm>
          <a:prstGeom prst="rect">
            <a:avLst/>
          </a:prstGeom>
        </p:spPr>
      </p:pic>
    </p:spTree>
    <p:extLst>
      <p:ext uri="{BB962C8B-B14F-4D97-AF65-F5344CB8AC3E}">
        <p14:creationId xmlns:p14="http://schemas.microsoft.com/office/powerpoint/2010/main" val="37748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37020" cy="755015"/>
          </a:xfrm>
        </p:spPr>
        <p:txBody>
          <a:bodyPr/>
          <a:lstStyle/>
          <a:p>
            <a:r>
              <a:rPr lang="en-US" b="1" dirty="0"/>
              <a:t>Transistor Case and Heat Sink</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25730" y="755015"/>
                <a:ext cx="10206990" cy="491417"/>
              </a:xfrm>
              <a:prstGeom prst="rect">
                <a:avLst/>
              </a:prstGeom>
            </p:spPr>
            <p:txBody>
              <a:bodyPr wrap="square">
                <a:spAutoFit/>
              </a:bodyPr>
              <a:lstStyle/>
              <a:p>
                <a:r>
                  <a:rPr lang="en-US" sz="2400" dirty="0" smtClean="0">
                    <a:latin typeface="Times" panose="02020603050405020304" pitchFamily="18" charset="0"/>
                  </a:rPr>
                  <a:t>The thermal resistance between junction and ambience,</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𝑗𝐴</m:t>
                        </m:r>
                      </m:sub>
                    </m:sSub>
                  </m:oMath>
                </a14:m>
                <a:r>
                  <a:rPr lang="en-US" sz="2400" dirty="0" smtClean="0">
                    <a:latin typeface="Times" panose="02020603050405020304" pitchFamily="18" charset="0"/>
                  </a:rPr>
                  <a:t>  </a:t>
                </a:r>
                <a:r>
                  <a:rPr lang="en-US" sz="2400" dirty="0">
                    <a:latin typeface="Times" panose="02020603050405020304" pitchFamily="18" charset="0"/>
                  </a:rPr>
                  <a:t>can be expressed as</a:t>
                </a:r>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125730" y="755015"/>
                <a:ext cx="10206990" cy="491417"/>
              </a:xfrm>
              <a:prstGeom prst="rect">
                <a:avLst/>
              </a:prstGeom>
              <a:blipFill rotWithShape="0">
                <a:blip r:embed="rId2"/>
                <a:stretch>
                  <a:fillRect l="-956" t="-10000" b="-22500"/>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8912886" y="1246432"/>
            <a:ext cx="2839667" cy="633857"/>
          </a:xfrm>
          <a:prstGeom prst="rect">
            <a:avLst/>
          </a:prstGeom>
        </p:spPr>
      </p:pic>
      <p:pic>
        <p:nvPicPr>
          <p:cNvPr id="7" name="Picture 6"/>
          <p:cNvPicPr>
            <a:picLocks noChangeAspect="1"/>
          </p:cNvPicPr>
          <p:nvPr/>
        </p:nvPicPr>
        <p:blipFill>
          <a:blip r:embed="rId4"/>
          <a:stretch>
            <a:fillRect/>
          </a:stretch>
        </p:blipFill>
        <p:spPr>
          <a:xfrm>
            <a:off x="125730" y="2411220"/>
            <a:ext cx="12012551" cy="2246503"/>
          </a:xfrm>
          <a:prstGeom prst="rect">
            <a:avLst/>
          </a:prstGeom>
        </p:spPr>
      </p:pic>
      <p:pic>
        <p:nvPicPr>
          <p:cNvPr id="8" name="Picture 7"/>
          <p:cNvPicPr>
            <a:picLocks noChangeAspect="1"/>
          </p:cNvPicPr>
          <p:nvPr/>
        </p:nvPicPr>
        <p:blipFill>
          <a:blip r:embed="rId5"/>
          <a:stretch>
            <a:fillRect/>
          </a:stretch>
        </p:blipFill>
        <p:spPr>
          <a:xfrm>
            <a:off x="1830915" y="4529444"/>
            <a:ext cx="2174945" cy="445207"/>
          </a:xfrm>
          <a:prstGeom prst="rect">
            <a:avLst/>
          </a:prstGeom>
        </p:spPr>
      </p:pic>
      <p:pic>
        <p:nvPicPr>
          <p:cNvPr id="9" name="Picture 8"/>
          <p:cNvPicPr>
            <a:picLocks noChangeAspect="1"/>
          </p:cNvPicPr>
          <p:nvPr/>
        </p:nvPicPr>
        <p:blipFill>
          <a:blip r:embed="rId6"/>
          <a:stretch>
            <a:fillRect/>
          </a:stretch>
        </p:blipFill>
        <p:spPr>
          <a:xfrm>
            <a:off x="1622155" y="4871725"/>
            <a:ext cx="4509850" cy="633858"/>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1622155" y="5609600"/>
                <a:ext cx="9950416" cy="4258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𝐽𝑢𝑛𝑐𝑡𝑖𝑜𝑛</m:t>
                          </m:r>
                        </m:sub>
                      </m:sSub>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𝐴𝑚𝑏𝑖𝑒𝑛𝑡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𝐷</m:t>
                          </m:r>
                        </m:sub>
                      </m:sSub>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𝐽𝑢𝑛𝑐𝑡𝑖𝑜𝑛</m:t>
                              </m:r>
                              <m:r>
                                <a:rPr lang="en-US" sz="2400" b="0" i="1" smtClean="0">
                                  <a:latin typeface="Cambria Math" panose="02040503050406030204" pitchFamily="18" charset="0"/>
                                </a:rPr>
                                <m:t>−</m:t>
                              </m:r>
                              <m:r>
                                <a:rPr lang="en-US" sz="2400" b="0" i="1" smtClean="0">
                                  <a:latin typeface="Cambria Math" panose="02040503050406030204" pitchFamily="18" charset="0"/>
                                </a:rPr>
                                <m:t>𝐶𝑎𝑠𝑖𝑛𝑔</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𝐶𝑎𝑠𝑖𝑛𝑔</m:t>
                              </m:r>
                              <m:r>
                                <a:rPr lang="en-US" sz="2400" b="0" i="1" smtClean="0">
                                  <a:latin typeface="Cambria Math" panose="02040503050406030204" pitchFamily="18" charset="0"/>
                                </a:rPr>
                                <m:t>−</m:t>
                              </m:r>
                              <m:r>
                                <a:rPr lang="en-US" sz="2400" b="0" i="1" smtClean="0">
                                  <a:latin typeface="Cambria Math" panose="02040503050406030204" pitchFamily="18" charset="0"/>
                                </a:rPr>
                                <m:t>𝑆𝑖𝑛𝑘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𝑆𝑖𝑛𝑘</m:t>
                              </m:r>
                              <m:r>
                                <a:rPr lang="en-US" sz="2400" b="0" i="1" smtClean="0">
                                  <a:latin typeface="Cambria Math" panose="02040503050406030204" pitchFamily="18" charset="0"/>
                                </a:rPr>
                                <m:t>−</m:t>
                              </m:r>
                              <m:r>
                                <a:rPr lang="en-US" sz="2400" b="0" i="1" smtClean="0">
                                  <a:latin typeface="Cambria Math" panose="02040503050406030204" pitchFamily="18" charset="0"/>
                                </a:rPr>
                                <m:t>𝐴𝑚𝑏𝑖𝑒𝑛𝑡</m:t>
                              </m:r>
                            </m:sub>
                          </m:sSub>
                        </m:e>
                      </m:d>
                    </m:oMath>
                  </m:oMathPara>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1622155" y="5609600"/>
                <a:ext cx="9950416" cy="425822"/>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568380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descr="se11F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43" y="165916"/>
            <a:ext cx="6578061" cy="6273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Rectangle 5"/>
          <p:cNvSpPr>
            <a:spLocks noChangeArrowheads="1"/>
          </p:cNvSpPr>
          <p:nvPr/>
        </p:nvSpPr>
        <p:spPr bwMode="auto">
          <a:xfrm>
            <a:off x="7534141" y="5168944"/>
            <a:ext cx="465785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Calibri" panose="020F0502020204030204" pitchFamily="34" charset="0"/>
              </a:defRPr>
            </a:lvl1pPr>
            <a:lvl2pPr marL="742950" indent="-285750" eaLnBrk="0" hangingPunct="0">
              <a:defRPr sz="1600">
                <a:solidFill>
                  <a:schemeClr val="tx1"/>
                </a:solidFill>
                <a:latin typeface="Calibri" panose="020F0502020204030204" pitchFamily="34" charset="0"/>
              </a:defRPr>
            </a:lvl2pPr>
            <a:lvl3pPr marL="1143000" indent="-228600" eaLnBrk="0" hangingPunct="0">
              <a:defRPr sz="1600">
                <a:solidFill>
                  <a:schemeClr val="tx1"/>
                </a:solidFill>
                <a:latin typeface="Calibri" panose="020F0502020204030204" pitchFamily="34" charset="0"/>
              </a:defRPr>
            </a:lvl3pPr>
            <a:lvl4pPr marL="1600200" indent="-228600" eaLnBrk="0" hangingPunct="0">
              <a:defRPr sz="1600">
                <a:solidFill>
                  <a:schemeClr val="tx1"/>
                </a:solidFill>
                <a:latin typeface="Calibri" panose="020F0502020204030204" pitchFamily="34" charset="0"/>
              </a:defRPr>
            </a:lvl4pPr>
            <a:lvl5pPr marL="2057400" indent="-228600" eaLnBrk="0" hangingPunct="0">
              <a:defRPr sz="1600">
                <a:solidFill>
                  <a:schemeClr val="tx1"/>
                </a:solidFill>
                <a:latin typeface="Calibri" panose="020F0502020204030204" pitchFamily="34" charset="0"/>
              </a:defRPr>
            </a:lvl5pPr>
            <a:lvl6pPr marL="2514600" indent="-228600" algn="r" eaLnBrk="0" fontAlgn="base" hangingPunct="0">
              <a:spcBef>
                <a:spcPct val="0"/>
              </a:spcBef>
              <a:spcAft>
                <a:spcPct val="0"/>
              </a:spcAft>
              <a:defRPr sz="1600">
                <a:solidFill>
                  <a:schemeClr val="tx1"/>
                </a:solidFill>
                <a:latin typeface="Calibri" panose="020F0502020204030204" pitchFamily="34" charset="0"/>
              </a:defRPr>
            </a:lvl6pPr>
            <a:lvl7pPr marL="2971800" indent="-228600" algn="r" eaLnBrk="0" fontAlgn="base" hangingPunct="0">
              <a:spcBef>
                <a:spcPct val="0"/>
              </a:spcBef>
              <a:spcAft>
                <a:spcPct val="0"/>
              </a:spcAft>
              <a:defRPr sz="1600">
                <a:solidFill>
                  <a:schemeClr val="tx1"/>
                </a:solidFill>
                <a:latin typeface="Calibri" panose="020F0502020204030204" pitchFamily="34" charset="0"/>
              </a:defRPr>
            </a:lvl7pPr>
            <a:lvl8pPr marL="3429000" indent="-228600" algn="r" eaLnBrk="0" fontAlgn="base" hangingPunct="0">
              <a:spcBef>
                <a:spcPct val="0"/>
              </a:spcBef>
              <a:spcAft>
                <a:spcPct val="0"/>
              </a:spcAft>
              <a:defRPr sz="1600">
                <a:solidFill>
                  <a:schemeClr val="tx1"/>
                </a:solidFill>
                <a:latin typeface="Calibri" panose="020F0502020204030204" pitchFamily="34" charset="0"/>
              </a:defRPr>
            </a:lvl8pPr>
            <a:lvl9pPr marL="3886200" indent="-228600" algn="r" eaLnBrk="0" fontAlgn="base" hangingPunct="0">
              <a:spcBef>
                <a:spcPct val="0"/>
              </a:spcBef>
              <a:spcAft>
                <a:spcPct val="0"/>
              </a:spcAft>
              <a:defRPr sz="1600">
                <a:solidFill>
                  <a:schemeClr val="tx1"/>
                </a:solidFill>
                <a:latin typeface="Calibri" panose="020F0502020204030204" pitchFamily="34" charset="0"/>
              </a:defRPr>
            </a:lvl9pPr>
          </a:lstStyle>
          <a:p>
            <a:pPr eaLnBrk="1" hangingPunct="1"/>
            <a:r>
              <a:rPr lang="en-US" altLang="en-US" sz="2800" dirty="0" smtClean="0"/>
              <a:t>Electrical </a:t>
            </a:r>
            <a:r>
              <a:rPr lang="en-US" altLang="en-US" sz="2800" dirty="0"/>
              <a:t>analog of the thermal conduction process when a heat sink is utilized.</a:t>
            </a:r>
          </a:p>
        </p:txBody>
      </p:sp>
      <mc:AlternateContent xmlns:mc="http://schemas.openxmlformats.org/markup-compatibility/2006" xmlns:a14="http://schemas.microsoft.com/office/drawing/2010/main">
        <mc:Choice Requires="a14">
          <p:sp>
            <p:nvSpPr>
              <p:cNvPr id="2" name="Rectangle 1"/>
              <p:cNvSpPr/>
              <p:nvPr/>
            </p:nvSpPr>
            <p:spPr>
              <a:xfrm>
                <a:off x="8680690" y="165917"/>
                <a:ext cx="3227497" cy="21226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𝐽𝑢𝑛𝑐𝑡𝑖𝑜𝑛</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𝑇𝑒𝑚𝑝</m:t>
                    </m:r>
                  </m:oMath>
                </a14:m>
                <a:r>
                  <a:rPr lang="en-US" sz="2400" dirty="0" smtClean="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𝑐</m:t>
                        </m:r>
                      </m:sub>
                    </m:sSub>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𝐶𝑎𝑠𝑖𝑛𝑔</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𝑇𝑒𝑚𝑝</m:t>
                    </m:r>
                    <m:r>
                      <a:rPr lang="en-US" sz="2400" b="0" i="1" smtClean="0">
                        <a:latin typeface="Cambria Math" panose="02040503050406030204" pitchFamily="18" charset="0"/>
                        <a:ea typeface="Cambria Math" panose="02040503050406030204" pitchFamily="18" charset="0"/>
                      </a:rPr>
                      <m:t>.</m:t>
                    </m:r>
                  </m:oMath>
                </a14:m>
                <a:endParaRPr lang="en-US" sz="2400" dirty="0" smtClean="0"/>
              </a:p>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𝑆</m:t>
                        </m:r>
                      </m:sub>
                    </m:sSub>
                    <m:r>
                      <a:rPr lang="en-US" sz="2400" i="1" smtClean="0">
                        <a:latin typeface="Cambria Math" panose="02040503050406030204" pitchFamily="18" charset="0"/>
                        <a:ea typeface="Cambria Math" panose="02040503050406030204" pitchFamily="18" charset="0"/>
                      </a:rPr>
                      <m:t>=</m:t>
                    </m:r>
                  </m:oMath>
                </a14:m>
                <a:r>
                  <a:rPr lang="en-US" sz="2400" dirty="0" smtClean="0"/>
                  <a:t> Temp of Heat Sink</a:t>
                </a:r>
              </a:p>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𝐴</m:t>
                        </m:r>
                      </m:sub>
                    </m:sSub>
                    <m:r>
                      <a:rPr lang="en-US" sz="2400" i="1" smtClean="0">
                        <a:latin typeface="Cambria Math" panose="02040503050406030204" pitchFamily="18" charset="0"/>
                        <a:ea typeface="Cambria Math" panose="02040503050406030204" pitchFamily="18" charset="0"/>
                      </a:rPr>
                      <m:t>=</m:t>
                    </m:r>
                  </m:oMath>
                </a14:m>
                <a:r>
                  <a:rPr lang="en-US" sz="2400" dirty="0" smtClean="0"/>
                  <a:t> Ambient Temp</a:t>
                </a:r>
                <a:endParaRPr lang="en-US" sz="2400" dirty="0"/>
              </a:p>
            </p:txBody>
          </p:sp>
        </mc:Choice>
        <mc:Fallback xmlns="">
          <p:sp>
            <p:nvSpPr>
              <p:cNvPr id="2" name="Rectangle 1"/>
              <p:cNvSpPr>
                <a:spLocks noRot="1" noChangeAspect="1" noMove="1" noResize="1" noEditPoints="1" noAdjustHandles="1" noChangeArrowheads="1" noChangeShapeType="1" noTextEdit="1"/>
              </p:cNvSpPr>
              <p:nvPr/>
            </p:nvSpPr>
            <p:spPr>
              <a:xfrm>
                <a:off x="8680690" y="165917"/>
                <a:ext cx="3227497" cy="2122665"/>
              </a:xfrm>
              <a:prstGeom prst="rect">
                <a:avLst/>
              </a:prstGeom>
              <a:blipFill rotWithShape="0">
                <a:blip r:embed="rId3"/>
                <a:stretch>
                  <a:fillRect l="-377"/>
                </a:stretch>
              </a:blipFill>
            </p:spPr>
            <p:txBody>
              <a:bodyPr/>
              <a:lstStyle/>
              <a:p>
                <a:r>
                  <a:rPr lang="en-US">
                    <a:noFill/>
                  </a:rPr>
                  <a:t> </a:t>
                </a:r>
              </a:p>
            </p:txBody>
          </p:sp>
        </mc:Fallback>
      </mc:AlternateContent>
    </p:spTree>
    <p:extLst>
      <p:ext uri="{BB962C8B-B14F-4D97-AF65-F5344CB8AC3E}">
        <p14:creationId xmlns:p14="http://schemas.microsoft.com/office/powerpoint/2010/main" val="3738365994"/>
      </p:ext>
    </p:extLst>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54681" cy="4120444"/>
          </a:xfrm>
          <a:prstGeom prst="rect">
            <a:avLst/>
          </a:prstGeom>
        </p:spPr>
      </p:pic>
    </p:spTree>
    <p:extLst>
      <p:ext uri="{BB962C8B-B14F-4D97-AF65-F5344CB8AC3E}">
        <p14:creationId xmlns:p14="http://schemas.microsoft.com/office/powerpoint/2010/main" val="27851136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30140"/>
          <a:stretch/>
        </p:blipFill>
        <p:spPr>
          <a:xfrm>
            <a:off x="0" y="1983347"/>
            <a:ext cx="12192000" cy="4149194"/>
          </a:xfrm>
          <a:prstGeom prst="rect">
            <a:avLst/>
          </a:prstGeom>
        </p:spPr>
      </p:pic>
      <p:pic>
        <p:nvPicPr>
          <p:cNvPr id="3" name="Picture 2"/>
          <p:cNvPicPr>
            <a:picLocks noChangeAspect="1"/>
          </p:cNvPicPr>
          <p:nvPr/>
        </p:nvPicPr>
        <p:blipFill rotWithShape="1">
          <a:blip r:embed="rId2"/>
          <a:srcRect b="73076"/>
          <a:stretch/>
        </p:blipFill>
        <p:spPr>
          <a:xfrm>
            <a:off x="0" y="0"/>
            <a:ext cx="12192000" cy="1599127"/>
          </a:xfrm>
          <a:prstGeom prst="rect">
            <a:avLst/>
          </a:prstGeom>
        </p:spPr>
      </p:pic>
      <p:pic>
        <p:nvPicPr>
          <p:cNvPr id="5" name="Picture 4" descr="se11F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5994" y="3191826"/>
            <a:ext cx="2835982" cy="2704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352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8615966" cy="6865613"/>
          </a:xfrm>
          <a:prstGeom prst="rect">
            <a:avLst/>
          </a:prstGeom>
        </p:spPr>
      </p:pic>
    </p:spTree>
    <p:extLst>
      <p:ext uri="{BB962C8B-B14F-4D97-AF65-F5344CB8AC3E}">
        <p14:creationId xmlns:p14="http://schemas.microsoft.com/office/powerpoint/2010/main" val="137115597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67449"/>
          <a:stretch/>
        </p:blipFill>
        <p:spPr>
          <a:xfrm>
            <a:off x="0" y="3322750"/>
            <a:ext cx="12101689" cy="965915"/>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360607" y="460472"/>
                <a:ext cx="3593207" cy="4638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𝜽</m:t>
                          </m:r>
                        </m:e>
                        <m:sub>
                          <m:r>
                            <a:rPr lang="en-US" sz="2800" b="1" i="1" smtClean="0">
                              <a:latin typeface="Cambria Math" panose="02040503050406030204" pitchFamily="18" charset="0"/>
                            </a:rPr>
                            <m:t>𝑱𝑨</m:t>
                          </m:r>
                        </m:sub>
                      </m:sSub>
                      <m:r>
                        <a:rPr lang="en-US" sz="2800" b="1" i="1" smtClean="0">
                          <a:latin typeface="Cambria Math" panose="02040503050406030204" pitchFamily="18" charset="0"/>
                          <a:ea typeface="Cambria Math" panose="02040503050406030204" pitchFamily="18" charset="0"/>
                        </a:rPr>
                        <m: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𝜽</m:t>
                          </m:r>
                        </m:e>
                        <m:sub>
                          <m:r>
                            <a:rPr lang="en-US" sz="2800" b="1" i="1" smtClean="0">
                              <a:latin typeface="Cambria Math" panose="02040503050406030204" pitchFamily="18" charset="0"/>
                              <a:ea typeface="Cambria Math" panose="02040503050406030204" pitchFamily="18" charset="0"/>
                            </a:rPr>
                            <m:t>𝑱𝑪</m:t>
                          </m:r>
                        </m:sub>
                      </m:sSub>
                      <m:r>
                        <a:rPr lang="en-US" sz="2800" b="1" i="1" smtClean="0">
                          <a:latin typeface="Cambria Math" panose="02040503050406030204" pitchFamily="18" charset="0"/>
                          <a:ea typeface="Cambria Math" panose="02040503050406030204" pitchFamily="18" charset="0"/>
                        </a:rPr>
                        <m: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𝜽</m:t>
                          </m:r>
                        </m:e>
                        <m:sub>
                          <m:r>
                            <a:rPr lang="en-US" sz="2800" b="1" i="1" smtClean="0">
                              <a:latin typeface="Cambria Math" panose="02040503050406030204" pitchFamily="18" charset="0"/>
                              <a:ea typeface="Cambria Math" panose="02040503050406030204" pitchFamily="18" charset="0"/>
                            </a:rPr>
                            <m:t>𝑪𝑺</m:t>
                          </m:r>
                        </m:sub>
                      </m:sSub>
                      <m:r>
                        <a:rPr lang="en-US" sz="2800" b="1" i="1" smtClean="0">
                          <a:latin typeface="Cambria Math" panose="02040503050406030204" pitchFamily="18" charset="0"/>
                          <a:ea typeface="Cambria Math" panose="02040503050406030204" pitchFamily="18" charset="0"/>
                        </a:rPr>
                        <m: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𝜽</m:t>
                          </m:r>
                        </m:e>
                        <m:sub>
                          <m:r>
                            <a:rPr lang="en-US" sz="2800" b="1" i="1" smtClean="0">
                              <a:latin typeface="Cambria Math" panose="02040503050406030204" pitchFamily="18" charset="0"/>
                              <a:ea typeface="Cambria Math" panose="02040503050406030204" pitchFamily="18" charset="0"/>
                            </a:rPr>
                            <m:t>𝑺𝑨</m:t>
                          </m:r>
                        </m:sub>
                      </m:sSub>
                    </m:oMath>
                  </m:oMathPara>
                </a14:m>
                <a:endParaRPr lang="en-US" sz="28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360607" y="460472"/>
                <a:ext cx="3593207" cy="46384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297768" y="511719"/>
                <a:ext cx="3915177" cy="523220"/>
              </a:xfrm>
              <a:prstGeom prst="rect">
                <a:avLst/>
              </a:prstGeom>
              <a:noFill/>
            </p:spPr>
            <p:txBody>
              <a:bodyPr wrap="square" rtlCol="0">
                <a:spAutoFit/>
              </a:bodyPr>
              <a:lstStyle/>
              <a:p>
                <a:r>
                  <a:rPr lang="en-US" sz="2800" dirty="0" smtClean="0"/>
                  <a:t>But     </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𝐶𝑆</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𝑆𝐴</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𝐶𝐴</m:t>
                        </m:r>
                      </m:sub>
                    </m:sSub>
                  </m:oMath>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6297768" y="511719"/>
                <a:ext cx="3915177" cy="523220"/>
              </a:xfrm>
              <a:prstGeom prst="rect">
                <a:avLst/>
              </a:prstGeom>
              <a:blipFill rotWithShape="0">
                <a:blip r:embed="rId4"/>
                <a:stretch>
                  <a:fillRect l="-3115"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57577" y="1648496"/>
                <a:ext cx="11269015" cy="553421"/>
              </a:xfrm>
              <a:prstGeom prst="rect">
                <a:avLst/>
              </a:prstGeom>
              <a:noFill/>
            </p:spPr>
            <p:txBody>
              <a:bodyPr wrap="square" rtlCol="0">
                <a:spAutoFit/>
              </a:bodyPr>
              <a:lstStyle/>
              <a:p>
                <a:r>
                  <a:rPr lang="en-US" sz="2800" dirty="0" smtClean="0"/>
                  <a:t>And for infinite heat sink </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𝐶𝐴</m:t>
                        </m:r>
                      </m:sub>
                    </m:sSub>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0     </m:t>
                    </m:r>
                    <m:r>
                      <a:rPr lang="en-US" sz="2800" b="0" i="1" smtClean="0">
                        <a:latin typeface="Cambria Math" panose="02040503050406030204" pitchFamily="18" charset="0"/>
                        <a:ea typeface="Cambria Math" panose="02040503050406030204" pitchFamily="18" charset="0"/>
                      </a:rPr>
                      <m:t>𝑇h𝑢𝑠</m:t>
                    </m:r>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𝐽𝐴</m:t>
                        </m:r>
                      </m:sub>
                    </m:sSub>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𝑤𝑜𝑢𝑙𝑑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𝑛𝑜𝑤</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𝑏𝑒</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𝑒𝑞𝑢𝑎𝑙</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𝑡𝑜</m:t>
                    </m:r>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𝐽𝐶</m:t>
                        </m:r>
                      </m:sub>
                    </m:sSub>
                  </m:oMath>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257577" y="1648496"/>
                <a:ext cx="11269015" cy="553421"/>
              </a:xfrm>
              <a:prstGeom prst="rect">
                <a:avLst/>
              </a:prstGeom>
              <a:blipFill rotWithShape="0">
                <a:blip r:embed="rId5"/>
                <a:stretch>
                  <a:fillRect l="-1082" t="-9890" b="-25275"/>
                </a:stretch>
              </a:blipFill>
            </p:spPr>
            <p:txBody>
              <a:bodyPr/>
              <a:lstStyle/>
              <a:p>
                <a:r>
                  <a:rPr lang="en-US">
                    <a:noFill/>
                  </a:rPr>
                  <a:t> </a:t>
                </a:r>
              </a:p>
            </p:txBody>
          </p:sp>
        </mc:Fallback>
      </mc:AlternateContent>
    </p:spTree>
    <p:extLst>
      <p:ext uri="{BB962C8B-B14F-4D97-AF65-F5344CB8AC3E}">
        <p14:creationId xmlns:p14="http://schemas.microsoft.com/office/powerpoint/2010/main" val="12660492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3849" y="707767"/>
            <a:ext cx="5369781" cy="5550313"/>
          </a:xfrm>
          <a:prstGeom prst="rect">
            <a:avLst/>
          </a:prstGeom>
        </p:spPr>
      </p:pic>
      <p:sp>
        <p:nvSpPr>
          <p:cNvPr id="2" name="Title 1"/>
          <p:cNvSpPr>
            <a:spLocks noGrp="1"/>
          </p:cNvSpPr>
          <p:nvPr>
            <p:ph type="title"/>
          </p:nvPr>
        </p:nvSpPr>
        <p:spPr>
          <a:xfrm>
            <a:off x="0" y="36864"/>
            <a:ext cx="8319752" cy="670903"/>
          </a:xfrm>
        </p:spPr>
        <p:txBody>
          <a:bodyPr>
            <a:normAutofit fontScale="90000"/>
          </a:bodyPr>
          <a:lstStyle/>
          <a:p>
            <a:r>
              <a:rPr lang="en-US" dirty="0" smtClean="0">
                <a:latin typeface="Arial Black" panose="020B0A04020102020204" pitchFamily="34" charset="0"/>
              </a:rPr>
              <a:t>Use of compound devices</a:t>
            </a:r>
            <a:endParaRPr lang="en-US"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5" name="Rectangle 4"/>
              <p:cNvSpPr/>
              <p:nvPr/>
            </p:nvSpPr>
            <p:spPr>
              <a:xfrm>
                <a:off x="5740824" y="707767"/>
                <a:ext cx="6451176" cy="6001643"/>
              </a:xfrm>
              <a:prstGeom prst="rect">
                <a:avLst/>
              </a:prstGeom>
            </p:spPr>
            <p:txBody>
              <a:bodyPr wrap="square">
                <a:spAutoFit/>
              </a:bodyPr>
              <a:lstStyle/>
              <a:p>
                <a:r>
                  <a:rPr lang="en-US" sz="3200" dirty="0" smtClean="0">
                    <a:latin typeface="Times" panose="02020603050405020304" pitchFamily="18" charset="0"/>
                  </a:rPr>
                  <a:t>To increase the current gain of the output-stage transistors, and thus reduce the required base current </a:t>
                </a:r>
                <a:r>
                  <a:rPr lang="en-US" sz="3200" dirty="0">
                    <a:latin typeface="Times" panose="02020603050405020304" pitchFamily="18" charset="0"/>
                  </a:rPr>
                  <a:t>drive, the Darlington configuration shown in </a:t>
                </a:r>
                <a:r>
                  <a:rPr lang="en-US" sz="3200" dirty="0" smtClean="0">
                    <a:latin typeface="Times" panose="02020603050405020304" pitchFamily="18" charset="0"/>
                  </a:rPr>
                  <a:t>the Fig</a:t>
                </a:r>
                <a:r>
                  <a:rPr lang="en-US" sz="3200" dirty="0">
                    <a:latin typeface="Times" panose="02020603050405020304" pitchFamily="18" charset="0"/>
                  </a:rPr>
                  <a:t>. </a:t>
                </a:r>
                <a:r>
                  <a:rPr lang="en-US" sz="3200" dirty="0" smtClean="0">
                    <a:latin typeface="Times" panose="02020603050405020304" pitchFamily="18" charset="0"/>
                  </a:rPr>
                  <a:t>is </a:t>
                </a:r>
                <a:r>
                  <a:rPr lang="en-US" sz="3200" dirty="0">
                    <a:latin typeface="Times" panose="02020603050405020304" pitchFamily="18" charset="0"/>
                  </a:rPr>
                  <a:t>frequently used to replace</a:t>
                </a:r>
              </a:p>
              <a:p>
                <a:r>
                  <a:rPr lang="en-US" sz="3200" dirty="0">
                    <a:latin typeface="Times" panose="02020603050405020304" pitchFamily="18" charset="0"/>
                  </a:rPr>
                  <a:t>the </a:t>
                </a:r>
                <a:r>
                  <a:rPr lang="en-US" sz="3200" i="1" dirty="0" err="1">
                    <a:latin typeface="TimesNewRoman,Italic"/>
                  </a:rPr>
                  <a:t>npn</a:t>
                </a:r>
                <a:r>
                  <a:rPr lang="en-US" sz="3200" i="1" dirty="0">
                    <a:latin typeface="TimesNewRoman,Italic"/>
                  </a:rPr>
                  <a:t> </a:t>
                </a:r>
                <a:r>
                  <a:rPr lang="en-US" sz="3200" dirty="0">
                    <a:latin typeface="Times" panose="02020603050405020304" pitchFamily="18" charset="0"/>
                  </a:rPr>
                  <a:t>transistor of the class AB stage. </a:t>
                </a:r>
                <a:endParaRPr lang="en-US" sz="3200" dirty="0" smtClean="0">
                  <a:latin typeface="Times" panose="02020603050405020304" pitchFamily="18" charset="0"/>
                </a:endParaRPr>
              </a:p>
              <a:p>
                <a:endParaRPr lang="en-US" sz="3200" dirty="0">
                  <a:latin typeface="Times" panose="02020603050405020304" pitchFamily="18" charset="0"/>
                </a:endParaRPr>
              </a:p>
              <a:p>
                <a:r>
                  <a:rPr lang="en-US" sz="3200" dirty="0" smtClean="0">
                    <a:latin typeface="Times" panose="02020603050405020304" pitchFamily="18" charset="0"/>
                  </a:rPr>
                  <a:t>The </a:t>
                </a:r>
                <a:r>
                  <a:rPr lang="en-US" sz="3200" dirty="0">
                    <a:latin typeface="Times" panose="02020603050405020304" pitchFamily="18" charset="0"/>
                  </a:rPr>
                  <a:t>Darlington configuration is equivalent to a </a:t>
                </a:r>
                <a:r>
                  <a:rPr lang="en-US" sz="3200" dirty="0" smtClean="0">
                    <a:latin typeface="Times" panose="02020603050405020304" pitchFamily="18" charset="0"/>
                  </a:rPr>
                  <a:t>single </a:t>
                </a:r>
                <a:r>
                  <a:rPr lang="en-US" sz="3200" i="1" dirty="0" err="1" smtClean="0">
                    <a:latin typeface="TimesNewRoman,Italic"/>
                  </a:rPr>
                  <a:t>npn</a:t>
                </a:r>
                <a:r>
                  <a:rPr lang="en-US" sz="3200" i="1" dirty="0" smtClean="0">
                    <a:latin typeface="TimesNewRoman,Italic"/>
                  </a:rPr>
                  <a:t> </a:t>
                </a:r>
                <a:r>
                  <a:rPr lang="en-US" sz="3200" dirty="0">
                    <a:latin typeface="Times" panose="02020603050405020304" pitchFamily="18" charset="0"/>
                  </a:rPr>
                  <a:t>transistor having </a:t>
                </a:r>
                <a14:m>
                  <m:oMath xmlns:m="http://schemas.openxmlformats.org/officeDocument/2006/math">
                    <m:r>
                      <a:rPr lang="en-US" sz="3200" i="1" smtClean="0">
                        <a:latin typeface="Cambria Math" panose="02040503050406030204" pitchFamily="18" charset="0"/>
                        <a:ea typeface="Cambria Math" panose="02040503050406030204" pitchFamily="18" charset="0"/>
                      </a:rPr>
                      <m:t>𝛽</m:t>
                    </m:r>
                    <m:r>
                      <a:rPr lang="en-US" sz="3200" i="1" smtClean="0">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ea typeface="Cambria Math" panose="02040503050406030204" pitchFamily="18" charset="0"/>
                          </a:rPr>
                          <m:t>1</m:t>
                        </m:r>
                      </m:sub>
                    </m:sSub>
                    <m:sSub>
                      <m:sSubPr>
                        <m:ctrlPr>
                          <a:rPr lang="en-US" sz="3200" i="1" smtClean="0">
                            <a:latin typeface="Cambria Math" panose="02040503050406030204" pitchFamily="18" charset="0"/>
                            <a:ea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ea typeface="Cambria Math" panose="02040503050406030204" pitchFamily="18" charset="0"/>
                          </a:rPr>
                          <m:t>2</m:t>
                        </m:r>
                      </m:sub>
                    </m:sSub>
                    <m:r>
                      <a:rPr lang="en-US" sz="3200" b="0" i="0" smtClean="0">
                        <a:latin typeface="Cambria Math" panose="02040503050406030204" pitchFamily="18" charset="0"/>
                        <a:ea typeface="Cambria Math" panose="02040503050406030204" pitchFamily="18" charset="0"/>
                      </a:rPr>
                      <m:t> </m:t>
                    </m:r>
                  </m:oMath>
                </a14:m>
                <a:r>
                  <a:rPr lang="en-US" sz="3200" dirty="0" smtClean="0">
                    <a:latin typeface="Times" panose="02020603050405020304" pitchFamily="18" charset="0"/>
                  </a:rPr>
                  <a:t> </a:t>
                </a:r>
                <a:r>
                  <a:rPr lang="en-US" sz="3200" dirty="0">
                    <a:latin typeface="Times" panose="02020603050405020304" pitchFamily="18" charset="0"/>
                  </a:rPr>
                  <a:t>but almost twice the value of </a:t>
                </a:r>
                <a:r>
                  <a:rPr lang="en-US" sz="3200" i="1" dirty="0">
                    <a:latin typeface="TimesNewRoman,Italic"/>
                  </a:rPr>
                  <a:t>V</a:t>
                </a:r>
                <a:r>
                  <a:rPr lang="en-US" sz="1100" i="1" dirty="0">
                    <a:latin typeface="TimesNewRoman,Italic"/>
                  </a:rPr>
                  <a:t>BE</a:t>
                </a:r>
                <a:r>
                  <a:rPr lang="en-US" sz="3200" dirty="0">
                    <a:latin typeface="Times" panose="02020603050405020304" pitchFamily="18" charset="0"/>
                  </a:rPr>
                  <a:t>.</a:t>
                </a:r>
                <a:endParaRPr lang="en-US" sz="3200" dirty="0"/>
              </a:p>
            </p:txBody>
          </p:sp>
        </mc:Choice>
        <mc:Fallback xmlns="">
          <p:sp>
            <p:nvSpPr>
              <p:cNvPr id="5" name="Rectangle 4"/>
              <p:cNvSpPr>
                <a:spLocks noRot="1" noChangeAspect="1" noMove="1" noResize="1" noEditPoints="1" noAdjustHandles="1" noChangeArrowheads="1" noChangeShapeType="1" noTextEdit="1"/>
              </p:cNvSpPr>
              <p:nvPr/>
            </p:nvSpPr>
            <p:spPr>
              <a:xfrm>
                <a:off x="5740824" y="707767"/>
                <a:ext cx="6451176" cy="6001643"/>
              </a:xfrm>
              <a:prstGeom prst="rect">
                <a:avLst/>
              </a:prstGeom>
              <a:blipFill rotWithShape="0">
                <a:blip r:embed="rId3"/>
                <a:stretch>
                  <a:fillRect l="-2457" t="-1421" r="-3781" b="-2132"/>
                </a:stretch>
              </a:blipFill>
            </p:spPr>
            <p:txBody>
              <a:bodyPr/>
              <a:lstStyle/>
              <a:p>
                <a:r>
                  <a:rPr lang="en-US">
                    <a:noFill/>
                  </a:rPr>
                  <a:t> </a:t>
                </a:r>
              </a:p>
            </p:txBody>
          </p:sp>
        </mc:Fallback>
      </mc:AlternateContent>
      <p:grpSp>
        <p:nvGrpSpPr>
          <p:cNvPr id="9" name="Group 8"/>
          <p:cNvGrpSpPr/>
          <p:nvPr/>
        </p:nvGrpSpPr>
        <p:grpSpPr>
          <a:xfrm>
            <a:off x="2485622" y="1665003"/>
            <a:ext cx="1481071" cy="3959625"/>
            <a:chOff x="2511380" y="2112135"/>
            <a:chExt cx="1481071" cy="3959625"/>
          </a:xfrm>
        </p:grpSpPr>
        <p:sp>
          <p:nvSpPr>
            <p:cNvPr id="3" name="Rounded Rectangle 2"/>
            <p:cNvSpPr/>
            <p:nvPr/>
          </p:nvSpPr>
          <p:spPr>
            <a:xfrm>
              <a:off x="2511380" y="2112135"/>
              <a:ext cx="1481071" cy="185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511380" y="4217202"/>
              <a:ext cx="1481071" cy="185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3184608" y="2498501"/>
              <a:ext cx="698896" cy="952261"/>
            </a:xfrm>
            <a:prstGeom prst="rect">
              <a:avLst/>
            </a:prstGeom>
          </p:spPr>
        </p:pic>
        <p:pic>
          <p:nvPicPr>
            <p:cNvPr id="8" name="Picture 7"/>
            <p:cNvPicPr>
              <a:picLocks noChangeAspect="1"/>
            </p:cNvPicPr>
            <p:nvPr/>
          </p:nvPicPr>
          <p:blipFill>
            <a:blip r:embed="rId5"/>
            <a:stretch>
              <a:fillRect/>
            </a:stretch>
          </p:blipFill>
          <p:spPr>
            <a:xfrm>
              <a:off x="3193960" y="4700012"/>
              <a:ext cx="689544" cy="992449"/>
            </a:xfrm>
            <a:prstGeom prst="rect">
              <a:avLst/>
            </a:prstGeom>
          </p:spPr>
        </p:pic>
      </p:grpSp>
      <p:sp>
        <p:nvSpPr>
          <p:cNvPr id="11" name="Up Arrow Callout 10"/>
          <p:cNvSpPr/>
          <p:nvPr/>
        </p:nvSpPr>
        <p:spPr>
          <a:xfrm>
            <a:off x="0" y="4610636"/>
            <a:ext cx="2376675" cy="2224123"/>
          </a:xfrm>
          <a:prstGeom prst="upArrowCallout">
            <a:avLst>
              <a:gd name="adj1" fmla="val 25000"/>
              <a:gd name="adj2" fmla="val 30095"/>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NewRoman"/>
              </a:rPr>
              <a:t>a </a:t>
            </a:r>
            <a:r>
              <a:rPr lang="en-US" sz="2400" i="1" dirty="0">
                <a:latin typeface="TimesNewRoman,Italic"/>
              </a:rPr>
              <a:t>V</a:t>
            </a:r>
            <a:r>
              <a:rPr lang="en-US" sz="1000" i="1" dirty="0">
                <a:latin typeface="TimesNewRoman,Italic"/>
              </a:rPr>
              <a:t>BE </a:t>
            </a:r>
            <a:r>
              <a:rPr lang="en-US" sz="2400" dirty="0">
                <a:latin typeface="TimesNewRoman"/>
              </a:rPr>
              <a:t>multiplier for biasing</a:t>
            </a:r>
            <a:endParaRPr lang="en-US" sz="2400" dirty="0"/>
          </a:p>
        </p:txBody>
      </p:sp>
    </p:spTree>
    <p:extLst>
      <p:ext uri="{BB962C8B-B14F-4D97-AF65-F5344CB8AC3E}">
        <p14:creationId xmlns:p14="http://schemas.microsoft.com/office/powerpoint/2010/main" val="93151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2" y="365125"/>
            <a:ext cx="5241701" cy="1325563"/>
          </a:xfrm>
        </p:spPr>
        <p:txBody>
          <a:bodyPr>
            <a:normAutofit fontScale="90000"/>
          </a:bodyPr>
          <a:lstStyle/>
          <a:p>
            <a:r>
              <a:rPr lang="en-US" dirty="0" smtClean="0">
                <a:latin typeface="Arial Black" panose="020B0A04020102020204" pitchFamily="34" charset="0"/>
              </a:rPr>
              <a:t>Class AB: Short-circuit protection</a:t>
            </a:r>
            <a:endParaRPr lang="en-US" dirty="0">
              <a:latin typeface="Arial Black" panose="020B0A04020102020204" pitchFamily="34" charset="0"/>
            </a:endParaRPr>
          </a:p>
        </p:txBody>
      </p:sp>
      <p:grpSp>
        <p:nvGrpSpPr>
          <p:cNvPr id="8" name="Group 7"/>
          <p:cNvGrpSpPr/>
          <p:nvPr/>
        </p:nvGrpSpPr>
        <p:grpSpPr>
          <a:xfrm>
            <a:off x="6625981" y="71437"/>
            <a:ext cx="5534025" cy="6715125"/>
            <a:chOff x="6625981" y="71437"/>
            <a:chExt cx="5534025" cy="6715125"/>
          </a:xfrm>
        </p:grpSpPr>
        <p:pic>
          <p:nvPicPr>
            <p:cNvPr id="5" name="Picture 4"/>
            <p:cNvPicPr>
              <a:picLocks noChangeAspect="1"/>
            </p:cNvPicPr>
            <p:nvPr/>
          </p:nvPicPr>
          <p:blipFill>
            <a:blip r:embed="rId2"/>
            <a:stretch>
              <a:fillRect/>
            </a:stretch>
          </p:blipFill>
          <p:spPr>
            <a:xfrm>
              <a:off x="6625981" y="71437"/>
              <a:ext cx="5534025" cy="6715125"/>
            </a:xfrm>
            <a:prstGeom prst="rect">
              <a:avLst/>
            </a:prstGeom>
          </p:spPr>
        </p:pic>
        <p:cxnSp>
          <p:nvCxnSpPr>
            <p:cNvPr id="7" name="Straight Connector 6"/>
            <p:cNvCxnSpPr/>
            <p:nvPr/>
          </p:nvCxnSpPr>
          <p:spPr>
            <a:xfrm>
              <a:off x="9826580" y="2498501"/>
              <a:ext cx="0" cy="2266682"/>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grpSp>
      <p:pic>
        <p:nvPicPr>
          <p:cNvPr id="9" name="Picture 8"/>
          <p:cNvPicPr>
            <a:picLocks noChangeAspect="1"/>
          </p:cNvPicPr>
          <p:nvPr/>
        </p:nvPicPr>
        <p:blipFill>
          <a:blip r:embed="rId3"/>
          <a:stretch>
            <a:fillRect/>
          </a:stretch>
        </p:blipFill>
        <p:spPr>
          <a:xfrm>
            <a:off x="6076876" y="2009976"/>
            <a:ext cx="561975" cy="1266825"/>
          </a:xfrm>
          <a:prstGeom prst="rect">
            <a:avLst/>
          </a:prstGeom>
        </p:spPr>
      </p:pic>
      <p:sp>
        <p:nvSpPr>
          <p:cNvPr id="10" name="Rectangular Callout 9"/>
          <p:cNvSpPr/>
          <p:nvPr/>
        </p:nvSpPr>
        <p:spPr>
          <a:xfrm>
            <a:off x="412124" y="2627290"/>
            <a:ext cx="3863662" cy="1957589"/>
          </a:xfrm>
          <a:prstGeom prst="wedgeRectCallout">
            <a:avLst>
              <a:gd name="adj1" fmla="val 150501"/>
              <a:gd name="adj2" fmla="val -7960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 need to device a technique to rob this Bias current off from the Q1 in case of short circuit condition</a:t>
            </a:r>
            <a:endParaRPr lang="en-US" sz="2000" b="1" dirty="0"/>
          </a:p>
        </p:txBody>
      </p:sp>
      <p:sp>
        <p:nvSpPr>
          <p:cNvPr id="11" name="Rectangle 10"/>
          <p:cNvSpPr/>
          <p:nvPr/>
        </p:nvSpPr>
        <p:spPr>
          <a:xfrm>
            <a:off x="824248" y="5100034"/>
            <a:ext cx="4932608" cy="13007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Now I need to make this transistor conduct and pass all the Bias current as its collector current</a:t>
            </a:r>
            <a:endParaRPr lang="en-US" sz="2000" b="1" dirty="0">
              <a:solidFill>
                <a:schemeClr val="tx1"/>
              </a:solidFill>
            </a:endParaRPr>
          </a:p>
        </p:txBody>
      </p:sp>
    </p:spTree>
    <p:extLst>
      <p:ext uri="{BB962C8B-B14F-4D97-AF65-F5344CB8AC3E}">
        <p14:creationId xmlns:p14="http://schemas.microsoft.com/office/powerpoint/2010/main" val="172610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4.375E-6 3.33333E-6 L 0.19584 -0.00047 " pathEditMode="relative" rAng="0" ptsTypes="AA">
                                      <p:cBhvr>
                                        <p:cTn id="21" dur="2000" fill="hold"/>
                                        <p:tgtEl>
                                          <p:spTgt spid="9"/>
                                        </p:tgtEl>
                                        <p:attrNameLst>
                                          <p:attrName>ppt_x</p:attrName>
                                          <p:attrName>ppt_y</p:attrName>
                                        </p:attrNameLst>
                                      </p:cBhvr>
                                      <p:rCtr x="9792" y="-23"/>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14022</TotalTime>
  <Words>4335</Words>
  <Application>Microsoft Office PowerPoint</Application>
  <PresentationFormat>Widescreen</PresentationFormat>
  <Paragraphs>365</Paragraphs>
  <Slides>104</Slides>
  <Notes>0</Notes>
  <HiddenSlides>0</HiddenSlides>
  <MMClips>0</MMClips>
  <ScaleCrop>false</ScaleCrop>
  <HeadingPairs>
    <vt:vector size="8" baseType="variant">
      <vt:variant>
        <vt:lpstr>Fonts Used</vt:lpstr>
      </vt:variant>
      <vt:variant>
        <vt:i4>25</vt:i4>
      </vt:variant>
      <vt:variant>
        <vt:lpstr>Theme</vt:lpstr>
      </vt:variant>
      <vt:variant>
        <vt:i4>1</vt:i4>
      </vt:variant>
      <vt:variant>
        <vt:lpstr>Embedded OLE Servers</vt:lpstr>
      </vt:variant>
      <vt:variant>
        <vt:i4>1</vt:i4>
      </vt:variant>
      <vt:variant>
        <vt:lpstr>Slide Titles</vt:lpstr>
      </vt:variant>
      <vt:variant>
        <vt:i4>104</vt:i4>
      </vt:variant>
    </vt:vector>
  </HeadingPairs>
  <TitlesOfParts>
    <vt:vector size="131" baseType="lpstr">
      <vt:lpstr>Batang</vt:lpstr>
      <vt:lpstr>宋体</vt:lpstr>
      <vt:lpstr>Aharoni</vt:lpstr>
      <vt:lpstr>Arial</vt:lpstr>
      <vt:lpstr>Arial</vt:lpstr>
      <vt:lpstr>Arial Black</vt:lpstr>
      <vt:lpstr>ArialBlack</vt:lpstr>
      <vt:lpstr>Bradley Hand ITC</vt:lpstr>
      <vt:lpstr>Calibri</vt:lpstr>
      <vt:lpstr>Calibri Light</vt:lpstr>
      <vt:lpstr>Cambria Math</vt:lpstr>
      <vt:lpstr>FrutigerLTStd-Roman</vt:lpstr>
      <vt:lpstr>GothamRounded-Bold</vt:lpstr>
      <vt:lpstr>GothamRounded-Book</vt:lpstr>
      <vt:lpstr>Helvetica</vt:lpstr>
      <vt:lpstr>Raleway</vt:lpstr>
      <vt:lpstr>Rockwell Extra Bold</vt:lpstr>
      <vt:lpstr>Symbol</vt:lpstr>
      <vt:lpstr>Tahoma</vt:lpstr>
      <vt:lpstr>Times</vt:lpstr>
      <vt:lpstr>Times New Roman</vt:lpstr>
      <vt:lpstr>TimesNewRoman</vt:lpstr>
      <vt:lpstr>TimesNewRoman,Italic</vt:lpstr>
      <vt:lpstr>Wingdings</vt:lpstr>
      <vt:lpstr>幼圆</vt:lpstr>
      <vt:lpstr>Office Theme</vt:lpstr>
      <vt:lpstr>Equation</vt:lpstr>
      <vt:lpstr>PowerPoint Presentation</vt:lpstr>
      <vt:lpstr>Compensators</vt:lpstr>
      <vt:lpstr>Introduction</vt:lpstr>
      <vt:lpstr>Introduction</vt:lpstr>
      <vt:lpstr>Compensation via Root Locus</vt:lpstr>
      <vt:lpstr>Compensation via Root Locus</vt:lpstr>
      <vt:lpstr>Compensator Configurations</vt:lpstr>
      <vt:lpstr>Compensator Configurations</vt:lpstr>
      <vt:lpstr>Commonly Used Compensators</vt:lpstr>
      <vt:lpstr>lead compensators </vt:lpstr>
      <vt:lpstr>PowerPoint Presentation</vt:lpstr>
      <vt:lpstr>PowerPoint Presentation</vt:lpstr>
      <vt:lpstr>lag compensators </vt:lpstr>
      <vt:lpstr>PowerPoint Presentation</vt:lpstr>
      <vt:lpstr>PowerPoint Presentation</vt:lpstr>
      <vt:lpstr>Commonly Used Compensators</vt:lpstr>
      <vt:lpstr>PowerPoint Presentation</vt:lpstr>
      <vt:lpstr>PowerPoint Presentation</vt:lpstr>
      <vt:lpstr>Compensators Design</vt:lpstr>
      <vt:lpstr>Closed Loop Designed Using Root Locus</vt:lpstr>
      <vt:lpstr>General Effect of Addition of Poles</vt:lpstr>
      <vt:lpstr>General Effect of Addition of Zeros</vt:lpstr>
      <vt:lpstr>Effect of Addition of Poles on Root Locus</vt:lpstr>
      <vt:lpstr>PowerPoint Presentation</vt:lpstr>
      <vt:lpstr>PowerPoint Presentation</vt:lpstr>
      <vt:lpstr>Effect of Addition of Zeros on Root Locus</vt:lpstr>
      <vt:lpstr>PowerPoint Presentation</vt:lpstr>
      <vt:lpstr>PowerPoint Presentation</vt:lpstr>
      <vt:lpstr>Some Remarks</vt:lpstr>
      <vt:lpstr>Lead/Lag Compensation</vt:lpstr>
      <vt:lpstr>Lead and Lag Compensator</vt:lpstr>
      <vt:lpstr>Examples</vt:lpstr>
      <vt:lpstr>PowerPoint Presentation</vt:lpstr>
      <vt:lpstr>PowerPoint Presentation</vt:lpstr>
      <vt:lpstr>PowerPoint Presentation</vt:lpstr>
      <vt:lpstr>PowerPoint Presentation</vt:lpstr>
      <vt:lpstr>PowerPoint Presentation</vt:lpstr>
      <vt:lpstr>Analogous Electrical and Mechanical Systems </vt:lpstr>
      <vt:lpstr>PowerPoint Presentation</vt:lpstr>
      <vt:lpstr>PowerPoint Presentation</vt:lpstr>
      <vt:lpstr>Output Stages and Power Amplifiers</vt:lpstr>
      <vt:lpstr>PowerPoint Presentation</vt:lpstr>
      <vt:lpstr>Introduction</vt:lpstr>
      <vt:lpstr>PowerPoint Presentation</vt:lpstr>
      <vt:lpstr>PowerPoint Presentation</vt:lpstr>
      <vt:lpstr>PowerPoint Presentation</vt:lpstr>
      <vt:lpstr>Classification of Amplifiers</vt:lpstr>
      <vt:lpstr>Classification of Amplifiers</vt:lpstr>
      <vt:lpstr>Class A amplifiers</vt:lpstr>
      <vt:lpstr>PowerPoint Presentation</vt:lpstr>
      <vt:lpstr>Class A amplifier Biasing</vt:lpstr>
      <vt:lpstr>Class A amplifier Biasing</vt:lpstr>
      <vt:lpstr>Class B amplifiers</vt:lpstr>
      <vt:lpstr>Class B amplifier</vt:lpstr>
      <vt:lpstr>Class-B amplifier</vt:lpstr>
      <vt:lpstr>Transfer Characteristics of Class B amplifier</vt:lpstr>
      <vt:lpstr>PowerPoint Presentation</vt:lpstr>
      <vt:lpstr>PowerPoint Presentation</vt:lpstr>
      <vt:lpstr>PowerPoint Presentation</vt:lpstr>
      <vt:lpstr>PowerPoint Presentation</vt:lpstr>
      <vt:lpstr>PowerPoint Presentation</vt:lpstr>
      <vt:lpstr>Class B Efficiency</vt:lpstr>
      <vt:lpstr>PowerPoint Presentation</vt:lpstr>
      <vt:lpstr>Class AB Amplifier</vt:lpstr>
      <vt:lpstr>Class -AB</vt:lpstr>
      <vt:lpstr>PowerPoint Presentation</vt:lpstr>
      <vt:lpstr>PowerPoint Presentation</vt:lpstr>
      <vt:lpstr>Class AB Amplifier Biasing</vt:lpstr>
      <vt:lpstr>Class AB Amplifier</vt:lpstr>
      <vt:lpstr>PowerPoint Presentation</vt:lpstr>
      <vt:lpstr>Transfer Characteristics of class AB amplifiers</vt:lpstr>
      <vt:lpstr>Class AB: Resistor Biasing </vt:lpstr>
      <vt:lpstr>Class AB :Diode Biasing </vt:lpstr>
      <vt:lpstr>Class AB Amplifier Driver Stage </vt:lpstr>
      <vt:lpstr>Class C Amplifier</vt:lpstr>
      <vt:lpstr>PowerPoint Presentation</vt:lpstr>
      <vt:lpstr>Class C Amplifier</vt:lpstr>
      <vt:lpstr>PowerPoint Presentation</vt:lpstr>
      <vt:lpstr>PowerPoint Presentation</vt:lpstr>
      <vt:lpstr>PowerPoint Presentation</vt:lpstr>
      <vt:lpstr>Summary</vt:lpstr>
      <vt:lpstr>Summary</vt:lpstr>
      <vt:lpstr>Summary</vt:lpstr>
      <vt:lpstr>PowerPoint Presentation</vt:lpstr>
      <vt:lpstr>PowerPoint Presentation</vt:lpstr>
      <vt:lpstr> Power Transistors </vt:lpstr>
      <vt:lpstr>Power Transistors </vt:lpstr>
      <vt:lpstr>PowerPoint Presentation</vt:lpstr>
      <vt:lpstr>Case-I: The transistor is operating in free-air &amp; there is no special arrangement for cooling</vt:lpstr>
      <vt:lpstr>Power dissipation versus Temperature</vt:lpstr>
      <vt:lpstr>PowerPoint Presentation</vt:lpstr>
      <vt:lpstr>Transistor Case and Heat Sink</vt:lpstr>
      <vt:lpstr>PowerPoint Presentation</vt:lpstr>
      <vt:lpstr>PowerPoint Presentation</vt:lpstr>
      <vt:lpstr>PowerPoint Presentation</vt:lpstr>
      <vt:lpstr>PowerPoint Presentation</vt:lpstr>
      <vt:lpstr>PowerPoint Presentation</vt:lpstr>
      <vt:lpstr>Use of compound devices</vt:lpstr>
      <vt:lpstr>Class AB: Short-circuit protection</vt:lpstr>
      <vt:lpstr>Short-Circuit Protection</vt:lpstr>
      <vt:lpstr>PowerPoint Presentation</vt:lpstr>
      <vt:lpstr>Thermal Shutdown</vt:lpstr>
      <vt:lpstr>Thermal Shutdown Circuit </vt:lpstr>
      <vt:lpstr>Thermal Shutdown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Output Stages and Power Amplifiers</dc:title>
  <dc:creator>Abdul Basit Alvi</dc:creator>
  <cp:lastModifiedBy>Abdul Basit Alvi</cp:lastModifiedBy>
  <cp:revision>86</cp:revision>
  <dcterms:created xsi:type="dcterms:W3CDTF">2017-12-19T14:26:58Z</dcterms:created>
  <dcterms:modified xsi:type="dcterms:W3CDTF">2022-12-17T16:49:19Z</dcterms:modified>
</cp:coreProperties>
</file>