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9" r:id="rId4"/>
    <p:sldId id="320" r:id="rId5"/>
    <p:sldId id="318" r:id="rId6"/>
    <p:sldId id="261" r:id="rId7"/>
    <p:sldId id="262" r:id="rId8"/>
    <p:sldId id="263" r:id="rId9"/>
    <p:sldId id="317" r:id="rId10"/>
    <p:sldId id="264" r:id="rId11"/>
    <p:sldId id="265" r:id="rId12"/>
    <p:sldId id="284" r:id="rId13"/>
    <p:sldId id="314" r:id="rId14"/>
    <p:sldId id="285" r:id="rId15"/>
    <p:sldId id="315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1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1E83E-D380-4026-ACE5-BE55BDFDF6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A8550C3-14D1-4913-8FAD-D6E0FE8D756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LCA</a:t>
          </a:r>
          <a:endParaRPr lang="en-US" b="1" dirty="0">
            <a:solidFill>
              <a:schemeClr val="tx1"/>
            </a:solidFill>
          </a:endParaRPr>
        </a:p>
      </dgm:t>
    </dgm:pt>
    <dgm:pt modelId="{B79EAF59-2ABE-4071-A18E-2DCF757376E6}" type="parTrans" cxnId="{17B4D5A5-D078-453B-BF88-14370D2E7541}">
      <dgm:prSet/>
      <dgm:spPr/>
      <dgm:t>
        <a:bodyPr/>
        <a:lstStyle/>
        <a:p>
          <a:endParaRPr lang="en-US"/>
        </a:p>
      </dgm:t>
    </dgm:pt>
    <dgm:pt modelId="{3858BEA9-4257-4208-9355-6E159CC863ED}" type="sibTrans" cxnId="{17B4D5A5-D078-453B-BF88-14370D2E7541}">
      <dgm:prSet/>
      <dgm:spPr/>
      <dgm:t>
        <a:bodyPr/>
        <a:lstStyle/>
        <a:p>
          <a:endParaRPr lang="en-US"/>
        </a:p>
      </dgm:t>
    </dgm:pt>
    <dgm:pt modelId="{A44F9D8E-FC79-435A-8EAB-33BC9D3CFD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ENA</a:t>
          </a:r>
          <a:endParaRPr lang="en-US" b="1" dirty="0">
            <a:solidFill>
              <a:schemeClr val="tx1"/>
            </a:solidFill>
          </a:endParaRPr>
        </a:p>
      </dgm:t>
    </dgm:pt>
    <dgm:pt modelId="{5481EE1E-EE46-4D2E-864D-0DDD0D618F31}" type="parTrans" cxnId="{F8C0B7FD-18C8-4E6F-AD59-1E3540849480}">
      <dgm:prSet/>
      <dgm:spPr/>
      <dgm:t>
        <a:bodyPr/>
        <a:lstStyle/>
        <a:p>
          <a:endParaRPr lang="en-US"/>
        </a:p>
      </dgm:t>
    </dgm:pt>
    <dgm:pt modelId="{C86023AC-4677-4016-A579-9CC0E66AA061}" type="sibTrans" cxnId="{F8C0B7FD-18C8-4E6F-AD59-1E3540849480}">
      <dgm:prSet/>
      <dgm:spPr/>
      <dgm:t>
        <a:bodyPr/>
        <a:lstStyle/>
        <a:p>
          <a:endParaRPr lang="en-US"/>
        </a:p>
      </dgm:t>
    </dgm:pt>
    <dgm:pt modelId="{6F41B9D0-97B8-45D3-A3C5-B38C5F9D608B}">
      <dgm:prSet phldrT="[Text]"/>
      <dgm:spPr>
        <a:solidFill>
          <a:srgbClr val="66FF6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ECD</a:t>
          </a:r>
          <a:endParaRPr lang="en-US" b="1" dirty="0">
            <a:solidFill>
              <a:schemeClr val="tx1"/>
            </a:solidFill>
          </a:endParaRPr>
        </a:p>
      </dgm:t>
    </dgm:pt>
    <dgm:pt modelId="{26B34ECE-338C-4EA9-8645-5D209E753FED}" type="parTrans" cxnId="{288A8C5B-1057-42F5-8301-1D928E1CEB67}">
      <dgm:prSet/>
      <dgm:spPr/>
      <dgm:t>
        <a:bodyPr/>
        <a:lstStyle/>
        <a:p>
          <a:endParaRPr lang="en-US"/>
        </a:p>
      </dgm:t>
    </dgm:pt>
    <dgm:pt modelId="{EF306717-A254-4545-A91A-614C903A52B3}" type="sibTrans" cxnId="{288A8C5B-1057-42F5-8301-1D928E1CEB67}">
      <dgm:prSet/>
      <dgm:spPr/>
      <dgm:t>
        <a:bodyPr/>
        <a:lstStyle/>
        <a:p>
          <a:endParaRPr lang="en-US"/>
        </a:p>
      </dgm:t>
    </dgm:pt>
    <dgm:pt modelId="{8333521E-341C-45A3-AACA-6543079B089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EDC</a:t>
          </a:r>
          <a:endParaRPr lang="en-US" b="1" dirty="0">
            <a:solidFill>
              <a:schemeClr val="tx1"/>
            </a:solidFill>
          </a:endParaRPr>
        </a:p>
      </dgm:t>
    </dgm:pt>
    <dgm:pt modelId="{4FDADCEB-4C1F-4A0D-98BD-CDA81215B7E1}" type="sibTrans" cxnId="{731C9A4E-670F-4DA7-BD2C-A06539F985B8}">
      <dgm:prSet/>
      <dgm:spPr/>
      <dgm:t>
        <a:bodyPr/>
        <a:lstStyle/>
        <a:p>
          <a:endParaRPr lang="en-US"/>
        </a:p>
      </dgm:t>
    </dgm:pt>
    <dgm:pt modelId="{84D4A56B-4B42-4FEB-9791-C77FE3F47CF8}" type="parTrans" cxnId="{731C9A4E-670F-4DA7-BD2C-A06539F985B8}">
      <dgm:prSet/>
      <dgm:spPr/>
      <dgm:t>
        <a:bodyPr/>
        <a:lstStyle/>
        <a:p>
          <a:endParaRPr lang="en-US"/>
        </a:p>
      </dgm:t>
    </dgm:pt>
    <dgm:pt modelId="{37954D46-F5F5-422C-B619-A358B0902E0C}" type="pres">
      <dgm:prSet presAssocID="{B011E83E-D380-4026-ACE5-BE55BDFDF6B2}" presName="CompostProcess" presStyleCnt="0">
        <dgm:presLayoutVars>
          <dgm:dir/>
          <dgm:resizeHandles val="exact"/>
        </dgm:presLayoutVars>
      </dgm:prSet>
      <dgm:spPr/>
    </dgm:pt>
    <dgm:pt modelId="{69BA0156-A71F-4484-B5FA-4742054D4B35}" type="pres">
      <dgm:prSet presAssocID="{B011E83E-D380-4026-ACE5-BE55BDFDF6B2}" presName="arrow" presStyleLbl="bgShp" presStyleIdx="0" presStyleCnt="1" custScaleX="117647"/>
      <dgm:spPr/>
    </dgm:pt>
    <dgm:pt modelId="{C2E3374F-C647-4677-AFC7-2E52B67E9768}" type="pres">
      <dgm:prSet presAssocID="{B011E83E-D380-4026-ACE5-BE55BDFDF6B2}" presName="linearProcess" presStyleCnt="0"/>
      <dgm:spPr/>
    </dgm:pt>
    <dgm:pt modelId="{883C7066-BC48-40E4-85CB-3263112C607B}" type="pres">
      <dgm:prSet presAssocID="{3A8550C3-14D1-4913-8FAD-D6E0FE8D756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CE9CA-9BA0-44CC-ADE9-63708398C232}" type="pres">
      <dgm:prSet presAssocID="{3858BEA9-4257-4208-9355-6E159CC863ED}" presName="sibTrans" presStyleCnt="0"/>
      <dgm:spPr/>
    </dgm:pt>
    <dgm:pt modelId="{904AD7D1-A07E-4508-B556-004C711BA5BD}" type="pres">
      <dgm:prSet presAssocID="{A44F9D8E-FC79-435A-8EAB-33BC9D3CFD9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7B7A6-6A06-4CF3-BEB9-5820F56DA564}" type="pres">
      <dgm:prSet presAssocID="{C86023AC-4677-4016-A579-9CC0E66AA061}" presName="sibTrans" presStyleCnt="0"/>
      <dgm:spPr/>
    </dgm:pt>
    <dgm:pt modelId="{24FCF98F-2FAE-46A1-9975-00B1C3652551}" type="pres">
      <dgm:prSet presAssocID="{8333521E-341C-45A3-AACA-6543079B089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D0E07-C085-4A6E-BBC8-6A12EC63063C}" type="pres">
      <dgm:prSet presAssocID="{4FDADCEB-4C1F-4A0D-98BD-CDA81215B7E1}" presName="sibTrans" presStyleCnt="0"/>
      <dgm:spPr/>
    </dgm:pt>
    <dgm:pt modelId="{F277AE43-6856-44E2-9A74-C0A2D6BA4F46}" type="pres">
      <dgm:prSet presAssocID="{6F41B9D0-97B8-45D3-A3C5-B38C5F9D608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4D5A5-D078-453B-BF88-14370D2E7541}" srcId="{B011E83E-D380-4026-ACE5-BE55BDFDF6B2}" destId="{3A8550C3-14D1-4913-8FAD-D6E0FE8D7562}" srcOrd="0" destOrd="0" parTransId="{B79EAF59-2ABE-4071-A18E-2DCF757376E6}" sibTransId="{3858BEA9-4257-4208-9355-6E159CC863ED}"/>
    <dgm:cxn modelId="{3D544BFC-55C0-43CA-9F25-B092030DE821}" type="presOf" srcId="{8333521E-341C-45A3-AACA-6543079B089F}" destId="{24FCF98F-2FAE-46A1-9975-00B1C3652551}" srcOrd="0" destOrd="0" presId="urn:microsoft.com/office/officeart/2005/8/layout/hProcess9"/>
    <dgm:cxn modelId="{9A54CABD-70F7-42A3-8EDA-CDAB2F668F85}" type="presOf" srcId="{6F41B9D0-97B8-45D3-A3C5-B38C5F9D608B}" destId="{F277AE43-6856-44E2-9A74-C0A2D6BA4F46}" srcOrd="0" destOrd="0" presId="urn:microsoft.com/office/officeart/2005/8/layout/hProcess9"/>
    <dgm:cxn modelId="{288A8C5B-1057-42F5-8301-1D928E1CEB67}" srcId="{B011E83E-D380-4026-ACE5-BE55BDFDF6B2}" destId="{6F41B9D0-97B8-45D3-A3C5-B38C5F9D608B}" srcOrd="3" destOrd="0" parTransId="{26B34ECE-338C-4EA9-8645-5D209E753FED}" sibTransId="{EF306717-A254-4545-A91A-614C903A52B3}"/>
    <dgm:cxn modelId="{731C9A4E-670F-4DA7-BD2C-A06539F985B8}" srcId="{B011E83E-D380-4026-ACE5-BE55BDFDF6B2}" destId="{8333521E-341C-45A3-AACA-6543079B089F}" srcOrd="2" destOrd="0" parTransId="{84D4A56B-4B42-4FEB-9791-C77FE3F47CF8}" sibTransId="{4FDADCEB-4C1F-4A0D-98BD-CDA81215B7E1}"/>
    <dgm:cxn modelId="{F8C0B7FD-18C8-4E6F-AD59-1E3540849480}" srcId="{B011E83E-D380-4026-ACE5-BE55BDFDF6B2}" destId="{A44F9D8E-FC79-435A-8EAB-33BC9D3CFD99}" srcOrd="1" destOrd="0" parTransId="{5481EE1E-EE46-4D2E-864D-0DDD0D618F31}" sibTransId="{C86023AC-4677-4016-A579-9CC0E66AA061}"/>
    <dgm:cxn modelId="{A5DE8E94-96B3-4BB4-8F7E-766AE18CE2A8}" type="presOf" srcId="{B011E83E-D380-4026-ACE5-BE55BDFDF6B2}" destId="{37954D46-F5F5-422C-B619-A358B0902E0C}" srcOrd="0" destOrd="0" presId="urn:microsoft.com/office/officeart/2005/8/layout/hProcess9"/>
    <dgm:cxn modelId="{A024A4FC-E81A-46E4-A409-FAD0161BD65A}" type="presOf" srcId="{A44F9D8E-FC79-435A-8EAB-33BC9D3CFD99}" destId="{904AD7D1-A07E-4508-B556-004C711BA5BD}" srcOrd="0" destOrd="0" presId="urn:microsoft.com/office/officeart/2005/8/layout/hProcess9"/>
    <dgm:cxn modelId="{3A6E35ED-7A8C-4B89-A2A2-A3F04FB47946}" type="presOf" srcId="{3A8550C3-14D1-4913-8FAD-D6E0FE8D7562}" destId="{883C7066-BC48-40E4-85CB-3263112C607B}" srcOrd="0" destOrd="0" presId="urn:microsoft.com/office/officeart/2005/8/layout/hProcess9"/>
    <dgm:cxn modelId="{403693EE-8872-4DF7-AD5D-2B38A6E3A2F3}" type="presParOf" srcId="{37954D46-F5F5-422C-B619-A358B0902E0C}" destId="{69BA0156-A71F-4484-B5FA-4742054D4B35}" srcOrd="0" destOrd="0" presId="urn:microsoft.com/office/officeart/2005/8/layout/hProcess9"/>
    <dgm:cxn modelId="{D3C2BCCC-651F-4147-A581-A94BFE65D5AA}" type="presParOf" srcId="{37954D46-F5F5-422C-B619-A358B0902E0C}" destId="{C2E3374F-C647-4677-AFC7-2E52B67E9768}" srcOrd="1" destOrd="0" presId="urn:microsoft.com/office/officeart/2005/8/layout/hProcess9"/>
    <dgm:cxn modelId="{8F63C242-8FA6-4BE3-A896-299325170BA6}" type="presParOf" srcId="{C2E3374F-C647-4677-AFC7-2E52B67E9768}" destId="{883C7066-BC48-40E4-85CB-3263112C607B}" srcOrd="0" destOrd="0" presId="urn:microsoft.com/office/officeart/2005/8/layout/hProcess9"/>
    <dgm:cxn modelId="{019DFF80-F141-4D92-8627-D58F4DA00DD8}" type="presParOf" srcId="{C2E3374F-C647-4677-AFC7-2E52B67E9768}" destId="{041CE9CA-9BA0-44CC-ADE9-63708398C232}" srcOrd="1" destOrd="0" presId="urn:microsoft.com/office/officeart/2005/8/layout/hProcess9"/>
    <dgm:cxn modelId="{879AF09E-3C0E-49AC-B132-F36F7A89A28F}" type="presParOf" srcId="{C2E3374F-C647-4677-AFC7-2E52B67E9768}" destId="{904AD7D1-A07E-4508-B556-004C711BA5BD}" srcOrd="2" destOrd="0" presId="urn:microsoft.com/office/officeart/2005/8/layout/hProcess9"/>
    <dgm:cxn modelId="{C25B4298-8AD5-40D1-BF89-FB43C73D2D9B}" type="presParOf" srcId="{C2E3374F-C647-4677-AFC7-2E52B67E9768}" destId="{5097B7A6-6A06-4CF3-BEB9-5820F56DA564}" srcOrd="3" destOrd="0" presId="urn:microsoft.com/office/officeart/2005/8/layout/hProcess9"/>
    <dgm:cxn modelId="{B2B1C631-34E3-4160-A2A7-E7A8C751E86C}" type="presParOf" srcId="{C2E3374F-C647-4677-AFC7-2E52B67E9768}" destId="{24FCF98F-2FAE-46A1-9975-00B1C3652551}" srcOrd="4" destOrd="0" presId="urn:microsoft.com/office/officeart/2005/8/layout/hProcess9"/>
    <dgm:cxn modelId="{EC8F9A84-1125-4155-8144-C84839F8AABF}" type="presParOf" srcId="{C2E3374F-C647-4677-AFC7-2E52B67E9768}" destId="{06FD0E07-C085-4A6E-BBC8-6A12EC63063C}" srcOrd="5" destOrd="0" presId="urn:microsoft.com/office/officeart/2005/8/layout/hProcess9"/>
    <dgm:cxn modelId="{FB3FF772-B6B3-4DF4-8465-95E60DD9F248}" type="presParOf" srcId="{C2E3374F-C647-4677-AFC7-2E52B67E9768}" destId="{F277AE43-6856-44E2-9A74-C0A2D6BA4F4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EE227-6A25-471F-996F-CBED87BA63F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25564-274F-48B2-857A-25FA3399FA7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9FD7DFE-088C-412B-A7A0-0E9659D331DE}" type="parTrans" cxnId="{C9B57566-3772-4E62-BC7B-DCE119A4BAC9}">
      <dgm:prSet/>
      <dgm:spPr/>
      <dgm:t>
        <a:bodyPr/>
        <a:lstStyle/>
        <a:p>
          <a:endParaRPr lang="en-US"/>
        </a:p>
      </dgm:t>
    </dgm:pt>
    <dgm:pt modelId="{9BAC5063-DD92-4374-A363-6E6DEC9E17D0}" type="sibTrans" cxnId="{C9B57566-3772-4E62-BC7B-DCE119A4BAC9}">
      <dgm:prSet/>
      <dgm:spPr/>
      <dgm:t>
        <a:bodyPr/>
        <a:lstStyle/>
        <a:p>
          <a:endParaRPr lang="en-US"/>
        </a:p>
      </dgm:t>
    </dgm:pt>
    <dgm:pt modelId="{77B58BDB-7EB1-4A12-936A-1D74C746434E}">
      <dgm:prSet phldrT="[Text]"/>
      <dgm:spPr/>
      <dgm:t>
        <a:bodyPr/>
        <a:lstStyle/>
        <a:p>
          <a:r>
            <a:rPr lang="en-US" dirty="0" smtClean="0"/>
            <a:t>Introduction to Chapter</a:t>
          </a:r>
          <a:endParaRPr lang="en-US" dirty="0"/>
        </a:p>
      </dgm:t>
    </dgm:pt>
    <dgm:pt modelId="{9F3740B9-89E9-4AC0-BAA3-095024CCACAD}" type="parTrans" cxnId="{896E846E-8105-48B4-9069-A3AC1BC77CBD}">
      <dgm:prSet/>
      <dgm:spPr/>
      <dgm:t>
        <a:bodyPr/>
        <a:lstStyle/>
        <a:p>
          <a:endParaRPr lang="en-US"/>
        </a:p>
      </dgm:t>
    </dgm:pt>
    <dgm:pt modelId="{F4C9DD97-4D06-4A55-B213-31EC2BA7CF26}" type="sibTrans" cxnId="{896E846E-8105-48B4-9069-A3AC1BC77CBD}">
      <dgm:prSet/>
      <dgm:spPr/>
      <dgm:t>
        <a:bodyPr/>
        <a:lstStyle/>
        <a:p>
          <a:endParaRPr lang="en-US"/>
        </a:p>
      </dgm:t>
    </dgm:pt>
    <dgm:pt modelId="{646337EB-479A-4D6C-946F-4674A8366ADD}">
      <dgm:prSet phldrT="[Text]"/>
      <dgm:spPr/>
      <dgm:t>
        <a:bodyPr/>
        <a:lstStyle/>
        <a:p>
          <a:r>
            <a:rPr lang="en-US" dirty="0" smtClean="0"/>
            <a:t>Aims / objective </a:t>
          </a:r>
          <a:endParaRPr lang="en-US" dirty="0"/>
        </a:p>
      </dgm:t>
    </dgm:pt>
    <dgm:pt modelId="{D033D87C-A820-4FAF-A6B2-FAE3D1C963BB}" type="parTrans" cxnId="{94164290-4896-4F4C-9062-E750F3BA76B7}">
      <dgm:prSet/>
      <dgm:spPr/>
      <dgm:t>
        <a:bodyPr/>
        <a:lstStyle/>
        <a:p>
          <a:endParaRPr lang="en-US"/>
        </a:p>
      </dgm:t>
    </dgm:pt>
    <dgm:pt modelId="{38C5FF72-3661-477D-A4E1-D440F2D891E6}" type="sibTrans" cxnId="{94164290-4896-4F4C-9062-E750F3BA76B7}">
      <dgm:prSet/>
      <dgm:spPr/>
      <dgm:t>
        <a:bodyPr/>
        <a:lstStyle/>
        <a:p>
          <a:endParaRPr lang="en-US"/>
        </a:p>
      </dgm:t>
    </dgm:pt>
    <dgm:pt modelId="{8643C49E-7F32-4516-8CFE-6E1361866EB0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87CE2DFE-0AF4-4E18-85B6-CE05C10292A2}" type="parTrans" cxnId="{DDF384CE-B784-4A7B-99FF-4465A0113C0B}">
      <dgm:prSet/>
      <dgm:spPr/>
      <dgm:t>
        <a:bodyPr/>
        <a:lstStyle/>
        <a:p>
          <a:endParaRPr lang="en-US"/>
        </a:p>
      </dgm:t>
    </dgm:pt>
    <dgm:pt modelId="{0DE3BB35-550D-4DBB-BA8F-E5D8540C168C}" type="sibTrans" cxnId="{DDF384CE-B784-4A7B-99FF-4465A0113C0B}">
      <dgm:prSet/>
      <dgm:spPr/>
      <dgm:t>
        <a:bodyPr/>
        <a:lstStyle/>
        <a:p>
          <a:endParaRPr lang="en-US"/>
        </a:p>
      </dgm:t>
    </dgm:pt>
    <dgm:pt modelId="{3357F5DE-560D-4474-8534-412526A99F3B}">
      <dgm:prSet phldrT="[Text]"/>
      <dgm:spPr/>
      <dgm:t>
        <a:bodyPr/>
        <a:lstStyle/>
        <a:p>
          <a:r>
            <a:rPr lang="en-US" dirty="0" smtClean="0"/>
            <a:t>Mathematical Analysis</a:t>
          </a:r>
          <a:endParaRPr lang="en-US" dirty="0"/>
        </a:p>
      </dgm:t>
    </dgm:pt>
    <dgm:pt modelId="{EE924FF8-BC1C-4105-A7FF-C34C6139D89F}" type="parTrans" cxnId="{3B8B6181-5A13-4DA7-BFD8-2642FEEF1729}">
      <dgm:prSet/>
      <dgm:spPr/>
      <dgm:t>
        <a:bodyPr/>
        <a:lstStyle/>
        <a:p>
          <a:endParaRPr lang="en-US"/>
        </a:p>
      </dgm:t>
    </dgm:pt>
    <dgm:pt modelId="{810FA178-DC0E-4541-9F80-43E6F41729A9}" type="sibTrans" cxnId="{3B8B6181-5A13-4DA7-BFD8-2642FEEF1729}">
      <dgm:prSet/>
      <dgm:spPr/>
      <dgm:t>
        <a:bodyPr/>
        <a:lstStyle/>
        <a:p>
          <a:endParaRPr lang="en-US"/>
        </a:p>
      </dgm:t>
    </dgm:pt>
    <dgm:pt modelId="{37176AA6-F808-4778-8BF0-63D8FCF33ECF}">
      <dgm:prSet phldrT="[Text]"/>
      <dgm:spPr/>
      <dgm:t>
        <a:bodyPr/>
        <a:lstStyle/>
        <a:p>
          <a:r>
            <a:rPr lang="en-US" dirty="0" smtClean="0"/>
            <a:t>Problem solving </a:t>
          </a:r>
          <a:endParaRPr lang="en-US" dirty="0"/>
        </a:p>
      </dgm:t>
    </dgm:pt>
    <dgm:pt modelId="{ACF66807-6632-4950-A764-23ABC257CCAF}" type="parTrans" cxnId="{E78DD803-CD49-4DE1-A657-CA94D30EAC4F}">
      <dgm:prSet/>
      <dgm:spPr/>
      <dgm:t>
        <a:bodyPr/>
        <a:lstStyle/>
        <a:p>
          <a:endParaRPr lang="en-US"/>
        </a:p>
      </dgm:t>
    </dgm:pt>
    <dgm:pt modelId="{2F92B8B7-9C8E-4871-A3E5-2BEA9DAA1EB1}" type="sibTrans" cxnId="{E78DD803-CD49-4DE1-A657-CA94D30EAC4F}">
      <dgm:prSet/>
      <dgm:spPr/>
      <dgm:t>
        <a:bodyPr/>
        <a:lstStyle/>
        <a:p>
          <a:endParaRPr lang="en-US"/>
        </a:p>
      </dgm:t>
    </dgm:pt>
    <dgm:pt modelId="{D87D187E-72FB-41E5-A514-9AC89A474420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D2F448C-77B1-4FFE-817F-14FB29971F4D}" type="parTrans" cxnId="{95678DDB-A4DE-4E7A-8BCD-4097799522D8}">
      <dgm:prSet/>
      <dgm:spPr/>
      <dgm:t>
        <a:bodyPr/>
        <a:lstStyle/>
        <a:p>
          <a:endParaRPr lang="en-US"/>
        </a:p>
      </dgm:t>
    </dgm:pt>
    <dgm:pt modelId="{59091852-E2B2-4661-B523-4832EE51BF75}" type="sibTrans" cxnId="{95678DDB-A4DE-4E7A-8BCD-4097799522D8}">
      <dgm:prSet/>
      <dgm:spPr/>
      <dgm:t>
        <a:bodyPr/>
        <a:lstStyle/>
        <a:p>
          <a:endParaRPr lang="en-US"/>
        </a:p>
      </dgm:t>
    </dgm:pt>
    <dgm:pt modelId="{C7C77000-B4B5-4BD5-90BC-1274C006D333}">
      <dgm:prSet phldrT="[Text]"/>
      <dgm:spPr/>
      <dgm:t>
        <a:bodyPr/>
        <a:lstStyle/>
        <a:p>
          <a:r>
            <a:rPr lang="en-US" dirty="0" smtClean="0"/>
            <a:t>Simulations</a:t>
          </a:r>
          <a:endParaRPr lang="en-US" dirty="0"/>
        </a:p>
      </dgm:t>
    </dgm:pt>
    <dgm:pt modelId="{E1B6D35D-8C3E-4634-854B-489EC6D49E7F}" type="parTrans" cxnId="{F1C03C00-9AFB-4BEA-B2E4-7BF6210F6683}">
      <dgm:prSet/>
      <dgm:spPr/>
      <dgm:t>
        <a:bodyPr/>
        <a:lstStyle/>
        <a:p>
          <a:endParaRPr lang="en-US"/>
        </a:p>
      </dgm:t>
    </dgm:pt>
    <dgm:pt modelId="{A1881916-8163-47DF-8E06-E8D2BD75FC03}" type="sibTrans" cxnId="{F1C03C00-9AFB-4BEA-B2E4-7BF6210F6683}">
      <dgm:prSet/>
      <dgm:spPr/>
      <dgm:t>
        <a:bodyPr/>
        <a:lstStyle/>
        <a:p>
          <a:endParaRPr lang="en-US"/>
        </a:p>
      </dgm:t>
    </dgm:pt>
    <dgm:pt modelId="{7B05B2AF-9578-4583-8AD7-A822E808E066}">
      <dgm:prSet phldrT="[Text]"/>
      <dgm:spPr/>
      <dgm:t>
        <a:bodyPr/>
        <a:lstStyle/>
        <a:p>
          <a:r>
            <a:rPr lang="en-US" dirty="0" smtClean="0"/>
            <a:t>Practical /Labs</a:t>
          </a:r>
          <a:endParaRPr lang="en-US" dirty="0"/>
        </a:p>
      </dgm:t>
    </dgm:pt>
    <dgm:pt modelId="{85516D05-8683-4FDC-9D37-0A27FB91CC90}" type="parTrans" cxnId="{62400CB0-BC81-41DE-9249-F1367F781116}">
      <dgm:prSet/>
      <dgm:spPr/>
      <dgm:t>
        <a:bodyPr/>
        <a:lstStyle/>
        <a:p>
          <a:endParaRPr lang="en-US"/>
        </a:p>
      </dgm:t>
    </dgm:pt>
    <dgm:pt modelId="{E41FE6E6-6255-4998-A3CB-C577B2CC38B9}" type="sibTrans" cxnId="{62400CB0-BC81-41DE-9249-F1367F781116}">
      <dgm:prSet/>
      <dgm:spPr/>
      <dgm:t>
        <a:bodyPr/>
        <a:lstStyle/>
        <a:p>
          <a:endParaRPr lang="en-US"/>
        </a:p>
      </dgm:t>
    </dgm:pt>
    <dgm:pt modelId="{1762F0CA-F0A2-450C-B0E1-B248D77FC443}">
      <dgm:prSet phldrT="[Text]"/>
      <dgm:spPr/>
      <dgm:t>
        <a:bodyPr/>
        <a:lstStyle/>
        <a:p>
          <a:r>
            <a:rPr lang="en-US" dirty="0" smtClean="0"/>
            <a:t>Assignments </a:t>
          </a:r>
          <a:endParaRPr lang="en-US" dirty="0"/>
        </a:p>
      </dgm:t>
    </dgm:pt>
    <dgm:pt modelId="{586FAE83-3DD8-496F-9721-A9D72A846176}" type="parTrans" cxnId="{BB968000-3618-43F0-8730-BA792248674D}">
      <dgm:prSet/>
      <dgm:spPr/>
      <dgm:t>
        <a:bodyPr/>
        <a:lstStyle/>
        <a:p>
          <a:endParaRPr lang="en-US"/>
        </a:p>
      </dgm:t>
    </dgm:pt>
    <dgm:pt modelId="{5763691F-EB0E-4473-AF83-ABB5890C67EB}" type="sibTrans" cxnId="{BB968000-3618-43F0-8730-BA792248674D}">
      <dgm:prSet/>
      <dgm:spPr/>
      <dgm:t>
        <a:bodyPr/>
        <a:lstStyle/>
        <a:p>
          <a:endParaRPr lang="en-US"/>
        </a:p>
      </dgm:t>
    </dgm:pt>
    <dgm:pt modelId="{769DB8C5-C566-4D0F-B073-56C716027523}" type="pres">
      <dgm:prSet presAssocID="{FBEEE227-6A25-471F-996F-CBED87BA63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4B579-261E-4732-AAF7-E9B6A9E4F889}" type="pres">
      <dgm:prSet presAssocID="{80325564-274F-48B2-857A-25FA3399FA7E}" presName="composite" presStyleCnt="0"/>
      <dgm:spPr/>
    </dgm:pt>
    <dgm:pt modelId="{BFD19D61-F1F5-4EBD-9011-7D5400917BEA}" type="pres">
      <dgm:prSet presAssocID="{80325564-274F-48B2-857A-25FA3399FA7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3C984-ED4B-45B1-922A-085551BADFF3}" type="pres">
      <dgm:prSet presAssocID="{80325564-274F-48B2-857A-25FA3399FA7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C80F0-2683-4832-8194-F7198ECB3B06}" type="pres">
      <dgm:prSet presAssocID="{9BAC5063-DD92-4374-A363-6E6DEC9E17D0}" presName="sp" presStyleCnt="0"/>
      <dgm:spPr/>
    </dgm:pt>
    <dgm:pt modelId="{4EDF0948-776E-412A-9409-35AA4ACF04FC}" type="pres">
      <dgm:prSet presAssocID="{8643C49E-7F32-4516-8CFE-6E1361866EB0}" presName="composite" presStyleCnt="0"/>
      <dgm:spPr/>
    </dgm:pt>
    <dgm:pt modelId="{DC158BD5-9708-41FD-BE99-81100851F1FF}" type="pres">
      <dgm:prSet presAssocID="{8643C49E-7F32-4516-8CFE-6E1361866EB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F8688-6863-4ACE-83B6-C36BF1A1F5DA}" type="pres">
      <dgm:prSet presAssocID="{8643C49E-7F32-4516-8CFE-6E1361866EB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2E2F0-B867-4328-BEE8-DC7F039467AD}" type="pres">
      <dgm:prSet presAssocID="{0DE3BB35-550D-4DBB-BA8F-E5D8540C168C}" presName="sp" presStyleCnt="0"/>
      <dgm:spPr/>
    </dgm:pt>
    <dgm:pt modelId="{C830C52E-FD20-4045-8720-C2928317F719}" type="pres">
      <dgm:prSet presAssocID="{D87D187E-72FB-41E5-A514-9AC89A474420}" presName="composite" presStyleCnt="0"/>
      <dgm:spPr/>
    </dgm:pt>
    <dgm:pt modelId="{6F6C3BF2-5011-47C5-9C55-16968065E742}" type="pres">
      <dgm:prSet presAssocID="{D87D187E-72FB-41E5-A514-9AC89A47442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4135-E10B-4970-992E-37A999BE3E84}" type="pres">
      <dgm:prSet presAssocID="{D87D187E-72FB-41E5-A514-9AC89A47442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063072-6987-4A1B-A127-72F93EC0CE40}" type="presOf" srcId="{37176AA6-F808-4778-8BF0-63D8FCF33ECF}" destId="{E7FF8688-6863-4ACE-83B6-C36BF1A1F5DA}" srcOrd="0" destOrd="1" presId="urn:microsoft.com/office/officeart/2005/8/layout/chevron2"/>
    <dgm:cxn modelId="{A4DAC4E9-CFBD-4967-8229-BE9BDF547A78}" type="presOf" srcId="{77B58BDB-7EB1-4A12-936A-1D74C746434E}" destId="{F313C984-ED4B-45B1-922A-085551BADFF3}" srcOrd="0" destOrd="0" presId="urn:microsoft.com/office/officeart/2005/8/layout/chevron2"/>
    <dgm:cxn modelId="{DDF384CE-B784-4A7B-99FF-4465A0113C0B}" srcId="{FBEEE227-6A25-471F-996F-CBED87BA63FB}" destId="{8643C49E-7F32-4516-8CFE-6E1361866EB0}" srcOrd="1" destOrd="0" parTransId="{87CE2DFE-0AF4-4E18-85B6-CE05C10292A2}" sibTransId="{0DE3BB35-550D-4DBB-BA8F-E5D8540C168C}"/>
    <dgm:cxn modelId="{896E846E-8105-48B4-9069-A3AC1BC77CBD}" srcId="{80325564-274F-48B2-857A-25FA3399FA7E}" destId="{77B58BDB-7EB1-4A12-936A-1D74C746434E}" srcOrd="0" destOrd="0" parTransId="{9F3740B9-89E9-4AC0-BAA3-095024CCACAD}" sibTransId="{F4C9DD97-4D06-4A55-B213-31EC2BA7CF26}"/>
    <dgm:cxn modelId="{E78DD803-CD49-4DE1-A657-CA94D30EAC4F}" srcId="{8643C49E-7F32-4516-8CFE-6E1361866EB0}" destId="{37176AA6-F808-4778-8BF0-63D8FCF33ECF}" srcOrd="1" destOrd="0" parTransId="{ACF66807-6632-4950-A764-23ABC257CCAF}" sibTransId="{2F92B8B7-9C8E-4871-A3E5-2BEA9DAA1EB1}"/>
    <dgm:cxn modelId="{BB968000-3618-43F0-8730-BA792248674D}" srcId="{D87D187E-72FB-41E5-A514-9AC89A474420}" destId="{1762F0CA-F0A2-450C-B0E1-B248D77FC443}" srcOrd="0" destOrd="0" parTransId="{586FAE83-3DD8-496F-9721-A9D72A846176}" sibTransId="{5763691F-EB0E-4473-AF83-ABB5890C67EB}"/>
    <dgm:cxn modelId="{F1C03C00-9AFB-4BEA-B2E4-7BF6210F6683}" srcId="{D87D187E-72FB-41E5-A514-9AC89A474420}" destId="{C7C77000-B4B5-4BD5-90BC-1274C006D333}" srcOrd="1" destOrd="0" parTransId="{E1B6D35D-8C3E-4634-854B-489EC6D49E7F}" sibTransId="{A1881916-8163-47DF-8E06-E8D2BD75FC03}"/>
    <dgm:cxn modelId="{62400CB0-BC81-41DE-9249-F1367F781116}" srcId="{D87D187E-72FB-41E5-A514-9AC89A474420}" destId="{7B05B2AF-9578-4583-8AD7-A822E808E066}" srcOrd="2" destOrd="0" parTransId="{85516D05-8683-4FDC-9D37-0A27FB91CC90}" sibTransId="{E41FE6E6-6255-4998-A3CB-C577B2CC38B9}"/>
    <dgm:cxn modelId="{60706A73-DFC3-427A-BABC-53A6FE20A680}" type="presOf" srcId="{8643C49E-7F32-4516-8CFE-6E1361866EB0}" destId="{DC158BD5-9708-41FD-BE99-81100851F1FF}" srcOrd="0" destOrd="0" presId="urn:microsoft.com/office/officeart/2005/8/layout/chevron2"/>
    <dgm:cxn modelId="{FF178F63-BCE9-40FC-8650-2767AF26835D}" type="presOf" srcId="{D87D187E-72FB-41E5-A514-9AC89A474420}" destId="{6F6C3BF2-5011-47C5-9C55-16968065E742}" srcOrd="0" destOrd="0" presId="urn:microsoft.com/office/officeart/2005/8/layout/chevron2"/>
    <dgm:cxn modelId="{C9B57566-3772-4E62-BC7B-DCE119A4BAC9}" srcId="{FBEEE227-6A25-471F-996F-CBED87BA63FB}" destId="{80325564-274F-48B2-857A-25FA3399FA7E}" srcOrd="0" destOrd="0" parTransId="{99FD7DFE-088C-412B-A7A0-0E9659D331DE}" sibTransId="{9BAC5063-DD92-4374-A363-6E6DEC9E17D0}"/>
    <dgm:cxn modelId="{95678DDB-A4DE-4E7A-8BCD-4097799522D8}" srcId="{FBEEE227-6A25-471F-996F-CBED87BA63FB}" destId="{D87D187E-72FB-41E5-A514-9AC89A474420}" srcOrd="2" destOrd="0" parTransId="{0D2F448C-77B1-4FFE-817F-14FB29971F4D}" sibTransId="{59091852-E2B2-4661-B523-4832EE51BF75}"/>
    <dgm:cxn modelId="{8C9D6EAB-4137-493F-AEB8-D359FC8A03A4}" type="presOf" srcId="{C7C77000-B4B5-4BD5-90BC-1274C006D333}" destId="{AD534135-E10B-4970-992E-37A999BE3E84}" srcOrd="0" destOrd="1" presId="urn:microsoft.com/office/officeart/2005/8/layout/chevron2"/>
    <dgm:cxn modelId="{D3D38D70-6B6E-46C8-A161-AEFFA4EC9DF8}" type="presOf" srcId="{FBEEE227-6A25-471F-996F-CBED87BA63FB}" destId="{769DB8C5-C566-4D0F-B073-56C716027523}" srcOrd="0" destOrd="0" presId="urn:microsoft.com/office/officeart/2005/8/layout/chevron2"/>
    <dgm:cxn modelId="{3B8B6181-5A13-4DA7-BFD8-2642FEEF1729}" srcId="{8643C49E-7F32-4516-8CFE-6E1361866EB0}" destId="{3357F5DE-560D-4474-8534-412526A99F3B}" srcOrd="0" destOrd="0" parTransId="{EE924FF8-BC1C-4105-A7FF-C34C6139D89F}" sibTransId="{810FA178-DC0E-4541-9F80-43E6F41729A9}"/>
    <dgm:cxn modelId="{BF47833F-E6E9-4198-9EA1-30B150ABE822}" type="presOf" srcId="{80325564-274F-48B2-857A-25FA3399FA7E}" destId="{BFD19D61-F1F5-4EBD-9011-7D5400917BEA}" srcOrd="0" destOrd="0" presId="urn:microsoft.com/office/officeart/2005/8/layout/chevron2"/>
    <dgm:cxn modelId="{6609A9F0-7DFA-467F-9498-9DA9F00D5646}" type="presOf" srcId="{646337EB-479A-4D6C-946F-4674A8366ADD}" destId="{F313C984-ED4B-45B1-922A-085551BADFF3}" srcOrd="0" destOrd="1" presId="urn:microsoft.com/office/officeart/2005/8/layout/chevron2"/>
    <dgm:cxn modelId="{C47928C8-2AAA-46D2-A993-01ADEF9DD345}" type="presOf" srcId="{3357F5DE-560D-4474-8534-412526A99F3B}" destId="{E7FF8688-6863-4ACE-83B6-C36BF1A1F5DA}" srcOrd="0" destOrd="0" presId="urn:microsoft.com/office/officeart/2005/8/layout/chevron2"/>
    <dgm:cxn modelId="{C153363A-7C00-4933-8601-103661816D8B}" type="presOf" srcId="{7B05B2AF-9578-4583-8AD7-A822E808E066}" destId="{AD534135-E10B-4970-992E-37A999BE3E84}" srcOrd="0" destOrd="2" presId="urn:microsoft.com/office/officeart/2005/8/layout/chevron2"/>
    <dgm:cxn modelId="{94164290-4896-4F4C-9062-E750F3BA76B7}" srcId="{77B58BDB-7EB1-4A12-936A-1D74C746434E}" destId="{646337EB-479A-4D6C-946F-4674A8366ADD}" srcOrd="0" destOrd="0" parTransId="{D033D87C-A820-4FAF-A6B2-FAE3D1C963BB}" sibTransId="{38C5FF72-3661-477D-A4E1-D440F2D891E6}"/>
    <dgm:cxn modelId="{1E569209-F7CB-4F06-9FBB-B3F20F42B2D3}" type="presOf" srcId="{1762F0CA-F0A2-450C-B0E1-B248D77FC443}" destId="{AD534135-E10B-4970-992E-37A999BE3E84}" srcOrd="0" destOrd="0" presId="urn:microsoft.com/office/officeart/2005/8/layout/chevron2"/>
    <dgm:cxn modelId="{E85FCB54-7C29-438E-992C-B1DC53BF3CA4}" type="presParOf" srcId="{769DB8C5-C566-4D0F-B073-56C716027523}" destId="{E0E4B579-261E-4732-AAF7-E9B6A9E4F889}" srcOrd="0" destOrd="0" presId="urn:microsoft.com/office/officeart/2005/8/layout/chevron2"/>
    <dgm:cxn modelId="{31DC22E7-A4B0-4F42-A4E0-2B868E6CF5BD}" type="presParOf" srcId="{E0E4B579-261E-4732-AAF7-E9B6A9E4F889}" destId="{BFD19D61-F1F5-4EBD-9011-7D5400917BEA}" srcOrd="0" destOrd="0" presId="urn:microsoft.com/office/officeart/2005/8/layout/chevron2"/>
    <dgm:cxn modelId="{D1ACA921-9A0C-4606-82EE-5871E9C2C41F}" type="presParOf" srcId="{E0E4B579-261E-4732-AAF7-E9B6A9E4F889}" destId="{F313C984-ED4B-45B1-922A-085551BADFF3}" srcOrd="1" destOrd="0" presId="urn:microsoft.com/office/officeart/2005/8/layout/chevron2"/>
    <dgm:cxn modelId="{55A85A9F-A48A-4982-8067-4E87A7E07DB0}" type="presParOf" srcId="{769DB8C5-C566-4D0F-B073-56C716027523}" destId="{A13C80F0-2683-4832-8194-F7198ECB3B06}" srcOrd="1" destOrd="0" presId="urn:microsoft.com/office/officeart/2005/8/layout/chevron2"/>
    <dgm:cxn modelId="{8A5AE738-4E54-4D46-9B09-CBE06B88E722}" type="presParOf" srcId="{769DB8C5-C566-4D0F-B073-56C716027523}" destId="{4EDF0948-776E-412A-9409-35AA4ACF04FC}" srcOrd="2" destOrd="0" presId="urn:microsoft.com/office/officeart/2005/8/layout/chevron2"/>
    <dgm:cxn modelId="{6B61FBDA-D125-47C2-8C42-84840D72B462}" type="presParOf" srcId="{4EDF0948-776E-412A-9409-35AA4ACF04FC}" destId="{DC158BD5-9708-41FD-BE99-81100851F1FF}" srcOrd="0" destOrd="0" presId="urn:microsoft.com/office/officeart/2005/8/layout/chevron2"/>
    <dgm:cxn modelId="{81FF7326-E355-4A3A-9546-FD7121DE31EF}" type="presParOf" srcId="{4EDF0948-776E-412A-9409-35AA4ACF04FC}" destId="{E7FF8688-6863-4ACE-83B6-C36BF1A1F5DA}" srcOrd="1" destOrd="0" presId="urn:microsoft.com/office/officeart/2005/8/layout/chevron2"/>
    <dgm:cxn modelId="{5A19142A-6E62-43F4-9E3B-ACD98BF4420B}" type="presParOf" srcId="{769DB8C5-C566-4D0F-B073-56C716027523}" destId="{1022E2F0-B867-4328-BEE8-DC7F039467AD}" srcOrd="3" destOrd="0" presId="urn:microsoft.com/office/officeart/2005/8/layout/chevron2"/>
    <dgm:cxn modelId="{9115CF5F-9BAF-4655-931E-9F2A9B9A4AAA}" type="presParOf" srcId="{769DB8C5-C566-4D0F-B073-56C716027523}" destId="{C830C52E-FD20-4045-8720-C2928317F719}" srcOrd="4" destOrd="0" presId="urn:microsoft.com/office/officeart/2005/8/layout/chevron2"/>
    <dgm:cxn modelId="{969A7E24-4E72-44FD-BC58-898743D16992}" type="presParOf" srcId="{C830C52E-FD20-4045-8720-C2928317F719}" destId="{6F6C3BF2-5011-47C5-9C55-16968065E742}" srcOrd="0" destOrd="0" presId="urn:microsoft.com/office/officeart/2005/8/layout/chevron2"/>
    <dgm:cxn modelId="{DD3CE753-44D1-405F-BA7F-ED8BE9FF17A4}" type="presParOf" srcId="{C830C52E-FD20-4045-8720-C2928317F719}" destId="{AD534135-E10B-4970-992E-37A999BE3E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A0156-A71F-4484-B5FA-4742054D4B35}">
      <dsp:nvSpPr>
        <dsp:cNvPr id="0" name=""/>
        <dsp:cNvSpPr/>
      </dsp:nvSpPr>
      <dsp:spPr>
        <a:xfrm>
          <a:off x="2" y="0"/>
          <a:ext cx="9039891" cy="34031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C7066-BC48-40E4-85CB-3263112C607B}">
      <dsp:nvSpPr>
        <dsp:cNvPr id="0" name=""/>
        <dsp:cNvSpPr/>
      </dsp:nvSpPr>
      <dsp:spPr>
        <a:xfrm>
          <a:off x="3089" y="1020959"/>
          <a:ext cx="2007492" cy="1361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dirty="0" smtClean="0">
              <a:solidFill>
                <a:schemeClr val="tx1"/>
              </a:solidFill>
            </a:rPr>
            <a:t>LCA</a:t>
          </a:r>
          <a:endParaRPr lang="en-US" sz="5600" b="1" kern="1200" dirty="0">
            <a:solidFill>
              <a:schemeClr val="tx1"/>
            </a:solidFill>
          </a:endParaRPr>
        </a:p>
      </dsp:txBody>
      <dsp:txXfrm>
        <a:off x="69541" y="1087411"/>
        <a:ext cx="1874588" cy="1228374"/>
      </dsp:txXfrm>
    </dsp:sp>
    <dsp:sp modelId="{904AD7D1-A07E-4508-B556-004C711BA5BD}">
      <dsp:nvSpPr>
        <dsp:cNvPr id="0" name=""/>
        <dsp:cNvSpPr/>
      </dsp:nvSpPr>
      <dsp:spPr>
        <a:xfrm>
          <a:off x="2345164" y="1020959"/>
          <a:ext cx="2007492" cy="1361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dirty="0" smtClean="0">
              <a:solidFill>
                <a:schemeClr val="tx1"/>
              </a:solidFill>
            </a:rPr>
            <a:t>ENA</a:t>
          </a:r>
          <a:endParaRPr lang="en-US" sz="5600" b="1" kern="1200" dirty="0">
            <a:solidFill>
              <a:schemeClr val="tx1"/>
            </a:solidFill>
          </a:endParaRPr>
        </a:p>
      </dsp:txBody>
      <dsp:txXfrm>
        <a:off x="2411616" y="1087411"/>
        <a:ext cx="1874588" cy="1228374"/>
      </dsp:txXfrm>
    </dsp:sp>
    <dsp:sp modelId="{24FCF98F-2FAE-46A1-9975-00B1C3652551}">
      <dsp:nvSpPr>
        <dsp:cNvPr id="0" name=""/>
        <dsp:cNvSpPr/>
      </dsp:nvSpPr>
      <dsp:spPr>
        <a:xfrm>
          <a:off x="4687239" y="1020959"/>
          <a:ext cx="2007492" cy="1361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dirty="0" smtClean="0">
              <a:solidFill>
                <a:schemeClr val="tx1"/>
              </a:solidFill>
            </a:rPr>
            <a:t>EDC</a:t>
          </a:r>
          <a:endParaRPr lang="en-US" sz="5600" b="1" kern="1200" dirty="0">
            <a:solidFill>
              <a:schemeClr val="tx1"/>
            </a:solidFill>
          </a:endParaRPr>
        </a:p>
      </dsp:txBody>
      <dsp:txXfrm>
        <a:off x="4753691" y="1087411"/>
        <a:ext cx="1874588" cy="1228374"/>
      </dsp:txXfrm>
    </dsp:sp>
    <dsp:sp modelId="{F277AE43-6856-44E2-9A74-C0A2D6BA4F46}">
      <dsp:nvSpPr>
        <dsp:cNvPr id="0" name=""/>
        <dsp:cNvSpPr/>
      </dsp:nvSpPr>
      <dsp:spPr>
        <a:xfrm>
          <a:off x="7029313" y="1020959"/>
          <a:ext cx="2007492" cy="1361278"/>
        </a:xfrm>
        <a:prstGeom prst="roundRect">
          <a:avLst/>
        </a:prstGeom>
        <a:solidFill>
          <a:srgbClr val="66FF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dirty="0" smtClean="0">
              <a:solidFill>
                <a:schemeClr val="tx1"/>
              </a:solidFill>
            </a:rPr>
            <a:t>ECD</a:t>
          </a:r>
          <a:endParaRPr lang="en-US" sz="5600" b="1" kern="1200" dirty="0">
            <a:solidFill>
              <a:schemeClr val="tx1"/>
            </a:solidFill>
          </a:endParaRPr>
        </a:p>
      </dsp:txBody>
      <dsp:txXfrm>
        <a:off x="7095765" y="1087411"/>
        <a:ext cx="1874588" cy="1228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3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8AE2-14B5-4125-9CD7-223ED2B33E5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63D2-D552-422B-AA43-2E463E4A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9.png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7.wmf"/><Relationship Id="rId3" Type="http://schemas.openxmlformats.org/officeDocument/2006/relationships/image" Target="../media/image28.jpe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microsoft.com/office/2007/relationships/hdphoto" Target="../media/hdphoto2.wdp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29.jpeg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3.wmf"/><Relationship Id="rId4" Type="http://schemas.microsoft.com/office/2007/relationships/hdphoto" Target="../media/hdphoto1.wdp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9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49.jpe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hakeel.alvi@seecs.edu.p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381001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8600"/>
            <a:ext cx="12192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9894" y="0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09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3" y="73266"/>
            <a:ext cx="10922010" cy="65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" y="12042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Class-room Rules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51" y="1445989"/>
            <a:ext cx="119902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Punctuality </a:t>
            </a:r>
            <a:endParaRPr lang="en-US" sz="36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Attendance will not be marked for late </a:t>
            </a:r>
            <a:r>
              <a:rPr lang="en-US" sz="3600" dirty="0">
                <a:latin typeface="Calibri" panose="020F0502020204030204" pitchFamily="34" charset="0"/>
              </a:rPr>
              <a:t>comers 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endParaRPr lang="en-US" sz="36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Switch </a:t>
            </a:r>
            <a:r>
              <a:rPr lang="en-US" sz="3600" dirty="0">
                <a:latin typeface="Calibri" panose="020F0502020204030204" pitchFamily="34" charset="0"/>
              </a:rPr>
              <a:t>OFF phones, NO texting, </a:t>
            </a:r>
            <a:r>
              <a:rPr lang="en-US" sz="3600" dirty="0" err="1">
                <a:latin typeface="Calibri" panose="020F0502020204030204" pitchFamily="34" charset="0"/>
              </a:rPr>
              <a:t>whatsapp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etc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endParaRPr lang="en-US" sz="36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Copying </a:t>
            </a:r>
            <a:r>
              <a:rPr lang="en-US" sz="3600" b="1" i="1" dirty="0">
                <a:solidFill>
                  <a:srgbClr val="FF0000"/>
                </a:solidFill>
                <a:latin typeface="Calibri" panose="020F0502020204030204" pitchFamily="34" charset="0"/>
              </a:rPr>
              <a:t>UNACCEPTABLE</a:t>
            </a:r>
            <a:r>
              <a:rPr lang="en-US" sz="3600" dirty="0">
                <a:latin typeface="Calibri" panose="020F0502020204030204" pitchFamily="34" charset="0"/>
              </a:rPr>
              <a:t>, no exceptions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Un-announced quizzes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Avoid talking among yourselves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Late submission of assignment will result in marks deduction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As per PEC/HEC rules all labs must be done   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4" y="185346"/>
            <a:ext cx="9270980" cy="64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If we complete the course before scheduled time then!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400" dirty="0" smtClean="0"/>
              <a:t>We will have a look at </a:t>
            </a:r>
          </a:p>
          <a:p>
            <a:pPr lvl="1"/>
            <a:r>
              <a:rPr lang="en-US" sz="4800" dirty="0" smtClean="0"/>
              <a:t>Applications of Operational Amplifier </a:t>
            </a:r>
          </a:p>
          <a:p>
            <a:pPr lvl="1"/>
            <a:r>
              <a:rPr lang="en-US" sz="4800" dirty="0" smtClean="0"/>
              <a:t>Oscillator</a:t>
            </a:r>
          </a:p>
          <a:p>
            <a:pPr lvl="1"/>
            <a:r>
              <a:rPr lang="en-US" sz="4800" dirty="0" smtClean="0"/>
              <a:t>Modulators</a:t>
            </a:r>
          </a:p>
          <a:p>
            <a:pPr lvl="1"/>
            <a:r>
              <a:rPr lang="en-US" sz="4800" dirty="0" smtClean="0"/>
              <a:t>Active filters</a:t>
            </a:r>
          </a:p>
          <a:p>
            <a:pPr lvl="1"/>
            <a:r>
              <a:rPr lang="en-US" sz="4800" dirty="0" smtClean="0"/>
              <a:t>Introduction to IC design software (Glade, Cadence, Google </a:t>
            </a:r>
            <a:r>
              <a:rPr lang="en-US" sz="4800" dirty="0" err="1" smtClean="0"/>
              <a:t>Skywater</a:t>
            </a:r>
            <a:r>
              <a:rPr lang="en-US" sz="4800" dirty="0" smtClean="0"/>
              <a:t>  </a:t>
            </a:r>
            <a:r>
              <a:rPr lang="en-US" sz="4800" dirty="0"/>
              <a:t>	</a:t>
            </a:r>
            <a:r>
              <a:rPr lang="en-US" sz="4800" dirty="0" smtClean="0"/>
              <a:t>	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287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" y="92053"/>
            <a:ext cx="11806414" cy="65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0"/>
            <a:ext cx="10515600" cy="92891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Arial Black" panose="020B0A04020102020204" pitchFamily="34" charset="0"/>
              </a:rPr>
              <a:t>General sequence of the Lectures</a:t>
            </a:r>
            <a:endParaRPr lang="en-US" b="1"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21815666"/>
              </p:ext>
            </p:extLst>
          </p:nvPr>
        </p:nvGraphicFramePr>
        <p:xfrm>
          <a:off x="957942" y="10534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7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000"/>
            <a:ext cx="10515600" cy="89046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Brief review of EDC (EE-215)</a:t>
            </a:r>
            <a:endParaRPr lang="en-US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0" y="1928372"/>
            <a:ext cx="11464119" cy="39959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EE-215 is prerequisite of EE-313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 studied Three non-linear devices two of which can be used as an amplifier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Diode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BJT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MOSFET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 will review few of basic concepts to refresh our memories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5459" y="3863662"/>
            <a:ext cx="2537138" cy="888642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20" y="802803"/>
            <a:ext cx="5571336" cy="34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420" y="97215"/>
            <a:ext cx="5622879" cy="571525"/>
          </a:xfrm>
          <a:solidFill>
            <a:srgbClr val="00FF0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BJT Modes of Operation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23129" y="127717"/>
            <a:ext cx="6168788" cy="54102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tx1"/>
                </a:solidFill>
              </a:rPr>
              <a:t>Three Basic Configurations 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7654" y="802803"/>
            <a:ext cx="3184263" cy="270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00457" y="4059668"/>
            <a:ext cx="279143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1" y="802803"/>
            <a:ext cx="258419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868537" y="127717"/>
            <a:ext cx="0" cy="67302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1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A6863430-0A0A-4194-A13D-464EE5E20DC2}" type="slidenum">
              <a:rPr lang="en-US" altLang="en-US" sz="1600">
                <a:latin typeface="Comic Sans MS" panose="030F0702030302020204" pitchFamily="66" charset="0"/>
              </a:rPr>
              <a:pPr/>
              <a:t>18</a:t>
            </a:fld>
            <a:endParaRPr lang="th-TH" altLang="en-US" sz="1600">
              <a:latin typeface="Comic Sans MS" panose="030F0702030302020204" pitchFamily="66" charset="0"/>
            </a:endParaRPr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9388"/>
            <a:ext cx="84582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52600" y="5907088"/>
            <a:ext cx="8458200" cy="87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dirty="0"/>
              <a:t>Note in above figures biasing and Load resistances are not shown; But generally these would be part of impedance calculations</a:t>
            </a:r>
          </a:p>
        </p:txBody>
      </p:sp>
    </p:spTree>
    <p:extLst>
      <p:ext uri="{BB962C8B-B14F-4D97-AF65-F5344CB8AC3E}">
        <p14:creationId xmlns:p14="http://schemas.microsoft.com/office/powerpoint/2010/main" val="3033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NPN Transistor: Emitter Current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520322" y="1690865"/>
            <a:ext cx="5827594" cy="2652066"/>
            <a:chOff x="1091822" y="1351095"/>
            <a:chExt cx="5827594" cy="265206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091822" y="1351095"/>
              <a:ext cx="5827594" cy="2265562"/>
            </a:xfrm>
            <a:prstGeom prst="roundRect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n>
                  <a:solidFill>
                    <a:sysClr val="windowText" lastClr="000000"/>
                  </a:solidFill>
                </a:ln>
                <a:latin typeface="Arial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178570"/>
                </p:ext>
              </p:extLst>
            </p:nvPr>
          </p:nvGraphicFramePr>
          <p:xfrm>
            <a:off x="1181100" y="1394898"/>
            <a:ext cx="5467350" cy="260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" name="Equation" r:id="rId3" imgW="2425700" imgH="1320800" progId="Equation.3">
                    <p:embed/>
                  </p:oleObj>
                </mc:Choice>
                <mc:Fallback>
                  <p:oleObj name="Equation" r:id="rId3" imgW="2425700" imgH="1320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100" y="1394898"/>
                          <a:ext cx="5467350" cy="2608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"/>
          <p:cNvGrpSpPr/>
          <p:nvPr/>
        </p:nvGrpSpPr>
        <p:grpSpPr>
          <a:xfrm>
            <a:off x="520322" y="4401995"/>
            <a:ext cx="6032310" cy="2115408"/>
            <a:chOff x="1569493" y="4039737"/>
            <a:chExt cx="5882185" cy="1801505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569493" y="4039737"/>
              <a:ext cx="5882185" cy="1801505"/>
            </a:xfrm>
            <a:prstGeom prst="roundRect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2151318" y="4086156"/>
            <a:ext cx="5066578" cy="170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" name="Equation" r:id="rId5" imgW="2247840" imgH="863280" progId="Equation.3">
                    <p:embed/>
                  </p:oleObj>
                </mc:Choice>
                <mc:Fallback>
                  <p:oleObj name="Equation" r:id="rId5" imgW="2247840" imgH="863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318" y="4086156"/>
                          <a:ext cx="5066578" cy="1704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3"/>
          <p:cNvSpPr/>
          <p:nvPr/>
        </p:nvSpPr>
        <p:spPr>
          <a:xfrm rot="19680979">
            <a:off x="6983779" y="2097068"/>
            <a:ext cx="3059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l-GR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called the common-base current gain.</a:t>
            </a:r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4461"/>
              </p:ext>
            </p:extLst>
          </p:nvPr>
        </p:nvGraphicFramePr>
        <p:xfrm>
          <a:off x="10086701" y="578743"/>
          <a:ext cx="1799121" cy="92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quation" r:id="rId7" imgW="977900" imgH="381000" progId="Equation.3">
                  <p:embed/>
                </p:oleObj>
              </mc:Choice>
              <mc:Fallback>
                <p:oleObj name="Equation" r:id="rId7" imgW="977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701" y="578743"/>
                        <a:ext cx="1799121" cy="9217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27074"/>
              </p:ext>
            </p:extLst>
          </p:nvPr>
        </p:nvGraphicFramePr>
        <p:xfrm>
          <a:off x="10086701" y="2879230"/>
          <a:ext cx="1607588" cy="107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Equation" r:id="rId9" imgW="723600" imgH="482400" progId="Equation.3">
                  <p:embed/>
                </p:oleObj>
              </mc:Choice>
              <mc:Fallback>
                <p:oleObj name="Equation" r:id="rId9" imgW="723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701" y="2879230"/>
                        <a:ext cx="1607588" cy="1071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41396"/>
              </p:ext>
            </p:extLst>
          </p:nvPr>
        </p:nvGraphicFramePr>
        <p:xfrm>
          <a:off x="9982200" y="5508697"/>
          <a:ext cx="1946159" cy="10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Equation" r:id="rId11" imgW="914400" imgH="469800" progId="Equation.3">
                  <p:embed/>
                </p:oleObj>
              </mc:Choice>
              <mc:Fallback>
                <p:oleObj name="Equation" r:id="rId11" imgW="914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5508697"/>
                        <a:ext cx="1946159" cy="1000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57060"/>
              </p:ext>
            </p:extLst>
          </p:nvPr>
        </p:nvGraphicFramePr>
        <p:xfrm>
          <a:off x="10086701" y="4208612"/>
          <a:ext cx="1627568" cy="102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Equation" r:id="rId13" imgW="723600" imgH="457200" progId="Equation.3">
                  <p:embed/>
                </p:oleObj>
              </mc:Choice>
              <mc:Fallback>
                <p:oleObj name="Equation" r:id="rId13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701" y="4208612"/>
                        <a:ext cx="1627568" cy="102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86701" y="1842350"/>
                <a:ext cx="1199111" cy="884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701" y="1842350"/>
                <a:ext cx="1199111" cy="88415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28" y="29341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Arial Black" panose="020B0A04020102020204" pitchFamily="34" charset="0"/>
              </a:rPr>
              <a:t>Welcome back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6" y="0"/>
            <a:ext cx="10515600" cy="1027747"/>
          </a:xfrm>
        </p:spPr>
        <p:txBody>
          <a:bodyPr>
            <a:normAutofit/>
          </a:bodyPr>
          <a:lstStyle/>
          <a:p>
            <a:r>
              <a:rPr lang="en-US" sz="4000" b="1" dirty="0"/>
              <a:t>Small-Signal Models </a:t>
            </a:r>
            <a:r>
              <a:rPr lang="en-US" sz="4000" b="1" dirty="0" smtClean="0"/>
              <a:t>with, </a:t>
            </a:r>
            <a:r>
              <a:rPr lang="en-US" sz="4000" b="1" dirty="0"/>
              <a:t>the Early Effect</a:t>
            </a:r>
          </a:p>
        </p:txBody>
      </p:sp>
      <p:pic>
        <p:nvPicPr>
          <p:cNvPr id="5" name="Picture 7" descr="se06F47"/>
          <p:cNvPicPr>
            <a:picLocks noChangeAspect="1" noChangeArrowheads="1"/>
          </p:cNvPicPr>
          <p:nvPr/>
        </p:nvPicPr>
        <p:blipFill>
          <a:blip r:embed="rId3" cstate="print"/>
          <a:srcRect r="377" b="63309"/>
          <a:stretch>
            <a:fillRect/>
          </a:stretch>
        </p:blipFill>
        <p:spPr bwMode="auto">
          <a:xfrm>
            <a:off x="1706879" y="1729741"/>
            <a:ext cx="4023360" cy="19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e06F47"/>
          <p:cNvPicPr>
            <a:picLocks noChangeAspect="1" noChangeArrowheads="1"/>
          </p:cNvPicPr>
          <p:nvPr/>
        </p:nvPicPr>
        <p:blipFill>
          <a:blip r:embed="rId3" cstate="print"/>
          <a:srcRect l="539" t="48525" r="-1455" b="6219"/>
          <a:stretch>
            <a:fillRect/>
          </a:stretch>
        </p:blipFill>
        <p:spPr bwMode="auto">
          <a:xfrm>
            <a:off x="6069876" y="1505856"/>
            <a:ext cx="4075611" cy="236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729164" y="3760788"/>
          <a:ext cx="244633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4" imgW="1180800" imgH="711000" progId="Equation.3">
                  <p:embed/>
                </p:oleObj>
              </mc:Choice>
              <mc:Fallback>
                <p:oleObj name="Equation" r:id="rId4" imgW="1180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3760788"/>
                        <a:ext cx="2446337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able 6"/>
          <p:cNvPicPr>
            <a:picLocks noChangeAspect="1" noChangeArrowheads="1"/>
          </p:cNvPicPr>
          <p:nvPr/>
        </p:nvPicPr>
        <p:blipFill rotWithShape="1">
          <a:blip r:embed="rId6" cstate="print"/>
          <a:srcRect l="57607" t="44098" r="14410"/>
          <a:stretch/>
        </p:blipFill>
        <p:spPr bwMode="auto">
          <a:xfrm>
            <a:off x="7696200" y="3874770"/>
            <a:ext cx="1725930" cy="287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able 6"/>
          <p:cNvPicPr>
            <a:picLocks noChangeAspect="1" noChangeArrowheads="1"/>
          </p:cNvPicPr>
          <p:nvPr/>
        </p:nvPicPr>
        <p:blipFill rotWithShape="1">
          <a:blip r:embed="rId6" cstate="print"/>
          <a:srcRect l="6027" t="41134" r="63210"/>
          <a:stretch/>
        </p:blipFill>
        <p:spPr bwMode="auto">
          <a:xfrm>
            <a:off x="1821179" y="3699510"/>
            <a:ext cx="1897380" cy="302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4321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se06F5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29" t="52613" r="11823" b="2924"/>
          <a:stretch/>
        </p:blipFill>
        <p:spPr bwMode="auto">
          <a:xfrm>
            <a:off x="9686590" y="1037773"/>
            <a:ext cx="647583" cy="24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 descr="se06F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6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12" y="1386803"/>
            <a:ext cx="7319963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79173" y="119745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</a:rPr>
              <a:t>CE Amplifier (Another method)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941979"/>
            <a:ext cx="301752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Performing the  Analysis Directly on the Circuit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524001" y="3808140"/>
          <a:ext cx="139337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Equation" r:id="rId7" imgW="647640" imgH="431640" progId="Equation.3">
                  <p:embed/>
                </p:oleObj>
              </mc:Choice>
              <mc:Fallback>
                <p:oleObj name="Equation" r:id="rId7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808140"/>
                        <a:ext cx="1393371" cy="9017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524001" y="4743406"/>
          <a:ext cx="1393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Equation" r:id="rId9" imgW="634680" imgH="431640" progId="Equation.3">
                  <p:embed/>
                </p:oleObj>
              </mc:Choice>
              <mc:Fallback>
                <p:oleObj name="Equation" r:id="rId9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743406"/>
                        <a:ext cx="1393825" cy="9017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524001" y="5689600"/>
          <a:ext cx="139337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Equation" r:id="rId11" imgW="685800" imgH="431640" progId="Equation.3">
                  <p:embed/>
                </p:oleObj>
              </mc:Choice>
              <mc:Fallback>
                <p:oleObj name="Equation" r:id="rId11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5689600"/>
                        <a:ext cx="1393371" cy="9017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6496595" y="1717040"/>
            <a:ext cx="770709" cy="88827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7830" y="1959430"/>
            <a:ext cx="449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9361714" y="1422401"/>
            <a:ext cx="4789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4527534" y="4786767"/>
          <a:ext cx="23891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Equation" r:id="rId13" imgW="1231560" imgH="253800" progId="Equation.3">
                  <p:embed/>
                </p:oleObj>
              </mc:Choice>
              <mc:Fallback>
                <p:oleObj name="Equation" r:id="rId13" imgW="1231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34" y="4786767"/>
                        <a:ext cx="238918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6054937" y="5424715"/>
          <a:ext cx="3743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Equation" r:id="rId15" imgW="1930320" imgH="507960" progId="Equation.3">
                  <p:embed/>
                </p:oleObj>
              </mc:Choice>
              <mc:Fallback>
                <p:oleObj name="Equation" r:id="rId15" imgW="1930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937" y="5424715"/>
                        <a:ext cx="37433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8" name="Object 8"/>
          <p:cNvGraphicFramePr>
            <a:graphicFrameLocks noChangeAspect="1"/>
          </p:cNvGraphicFramePr>
          <p:nvPr/>
        </p:nvGraphicFramePr>
        <p:xfrm>
          <a:off x="3220341" y="4039734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Equation" r:id="rId17" imgW="1066337" imgH="253890" progId="Equation.3">
                  <p:embed/>
                </p:oleObj>
              </mc:Choice>
              <mc:Fallback>
                <p:oleObj name="Equation" r:id="rId17" imgW="106633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41" y="4039734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5981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145" y="2278743"/>
            <a:ext cx="9144000" cy="188857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</a:rPr>
              <a:t>MOSFET</a:t>
            </a:r>
            <a:endParaRPr 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41" y="118680"/>
            <a:ext cx="9557361" cy="6592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82" y="0"/>
            <a:ext cx="9532620" cy="659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7" y="118680"/>
            <a:ext cx="1414278" cy="2126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23" y="156595"/>
            <a:ext cx="9406619" cy="66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28589"/>
            <a:ext cx="4394579" cy="6858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VTCs BJT &amp; MOSFET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128589"/>
            <a:ext cx="6620017" cy="32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49" y="3547282"/>
            <a:ext cx="6620017" cy="324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Up-Down Arrow 2"/>
          <p:cNvSpPr/>
          <p:nvPr/>
        </p:nvSpPr>
        <p:spPr>
          <a:xfrm>
            <a:off x="1600200" y="1371600"/>
            <a:ext cx="2895600" cy="5105400"/>
          </a:xfrm>
          <a:prstGeom prst="upDownArrow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BJT Active region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=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MOS  saturation region</a:t>
            </a:r>
          </a:p>
        </p:txBody>
      </p:sp>
    </p:spTree>
    <p:extLst>
      <p:ext uri="{BB962C8B-B14F-4D97-AF65-F5344CB8AC3E}">
        <p14:creationId xmlns:p14="http://schemas.microsoft.com/office/powerpoint/2010/main" val="605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839200" cy="7620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Graphical Interpretation of Small –Signal Operation</a:t>
            </a:r>
          </a:p>
        </p:txBody>
      </p:sp>
      <p:pic>
        <p:nvPicPr>
          <p:cNvPr id="5" name="Picture 4" descr="se05F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05000"/>
            <a:ext cx="4145121" cy="436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09813" y="1703388"/>
          <a:ext cx="21828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4" imgW="799920" imgH="228600" progId="Equation.3">
                  <p:embed/>
                </p:oleObj>
              </mc:Choice>
              <mc:Fallback>
                <p:oleObj name="Equation" r:id="rId4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703388"/>
                        <a:ext cx="2182812" cy="704850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406334" y="4135439"/>
          <a:ext cx="304958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6" imgW="1117440" imgH="507960" progId="Equation.3">
                  <p:embed/>
                </p:oleObj>
              </mc:Choice>
              <mc:Fallback>
                <p:oleObj name="Equation" r:id="rId6" imgW="1117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34" y="4135439"/>
                        <a:ext cx="3049587" cy="1565275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2895600"/>
            <a:ext cx="381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equal to the slope of </a:t>
            </a:r>
            <a:r>
              <a:rPr lang="en-US" sz="20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characteristic curve at the bias point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7162800" y="1524000"/>
          <a:ext cx="23447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8" imgW="1320480" imgH="393480" progId="Equation.3">
                  <p:embed/>
                </p:oleObj>
              </mc:Choice>
              <mc:Fallback>
                <p:oleObj name="Equation" r:id="rId8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524000"/>
                        <a:ext cx="2344738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452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289560"/>
            <a:ext cx="7772400" cy="6248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Alternate expression for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b="1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904683" y="1516698"/>
          <a:ext cx="4608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Equation" r:id="rId3" imgW="1688760" imgH="241200" progId="Equation.3">
                  <p:embed/>
                </p:oleObj>
              </mc:Choice>
              <mc:Fallback>
                <p:oleObj name="Equation" r:id="rId3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683" y="1516698"/>
                        <a:ext cx="4608513" cy="742950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944554" y="2175511"/>
          <a:ext cx="2086927" cy="119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Equation" r:id="rId5" imgW="1460160" imgH="838080" progId="Equation.3">
                  <p:embed/>
                </p:oleObj>
              </mc:Choice>
              <mc:Fallback>
                <p:oleObj name="Equation" r:id="rId5" imgW="1460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554" y="2175511"/>
                        <a:ext cx="2086927" cy="11986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23415" y="2795271"/>
          <a:ext cx="4019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Equation" r:id="rId7" imgW="1473120" imgH="291960" progId="Equation.3">
                  <p:embed/>
                </p:oleObj>
              </mc:Choice>
              <mc:Fallback>
                <p:oleObj name="Equation" r:id="rId7" imgW="1473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415" y="2795271"/>
                        <a:ext cx="4019550" cy="898525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047173" y="3703003"/>
          <a:ext cx="23304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Equation" r:id="rId9" imgW="1346040" imgH="482400" progId="Equation.3">
                  <p:embed/>
                </p:oleObj>
              </mc:Choice>
              <mc:Fallback>
                <p:oleObj name="Equation" r:id="rId9" imgW="1346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173" y="3703003"/>
                        <a:ext cx="2330450" cy="836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063116" y="4059555"/>
          <a:ext cx="19399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Equation" r:id="rId11" imgW="711000" imgH="431640" progId="Equation.3">
                  <p:embed/>
                </p:oleObj>
              </mc:Choice>
              <mc:Fallback>
                <p:oleObj name="Equation" r:id="rId11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116" y="4059555"/>
                        <a:ext cx="1939925" cy="1328738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37532" y="4725134"/>
            <a:ext cx="510540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is dependent on three design parameters----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W/L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D;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of which can be chosen independently by the designer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10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13360"/>
            <a:ext cx="7772400" cy="77724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Voltage Gain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e05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31" y="1386840"/>
            <a:ext cx="366553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31060" y="1386840"/>
          <a:ext cx="22563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4" imgW="1041120" imgH="228600" progId="Equation.3">
                  <p:embed/>
                </p:oleObj>
              </mc:Choice>
              <mc:Fallback>
                <p:oleObj name="Equation" r:id="rId4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060" y="1386840"/>
                        <a:ext cx="225636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87550" y="2003425"/>
          <a:ext cx="45085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6" imgW="2082600" imgH="672840" progId="Equation.3">
                  <p:embed/>
                </p:oleObj>
              </mc:Choice>
              <mc:Fallback>
                <p:oleObj name="Equation" r:id="rId6" imgW="2082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003425"/>
                        <a:ext cx="450850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843088" y="3897313"/>
          <a:ext cx="320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8" imgW="1574640" imgH="406080" progId="Equation.3">
                  <p:embed/>
                </p:oleObj>
              </mc:Choice>
              <mc:Fallback>
                <p:oleObj name="Equation" r:id="rId8" imgW="1574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897313"/>
                        <a:ext cx="3200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222501" y="5067301"/>
          <a:ext cx="36036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10" imgW="1218960" imgH="380880" progId="Equation.3">
                  <p:embed/>
                </p:oleObj>
              </mc:Choice>
              <mc:Fallback>
                <p:oleObj name="Equation" r:id="rId10" imgW="1218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1" y="5067301"/>
                        <a:ext cx="3603625" cy="1128713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94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1" y="257175"/>
            <a:ext cx="4953000" cy="10668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SimSun" pitchFamily="2" charset="-122"/>
              </a:rPr>
              <a:t>The Small-Signal Models</a:t>
            </a:r>
            <a:endParaRPr lang="zh-CN" altLang="en-US" sz="3600" b="1" dirty="0">
              <a:solidFill>
                <a:schemeClr val="bg1"/>
              </a:solidFill>
              <a:ea typeface="SimSun" pitchFamily="2" charset="-122"/>
            </a:endParaRPr>
          </a:p>
        </p:txBody>
      </p:sp>
      <p:pic>
        <p:nvPicPr>
          <p:cNvPr id="51206" name="Picture 9" descr="c:\ch04_conv\sedr42021_043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752600"/>
            <a:ext cx="31988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Text Box 10"/>
          <p:cNvSpPr txBox="1">
            <a:spLocks noChangeArrowheads="1"/>
          </p:cNvSpPr>
          <p:nvPr/>
        </p:nvSpPr>
        <p:spPr bwMode="auto">
          <a:xfrm>
            <a:off x="2209800" y="4572001"/>
            <a:ext cx="7467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sz="2000" b="1" dirty="0">
                <a:solidFill>
                  <a:srgbClr val="000000"/>
                </a:solidFill>
              </a:rPr>
              <a:t>Neglecting the channel-length modulation effect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sz="2000" b="1" dirty="0">
                <a:solidFill>
                  <a:srgbClr val="000000"/>
                </a:solidFill>
              </a:rPr>
              <a:t>Including the effect of channel-length modulation, modeled by output resistance </a:t>
            </a:r>
            <a:r>
              <a:rPr lang="en-US" sz="2000" b="1" i="1" dirty="0" err="1">
                <a:solidFill>
                  <a:srgbClr val="000000"/>
                </a:solidFill>
              </a:rPr>
              <a:t>r</a:t>
            </a:r>
            <a:r>
              <a:rPr lang="en-US" sz="2000" b="1" i="1" baseline="-25000" dirty="0" err="1">
                <a:solidFill>
                  <a:srgbClr val="000000"/>
                </a:solidFill>
              </a:rPr>
              <a:t>o</a:t>
            </a:r>
            <a:r>
              <a:rPr lang="en-US" sz="2000" b="1" dirty="0">
                <a:solidFill>
                  <a:srgbClr val="000000"/>
                </a:solidFill>
              </a:rPr>
              <a:t> = |</a:t>
            </a:r>
            <a:r>
              <a:rPr lang="en-US" sz="2000" b="1" i="1" dirty="0">
                <a:solidFill>
                  <a:srgbClr val="000000"/>
                </a:solidFill>
              </a:rPr>
              <a:t>V</a:t>
            </a:r>
            <a:r>
              <a:rPr lang="en-US" sz="2000" b="1" i="1" baseline="-25000" dirty="0">
                <a:solidFill>
                  <a:srgbClr val="000000"/>
                </a:solidFill>
              </a:rPr>
              <a:t>A</a:t>
            </a:r>
            <a:r>
              <a:rPr lang="en-US" sz="2000" b="1" dirty="0">
                <a:solidFill>
                  <a:srgbClr val="000000"/>
                </a:solidFill>
              </a:rPr>
              <a:t>| /</a:t>
            </a:r>
            <a:r>
              <a:rPr lang="en-US" sz="2000" b="1" i="1" dirty="0">
                <a:solidFill>
                  <a:srgbClr val="000000"/>
                </a:solidFill>
              </a:rPr>
              <a:t>I</a:t>
            </a:r>
            <a:r>
              <a:rPr lang="en-US" sz="2000" b="1" i="1" baseline="-25000" dirty="0">
                <a:solidFill>
                  <a:srgbClr val="000000"/>
                </a:solidFill>
              </a:rPr>
              <a:t>D</a:t>
            </a:r>
            <a:r>
              <a:rPr lang="en-US" sz="2000" b="1" dirty="0">
                <a:solidFill>
                  <a:srgbClr val="000000"/>
                </a:solidFill>
              </a:rPr>
              <a:t>.</a:t>
            </a:r>
            <a:endParaRPr lang="en-US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51208" name="Picture 11" descr="c:\ch04_conv\sedr42021_0437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752600"/>
            <a:ext cx="37115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7A43D-287E-4BAE-8D2F-68F0BFF140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3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sz="3600" dirty="0" smtClean="0"/>
              <a:t>Biasing is Establishing  a constant current (</a:t>
            </a:r>
            <a:r>
              <a:rPr lang="en-US" sz="3600" b="1" i="1" dirty="0" smtClean="0"/>
              <a:t>I</a:t>
            </a:r>
            <a:r>
              <a:rPr lang="en-US" sz="3600" b="1" i="1" baseline="-25000" dirty="0" smtClean="0"/>
              <a:t>C</a:t>
            </a:r>
            <a:r>
              <a:rPr lang="en-US" sz="3600" dirty="0" smtClean="0"/>
              <a:t>)</a:t>
            </a:r>
            <a:r>
              <a:rPr lang="en-US" sz="3600" i="1" baseline="-25000" dirty="0" smtClean="0"/>
              <a:t> </a:t>
            </a:r>
            <a:r>
              <a:rPr lang="en-US" sz="3600" dirty="0" smtClean="0"/>
              <a:t>in the</a:t>
            </a:r>
            <a:r>
              <a:rPr lang="en-US" sz="3600" i="1" dirty="0" smtClean="0"/>
              <a:t> </a:t>
            </a:r>
            <a:r>
              <a:rPr lang="en-US" sz="3600" dirty="0" smtClean="0"/>
              <a:t>collector of the BJT</a:t>
            </a:r>
            <a:endParaRPr lang="en-US" sz="3600" i="1" baseline="-25000" dirty="0" smtClean="0"/>
          </a:p>
          <a:p>
            <a:pPr>
              <a:spcBef>
                <a:spcPts val="1800"/>
              </a:spcBef>
              <a:defRPr/>
            </a:pPr>
            <a:r>
              <a:rPr lang="en-US" sz="3600" b="1" i="1" dirty="0" smtClean="0"/>
              <a:t>I</a:t>
            </a:r>
            <a:r>
              <a:rPr lang="en-US" sz="3600" b="1" i="1" baseline="-25000" dirty="0" smtClean="0"/>
              <a:t>C </a:t>
            </a:r>
            <a:r>
              <a:rPr lang="en-US" sz="3600" i="1" dirty="0" smtClean="0"/>
              <a:t> </a:t>
            </a:r>
            <a:r>
              <a:rPr lang="en-US" sz="3600" dirty="0" smtClean="0"/>
              <a:t>should be  insensitive to variations in temperature and </a:t>
            </a:r>
            <a:r>
              <a:rPr lang="el-GR" sz="3600" b="1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3600" dirty="0" smtClean="0"/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sz="3600" dirty="0" smtClean="0"/>
              <a:t>Maximum signal swing by optimally placing the operating point in the </a:t>
            </a:r>
            <a:r>
              <a:rPr lang="en-US" sz="3600" i="1" dirty="0" smtClean="0"/>
              <a:t>i</a:t>
            </a:r>
            <a:r>
              <a:rPr lang="en-US" sz="3600" i="1" baseline="-25000" dirty="0" smtClean="0"/>
              <a:t>C</a:t>
            </a:r>
            <a:r>
              <a:rPr lang="en-US" sz="3600" i="1" dirty="0" smtClean="0"/>
              <a:t> – </a:t>
            </a:r>
            <a:r>
              <a:rPr lang="en-US" sz="3600" i="1" dirty="0" err="1" smtClean="0"/>
              <a:t>v</a:t>
            </a:r>
            <a:r>
              <a:rPr lang="en-US" sz="3600" i="1" baseline="-25000" dirty="0" err="1" smtClean="0"/>
              <a:t>CE</a:t>
            </a:r>
            <a:r>
              <a:rPr lang="en-US" sz="3600" i="1" dirty="0" smtClean="0"/>
              <a:t> </a:t>
            </a:r>
            <a:r>
              <a:rPr lang="en-US" sz="3600" dirty="0" smtClean="0"/>
              <a:t>plane</a:t>
            </a:r>
            <a:endParaRPr lang="en-US" sz="3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Biasing Objectives (BJT)</a:t>
            </a:r>
            <a:endParaRPr lang="th-TH" altLang="en-US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58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857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 Black" panose="020B0A04020102020204" pitchFamily="34" charset="0"/>
              </a:rPr>
              <a:t>Instructor’s introduction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8857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Instructor Name : Dr. </a:t>
            </a:r>
            <a:r>
              <a:rPr lang="en-US" sz="3200" dirty="0" err="1" smtClean="0"/>
              <a:t>Shakeel</a:t>
            </a:r>
            <a:r>
              <a:rPr lang="en-US" sz="3200" dirty="0" smtClean="0"/>
              <a:t> Alvi</a:t>
            </a:r>
          </a:p>
          <a:p>
            <a:r>
              <a:rPr lang="en-US" sz="3200" dirty="0" smtClean="0"/>
              <a:t>Teaching Experience </a:t>
            </a:r>
          </a:p>
          <a:p>
            <a:pPr lvl="1"/>
            <a:r>
              <a:rPr lang="en-US" sz="2800" dirty="0" smtClean="0"/>
              <a:t>05 years at CAE (College of Aeronautical Engineering), NUST</a:t>
            </a:r>
          </a:p>
          <a:p>
            <a:pPr lvl="1"/>
            <a:r>
              <a:rPr lang="en-US" sz="2800" dirty="0" smtClean="0"/>
              <a:t>08 years at SEECS, NUST</a:t>
            </a:r>
          </a:p>
          <a:p>
            <a:pPr lvl="1"/>
            <a:r>
              <a:rPr lang="en-US" sz="2800" dirty="0" smtClean="0"/>
              <a:t>01 year GWU- USA</a:t>
            </a:r>
          </a:p>
          <a:p>
            <a:r>
              <a:rPr lang="en-US" sz="3200" dirty="0" smtClean="0"/>
              <a:t>Work Experience: 35 years in PAF</a:t>
            </a:r>
          </a:p>
          <a:p>
            <a:r>
              <a:rPr lang="en-US" sz="3200" dirty="0" smtClean="0"/>
              <a:t>Office :  Old SEECS library </a:t>
            </a:r>
            <a:endParaRPr lang="en-US" sz="3200" dirty="0"/>
          </a:p>
          <a:p>
            <a:r>
              <a:rPr lang="en-US" sz="3200" dirty="0" smtClean="0"/>
              <a:t>Lectures on : Tuesday , Thursday, Friday</a:t>
            </a:r>
          </a:p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shakeel.alvi@seecs.edu.pk</a:t>
            </a:r>
            <a:endParaRPr lang="en-US" sz="3200" dirty="0" smtClean="0"/>
          </a:p>
          <a:p>
            <a:r>
              <a:rPr lang="en-US" sz="3200" dirty="0"/>
              <a:t>Office telephone: 051-9085-2251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88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279816"/>
            <a:ext cx="11226800" cy="114300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Biasing in </a:t>
            </a:r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MOSFET</a:t>
            </a:r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Amplifier Circuits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3333" y="1681397"/>
            <a:ext cx="11226800" cy="4794354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Establishing  a stable and predictable dc drain current (</a:t>
            </a:r>
            <a:r>
              <a:rPr lang="en-US" sz="4000" i="1" dirty="0" smtClean="0">
                <a:solidFill>
                  <a:schemeClr val="tx1"/>
                </a:solidFill>
              </a:rPr>
              <a:t>I</a:t>
            </a:r>
            <a:r>
              <a:rPr lang="en-US" sz="4000" i="1" baseline="-25000" dirty="0" smtClean="0">
                <a:solidFill>
                  <a:schemeClr val="tx1"/>
                </a:solidFill>
              </a:rPr>
              <a:t>D</a:t>
            </a:r>
            <a:r>
              <a:rPr lang="en-US" sz="4000" dirty="0" smtClean="0">
                <a:solidFill>
                  <a:schemeClr val="tx1"/>
                </a:solidFill>
              </a:rPr>
              <a:t>), and a drain to source voltage (</a:t>
            </a:r>
            <a:r>
              <a:rPr lang="en-US" sz="4000" i="1" dirty="0" smtClean="0">
                <a:solidFill>
                  <a:schemeClr val="tx1"/>
                </a:solidFill>
              </a:rPr>
              <a:t>V</a:t>
            </a:r>
            <a:r>
              <a:rPr lang="en-US" sz="4000" i="1" baseline="-25000" dirty="0" smtClean="0">
                <a:solidFill>
                  <a:schemeClr val="tx1"/>
                </a:solidFill>
              </a:rPr>
              <a:t>DS</a:t>
            </a:r>
            <a:r>
              <a:rPr lang="en-US" sz="4000" dirty="0" smtClean="0">
                <a:solidFill>
                  <a:schemeClr val="tx1"/>
                </a:solidFill>
              </a:rPr>
              <a:t>) to ensure operation in saturation region.</a:t>
            </a:r>
          </a:p>
          <a:p>
            <a:endParaRPr lang="en-US" sz="4000" i="1" baseline="-25000" dirty="0" smtClean="0">
              <a:solidFill>
                <a:schemeClr val="tx1"/>
              </a:solidFill>
            </a:endParaRPr>
          </a:p>
          <a:p>
            <a:r>
              <a:rPr lang="en-US" sz="4000" i="1" dirty="0" smtClean="0">
                <a:solidFill>
                  <a:schemeClr val="tx1"/>
                </a:solidFill>
              </a:rPr>
              <a:t>I</a:t>
            </a:r>
            <a:r>
              <a:rPr lang="en-US" sz="4000" i="1" baseline="-25000" dirty="0" smtClean="0">
                <a:solidFill>
                  <a:schemeClr val="tx1"/>
                </a:solidFill>
              </a:rPr>
              <a:t>D </a:t>
            </a:r>
            <a:r>
              <a:rPr lang="en-US" sz="4000" i="1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has to be insensitive to temperature variations.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Maximum signal swing by optimal choice of operating point.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5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9784"/>
            <a:ext cx="5036457" cy="550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1369784"/>
            <a:ext cx="4775200" cy="54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79500"/>
          </a:xfrm>
        </p:spPr>
        <p:txBody>
          <a:bodyPr/>
          <a:lstStyle/>
          <a:p>
            <a:r>
              <a:rPr lang="en-US" dirty="0" smtClean="0"/>
              <a:t>Some examples of Biasing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44686" cy="474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7" y="0"/>
            <a:ext cx="4005943" cy="45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41" y="2167265"/>
            <a:ext cx="3976915" cy="440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7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Biasing with Constant current source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1802040"/>
            <a:ext cx="5300133" cy="4407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96" y="1690688"/>
            <a:ext cx="6380404" cy="435988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73360" y="1690688"/>
            <a:ext cx="2728686" cy="4165600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77943" y="1550309"/>
            <a:ext cx="3287321" cy="4165600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15" y="2975428"/>
            <a:ext cx="10515600" cy="74022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rial Black" panose="020B0A04020102020204" pitchFamily="34" charset="0"/>
              </a:rPr>
              <a:t>Understanding some concept of EE-215 with the help of  Simulations (</a:t>
            </a:r>
            <a:r>
              <a:rPr lang="en-US" sz="5400" b="1" dirty="0" err="1" smtClean="0">
                <a:latin typeface="Arial Black" panose="020B0A04020102020204" pitchFamily="34" charset="0"/>
              </a:rPr>
              <a:t>LTSpice</a:t>
            </a:r>
            <a:r>
              <a:rPr lang="en-US" sz="5400" b="1" dirty="0" smtClean="0">
                <a:latin typeface="Arial Black" panose="020B0A04020102020204" pitchFamily="34" charset="0"/>
              </a:rPr>
              <a:t>)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4965" y="1175656"/>
            <a:ext cx="6168571" cy="464117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Academic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4965" y="1669709"/>
            <a:ext cx="6168571" cy="506492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b="1" dirty="0" smtClean="0"/>
              <a:t>PhD : Wireless Communications :Pakistan</a:t>
            </a:r>
          </a:p>
          <a:p>
            <a:r>
              <a:rPr lang="en-US" sz="2400" b="1" dirty="0" smtClean="0"/>
              <a:t>MS : Telecommunications &amp; Computers : USA</a:t>
            </a:r>
          </a:p>
          <a:p>
            <a:r>
              <a:rPr lang="en-US" sz="2400" b="1" dirty="0"/>
              <a:t>MS : War studies : </a:t>
            </a:r>
            <a:r>
              <a:rPr lang="en-US" sz="2400" b="1" dirty="0" smtClean="0"/>
              <a:t>Pak</a:t>
            </a:r>
          </a:p>
          <a:p>
            <a:r>
              <a:rPr lang="en-US" sz="2400" b="1" dirty="0" smtClean="0"/>
              <a:t>BE : Avionics : Pakistan</a:t>
            </a:r>
          </a:p>
          <a:p>
            <a:r>
              <a:rPr lang="en-US" sz="2400" b="1" dirty="0" smtClean="0"/>
              <a:t>BS: Strategic Studies : Pak</a:t>
            </a:r>
          </a:p>
          <a:p>
            <a:r>
              <a:rPr lang="en-US" sz="2400" b="1" dirty="0" smtClean="0"/>
              <a:t>Navigational Aids: USA</a:t>
            </a:r>
          </a:p>
          <a:p>
            <a:r>
              <a:rPr lang="en-US" sz="2400" b="1" dirty="0" smtClean="0"/>
              <a:t>Satellite Communications : UK </a:t>
            </a:r>
          </a:p>
          <a:p>
            <a:r>
              <a:rPr lang="en-US" sz="2400" b="1" dirty="0" smtClean="0"/>
              <a:t>Project management: Pak</a:t>
            </a:r>
          </a:p>
          <a:p>
            <a:r>
              <a:rPr lang="en-US" sz="2400" b="1" dirty="0" smtClean="0"/>
              <a:t>Contract management : Pak</a:t>
            </a:r>
          </a:p>
          <a:p>
            <a:r>
              <a:rPr lang="en-US" sz="2400" b="1" dirty="0" smtClean="0"/>
              <a:t>Financial management: Pak</a:t>
            </a:r>
          </a:p>
          <a:p>
            <a:r>
              <a:rPr lang="en-US" sz="2400" b="1" dirty="0" smtClean="0"/>
              <a:t>Senior Engineering Management : Pak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08812" y="1175656"/>
            <a:ext cx="5183188" cy="464117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Awards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7008812" y="1672770"/>
            <a:ext cx="5183188" cy="2016579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Roll of Honor (USAF-USA)</a:t>
            </a:r>
          </a:p>
          <a:p>
            <a:r>
              <a:rPr lang="en-US" sz="2400" b="1" dirty="0" smtClean="0"/>
              <a:t>TI(M); Govt. of Pakistan</a:t>
            </a:r>
          </a:p>
          <a:p>
            <a:r>
              <a:rPr lang="en-US" sz="2400" b="1" dirty="0" smtClean="0"/>
              <a:t>3 times CAS Commendations (PAF)</a:t>
            </a:r>
          </a:p>
          <a:p>
            <a:r>
              <a:rPr lang="en-US" sz="2400" b="1" dirty="0" smtClean="0"/>
              <a:t>Merit Certificate (ZABIST-University)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08811" y="5624887"/>
            <a:ext cx="518318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 smtClean="0"/>
              <a:t>Publications : 4 Journal papers</a:t>
            </a:r>
            <a:endParaRPr lang="en-US" sz="2400" b="1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008811" y="5109028"/>
            <a:ext cx="5183189" cy="4789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Publications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6988"/>
            <a:ext cx="12192000" cy="76449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Instructor’s introduction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669"/>
            <a:ext cx="12192000" cy="132556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What is rationale of studying this subject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63" y="2849449"/>
            <a:ext cx="11804673" cy="3886201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previous semesters</a:t>
            </a:r>
          </a:p>
          <a:p>
            <a:pPr lvl="1"/>
            <a:r>
              <a:rPr lang="en-US" sz="3200" dirty="0" smtClean="0"/>
              <a:t>Resistors, Capacitor, Inductor, and their various combination</a:t>
            </a:r>
          </a:p>
          <a:p>
            <a:pPr lvl="1"/>
            <a:r>
              <a:rPr lang="en-US" sz="3200" dirty="0" smtClean="0"/>
              <a:t>  steady-state and transient response </a:t>
            </a:r>
          </a:p>
          <a:p>
            <a:pPr lvl="1"/>
            <a:endParaRPr lang="en-US" sz="3200" dirty="0" smtClean="0"/>
          </a:p>
          <a:p>
            <a:r>
              <a:rPr lang="en-US" sz="3600" dirty="0" smtClean="0"/>
              <a:t>Then we studied </a:t>
            </a:r>
            <a:r>
              <a:rPr lang="en-US" sz="3600" dirty="0" smtClean="0"/>
              <a:t>two types of discrete components </a:t>
            </a:r>
          </a:p>
          <a:p>
            <a:pPr lvl="1"/>
            <a:r>
              <a:rPr lang="en-US" sz="3200" dirty="0" smtClean="0"/>
              <a:t>Diodes and transistor(BJT &amp; FET) 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Now we will move to integrated circuits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098449"/>
              </p:ext>
            </p:extLst>
          </p:nvPr>
        </p:nvGraphicFramePr>
        <p:xfrm>
          <a:off x="2958440" y="0"/>
          <a:ext cx="9039896" cy="340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1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0" y="13330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Electronic Circuit Design : EE-313</a:t>
            </a:r>
            <a:br>
              <a:rPr lang="en-US" b="1" dirty="0" smtClean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(BEE-12 A, B &amp; C)</a:t>
            </a:r>
            <a:endParaRPr lang="en-US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622" y="1098260"/>
            <a:ext cx="1088694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4000" u="sng" dirty="0">
                <a:latin typeface="Calibri" panose="020F0502020204030204" pitchFamily="34" charset="0"/>
              </a:rPr>
              <a:t>Course details </a:t>
            </a:r>
            <a:endParaRPr lang="en-US" sz="4000" u="sng" dirty="0" smtClean="0">
              <a:latin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</a:rPr>
              <a:t>•</a:t>
            </a:r>
            <a:r>
              <a:rPr lang="en-US" sz="3600" dirty="0">
                <a:latin typeface="Calibri" panose="020F0502020204030204" pitchFamily="34" charset="0"/>
              </a:rPr>
              <a:t>Code: EE313 </a:t>
            </a:r>
          </a:p>
          <a:p>
            <a:r>
              <a:rPr lang="en-US" sz="3600" dirty="0">
                <a:latin typeface="Arial" panose="020B0604020202020204" pitchFamily="34" charset="0"/>
              </a:rPr>
              <a:t>•</a:t>
            </a:r>
            <a:r>
              <a:rPr lang="en-US" sz="3600" dirty="0">
                <a:latin typeface="Calibri" panose="020F0502020204030204" pitchFamily="34" charset="0"/>
              </a:rPr>
              <a:t>Name: Electronic Circuit Design </a:t>
            </a:r>
          </a:p>
          <a:p>
            <a:r>
              <a:rPr lang="en-US" sz="3600" dirty="0">
                <a:latin typeface="Arial" panose="020B0604020202020204" pitchFamily="34" charset="0"/>
              </a:rPr>
              <a:t>•</a:t>
            </a:r>
            <a:r>
              <a:rPr lang="en-US" sz="3600" dirty="0">
                <a:latin typeface="Calibri" panose="020F0502020204030204" pitchFamily="34" charset="0"/>
              </a:rPr>
              <a:t>Credit hours: 3+1 </a:t>
            </a:r>
          </a:p>
          <a:p>
            <a:r>
              <a:rPr lang="en-US" sz="3600" dirty="0">
                <a:latin typeface="Arial" panose="020B0604020202020204" pitchFamily="34" charset="0"/>
              </a:rPr>
              <a:t>•</a:t>
            </a:r>
            <a:r>
              <a:rPr lang="en-US" sz="3600" dirty="0">
                <a:latin typeface="Calibri" panose="020F0502020204030204" pitchFamily="34" charset="0"/>
              </a:rPr>
              <a:t>Lecture days: </a:t>
            </a:r>
            <a:endParaRPr lang="en-US" sz="3600" dirty="0" smtClean="0">
              <a:latin typeface="Calibri" panose="020F050202020403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</a:rPr>
              <a:t>	–Monday</a:t>
            </a:r>
            <a:r>
              <a:rPr lang="en-US" sz="3200" dirty="0" smtClean="0"/>
              <a:t>, Thursday</a:t>
            </a:r>
            <a:r>
              <a:rPr lang="en-US" sz="3200" dirty="0" smtClean="0">
                <a:latin typeface="Calibri" panose="020F0502020204030204" pitchFamily="34" charset="0"/>
              </a:rPr>
              <a:t> &amp; Fridays –  CR_13 &amp; CR_14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 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</a:rPr>
              <a:t>•</a:t>
            </a:r>
            <a:r>
              <a:rPr lang="en-US" sz="3600" dirty="0">
                <a:latin typeface="Calibri" panose="020F0502020204030204" pitchFamily="34" charset="0"/>
              </a:rPr>
              <a:t>Lab day: </a:t>
            </a:r>
          </a:p>
          <a:p>
            <a:r>
              <a:rPr lang="en-US" sz="3200" dirty="0" smtClean="0">
                <a:latin typeface="Arial" panose="020B0604020202020204" pitchFamily="34" charset="0"/>
              </a:rPr>
              <a:t>	–Monday</a:t>
            </a:r>
            <a:r>
              <a:rPr lang="en-US" sz="3200" dirty="0" smtClean="0">
                <a:latin typeface="Calibri" panose="020F0502020204030204" pitchFamily="34" charset="0"/>
              </a:rPr>
              <a:t> /Tuesday (Advance Electronics Lab-IAEC) 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1" y="0"/>
            <a:ext cx="11445157" cy="62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209932"/>
            <a:ext cx="7489128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Grading (Provisional )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589" y="1187765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</a:rPr>
              <a:t>•</a:t>
            </a:r>
            <a:r>
              <a:rPr lang="en-US" sz="4000" dirty="0">
                <a:latin typeface="Calibri" panose="020F0502020204030204" pitchFamily="34" charset="0"/>
              </a:rPr>
              <a:t>Theoretical part: 75% </a:t>
            </a:r>
          </a:p>
          <a:p>
            <a:r>
              <a:rPr lang="en-US" sz="2800" dirty="0" smtClean="0">
                <a:latin typeface="Arial" panose="020B0604020202020204" pitchFamily="34" charset="0"/>
              </a:rPr>
              <a:t>	–</a:t>
            </a:r>
            <a:r>
              <a:rPr lang="en-US" sz="2800" dirty="0">
                <a:latin typeface="Calibri" panose="020F0502020204030204" pitchFamily="34" charset="0"/>
              </a:rPr>
              <a:t>Quizzes: </a:t>
            </a:r>
            <a:r>
              <a:rPr lang="en-US" sz="2800" dirty="0" smtClean="0">
                <a:latin typeface="Calibri" panose="020F0502020204030204" pitchFamily="34" charset="0"/>
              </a:rPr>
              <a:t>10%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</a:rPr>
              <a:t>	–</a:t>
            </a:r>
            <a:r>
              <a:rPr lang="en-US" sz="2800" dirty="0">
                <a:latin typeface="Calibri" panose="020F0502020204030204" pitchFamily="34" charset="0"/>
              </a:rPr>
              <a:t>Assignments: </a:t>
            </a:r>
            <a:r>
              <a:rPr lang="en-US" sz="2800" dirty="0" smtClean="0">
                <a:latin typeface="Calibri" panose="020F0502020204030204" pitchFamily="34" charset="0"/>
              </a:rPr>
              <a:t>(5-10)%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</a:rPr>
              <a:t>	–MSE</a:t>
            </a:r>
            <a:r>
              <a:rPr lang="en-US" sz="2800" dirty="0" smtClean="0">
                <a:latin typeface="Calibri" panose="020F0502020204030204" pitchFamily="34" charset="0"/>
              </a:rPr>
              <a:t> (25-30)%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</a:rPr>
              <a:t>	–</a:t>
            </a:r>
            <a:r>
              <a:rPr lang="en-US" sz="2800" dirty="0">
                <a:latin typeface="Calibri" panose="020F0502020204030204" pitchFamily="34" charset="0"/>
              </a:rPr>
              <a:t>End Semester Exam – </a:t>
            </a:r>
            <a:r>
              <a:rPr lang="en-US" sz="2800" dirty="0" smtClean="0">
                <a:latin typeface="Calibri" panose="020F0502020204030204" pitchFamily="34" charset="0"/>
              </a:rPr>
              <a:t>(45-50)%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</a:rPr>
              <a:t>•</a:t>
            </a:r>
            <a:r>
              <a:rPr lang="en-US" sz="3600" dirty="0">
                <a:latin typeface="Calibri" panose="020F0502020204030204" pitchFamily="34" charset="0"/>
              </a:rPr>
              <a:t>Lab – 25% </a:t>
            </a:r>
          </a:p>
          <a:p>
            <a:r>
              <a:rPr lang="en-US" sz="2800" dirty="0" smtClean="0">
                <a:latin typeface="Arial" panose="020B0604020202020204" pitchFamily="34" charset="0"/>
              </a:rPr>
              <a:t>	–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*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Weightages can be changed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77881</TotalTime>
  <Words>669</Words>
  <Application>Microsoft Office PowerPoint</Application>
  <PresentationFormat>Widescreen</PresentationFormat>
  <Paragraphs>148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SimSun</vt:lpstr>
      <vt:lpstr>Aharoni</vt:lpstr>
      <vt:lpstr>Angsana New</vt:lpstr>
      <vt:lpstr>Arial</vt:lpstr>
      <vt:lpstr>Arial Black</vt:lpstr>
      <vt:lpstr>Calibri</vt:lpstr>
      <vt:lpstr>Calibri Light</vt:lpstr>
      <vt:lpstr>Cambria Math</vt:lpstr>
      <vt:lpstr>Comic Sans MS</vt:lpstr>
      <vt:lpstr>Times New Roman</vt:lpstr>
      <vt:lpstr>Office Theme</vt:lpstr>
      <vt:lpstr>Equation</vt:lpstr>
      <vt:lpstr>PowerPoint Presentation</vt:lpstr>
      <vt:lpstr>Welcome back</vt:lpstr>
      <vt:lpstr>Instructor’s introduction</vt:lpstr>
      <vt:lpstr>Instructor’s introduction</vt:lpstr>
      <vt:lpstr>What is rationale of studying this subject</vt:lpstr>
      <vt:lpstr>Electronic Circuit Design : EE-313 (BEE-12 A, B &amp; C)</vt:lpstr>
      <vt:lpstr>PowerPoint Presentation</vt:lpstr>
      <vt:lpstr>Grading (Provisional )</vt:lpstr>
      <vt:lpstr>PowerPoint Presentation</vt:lpstr>
      <vt:lpstr>PowerPoint Presentation</vt:lpstr>
      <vt:lpstr>Class-room Rules </vt:lpstr>
      <vt:lpstr>PowerPoint Presentation</vt:lpstr>
      <vt:lpstr>If we complete the course before scheduled time then!</vt:lpstr>
      <vt:lpstr>PowerPoint Presentation</vt:lpstr>
      <vt:lpstr>General sequence of the Lectures</vt:lpstr>
      <vt:lpstr>Brief review of EDC (EE-215)</vt:lpstr>
      <vt:lpstr>BJT Modes of Operation</vt:lpstr>
      <vt:lpstr>PowerPoint Presentation</vt:lpstr>
      <vt:lpstr>PowerPoint Presentation</vt:lpstr>
      <vt:lpstr>Small-Signal Models with, the Early Effect</vt:lpstr>
      <vt:lpstr>PowerPoint Presentation</vt:lpstr>
      <vt:lpstr>MOSFET</vt:lpstr>
      <vt:lpstr>PowerPoint Presentation</vt:lpstr>
      <vt:lpstr>VTCs BJT &amp; MOSFET</vt:lpstr>
      <vt:lpstr>Graphical Interpretation of Small –Signal Operation</vt:lpstr>
      <vt:lpstr>Alternate expression for gm</vt:lpstr>
      <vt:lpstr>The Voltage Gain</vt:lpstr>
      <vt:lpstr>The Small-Signal Models</vt:lpstr>
      <vt:lpstr>Biasing Objectives (BJT)</vt:lpstr>
      <vt:lpstr>Biasing in MOSFET Amplifier Circuits</vt:lpstr>
      <vt:lpstr>Some examples of Biasing</vt:lpstr>
      <vt:lpstr>PowerPoint Presentation</vt:lpstr>
      <vt:lpstr>Biasing with Constant current source </vt:lpstr>
      <vt:lpstr>Understanding some concept of EE-215 with the help of  Simulations (LTSpice)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Introductio</dc:title>
  <dc:creator>Abdul Basit Alvi</dc:creator>
  <cp:lastModifiedBy>Abdul Basit Alvi</cp:lastModifiedBy>
  <cp:revision>102</cp:revision>
  <dcterms:created xsi:type="dcterms:W3CDTF">2017-08-28T14:19:25Z</dcterms:created>
  <dcterms:modified xsi:type="dcterms:W3CDTF">2022-09-12T05:30:09Z</dcterms:modified>
</cp:coreProperties>
</file>