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8" r:id="rId2"/>
    <p:sldId id="437" r:id="rId3"/>
    <p:sldId id="435" r:id="rId4"/>
    <p:sldId id="421" r:id="rId5"/>
    <p:sldId id="422" r:id="rId6"/>
    <p:sldId id="257" r:id="rId7"/>
    <p:sldId id="320" r:id="rId8"/>
    <p:sldId id="321" r:id="rId9"/>
    <p:sldId id="322" r:id="rId10"/>
    <p:sldId id="420" r:id="rId11"/>
    <p:sldId id="323" r:id="rId12"/>
    <p:sldId id="324" r:id="rId13"/>
    <p:sldId id="325" r:id="rId14"/>
    <p:sldId id="326" r:id="rId15"/>
    <p:sldId id="327" r:id="rId16"/>
    <p:sldId id="329" r:id="rId17"/>
    <p:sldId id="331" r:id="rId18"/>
    <p:sldId id="436" r:id="rId19"/>
    <p:sldId id="394" r:id="rId20"/>
    <p:sldId id="381" r:id="rId21"/>
    <p:sldId id="382" r:id="rId22"/>
    <p:sldId id="3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8D9B-158A-459E-98CF-3999C3C1F2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15D94-55E0-4A70-B1EC-2F7CA29B0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4876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Oxford University Publishing</a:t>
            </a:r>
          </a:p>
          <a:p>
            <a:pPr>
              <a:defRPr/>
            </a:pPr>
            <a:r>
              <a:rPr lang="en-US"/>
              <a:t>Microelectronic Circuits by Adel S. Sedra and Kenneth C. Smith (0195323033)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4F874-0C88-4914-A851-07365495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6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8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6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emf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0.emf"/><Relationship Id="rId4" Type="http://schemas.openxmlformats.org/officeDocument/2006/relationships/image" Target="../media/image28.emf"/><Relationship Id="rId9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381001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8600"/>
            <a:ext cx="12192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9894" y="0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11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1834" y="340044"/>
                <a:ext cx="10752786" cy="942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TimesNewRoman"/>
                  </a:rPr>
                  <a:t>Gain </a:t>
                </a:r>
                <a:r>
                  <a:rPr lang="en-US" sz="2400" dirty="0">
                    <a:solidFill>
                      <a:schemeClr val="tx1"/>
                    </a:solidFill>
                    <a:latin typeface="TimesNewRoman"/>
                  </a:rPr>
                  <a:t>cells will be part of larger circuits in which negative feedback is utilized to fix the values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NewRoman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NewRoman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NewRoman"/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" y="340044"/>
                <a:ext cx="10752786" cy="942759"/>
              </a:xfrm>
              <a:prstGeom prst="rect">
                <a:avLst/>
              </a:prstGeom>
              <a:blipFill rotWithShape="0">
                <a:blip r:embed="rId2"/>
                <a:stretch>
                  <a:fillRect l="-850" t="-4545" r="-1474" b="-1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1834" y="1943204"/>
            <a:ext cx="11165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NewRoman"/>
              </a:rPr>
              <a:t>we shall assume that the MOS transistor </a:t>
            </a:r>
            <a:r>
              <a:rPr lang="en-US" sz="2400" dirty="0" smtClean="0">
                <a:latin typeface="TimesNewRoman"/>
              </a:rPr>
              <a:t> </a:t>
            </a:r>
            <a:r>
              <a:rPr lang="en-US" sz="2400" dirty="0">
                <a:latin typeface="TimesNewRoman"/>
              </a:rPr>
              <a:t>is biased to operate in </a:t>
            </a:r>
            <a:r>
              <a:rPr lang="en-US" sz="2400" dirty="0" smtClean="0">
                <a:latin typeface="TimesNewRoman"/>
              </a:rPr>
              <a:t>the saturation </a:t>
            </a:r>
            <a:r>
              <a:rPr lang="en-US" sz="2400" dirty="0">
                <a:latin typeface="TimesNewRoman"/>
              </a:rPr>
              <a:t>region and that the BJT </a:t>
            </a:r>
            <a:r>
              <a:rPr lang="en-US" sz="2400" dirty="0" smtClean="0">
                <a:latin typeface="TimesNewRoman"/>
              </a:rPr>
              <a:t>is </a:t>
            </a:r>
            <a:r>
              <a:rPr lang="en-US" sz="2400" dirty="0">
                <a:latin typeface="TimesNewRoman"/>
              </a:rPr>
              <a:t>biased to operate in the active region. We </a:t>
            </a:r>
            <a:r>
              <a:rPr lang="en-US" sz="2400" dirty="0" smtClean="0">
                <a:latin typeface="TimesNewRoman"/>
              </a:rPr>
              <a:t>will often </a:t>
            </a:r>
            <a:r>
              <a:rPr lang="en-US" sz="2400" dirty="0">
                <a:latin typeface="TimesNewRoman"/>
              </a:rPr>
              <a:t>refer to both the MOSFET and the BJT as operating in the “active region.”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53790" y="3660199"/>
            <a:ext cx="10650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NewRoman"/>
              </a:rPr>
              <a:t>Observe that since the current-source load is assumed to be ideal, it is represented in </a:t>
            </a:r>
            <a:r>
              <a:rPr lang="en-US" sz="2400" b="1" dirty="0" smtClean="0">
                <a:solidFill>
                  <a:srgbClr val="FF0000"/>
                </a:solidFill>
                <a:latin typeface="TimesNewRoman"/>
              </a:rPr>
              <a:t>the models </a:t>
            </a:r>
            <a:r>
              <a:rPr lang="en-US" sz="2400" b="1" dirty="0">
                <a:solidFill>
                  <a:srgbClr val="FF0000"/>
                </a:solidFill>
                <a:latin typeface="TimesNewRoman"/>
              </a:rPr>
              <a:t>by an infinite resistance. Practical current sources will have finite output resistance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1834" y="5377194"/>
                <a:ext cx="11267940" cy="1312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TimesNewRoman"/>
                  </a:rPr>
                  <a:t>The only resistance between their output </a:t>
                </a:r>
                <a:r>
                  <a:rPr lang="en-US" sz="2400" dirty="0">
                    <a:solidFill>
                      <a:schemeClr val="tx1"/>
                    </a:solidFill>
                    <a:latin typeface="TimesNewRoman"/>
                  </a:rPr>
                  <a:t>node and ground is the output resistance of the transistor itself,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NewRoman"/>
                  </a:rPr>
                  <a:t>. </a:t>
                </a:r>
                <a:r>
                  <a:rPr lang="en-US" sz="2400" dirty="0">
                    <a:solidFill>
                      <a:schemeClr val="tx1"/>
                    </a:solidFill>
                    <a:latin typeface="TimesNewRoman"/>
                  </a:rPr>
                  <a:t>Thus the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NewRoman"/>
                  </a:rPr>
                  <a:t>voltage gain </a:t>
                </a:r>
                <a:r>
                  <a:rPr lang="en-US" sz="2400" dirty="0">
                    <a:solidFill>
                      <a:schemeClr val="tx1"/>
                    </a:solidFill>
                    <a:latin typeface="TimesNewRoman"/>
                  </a:rPr>
                  <a:t>obtained in these circuits is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NewRoman"/>
                  </a:rPr>
                  <a:t>the maximum possible for a CS or a CE amplifier</a:t>
                </a:r>
                <a:endParaRPr 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" y="5377194"/>
                <a:ext cx="11267940" cy="1312090"/>
              </a:xfrm>
              <a:prstGeom prst="rect">
                <a:avLst/>
              </a:prstGeom>
              <a:blipFill rotWithShape="0">
                <a:blip r:embed="rId3"/>
                <a:stretch>
                  <a:fillRect l="-811" t="-325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151685" y="124496"/>
            <a:ext cx="7755944" cy="9294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0" dirty="0" smtClean="0">
                <a:latin typeface="Arial Black" panose="020B0A04020102020204" pitchFamily="34" charset="0"/>
              </a:rPr>
              <a:t>7.2.</a:t>
            </a:r>
            <a:r>
              <a:rPr lang="en-US" altLang="en-US" dirty="0" smtClean="0">
                <a:latin typeface="Arial Black" panose="020B0A04020102020204" pitchFamily="34" charset="0"/>
              </a:rPr>
              <a:t> The Basic Gain Cell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988001"/>
              </p:ext>
            </p:extLst>
          </p:nvPr>
        </p:nvGraphicFramePr>
        <p:xfrm>
          <a:off x="118607" y="1300766"/>
          <a:ext cx="11650504" cy="539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3" imgW="3263900" imgH="1511300" progId="Equation.DSMT4">
                  <p:embed/>
                </p:oleObj>
              </mc:Choice>
              <mc:Fallback>
                <p:oleObj name="Equation" r:id="rId3" imgW="32639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07" y="1300766"/>
                        <a:ext cx="11650504" cy="5396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" descr="se07F0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0" r="50540" b="4190"/>
          <a:stretch/>
        </p:blipFill>
        <p:spPr bwMode="auto">
          <a:xfrm>
            <a:off x="7495913" y="1776366"/>
            <a:ext cx="3653300" cy="229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se07F0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9" t="56818" r="-12808" b="4098"/>
          <a:stretch/>
        </p:blipFill>
        <p:spPr bwMode="auto">
          <a:xfrm>
            <a:off x="7495912" y="4545324"/>
            <a:ext cx="4600721" cy="215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074057" y="2612571"/>
            <a:ext cx="6421855" cy="4011463"/>
            <a:chOff x="1074057" y="2612571"/>
            <a:chExt cx="6421855" cy="4011463"/>
          </a:xfrm>
        </p:grpSpPr>
        <p:sp>
          <p:nvSpPr>
            <p:cNvPr id="2" name="Rounded Rectangle 1"/>
            <p:cNvSpPr/>
            <p:nvPr/>
          </p:nvSpPr>
          <p:spPr>
            <a:xfrm>
              <a:off x="1074057" y="2612571"/>
              <a:ext cx="2104572" cy="1349829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74057" y="5274205"/>
              <a:ext cx="2104572" cy="1349829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817257" y="4777553"/>
              <a:ext cx="3678655" cy="1364343"/>
              <a:chOff x="3817257" y="4775200"/>
              <a:chExt cx="3678655" cy="1364343"/>
            </a:xfrm>
            <a:solidFill>
              <a:srgbClr val="FFFF00"/>
            </a:solidFill>
          </p:grpSpPr>
          <p:sp>
            <p:nvSpPr>
              <p:cNvPr id="3" name="Rectangular Callout 2"/>
              <p:cNvSpPr/>
              <p:nvPr/>
            </p:nvSpPr>
            <p:spPr>
              <a:xfrm>
                <a:off x="3817257" y="4775200"/>
                <a:ext cx="3678655" cy="1364343"/>
              </a:xfrm>
              <a:prstGeom prst="wedgeRectCallout">
                <a:avLst>
                  <a:gd name="adj1" fmla="val -67390"/>
                  <a:gd name="adj2" fmla="val -146011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ular Callout 8"/>
              <p:cNvSpPr/>
              <p:nvPr/>
            </p:nvSpPr>
            <p:spPr>
              <a:xfrm>
                <a:off x="3817257" y="4775200"/>
                <a:ext cx="3678655" cy="1364343"/>
              </a:xfrm>
              <a:prstGeom prst="wedgeRectCallout">
                <a:avLst>
                  <a:gd name="adj1" fmla="val -67390"/>
                  <a:gd name="adj2" fmla="val 38032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ysClr val="windowText" lastClr="000000"/>
                    </a:solidFill>
                  </a:rPr>
                  <a:t>Both formula for MOS and BJT seem same , but are actually different </a:t>
                </a:r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0447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26" y="49368"/>
            <a:ext cx="6236237" cy="9423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0" dirty="0" smtClean="0"/>
              <a:t>7.2.2. </a:t>
            </a:r>
            <a:r>
              <a:rPr lang="en-US" altLang="en-US" dirty="0" smtClean="0"/>
              <a:t>The Intrinsic Gain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724" y="1163638"/>
            <a:ext cx="10416862" cy="14765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For the BJT, one can derive a formulate for the </a:t>
            </a:r>
            <a:r>
              <a:rPr lang="en-US" altLang="en-US" sz="3200" dirty="0" smtClean="0">
                <a:solidFill>
                  <a:srgbClr val="FF0000"/>
                </a:solidFill>
              </a:rPr>
              <a:t>intrinsic gain </a:t>
            </a:r>
            <a:r>
              <a:rPr lang="en-US" altLang="en-US" sz="3200" i="1" dirty="0" err="1" smtClean="0">
                <a:solidFill>
                  <a:srgbClr val="FF0000"/>
                </a:solidFill>
              </a:rPr>
              <a:t>A</a:t>
            </a:r>
            <a:r>
              <a:rPr lang="en-US" altLang="en-US" sz="3200" i="1" baseline="-25000" dirty="0" err="1" smtClean="0">
                <a:solidFill>
                  <a:srgbClr val="FF0000"/>
                </a:solidFill>
              </a:rPr>
              <a:t>vo</a:t>
            </a:r>
            <a:r>
              <a:rPr lang="en-US" altLang="en-US" sz="3200" dirty="0" smtClean="0">
                <a:solidFill>
                  <a:srgbClr val="FF0000"/>
                </a:solidFill>
              </a:rPr>
              <a:t> = </a:t>
            </a:r>
            <a:r>
              <a:rPr lang="en-US" altLang="en-US" sz="3200" i="1" dirty="0" err="1" smtClean="0">
                <a:solidFill>
                  <a:srgbClr val="FF0000"/>
                </a:solidFill>
              </a:rPr>
              <a:t>g</a:t>
            </a:r>
            <a:r>
              <a:rPr lang="en-US" altLang="en-US" sz="3200" i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altLang="en-US" sz="3200" i="1" dirty="0" err="1" smtClean="0">
                <a:solidFill>
                  <a:srgbClr val="FF0000"/>
                </a:solidFill>
              </a:rPr>
              <a:t>r</a:t>
            </a:r>
            <a:r>
              <a:rPr lang="en-US" altLang="en-US" sz="3200" i="1" baseline="-25000" dirty="0" err="1" smtClean="0">
                <a:solidFill>
                  <a:srgbClr val="FF0000"/>
                </a:solidFill>
              </a:rPr>
              <a:t>o</a:t>
            </a:r>
            <a:r>
              <a:rPr lang="en-US" altLang="en-US" sz="3200" dirty="0" smtClean="0"/>
              <a:t> using the formulas below.</a:t>
            </a:r>
          </a:p>
        </p:txBody>
      </p:sp>
      <p:graphicFrame>
        <p:nvGraphicFramePr>
          <p:cNvPr id="1024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4089016"/>
              </p:ext>
            </p:extLst>
          </p:nvPr>
        </p:nvGraphicFramePr>
        <p:xfrm>
          <a:off x="362645" y="2129554"/>
          <a:ext cx="5999518" cy="364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3" imgW="1841500" imgH="1117600" progId="Equation.DSMT4">
                  <p:embed/>
                </p:oleObj>
              </mc:Choice>
              <mc:Fallback>
                <p:oleObj name="Equation" r:id="rId3" imgW="18415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45" y="2129554"/>
                        <a:ext cx="5999518" cy="3640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41713" y="2640169"/>
            <a:ext cx="5035639" cy="4018208"/>
          </a:xfrm>
          <a:prstGeom prst="rect">
            <a:avLst/>
          </a:prstGeom>
          <a:solidFill>
            <a:srgbClr val="66FF66"/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i="1" dirty="0" smtClean="0"/>
              <a:t>A</a:t>
            </a:r>
            <a:r>
              <a:rPr lang="en-US" altLang="en-US" sz="3200" baseline="-25000" dirty="0" smtClean="0"/>
              <a:t>0</a:t>
            </a:r>
            <a:r>
              <a:rPr lang="en-US" altLang="en-US" sz="3200" dirty="0" smtClean="0"/>
              <a:t> is simply ratio of the </a:t>
            </a:r>
            <a:r>
              <a:rPr lang="en-US" altLang="en-US" sz="3200" dirty="0" smtClean="0">
                <a:solidFill>
                  <a:srgbClr val="FF0000"/>
                </a:solidFill>
              </a:rPr>
              <a:t>Early Voltage (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V</a:t>
            </a:r>
            <a:r>
              <a:rPr lang="en-US" altLang="en-US" sz="3200" i="1" baseline="-25000" dirty="0" smtClean="0">
                <a:solidFill>
                  <a:srgbClr val="FF0000"/>
                </a:solidFill>
              </a:rPr>
              <a:t>A</a:t>
            </a:r>
            <a:r>
              <a:rPr lang="en-US" altLang="en-US" sz="3200" dirty="0" smtClean="0">
                <a:solidFill>
                  <a:srgbClr val="FF0000"/>
                </a:solidFill>
              </a:rPr>
              <a:t>)</a:t>
            </a:r>
            <a:r>
              <a:rPr lang="en-US" altLang="en-US" sz="3200" dirty="0" smtClean="0"/>
              <a:t> and thermal voltage (</a:t>
            </a:r>
            <a:r>
              <a:rPr lang="en-US" altLang="en-US" sz="3200" i="1" dirty="0" smtClean="0"/>
              <a:t>V</a:t>
            </a:r>
            <a:r>
              <a:rPr lang="en-US" altLang="en-US" sz="3200" i="1" baseline="-25000" dirty="0" smtClean="0"/>
              <a:t>T</a:t>
            </a:r>
            <a:r>
              <a:rPr lang="en-US" altLang="en-US" sz="3200" dirty="0" smtClean="0"/>
              <a:t>)</a:t>
            </a:r>
          </a:p>
          <a:p>
            <a:pPr lvl="1"/>
            <a:r>
              <a:rPr lang="en-US" altLang="en-US" sz="2800" dirty="0" smtClean="0"/>
              <a:t>The value of </a:t>
            </a:r>
            <a:r>
              <a:rPr lang="en-US" altLang="en-US" sz="2800" i="1" dirty="0" smtClean="0"/>
              <a:t>V</a:t>
            </a:r>
            <a:r>
              <a:rPr lang="en-US" altLang="en-US" sz="2800" i="1" baseline="-25000" dirty="0" smtClean="0"/>
              <a:t>A </a:t>
            </a:r>
            <a:r>
              <a:rPr lang="en-US" altLang="en-US" sz="2800" dirty="0" smtClean="0"/>
              <a:t>ranges from 5V to 35V for modern technologies.</a:t>
            </a:r>
          </a:p>
          <a:p>
            <a:pPr lvl="1"/>
            <a:r>
              <a:rPr lang="en-US" altLang="en-US" sz="2800" dirty="0" smtClean="0"/>
              <a:t>The value of A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ranges from 200V/V to 5000V/V, as such.</a:t>
            </a:r>
          </a:p>
          <a:p>
            <a:pPr marL="0" indent="0">
              <a:buNone/>
            </a:pPr>
            <a:endParaRPr lang="en-US" altLang="en-US" sz="3200" dirty="0" smtClean="0"/>
          </a:p>
          <a:p>
            <a:endParaRPr lang="en-US" altLang="en-US" sz="3200" dirty="0" smtClean="0"/>
          </a:p>
          <a:p>
            <a:pPr lvl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005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89" y="152400"/>
            <a:ext cx="7997780" cy="852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dirty="0" smtClean="0"/>
              <a:t>7.2.2. </a:t>
            </a:r>
            <a:r>
              <a:rPr lang="en-US" altLang="en-US" dirty="0" smtClean="0"/>
              <a:t>The Intrinsic Gain(MOS-device)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6998" y="1455705"/>
            <a:ext cx="11163837" cy="14034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There are </a:t>
            </a:r>
            <a:r>
              <a:rPr lang="en-US" altLang="en-US" dirty="0" smtClean="0">
                <a:solidFill>
                  <a:srgbClr val="FF0000"/>
                </a:solidFill>
              </a:rPr>
              <a:t>three possible expressions for </a:t>
            </a:r>
            <a:r>
              <a:rPr lang="en-US" altLang="en-US" i="1" dirty="0" smtClean="0">
                <a:solidFill>
                  <a:srgbClr val="FF0000"/>
                </a:solidFill>
              </a:rPr>
              <a:t>g</a:t>
            </a:r>
            <a:r>
              <a:rPr lang="en-US" altLang="en-US" i="1" baseline="-25000" dirty="0" smtClean="0">
                <a:solidFill>
                  <a:srgbClr val="FF0000"/>
                </a:solidFill>
              </a:rPr>
              <a:t>m</a:t>
            </a:r>
            <a:r>
              <a:rPr lang="en-US" altLang="en-US" dirty="0" smtClean="0"/>
              <a:t>, two are particularly useful here.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457200" lvl="1" indent="0" eaLnBrk="1" hangingPunct="1">
              <a:buNone/>
            </a:pPr>
            <a:endParaRPr lang="en-US" altLang="en-US" dirty="0" smtClean="0"/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8646001"/>
              </p:ext>
            </p:extLst>
          </p:nvPr>
        </p:nvGraphicFramePr>
        <p:xfrm>
          <a:off x="2691530" y="3040486"/>
          <a:ext cx="4995837" cy="221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1346200" imgH="596900" progId="Equation.DSMT4">
                  <p:embed/>
                </p:oleObj>
              </mc:Choice>
              <mc:Fallback>
                <p:oleObj name="Equation" r:id="rId3" imgW="13462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530" y="3040486"/>
                        <a:ext cx="4995837" cy="221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94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0455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7.2.2. The Intrinsic Gain (MOS)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036678"/>
              </p:ext>
            </p:extLst>
          </p:nvPr>
        </p:nvGraphicFramePr>
        <p:xfrm>
          <a:off x="698680" y="1221146"/>
          <a:ext cx="6977128" cy="547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3" imgW="2235200" imgH="1752600" progId="Equation.DSMT4">
                  <p:embed/>
                </p:oleObj>
              </mc:Choice>
              <mc:Fallback>
                <p:oleObj name="Equation" r:id="rId3" imgW="2235200" imgH="175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80" y="1221146"/>
                        <a:ext cx="6977128" cy="5470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466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77" y="197701"/>
            <a:ext cx="10515600" cy="768216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7.2.2. </a:t>
            </a:r>
            <a:r>
              <a:rPr lang="en-US" altLang="en-US" dirty="0" smtClean="0"/>
              <a:t>The Intrinsic Gain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377" y="1102659"/>
            <a:ext cx="11172423" cy="50743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The </a:t>
            </a:r>
            <a:r>
              <a:rPr lang="en-US" altLang="en-US" sz="3200" dirty="0" smtClean="0">
                <a:solidFill>
                  <a:srgbClr val="FF0000"/>
                </a:solidFill>
              </a:rPr>
              <a:t>expression (7.13)</a:t>
            </a:r>
            <a:r>
              <a:rPr lang="en-US" altLang="en-US" sz="3200" dirty="0" smtClean="0"/>
              <a:t> is one most comparable to the BJT (7.9).</a:t>
            </a:r>
          </a:p>
          <a:p>
            <a:pPr eaLnBrk="1" hangingPunct="1"/>
            <a:r>
              <a:rPr lang="en-US" altLang="en-US" sz="3200" dirty="0" smtClean="0"/>
              <a:t>Note the following points:</a:t>
            </a:r>
          </a:p>
          <a:p>
            <a:pPr lvl="1" eaLnBrk="1" hangingPunct="1"/>
            <a:r>
              <a:rPr lang="en-US" altLang="en-US" sz="2800" dirty="0" smtClean="0"/>
              <a:t>The quantity of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V</a:t>
            </a:r>
            <a:r>
              <a:rPr lang="en-US" altLang="en-US" sz="2800" i="1" baseline="-25000" dirty="0" smtClean="0">
                <a:solidFill>
                  <a:srgbClr val="FF0000"/>
                </a:solidFill>
              </a:rPr>
              <a:t>OV</a:t>
            </a:r>
            <a:r>
              <a:rPr lang="en-US" altLang="en-US" sz="2800" dirty="0" smtClean="0">
                <a:solidFill>
                  <a:srgbClr val="FF0000"/>
                </a:solidFill>
              </a:rPr>
              <a:t>/2</a:t>
            </a:r>
            <a:r>
              <a:rPr lang="en-US" altLang="en-US" sz="2800" dirty="0" smtClean="0"/>
              <a:t> is a design parameter.</a:t>
            </a:r>
          </a:p>
          <a:p>
            <a:pPr lvl="2" eaLnBrk="1" hangingPunct="1"/>
            <a:r>
              <a:rPr lang="en-US" altLang="en-US" sz="2400" dirty="0" smtClean="0"/>
              <a:t>Its value has been decreasing with technological developments.</a:t>
            </a:r>
          </a:p>
          <a:p>
            <a:pPr lvl="1" eaLnBrk="1" hangingPunct="1"/>
            <a:r>
              <a:rPr lang="en-US" altLang="en-US" sz="2800" dirty="0" smtClean="0"/>
              <a:t>The </a:t>
            </a:r>
            <a:r>
              <a:rPr lang="en-US" altLang="en-US" sz="2800" dirty="0" smtClean="0">
                <a:solidFill>
                  <a:srgbClr val="FF0000"/>
                </a:solidFill>
              </a:rPr>
              <a:t>numerator quantity is both process dependent</a:t>
            </a:r>
            <a:r>
              <a:rPr lang="en-US" altLang="en-US" sz="2800" dirty="0" smtClean="0"/>
              <a:t> (through </a:t>
            </a:r>
            <a:r>
              <a:rPr lang="en-US" altLang="en-US" sz="2800" i="1" dirty="0" smtClean="0"/>
              <a:t>V</a:t>
            </a:r>
            <a:r>
              <a:rPr lang="en-US" altLang="en-US" sz="2800" i="1" baseline="-25000" dirty="0" smtClean="0"/>
              <a:t>A</a:t>
            </a:r>
            <a:r>
              <a:rPr lang="en-US" altLang="en-US" sz="2800" dirty="0" smtClean="0"/>
              <a:t>’) and device dependent (through </a:t>
            </a:r>
            <a:r>
              <a:rPr lang="en-US" altLang="en-US" sz="2800" i="1" dirty="0" smtClean="0"/>
              <a:t>L</a:t>
            </a:r>
            <a:r>
              <a:rPr lang="en-US" altLang="en-US" sz="2800" dirty="0" smtClean="0"/>
              <a:t>).</a:t>
            </a:r>
          </a:p>
          <a:p>
            <a:pPr lvl="2" eaLnBrk="1" hangingPunct="1"/>
            <a:r>
              <a:rPr lang="en-US" altLang="en-US" sz="2400" dirty="0" smtClean="0"/>
              <a:t>Its value has been decreasing with technological developments.</a:t>
            </a:r>
          </a:p>
          <a:p>
            <a:pPr lvl="1" eaLnBrk="1" hangingPunct="1"/>
            <a:r>
              <a:rPr lang="en-US" altLang="en-US" sz="2800" dirty="0" smtClean="0"/>
              <a:t>From (7.14) we see that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A</a:t>
            </a:r>
            <a:r>
              <a:rPr lang="en-US" altLang="en-US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en-US" sz="2800" dirty="0" smtClean="0">
                <a:solidFill>
                  <a:srgbClr val="FF0000"/>
                </a:solidFill>
              </a:rPr>
              <a:t> may be increased</a:t>
            </a:r>
            <a:r>
              <a:rPr lang="en-US" altLang="en-US" sz="2800" dirty="0" smtClean="0"/>
              <a:t> by using a longer MOSFET and operating at lower </a:t>
            </a:r>
            <a:r>
              <a:rPr lang="en-US" altLang="en-US" sz="2800" i="1" dirty="0" smtClean="0"/>
              <a:t>V</a:t>
            </a:r>
            <a:r>
              <a:rPr lang="en-US" altLang="en-US" sz="2800" i="1" baseline="-25000" dirty="0" smtClean="0"/>
              <a:t>OV</a:t>
            </a:r>
            <a:r>
              <a:rPr lang="en-US" altLang="en-US" sz="2800" dirty="0" smtClean="0"/>
              <a:t>.</a:t>
            </a:r>
          </a:p>
          <a:p>
            <a:pPr lvl="2" eaLnBrk="1" hangingPunct="1"/>
            <a:r>
              <a:rPr lang="en-US" altLang="en-US" sz="2400" dirty="0" smtClean="0"/>
              <a:t>This is not without trade-offs (refer to textbook).</a:t>
            </a:r>
          </a:p>
        </p:txBody>
      </p:sp>
    </p:spTree>
    <p:extLst>
      <p:ext uri="{BB962C8B-B14F-4D97-AF65-F5344CB8AC3E}">
        <p14:creationId xmlns:p14="http://schemas.microsoft.com/office/powerpoint/2010/main" val="736053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1752600" y="2057400"/>
            <a:ext cx="3886200" cy="449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5262"/>
            <a:ext cx="11201400" cy="871109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/>
              <a:t>Effect </a:t>
            </a:r>
            <a:r>
              <a:rPr lang="en-US" altLang="en-US" sz="3600" b="1" dirty="0"/>
              <a:t>of the Output Resistance of the Current-Source Load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530" y="1270758"/>
            <a:ext cx="10515600" cy="15271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current-source load of the CS amplifier</a:t>
            </a:r>
            <a:r>
              <a:rPr lang="en-US" altLang="en-US" dirty="0" smtClean="0"/>
              <a:t> in Figure (left) can be implemented using a PMOS transistor biased in the saturation region to provide the required current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, as shown in Figure (right)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4"/>
          <a:stretch/>
        </p:blipFill>
        <p:spPr bwMode="auto">
          <a:xfrm>
            <a:off x="836591" y="2893792"/>
            <a:ext cx="2859109" cy="362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6"/>
          <a:stretch/>
        </p:blipFill>
        <p:spPr bwMode="auto">
          <a:xfrm>
            <a:off x="7078952" y="2946041"/>
            <a:ext cx="2927531" cy="376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005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83" y="133306"/>
            <a:ext cx="7932313" cy="81973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 smtClean="0"/>
              <a:t>Effect </a:t>
            </a:r>
            <a:r>
              <a:rPr lang="en-US" altLang="en-US" sz="2800" b="1" dirty="0"/>
              <a:t>of the Output Resistance of the Current-Source Load</a:t>
            </a:r>
          </a:p>
        </p:txBody>
      </p:sp>
      <p:pic>
        <p:nvPicPr>
          <p:cNvPr id="17412" name="Picture 5" descr="se07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56" y="953036"/>
            <a:ext cx="5035638" cy="576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16983" y="2070280"/>
            <a:ext cx="62838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(</a:t>
            </a:r>
            <a:r>
              <a:rPr lang="en-US" altLang="en-US" sz="2800" b="1" dirty="0"/>
              <a:t>a): </a:t>
            </a:r>
            <a:r>
              <a:rPr lang="en-US" altLang="en-US" sz="2800" dirty="0"/>
              <a:t>The CS amplifier with the current-source load implemented with a </a:t>
            </a:r>
            <a:endParaRPr lang="en-US" altLang="en-US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-channel </a:t>
            </a:r>
            <a:r>
              <a:rPr lang="en-US" altLang="en-US" sz="2800" dirty="0"/>
              <a:t>MOSFET </a:t>
            </a:r>
            <a:r>
              <a:rPr lang="en-US" altLang="en-US" sz="2800" i="1" dirty="0"/>
              <a:t>Q</a:t>
            </a:r>
            <a:r>
              <a:rPr lang="en-US" altLang="en-US" sz="2800" i="1" baseline="-25000" dirty="0"/>
              <a:t>2 </a:t>
            </a:r>
            <a:r>
              <a:rPr lang="en-US" altLang="en-US" sz="2800" dirty="0"/>
              <a:t>; </a:t>
            </a:r>
            <a:endParaRPr lang="en-US" altLang="en-US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(</a:t>
            </a:r>
            <a:r>
              <a:rPr lang="en-US" altLang="en-US" sz="2800" b="1" dirty="0"/>
              <a:t>b) </a:t>
            </a:r>
            <a:r>
              <a:rPr lang="en-US" altLang="en-US" sz="2800" dirty="0"/>
              <a:t>the circuit with </a:t>
            </a:r>
            <a:r>
              <a:rPr lang="en-US" altLang="en-US" sz="2800" i="1" dirty="0"/>
              <a:t>Q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</a:t>
            </a:r>
            <a:r>
              <a:rPr lang="en-US" altLang="en-US" sz="2800" dirty="0"/>
              <a:t>replaced with its large-signal model; </a:t>
            </a:r>
            <a:r>
              <a:rPr lang="en-US" altLang="en-US" sz="2800" dirty="0" smtClean="0"/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</a:t>
            </a:r>
            <a:r>
              <a:rPr lang="en-US" altLang="en-US" sz="2800" b="1" dirty="0"/>
              <a:t>(c) </a:t>
            </a:r>
            <a:r>
              <a:rPr lang="en-US" altLang="en-US" sz="2800" dirty="0"/>
              <a:t>small-signal equivalent circuit of the amplifier.</a:t>
            </a:r>
          </a:p>
        </p:txBody>
      </p:sp>
    </p:spTree>
    <p:extLst>
      <p:ext uri="{BB962C8B-B14F-4D97-AF65-F5344CB8AC3E}">
        <p14:creationId xmlns:p14="http://schemas.microsoft.com/office/powerpoint/2010/main" val="3804484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Effect of Parallel resistance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09" y="1690688"/>
            <a:ext cx="6181725" cy="17811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37379"/>
              </p:ext>
            </p:extLst>
          </p:nvPr>
        </p:nvGraphicFramePr>
        <p:xfrm>
          <a:off x="537709" y="3933371"/>
          <a:ext cx="6181724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734"/>
                <a:gridCol w="1246734"/>
                <a:gridCol w="1246734"/>
                <a:gridCol w="2441522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Resistor 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Resistor 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Resistor3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Parallel/ effective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33.33333333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10000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10000000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49.75099626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50000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450.4504505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571" y="2261279"/>
            <a:ext cx="4166229" cy="20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9" y="197699"/>
            <a:ext cx="10503097" cy="897005"/>
          </a:xfrm>
          <a:solidFill>
            <a:srgbClr val="00FF0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7.2.2 </a:t>
            </a:r>
            <a:r>
              <a:rPr lang="en-US" b="1" dirty="0" smtClean="0">
                <a:solidFill>
                  <a:schemeClr val="bg1"/>
                </a:solidFill>
              </a:rPr>
              <a:t>Comparison of  Intrinsic Gains of BJT &amp; MOS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9" y="2067231"/>
            <a:ext cx="2118130" cy="597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8" y="2812959"/>
            <a:ext cx="2118131" cy="189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7" y="4859665"/>
            <a:ext cx="2118131" cy="734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418" y="5643443"/>
            <a:ext cx="11497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NewRoman"/>
              </a:rPr>
              <a:t>It </a:t>
            </a:r>
            <a:r>
              <a:rPr lang="en-US" sz="2400" dirty="0" smtClean="0">
                <a:latin typeface="TimesNewRoman"/>
              </a:rPr>
              <a:t>is important </a:t>
            </a:r>
            <a:r>
              <a:rPr lang="en-US" sz="2400" dirty="0">
                <a:latin typeface="TimesNewRoman"/>
              </a:rPr>
              <a:t>to note that for a given bipolar-transistor fabrication process, is independent </a:t>
            </a:r>
            <a:r>
              <a:rPr lang="en-US" sz="2400" dirty="0" smtClean="0">
                <a:latin typeface="TimesNewRoman"/>
              </a:rPr>
              <a:t>of the </a:t>
            </a:r>
            <a:r>
              <a:rPr lang="en-US" sz="2400" dirty="0">
                <a:latin typeface="TimesNewRoman"/>
              </a:rPr>
              <a:t>transistor junction area and of its bias current. This is not the case for the MOSFET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01" y="2867753"/>
            <a:ext cx="1413515" cy="717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627" y="2867753"/>
            <a:ext cx="3951421" cy="657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001" y="1961568"/>
            <a:ext cx="1839693" cy="7488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910" y="3742141"/>
            <a:ext cx="1778026" cy="729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3179" y="4641640"/>
            <a:ext cx="1719335" cy="8874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626" y="4575701"/>
            <a:ext cx="2813091" cy="9533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397" y="1262130"/>
            <a:ext cx="1661375" cy="52322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BJT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8969" y="1262130"/>
            <a:ext cx="1661375" cy="52322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MOS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2339068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latin typeface="Arial Black" panose="020B0A04020102020204" pitchFamily="34" charset="0"/>
              </a:rPr>
              <a:t>Chapter No 7</a:t>
            </a:r>
            <a:endParaRPr lang="en-US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62" y="12042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55" y="1336183"/>
            <a:ext cx="11511566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Integrated-circuit fabrication technology offers the circuit designer many exciting opportunities, the most important of which is the large number of inexpensive small-area MOS transistors.  An overriding concern for IC designers, however, is the minimization of chip area or “silicon real estate.”  </a:t>
            </a:r>
            <a:r>
              <a:rPr lang="en-US" altLang="en-US" b="1" dirty="0" smtClean="0">
                <a:solidFill>
                  <a:srgbClr val="FF0000"/>
                </a:solidFill>
              </a:rPr>
              <a:t>As a result, large-valued resistors and capacitors are virtually absent.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basic gain cell of IC amplifier is the CS (CE) amplifier with a current-source load.  For an ideal current-source load (i.e. one with infinite output resistance), the transistor operates in an open-circuit fashion and thus provides the maximum gain possible: 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vo</a:t>
            </a:r>
            <a:r>
              <a:rPr lang="en-US" altLang="en-US" dirty="0" smtClean="0"/>
              <a:t> = -</a:t>
            </a:r>
            <a:r>
              <a:rPr lang="en-US" altLang="en-US" i="1" dirty="0" err="1" smtClean="0"/>
              <a:t>g</a:t>
            </a:r>
            <a:r>
              <a:rPr lang="en-US" altLang="en-US" i="1" baseline="-25000" dirty="0" err="1" smtClean="0"/>
              <a:t>m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o</a:t>
            </a:r>
            <a:r>
              <a:rPr lang="en-US" altLang="en-US" dirty="0" smtClean="0"/>
              <a:t> = -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2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8499" y="223457"/>
            <a:ext cx="4957293" cy="81973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499" y="1880314"/>
            <a:ext cx="11552349" cy="346441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intrinsic gain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is given by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A</a:t>
            </a:r>
            <a:r>
              <a:rPr lang="en-US" altLang="en-US" dirty="0" smtClean="0"/>
              <a:t> /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T</a:t>
            </a:r>
            <a:r>
              <a:rPr lang="en-US" altLang="en-US" dirty="0" smtClean="0"/>
              <a:t> for a BJT and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A</a:t>
            </a:r>
            <a:r>
              <a:rPr lang="en-US" altLang="en-US" dirty="0" smtClean="0"/>
              <a:t>/(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OV</a:t>
            </a:r>
            <a:r>
              <a:rPr lang="en-US" altLang="en-US" dirty="0" smtClean="0"/>
              <a:t>/2) for a MOSFET.  For a BJT,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is constant independent of bias current and device dimensions.  For a MOSFET,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0</a:t>
            </a:r>
            <a:r>
              <a:rPr lang="en-US" altLang="en-US" dirty="0" smtClean="0"/>
              <a:t> is inversely proportional to </a:t>
            </a:r>
            <a:r>
              <a:rPr lang="en-US" altLang="en-US" i="1" dirty="0" smtClean="0"/>
              <a:t>I</a:t>
            </a:r>
            <a:r>
              <a:rPr lang="en-US" altLang="en-US" i="1" baseline="-25000" dirty="0" smtClean="0"/>
              <a:t>D</a:t>
            </a:r>
            <a:r>
              <a:rPr lang="en-US" altLang="en-US" baseline="30000" dirty="0" smtClean="0"/>
              <a:t>1/2</a:t>
            </a:r>
            <a:r>
              <a:rPr lang="en-US" altLang="en-US" dirty="0" smtClean="0"/>
              <a:t>. 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Simple current-source loads reduce the gain realized in the basic gain cell because of their finite resistance (usually comparable to the value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o</a:t>
            </a:r>
            <a:r>
              <a:rPr lang="en-US" altLang="en-US" dirty="0" smtClean="0"/>
              <a:t> of the amplifying transistor).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1" y="5012387"/>
            <a:ext cx="5937777" cy="1169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85" y="4992465"/>
            <a:ext cx="2669592" cy="10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1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296"/>
            <a:ext cx="2279131" cy="55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6669"/>
            <a:ext cx="12116413" cy="1712892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921706"/>
              </p:ext>
            </p:extLst>
          </p:nvPr>
        </p:nvGraphicFramePr>
        <p:xfrm>
          <a:off x="451530" y="2558163"/>
          <a:ext cx="2662237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5" imgW="1168200" imgH="1765080" progId="Equation.DSMT4">
                  <p:embed/>
                </p:oleObj>
              </mc:Choice>
              <mc:Fallback>
                <p:oleObj name="Equation" r:id="rId5" imgW="1168200" imgH="176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30" y="2558163"/>
                        <a:ext cx="2662237" cy="402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63327"/>
              </p:ext>
            </p:extLst>
          </p:nvPr>
        </p:nvGraphicFramePr>
        <p:xfrm>
          <a:off x="9315450" y="2939163"/>
          <a:ext cx="2606675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7" imgW="799920" imgH="1117440" progId="Equation.DSMT4">
                  <p:embed/>
                </p:oleObj>
              </mc:Choice>
              <mc:Fallback>
                <p:oleObj name="Equation" r:id="rId7" imgW="7999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5450" y="2939163"/>
                        <a:ext cx="2606675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16114" y="2279561"/>
            <a:ext cx="2365829" cy="55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MOSFET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2228" y="2279561"/>
            <a:ext cx="2365829" cy="55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BJT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8882" y="2279561"/>
            <a:ext cx="4125010" cy="4542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9517" y="2279561"/>
            <a:ext cx="4403740" cy="45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92" y="2166630"/>
            <a:ext cx="11518711" cy="220065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gradually move from discrete</a:t>
            </a:r>
            <a:b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circuit technology</a:t>
            </a:r>
            <a:br>
              <a:rPr lang="en-US" b="1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</a:t>
            </a:r>
            <a:br>
              <a:rPr lang="en-US" b="1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analyze various building blocks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911" y="120426"/>
            <a:ext cx="4443212" cy="871247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820" y="1455312"/>
            <a:ext cx="11719774" cy="52417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/>
              <a:t>IN THIS CHAPTER WE WILL LEARN</a:t>
            </a:r>
          </a:p>
          <a:p>
            <a:pPr eaLnBrk="1" hangingPunct="1"/>
            <a:endParaRPr lang="en-US" altLang="en-US" sz="3600" b="1" dirty="0" smtClean="0"/>
          </a:p>
          <a:p>
            <a:pPr lvl="1" eaLnBrk="1" hangingPunct="1"/>
            <a:r>
              <a:rPr lang="en-US" altLang="en-US" sz="3200" dirty="0" smtClean="0"/>
              <a:t>The </a:t>
            </a:r>
            <a:r>
              <a:rPr lang="en-US" altLang="en-US" sz="3200" dirty="0" smtClean="0">
                <a:solidFill>
                  <a:srgbClr val="FF0000"/>
                </a:solidFill>
              </a:rPr>
              <a:t>basic integrated-circuit (IC) design philosophy</a:t>
            </a:r>
            <a:r>
              <a:rPr lang="en-US" altLang="en-US" sz="3200" dirty="0" smtClean="0"/>
              <a:t> and how it differs from that for discrete-circuit design.</a:t>
            </a:r>
          </a:p>
          <a:p>
            <a:pPr lvl="1" eaLnBrk="1" hangingPunct="1"/>
            <a:r>
              <a:rPr lang="en-US" altLang="en-US" sz="3200" dirty="0" smtClean="0"/>
              <a:t>The </a:t>
            </a:r>
            <a:r>
              <a:rPr lang="en-US" altLang="en-US" sz="3200" dirty="0" smtClean="0">
                <a:solidFill>
                  <a:srgbClr val="FF0000"/>
                </a:solidFill>
              </a:rPr>
              <a:t>basic gain cells of IC amplifiers</a:t>
            </a:r>
            <a:r>
              <a:rPr lang="en-US" altLang="en-US" sz="3200" dirty="0" smtClean="0"/>
              <a:t>, namely, the CS and CE amplifiers with current-source loads.</a:t>
            </a:r>
          </a:p>
          <a:p>
            <a:pPr lvl="1" eaLnBrk="1" hangingPunct="1"/>
            <a:r>
              <a:rPr lang="en-US" altLang="en-US" sz="3200" dirty="0" smtClean="0"/>
              <a:t>How to </a:t>
            </a:r>
            <a:r>
              <a:rPr lang="en-US" altLang="en-US" sz="3200" dirty="0" smtClean="0">
                <a:solidFill>
                  <a:srgbClr val="FF0000"/>
                </a:solidFill>
              </a:rPr>
              <a:t>increase the gain</a:t>
            </a:r>
            <a:r>
              <a:rPr lang="en-US" altLang="en-US" sz="3200" dirty="0" smtClean="0"/>
              <a:t> realized in the basic gain cells by employing the principle of </a:t>
            </a:r>
            <a:r>
              <a:rPr lang="en-US" altLang="en-US" sz="3200" dirty="0" err="1" smtClean="0"/>
              <a:t>cascoding</a:t>
            </a:r>
            <a:r>
              <a:rPr lang="en-US" altLang="en-US" sz="3200" dirty="0" smtClean="0"/>
              <a:t>.</a:t>
            </a:r>
          </a:p>
          <a:p>
            <a:pPr lvl="1" eaLnBrk="1" hangingPunct="1"/>
            <a:r>
              <a:rPr lang="en-US" altLang="en-US" sz="3200" dirty="0" smtClean="0"/>
              <a:t>Analysis and design of the </a:t>
            </a:r>
            <a:r>
              <a:rPr lang="en-US" altLang="en-US" sz="3200" dirty="0" err="1" smtClean="0">
                <a:solidFill>
                  <a:srgbClr val="FF0000"/>
                </a:solidFill>
              </a:rPr>
              <a:t>cascode</a:t>
            </a:r>
            <a:r>
              <a:rPr lang="en-US" altLang="en-US" sz="3200" dirty="0" smtClean="0">
                <a:solidFill>
                  <a:srgbClr val="FF0000"/>
                </a:solidFill>
              </a:rPr>
              <a:t> amplifier</a:t>
            </a:r>
            <a:r>
              <a:rPr lang="en-US" altLang="en-US" sz="3200" dirty="0" smtClean="0"/>
              <a:t> and the </a:t>
            </a:r>
            <a:r>
              <a:rPr lang="en-US" altLang="en-US" sz="3200" dirty="0" err="1" smtClean="0"/>
              <a:t>cascode</a:t>
            </a:r>
            <a:r>
              <a:rPr lang="en-US" altLang="en-US" sz="3200" dirty="0" smtClean="0"/>
              <a:t> current source in both their MOS and bipolar forms.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9119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546" y="159064"/>
            <a:ext cx="5161209" cy="897005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dirty="0" smtClean="0">
                <a:latin typeface="Arial Black" panose="020B0A04020102020204" pitchFamily="34" charset="0"/>
              </a:rPr>
              <a:t>Introduction …cont.</a:t>
            </a:r>
            <a:endParaRPr lang="en-US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46" y="949863"/>
            <a:ext cx="11758412" cy="4819874"/>
          </a:xfrm>
        </p:spPr>
        <p:txBody>
          <a:bodyPr>
            <a:noAutofit/>
          </a:bodyPr>
          <a:lstStyle/>
          <a:p>
            <a:pPr eaLnBrk="1" hangingPunct="1"/>
            <a:endParaRPr lang="en-US" altLang="en-US" sz="3600" dirty="0" smtClean="0"/>
          </a:p>
          <a:p>
            <a:pPr lvl="1" eaLnBrk="1" hangingPunct="1"/>
            <a:r>
              <a:rPr lang="en-US" altLang="en-US" sz="3200" dirty="0" smtClean="0"/>
              <a:t>How </a:t>
            </a:r>
            <a:r>
              <a:rPr lang="en-US" altLang="en-US" sz="3200" dirty="0" smtClean="0">
                <a:solidFill>
                  <a:srgbClr val="FF0000"/>
                </a:solidFill>
              </a:rPr>
              <a:t>current sources are used to bias IC amplifiers</a:t>
            </a:r>
            <a:r>
              <a:rPr lang="en-US" altLang="en-US" sz="3200" dirty="0" smtClean="0"/>
              <a:t> and how the reference current generated in one location is replicated at various other locations on the IC chip by using current mirrors.</a:t>
            </a:r>
          </a:p>
          <a:p>
            <a:pPr lvl="1" eaLnBrk="1" hangingPunct="1"/>
            <a:endParaRPr lang="en-US" altLang="en-US" sz="3200" dirty="0" smtClean="0"/>
          </a:p>
          <a:p>
            <a:pPr lvl="1" eaLnBrk="1" hangingPunct="1"/>
            <a:r>
              <a:rPr lang="en-US" altLang="en-US" sz="3200" dirty="0" smtClean="0"/>
              <a:t>Some </a:t>
            </a:r>
            <a:r>
              <a:rPr lang="en-US" altLang="en-US" sz="3200" dirty="0" smtClean="0">
                <a:solidFill>
                  <a:srgbClr val="FF0000"/>
                </a:solidFill>
              </a:rPr>
              <a:t>ingenious analog circuit design techniques</a:t>
            </a:r>
            <a:r>
              <a:rPr lang="en-US" altLang="en-US" sz="3200" dirty="0" smtClean="0"/>
              <a:t> that result in current mirrors with vastly improved characteristics.</a:t>
            </a:r>
          </a:p>
          <a:p>
            <a:pPr lvl="1" eaLnBrk="1" hangingPunct="1"/>
            <a:endParaRPr lang="en-US" altLang="en-US" sz="3200" dirty="0" smtClean="0"/>
          </a:p>
          <a:p>
            <a:pPr lvl="1" eaLnBrk="1" hangingPunct="1"/>
            <a:r>
              <a:rPr lang="en-US" altLang="en-US" sz="3200" dirty="0" smtClean="0"/>
              <a:t>How to </a:t>
            </a:r>
            <a:r>
              <a:rPr lang="en-US" altLang="en-US" sz="3200" dirty="0" smtClean="0">
                <a:solidFill>
                  <a:srgbClr val="FF0000"/>
                </a:solidFill>
              </a:rPr>
              <a:t>pair transistors</a:t>
            </a:r>
            <a:r>
              <a:rPr lang="en-US" altLang="en-US" sz="3200" dirty="0" smtClean="0"/>
              <a:t> to realize amplifiers with characteristics superior to those obtained from a single-transistor stage.</a:t>
            </a:r>
          </a:p>
        </p:txBody>
      </p:sp>
    </p:spTree>
    <p:extLst>
      <p:ext uri="{BB962C8B-B14F-4D97-AF65-F5344CB8AC3E}">
        <p14:creationId xmlns:p14="http://schemas.microsoft.com/office/powerpoint/2010/main" val="3930143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4278"/>
          </a:xfrm>
          <a:solidFill>
            <a:srgbClr val="00FF00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Building Blocks </a:t>
            </a:r>
            <a:r>
              <a:rPr lang="en-US" b="1" dirty="0" smtClean="0">
                <a:solidFill>
                  <a:schemeClr val="bg1"/>
                </a:solidFill>
              </a:rPr>
              <a:t>of Integrated-Circuit Amplifiers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3" y="1825625"/>
            <a:ext cx="1142356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00FF00"/>
                </a:solidFill>
              </a:rPr>
              <a:t>7.1  IC </a:t>
            </a:r>
            <a:r>
              <a:rPr lang="en-US" sz="3200" b="1" dirty="0">
                <a:solidFill>
                  <a:srgbClr val="00FF00"/>
                </a:solidFill>
              </a:rPr>
              <a:t>Design </a:t>
            </a:r>
            <a:r>
              <a:rPr lang="en-US" sz="3200" b="1" dirty="0" smtClean="0">
                <a:solidFill>
                  <a:srgbClr val="00FF00"/>
                </a:solidFill>
              </a:rPr>
              <a:t>Philosophy (opportunities &amp; limitations)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00FF00"/>
                </a:solidFill>
              </a:rPr>
              <a:t>7.2 </a:t>
            </a:r>
            <a:r>
              <a:rPr lang="en-US" sz="3200" b="1" dirty="0">
                <a:solidFill>
                  <a:srgbClr val="00FF00"/>
                </a:solidFill>
              </a:rPr>
              <a:t>The Basic Gain Cell </a:t>
            </a:r>
            <a:r>
              <a:rPr lang="en-US" sz="3200" b="1" dirty="0" smtClean="0">
                <a:solidFill>
                  <a:srgbClr val="00FF00"/>
                </a:solidFill>
              </a:rPr>
              <a:t>(single CS &amp;CE, their intrinsic gains)</a:t>
            </a:r>
            <a:endParaRPr lang="en-US" sz="3200" b="1" dirty="0">
              <a:solidFill>
                <a:srgbClr val="00FF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7.3 The </a:t>
            </a:r>
            <a:r>
              <a:rPr lang="en-US" sz="3200" b="1" dirty="0" err="1"/>
              <a:t>Cascode</a:t>
            </a:r>
            <a:r>
              <a:rPr lang="en-US" sz="3200" b="1" dirty="0"/>
              <a:t> Amplifier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7.4 IC Biasing—Current Sources, </a:t>
            </a:r>
            <a:r>
              <a:rPr lang="en-US" sz="3200" b="1" dirty="0" smtClean="0"/>
              <a:t>Current Mirrors</a:t>
            </a:r>
            <a:r>
              <a:rPr lang="en-US" sz="3200" b="1" dirty="0"/>
              <a:t>, and </a:t>
            </a:r>
            <a:r>
              <a:rPr lang="en-US" sz="3200" b="1" dirty="0" smtClean="0"/>
              <a:t>Current-Steering Circuits </a:t>
            </a: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7.5 Current-Mirror Circuits with </a:t>
            </a:r>
            <a:r>
              <a:rPr lang="en-US" sz="3200" b="1" dirty="0" smtClean="0"/>
              <a:t>Improved Performance </a:t>
            </a: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7.6 Some Useful Transistor Pairings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13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014" y="146186"/>
            <a:ext cx="10515600" cy="9227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7.1. Integrated Circuit Design Philosophy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851" y="1068948"/>
            <a:ext cx="11513711" cy="56409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Integrated-circuit fabrication technology</a:t>
            </a:r>
            <a:r>
              <a:rPr lang="en-US" altLang="en-US" dirty="0" smtClean="0"/>
              <a:t> imposes constraints on – and provides opportunities to – the circuit designer.</a:t>
            </a:r>
          </a:p>
          <a:p>
            <a:pPr lvl="1" eaLnBrk="1" hangingPunct="1"/>
            <a:r>
              <a:rPr lang="en-US" altLang="en-US" dirty="0" smtClean="0"/>
              <a:t>large capacitors are not available</a:t>
            </a:r>
          </a:p>
          <a:p>
            <a:pPr lvl="1" eaLnBrk="1" hangingPunct="1"/>
            <a:r>
              <a:rPr lang="en-US" altLang="en-US" dirty="0" smtClean="0"/>
              <a:t>very small capacitors are easy to fabricate</a:t>
            </a:r>
          </a:p>
          <a:p>
            <a:pPr lvl="1" eaLnBrk="1" hangingPunct="1"/>
            <a:r>
              <a:rPr lang="en-US" altLang="en-US" dirty="0" smtClean="0"/>
              <a:t>Large resistor are also not feasible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One objective is to realize as </a:t>
            </a:r>
            <a:r>
              <a:rPr lang="en-US" altLang="en-US" dirty="0" smtClean="0">
                <a:solidFill>
                  <a:srgbClr val="FF0000"/>
                </a:solidFill>
              </a:rPr>
              <a:t>many functions as possible</a:t>
            </a:r>
            <a:r>
              <a:rPr lang="en-US" altLang="en-US" dirty="0" smtClean="0"/>
              <a:t> using MOS/BJT transistors only.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Reduction of device size</a:t>
            </a:r>
            <a:r>
              <a:rPr lang="en-US" altLang="en-US" dirty="0" smtClean="0"/>
              <a:t> is of great concern.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 this text, focus is placed on </a:t>
            </a:r>
            <a:r>
              <a:rPr lang="en-US" altLang="en-US" i="1" dirty="0" smtClean="0">
                <a:solidFill>
                  <a:srgbClr val="FF0000"/>
                </a:solidFill>
              </a:rPr>
              <a:t>CMOS</a:t>
            </a:r>
            <a:r>
              <a:rPr lang="en-US" altLang="en-US" dirty="0" smtClean="0"/>
              <a:t> circuit fabrication.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146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35" y="197700"/>
            <a:ext cx="10515600" cy="94852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7.2. The Basic Gain Cell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03796"/>
            <a:ext cx="10515600" cy="506139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Two types of basic gain cells exist: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Common-source (CS)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Common-emitter (CE)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Both are loaded with </a:t>
            </a:r>
            <a:r>
              <a:rPr lang="en-US" altLang="en-US" b="1" dirty="0" smtClean="0">
                <a:solidFill>
                  <a:srgbClr val="FF0000"/>
                </a:solidFill>
              </a:rPr>
              <a:t>constant-current source.</a:t>
            </a:r>
          </a:p>
          <a:p>
            <a:pPr lvl="1" eaLnBrk="1" hangingPunct="1"/>
            <a:r>
              <a:rPr lang="en-US" altLang="en-US" b="1" dirty="0" smtClean="0"/>
              <a:t>This is done because of difficulties associated with fabrication of exact resistances.</a:t>
            </a:r>
          </a:p>
          <a:p>
            <a:pPr lvl="1" eaLnBrk="1" hangingPunct="1"/>
            <a:r>
              <a:rPr lang="en-US" altLang="en-US" b="1" dirty="0" smtClean="0"/>
              <a:t>It also facilitates increased gain.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These circuits are referred to as </a:t>
            </a:r>
            <a:r>
              <a:rPr lang="en-US" altLang="en-US" b="1" dirty="0" smtClean="0">
                <a:solidFill>
                  <a:srgbClr val="FF0000"/>
                </a:solidFill>
              </a:rPr>
              <a:t>current-source loaded / active loaded.</a:t>
            </a:r>
          </a:p>
        </p:txBody>
      </p:sp>
    </p:spTree>
    <p:extLst>
      <p:ext uri="{BB962C8B-B14F-4D97-AF65-F5344CB8AC3E}">
        <p14:creationId xmlns:p14="http://schemas.microsoft.com/office/powerpoint/2010/main" val="826619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5" descr="se07F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9" t="56818" r="-12808" b="-3290"/>
          <a:stretch/>
        </p:blipFill>
        <p:spPr bwMode="auto">
          <a:xfrm>
            <a:off x="6552126" y="3739023"/>
            <a:ext cx="5608772" cy="311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se07F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0" r="50540"/>
          <a:stretch/>
        </p:blipFill>
        <p:spPr bwMode="auto">
          <a:xfrm>
            <a:off x="7302976" y="0"/>
            <a:ext cx="4850235" cy="32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se07F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9" t="33" r="8494" b="48972"/>
          <a:stretch/>
        </p:blipFill>
        <p:spPr bwMode="auto">
          <a:xfrm>
            <a:off x="205156" y="3635992"/>
            <a:ext cx="2578108" cy="30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se07F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r="60677" b="46655"/>
          <a:stretch/>
        </p:blipFill>
        <p:spPr bwMode="auto">
          <a:xfrm>
            <a:off x="86932" y="283492"/>
            <a:ext cx="2424448" cy="310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6800" y="604166"/>
            <a:ext cx="4334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current-source-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FF0000"/>
                </a:solidFill>
              </a:rPr>
              <a:t>active-loaded</a:t>
            </a:r>
            <a:r>
              <a:rPr lang="en-US" altLang="en-US" dirty="0"/>
              <a:t> common-source amplifier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83264" y="4419409"/>
            <a:ext cx="4087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current-source- or </a:t>
            </a:r>
            <a:r>
              <a:rPr lang="en-US" altLang="en-US" b="1" dirty="0">
                <a:solidFill>
                  <a:srgbClr val="FF0000"/>
                </a:solidFill>
              </a:rPr>
              <a:t>active-loaded</a:t>
            </a:r>
            <a:r>
              <a:rPr lang="en-US" altLang="en-US" dirty="0"/>
              <a:t> common-emitter amplifier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50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91146</TotalTime>
  <Words>1064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TimesNewRoman</vt:lpstr>
      <vt:lpstr>Wingdings</vt:lpstr>
      <vt:lpstr>Office Theme</vt:lpstr>
      <vt:lpstr>Equation</vt:lpstr>
      <vt:lpstr>PowerPoint Presentation</vt:lpstr>
      <vt:lpstr>Chapter No 7</vt:lpstr>
      <vt:lpstr>We are gradually move from discrete to to  integrated circuit technology for this  we analyze various building blocks </vt:lpstr>
      <vt:lpstr>Introduction</vt:lpstr>
      <vt:lpstr>Introduction …cont.</vt:lpstr>
      <vt:lpstr>Building Blocks of Integrated-Circuit Amplifiers</vt:lpstr>
      <vt:lpstr>7.1. Integrated Circuit Design Philosophy</vt:lpstr>
      <vt:lpstr>7.2. The Basic Gain Cell</vt:lpstr>
      <vt:lpstr>PowerPoint Presentation</vt:lpstr>
      <vt:lpstr>PowerPoint Presentation</vt:lpstr>
      <vt:lpstr>7.2. The Basic Gain Cell</vt:lpstr>
      <vt:lpstr>7.2.2. The Intrinsic Gain</vt:lpstr>
      <vt:lpstr>7.2.2. The Intrinsic Gain(MOS-device)</vt:lpstr>
      <vt:lpstr>7.2.2. The Intrinsic Gain (MOS)</vt:lpstr>
      <vt:lpstr>7.2.2. The Intrinsic Gain</vt:lpstr>
      <vt:lpstr>Effect of the Output Resistance of the Current-Source Load</vt:lpstr>
      <vt:lpstr>Effect of the Output Resistance of the Current-Source Load</vt:lpstr>
      <vt:lpstr>Effect of Parallel resistance</vt:lpstr>
      <vt:lpstr>7.2.2 Comparison of  Intrinsic Gains of BJT &amp; MOS</vt:lpstr>
      <vt:lpstr>Summary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Basit Alvi</dc:creator>
  <cp:lastModifiedBy>Abdul Basit Alvi</cp:lastModifiedBy>
  <cp:revision>134</cp:revision>
  <dcterms:created xsi:type="dcterms:W3CDTF">2017-06-03T14:54:05Z</dcterms:created>
  <dcterms:modified xsi:type="dcterms:W3CDTF">2022-09-18T03:53:12Z</dcterms:modified>
</cp:coreProperties>
</file>