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7"/>
  </p:notesMasterIdLst>
  <p:sldIdLst>
    <p:sldId id="258" r:id="rId2"/>
    <p:sldId id="329" r:id="rId3"/>
    <p:sldId id="469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331" r:id="rId15"/>
    <p:sldId id="435" r:id="rId16"/>
    <p:sldId id="332" r:id="rId17"/>
    <p:sldId id="333" r:id="rId18"/>
    <p:sldId id="334" r:id="rId19"/>
    <p:sldId id="420" r:id="rId20"/>
    <p:sldId id="421" r:id="rId21"/>
    <p:sldId id="422" r:id="rId22"/>
    <p:sldId id="423" r:id="rId23"/>
    <p:sldId id="339" r:id="rId24"/>
    <p:sldId id="424" r:id="rId25"/>
    <p:sldId id="425" r:id="rId26"/>
    <p:sldId id="432" r:id="rId27"/>
    <p:sldId id="341" r:id="rId28"/>
    <p:sldId id="342" r:id="rId29"/>
    <p:sldId id="344" r:id="rId30"/>
    <p:sldId id="454" r:id="rId31"/>
    <p:sldId id="434" r:id="rId32"/>
    <p:sldId id="433" r:id="rId33"/>
    <p:sldId id="456" r:id="rId34"/>
    <p:sldId id="455" r:id="rId35"/>
    <p:sldId id="45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8D9B-158A-459E-98CF-3999C3C1F235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15D94-55E0-4A70-B1EC-2F7CA29B0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4876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2057400"/>
            <a:ext cx="57404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Oxford University Publishing</a:t>
            </a:r>
          </a:p>
          <a:p>
            <a:pPr>
              <a:defRPr/>
            </a:pPr>
            <a:r>
              <a:rPr lang="en-US"/>
              <a:t>Microelectronic Circuits by Adel S. Sedra and Kenneth C. Smith (0195323033)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4F874-0C88-4914-A851-07365495B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6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8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6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9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7.emf"/><Relationship Id="rId7" Type="http://schemas.openxmlformats.org/officeDocument/2006/relationships/image" Target="../media/image30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4.jpe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32.jpeg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381001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28600"/>
            <a:ext cx="12192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9894" y="0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11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11" y="0"/>
            <a:ext cx="8979260" cy="67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8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64" y="-1"/>
            <a:ext cx="8976522" cy="68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6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6" y="0"/>
            <a:ext cx="97993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514" y="1993221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Back to Topic from text book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95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83" y="133306"/>
            <a:ext cx="9091411" cy="75030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n-US" altLang="en-US" sz="2400" b="1" dirty="0" smtClean="0"/>
              <a:t>What was the  </a:t>
            </a:r>
            <a:r>
              <a:rPr lang="en-US" altLang="en-US" sz="2400" b="1" dirty="0"/>
              <a:t>Effect of the Output Resistance of the Current-Source Load</a:t>
            </a:r>
          </a:p>
        </p:txBody>
      </p:sp>
      <p:pic>
        <p:nvPicPr>
          <p:cNvPr id="17412" name="Picture 5" descr="se07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56" y="953036"/>
            <a:ext cx="5035638" cy="576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46495" y="2964163"/>
            <a:ext cx="5048101" cy="2453875"/>
            <a:chOff x="146495" y="2964163"/>
            <a:chExt cx="5048101" cy="24538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051" y="4378472"/>
              <a:ext cx="4639545" cy="1039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95" y="2964163"/>
              <a:ext cx="2099103" cy="614750"/>
            </a:xfrm>
            <a:prstGeom prst="rect">
              <a:avLst/>
            </a:prstGeom>
          </p:spPr>
        </p:pic>
        <p:sp>
          <p:nvSpPr>
            <p:cNvPr id="4" name="Down Arrow 3"/>
            <p:cNvSpPr/>
            <p:nvPr/>
          </p:nvSpPr>
          <p:spPr>
            <a:xfrm>
              <a:off x="2245598" y="3271538"/>
              <a:ext cx="2099103" cy="11069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Gain Reduces to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6495" y="1002491"/>
                <a:ext cx="6096000" cy="1477328"/>
              </a:xfrm>
              <a:prstGeom prst="rect">
                <a:avLst/>
              </a:prstGeom>
              <a:solidFill>
                <a:srgbClr val="00FF00"/>
              </a:solidFill>
            </p:spPr>
            <p:txBody>
              <a:bodyPr>
                <a:spAutoFit/>
              </a:bodyPr>
              <a:lstStyle/>
              <a:p>
                <a:r>
                  <a:rPr lang="en-US" b="1" dirty="0" smtClean="0">
                    <a:latin typeface="TimesNewRoman"/>
                  </a:rPr>
                  <a:t>The </a:t>
                </a:r>
                <a:r>
                  <a:rPr lang="en-US" b="1" dirty="0">
                    <a:latin typeface="TimesNewRoman"/>
                  </a:rPr>
                  <a:t>current-source load no longer has an infinite resistance; rather</a:t>
                </a:r>
                <a:r>
                  <a:rPr lang="en-US" b="1" dirty="0" smtClean="0">
                    <a:latin typeface="TimesNewRoman"/>
                  </a:rPr>
                  <a:t>,</a:t>
                </a:r>
              </a:p>
              <a:p>
                <a:endParaRPr lang="en-US" b="1" dirty="0" smtClean="0">
                  <a:latin typeface="TimesNewRoman"/>
                </a:endParaRPr>
              </a:p>
              <a:p>
                <a:r>
                  <a:rPr lang="en-US" b="1" dirty="0" smtClean="0">
                    <a:latin typeface="TimesNewRoman"/>
                  </a:rPr>
                  <a:t> </a:t>
                </a:r>
                <a:r>
                  <a:rPr lang="en-US" b="1" dirty="0">
                    <a:latin typeface="TimesNewRoman"/>
                  </a:rPr>
                  <a:t>it has a finite </a:t>
                </a:r>
                <a:r>
                  <a:rPr lang="en-US" b="1" dirty="0" smtClean="0">
                    <a:latin typeface="TimesNewRoman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TimesNewRoman"/>
                  </a:rPr>
                  <a:t>  resistance </a:t>
                </a:r>
                <a:r>
                  <a:rPr lang="en-US" b="1" dirty="0">
                    <a:latin typeface="TimesNewRoman"/>
                  </a:rPr>
                  <a:t>This resistance will in effect appear in parallel </a:t>
                </a:r>
                <a:r>
                  <a:rPr lang="en-US" b="1" dirty="0" smtClean="0">
                    <a:latin typeface="TimesNewRoman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</m:oMath>
                </a14:m>
                <a:r>
                  <a:rPr lang="en-US" b="1" dirty="0" smtClean="0">
                    <a:latin typeface="TimesNewRoman"/>
                  </a:rPr>
                  <a:t> </a:t>
                </a:r>
                <a:r>
                  <a:rPr lang="en-US" b="1" dirty="0">
                    <a:latin typeface="TimesNewRoman"/>
                  </a:rPr>
                  <a:t>,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5" y="1002491"/>
                <a:ext cx="6096000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800" t="-205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46495" y="5821827"/>
            <a:ext cx="6338912" cy="791539"/>
            <a:chOff x="146495" y="5821827"/>
            <a:chExt cx="6338912" cy="7915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2872" y="5821827"/>
              <a:ext cx="1942535" cy="79153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0646" y="6062641"/>
              <a:ext cx="1614122" cy="4575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6495" y="6136438"/>
              <a:ext cx="1143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And if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484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1825625"/>
            <a:ext cx="11230376" cy="4124414"/>
          </a:xfrm>
          <a:solidFill>
            <a:srgbClr val="00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 smtClean="0"/>
              <a:t>Problem : </a:t>
            </a:r>
          </a:p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b="1" dirty="0" smtClean="0"/>
              <a:t>The practical </a:t>
            </a:r>
            <a:r>
              <a:rPr lang="en-US" sz="4800" b="1" dirty="0" smtClean="0">
                <a:solidFill>
                  <a:srgbClr val="FF0000"/>
                </a:solidFill>
              </a:rPr>
              <a:t>(non-ideal) </a:t>
            </a:r>
            <a:r>
              <a:rPr lang="en-US" sz="4800" b="1" dirty="0" smtClean="0"/>
              <a:t>constant-current source </a:t>
            </a:r>
            <a:r>
              <a:rPr lang="en-US" sz="4800" b="1" dirty="0" smtClean="0">
                <a:solidFill>
                  <a:srgbClr val="FF0000"/>
                </a:solidFill>
              </a:rPr>
              <a:t>(active-load) </a:t>
            </a:r>
            <a:r>
              <a:rPr lang="en-US" sz="4800" b="1" dirty="0" smtClean="0"/>
              <a:t>has reduce the intrinsic gain of my basic gain cell </a:t>
            </a:r>
            <a:r>
              <a:rPr lang="en-US" sz="4800" b="1" dirty="0" smtClean="0">
                <a:solidFill>
                  <a:srgbClr val="FF0000"/>
                </a:solidFill>
              </a:rPr>
              <a:t>(CS or CE)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6526"/>
            <a:ext cx="8371268" cy="764995"/>
          </a:xfrm>
          <a:solidFill>
            <a:srgbClr val="00FF00"/>
          </a:solidFill>
        </p:spPr>
        <p:txBody>
          <a:bodyPr/>
          <a:lstStyle/>
          <a:p>
            <a:pPr eaLnBrk="1" hangingPunct="1"/>
            <a:r>
              <a:rPr lang="en-US" altLang="en-US" b="1" dirty="0" smtClean="0"/>
              <a:t>Increasing the Gain of the Basic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6540" y="1197735"/>
                <a:ext cx="4419600" cy="5545965"/>
              </a:xfrm>
              <a:solidFill>
                <a:schemeClr val="bg1"/>
              </a:solidFill>
            </p:spPr>
            <p:txBody>
              <a:bodyPr/>
              <a:lstStyle/>
              <a:p>
                <a:pPr eaLnBrk="1" hangingPunct="1"/>
                <a:r>
                  <a:rPr lang="en-US" altLang="en-US" b="1" dirty="0" smtClean="0">
                    <a:solidFill>
                      <a:srgbClr val="FF0000"/>
                    </a:solidFill>
                  </a:rPr>
                  <a:t>Q:</a:t>
                </a:r>
                <a:r>
                  <a:rPr lang="en-US" altLang="en-US" dirty="0" smtClean="0"/>
                  <a:t> How can we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increase the voltage gain</a:t>
                </a:r>
                <a:r>
                  <a:rPr lang="en-US" altLang="en-US" dirty="0" smtClean="0"/>
                  <a:t> obtained from basic gain cell?</a:t>
                </a:r>
              </a:p>
              <a:p>
                <a:pPr eaLnBrk="1" hangingPunct="1"/>
                <a:endParaRPr lang="en-US" altLang="en-US" dirty="0" smtClean="0"/>
              </a:p>
              <a:p>
                <a:pPr lvl="1" eaLnBrk="1" hangingPunct="1"/>
                <a:r>
                  <a:rPr lang="en-US" altLang="en-US" b="1" dirty="0" smtClean="0">
                    <a:solidFill>
                      <a:srgbClr val="008000"/>
                    </a:solidFill>
                  </a:rPr>
                  <a:t>a: </a:t>
                </a:r>
                <a:r>
                  <a:rPr lang="en-US" altLang="en-US" dirty="0" smtClean="0"/>
                  <a:t>Find a way to raise the level of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output resistance.</a:t>
                </a:r>
              </a:p>
              <a:p>
                <a:pPr lvl="1" eaLnBrk="1" hangingPunct="1"/>
                <a:endParaRPr lang="en-US" altLang="en-US" dirty="0" smtClean="0">
                  <a:solidFill>
                    <a:srgbClr val="FF0000"/>
                  </a:solidFill>
                </a:endParaRPr>
              </a:p>
              <a:p>
                <a:pPr lvl="1" eaLnBrk="1" hangingPunct="1"/>
                <a:r>
                  <a:rPr lang="en-US" altLang="en-US" b="1" dirty="0" smtClean="0">
                    <a:solidFill>
                      <a:srgbClr val="008000"/>
                    </a:solidFill>
                  </a:rPr>
                  <a:t>b:</a:t>
                </a:r>
                <a:r>
                  <a:rPr lang="en-US" altLang="en-US" dirty="0" smtClean="0"/>
                  <a:t> Seek a circuit that passes the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current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i="1" dirty="0" err="1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en-US" i="1" baseline="-25000" dirty="0" err="1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en-US" i="1" dirty="0" err="1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en-US" i="1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en-US" dirty="0" smtClean="0"/>
                  <a:t> provided by the amplifying transistor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 right through.</a:t>
                </a:r>
              </a:p>
              <a:p>
                <a:pPr lvl="2" eaLnBrk="1" hangingPunct="1"/>
                <a:r>
                  <a:rPr lang="en-US" altLang="en-US" dirty="0" smtClean="0"/>
                  <a:t>But increases the resistance from </a:t>
                </a:r>
                <a:r>
                  <a:rPr lang="en-US" altLang="en-US" i="1" dirty="0" err="1" smtClean="0"/>
                  <a:t>r</a:t>
                </a:r>
                <a:r>
                  <a:rPr lang="en-US" altLang="en-US" i="1" baseline="-25000" dirty="0" err="1" smtClean="0"/>
                  <a:t>o</a:t>
                </a:r>
                <a:r>
                  <a:rPr lang="en-US" altLang="en-US" dirty="0" smtClean="0"/>
                  <a:t> to a much larger value.</a:t>
                </a:r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540" y="1197735"/>
                <a:ext cx="4419600" cy="5545965"/>
              </a:xfrm>
              <a:blipFill rotWithShape="0">
                <a:blip r:embed="rId2"/>
                <a:stretch>
                  <a:fillRect l="-2483" t="-1758" r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7" name="Picture 5" descr="se07F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97"/>
          <a:stretch/>
        </p:blipFill>
        <p:spPr bwMode="auto">
          <a:xfrm>
            <a:off x="7688688" y="1030310"/>
            <a:ext cx="4330700" cy="149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se07F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4" b="1360"/>
          <a:stretch/>
        </p:blipFill>
        <p:spPr bwMode="auto">
          <a:xfrm>
            <a:off x="7850504" y="3953814"/>
            <a:ext cx="4330700" cy="25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4881093" y="1378039"/>
            <a:ext cx="2150772" cy="3309871"/>
          </a:xfrm>
          <a:prstGeom prst="wedgeRectCallout">
            <a:avLst>
              <a:gd name="adj1" fmla="val 101123"/>
              <a:gd name="adj2" fmla="val 53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/>
              <a:t>To increase the voltage gain realized in the basic gain </a:t>
            </a:r>
            <a:r>
              <a:rPr lang="en-US" altLang="en-US" sz="2000" b="1" dirty="0" smtClean="0"/>
              <a:t>cell, </a:t>
            </a:r>
            <a:r>
              <a:rPr lang="en-US" altLang="en-US" sz="2000" b="1" dirty="0"/>
              <a:t>shown as a black box 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is connected between </a:t>
            </a:r>
            <a:r>
              <a:rPr lang="en-US" altLang="en-US" sz="2000" b="1" i="1" dirty="0"/>
              <a:t>d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and the load</a:t>
            </a:r>
            <a:endParaRPr lang="en-US" sz="2000" b="1" dirty="0"/>
          </a:p>
        </p:txBody>
      </p:sp>
      <p:pic>
        <p:nvPicPr>
          <p:cNvPr id="9" name="Picture 5" descr="se07F0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3" b="75441"/>
          <a:stretch/>
        </p:blipFill>
        <p:spPr bwMode="auto">
          <a:xfrm>
            <a:off x="8096906" y="2554040"/>
            <a:ext cx="1918948" cy="141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051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93564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n-US" altLang="en-US" b="1" dirty="0" smtClean="0"/>
              <a:t>Increasing the Gain of the Basic Cell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29555"/>
            <a:ext cx="10515600" cy="4747408"/>
          </a:xfrm>
        </p:spPr>
        <p:txBody>
          <a:bodyPr/>
          <a:lstStyle/>
          <a:p>
            <a:pPr eaLnBrk="1" hangingPunct="1"/>
            <a:r>
              <a:rPr lang="en-US" altLang="en-US" dirty="0"/>
              <a:t>The black box of Figure </a:t>
            </a:r>
            <a:r>
              <a:rPr lang="en-US" altLang="en-US" dirty="0" smtClean="0"/>
              <a:t>is actually a </a:t>
            </a:r>
            <a:r>
              <a:rPr lang="en-US" altLang="en-US" b="1" dirty="0">
                <a:solidFill>
                  <a:srgbClr val="3333FF"/>
                </a:solidFill>
              </a:rPr>
              <a:t>current </a:t>
            </a:r>
            <a:r>
              <a:rPr lang="en-US" altLang="en-US" b="1" dirty="0" smtClean="0">
                <a:solidFill>
                  <a:srgbClr val="3333FF"/>
                </a:solidFill>
              </a:rPr>
              <a:t>buffer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Two important </a:t>
            </a:r>
            <a:r>
              <a:rPr lang="en-US" altLang="en-US" dirty="0" smtClean="0"/>
              <a:t>comments:</a:t>
            </a:r>
            <a:endParaRPr lang="en-US" altLang="en-US" dirty="0"/>
          </a:p>
          <a:p>
            <a:pPr lvl="1" eaLnBrk="1" hangingPunct="1"/>
            <a:r>
              <a:rPr lang="en-US" altLang="en-US" sz="2800" dirty="0"/>
              <a:t>It is </a:t>
            </a:r>
            <a:r>
              <a:rPr lang="en-US" altLang="en-US" sz="2800" dirty="0">
                <a:solidFill>
                  <a:srgbClr val="FF0000"/>
                </a:solidFill>
              </a:rPr>
              <a:t>not sufficient to raise output resistance</a:t>
            </a:r>
            <a:r>
              <a:rPr lang="en-US" altLang="en-US" sz="2800" dirty="0"/>
              <a:t> of amplifying transistor only</a:t>
            </a:r>
            <a:r>
              <a:rPr lang="en-US" altLang="en-US" sz="2800" dirty="0" smtClean="0"/>
              <a:t>. We will have to raise the output resistance of the active load as well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>
                <a:solidFill>
                  <a:srgbClr val="FF0000"/>
                </a:solidFill>
              </a:rPr>
              <a:t>Placing CG (or a CB) circuit on top</a:t>
            </a:r>
            <a:r>
              <a:rPr lang="en-US" altLang="en-US" sz="2800" dirty="0"/>
              <a:t> of the CS (or CE) amplifying transistor to implement the current-buffering action is called </a:t>
            </a:r>
            <a:r>
              <a:rPr lang="en-US" altLang="en-US" sz="2800" b="1" dirty="0" err="1" smtClean="0">
                <a:solidFill>
                  <a:srgbClr val="3333FF"/>
                </a:solidFill>
              </a:rPr>
              <a:t>cascoding</a:t>
            </a:r>
            <a:r>
              <a:rPr lang="en-US" altLang="en-US" sz="2800" dirty="0">
                <a:solidFill>
                  <a:srgbClr val="3333FF"/>
                </a:solidFill>
              </a:rPr>
              <a:t>.</a:t>
            </a:r>
          </a:p>
          <a:p>
            <a:pPr lvl="1" eaLnBrk="1" hangingPunct="1"/>
            <a:endParaRPr lang="en-US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70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8499" y="146185"/>
            <a:ext cx="5343659" cy="884126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n-US" altLang="en-US" b="1" dirty="0" smtClean="0"/>
              <a:t>The </a:t>
            </a:r>
            <a:r>
              <a:rPr lang="en-US" altLang="en-US" b="1" dirty="0" err="1" smtClean="0"/>
              <a:t>Cascode</a:t>
            </a:r>
            <a:r>
              <a:rPr lang="en-US" altLang="en-US" b="1" dirty="0" smtClean="0"/>
              <a:t> Amplifier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742" y="1189991"/>
            <a:ext cx="11899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NewRoman"/>
              </a:rPr>
              <a:t>Cascoding</a:t>
            </a:r>
            <a:r>
              <a:rPr lang="en-US" sz="2400" dirty="0">
                <a:latin typeface="TimesNewRoman"/>
              </a:rPr>
              <a:t> refers to the use of a transistor connected in the common-gate (or the </a:t>
            </a:r>
            <a:r>
              <a:rPr lang="en-US" sz="2400" dirty="0" smtClean="0">
                <a:latin typeface="TimesNewRoman"/>
              </a:rPr>
              <a:t>common-base) configuration </a:t>
            </a:r>
            <a:r>
              <a:rPr lang="en-US" sz="2400" dirty="0">
                <a:latin typeface="TimesNewRoman"/>
              </a:rPr>
              <a:t>to provide </a:t>
            </a:r>
            <a:r>
              <a:rPr lang="en-US" sz="2400" b="1" dirty="0">
                <a:latin typeface="TimesNewRoman,Bold"/>
              </a:rPr>
              <a:t>current buffering </a:t>
            </a:r>
            <a:r>
              <a:rPr lang="en-US" sz="2400" dirty="0">
                <a:latin typeface="TimesNewRoman"/>
              </a:rPr>
              <a:t>for the output of a common-source (or </a:t>
            </a:r>
            <a:r>
              <a:rPr lang="en-US" sz="2400" dirty="0" smtClean="0">
                <a:latin typeface="TimesNewRoman"/>
              </a:rPr>
              <a:t>a common-emitter</a:t>
            </a:r>
            <a:r>
              <a:rPr lang="en-US" sz="2400" dirty="0">
                <a:latin typeface="TimesNewRoman"/>
              </a:rPr>
              <a:t>) amplifying transistor</a:t>
            </a:r>
            <a:endParaRPr lang="en-US" sz="2400" dirty="0"/>
          </a:p>
        </p:txBody>
      </p:sp>
      <p:pic>
        <p:nvPicPr>
          <p:cNvPr id="7" name="Picture 5" descr="se07F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47" y="2550000"/>
            <a:ext cx="861060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826675"/>
            <a:ext cx="3328116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NewRoman"/>
              </a:rPr>
              <a:t>Thus, the </a:t>
            </a:r>
            <a:r>
              <a:rPr lang="en-US" b="1" dirty="0" err="1">
                <a:latin typeface="TimesNewRoman"/>
              </a:rPr>
              <a:t>cascode</a:t>
            </a:r>
            <a:r>
              <a:rPr lang="en-US" b="1" dirty="0">
                <a:latin typeface="TimesNewRoman"/>
              </a:rPr>
              <a:t> transistor passes the current </a:t>
            </a:r>
            <a:r>
              <a:rPr lang="en-US" b="1" dirty="0" smtClean="0">
                <a:latin typeface="TimesNewRoman"/>
              </a:rPr>
              <a:t>to the </a:t>
            </a:r>
            <a:r>
              <a:rPr lang="en-US" b="1" dirty="0">
                <a:latin typeface="TimesNewRoman"/>
              </a:rPr>
              <a:t>output node while raising the resistance level by a factor </a:t>
            </a:r>
            <a:r>
              <a:rPr lang="en-US" b="1" i="1" dirty="0">
                <a:latin typeface="TimesNewRoman,Italic"/>
              </a:rPr>
              <a:t>K</a:t>
            </a:r>
            <a:r>
              <a:rPr lang="en-US" b="1" dirty="0">
                <a:latin typeface="TimesNewRoman"/>
              </a:rPr>
              <a:t>. We will derive an expression</a:t>
            </a:r>
          </a:p>
          <a:p>
            <a:r>
              <a:rPr lang="en-US" b="1" dirty="0">
                <a:latin typeface="TimesNewRoman"/>
              </a:rPr>
              <a:t>for </a:t>
            </a:r>
            <a:r>
              <a:rPr lang="en-US" b="1" i="1" dirty="0">
                <a:latin typeface="TimesNewRoman,Italic"/>
              </a:rPr>
              <a:t>K</a:t>
            </a:r>
            <a:r>
              <a:rPr lang="en-US" b="1" dirty="0">
                <a:latin typeface="TimesNewRoman"/>
              </a:rPr>
              <a:t>.</a:t>
            </a:r>
            <a:endParaRPr lang="en-US" b="1" dirty="0"/>
          </a:p>
        </p:txBody>
      </p:sp>
      <p:sp>
        <p:nvSpPr>
          <p:cNvPr id="3" name="Rectangular Callout 2"/>
          <p:cNvSpPr/>
          <p:nvPr/>
        </p:nvSpPr>
        <p:spPr>
          <a:xfrm>
            <a:off x="0" y="2390320"/>
            <a:ext cx="3065172" cy="2336226"/>
          </a:xfrm>
          <a:prstGeom prst="wedgeRectCallout">
            <a:avLst>
              <a:gd name="adj1" fmla="val 61520"/>
              <a:gd name="adj2" fmla="val 15642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The current-buffering action is implemented using a transistor </a:t>
            </a:r>
            <a:r>
              <a:rPr lang="en-US" altLang="en-US" sz="2000" b="1" i="1" dirty="0">
                <a:solidFill>
                  <a:schemeClr val="tx1"/>
                </a:solidFill>
              </a:rPr>
              <a:t>Q</a:t>
            </a:r>
            <a:r>
              <a:rPr lang="en-US" alt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altLang="en-US" sz="2000" b="1" dirty="0">
                <a:solidFill>
                  <a:schemeClr val="tx1"/>
                </a:solidFill>
              </a:rPr>
              <a:t> connected in the CG configuration.  Here </a:t>
            </a:r>
            <a:r>
              <a:rPr lang="en-US" altLang="en-US" sz="2000" b="1" i="1" dirty="0">
                <a:solidFill>
                  <a:schemeClr val="tx1"/>
                </a:solidFill>
              </a:rPr>
              <a:t>V</a:t>
            </a:r>
            <a:r>
              <a:rPr lang="en-US" altLang="en-US" sz="2000" b="1" i="1" baseline="-25000" dirty="0">
                <a:solidFill>
                  <a:schemeClr val="tx1"/>
                </a:solidFill>
              </a:rPr>
              <a:t>G</a:t>
            </a:r>
            <a:r>
              <a:rPr lang="en-US" alt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altLang="en-US" sz="2000" b="1" dirty="0">
                <a:solidFill>
                  <a:schemeClr val="tx1"/>
                </a:solidFill>
              </a:rPr>
              <a:t> is the dc bias voltage.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36447" y="2144169"/>
            <a:ext cx="4305300" cy="1493949"/>
            <a:chOff x="7736447" y="2144169"/>
            <a:chExt cx="4305300" cy="1493949"/>
          </a:xfrm>
        </p:grpSpPr>
        <p:pic>
          <p:nvPicPr>
            <p:cNvPr id="9" name="Picture 5" descr="se07F0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81" b="66197"/>
            <a:stretch/>
          </p:blipFill>
          <p:spPr bwMode="auto">
            <a:xfrm>
              <a:off x="7736447" y="2144169"/>
              <a:ext cx="2270081" cy="149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ular Callout 4"/>
            <p:cNvSpPr/>
            <p:nvPr/>
          </p:nvSpPr>
          <p:spPr>
            <a:xfrm>
              <a:off x="10547797" y="2292439"/>
              <a:ext cx="1493950" cy="598704"/>
            </a:xfrm>
            <a:prstGeom prst="wedgeRectCallout">
              <a:avLst>
                <a:gd name="adj1" fmla="val -106178"/>
                <a:gd name="adj2" fmla="val 5174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Previou</a:t>
              </a:r>
              <a:r>
                <a:rPr lang="en-US" b="1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727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531" y="75126"/>
            <a:ext cx="4291527" cy="82639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 The MOS </a:t>
            </a:r>
            <a:r>
              <a:rPr lang="en-US" altLang="en-US" b="1" dirty="0" err="1" smtClean="0"/>
              <a:t>Cascode</a:t>
            </a:r>
            <a:endParaRPr lang="en-US" altLang="en-US" b="1" dirty="0" smtClean="0"/>
          </a:p>
        </p:txBody>
      </p:sp>
      <p:pic>
        <p:nvPicPr>
          <p:cNvPr id="5" name="Picture 5" descr="se07F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80" y="514081"/>
            <a:ext cx="7618927" cy="60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8499" y="1459606"/>
            <a:ext cx="374667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Tx/>
              <a:buAutoNum type="alphaLcParenBoth"/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MOS </a:t>
            </a:r>
            <a:r>
              <a:rPr lang="en-US" altLang="en-US" sz="2000" dirty="0" err="1"/>
              <a:t>cascode</a:t>
            </a:r>
            <a:r>
              <a:rPr lang="en-US" altLang="en-US" sz="2000" dirty="0"/>
              <a:t> amplifier prepared for small-signal </a:t>
            </a:r>
            <a:r>
              <a:rPr lang="en-US" altLang="en-US" sz="2000" dirty="0" smtClean="0"/>
              <a:t>calculations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lphaLcParenBoth"/>
            </a:pPr>
            <a:endParaRPr lang="en-US" altLang="en-US" sz="20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(</a:t>
            </a:r>
            <a:r>
              <a:rPr lang="en-US" altLang="en-US" sz="2000" b="1" dirty="0"/>
              <a:t>b)</a:t>
            </a:r>
            <a:r>
              <a:rPr lang="en-US" altLang="en-US" sz="2000" dirty="0"/>
              <a:t> output equivalent circuit of the amplifier in (a); </a:t>
            </a:r>
            <a:endParaRPr lang="en-US" altLang="en-US" sz="20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/>
              <a:t>(</a:t>
            </a:r>
            <a:r>
              <a:rPr lang="en-US" altLang="en-US" sz="2000" b="1" dirty="0"/>
              <a:t>c)</a:t>
            </a:r>
            <a:r>
              <a:rPr lang="en-US" altLang="en-US" sz="2000" dirty="0"/>
              <a:t> the </a:t>
            </a:r>
            <a:r>
              <a:rPr lang="en-US" altLang="en-US" sz="2000" dirty="0" err="1"/>
              <a:t>cascode</a:t>
            </a:r>
            <a:r>
              <a:rPr lang="en-US" altLang="en-US" sz="2000" dirty="0"/>
              <a:t> amplifier with the output short-circuited to determine </a:t>
            </a:r>
            <a:r>
              <a:rPr lang="en-US" altLang="en-US" sz="2000" i="1" dirty="0"/>
              <a:t>G</a:t>
            </a:r>
            <a:r>
              <a:rPr lang="en-US" altLang="en-US" sz="2000" i="1" baseline="-25000" dirty="0"/>
              <a:t>m</a:t>
            </a:r>
            <a:r>
              <a:rPr lang="en-US" altLang="en-US" sz="2000" dirty="0"/>
              <a:t>; </a:t>
            </a:r>
            <a:endParaRPr lang="en-US" altLang="en-US" sz="20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 smtClean="0"/>
              <a:t>(</a:t>
            </a:r>
            <a:r>
              <a:rPr lang="en-US" altLang="en-US" sz="2000" b="1" dirty="0"/>
              <a:t>d)</a:t>
            </a:r>
            <a:r>
              <a:rPr lang="en-US" altLang="en-US" sz="2000" dirty="0"/>
              <a:t> equivalent circuit of the situation in (c).</a:t>
            </a:r>
          </a:p>
        </p:txBody>
      </p:sp>
    </p:spTree>
    <p:extLst>
      <p:ext uri="{BB962C8B-B14F-4D97-AF65-F5344CB8AC3E}">
        <p14:creationId xmlns:p14="http://schemas.microsoft.com/office/powerpoint/2010/main" val="2164117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71942"/>
            <a:ext cx="11696163" cy="8366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/>
              <a:t>7.2.3. Effect of the Output Resistance of the Current-Source Load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5231"/>
            <a:ext cx="10515600" cy="157948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current-source load of the CS amplifier</a:t>
            </a:r>
            <a:r>
              <a:rPr lang="en-US" altLang="en-US" dirty="0" smtClean="0"/>
              <a:t> in Figure on left can be implemented using a PMOS transistor biased in the saturation region to provide the required current 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, as shown in Figure on right.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98" y="3228975"/>
            <a:ext cx="22383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066207" y="3105150"/>
            <a:ext cx="4622555" cy="3448050"/>
            <a:chOff x="7066207" y="3105150"/>
            <a:chExt cx="4622555" cy="3448050"/>
          </a:xfrm>
        </p:grpSpPr>
        <p:pic>
          <p:nvPicPr>
            <p:cNvPr id="1536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7987" y="3105150"/>
              <a:ext cx="2390775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>
              <a:off x="7066207" y="3953814"/>
              <a:ext cx="2231780" cy="3514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52399" y="2697329"/>
            <a:ext cx="4058993" cy="1063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Why PMOS as current source for NMOS amplifier and vice versa ?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152399" y="4027542"/>
                <a:ext cx="4523033" cy="2430351"/>
              </a:xfrm>
              <a:prstGeom prst="round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Drain to Drain connected impedance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\\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While Source to Drain connected impedance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\\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027542"/>
                <a:ext cx="4523033" cy="243035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005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169" y="113763"/>
            <a:ext cx="4876800" cy="82639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The MOS </a:t>
            </a:r>
            <a:r>
              <a:rPr lang="en-US" altLang="en-US" b="1" dirty="0" err="1" smtClean="0"/>
              <a:t>Cascode</a:t>
            </a:r>
            <a:endParaRPr lang="en-US" alt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597" y="113763"/>
            <a:ext cx="4144825" cy="5203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69" y="3915177"/>
            <a:ext cx="1376733" cy="817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6079" y="1548529"/>
                <a:ext cx="487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Our objective here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of the equivalent circuit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9" y="1548529"/>
                <a:ext cx="4876800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87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963696" y="270456"/>
            <a:ext cx="1584101" cy="5046828"/>
          </a:xfrm>
          <a:prstGeom prst="rect">
            <a:avLst/>
          </a:prstGeom>
          <a:solidFill>
            <a:schemeClr val="accent1">
              <a:alpha val="18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1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169" y="113763"/>
            <a:ext cx="4876800" cy="82639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The MOS </a:t>
            </a:r>
            <a:r>
              <a:rPr lang="en-US" altLang="en-US" b="1" dirty="0" err="1" smtClean="0"/>
              <a:t>Cascode</a:t>
            </a:r>
            <a:endParaRPr lang="en-US" altLang="en-US" b="1" dirty="0" smtClean="0"/>
          </a:p>
        </p:txBody>
      </p:sp>
      <p:pic>
        <p:nvPicPr>
          <p:cNvPr id="24582" name="Picture 5" descr="se07F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2" t="47825" r="14307" b="948"/>
          <a:stretch/>
        </p:blipFill>
        <p:spPr bwMode="auto">
          <a:xfrm>
            <a:off x="5533283" y="113763"/>
            <a:ext cx="6559981" cy="425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169" y="1171977"/>
                <a:ext cx="4876800" cy="73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Observe that the voltage at the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𝑒𝑞𝑢𝑎𝑙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9" y="1171977"/>
                <a:ext cx="4876800" cy="732829"/>
              </a:xfrm>
              <a:prstGeom prst="rect">
                <a:avLst/>
              </a:prstGeom>
              <a:blipFill rotWithShape="0">
                <a:blip r:embed="rId3"/>
                <a:stretch>
                  <a:fillRect l="-1250" t="-4167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3183" y="2176530"/>
            <a:ext cx="40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Writing node equation for this node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12" y="3899210"/>
            <a:ext cx="7395279" cy="274628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6903076" y="6452315"/>
            <a:ext cx="2987899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890975" y="6239814"/>
            <a:ext cx="437881" cy="450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10328856" y="3899210"/>
            <a:ext cx="1764408" cy="1909162"/>
          </a:xfrm>
          <a:prstGeom prst="wedgeRectCallout">
            <a:avLst>
              <a:gd name="adj1" fmla="val -236891"/>
              <a:gd name="adj2" fmla="val 7059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Here we proved that currents of two transistors are same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6232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6" y="154366"/>
            <a:ext cx="12138176" cy="824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" y="978793"/>
            <a:ext cx="3022010" cy="1970469"/>
          </a:xfrm>
          <a:prstGeom prst="rect">
            <a:avLst/>
          </a:prstGeom>
        </p:spPr>
      </p:pic>
      <p:pic>
        <p:nvPicPr>
          <p:cNvPr id="7" name="Picture 5" descr="se07F0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2" t="47825" r="14307" b="948"/>
          <a:stretch/>
        </p:blipFill>
        <p:spPr bwMode="auto">
          <a:xfrm>
            <a:off x="5632019" y="978793"/>
            <a:ext cx="6559981" cy="425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6" y="3142762"/>
            <a:ext cx="2370947" cy="630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942" y="4059057"/>
            <a:ext cx="2815334" cy="448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2819" y="4098755"/>
            <a:ext cx="67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333" y="4883484"/>
            <a:ext cx="1754389" cy="4713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42400" y="4893165"/>
            <a:ext cx="134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thus 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4082" y="6008730"/>
            <a:ext cx="2389968" cy="834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006885" y="3361386"/>
                <a:ext cx="2047740" cy="33227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Here we proved that this current is also equal to output current , proving that</a:t>
                </a:r>
              </a:p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85" y="3361386"/>
                <a:ext cx="2047740" cy="3322749"/>
              </a:xfrm>
              <a:prstGeom prst="rect">
                <a:avLst/>
              </a:prstGeom>
              <a:blipFill rotWithShape="0">
                <a:blip r:embed="rId9"/>
                <a:stretch>
                  <a:fillRect l="-4451" r="-7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2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5" descr="se07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4" y="936938"/>
            <a:ext cx="8686800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251631"/>
            <a:ext cx="973642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Determining </a:t>
            </a:r>
            <a:r>
              <a:rPr lang="en-US" altLang="en-US" sz="2800" dirty="0"/>
              <a:t>the output resistance of the MOS </a:t>
            </a:r>
            <a:r>
              <a:rPr lang="en-US" altLang="en-US" sz="2800" dirty="0" err="1"/>
              <a:t>cascode</a:t>
            </a:r>
            <a:r>
              <a:rPr lang="en-US" altLang="en-US" sz="2800" dirty="0"/>
              <a:t> amplifier.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14" y="5031627"/>
            <a:ext cx="1183452" cy="738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1014" y="5123403"/>
            <a:ext cx="2592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"/>
              </a:rPr>
              <a:t>The output resistance</a:t>
            </a:r>
          </a:p>
          <a:p>
            <a:r>
              <a:rPr lang="en-US" dirty="0">
                <a:latin typeface="TimesNewRoman"/>
              </a:rPr>
              <a:t>can be obtained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272789" y="936938"/>
                <a:ext cx="2768957" cy="572143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Why the circuit reduced to one shown on left?</a:t>
                </a:r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 smtClean="0"/>
                  <a:t>For 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 smtClean="0"/>
                  <a:t> we apply a test voltage at the output and put input source to zero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now zero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89" y="936938"/>
                <a:ext cx="2768957" cy="5721439"/>
              </a:xfrm>
              <a:prstGeom prst="rect">
                <a:avLst/>
              </a:prstGeom>
              <a:blipFill rotWithShape="0">
                <a:blip r:embed="rId4"/>
                <a:stretch>
                  <a:fillRect l="-877" r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18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29"/>
            <a:ext cx="12182801" cy="1133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17" y="1648497"/>
            <a:ext cx="1912999" cy="460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2" y="2550018"/>
            <a:ext cx="9453460" cy="36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97" y="3250136"/>
            <a:ext cx="3989296" cy="497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96" y="3956378"/>
            <a:ext cx="2547443" cy="409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96" y="4626080"/>
            <a:ext cx="3731406" cy="449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096" y="5336154"/>
            <a:ext cx="4353498" cy="4273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96" y="6023611"/>
            <a:ext cx="3818192" cy="6408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286" y="6233375"/>
            <a:ext cx="2073337" cy="431039"/>
          </a:xfrm>
          <a:prstGeom prst="rect">
            <a:avLst/>
          </a:prstGeom>
        </p:spPr>
      </p:pic>
      <p:pic>
        <p:nvPicPr>
          <p:cNvPr id="13" name="Picture 5" descr="se07F08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4" b="8346"/>
          <a:stretch/>
        </p:blipFill>
        <p:spPr bwMode="auto">
          <a:xfrm>
            <a:off x="6514692" y="3103808"/>
            <a:ext cx="5668109" cy="317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4219393" y="6279913"/>
            <a:ext cx="700337" cy="38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066" y="141666"/>
                <a:ext cx="119050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 CG transistor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raises the output resistance of the amplifier by the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which is its intrinsic gain</a:t>
                </a:r>
                <a:r>
                  <a:rPr lang="en-US" sz="2400" dirty="0" smtClean="0"/>
                  <a:t>. At the same time, the CG transistor simply passes the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to the output node. Thus the CG or </a:t>
                </a:r>
                <a:r>
                  <a:rPr lang="en-US" sz="2400" dirty="0" err="1" smtClean="0"/>
                  <a:t>cascode</a:t>
                </a:r>
                <a:r>
                  <a:rPr lang="en-US" sz="2400" dirty="0" smtClean="0"/>
                  <a:t> transistor very effectively realizes the objective we set for the current buffer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" y="141666"/>
                <a:ext cx="1190504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76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8066" y="2013525"/>
            <a:ext cx="3275526" cy="28623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 </a:t>
            </a:r>
            <a:r>
              <a:rPr lang="en-US" sz="2000" b="1" dirty="0" smtClean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Gain:</a:t>
            </a:r>
          </a:p>
          <a:p>
            <a:endParaRPr lang="en-US" sz="2000" b="1" dirty="0" smtClean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cascode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amplifier is loaded with an ideal constant-current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voltage gain realized can be found from the equivalent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 as on the right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58" y="1980821"/>
            <a:ext cx="8616339" cy="4606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066" y="5895429"/>
                <a:ext cx="7147775" cy="962571"/>
              </a:xfrm>
              <a:prstGeom prst="rect">
                <a:avLst/>
              </a:prstGeom>
              <a:solidFill>
                <a:srgbClr val="00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Thus cascading results in increasing the gain magnitude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" y="5895429"/>
                <a:ext cx="7147775" cy="962571"/>
              </a:xfrm>
              <a:prstGeom prst="rect">
                <a:avLst/>
              </a:prstGeom>
              <a:blipFill rotWithShape="0">
                <a:blip r:embed="rId4"/>
                <a:stretch>
                  <a:fillRect l="-1705" t="-5696" b="-1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272" y="2574070"/>
            <a:ext cx="3227456" cy="17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674" y="473424"/>
                <a:ext cx="10488368" cy="6016134"/>
              </a:xfrm>
              <a:prstGeom prst="rect">
                <a:avLst/>
              </a:prstGeom>
              <a:solidFill>
                <a:srgbClr val="00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/>
                  <a:t>The </a:t>
                </a:r>
                <a:r>
                  <a:rPr lang="en-US" sz="4800" b="1" dirty="0" err="1" smtClean="0"/>
                  <a:t>cascoding</a:t>
                </a:r>
                <a:r>
                  <a:rPr lang="en-US" sz="4800" b="1" dirty="0" smtClean="0"/>
                  <a:t> results in increasing the gain magnitude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4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4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4800" b="1" dirty="0" smtClean="0"/>
                  <a:t> ; but we need to increase the output impedance of current source to actually increase the overall gain of the system as the two impedances are in parallel , increasing one can not increase the overall impedance </a:t>
                </a:r>
                <a:endParaRPr lang="en-US" sz="4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4" y="473424"/>
                <a:ext cx="10488368" cy="6016134"/>
              </a:xfrm>
              <a:prstGeom prst="rect">
                <a:avLst/>
              </a:prstGeom>
              <a:blipFill rotWithShape="0">
                <a:blip r:embed="rId2"/>
                <a:stretch>
                  <a:fillRect l="-2615" t="-2229" r="-3196" b="-5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1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62" y="159063"/>
            <a:ext cx="7610341" cy="909883"/>
          </a:xfrm>
          <a:solidFill>
            <a:srgbClr val="00FF00"/>
          </a:solidFill>
        </p:spPr>
        <p:txBody>
          <a:bodyPr/>
          <a:lstStyle/>
          <a:p>
            <a:pPr eaLnBrk="1" hangingPunct="1"/>
            <a:r>
              <a:rPr lang="en-US" altLang="en-US" dirty="0" err="1" smtClean="0"/>
              <a:t>Cascoding</a:t>
            </a:r>
            <a:r>
              <a:rPr lang="en-US" altLang="en-US" dirty="0" smtClean="0"/>
              <a:t> current source as well</a:t>
            </a:r>
          </a:p>
        </p:txBody>
      </p:sp>
      <p:pic>
        <p:nvPicPr>
          <p:cNvPr id="27653" name="Picture 5" descr="se07F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5" t="45625"/>
          <a:stretch/>
        </p:blipFill>
        <p:spPr bwMode="auto">
          <a:xfrm>
            <a:off x="6362163" y="4359278"/>
            <a:ext cx="3113467" cy="213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se07F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68"/>
          <a:stretch/>
        </p:blipFill>
        <p:spPr bwMode="auto">
          <a:xfrm>
            <a:off x="360340" y="2786578"/>
            <a:ext cx="3131176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/>
              <p:cNvSpPr/>
              <p:nvPr/>
            </p:nvSpPr>
            <p:spPr>
              <a:xfrm>
                <a:off x="2833352" y="1300766"/>
                <a:ext cx="5293216" cy="1853262"/>
              </a:xfrm>
              <a:prstGeom prst="wedgeRectCallout">
                <a:avLst>
                  <a:gd name="adj1" fmla="val -62682"/>
                  <a:gd name="adj2" fmla="val 5346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This current source is not ideal that is it has a finite impedance which is now in parallel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52" y="1300766"/>
                <a:ext cx="5293216" cy="1853262"/>
              </a:xfrm>
              <a:prstGeom prst="wedgeRectCallout">
                <a:avLst>
                  <a:gd name="adj1" fmla="val -62682"/>
                  <a:gd name="adj2" fmla="val 53466"/>
                </a:avLst>
              </a:prstGeom>
              <a:blipFill rotWithShape="0">
                <a:blip r:embed="rId3"/>
                <a:stretch>
                  <a:fillRect r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/>
          <p:cNvSpPr/>
          <p:nvPr/>
        </p:nvSpPr>
        <p:spPr>
          <a:xfrm>
            <a:off x="4121240" y="3864088"/>
            <a:ext cx="1365161" cy="1065190"/>
          </a:xfrm>
          <a:prstGeom prst="wedgeRectCallout">
            <a:avLst>
              <a:gd name="adj1" fmla="val 129167"/>
              <a:gd name="adj2" fmla="val 5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Cascode</a:t>
            </a:r>
            <a:r>
              <a:rPr lang="en-US" dirty="0" smtClean="0"/>
              <a:t> Amplifier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80638" y="296214"/>
            <a:ext cx="4270956" cy="4222976"/>
            <a:chOff x="7680638" y="296214"/>
            <a:chExt cx="4270956" cy="4222976"/>
          </a:xfrm>
        </p:grpSpPr>
        <p:pic>
          <p:nvPicPr>
            <p:cNvPr id="10" name="Picture 5" descr="se07F0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3" r="16616" b="75441"/>
            <a:stretch/>
          </p:blipFill>
          <p:spPr bwMode="auto">
            <a:xfrm>
              <a:off x="7680638" y="2485624"/>
              <a:ext cx="1553514" cy="2033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ular Callout 4"/>
            <p:cNvSpPr/>
            <p:nvPr/>
          </p:nvSpPr>
          <p:spPr>
            <a:xfrm>
              <a:off x="10225825" y="296214"/>
              <a:ext cx="1725769" cy="1519707"/>
            </a:xfrm>
            <a:prstGeom prst="wedgeRectCallout">
              <a:avLst>
                <a:gd name="adj1" fmla="val -140982"/>
                <a:gd name="adj2" fmla="val 135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 Ideal current source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ular Callout 5"/>
                <p:cNvSpPr/>
                <p:nvPr/>
              </p:nvSpPr>
              <p:spPr>
                <a:xfrm>
                  <a:off x="10560676" y="3154028"/>
                  <a:ext cx="1390918" cy="1365162"/>
                </a:xfrm>
                <a:prstGeom prst="wedgeRectCallout">
                  <a:avLst>
                    <a:gd name="adj1" fmla="val -143981"/>
                    <a:gd name="adj2" fmla="val -259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Must increase this resistor to the level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ular Callout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676" y="3154028"/>
                  <a:ext cx="1390918" cy="1365162"/>
                </a:xfrm>
                <a:prstGeom prst="wedgeRectCallout">
                  <a:avLst>
                    <a:gd name="adj1" fmla="val -143981"/>
                    <a:gd name="adj2" fmla="val -2594"/>
                  </a:avLst>
                </a:prstGeom>
                <a:blipFill rotWithShape="0">
                  <a:blip r:embed="rId5"/>
                  <a:stretch>
                    <a:fillRect t="-5310" r="-2643" b="-30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74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62" y="1207393"/>
            <a:ext cx="7610341" cy="5528257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</a:rPr>
              <a:t>Cascoding</a:t>
            </a:r>
            <a:r>
              <a:rPr lang="en-US" altLang="en-US" dirty="0" smtClean="0">
                <a:solidFill>
                  <a:srgbClr val="FF0000"/>
                </a:solidFill>
              </a:rPr>
              <a:t> may be employed to raise the output resistance</a:t>
            </a:r>
            <a:r>
              <a:rPr lang="en-US" altLang="en-US" dirty="0" smtClean="0"/>
              <a:t> of the current-source load as shown in Figure .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Here, </a:t>
            </a:r>
            <a:r>
              <a:rPr lang="en-US" altLang="en-US" i="1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altLang="en-US" dirty="0" smtClean="0">
                <a:solidFill>
                  <a:srgbClr val="FF0000"/>
                </a:solidFill>
              </a:rPr>
              <a:t> is the current-source transistor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is the CG </a:t>
            </a:r>
            <a:r>
              <a:rPr lang="en-US" altLang="en-US" dirty="0" err="1" smtClean="0"/>
              <a:t>cascode</a:t>
            </a:r>
            <a:r>
              <a:rPr lang="en-US" altLang="en-US" dirty="0" smtClean="0"/>
              <a:t> transistor.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Voltage </a:t>
            </a:r>
            <a:r>
              <a:rPr lang="en-US" altLang="en-US" i="1" dirty="0" smtClean="0">
                <a:solidFill>
                  <a:srgbClr val="FF0000"/>
                </a:solidFill>
              </a:rPr>
              <a:t>V</a:t>
            </a:r>
            <a:r>
              <a:rPr lang="en-US" altLang="en-US" i="1" baseline="-25000" dirty="0" smtClean="0">
                <a:solidFill>
                  <a:srgbClr val="FF0000"/>
                </a:solidFill>
              </a:rPr>
              <a:t>G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altLang="en-US" dirty="0" smtClean="0">
                <a:solidFill>
                  <a:srgbClr val="FF0000"/>
                </a:solidFill>
              </a:rPr>
              <a:t> and </a:t>
            </a:r>
            <a:r>
              <a:rPr lang="en-US" altLang="en-US" i="1" dirty="0" smtClean="0">
                <a:solidFill>
                  <a:srgbClr val="FF0000"/>
                </a:solidFill>
              </a:rPr>
              <a:t>V</a:t>
            </a:r>
            <a:r>
              <a:rPr lang="en-US" altLang="en-US" i="1" baseline="-25000" dirty="0" smtClean="0">
                <a:solidFill>
                  <a:srgbClr val="FF0000"/>
                </a:solidFill>
              </a:rPr>
              <a:t>G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altLang="en-US" dirty="0" smtClean="0"/>
              <a:t> are the dc bias voltages.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solidFill>
                  <a:srgbClr val="FF0000"/>
                </a:solidFill>
              </a:rPr>
              <a:t>cascode</a:t>
            </a:r>
            <a:r>
              <a:rPr lang="en-US" altLang="en-US" dirty="0" smtClean="0">
                <a:solidFill>
                  <a:srgbClr val="FF0000"/>
                </a:solidFill>
              </a:rPr>
              <a:t> transistor (</a:t>
            </a:r>
            <a:r>
              <a:rPr lang="en-US" altLang="en-US" i="1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altLang="en-US" dirty="0" smtClean="0">
                <a:solidFill>
                  <a:srgbClr val="FF0000"/>
                </a:solidFill>
              </a:rPr>
              <a:t>) multiplies the output resistance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Q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i="1" baseline="-25000" dirty="0" smtClean="0"/>
              <a:t>o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to provide an output resistance for the </a:t>
            </a:r>
            <a:r>
              <a:rPr lang="en-US" altLang="en-US" dirty="0" err="1" smtClean="0"/>
              <a:t>cascode</a:t>
            </a:r>
            <a:r>
              <a:rPr lang="en-US" altLang="en-US" dirty="0" smtClean="0"/>
              <a:t> current source of…</a:t>
            </a:r>
          </a:p>
          <a:p>
            <a:pPr lvl="2" eaLnBrk="1" hangingPunct="1"/>
            <a:r>
              <a:rPr lang="en-US" altLang="en-US" sz="2400" i="1" dirty="0"/>
              <a:t>R</a:t>
            </a:r>
            <a:r>
              <a:rPr lang="en-US" altLang="en-US" sz="2400" i="1" baseline="-25000" dirty="0"/>
              <a:t>o</a:t>
            </a:r>
            <a:r>
              <a:rPr lang="en-US" altLang="en-US" sz="2400" dirty="0"/>
              <a:t> = (</a:t>
            </a:r>
            <a:r>
              <a:rPr lang="en-US" altLang="en-US" sz="2400" i="1" dirty="0" smtClean="0"/>
              <a:t>g</a:t>
            </a:r>
            <a:r>
              <a:rPr lang="en-US" altLang="en-US" sz="2400" i="1" baseline="-25000" dirty="0" smtClean="0"/>
              <a:t>m</a:t>
            </a:r>
            <a:r>
              <a:rPr lang="en-US" altLang="en-US" sz="2400" baseline="-25000" dirty="0" smtClean="0"/>
              <a:t>3</a:t>
            </a:r>
            <a:r>
              <a:rPr lang="en-US" altLang="en-US" sz="2400" i="1" dirty="0" smtClean="0"/>
              <a:t>r</a:t>
            </a:r>
            <a:r>
              <a:rPr lang="en-US" altLang="en-US" sz="2400" i="1" baseline="-25000" dirty="0" smtClean="0"/>
              <a:t>o</a:t>
            </a:r>
            <a:r>
              <a:rPr lang="en-US" altLang="en-US" sz="2400" baseline="-25000" dirty="0" smtClean="0"/>
              <a:t>3</a:t>
            </a:r>
            <a:r>
              <a:rPr lang="en-US" altLang="en-US" sz="2400" dirty="0" smtClean="0"/>
              <a:t>)</a:t>
            </a:r>
            <a:r>
              <a:rPr lang="en-US" altLang="en-US" sz="2400" i="1" dirty="0" smtClean="0"/>
              <a:t>r</a:t>
            </a:r>
            <a:r>
              <a:rPr lang="en-US" altLang="en-US" sz="2400" i="1" baseline="-25000" dirty="0" smtClean="0"/>
              <a:t>o</a:t>
            </a:r>
            <a:r>
              <a:rPr lang="en-US" altLang="en-US" sz="2400" baseline="-25000" dirty="0" smtClean="0"/>
              <a:t>4</a:t>
            </a:r>
            <a:endParaRPr lang="en-US" altLang="en-US" sz="2400" baseline="-250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62" y="159063"/>
            <a:ext cx="7610341" cy="909883"/>
          </a:xfrm>
          <a:solidFill>
            <a:srgbClr val="00FF00"/>
          </a:solidFill>
        </p:spPr>
        <p:txBody>
          <a:bodyPr/>
          <a:lstStyle/>
          <a:p>
            <a:pPr eaLnBrk="1" hangingPunct="1"/>
            <a:r>
              <a:rPr lang="en-US" altLang="en-US" dirty="0" err="1" smtClean="0"/>
              <a:t>Cascoding</a:t>
            </a:r>
            <a:r>
              <a:rPr lang="en-US" altLang="en-US" dirty="0" smtClean="0"/>
              <a:t> current source as well</a:t>
            </a:r>
          </a:p>
        </p:txBody>
      </p:sp>
      <p:pic>
        <p:nvPicPr>
          <p:cNvPr id="7" name="Picture 5" descr="se07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66" y="2533919"/>
            <a:ext cx="38862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77330" y="159063"/>
            <a:ext cx="3271233" cy="20303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en-US" sz="2400"/>
              <a:t>Employing a cascode transistor </a:t>
            </a:r>
            <a:r>
              <a:rPr lang="en-US" altLang="en-US" sz="2400" i="1"/>
              <a:t>Q</a:t>
            </a:r>
            <a:r>
              <a:rPr lang="en-US" altLang="en-US" sz="2400" i="1" baseline="-25000"/>
              <a:t>3</a:t>
            </a:r>
            <a:r>
              <a:rPr lang="en-US" altLang="en-US" sz="2400" i="1"/>
              <a:t> </a:t>
            </a:r>
            <a:r>
              <a:rPr lang="en-US" altLang="en-US" sz="2400"/>
              <a:t>to raise the output resistance of the current source </a:t>
            </a:r>
            <a:r>
              <a:rPr lang="en-US" altLang="en-US" sz="2400" i="1"/>
              <a:t>Q</a:t>
            </a:r>
            <a:r>
              <a:rPr lang="en-US" altLang="en-US" sz="2400" i="1" baseline="-25000"/>
              <a:t>4</a:t>
            </a:r>
            <a:r>
              <a:rPr lang="en-US" altLang="en-US" sz="240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1336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5" descr="se07F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9" y="161189"/>
            <a:ext cx="7732712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298339" y="6080550"/>
            <a:ext cx="622800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/>
              <a:t> </a:t>
            </a:r>
            <a:r>
              <a:rPr lang="en-US" altLang="en-US" sz="2000" dirty="0"/>
              <a:t>A </a:t>
            </a:r>
            <a:r>
              <a:rPr lang="en-US" altLang="en-US" sz="2000" dirty="0" err="1"/>
              <a:t>cascode</a:t>
            </a:r>
            <a:r>
              <a:rPr lang="en-US" altLang="en-US" sz="2000" dirty="0"/>
              <a:t> amplifier with a </a:t>
            </a:r>
            <a:r>
              <a:rPr lang="en-US" altLang="en-US" sz="2000" dirty="0" err="1"/>
              <a:t>cascode</a:t>
            </a:r>
            <a:r>
              <a:rPr lang="en-US" altLang="en-US" sz="2000" dirty="0"/>
              <a:t> current-source load.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1838" y="161189"/>
            <a:ext cx="8751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Combining a </a:t>
            </a:r>
            <a:r>
              <a:rPr lang="en-US" altLang="en-US" sz="2400" dirty="0" err="1">
                <a:solidFill>
                  <a:srgbClr val="FF0000"/>
                </a:solidFill>
              </a:rPr>
              <a:t>cascode</a:t>
            </a:r>
            <a:r>
              <a:rPr lang="en-US" altLang="en-US" sz="2400" dirty="0">
                <a:solidFill>
                  <a:srgbClr val="FF0000"/>
                </a:solidFill>
              </a:rPr>
              <a:t> amplifier</a:t>
            </a:r>
            <a:r>
              <a:rPr lang="en-US" altLang="en-US" sz="2400" dirty="0"/>
              <a:t> with a  </a:t>
            </a:r>
            <a:r>
              <a:rPr lang="en-US" altLang="en-US" sz="2400" dirty="0" err="1"/>
              <a:t>cascode</a:t>
            </a:r>
            <a:r>
              <a:rPr lang="en-US" altLang="en-US" sz="2400" dirty="0"/>
              <a:t> current source results in the circuit shown in Figure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597" y="1044284"/>
            <a:ext cx="3808892" cy="705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31" y="2143372"/>
            <a:ext cx="5396709" cy="544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605" y="3103083"/>
            <a:ext cx="3399435" cy="7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8514" y="22544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Some basic concepts of gain/input &amp; output impedances of discrete amplifiers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6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8" y="184820"/>
            <a:ext cx="2858037" cy="729579"/>
          </a:xfrm>
          <a:solidFill>
            <a:srgbClr val="66FF66"/>
          </a:solidFill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1378" y="1197735"/>
                <a:ext cx="11795974" cy="55379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gain of the basic gain cell (CS or CE) with ideal current source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gain with non-ideal current source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gain after </a:t>
                </a:r>
                <a:r>
                  <a:rPr lang="en-US" dirty="0" err="1" smtClean="0"/>
                  <a:t>Cascoding</a:t>
                </a:r>
                <a:r>
                  <a:rPr lang="en-US" dirty="0" smtClean="0"/>
                  <a:t> both the current source and the amplifier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378" y="1197735"/>
                <a:ext cx="11795974" cy="5537916"/>
              </a:xfrm>
              <a:blipFill rotWithShape="0">
                <a:blip r:embed="rId2"/>
                <a:stretch>
                  <a:fillRect l="-1085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5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10933" cy="24083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8033" y="3090930"/>
            <a:ext cx="11410682" cy="2308324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rial Black" panose="020B0A04020102020204" pitchFamily="34" charset="0"/>
              </a:rPr>
              <a:t>Solve and understand this example </a:t>
            </a:r>
            <a:endParaRPr lang="en-US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456" cy="2562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016" y="2562895"/>
            <a:ext cx="2965905" cy="2996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261600" y="5326743"/>
            <a:ext cx="14514" cy="68217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276114" y="6008914"/>
                <a:ext cx="712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14" y="6008914"/>
                <a:ext cx="7123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92" r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896"/>
            <a:ext cx="4842456" cy="426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68" y="4856856"/>
            <a:ext cx="3473230" cy="826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16" y="5748519"/>
            <a:ext cx="4240809" cy="406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016" y="6286389"/>
            <a:ext cx="3374982" cy="4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0"/>
            <a:ext cx="10766738" cy="67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82" y="0"/>
            <a:ext cx="12220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94" y="-1"/>
            <a:ext cx="8979419" cy="68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94" y="0"/>
            <a:ext cx="8950391" cy="6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11" y="0"/>
            <a:ext cx="9463932" cy="68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30" y="0"/>
            <a:ext cx="8724641" cy="68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5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95" y="159658"/>
            <a:ext cx="8283297" cy="65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5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13" y="0"/>
            <a:ext cx="975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7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61300</TotalTime>
  <Words>762</Words>
  <Application>Microsoft Office PowerPoint</Application>
  <PresentationFormat>Widescreen</PresentationFormat>
  <Paragraphs>100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Cambria Math</vt:lpstr>
      <vt:lpstr>TimesNewRoman</vt:lpstr>
      <vt:lpstr>TimesNewRoman,Bold</vt:lpstr>
      <vt:lpstr>TimesNewRoman,Italic</vt:lpstr>
      <vt:lpstr>Office Theme</vt:lpstr>
      <vt:lpstr>PowerPoint Presentation</vt:lpstr>
      <vt:lpstr>7.2.3. Effect of the Output Resistance of the Current-Source Load</vt:lpstr>
      <vt:lpstr>Some basic concepts of gain/input &amp; output impedances of discrete amplifiers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Topic from text book</vt:lpstr>
      <vt:lpstr>What was the  Effect of the Output Resistance of the Current-Source Load</vt:lpstr>
      <vt:lpstr>PowerPoint Presentation</vt:lpstr>
      <vt:lpstr>Increasing the Gain of the Basic Cell</vt:lpstr>
      <vt:lpstr>Increasing the Gain of the Basic Cell</vt:lpstr>
      <vt:lpstr>The Cascode Amplifier</vt:lpstr>
      <vt:lpstr> The MOS Cascode</vt:lpstr>
      <vt:lpstr>The MOS Cascode</vt:lpstr>
      <vt:lpstr>The MOS Cascode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Cascoding current source as well</vt:lpstr>
      <vt:lpstr>Cascoding current source as well</vt:lpstr>
      <vt:lpstr>PowerPoint Presentation</vt:lpstr>
      <vt:lpstr>Summary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Basit Alvi</dc:creator>
  <cp:lastModifiedBy>Abdul Basit Alvi</cp:lastModifiedBy>
  <cp:revision>164</cp:revision>
  <dcterms:created xsi:type="dcterms:W3CDTF">2017-06-03T14:54:05Z</dcterms:created>
  <dcterms:modified xsi:type="dcterms:W3CDTF">2022-09-18T03:59:08Z</dcterms:modified>
</cp:coreProperties>
</file>