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441" r:id="rId19"/>
    <p:sldId id="273" r:id="rId20"/>
    <p:sldId id="274" r:id="rId21"/>
    <p:sldId id="275" r:id="rId22"/>
    <p:sldId id="277" r:id="rId23"/>
    <p:sldId id="278" r:id="rId24"/>
    <p:sldId id="448" r:id="rId25"/>
    <p:sldId id="276" r:id="rId26"/>
    <p:sldId id="282" r:id="rId27"/>
    <p:sldId id="279" r:id="rId28"/>
    <p:sldId id="421" r:id="rId29"/>
    <p:sldId id="422" r:id="rId30"/>
    <p:sldId id="423" r:id="rId31"/>
    <p:sldId id="426" r:id="rId32"/>
    <p:sldId id="442" r:id="rId33"/>
    <p:sldId id="427" r:id="rId34"/>
    <p:sldId id="428" r:id="rId35"/>
    <p:sldId id="443" r:id="rId36"/>
    <p:sldId id="429" r:id="rId37"/>
    <p:sldId id="445" r:id="rId38"/>
    <p:sldId id="444" r:id="rId39"/>
    <p:sldId id="430" r:id="rId40"/>
    <p:sldId id="431" r:id="rId41"/>
    <p:sldId id="433" r:id="rId42"/>
    <p:sldId id="434" r:id="rId43"/>
    <p:sldId id="435" r:id="rId44"/>
    <p:sldId id="436" r:id="rId45"/>
    <p:sldId id="437" r:id="rId46"/>
    <p:sldId id="438" r:id="rId47"/>
    <p:sldId id="439" r:id="rId48"/>
    <p:sldId id="440" r:id="rId49"/>
    <p:sldId id="290" r:id="rId50"/>
    <p:sldId id="291" r:id="rId51"/>
    <p:sldId id="292" r:id="rId52"/>
    <p:sldId id="295" r:id="rId53"/>
    <p:sldId id="296" r:id="rId54"/>
    <p:sldId id="297" r:id="rId55"/>
    <p:sldId id="29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632C8E-E958-4AFD-890B-AD07084BFD2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12756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32C8E-E958-4AFD-890B-AD07084BFD2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259319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32C8E-E958-4AFD-890B-AD07084BFD2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379961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32C8E-E958-4AFD-890B-AD07084BFD2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203851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2C8E-E958-4AFD-890B-AD07084BFD2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33108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632C8E-E958-4AFD-890B-AD07084BFD2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263383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632C8E-E958-4AFD-890B-AD07084BFD21}"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224922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632C8E-E958-4AFD-890B-AD07084BFD21}"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36248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2C8E-E958-4AFD-890B-AD07084BFD21}"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414760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2C8E-E958-4AFD-890B-AD07084BFD2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42986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2C8E-E958-4AFD-890B-AD07084BFD2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94731-7F5D-4602-94D2-E0BCEEBD83B2}" type="slidenum">
              <a:rPr lang="en-US" smtClean="0"/>
              <a:t>‹#›</a:t>
            </a:fld>
            <a:endParaRPr lang="en-US"/>
          </a:p>
        </p:txBody>
      </p:sp>
    </p:spTree>
    <p:extLst>
      <p:ext uri="{BB962C8B-B14F-4D97-AF65-F5344CB8AC3E}">
        <p14:creationId xmlns:p14="http://schemas.microsoft.com/office/powerpoint/2010/main" val="117533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2C8E-E958-4AFD-890B-AD07084BFD21}"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94731-7F5D-4602-94D2-E0BCEEBD83B2}" type="slidenum">
              <a:rPr lang="en-US" smtClean="0"/>
              <a:t>‹#›</a:t>
            </a:fld>
            <a:endParaRPr lang="en-US"/>
          </a:p>
        </p:txBody>
      </p:sp>
    </p:spTree>
    <p:extLst>
      <p:ext uri="{BB962C8B-B14F-4D97-AF65-F5344CB8AC3E}">
        <p14:creationId xmlns:p14="http://schemas.microsoft.com/office/powerpoint/2010/main" val="255195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7.png"/><Relationship Id="rId4" Type="http://schemas.openxmlformats.org/officeDocument/2006/relationships/image" Target="../media/image14.emf"/><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31.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37.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emf"/><Relationship Id="rId7" Type="http://schemas.openxmlformats.org/officeDocument/2006/relationships/image" Target="NULL"/><Relationship Id="rId2"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9" Type="http://schemas.openxmlformats.org/officeDocument/2006/relationships/image" Target="../media/image5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3.png"/><Relationship Id="rId2"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0.png"/><Relationship Id="rId4" Type="http://schemas.openxmlformats.org/officeDocument/2006/relationships/image" Target="../media/image59.emf"/></Relationships>
</file>

<file path=ppt/slides/_rels/slide31.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8.emf"/><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emf"/><Relationship Id="rId5" Type="http://schemas.openxmlformats.org/officeDocument/2006/relationships/image" Target="../media/image15.png"/><Relationship Id="rId4" Type="http://schemas.openxmlformats.org/officeDocument/2006/relationships/image" Target="../media/image66.emf"/></Relationships>
</file>

<file path=ppt/slides/_rels/slide32.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34.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6.em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35.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3.emf"/><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38.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86.emf"/><Relationship Id="rId2" Type="http://schemas.openxmlformats.org/officeDocument/2006/relationships/image" Target="../media/image90.emf"/><Relationship Id="rId1" Type="http://schemas.openxmlformats.org/officeDocument/2006/relationships/slideLayout" Target="../slideLayouts/slideLayout2.xml"/><Relationship Id="rId6" Type="http://schemas.openxmlformats.org/officeDocument/2006/relationships/image" Target="../media/image92.emf"/><Relationship Id="rId5" Type="http://schemas.openxmlformats.org/officeDocument/2006/relationships/image" Target="../media/image41.png"/><Relationship Id="rId4" Type="http://schemas.openxmlformats.org/officeDocument/2006/relationships/image" Target="../media/image9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96.emf"/><Relationship Id="rId1" Type="http://schemas.openxmlformats.org/officeDocument/2006/relationships/slideLayout" Target="../slideLayouts/slideLayout2.xml"/><Relationship Id="rId5" Type="http://schemas.openxmlformats.org/officeDocument/2006/relationships/image" Target="../media/image98.emf"/><Relationship Id="rId4" Type="http://schemas.openxmlformats.org/officeDocument/2006/relationships/image" Target="../media/image97.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99.emf"/><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83.emf"/></Relationships>
</file>

<file path=ppt/slides/_rels/slide51.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5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2.xml"/><Relationship Id="rId5" Type="http://schemas.openxmlformats.org/officeDocument/2006/relationships/image" Target="../media/image105.emf"/><Relationship Id="rId4" Type="http://schemas.openxmlformats.org/officeDocument/2006/relationships/image" Target="../media/image104.emf"/></Relationships>
</file>

<file path=ppt/slides/_rels/slide53.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4.emf"/><Relationship Id="rId1" Type="http://schemas.openxmlformats.org/officeDocument/2006/relationships/slideLayout" Target="../slideLayouts/slideLayout2.xml"/><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s>
</file>

<file path=ppt/slides/_rels/slide54.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3505201" y="381001"/>
            <a:ext cx="6086475" cy="5851525"/>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0" y="-228600"/>
            <a:ext cx="12192000" cy="73152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2899894" y="0"/>
            <a:ext cx="6086475" cy="5851525"/>
          </a:xfrm>
          <a:prstGeom prst="rect">
            <a:avLst/>
          </a:prstGeom>
          <a:noFill/>
          <a:ln w="9525">
            <a:noFill/>
            <a:miter lim="800000"/>
            <a:headEnd/>
            <a:tailEnd/>
          </a:ln>
        </p:spPr>
      </p:pic>
    </p:spTree>
    <p:extLst>
      <p:ext uri="{BB962C8B-B14F-4D97-AF65-F5344CB8AC3E}">
        <p14:creationId xmlns:p14="http://schemas.microsoft.com/office/powerpoint/2010/main" val="26123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1749"/>
          <a:stretch/>
        </p:blipFill>
        <p:spPr>
          <a:xfrm>
            <a:off x="241893" y="198510"/>
            <a:ext cx="8376879" cy="963233"/>
          </a:xfrm>
          <a:prstGeom prst="rect">
            <a:avLst/>
          </a:prstGeom>
        </p:spPr>
      </p:pic>
      <p:pic>
        <p:nvPicPr>
          <p:cNvPr id="5" name="Picture 4"/>
          <p:cNvPicPr>
            <a:picLocks noChangeAspect="1"/>
          </p:cNvPicPr>
          <p:nvPr/>
        </p:nvPicPr>
        <p:blipFill>
          <a:blip r:embed="rId3"/>
          <a:stretch>
            <a:fillRect/>
          </a:stretch>
        </p:blipFill>
        <p:spPr>
          <a:xfrm>
            <a:off x="403451" y="1507367"/>
            <a:ext cx="7748876" cy="3146118"/>
          </a:xfrm>
          <a:prstGeom prst="rect">
            <a:avLst/>
          </a:prstGeom>
        </p:spPr>
      </p:pic>
      <p:sp>
        <p:nvSpPr>
          <p:cNvPr id="6" name="TextBox 5"/>
          <p:cNvSpPr txBox="1"/>
          <p:nvPr/>
        </p:nvSpPr>
        <p:spPr>
          <a:xfrm>
            <a:off x="1223493" y="5344732"/>
            <a:ext cx="5937161" cy="769441"/>
          </a:xfrm>
          <a:prstGeom prst="rect">
            <a:avLst/>
          </a:prstGeom>
          <a:noFill/>
        </p:spPr>
        <p:txBody>
          <a:bodyPr wrap="square" rtlCol="0">
            <a:spAutoFit/>
          </a:bodyPr>
          <a:lstStyle/>
          <a:p>
            <a:r>
              <a:rPr lang="en-US" sz="4400" dirty="0"/>
              <a:t>PMOS Source </a:t>
            </a:r>
          </a:p>
        </p:txBody>
      </p:sp>
    </p:spTree>
    <p:extLst>
      <p:ext uri="{BB962C8B-B14F-4D97-AF65-F5344CB8AC3E}">
        <p14:creationId xmlns:p14="http://schemas.microsoft.com/office/powerpoint/2010/main" val="188576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079" y="5872765"/>
            <a:ext cx="4054699" cy="776289"/>
          </a:xfrm>
        </p:spPr>
        <p:txBody>
          <a:bodyPr/>
          <a:lstStyle/>
          <a:p>
            <a:r>
              <a:rPr lang="en-US" dirty="0"/>
              <a:t>NMOS –Sinks </a:t>
            </a:r>
          </a:p>
        </p:txBody>
      </p:sp>
      <p:pic>
        <p:nvPicPr>
          <p:cNvPr id="4" name="Picture 3"/>
          <p:cNvPicPr>
            <a:picLocks noChangeAspect="1"/>
          </p:cNvPicPr>
          <p:nvPr/>
        </p:nvPicPr>
        <p:blipFill>
          <a:blip r:embed="rId2"/>
          <a:stretch>
            <a:fillRect/>
          </a:stretch>
        </p:blipFill>
        <p:spPr>
          <a:xfrm>
            <a:off x="722291" y="1492335"/>
            <a:ext cx="9065887" cy="4233938"/>
          </a:xfrm>
          <a:prstGeom prst="rect">
            <a:avLst/>
          </a:prstGeom>
        </p:spPr>
      </p:pic>
      <p:pic>
        <p:nvPicPr>
          <p:cNvPr id="5" name="Picture 4"/>
          <p:cNvPicPr>
            <a:picLocks noChangeAspect="1"/>
          </p:cNvPicPr>
          <p:nvPr/>
        </p:nvPicPr>
        <p:blipFill rotWithShape="1">
          <a:blip r:embed="rId3"/>
          <a:srcRect b="66502"/>
          <a:stretch/>
        </p:blipFill>
        <p:spPr>
          <a:xfrm>
            <a:off x="334191" y="248454"/>
            <a:ext cx="8376879" cy="472764"/>
          </a:xfrm>
          <a:prstGeom prst="rect">
            <a:avLst/>
          </a:prstGeom>
        </p:spPr>
      </p:pic>
    </p:spTree>
    <p:extLst>
      <p:ext uri="{BB962C8B-B14F-4D97-AF65-F5344CB8AC3E}">
        <p14:creationId xmlns:p14="http://schemas.microsoft.com/office/powerpoint/2010/main" val="165308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a:xfrm>
                <a:off x="207136" y="184822"/>
                <a:ext cx="4699715" cy="673307"/>
              </a:xfrm>
              <a:solidFill>
                <a:srgbClr val="FFFF00"/>
              </a:solidFill>
            </p:spPr>
            <p:txBody>
              <a:bodyPr>
                <a:normAutofit fontScale="90000"/>
              </a:bodyPr>
              <a:lstStyle/>
              <a:p>
                <a:r>
                  <a:rPr lang="en-US" dirty="0">
                    <a:latin typeface="Arial" panose="020B0604020202020204" pitchFamily="34" charset="0"/>
                    <a:cs typeface="Arial" panose="020B0604020202020204" pitchFamily="34" charset="0"/>
                  </a:rPr>
                  <a:t>Effect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𝑜𝑛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oMath>
                </a14:m>
                <a:endParaRPr lang="en-US" dirty="0">
                  <a:latin typeface="Arial" panose="020B0604020202020204" pitchFamily="34" charset="0"/>
                  <a:cs typeface="Arial" panose="020B0604020202020204" pitchFamily="34" charset="0"/>
                </a:endParaRPr>
              </a:p>
            </p:txBody>
          </p:sp>
        </mc:Choice>
        <mc:Fallback xmlns="">
          <p:sp>
            <p:nvSpPr>
              <p:cNvPr id="5" name="Title 4"/>
              <p:cNvSpPr>
                <a:spLocks noGrp="1" noRot="1" noChangeAspect="1" noMove="1" noResize="1" noEditPoints="1" noAdjustHandles="1" noChangeArrowheads="1" noChangeShapeType="1" noTextEdit="1"/>
              </p:cNvSpPr>
              <p:nvPr>
                <p:ph type="title"/>
              </p:nvPr>
            </p:nvSpPr>
            <p:spPr>
              <a:xfrm>
                <a:off x="207136" y="184822"/>
                <a:ext cx="4699715" cy="673307"/>
              </a:xfrm>
              <a:blipFill rotWithShape="0">
                <a:blip r:embed="rId2"/>
                <a:stretch>
                  <a:fillRect l="-4669" t="-22523" b="-36036"/>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0" y="5436184"/>
            <a:ext cx="3116389" cy="945151"/>
          </a:xfrm>
          <a:prstGeom prst="rect">
            <a:avLst/>
          </a:prstGeom>
        </p:spPr>
      </p:pic>
      <p:pic>
        <p:nvPicPr>
          <p:cNvPr id="8" name="Picture 7"/>
          <p:cNvPicPr>
            <a:picLocks noChangeAspect="1"/>
          </p:cNvPicPr>
          <p:nvPr/>
        </p:nvPicPr>
        <p:blipFill>
          <a:blip r:embed="rId4"/>
          <a:stretch>
            <a:fillRect/>
          </a:stretch>
        </p:blipFill>
        <p:spPr>
          <a:xfrm>
            <a:off x="3716703" y="5426557"/>
            <a:ext cx="4159935" cy="954778"/>
          </a:xfrm>
          <a:prstGeom prst="rect">
            <a:avLst/>
          </a:prstGeom>
        </p:spPr>
      </p:pic>
      <p:pic>
        <p:nvPicPr>
          <p:cNvPr id="9" name="Picture 8"/>
          <p:cNvPicPr>
            <a:picLocks noChangeAspect="1"/>
          </p:cNvPicPr>
          <p:nvPr/>
        </p:nvPicPr>
        <p:blipFill>
          <a:blip r:embed="rId5"/>
          <a:stretch>
            <a:fillRect/>
          </a:stretch>
        </p:blipFill>
        <p:spPr>
          <a:xfrm>
            <a:off x="7876638" y="3698769"/>
            <a:ext cx="4315362" cy="3159231"/>
          </a:xfrm>
          <a:prstGeom prst="rect">
            <a:avLst/>
          </a:prstGeom>
        </p:spPr>
      </p:pic>
      <p:pic>
        <p:nvPicPr>
          <p:cNvPr id="10" name="Picture 9"/>
          <p:cNvPicPr>
            <a:picLocks noChangeAspect="1"/>
          </p:cNvPicPr>
          <p:nvPr/>
        </p:nvPicPr>
        <p:blipFill>
          <a:blip r:embed="rId6"/>
          <a:stretch>
            <a:fillRect/>
          </a:stretch>
        </p:blipFill>
        <p:spPr>
          <a:xfrm>
            <a:off x="5890483" y="1015629"/>
            <a:ext cx="2650726" cy="643420"/>
          </a:xfrm>
          <a:prstGeom prst="rect">
            <a:avLst/>
          </a:prstGeom>
        </p:spPr>
      </p:pic>
      <p:pic>
        <p:nvPicPr>
          <p:cNvPr id="11" name="Picture 10"/>
          <p:cNvPicPr>
            <a:picLocks noChangeAspect="1"/>
          </p:cNvPicPr>
          <p:nvPr/>
        </p:nvPicPr>
        <p:blipFill>
          <a:blip r:embed="rId7"/>
          <a:stretch>
            <a:fillRect/>
          </a:stretch>
        </p:blipFill>
        <p:spPr>
          <a:xfrm>
            <a:off x="6129068" y="1858938"/>
            <a:ext cx="1289114" cy="570114"/>
          </a:xfrm>
          <a:prstGeom prst="rect">
            <a:avLst/>
          </a:prstGeom>
        </p:spPr>
      </p:pic>
      <p:pic>
        <p:nvPicPr>
          <p:cNvPr id="12" name="Picture 11"/>
          <p:cNvPicPr>
            <a:picLocks noChangeAspect="1"/>
          </p:cNvPicPr>
          <p:nvPr/>
        </p:nvPicPr>
        <p:blipFill>
          <a:blip r:embed="rId8"/>
          <a:stretch>
            <a:fillRect/>
          </a:stretch>
        </p:blipFill>
        <p:spPr>
          <a:xfrm>
            <a:off x="8918917" y="288249"/>
            <a:ext cx="3273083" cy="3054520"/>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199155" y="1015629"/>
                <a:ext cx="6096000" cy="1569660"/>
              </a:xfrm>
              <a:prstGeom prst="rect">
                <a:avLst/>
              </a:prstGeom>
            </p:spPr>
            <p:txBody>
              <a:bodyPr>
                <a:spAutoFit/>
              </a:bodyPr>
              <a:lstStyle/>
              <a:p>
                <a:r>
                  <a:rPr lang="en-US" sz="2400" b="0" i="0" u="none" strike="noStrike" baseline="0" dirty="0">
                    <a:latin typeface="Times" panose="02020603050405020304" pitchFamily="18" charset="0"/>
                  </a:rPr>
                  <a:t>To ensure that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𝑄</m:t>
                        </m:r>
                      </m:e>
                      <m:sub>
                        <m:r>
                          <a:rPr lang="en-US" sz="2400" b="0" i="1" u="none" strike="noStrike" baseline="0" smtClean="0">
                            <a:latin typeface="Cambria Math" panose="02040503050406030204" pitchFamily="18" charset="0"/>
                          </a:rPr>
                          <m:t>2</m:t>
                        </m:r>
                      </m:sub>
                    </m:sSub>
                  </m:oMath>
                </a14:m>
                <a:r>
                  <a:rPr lang="en-US" sz="2400" b="0" i="0" u="none" strike="noStrike" baseline="0" dirty="0">
                    <a:latin typeface="Times" panose="02020603050405020304" pitchFamily="18" charset="0"/>
                  </a:rPr>
                  <a:t> is saturated, the circuit to which the drain of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𝑄</m:t>
                        </m:r>
                      </m:e>
                      <m:sub>
                        <m:r>
                          <a:rPr lang="en-US" sz="2400" b="0" i="1" u="none" strike="noStrike" baseline="0" smtClean="0">
                            <a:latin typeface="Cambria Math" panose="02040503050406030204" pitchFamily="18" charset="0"/>
                          </a:rPr>
                          <m:t>2</m:t>
                        </m:r>
                      </m:sub>
                    </m:sSub>
                  </m:oMath>
                </a14:m>
                <a:r>
                  <a:rPr lang="en-US" sz="2400" b="0" i="0" u="none" strike="noStrike" baseline="0" dirty="0">
                    <a:latin typeface="Times" panose="02020603050405020304" pitchFamily="18" charset="0"/>
                  </a:rPr>
                  <a:t>is to be connected must establish a drain voltage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𝑉</m:t>
                        </m:r>
                      </m:e>
                      <m:sub>
                        <m:r>
                          <a:rPr lang="en-US" sz="2400" b="0" i="1" u="none" strike="noStrike" baseline="0" smtClean="0">
                            <a:latin typeface="Cambria Math" panose="02040503050406030204" pitchFamily="18" charset="0"/>
                          </a:rPr>
                          <m:t>0</m:t>
                        </m:r>
                      </m:sub>
                    </m:sSub>
                  </m:oMath>
                </a14:m>
                <a:r>
                  <a:rPr lang="en-US" sz="2400" b="0" i="0" u="none" strike="noStrike" baseline="0" dirty="0">
                    <a:latin typeface="Times" panose="02020603050405020304" pitchFamily="18" charset="0"/>
                  </a:rPr>
                  <a:t>  that satisfies the relationship</a:t>
                </a:r>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199155" y="1015629"/>
                <a:ext cx="6096000" cy="1569660"/>
              </a:xfrm>
              <a:prstGeom prst="rect">
                <a:avLst/>
              </a:prstGeom>
              <a:blipFill rotWithShape="0">
                <a:blip r:embed="rId9"/>
                <a:stretch>
                  <a:fillRect l="-1600" t="-3113" b="-7782"/>
                </a:stretch>
              </a:blipFill>
            </p:spPr>
            <p:txBody>
              <a:bodyPr/>
              <a:lstStyle/>
              <a:p>
                <a:r>
                  <a:rPr lang="en-US">
                    <a:noFill/>
                  </a:rPr>
                  <a:t> </a:t>
                </a:r>
              </a:p>
            </p:txBody>
          </p:sp>
        </mc:Fallback>
      </mc:AlternateContent>
      <p:sp>
        <p:nvSpPr>
          <p:cNvPr id="14" name="Rectangle 13"/>
          <p:cNvSpPr/>
          <p:nvPr/>
        </p:nvSpPr>
        <p:spPr>
          <a:xfrm>
            <a:off x="207136" y="2867772"/>
            <a:ext cx="6362476" cy="830997"/>
          </a:xfrm>
          <a:prstGeom prst="rect">
            <a:avLst/>
          </a:prstGeom>
        </p:spPr>
        <p:txBody>
          <a:bodyPr wrap="square">
            <a:spAutoFit/>
          </a:bodyPr>
          <a:lstStyle/>
          <a:p>
            <a:r>
              <a:rPr lang="en-US" sz="2400" b="0" i="0" u="none" strike="noStrike" baseline="0" dirty="0">
                <a:latin typeface="Times" panose="02020603050405020304" pitchFamily="18" charset="0"/>
              </a:rPr>
              <a:t>channel-length modulation can have a significant effect on the operation of the current source.</a:t>
            </a:r>
            <a:endParaRPr lang="en-US" sz="2400" dirty="0"/>
          </a:p>
        </p:txBody>
      </p:sp>
      <mc:AlternateContent xmlns:mc="http://schemas.openxmlformats.org/markup-compatibility/2006" xmlns:a14="http://schemas.microsoft.com/office/drawing/2010/main">
        <mc:Choice Requires="a14">
          <p:sp>
            <p:nvSpPr>
              <p:cNvPr id="16" name="TextBox 15"/>
              <p:cNvSpPr txBox="1"/>
              <p:nvPr/>
            </p:nvSpPr>
            <p:spPr>
              <a:xfrm>
                <a:off x="207136" y="4068101"/>
                <a:ext cx="7008710" cy="85959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0 </m:t>
                        </m:r>
                      </m:sub>
                    </m:sSub>
                  </m:oMath>
                </a14:m>
                <a:r>
                  <a:rPr lang="en-US" sz="2400" dirty="0">
                    <a:latin typeface="Arial" panose="020B0604020202020204" pitchFamily="34" charset="0"/>
                    <a:cs typeface="Arial" panose="020B0604020202020204" pitchFamily="34" charset="0"/>
                  </a:rPr>
                  <a:t> increases the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0</m:t>
                        </m:r>
                      </m:sub>
                    </m:sSub>
                  </m:oMath>
                </a14:m>
                <a:r>
                  <a:rPr lang="en-US" sz="2400" dirty="0">
                    <a:latin typeface="Arial" panose="020B0604020202020204" pitchFamily="34" charset="0"/>
                    <a:cs typeface="Arial" panose="020B0604020202020204" pitchFamily="34" charset="0"/>
                  </a:rPr>
                  <a:t> Will also increase according to the incremental resistance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2</m:t>
                        </m:r>
                      </m:sub>
                    </m:sSub>
                  </m:oMath>
                </a14:m>
                <a:endParaRPr lang="en-US" sz="2400" dirty="0">
                  <a:latin typeface="Arial" panose="020B0604020202020204" pitchFamily="34" charset="0"/>
                  <a:cs typeface="Arial" panose="020B0604020202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07136" y="4068101"/>
                <a:ext cx="7008710" cy="859594"/>
              </a:xfrm>
              <a:prstGeom prst="rect">
                <a:avLst/>
              </a:prstGeom>
              <a:blipFill rotWithShape="0">
                <a:blip r:embed="rId10"/>
                <a:stretch>
                  <a:fillRect l="-1391" t="-4965" b="-12057"/>
                </a:stretch>
              </a:blipFill>
            </p:spPr>
            <p:txBody>
              <a:bodyPr/>
              <a:lstStyle/>
              <a:p>
                <a:r>
                  <a:rPr lang="en-US">
                    <a:noFill/>
                  </a:rPr>
                  <a:t> </a:t>
                </a:r>
              </a:p>
            </p:txBody>
          </p:sp>
        </mc:Fallback>
      </mc:AlternateContent>
    </p:spTree>
    <p:extLst>
      <p:ext uri="{BB962C8B-B14F-4D97-AF65-F5344CB8AC3E}">
        <p14:creationId xmlns:p14="http://schemas.microsoft.com/office/powerpoint/2010/main" val="142467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9089" cy="626547"/>
          </a:xfrm>
          <a:solidFill>
            <a:srgbClr val="FFFF00">
              <a:alpha val="14000"/>
            </a:srgbClr>
          </a:solidFill>
        </p:spPr>
        <p:txBody>
          <a:bodyPr>
            <a:normAutofit fontScale="90000"/>
          </a:bodyPr>
          <a:lstStyle/>
          <a:p>
            <a:r>
              <a:rPr lang="en-US" dirty="0">
                <a:latin typeface="Arial Black" panose="020B0A04020102020204" pitchFamily="34" charset="0"/>
              </a:rPr>
              <a:t>MOS Current-steering circuits  </a:t>
            </a:r>
          </a:p>
        </p:txBody>
      </p:sp>
      <p:sp>
        <p:nvSpPr>
          <p:cNvPr id="4" name="Rectangle 3"/>
          <p:cNvSpPr/>
          <p:nvPr/>
        </p:nvSpPr>
        <p:spPr>
          <a:xfrm>
            <a:off x="0" y="636677"/>
            <a:ext cx="11718701" cy="830997"/>
          </a:xfrm>
          <a:prstGeom prst="rect">
            <a:avLst/>
          </a:prstGeom>
        </p:spPr>
        <p:txBody>
          <a:bodyPr wrap="square">
            <a:spAutoFit/>
          </a:bodyPr>
          <a:lstStyle/>
          <a:p>
            <a:r>
              <a:rPr lang="en-US" sz="2400" b="0" i="0" u="none" strike="noStrike" baseline="0" dirty="0">
                <a:latin typeface="Times" panose="02020603050405020304" pitchFamily="18" charset="0"/>
              </a:rPr>
              <a:t>As mentioned earlier, once a constant current has been generated, it can be replicated to provide dc bias or load currents for the various amplifier stages in an IC.</a:t>
            </a:r>
            <a:endParaRPr lang="en-US" sz="2400" dirty="0"/>
          </a:p>
        </p:txBody>
      </p:sp>
      <p:pic>
        <p:nvPicPr>
          <p:cNvPr id="5" name="Picture 4"/>
          <p:cNvPicPr>
            <a:picLocks noChangeAspect="1"/>
          </p:cNvPicPr>
          <p:nvPr/>
        </p:nvPicPr>
        <p:blipFill>
          <a:blip r:embed="rId2"/>
          <a:stretch>
            <a:fillRect/>
          </a:stretch>
        </p:blipFill>
        <p:spPr>
          <a:xfrm>
            <a:off x="1611163" y="1571222"/>
            <a:ext cx="7142610" cy="4893972"/>
          </a:xfrm>
          <a:prstGeom prst="rect">
            <a:avLst/>
          </a:prstGeom>
        </p:spPr>
      </p:pic>
      <p:grpSp>
        <p:nvGrpSpPr>
          <p:cNvPr id="8" name="Group 7"/>
          <p:cNvGrpSpPr/>
          <p:nvPr/>
        </p:nvGrpSpPr>
        <p:grpSpPr>
          <a:xfrm>
            <a:off x="0" y="1800665"/>
            <a:ext cx="3593206" cy="4754681"/>
            <a:chOff x="0" y="1800665"/>
            <a:chExt cx="3593206" cy="4754681"/>
          </a:xfrm>
        </p:grpSpPr>
        <p:sp>
          <p:nvSpPr>
            <p:cNvPr id="6" name="Oval 5"/>
            <p:cNvSpPr/>
            <p:nvPr/>
          </p:nvSpPr>
          <p:spPr>
            <a:xfrm>
              <a:off x="1611164" y="2962141"/>
              <a:ext cx="1982042" cy="3593205"/>
            </a:xfrm>
            <a:prstGeom prst="ellipse">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ular Callout 6"/>
                <p:cNvSpPr/>
                <p:nvPr/>
              </p:nvSpPr>
              <p:spPr>
                <a:xfrm>
                  <a:off x="0" y="1800665"/>
                  <a:ext cx="2067951" cy="1041009"/>
                </a:xfrm>
                <a:prstGeom prst="wedgeRectCallout">
                  <a:avLst>
                    <a:gd name="adj1" fmla="val 44011"/>
                    <a:gd name="adj2" fmla="val 1070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oMath>
                    </m:oMathPara>
                  </a14:m>
                  <a:endParaRPr lang="en-US" dirty="0"/>
                </a:p>
                <a:p>
                  <a:pPr algn="ctr"/>
                  <a:r>
                    <a:rPr lang="en-US" dirty="0"/>
                    <a:t>Determine Reference current</a:t>
                  </a:r>
                </a:p>
              </p:txBody>
            </p:sp>
          </mc:Choice>
          <mc:Fallback xmlns="">
            <p:sp>
              <p:nvSpPr>
                <p:cNvPr id="7" name="Rectangular Callout 6"/>
                <p:cNvSpPr>
                  <a:spLocks noRot="1" noChangeAspect="1" noMove="1" noResize="1" noEditPoints="1" noAdjustHandles="1" noChangeArrowheads="1" noChangeShapeType="1" noTextEdit="1"/>
                </p:cNvSpPr>
                <p:nvPr/>
              </p:nvSpPr>
              <p:spPr>
                <a:xfrm>
                  <a:off x="0" y="1800665"/>
                  <a:ext cx="2067951" cy="1041009"/>
                </a:xfrm>
                <a:prstGeom prst="wedgeRectCallout">
                  <a:avLst>
                    <a:gd name="adj1" fmla="val 44011"/>
                    <a:gd name="adj2" fmla="val 107095"/>
                  </a:avLst>
                </a:prstGeom>
                <a:blipFill rotWithShape="0">
                  <a:blip r:embed="rId3"/>
                  <a:stretch>
                    <a:fillRect/>
                  </a:stretch>
                </a:blipFill>
              </p:spPr>
              <p:txBody>
                <a:bodyPr/>
                <a:lstStyle/>
                <a:p>
                  <a:r>
                    <a:rPr lang="en-US">
                      <a:noFill/>
                    </a:rPr>
                    <a:t> </a:t>
                  </a:r>
                </a:p>
              </p:txBody>
            </p:sp>
          </mc:Fallback>
        </mc:AlternateContent>
      </p:grpSp>
      <p:grpSp>
        <p:nvGrpSpPr>
          <p:cNvPr id="13" name="Group 12"/>
          <p:cNvGrpSpPr/>
          <p:nvPr/>
        </p:nvGrpSpPr>
        <p:grpSpPr>
          <a:xfrm>
            <a:off x="2897945" y="1669606"/>
            <a:ext cx="9104461" cy="1805114"/>
            <a:chOff x="2897945" y="1669606"/>
            <a:chExt cx="9104461" cy="1805114"/>
          </a:xfrm>
        </p:grpSpPr>
        <p:sp>
          <p:nvSpPr>
            <p:cNvPr id="9" name="TextBox 8"/>
            <p:cNvSpPr txBox="1"/>
            <p:nvPr/>
          </p:nvSpPr>
          <p:spPr>
            <a:xfrm>
              <a:off x="2897945" y="1800665"/>
              <a:ext cx="2771335" cy="923330"/>
            </a:xfrm>
            <a:prstGeom prst="rect">
              <a:avLst/>
            </a:prstGeom>
            <a:solidFill>
              <a:srgbClr val="00FF00"/>
            </a:solidFill>
          </p:spPr>
          <p:txBody>
            <a:bodyPr wrap="square" rtlCol="0">
              <a:spAutoFit/>
            </a:bodyPr>
            <a:lstStyle/>
            <a:p>
              <a:r>
                <a:rPr lang="en-US" b="1" dirty="0"/>
                <a:t>Q1, Q2 and Q3 FORMS TWO OUTPUT CURRENT MIRRORS</a:t>
              </a:r>
            </a:p>
          </p:txBody>
        </p:sp>
        <p:pic>
          <p:nvPicPr>
            <p:cNvPr id="10" name="Picture 9"/>
            <p:cNvPicPr>
              <a:picLocks noChangeAspect="1"/>
            </p:cNvPicPr>
            <p:nvPr/>
          </p:nvPicPr>
          <p:blipFill>
            <a:blip r:embed="rId4"/>
            <a:stretch>
              <a:fillRect/>
            </a:stretch>
          </p:blipFill>
          <p:spPr>
            <a:xfrm>
              <a:off x="9684744" y="1669606"/>
              <a:ext cx="2317662" cy="1805114"/>
            </a:xfrm>
            <a:prstGeom prst="rect">
              <a:avLst/>
            </a:prstGeom>
            <a:solidFill>
              <a:srgbClr val="00FF00"/>
            </a:solidFill>
          </p:spPr>
        </p:pic>
      </p:grpSp>
      <p:sp>
        <p:nvSpPr>
          <p:cNvPr id="11" name="Rectangle 10"/>
          <p:cNvSpPr/>
          <p:nvPr/>
        </p:nvSpPr>
        <p:spPr>
          <a:xfrm>
            <a:off x="7512149" y="4583167"/>
            <a:ext cx="3953020" cy="1569660"/>
          </a:xfrm>
          <a:prstGeom prst="rect">
            <a:avLst/>
          </a:prstGeom>
        </p:spPr>
        <p:txBody>
          <a:bodyPr wrap="square">
            <a:spAutoFit/>
          </a:bodyPr>
          <a:lstStyle/>
          <a:p>
            <a:r>
              <a:rPr lang="en-US" sz="2400" b="0" i="0" u="none" strike="noStrike" baseline="0" dirty="0">
                <a:latin typeface="Times" panose="02020603050405020304" pitchFamily="18" charset="0"/>
              </a:rPr>
              <a:t>To ensure operation in the saturation region, the voltages at the drains of </a:t>
            </a:r>
            <a:r>
              <a:rPr lang="en-US" sz="2400" dirty="0">
                <a:latin typeface="Times" panose="02020603050405020304" pitchFamily="18" charset="0"/>
              </a:rPr>
              <a:t>Q2 </a:t>
            </a:r>
            <a:r>
              <a:rPr lang="en-US" sz="2400" b="0" i="0" u="none" strike="noStrike" baseline="0" dirty="0">
                <a:latin typeface="Times" panose="02020603050405020304" pitchFamily="18" charset="0"/>
              </a:rPr>
              <a:t>and Q3 are</a:t>
            </a:r>
          </a:p>
          <a:p>
            <a:r>
              <a:rPr lang="en-US" sz="2400" b="0" i="0" u="none" strike="noStrike" baseline="0" dirty="0">
                <a:latin typeface="Times" panose="02020603050405020304" pitchFamily="18" charset="0"/>
              </a:rPr>
              <a:t>constrained as</a:t>
            </a:r>
            <a:endParaRPr lang="en-US" sz="2400" dirty="0"/>
          </a:p>
        </p:txBody>
      </p:sp>
      <p:pic>
        <p:nvPicPr>
          <p:cNvPr id="12" name="Picture 11"/>
          <p:cNvPicPr>
            <a:picLocks noChangeAspect="1"/>
          </p:cNvPicPr>
          <p:nvPr/>
        </p:nvPicPr>
        <p:blipFill>
          <a:blip r:embed="rId5"/>
          <a:stretch>
            <a:fillRect/>
          </a:stretch>
        </p:blipFill>
        <p:spPr>
          <a:xfrm>
            <a:off x="7512149" y="6165665"/>
            <a:ext cx="4536648" cy="620656"/>
          </a:xfrm>
          <a:prstGeom prst="rect">
            <a:avLst/>
          </a:prstGeom>
        </p:spPr>
      </p:pic>
      <p:sp>
        <p:nvSpPr>
          <p:cNvPr id="14" name="Rounded Rectangle 13"/>
          <p:cNvSpPr/>
          <p:nvPr/>
        </p:nvSpPr>
        <p:spPr>
          <a:xfrm>
            <a:off x="5924282" y="1800665"/>
            <a:ext cx="3142445" cy="2075876"/>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180114" y="2962141"/>
            <a:ext cx="957943" cy="51257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 </a:t>
            </a:r>
          </a:p>
        </p:txBody>
      </p:sp>
      <p:sp>
        <p:nvSpPr>
          <p:cNvPr id="16" name="Rounded Rectangle 15"/>
          <p:cNvSpPr/>
          <p:nvPr/>
        </p:nvSpPr>
        <p:spPr>
          <a:xfrm>
            <a:off x="7782344" y="4158619"/>
            <a:ext cx="957943" cy="51257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a:t>
            </a:r>
          </a:p>
        </p:txBody>
      </p:sp>
    </p:spTree>
    <p:extLst>
      <p:ext uri="{BB962C8B-B14F-4D97-AF65-F5344CB8AC3E}">
        <p14:creationId xmlns:p14="http://schemas.microsoft.com/office/powerpoint/2010/main" val="28294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231" y="0"/>
            <a:ext cx="7142610" cy="4893972"/>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33231" y="126609"/>
                <a:ext cx="4184726" cy="1223889"/>
              </a:xfrm>
              <a:prstGeom prst="wedgeRectCallout">
                <a:avLst>
                  <a:gd name="adj1" fmla="val 65898"/>
                  <a:gd name="adj2" fmla="val 113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i="0" u="none" strike="noStrike" baseline="0" dirty="0">
                    <a:latin typeface="Times" panose="02020603050405020304" pitchFamily="18" charset="0"/>
                  </a:rPr>
                  <a:t>current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𝐼</m:t>
                        </m:r>
                      </m:e>
                      <m:sub>
                        <m:r>
                          <a:rPr lang="en-US" sz="2000" b="0" i="1" u="none" strike="noStrike" baseline="0" smtClean="0">
                            <a:latin typeface="Cambria Math" panose="02040503050406030204" pitchFamily="18" charset="0"/>
                          </a:rPr>
                          <m:t>3</m:t>
                        </m:r>
                      </m:sub>
                    </m:sSub>
                  </m:oMath>
                </a14:m>
                <a:r>
                  <a:rPr lang="en-US" sz="2000" b="0" i="0" u="none" strike="noStrike" baseline="0" dirty="0">
                    <a:latin typeface="Times" panose="02020603050405020304" pitchFamily="18" charset="0"/>
                  </a:rPr>
                  <a:t> is fed to the input side of a current mirror formed by PMOS transistors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𝑄</m:t>
                        </m:r>
                      </m:e>
                      <m:sub>
                        <m:r>
                          <a:rPr lang="en-US" sz="2000" b="0" i="1" u="none" strike="noStrike" baseline="0" smtClean="0">
                            <a:latin typeface="Cambria Math" panose="02040503050406030204" pitchFamily="18" charset="0"/>
                          </a:rPr>
                          <m:t>4</m:t>
                        </m:r>
                      </m:sub>
                    </m:sSub>
                  </m:oMath>
                </a14:m>
                <a:r>
                  <a:rPr lang="en-US" sz="2000" b="0" i="0" u="none" strike="noStrike" baseline="0" dirty="0">
                    <a:latin typeface="Times" panose="02020603050405020304" pitchFamily="18" charset="0"/>
                  </a:rPr>
                  <a:t>and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𝑄</m:t>
                        </m:r>
                      </m:e>
                      <m:sub>
                        <m:r>
                          <a:rPr lang="en-US" sz="2000" b="0" i="1" u="none" strike="noStrike" baseline="0" smtClean="0">
                            <a:latin typeface="Cambria Math" panose="02040503050406030204" pitchFamily="18" charset="0"/>
                          </a:rPr>
                          <m:t>5</m:t>
                        </m:r>
                      </m:sub>
                    </m:sSub>
                  </m:oMath>
                </a14:m>
                <a:r>
                  <a:rPr lang="en-US" sz="2000" b="0" i="0" u="none" strike="noStrike" baseline="0" dirty="0">
                    <a:latin typeface="Times" panose="02020603050405020304" pitchFamily="18" charset="0"/>
                  </a:rPr>
                  <a:t>This mirror provides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𝐼</m:t>
                        </m:r>
                      </m:e>
                      <m:sub>
                        <m:r>
                          <a:rPr lang="en-US" sz="2000" b="0" i="1" u="none" strike="noStrike" baseline="0" smtClean="0">
                            <a:latin typeface="Cambria Math" panose="02040503050406030204" pitchFamily="18" charset="0"/>
                          </a:rPr>
                          <m:t>5</m:t>
                        </m:r>
                      </m:sub>
                    </m:sSub>
                  </m:oMath>
                </a14:m>
                <a:endParaRPr lang="en-US" sz="2000" dirty="0"/>
              </a:p>
            </p:txBody>
          </p:sp>
        </mc:Choice>
        <mc:Fallback xmlns="">
          <p:sp>
            <p:nvSpPr>
              <p:cNvPr id="6" name="Rectangular Callout 5"/>
              <p:cNvSpPr>
                <a:spLocks noRot="1" noChangeAspect="1" noMove="1" noResize="1" noEditPoints="1" noAdjustHandles="1" noChangeArrowheads="1" noChangeShapeType="1" noTextEdit="1"/>
              </p:cNvSpPr>
              <p:nvPr/>
            </p:nvSpPr>
            <p:spPr>
              <a:xfrm>
                <a:off x="-133231" y="126609"/>
                <a:ext cx="4184726" cy="1223889"/>
              </a:xfrm>
              <a:prstGeom prst="wedgeRectCallout">
                <a:avLst>
                  <a:gd name="adj1" fmla="val 65898"/>
                  <a:gd name="adj2" fmla="val 113075"/>
                </a:avLst>
              </a:prstGeom>
              <a:blipFill rotWithShape="0">
                <a:blip r:embed="rId3"/>
                <a:stretch>
                  <a:fillRect l="-1118" t="-3604"/>
                </a:stretch>
              </a:blipFill>
            </p:spPr>
            <p:txBody>
              <a:bodyPr/>
              <a:lstStyle/>
              <a:p>
                <a:r>
                  <a:rPr lang="en-US">
                    <a:noFill/>
                  </a:rPr>
                  <a:t> </a:t>
                </a:r>
              </a:p>
            </p:txBody>
          </p:sp>
        </mc:Fallback>
      </mc:AlternateContent>
      <p:grpSp>
        <p:nvGrpSpPr>
          <p:cNvPr id="13" name="Group 12"/>
          <p:cNvGrpSpPr/>
          <p:nvPr/>
        </p:nvGrpSpPr>
        <p:grpSpPr>
          <a:xfrm>
            <a:off x="5918851" y="434924"/>
            <a:ext cx="6133252" cy="3911993"/>
            <a:chOff x="5918851" y="434924"/>
            <a:chExt cx="6133252" cy="3911993"/>
          </a:xfrm>
        </p:grpSpPr>
        <p:pic>
          <p:nvPicPr>
            <p:cNvPr id="9" name="Picture 8"/>
            <p:cNvPicPr>
              <a:picLocks noChangeAspect="1"/>
            </p:cNvPicPr>
            <p:nvPr/>
          </p:nvPicPr>
          <p:blipFill>
            <a:blip r:embed="rId4"/>
            <a:stretch>
              <a:fillRect/>
            </a:stretch>
          </p:blipFill>
          <p:spPr>
            <a:xfrm>
              <a:off x="8631024" y="1350498"/>
              <a:ext cx="2207346" cy="1026942"/>
            </a:xfrm>
            <a:prstGeom prst="rect">
              <a:avLst/>
            </a:prstGeom>
          </p:spPr>
        </p:pic>
        <p:pic>
          <p:nvPicPr>
            <p:cNvPr id="10" name="Picture 9"/>
            <p:cNvPicPr>
              <a:picLocks noChangeAspect="1"/>
            </p:cNvPicPr>
            <p:nvPr/>
          </p:nvPicPr>
          <p:blipFill>
            <a:blip r:embed="rId5"/>
            <a:stretch>
              <a:fillRect/>
            </a:stretch>
          </p:blipFill>
          <p:spPr>
            <a:xfrm>
              <a:off x="8853577" y="434924"/>
              <a:ext cx="1467217" cy="577950"/>
            </a:xfrm>
            <a:prstGeom prst="rect">
              <a:avLst/>
            </a:prstGeom>
          </p:spPr>
        </p:pic>
        <p:pic>
          <p:nvPicPr>
            <p:cNvPr id="11" name="Picture 10"/>
            <p:cNvPicPr>
              <a:picLocks noChangeAspect="1"/>
            </p:cNvPicPr>
            <p:nvPr/>
          </p:nvPicPr>
          <p:blipFill>
            <a:blip r:embed="rId6"/>
            <a:stretch>
              <a:fillRect/>
            </a:stretch>
          </p:blipFill>
          <p:spPr>
            <a:xfrm>
              <a:off x="5918851" y="3106297"/>
              <a:ext cx="6133252" cy="1240620"/>
            </a:xfrm>
            <a:prstGeom prst="rect">
              <a:avLst/>
            </a:prstGeom>
          </p:spPr>
        </p:pic>
      </p:grpSp>
      <p:sp>
        <p:nvSpPr>
          <p:cNvPr id="12" name="Rectangle 11"/>
          <p:cNvSpPr/>
          <p:nvPr/>
        </p:nvSpPr>
        <p:spPr>
          <a:xfrm>
            <a:off x="404141" y="5258146"/>
            <a:ext cx="11286111" cy="1200329"/>
          </a:xfrm>
          <a:prstGeom prst="rect">
            <a:avLst/>
          </a:prstGeom>
        </p:spPr>
        <p:txBody>
          <a:bodyPr wrap="square">
            <a:spAutoFit/>
          </a:bodyPr>
          <a:lstStyle/>
          <a:p>
            <a:r>
              <a:rPr lang="en-US" sz="2400" b="0" i="0" u="none" strike="noStrike" baseline="0" dirty="0">
                <a:latin typeface="TimesNewRoman"/>
              </a:rPr>
              <a:t>while Q2 </a:t>
            </a:r>
            <a:r>
              <a:rPr lang="en-US" sz="2400" b="0" i="1" u="none" strike="noStrike" baseline="0" dirty="0">
                <a:latin typeface="TimesNewRoman,Italic"/>
              </a:rPr>
              <a:t>pulls </a:t>
            </a:r>
            <a:r>
              <a:rPr lang="en-US" sz="2400" b="0" i="0" u="none" strike="noStrike" baseline="0" dirty="0">
                <a:latin typeface="TimesNewRoman"/>
              </a:rPr>
              <a:t>its current  I2,  from a circuit , Q5 </a:t>
            </a:r>
            <a:r>
              <a:rPr lang="en-US" sz="2400" b="0" i="1" u="none" strike="noStrike" baseline="0" dirty="0">
                <a:latin typeface="TimesNewRoman,Italic"/>
              </a:rPr>
              <a:t>pushes </a:t>
            </a:r>
            <a:r>
              <a:rPr lang="en-US" sz="2400" b="0" i="0" u="none" strike="noStrike" baseline="0" dirty="0">
                <a:latin typeface="TimesNewRoman"/>
              </a:rPr>
              <a:t>its current I5 into a circuit . Thus Q5 is appropriately called a </a:t>
            </a:r>
            <a:r>
              <a:rPr lang="en-US" sz="2400" b="1" i="0" u="none" strike="noStrike" baseline="0" dirty="0">
                <a:latin typeface="TimesNewRoman,Bold"/>
              </a:rPr>
              <a:t>current source</a:t>
            </a:r>
            <a:r>
              <a:rPr lang="en-US" sz="2400" b="0" i="0" u="none" strike="noStrike" baseline="0" dirty="0">
                <a:latin typeface="TimesNewRoman"/>
              </a:rPr>
              <a:t>, whereas Q2 should more properly be called a </a:t>
            </a:r>
            <a:r>
              <a:rPr lang="en-US" sz="2400" b="1" i="0" u="none" strike="noStrike" baseline="0" dirty="0">
                <a:latin typeface="TimesNewRoman,Bold"/>
              </a:rPr>
              <a:t>current sink</a:t>
            </a:r>
            <a:r>
              <a:rPr lang="en-US" sz="2400" b="0" i="0" u="none" strike="noStrike" baseline="0" dirty="0">
                <a:latin typeface="TimesNewRoman"/>
              </a:rPr>
              <a:t>.</a:t>
            </a:r>
            <a:endParaRPr lang="en-US" sz="2400" dirty="0"/>
          </a:p>
        </p:txBody>
      </p:sp>
      <p:sp>
        <p:nvSpPr>
          <p:cNvPr id="2" name="Rectangle 1"/>
          <p:cNvSpPr/>
          <p:nvPr/>
        </p:nvSpPr>
        <p:spPr>
          <a:xfrm>
            <a:off x="2152357" y="1856935"/>
            <a:ext cx="1617785"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Amplifier circuit</a:t>
            </a:r>
          </a:p>
        </p:txBody>
      </p:sp>
      <p:sp>
        <p:nvSpPr>
          <p:cNvPr id="14" name="Rectangle 13"/>
          <p:cNvSpPr/>
          <p:nvPr/>
        </p:nvSpPr>
        <p:spPr>
          <a:xfrm>
            <a:off x="5807612" y="2516246"/>
            <a:ext cx="1617785"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Amplifier circuit</a:t>
            </a:r>
          </a:p>
        </p:txBody>
      </p:sp>
    </p:spTree>
    <p:extLst>
      <p:ext uri="{BB962C8B-B14F-4D97-AF65-F5344CB8AC3E}">
        <p14:creationId xmlns:p14="http://schemas.microsoft.com/office/powerpoint/2010/main" val="196150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271" y="2023884"/>
            <a:ext cx="9144000" cy="2387600"/>
          </a:xfrm>
          <a:solidFill>
            <a:srgbClr val="00FF00"/>
          </a:solidFill>
        </p:spPr>
        <p:txBody>
          <a:bodyPr/>
          <a:lstStyle/>
          <a:p>
            <a:r>
              <a:rPr lang="en-US" dirty="0">
                <a:latin typeface="Arial Black" panose="020B0A04020102020204" pitchFamily="34" charset="0"/>
              </a:rPr>
              <a:t>BJT-CURRENT MIRRORS</a:t>
            </a:r>
          </a:p>
        </p:txBody>
      </p:sp>
    </p:spTree>
    <p:extLst>
      <p:ext uri="{BB962C8B-B14F-4D97-AF65-F5344CB8AC3E}">
        <p14:creationId xmlns:p14="http://schemas.microsoft.com/office/powerpoint/2010/main" val="428189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body" idx="1"/>
          </p:nvPr>
        </p:nvSpPr>
        <p:spPr>
          <a:xfrm>
            <a:off x="155620" y="241524"/>
            <a:ext cx="7314126" cy="6339580"/>
          </a:xfrm>
        </p:spPr>
        <p:txBody>
          <a:bodyPr>
            <a:normAutofit/>
          </a:bodyPr>
          <a:lstStyle/>
          <a:p>
            <a:pPr eaLnBrk="1" hangingPunct="1"/>
            <a:r>
              <a:rPr lang="en-US" altLang="en-US" dirty="0"/>
              <a:t>The </a:t>
            </a:r>
            <a:r>
              <a:rPr lang="en-US" altLang="en-US" dirty="0">
                <a:solidFill>
                  <a:srgbClr val="FF0000"/>
                </a:solidFill>
              </a:rPr>
              <a:t>basic BJT current mirror</a:t>
            </a:r>
            <a:r>
              <a:rPr lang="en-US" altLang="en-US" dirty="0"/>
              <a:t> is shown</a:t>
            </a:r>
          </a:p>
          <a:p>
            <a:pPr eaLnBrk="1" hangingPunct="1"/>
            <a:endParaRPr lang="en-US" altLang="en-US" dirty="0"/>
          </a:p>
          <a:p>
            <a:pPr eaLnBrk="1" hangingPunct="1"/>
            <a:r>
              <a:rPr lang="en-US" altLang="en-US" dirty="0"/>
              <a:t>It works in a fashion very similar to the MOS mirror.  However, with </a:t>
            </a:r>
            <a:r>
              <a:rPr lang="en-US" altLang="en-US" dirty="0">
                <a:solidFill>
                  <a:srgbClr val="FF0000"/>
                </a:solidFill>
              </a:rPr>
              <a:t>two important differences:</a:t>
            </a:r>
          </a:p>
          <a:p>
            <a:pPr lvl="1"/>
            <a:r>
              <a:rPr lang="en-US" altLang="en-US" dirty="0"/>
              <a:t>The non-zero base current </a:t>
            </a:r>
            <a:r>
              <a:rPr lang="en-US" dirty="0"/>
              <a:t>of the BJT (or, equivalently, the finite β ) causes an error in the current transfer ratio of the BJT mirror</a:t>
            </a:r>
            <a:r>
              <a:rPr lang="en-US" altLang="en-US" dirty="0"/>
              <a:t> .</a:t>
            </a:r>
          </a:p>
          <a:p>
            <a:pPr lvl="1" eaLnBrk="1" hangingPunct="1"/>
            <a:r>
              <a:rPr lang="en-US" altLang="en-US" dirty="0"/>
              <a:t>The </a:t>
            </a:r>
            <a:r>
              <a:rPr lang="en-US" altLang="en-US" dirty="0">
                <a:solidFill>
                  <a:srgbClr val="FF0000"/>
                </a:solidFill>
              </a:rPr>
              <a:t>current transfer ratio</a:t>
            </a:r>
            <a:r>
              <a:rPr lang="en-US" altLang="en-US" dirty="0"/>
              <a:t> is determined by the relative areas of the emitter-based junctions of </a:t>
            </a:r>
            <a:r>
              <a:rPr lang="en-US" altLang="en-US" i="1" dirty="0"/>
              <a:t>Q</a:t>
            </a:r>
            <a:r>
              <a:rPr lang="en-US" altLang="en-US" baseline="-25000" dirty="0"/>
              <a:t>1</a:t>
            </a:r>
            <a:r>
              <a:rPr lang="en-US" altLang="en-US" dirty="0"/>
              <a:t> and </a:t>
            </a:r>
            <a:r>
              <a:rPr lang="en-US" altLang="en-US" i="1" dirty="0"/>
              <a:t>Q</a:t>
            </a:r>
            <a:r>
              <a:rPr lang="en-US" altLang="en-US" baseline="-25000" dirty="0"/>
              <a:t>2</a:t>
            </a:r>
            <a:r>
              <a:rPr lang="en-US" altLang="en-US" dirty="0"/>
              <a:t>.</a:t>
            </a:r>
          </a:p>
          <a:p>
            <a:pPr eaLnBrk="1" hangingPunct="1"/>
            <a:endParaRPr lang="en-US" altLang="en-US" dirty="0"/>
          </a:p>
          <a:p>
            <a:pPr lvl="1" eaLnBrk="1" hangingPunct="1"/>
            <a:endParaRPr lang="en-US" altLang="en-US" dirty="0"/>
          </a:p>
        </p:txBody>
      </p:sp>
      <p:pic>
        <p:nvPicPr>
          <p:cNvPr id="6" name="Picture 5" descr="se07F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732" y="241524"/>
            <a:ext cx="44386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6373784" y="4502341"/>
            <a:ext cx="2513895" cy="2355659"/>
          </a:xfrm>
          <a:prstGeom prst="rect">
            <a:avLst/>
          </a:prstGeom>
        </p:spPr>
      </p:pic>
      <p:sp>
        <p:nvSpPr>
          <p:cNvPr id="4" name="Right Arrow 3"/>
          <p:cNvSpPr/>
          <p:nvPr/>
        </p:nvSpPr>
        <p:spPr>
          <a:xfrm>
            <a:off x="4082603" y="4997003"/>
            <a:ext cx="1803042" cy="1584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Recall MOS Mirror</a:t>
            </a:r>
          </a:p>
        </p:txBody>
      </p:sp>
    </p:spTree>
    <p:extLst>
      <p:ext uri="{BB962C8B-B14F-4D97-AF65-F5344CB8AC3E}">
        <p14:creationId xmlns:p14="http://schemas.microsoft.com/office/powerpoint/2010/main" val="24127011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55" y="171942"/>
            <a:ext cx="11771290" cy="1000035"/>
          </a:xfrm>
          <a:solidFill>
            <a:srgbClr val="FFFF00"/>
          </a:solidFill>
        </p:spPr>
        <p:txBody>
          <a:bodyPr>
            <a:normAutofit/>
          </a:bodyPr>
          <a:lstStyle/>
          <a:p>
            <a:r>
              <a:rPr lang="en-US" sz="3200" dirty="0">
                <a:latin typeface="Arial" panose="020B0604020202020204" pitchFamily="34" charset="0"/>
                <a:cs typeface="Arial" panose="020B0604020202020204" pitchFamily="34" charset="0"/>
              </a:rPr>
              <a:t>Case 1: β sufficiently high that we can neglect the base currents</a:t>
            </a:r>
          </a:p>
        </p:txBody>
      </p:sp>
      <p:pic>
        <p:nvPicPr>
          <p:cNvPr id="5" name="Picture 4"/>
          <p:cNvPicPr>
            <a:picLocks noChangeAspect="1"/>
          </p:cNvPicPr>
          <p:nvPr/>
        </p:nvPicPr>
        <p:blipFill>
          <a:blip r:embed="rId2"/>
          <a:stretch>
            <a:fillRect/>
          </a:stretch>
        </p:blipFill>
        <p:spPr>
          <a:xfrm>
            <a:off x="103318" y="1327151"/>
            <a:ext cx="11922411" cy="1905445"/>
          </a:xfrm>
          <a:prstGeom prst="rect">
            <a:avLst/>
          </a:prstGeom>
        </p:spPr>
      </p:pic>
      <p:pic>
        <p:nvPicPr>
          <p:cNvPr id="6" name="Picture 5" descr="se07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555" y="3074876"/>
            <a:ext cx="3479174" cy="352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103318" y="3387771"/>
            <a:ext cx="1673967" cy="581028"/>
          </a:xfrm>
          <a:prstGeom prst="rect">
            <a:avLst/>
          </a:prstGeom>
        </p:spPr>
      </p:pic>
      <p:sp>
        <p:nvSpPr>
          <p:cNvPr id="8" name="Rectangle 7"/>
          <p:cNvSpPr/>
          <p:nvPr/>
        </p:nvSpPr>
        <p:spPr>
          <a:xfrm>
            <a:off x="103318" y="4123974"/>
            <a:ext cx="7555606" cy="1200329"/>
          </a:xfrm>
          <a:prstGeom prst="rect">
            <a:avLst/>
          </a:prstGeom>
        </p:spPr>
        <p:txBody>
          <a:bodyPr wrap="square">
            <a:spAutoFit/>
          </a:bodyPr>
          <a:lstStyle/>
          <a:p>
            <a:r>
              <a:rPr lang="en-US" sz="2400" b="0" i="0" u="none" strike="noStrike" baseline="0" dirty="0">
                <a:latin typeface="Times" panose="02020603050405020304" pitchFamily="18" charset="0"/>
              </a:rPr>
              <a:t>To obtain a current transfer ratio other than unity, say </a:t>
            </a:r>
            <a:r>
              <a:rPr lang="en-US" sz="2400" b="0" i="1" u="none" strike="noStrike" baseline="0" dirty="0">
                <a:latin typeface="TimesNewRoman,Italic"/>
              </a:rPr>
              <a:t>m</a:t>
            </a:r>
            <a:r>
              <a:rPr lang="en-US" sz="2400" b="0" i="0" u="none" strike="noStrike" baseline="0" dirty="0">
                <a:latin typeface="Times" panose="02020603050405020304" pitchFamily="18" charset="0"/>
              </a:rPr>
              <a:t>, we simply arrange that the area of the EBJ of Q2 is </a:t>
            </a:r>
            <a:r>
              <a:rPr lang="en-US" sz="2400" b="0" i="1" u="none" strike="noStrike" baseline="0" dirty="0">
                <a:latin typeface="TimesNewRoman,Italic"/>
              </a:rPr>
              <a:t>m </a:t>
            </a:r>
            <a:r>
              <a:rPr lang="en-US" sz="2400" b="0" i="0" u="none" strike="noStrike" baseline="0" dirty="0">
                <a:latin typeface="Times" panose="02020603050405020304" pitchFamily="18" charset="0"/>
              </a:rPr>
              <a:t>times that of  Q1 In this case</a:t>
            </a:r>
            <a:endParaRPr lang="en-US" sz="2400" dirty="0"/>
          </a:p>
        </p:txBody>
      </p:sp>
      <p:pic>
        <p:nvPicPr>
          <p:cNvPr id="9" name="Picture 8"/>
          <p:cNvPicPr>
            <a:picLocks noChangeAspect="1"/>
          </p:cNvPicPr>
          <p:nvPr/>
        </p:nvPicPr>
        <p:blipFill>
          <a:blip r:embed="rId5"/>
          <a:stretch>
            <a:fillRect/>
          </a:stretch>
        </p:blipFill>
        <p:spPr>
          <a:xfrm>
            <a:off x="3235462" y="4894645"/>
            <a:ext cx="1426689" cy="514113"/>
          </a:xfrm>
          <a:prstGeom prst="rect">
            <a:avLst/>
          </a:prstGeom>
        </p:spPr>
      </p:pic>
      <p:pic>
        <p:nvPicPr>
          <p:cNvPr id="10" name="Picture 9"/>
          <p:cNvPicPr>
            <a:picLocks noChangeAspect="1"/>
          </p:cNvPicPr>
          <p:nvPr/>
        </p:nvPicPr>
        <p:blipFill>
          <a:blip r:embed="rId6"/>
          <a:stretch>
            <a:fillRect/>
          </a:stretch>
        </p:blipFill>
        <p:spPr>
          <a:xfrm>
            <a:off x="103318" y="5479478"/>
            <a:ext cx="6609899" cy="1230415"/>
          </a:xfrm>
          <a:prstGeom prst="rect">
            <a:avLst/>
          </a:prstGeom>
        </p:spPr>
      </p:pic>
      <p:pic>
        <p:nvPicPr>
          <p:cNvPr id="3" name="Picture 2"/>
          <p:cNvPicPr>
            <a:picLocks noChangeAspect="1"/>
          </p:cNvPicPr>
          <p:nvPr/>
        </p:nvPicPr>
        <p:blipFill>
          <a:blip r:embed="rId7"/>
          <a:stretch>
            <a:fillRect/>
          </a:stretch>
        </p:blipFill>
        <p:spPr>
          <a:xfrm>
            <a:off x="7133538" y="5921829"/>
            <a:ext cx="1765117" cy="719245"/>
          </a:xfrm>
          <a:prstGeom prst="rect">
            <a:avLst/>
          </a:prstGeom>
        </p:spPr>
      </p:pic>
    </p:spTree>
    <p:extLst>
      <p:ext uri="{BB962C8B-B14F-4D97-AF65-F5344CB8AC3E}">
        <p14:creationId xmlns:p14="http://schemas.microsoft.com/office/powerpoint/2010/main" val="37842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558800" y="261257"/>
                <a:ext cx="4129336" cy="13220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𝒊𝒇</m:t>
                      </m:r>
                      <m:r>
                        <a:rPr lang="en-US" sz="2800" b="1" i="1" smtClean="0">
                          <a:latin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𝜷</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𝒊𝒔</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𝒗𝒆𝒓𝒚</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𝒉𝒊𝒈𝒉</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𝒕𝒉𝒆𝒏</m:t>
                      </m:r>
                      <m:r>
                        <a:rPr lang="en-US" sz="2800" b="1" i="1" smtClean="0">
                          <a:latin typeface="Cambria Math" panose="02040503050406030204" pitchFamily="18" charset="0"/>
                          <a:ea typeface="Cambria Math" panose="02040503050406030204" pitchFamily="18" charset="0"/>
                        </a:rPr>
                        <m:t> , </m:t>
                      </m:r>
                    </m:oMath>
                  </m:oMathPara>
                </a14:m>
                <a:endParaRPr lang="en-US" sz="28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𝒂𝒔</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𝜶</m:t>
                      </m:r>
                      <m:r>
                        <a:rPr lang="en-US" sz="2800" b="1" i="1" smtClean="0">
                          <a:latin typeface="Cambria Math" panose="02040503050406030204" pitchFamily="18" charset="0"/>
                          <a:ea typeface="Cambria Math" panose="02040503050406030204" pitchFamily="18" charset="0"/>
                        </a:rPr>
                        <m:t>=</m:t>
                      </m:r>
                      <m:f>
                        <m:fPr>
                          <m:ctrlPr>
                            <a:rPr lang="en-US" sz="2800" b="1" i="1" smtClean="0">
                              <a:latin typeface="Cambria Math" panose="02040503050406030204" pitchFamily="18" charset="0"/>
                              <a:ea typeface="Cambria Math" panose="02040503050406030204" pitchFamily="18" charset="0"/>
                            </a:rPr>
                          </m:ctrlPr>
                        </m:fPr>
                        <m:num>
                          <m:r>
                            <a:rPr lang="en-US" sz="2800" b="1" i="1" smtClean="0">
                              <a:latin typeface="Cambria Math" panose="02040503050406030204" pitchFamily="18" charset="0"/>
                              <a:ea typeface="Cambria Math" panose="02040503050406030204" pitchFamily="18" charset="0"/>
                            </a:rPr>
                            <m:t>𝜷</m:t>
                          </m:r>
                        </m:num>
                        <m:den>
                          <m:r>
                            <a:rPr lang="en-US" sz="2800" b="1" i="1" smtClean="0">
                              <a:latin typeface="Cambria Math" panose="02040503050406030204" pitchFamily="18" charset="0"/>
                              <a:ea typeface="Cambria Math" panose="02040503050406030204" pitchFamily="18" charset="0"/>
                            </a:rPr>
                            <m:t>𝟏</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𝜷</m:t>
                          </m:r>
                        </m:den>
                      </m:f>
                    </m:oMath>
                  </m:oMathPara>
                </a14:m>
                <a:endParaRPr lang="en-US" sz="28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558800" y="261257"/>
                <a:ext cx="4129336" cy="132202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98554" y="2221499"/>
                <a:ext cx="3170483"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𝜶</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r>
                        <a:rPr lang="en-US" sz="2800" b="1" i="1" smtClean="0">
                          <a:latin typeface="Cambria Math" panose="02040503050406030204" pitchFamily="18" charset="0"/>
                          <a:ea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1" i="1" smtClean="0">
                              <a:latin typeface="Cambria Math" panose="02040503050406030204" pitchFamily="18" charset="0"/>
                              <a:ea typeface="Cambria Math" panose="02040503050406030204" pitchFamily="18" charset="0"/>
                            </a:rPr>
                            <m:t>𝑬</m:t>
                          </m:r>
                        </m:sub>
                      </m:sSub>
                      <m:r>
                        <a:rPr lang="en-US" sz="2800" b="1" i="1" smtClean="0">
                          <a:latin typeface="Cambria Math" panose="02040503050406030204" pitchFamily="18" charset="0"/>
                          <a:ea typeface="Cambria Math" panose="02040503050406030204" pitchFamily="18" charset="0"/>
                        </a:rPr>
                        <m:t>=</m:t>
                      </m:r>
                      <m:f>
                        <m:fPr>
                          <m:ctrlPr>
                            <a:rPr lang="en-US" sz="2800" b="1" i="1" smtClean="0">
                              <a:latin typeface="Cambria Math" panose="02040503050406030204" pitchFamily="18" charset="0"/>
                              <a:ea typeface="Cambria Math" panose="02040503050406030204" pitchFamily="18" charset="0"/>
                            </a:rPr>
                          </m:ctrlPr>
                        </m:fPr>
                        <m:num>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1" i="1" smtClean="0">
                                  <a:latin typeface="Cambria Math" panose="02040503050406030204" pitchFamily="18" charset="0"/>
                                  <a:ea typeface="Cambria Math" panose="02040503050406030204" pitchFamily="18" charset="0"/>
                                </a:rPr>
                                <m:t>𝑪</m:t>
                              </m:r>
                            </m:sub>
                          </m:sSub>
                        </m:num>
                        <m:den>
                          <m:r>
                            <a:rPr lang="en-US" sz="2800" b="1" i="1" smtClean="0">
                              <a:latin typeface="Cambria Math" panose="02040503050406030204" pitchFamily="18" charset="0"/>
                              <a:ea typeface="Cambria Math" panose="02040503050406030204" pitchFamily="18" charset="0"/>
                            </a:rPr>
                            <m:t>𝜶</m:t>
                          </m:r>
                        </m:den>
                      </m:f>
                    </m:oMath>
                  </m:oMathPara>
                </a14:m>
                <a:endParaRPr lang="en-US" sz="28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998554" y="2221499"/>
                <a:ext cx="3170483" cy="80663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98554" y="5219482"/>
                <a:ext cx="3593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𝑺𝒊𝒏𝒄𝒆</m:t>
                          </m:r>
                          <m:r>
                            <a:rPr lang="en-US" sz="2800" b="1" i="1" smtClean="0">
                              <a:latin typeface="Cambria Math" panose="02040503050406030204" pitchFamily="18" charset="0"/>
                            </a:rPr>
                            <m:t>        </m:t>
                          </m:r>
                          <m:r>
                            <a:rPr lang="en-US" sz="2800" b="1" i="1" smtClean="0">
                              <a:latin typeface="Cambria Math" panose="02040503050406030204" pitchFamily="18" charset="0"/>
                            </a:rPr>
                            <m:t>𝑰</m:t>
                          </m:r>
                        </m:e>
                        <m:sub>
                          <m:r>
                            <a:rPr lang="en-US" sz="2800" b="1" i="1" smtClean="0">
                              <a:latin typeface="Cambria Math" panose="02040503050406030204" pitchFamily="18" charset="0"/>
                            </a:rPr>
                            <m:t>𝑬</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𝑰</m:t>
                          </m:r>
                        </m:e>
                        <m:sub>
                          <m:r>
                            <a:rPr lang="en-US" sz="2800" b="1" i="1" smtClean="0">
                              <a:latin typeface="Cambria Math" panose="02040503050406030204" pitchFamily="18" charset="0"/>
                            </a:rPr>
                            <m:t>𝑪</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𝑰</m:t>
                          </m:r>
                        </m:e>
                        <m:sub>
                          <m:r>
                            <a:rPr lang="en-US" sz="2800" b="1" i="1" smtClean="0">
                              <a:latin typeface="Cambria Math" panose="02040503050406030204" pitchFamily="18" charset="0"/>
                            </a:rPr>
                            <m:t>𝑩</m:t>
                          </m:r>
                        </m:sub>
                      </m:sSub>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998554" y="5219482"/>
                <a:ext cx="3593676"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081942" y="3774638"/>
                <a:ext cx="34269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𝑰</m:t>
                          </m:r>
                        </m:e>
                        <m:sub>
                          <m:r>
                            <a:rPr lang="en-US" sz="2800" b="1" i="1" smtClean="0">
                              <a:latin typeface="Cambria Math" panose="02040503050406030204" pitchFamily="18" charset="0"/>
                            </a:rPr>
                            <m:t>𝑬</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1" i="1" smtClean="0">
                              <a:latin typeface="Cambria Math" panose="02040503050406030204" pitchFamily="18" charset="0"/>
                              <a:ea typeface="Cambria Math" panose="02040503050406030204" pitchFamily="18" charset="0"/>
                            </a:rPr>
                            <m:t>𝑪</m:t>
                          </m:r>
                        </m:sub>
                      </m:sSub>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𝒂𝒏𝒅</m:t>
                      </m:r>
                      <m:r>
                        <a:rPr lang="en-US" sz="2800" b="1" i="1" smtClean="0">
                          <a:latin typeface="Cambria Math" panose="02040503050406030204" pitchFamily="18" charset="0"/>
                          <a:ea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1" i="1" smtClean="0">
                              <a:latin typeface="Cambria Math" panose="02040503050406030204" pitchFamily="18" charset="0"/>
                              <a:ea typeface="Cambria Math" panose="02040503050406030204" pitchFamily="18" charset="0"/>
                            </a:rPr>
                            <m:t>𝑩</m:t>
                          </m:r>
                        </m:sub>
                      </m:sSub>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𝟎</m:t>
                      </m:r>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081942" y="3774638"/>
                <a:ext cx="3426900" cy="430887"/>
              </a:xfrm>
              <a:prstGeom prst="rect">
                <a:avLst/>
              </a:prstGeom>
              <a:blipFill rotWithShape="0">
                <a:blip r:embed="rId5"/>
                <a:stretch>
                  <a:fillRect/>
                </a:stretch>
              </a:blipFill>
            </p:spPr>
            <p:txBody>
              <a:bodyPr/>
              <a:lstStyle/>
              <a:p>
                <a:r>
                  <a:rPr lang="en-US">
                    <a:noFill/>
                  </a:rPr>
                  <a:t> </a:t>
                </a:r>
              </a:p>
            </p:txBody>
          </p:sp>
        </mc:Fallback>
      </mc:AlternateContent>
      <p:pic>
        <p:nvPicPr>
          <p:cNvPr id="9" name="Picture 8" descr="se07F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293" y="1266144"/>
            <a:ext cx="4668150" cy="472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11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0355" y="68910"/>
            <a:ext cx="11771290" cy="1000035"/>
          </a:xfrm>
          <a:solidFill>
            <a:srgbClr val="FFFF00"/>
          </a:solidFill>
        </p:spPr>
        <p:txBody>
          <a:bodyPr>
            <a:normAutofit/>
          </a:bodyPr>
          <a:lstStyle/>
          <a:p>
            <a:r>
              <a:rPr lang="en-US" sz="3200" b="1" dirty="0">
                <a:latin typeface="Arial" panose="020B0604020202020204" pitchFamily="34" charset="0"/>
                <a:cs typeface="Arial" panose="020B0604020202020204" pitchFamily="34" charset="0"/>
              </a:rPr>
              <a:t>Case 2: </a:t>
            </a:r>
            <a:r>
              <a:rPr lang="en-US" sz="3200" b="1" dirty="0">
                <a:latin typeface="+mn-lt"/>
              </a:rPr>
              <a:t>the effect of finite transistor β on the current transfer ratio</a:t>
            </a:r>
            <a:endParaRPr lang="en-US" sz="3200" b="1" dirty="0">
              <a:latin typeface="+mn-lt"/>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335709" y="1171977"/>
            <a:ext cx="4856291" cy="4096709"/>
          </a:xfrm>
          <a:prstGeom prst="rect">
            <a:avLst/>
          </a:prstGeom>
        </p:spPr>
      </p:pic>
      <p:pic>
        <p:nvPicPr>
          <p:cNvPr id="6" name="Picture 5"/>
          <p:cNvPicPr>
            <a:picLocks noChangeAspect="1"/>
          </p:cNvPicPr>
          <p:nvPr/>
        </p:nvPicPr>
        <p:blipFill>
          <a:blip r:embed="rId3"/>
          <a:stretch>
            <a:fillRect/>
          </a:stretch>
        </p:blipFill>
        <p:spPr>
          <a:xfrm>
            <a:off x="158396" y="1197734"/>
            <a:ext cx="4146908" cy="845128"/>
          </a:xfrm>
          <a:prstGeom prst="rect">
            <a:avLst/>
          </a:prstGeom>
        </p:spPr>
      </p:pic>
      <p:pic>
        <p:nvPicPr>
          <p:cNvPr id="7" name="Picture 6"/>
          <p:cNvPicPr>
            <a:picLocks noChangeAspect="1"/>
          </p:cNvPicPr>
          <p:nvPr/>
        </p:nvPicPr>
        <p:blipFill>
          <a:blip r:embed="rId4"/>
          <a:stretch>
            <a:fillRect/>
          </a:stretch>
        </p:blipFill>
        <p:spPr>
          <a:xfrm>
            <a:off x="158396" y="2086305"/>
            <a:ext cx="3093677" cy="1138718"/>
          </a:xfrm>
          <a:prstGeom prst="rect">
            <a:avLst/>
          </a:prstGeom>
        </p:spPr>
      </p:pic>
      <p:pic>
        <p:nvPicPr>
          <p:cNvPr id="8" name="Picture 7"/>
          <p:cNvPicPr>
            <a:picLocks noChangeAspect="1"/>
          </p:cNvPicPr>
          <p:nvPr/>
        </p:nvPicPr>
        <p:blipFill>
          <a:blip r:embed="rId5"/>
          <a:stretch>
            <a:fillRect/>
          </a:stretch>
        </p:blipFill>
        <p:spPr>
          <a:xfrm>
            <a:off x="42442" y="3268466"/>
            <a:ext cx="2328010" cy="1248681"/>
          </a:xfrm>
          <a:prstGeom prst="rect">
            <a:avLst/>
          </a:prstGeom>
        </p:spPr>
      </p:pic>
      <p:pic>
        <p:nvPicPr>
          <p:cNvPr id="9" name="Picture 8"/>
          <p:cNvPicPr>
            <a:picLocks noChangeAspect="1"/>
          </p:cNvPicPr>
          <p:nvPr/>
        </p:nvPicPr>
        <p:blipFill>
          <a:blip r:embed="rId6"/>
          <a:stretch>
            <a:fillRect/>
          </a:stretch>
        </p:blipFill>
        <p:spPr>
          <a:xfrm>
            <a:off x="77158" y="4450627"/>
            <a:ext cx="3116859" cy="1026993"/>
          </a:xfrm>
          <a:prstGeom prst="rect">
            <a:avLst/>
          </a:prstGeom>
        </p:spPr>
      </p:pic>
      <p:pic>
        <p:nvPicPr>
          <p:cNvPr id="10" name="Picture 9"/>
          <p:cNvPicPr>
            <a:picLocks noChangeAspect="1"/>
          </p:cNvPicPr>
          <p:nvPr/>
        </p:nvPicPr>
        <p:blipFill>
          <a:blip r:embed="rId7"/>
          <a:stretch>
            <a:fillRect/>
          </a:stretch>
        </p:blipFill>
        <p:spPr>
          <a:xfrm>
            <a:off x="32236" y="5581489"/>
            <a:ext cx="4486312" cy="1213619"/>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4833255" y="5581489"/>
                <a:ext cx="7279016" cy="1200329"/>
              </a:xfrm>
              <a:prstGeom prst="rect">
                <a:avLst/>
              </a:prstGeom>
            </p:spPr>
            <p:txBody>
              <a:bodyPr wrap="square">
                <a:spAutoFit/>
              </a:bodyPr>
              <a:lstStyle/>
              <a:p>
                <a:r>
                  <a:rPr lang="en-US" sz="2400" b="0" i="0" u="none" strike="noStrike" baseline="0" dirty="0">
                    <a:latin typeface="Times" panose="02020603050405020304" pitchFamily="18" charset="0"/>
                  </a:rPr>
                  <a:t>Taking both the finite </a:t>
                </a:r>
                <a:r>
                  <a:rPr lang="el-GR" sz="2400" b="0" i="0" u="none" strike="noStrike" baseline="0" dirty="0">
                    <a:latin typeface="Times" panose="02020603050405020304" pitchFamily="18" charset="0"/>
                  </a:rPr>
                  <a:t>β</a:t>
                </a:r>
                <a:r>
                  <a:rPr lang="en-US" sz="2400" b="0" i="0" u="none" strike="noStrike" baseline="0" dirty="0">
                    <a:latin typeface="Symbol" panose="05050102010706020507" pitchFamily="18" charset="2"/>
                  </a:rPr>
                  <a:t> </a:t>
                </a:r>
                <a:r>
                  <a:rPr lang="en-US" sz="2400" b="0" i="0" u="none" strike="noStrike" baseline="0" dirty="0">
                    <a:latin typeface="Times" panose="02020603050405020304" pitchFamily="18" charset="0"/>
                  </a:rPr>
                  <a:t>and the finite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𝑅</m:t>
                        </m:r>
                      </m:e>
                      <m:sub>
                        <m:r>
                          <a:rPr lang="en-US" sz="2400" b="0" i="1" u="none" strike="noStrike" baseline="0" smtClean="0">
                            <a:latin typeface="Cambria Math" panose="02040503050406030204" pitchFamily="18" charset="0"/>
                          </a:rPr>
                          <m:t>0</m:t>
                        </m:r>
                      </m:sub>
                    </m:sSub>
                  </m:oMath>
                </a14:m>
                <a:r>
                  <a:rPr lang="en-US" sz="2400" b="0" i="0" u="none" strike="noStrike" baseline="0" dirty="0">
                    <a:latin typeface="Times" panose="02020603050405020304" pitchFamily="18" charset="0"/>
                  </a:rPr>
                  <a:t>into account, we can express the output current of a BJT mirror with a nominal current transfer ratio </a:t>
                </a:r>
                <a:r>
                  <a:rPr lang="en-US" sz="2400" b="0" i="1" u="none" strike="noStrike" baseline="0" dirty="0">
                    <a:latin typeface="TimesNewRoman,Italic"/>
                  </a:rPr>
                  <a:t>m </a:t>
                </a:r>
                <a:r>
                  <a:rPr lang="en-US" sz="2400" b="0" i="0" u="none" strike="noStrike" baseline="0" dirty="0">
                    <a:latin typeface="Times" panose="02020603050405020304" pitchFamily="18" charset="0"/>
                  </a:rPr>
                  <a:t>as</a:t>
                </a:r>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4833255" y="5581489"/>
                <a:ext cx="7279016" cy="1200329"/>
              </a:xfrm>
              <a:prstGeom prst="rect">
                <a:avLst/>
              </a:prstGeom>
              <a:blipFill rotWithShape="0">
                <a:blip r:embed="rId8"/>
                <a:stretch>
                  <a:fillRect l="-1340" t="-4061" r="-251" b="-10152"/>
                </a:stretch>
              </a:blipFill>
            </p:spPr>
            <p:txBody>
              <a:bodyPr/>
              <a:lstStyle/>
              <a:p>
                <a:r>
                  <a:rPr lang="en-US">
                    <a:noFill/>
                  </a:rPr>
                  <a:t> </a:t>
                </a:r>
              </a:p>
            </p:txBody>
          </p:sp>
        </mc:Fallback>
      </mc:AlternateContent>
      <p:pic>
        <p:nvPicPr>
          <p:cNvPr id="2" name="Picture 1"/>
          <p:cNvPicPr>
            <a:picLocks noChangeAspect="1"/>
          </p:cNvPicPr>
          <p:nvPr/>
        </p:nvPicPr>
        <p:blipFill>
          <a:blip r:embed="rId9"/>
          <a:stretch>
            <a:fillRect/>
          </a:stretch>
        </p:blipFill>
        <p:spPr>
          <a:xfrm>
            <a:off x="7277653" y="1067681"/>
            <a:ext cx="4834617" cy="4305300"/>
          </a:xfrm>
          <a:prstGeom prst="rect">
            <a:avLst/>
          </a:prstGeom>
        </p:spPr>
      </p:pic>
    </p:spTree>
    <p:extLst>
      <p:ext uri="{BB962C8B-B14F-4D97-AF65-F5344CB8AC3E}">
        <p14:creationId xmlns:p14="http://schemas.microsoft.com/office/powerpoint/2010/main" val="15432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693586"/>
            <a:ext cx="9144000" cy="2387600"/>
          </a:xfrm>
          <a:solidFill>
            <a:srgbClr val="FFFF00"/>
          </a:solidFill>
        </p:spPr>
        <p:txBody>
          <a:bodyPr/>
          <a:lstStyle/>
          <a:p>
            <a:r>
              <a:rPr lang="en-US" b="1" dirty="0">
                <a:latin typeface="Arial" panose="020B0604020202020204" pitchFamily="34" charset="0"/>
                <a:cs typeface="Arial" panose="020B0604020202020204" pitchFamily="34" charset="0"/>
              </a:rPr>
              <a:t>Current sources, Mirrors &amp; current steering  </a:t>
            </a:r>
          </a:p>
        </p:txBody>
      </p:sp>
      <p:sp>
        <p:nvSpPr>
          <p:cNvPr id="3" name="Subtitle 2"/>
          <p:cNvSpPr>
            <a:spLocks noGrp="1"/>
          </p:cNvSpPr>
          <p:nvPr>
            <p:ph type="subTitle" idx="1"/>
          </p:nvPr>
        </p:nvSpPr>
        <p:spPr>
          <a:xfrm>
            <a:off x="1524000" y="708216"/>
            <a:ext cx="9144000" cy="828294"/>
          </a:xfrm>
          <a:solidFill>
            <a:srgbClr val="00FF00"/>
          </a:solidFill>
        </p:spPr>
        <p:txBody>
          <a:bodyPr>
            <a:noAutofit/>
          </a:bodyPr>
          <a:lstStyle/>
          <a:p>
            <a:r>
              <a:rPr lang="en-US" sz="6600" b="1" dirty="0">
                <a:latin typeface="Arial Black" panose="020B0A04020102020204" pitchFamily="34" charset="0"/>
              </a:rPr>
              <a:t>Lecture </a:t>
            </a:r>
          </a:p>
        </p:txBody>
      </p:sp>
    </p:spTree>
    <p:extLst>
      <p:ext uri="{BB962C8B-B14F-4D97-AF65-F5344CB8AC3E}">
        <p14:creationId xmlns:p14="http://schemas.microsoft.com/office/powerpoint/2010/main" val="2159493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372" y="295132"/>
            <a:ext cx="10969127" cy="6562868"/>
          </a:xfrm>
          <a:prstGeom prst="rect">
            <a:avLst/>
          </a:prstGeom>
        </p:spPr>
      </p:pic>
      <p:sp>
        <p:nvSpPr>
          <p:cNvPr id="2" name="Rectangle 1"/>
          <p:cNvSpPr/>
          <p:nvPr/>
        </p:nvSpPr>
        <p:spPr>
          <a:xfrm>
            <a:off x="4698190" y="0"/>
            <a:ext cx="308590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Summary </a:t>
            </a:r>
          </a:p>
        </p:txBody>
      </p:sp>
    </p:spTree>
    <p:extLst>
      <p:ext uri="{BB962C8B-B14F-4D97-AF65-F5344CB8AC3E}">
        <p14:creationId xmlns:p14="http://schemas.microsoft.com/office/powerpoint/2010/main" val="317099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111907"/>
            <a:ext cx="7138182" cy="858764"/>
          </a:xfrm>
          <a:solidFill>
            <a:srgbClr val="FFFF00"/>
          </a:solidFill>
        </p:spPr>
        <p:txBody>
          <a:bodyPr/>
          <a:lstStyle/>
          <a:p>
            <a:r>
              <a:rPr lang="en-US" dirty="0">
                <a:latin typeface="Arial Black" panose="020B0A04020102020204" pitchFamily="34" charset="0"/>
              </a:rPr>
              <a:t>BJT –Current Steering </a:t>
            </a:r>
          </a:p>
        </p:txBody>
      </p:sp>
      <p:pic>
        <p:nvPicPr>
          <p:cNvPr id="4" name="Picture 3"/>
          <p:cNvPicPr>
            <a:picLocks noChangeAspect="1"/>
          </p:cNvPicPr>
          <p:nvPr/>
        </p:nvPicPr>
        <p:blipFill>
          <a:blip r:embed="rId2"/>
          <a:stretch>
            <a:fillRect/>
          </a:stretch>
        </p:blipFill>
        <p:spPr>
          <a:xfrm>
            <a:off x="7175004" y="111907"/>
            <a:ext cx="4838501" cy="5768388"/>
          </a:xfrm>
          <a:prstGeom prst="rect">
            <a:avLst/>
          </a:prstGeom>
        </p:spPr>
      </p:pic>
      <p:pic>
        <p:nvPicPr>
          <p:cNvPr id="5" name="Picture 4"/>
          <p:cNvPicPr>
            <a:picLocks noChangeAspect="1"/>
          </p:cNvPicPr>
          <p:nvPr/>
        </p:nvPicPr>
        <p:blipFill>
          <a:blip r:embed="rId3"/>
          <a:stretch>
            <a:fillRect/>
          </a:stretch>
        </p:blipFill>
        <p:spPr>
          <a:xfrm>
            <a:off x="259159" y="1243393"/>
            <a:ext cx="4007109" cy="782355"/>
          </a:xfrm>
          <a:prstGeom prst="rect">
            <a:avLst/>
          </a:prstGeom>
        </p:spPr>
      </p:pic>
      <p:sp>
        <p:nvSpPr>
          <p:cNvPr id="6" name="Rounded Rectangle 5"/>
          <p:cNvSpPr/>
          <p:nvPr/>
        </p:nvSpPr>
        <p:spPr>
          <a:xfrm>
            <a:off x="7244862" y="731520"/>
            <a:ext cx="2349392" cy="1420837"/>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59159" y="757311"/>
            <a:ext cx="11206010" cy="2379784"/>
            <a:chOff x="259159" y="757311"/>
            <a:chExt cx="11206010" cy="2379784"/>
          </a:xfrm>
        </p:grpSpPr>
        <p:grpSp>
          <p:nvGrpSpPr>
            <p:cNvPr id="9" name="Group 8"/>
            <p:cNvGrpSpPr/>
            <p:nvPr/>
          </p:nvGrpSpPr>
          <p:grpSpPr>
            <a:xfrm>
              <a:off x="259159" y="2366106"/>
              <a:ext cx="5170970" cy="770989"/>
              <a:chOff x="259159" y="2366106"/>
              <a:chExt cx="5170970" cy="770989"/>
            </a:xfrm>
          </p:grpSpPr>
          <p:pic>
            <p:nvPicPr>
              <p:cNvPr id="7" name="Picture 6"/>
              <p:cNvPicPr>
                <a:picLocks noChangeAspect="1"/>
              </p:cNvPicPr>
              <p:nvPr/>
            </p:nvPicPr>
            <p:blipFill>
              <a:blip r:embed="rId4"/>
              <a:stretch>
                <a:fillRect/>
              </a:stretch>
            </p:blipFill>
            <p:spPr>
              <a:xfrm>
                <a:off x="259159" y="2366106"/>
                <a:ext cx="1414896" cy="455935"/>
              </a:xfrm>
              <a:prstGeom prst="rect">
                <a:avLst/>
              </a:prstGeom>
            </p:spPr>
          </p:pic>
          <p:sp>
            <p:nvSpPr>
              <p:cNvPr id="8" name="Rectangular Callout 7"/>
              <p:cNvSpPr/>
              <p:nvPr/>
            </p:nvSpPr>
            <p:spPr>
              <a:xfrm>
                <a:off x="2630658" y="2366106"/>
                <a:ext cx="2799471" cy="770989"/>
              </a:xfrm>
              <a:prstGeom prst="wedgeRectCallout">
                <a:avLst>
                  <a:gd name="adj1" fmla="val 225398"/>
                  <a:gd name="adj2" fmla="val -1473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Two parallel transistors so double current</a:t>
                </a:r>
              </a:p>
            </p:txBody>
          </p:sp>
        </p:grpSp>
        <p:sp>
          <p:nvSpPr>
            <p:cNvPr id="10" name="Rounded Rectangle 9"/>
            <p:cNvSpPr/>
            <p:nvPr/>
          </p:nvSpPr>
          <p:spPr>
            <a:xfrm>
              <a:off x="9884811" y="757311"/>
              <a:ext cx="1580358" cy="1268437"/>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7171340" y="3717685"/>
            <a:ext cx="2349392" cy="1473293"/>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800404" y="3709182"/>
            <a:ext cx="2349392" cy="1913206"/>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36458" y="0"/>
            <a:ext cx="1392614" cy="461665"/>
          </a:xfrm>
          <a:prstGeom prst="rect">
            <a:avLst/>
          </a:prstGeom>
          <a:noFill/>
        </p:spPr>
        <p:txBody>
          <a:bodyPr wrap="square" rtlCol="0">
            <a:spAutoFit/>
          </a:bodyPr>
          <a:lstStyle/>
          <a:p>
            <a:r>
              <a:rPr lang="en-US" sz="2400" b="1" dirty="0"/>
              <a:t>Source</a:t>
            </a:r>
          </a:p>
        </p:txBody>
      </p:sp>
      <p:sp>
        <p:nvSpPr>
          <p:cNvPr id="15" name="TextBox 14"/>
          <p:cNvSpPr txBox="1"/>
          <p:nvPr/>
        </p:nvSpPr>
        <p:spPr>
          <a:xfrm>
            <a:off x="10332765" y="5880295"/>
            <a:ext cx="1392614" cy="461665"/>
          </a:xfrm>
          <a:prstGeom prst="rect">
            <a:avLst/>
          </a:prstGeom>
          <a:noFill/>
        </p:spPr>
        <p:txBody>
          <a:bodyPr wrap="square" rtlCol="0">
            <a:spAutoFit/>
          </a:bodyPr>
          <a:lstStyle/>
          <a:p>
            <a:r>
              <a:rPr lang="en-US" sz="2400" b="1" dirty="0"/>
              <a:t>Sink</a:t>
            </a:r>
          </a:p>
        </p:txBody>
      </p:sp>
    </p:spTree>
    <p:extLst>
      <p:ext uri="{BB962C8B-B14F-4D97-AF65-F5344CB8AC3E}">
        <p14:creationId xmlns:p14="http://schemas.microsoft.com/office/powerpoint/2010/main" val="159597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40723" cy="3129567"/>
          </a:xfrm>
          <a:prstGeom prst="rect">
            <a:avLst/>
          </a:prstGeom>
        </p:spPr>
      </p:pic>
      <p:pic>
        <p:nvPicPr>
          <p:cNvPr id="2" name="Picture 1"/>
          <p:cNvPicPr>
            <a:picLocks noChangeAspect="1"/>
          </p:cNvPicPr>
          <p:nvPr/>
        </p:nvPicPr>
        <p:blipFill>
          <a:blip r:embed="rId3"/>
          <a:stretch>
            <a:fillRect/>
          </a:stretch>
        </p:blipFill>
        <p:spPr>
          <a:xfrm>
            <a:off x="7934178" y="3129565"/>
            <a:ext cx="4257823" cy="3728065"/>
          </a:xfrm>
          <a:prstGeom prst="rect">
            <a:avLst/>
          </a:prstGeom>
        </p:spPr>
      </p:pic>
      <p:pic>
        <p:nvPicPr>
          <p:cNvPr id="3" name="Picture 2"/>
          <p:cNvPicPr>
            <a:picLocks noChangeAspect="1"/>
          </p:cNvPicPr>
          <p:nvPr/>
        </p:nvPicPr>
        <p:blipFill>
          <a:blip r:embed="rId4"/>
          <a:stretch>
            <a:fillRect/>
          </a:stretch>
        </p:blipFill>
        <p:spPr>
          <a:xfrm>
            <a:off x="0" y="3224928"/>
            <a:ext cx="3065172" cy="2026418"/>
          </a:xfrm>
          <a:prstGeom prst="rect">
            <a:avLst/>
          </a:prstGeom>
        </p:spPr>
      </p:pic>
      <p:pic>
        <p:nvPicPr>
          <p:cNvPr id="5" name="Picture 4"/>
          <p:cNvPicPr>
            <a:picLocks noChangeAspect="1"/>
          </p:cNvPicPr>
          <p:nvPr/>
        </p:nvPicPr>
        <p:blipFill>
          <a:blip r:embed="rId5"/>
          <a:stretch>
            <a:fillRect/>
          </a:stretch>
        </p:blipFill>
        <p:spPr>
          <a:xfrm>
            <a:off x="3778840" y="3224928"/>
            <a:ext cx="4032081" cy="1578892"/>
          </a:xfrm>
          <a:prstGeom prst="rect">
            <a:avLst/>
          </a:prstGeom>
        </p:spPr>
      </p:pic>
      <p:pic>
        <p:nvPicPr>
          <p:cNvPr id="6" name="Picture 5"/>
          <p:cNvPicPr>
            <a:picLocks noChangeAspect="1"/>
          </p:cNvPicPr>
          <p:nvPr/>
        </p:nvPicPr>
        <p:blipFill>
          <a:blip r:embed="rId6"/>
          <a:stretch>
            <a:fillRect/>
          </a:stretch>
        </p:blipFill>
        <p:spPr>
          <a:xfrm>
            <a:off x="168439" y="5553191"/>
            <a:ext cx="2495471" cy="848945"/>
          </a:xfrm>
          <a:prstGeom prst="rect">
            <a:avLst/>
          </a:prstGeom>
        </p:spPr>
      </p:pic>
      <p:pic>
        <p:nvPicPr>
          <p:cNvPr id="7" name="Picture 6"/>
          <p:cNvPicPr>
            <a:picLocks noChangeAspect="1"/>
          </p:cNvPicPr>
          <p:nvPr/>
        </p:nvPicPr>
        <p:blipFill>
          <a:blip r:embed="rId7"/>
          <a:stretch>
            <a:fillRect/>
          </a:stretch>
        </p:blipFill>
        <p:spPr>
          <a:xfrm>
            <a:off x="3778840" y="5329159"/>
            <a:ext cx="3356056" cy="824569"/>
          </a:xfrm>
          <a:prstGeom prst="rect">
            <a:avLst/>
          </a:prstGeom>
        </p:spPr>
      </p:pic>
    </p:spTree>
    <p:extLst>
      <p:ext uri="{BB962C8B-B14F-4D97-AF65-F5344CB8AC3E}">
        <p14:creationId xmlns:p14="http://schemas.microsoft.com/office/powerpoint/2010/main" val="426597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0"/>
                                        <p:tgtEl>
                                          <p:spTgt spid="5"/>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0"/>
                                        <p:tgtEl>
                                          <p:spTgt spid="6"/>
                                        </p:tgtEl>
                                      </p:cBhvr>
                                    </p:animEffect>
                                  </p:childTnLst>
                                </p:cTn>
                              </p:par>
                            </p:childTnLst>
                          </p:cTn>
                        </p:par>
                        <p:par>
                          <p:cTn id="16" fill="hold">
                            <p:stCondLst>
                              <p:cond delay="5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2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16425"/>
          <a:stretch/>
        </p:blipFill>
        <p:spPr>
          <a:xfrm>
            <a:off x="0" y="0"/>
            <a:ext cx="12159698" cy="3280230"/>
          </a:xfrm>
          <a:prstGeom prst="rect">
            <a:avLst/>
          </a:prstGeom>
        </p:spPr>
      </p:pic>
      <p:pic>
        <p:nvPicPr>
          <p:cNvPr id="2" name="Picture 1"/>
          <p:cNvPicPr>
            <a:picLocks noChangeAspect="1"/>
          </p:cNvPicPr>
          <p:nvPr/>
        </p:nvPicPr>
        <p:blipFill>
          <a:blip r:embed="rId3"/>
          <a:stretch>
            <a:fillRect/>
          </a:stretch>
        </p:blipFill>
        <p:spPr>
          <a:xfrm>
            <a:off x="7751914" y="3924886"/>
            <a:ext cx="4206571" cy="2732156"/>
          </a:xfrm>
          <a:prstGeom prst="rect">
            <a:avLst/>
          </a:prstGeom>
        </p:spPr>
      </p:pic>
      <p:pic>
        <p:nvPicPr>
          <p:cNvPr id="5" name="Picture 4"/>
          <p:cNvPicPr>
            <a:picLocks noChangeAspect="1"/>
          </p:cNvPicPr>
          <p:nvPr/>
        </p:nvPicPr>
        <p:blipFill rotWithShape="1">
          <a:blip r:embed="rId2"/>
          <a:srcRect l="9370" t="82281" r="22712"/>
          <a:stretch/>
        </p:blipFill>
        <p:spPr>
          <a:xfrm>
            <a:off x="232227" y="3924886"/>
            <a:ext cx="8258629" cy="695457"/>
          </a:xfrm>
          <a:prstGeom prst="rect">
            <a:avLst/>
          </a:prstGeom>
        </p:spPr>
      </p:pic>
    </p:spTree>
    <p:extLst>
      <p:ext uri="{BB962C8B-B14F-4D97-AF65-F5344CB8AC3E}">
        <p14:creationId xmlns:p14="http://schemas.microsoft.com/office/powerpoint/2010/main" val="18804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dirty="0"/>
              <a:t>LECTURE</a:t>
            </a:r>
          </a:p>
        </p:txBody>
      </p:sp>
    </p:spTree>
    <p:extLst>
      <p:ext uri="{BB962C8B-B14F-4D97-AF65-F5344CB8AC3E}">
        <p14:creationId xmlns:p14="http://schemas.microsoft.com/office/powerpoint/2010/main" val="39079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2134"/>
          <a:stretch/>
        </p:blipFill>
        <p:spPr>
          <a:xfrm>
            <a:off x="0" y="0"/>
            <a:ext cx="12192000" cy="2119086"/>
          </a:xfrm>
          <a:prstGeom prst="rect">
            <a:avLst/>
          </a:prstGeom>
        </p:spPr>
      </p:pic>
      <p:pic>
        <p:nvPicPr>
          <p:cNvPr id="5" name="Picture 4"/>
          <p:cNvPicPr>
            <a:picLocks noChangeAspect="1"/>
          </p:cNvPicPr>
          <p:nvPr/>
        </p:nvPicPr>
        <p:blipFill>
          <a:blip r:embed="rId3"/>
          <a:stretch>
            <a:fillRect/>
          </a:stretch>
        </p:blipFill>
        <p:spPr>
          <a:xfrm>
            <a:off x="4706972" y="4620016"/>
            <a:ext cx="4770829" cy="1362284"/>
          </a:xfrm>
          <a:prstGeom prst="rect">
            <a:avLst/>
          </a:prstGeom>
        </p:spPr>
      </p:pic>
      <p:pic>
        <p:nvPicPr>
          <p:cNvPr id="6" name="Picture 5"/>
          <p:cNvPicPr>
            <a:picLocks noChangeAspect="1"/>
          </p:cNvPicPr>
          <p:nvPr/>
        </p:nvPicPr>
        <p:blipFill>
          <a:blip r:embed="rId4"/>
          <a:stretch>
            <a:fillRect/>
          </a:stretch>
        </p:blipFill>
        <p:spPr>
          <a:xfrm>
            <a:off x="5410437" y="3087983"/>
            <a:ext cx="3363898" cy="994620"/>
          </a:xfrm>
          <a:prstGeom prst="rect">
            <a:avLst/>
          </a:prstGeom>
        </p:spPr>
      </p:pic>
      <p:pic>
        <p:nvPicPr>
          <p:cNvPr id="7" name="Picture 6"/>
          <p:cNvPicPr>
            <a:picLocks noChangeAspect="1"/>
          </p:cNvPicPr>
          <p:nvPr/>
        </p:nvPicPr>
        <p:blipFill>
          <a:blip r:embed="rId5"/>
          <a:stretch>
            <a:fillRect/>
          </a:stretch>
        </p:blipFill>
        <p:spPr>
          <a:xfrm>
            <a:off x="530435" y="4498438"/>
            <a:ext cx="2251402" cy="1277800"/>
          </a:xfrm>
          <a:prstGeom prst="rect">
            <a:avLst/>
          </a:prstGeom>
        </p:spPr>
      </p:pic>
      <p:pic>
        <p:nvPicPr>
          <p:cNvPr id="8" name="Picture 7"/>
          <p:cNvPicPr>
            <a:picLocks noChangeAspect="1"/>
          </p:cNvPicPr>
          <p:nvPr/>
        </p:nvPicPr>
        <p:blipFill>
          <a:blip r:embed="rId6"/>
          <a:stretch>
            <a:fillRect/>
          </a:stretch>
        </p:blipFill>
        <p:spPr>
          <a:xfrm>
            <a:off x="306216" y="2823139"/>
            <a:ext cx="3294774" cy="1259464"/>
          </a:xfrm>
          <a:prstGeom prst="rect">
            <a:avLst/>
          </a:prstGeom>
        </p:spPr>
      </p:pic>
    </p:spTree>
    <p:extLst>
      <p:ext uri="{BB962C8B-B14F-4D97-AF65-F5344CB8AC3E}">
        <p14:creationId xmlns:p14="http://schemas.microsoft.com/office/powerpoint/2010/main" val="30565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2721440"/>
          </a:xfrm>
          <a:prstGeom prst="rect">
            <a:avLst/>
          </a:prstGeom>
        </p:spPr>
      </p:pic>
      <p:pic>
        <p:nvPicPr>
          <p:cNvPr id="5" name="Picture 4"/>
          <p:cNvPicPr>
            <a:picLocks noChangeAspect="1"/>
          </p:cNvPicPr>
          <p:nvPr/>
        </p:nvPicPr>
        <p:blipFill>
          <a:blip r:embed="rId3"/>
          <a:stretch>
            <a:fillRect/>
          </a:stretch>
        </p:blipFill>
        <p:spPr>
          <a:xfrm>
            <a:off x="4257030" y="2772289"/>
            <a:ext cx="4001600" cy="1142635"/>
          </a:xfrm>
          <a:prstGeom prst="rect">
            <a:avLst/>
          </a:prstGeom>
        </p:spPr>
      </p:pic>
      <p:pic>
        <p:nvPicPr>
          <p:cNvPr id="6" name="Picture 5"/>
          <p:cNvPicPr>
            <a:picLocks noChangeAspect="1"/>
          </p:cNvPicPr>
          <p:nvPr/>
        </p:nvPicPr>
        <p:blipFill>
          <a:blip r:embed="rId4"/>
          <a:stretch>
            <a:fillRect/>
          </a:stretch>
        </p:blipFill>
        <p:spPr>
          <a:xfrm>
            <a:off x="245074" y="5444887"/>
            <a:ext cx="3363898" cy="994620"/>
          </a:xfrm>
          <a:prstGeom prst="rect">
            <a:avLst/>
          </a:prstGeom>
        </p:spPr>
      </p:pic>
      <p:pic>
        <p:nvPicPr>
          <p:cNvPr id="7" name="Picture 6"/>
          <p:cNvPicPr>
            <a:picLocks noChangeAspect="1"/>
          </p:cNvPicPr>
          <p:nvPr/>
        </p:nvPicPr>
        <p:blipFill>
          <a:blip r:embed="rId5"/>
          <a:stretch>
            <a:fillRect/>
          </a:stretch>
        </p:blipFill>
        <p:spPr>
          <a:xfrm>
            <a:off x="254664" y="4082603"/>
            <a:ext cx="1835394" cy="1041692"/>
          </a:xfrm>
          <a:prstGeom prst="rect">
            <a:avLst/>
          </a:prstGeom>
        </p:spPr>
      </p:pic>
      <p:pic>
        <p:nvPicPr>
          <p:cNvPr id="8" name="Picture 7"/>
          <p:cNvPicPr>
            <a:picLocks noChangeAspect="1"/>
          </p:cNvPicPr>
          <p:nvPr/>
        </p:nvPicPr>
        <p:blipFill>
          <a:blip r:embed="rId6"/>
          <a:stretch>
            <a:fillRect/>
          </a:stretch>
        </p:blipFill>
        <p:spPr>
          <a:xfrm>
            <a:off x="146559" y="2772289"/>
            <a:ext cx="2886927" cy="110356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424571" y="4082603"/>
                <a:ext cx="3666517" cy="514243"/>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1+1</m:t>
                                </m:r>
                              </m:num>
                              <m:den>
                                <m:r>
                                  <a:rPr lang="en-US" b="0" i="1" smtClean="0">
                                    <a:latin typeface="Cambria Math" panose="02040503050406030204" pitchFamily="18" charset="0"/>
                                    <a:ea typeface="Cambria Math" panose="02040503050406030204" pitchFamily="18" charset="0"/>
                                  </a:rPr>
                                  <m:t>100</m:t>
                                </m:r>
                              </m:den>
                            </m:f>
                          </m:den>
                        </m:f>
                      </m:e>
                    </m:d>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5−0.7</m:t>
                            </m:r>
                          </m:num>
                          <m:den>
                            <m:r>
                              <a:rPr lang="en-US" b="0" i="1" smtClean="0">
                                <a:latin typeface="Cambria Math" panose="02040503050406030204" pitchFamily="18" charset="0"/>
                                <a:ea typeface="Cambria Math" panose="02040503050406030204" pitchFamily="18" charset="0"/>
                              </a:rPr>
                              <m:t>100</m:t>
                            </m:r>
                          </m:den>
                        </m:f>
                      </m:e>
                    </m:d>
                  </m:oMath>
                </a14:m>
                <a:r>
                  <a:rPr lang="en-US" dirty="0"/>
                  <a:t>=1.02 mA</a:t>
                </a:r>
              </a:p>
            </p:txBody>
          </p:sp>
        </mc:Choice>
        <mc:Fallback xmlns="">
          <p:sp>
            <p:nvSpPr>
              <p:cNvPr id="2" name="TextBox 1"/>
              <p:cNvSpPr txBox="1">
                <a:spLocks noRot="1" noChangeAspect="1" noMove="1" noResize="1" noEditPoints="1" noAdjustHandles="1" noChangeArrowheads="1" noChangeShapeType="1" noTextEdit="1"/>
              </p:cNvSpPr>
              <p:nvPr/>
            </p:nvSpPr>
            <p:spPr>
              <a:xfrm>
                <a:off x="4424571" y="4082603"/>
                <a:ext cx="3666517" cy="514243"/>
              </a:xfrm>
              <a:prstGeom prst="rect">
                <a:avLst/>
              </a:prstGeom>
              <a:blipFill rotWithShape="0">
                <a:blip r:embed="rId7"/>
                <a:stretch>
                  <a:fillRect l="-1498" t="-1190" r="-2995"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26001" y="5933707"/>
                <a:ext cx="3329116"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𝑂</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02</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2</m:t>
                              </m:r>
                            </m:sub>
                          </m:sSub>
                        </m:num>
                        <m:den>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0</m:t>
                              </m:r>
                            </m:sub>
                          </m:sSub>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𝐾</m:t>
                      </m:r>
                      <m:r>
                        <m:rPr>
                          <m:sty m:val="p"/>
                        </m:rPr>
                        <a:rPr lang="el-GR" b="0" i="1" smtClean="0">
                          <a:latin typeface="Cambria Math" panose="02040503050406030204" pitchFamily="18" charset="0"/>
                          <a:ea typeface="Cambria Math" panose="02040503050406030204" pitchFamily="18" charset="0"/>
                        </a:rPr>
                        <m:t>Ω</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826001" y="5933707"/>
                <a:ext cx="3329116" cy="567463"/>
              </a:xfrm>
              <a:prstGeom prst="rect">
                <a:avLst/>
              </a:prstGeom>
              <a:blipFill rotWithShape="0">
                <a:blip r:embed="rId8"/>
                <a:stretch>
                  <a:fillRect/>
                </a:stretch>
              </a:blipFill>
            </p:spPr>
            <p:txBody>
              <a:bodyPr/>
              <a:lstStyle/>
              <a:p>
                <a:r>
                  <a:rPr lang="en-US">
                    <a:noFill/>
                  </a:rPr>
                  <a:t> </a:t>
                </a:r>
              </a:p>
            </p:txBody>
          </p:sp>
        </mc:Fallback>
      </mc:AlternateContent>
      <p:pic>
        <p:nvPicPr>
          <p:cNvPr id="10" name="Picture 9" descr="se07F2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74630" y="3222811"/>
            <a:ext cx="2415428" cy="244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ular Callout 10"/>
          <p:cNvSpPr/>
          <p:nvPr/>
        </p:nvSpPr>
        <p:spPr>
          <a:xfrm>
            <a:off x="5138057" y="2017486"/>
            <a:ext cx="5065486" cy="566057"/>
          </a:xfrm>
          <a:prstGeom prst="wedgeRectCallout">
            <a:avLst>
              <a:gd name="adj1" fmla="val -33154"/>
              <a:gd name="adj2" fmla="val 12147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Unity transfer ratio mean m=1</a:t>
            </a:r>
          </a:p>
        </p:txBody>
      </p:sp>
    </p:spTree>
    <p:extLst>
      <p:ext uri="{BB962C8B-B14F-4D97-AF65-F5344CB8AC3E}">
        <p14:creationId xmlns:p14="http://schemas.microsoft.com/office/powerpoint/2010/main" val="284647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14197"/>
            <a:ext cx="10515600" cy="1353004"/>
          </a:xfrm>
        </p:spPr>
        <p:txBody>
          <a:bodyPr>
            <a:normAutofit/>
          </a:bodyPr>
          <a:lstStyle/>
          <a:p>
            <a:pPr marL="0" indent="0" algn="ctr">
              <a:buNone/>
            </a:pPr>
            <a:r>
              <a:rPr lang="en-US" sz="4800" b="1" dirty="0">
                <a:latin typeface="Arial Black" panose="020B0A04020102020204" pitchFamily="34" charset="0"/>
              </a:rPr>
              <a:t>BJT Current Mirror……</a:t>
            </a:r>
            <a:r>
              <a:rPr lang="en-US" sz="4800" b="1" dirty="0" err="1">
                <a:latin typeface="Arial Black" panose="020B0A04020102020204" pitchFamily="34" charset="0"/>
              </a:rPr>
              <a:t>Cont</a:t>
            </a:r>
            <a:r>
              <a:rPr lang="en-US" sz="4800" b="1" dirty="0">
                <a:latin typeface="Arial Black" panose="020B0A04020102020204" pitchFamily="34" charset="0"/>
              </a:rPr>
              <a:t> </a:t>
            </a:r>
          </a:p>
        </p:txBody>
      </p:sp>
    </p:spTree>
    <p:extLst>
      <p:ext uri="{BB962C8B-B14F-4D97-AF65-F5344CB8AC3E}">
        <p14:creationId xmlns:p14="http://schemas.microsoft.com/office/powerpoint/2010/main" val="860077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49642"/>
            <a:ext cx="12080382" cy="2387600"/>
          </a:xfrm>
        </p:spPr>
        <p:txBody>
          <a:bodyPr>
            <a:normAutofit/>
          </a:bodyPr>
          <a:lstStyle/>
          <a:p>
            <a:r>
              <a:rPr lang="en-US" b="1" dirty="0">
                <a:latin typeface="Arial Black" panose="020B0A04020102020204" pitchFamily="34" charset="0"/>
              </a:rPr>
              <a:t>Current-Mirror Circuits with</a:t>
            </a:r>
            <a:br>
              <a:rPr lang="en-US" b="1" dirty="0">
                <a:latin typeface="Arial Black" panose="020B0A04020102020204" pitchFamily="34" charset="0"/>
              </a:rPr>
            </a:br>
            <a:r>
              <a:rPr lang="en-US" b="1" dirty="0">
                <a:latin typeface="Arial Black" panose="020B0A04020102020204" pitchFamily="34" charset="0"/>
              </a:rPr>
              <a:t>Improved Performance</a:t>
            </a:r>
            <a:endParaRPr lang="en-US" dirty="0">
              <a:latin typeface="Arial Black" panose="020B0A04020102020204" pitchFamily="34" charset="0"/>
            </a:endParaRPr>
          </a:p>
        </p:txBody>
      </p:sp>
    </p:spTree>
    <p:extLst>
      <p:ext uri="{BB962C8B-B14F-4D97-AF65-F5344CB8AC3E}">
        <p14:creationId xmlns:p14="http://schemas.microsoft.com/office/powerpoint/2010/main" val="2914251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3386070" cy="703821"/>
          </a:xfrm>
          <a:solidFill>
            <a:srgbClr val="FFFF00"/>
          </a:solidFill>
        </p:spPr>
        <p:txBody>
          <a:bodyPr/>
          <a:lstStyle/>
          <a:p>
            <a:r>
              <a:rPr lang="en-US" b="1" dirty="0"/>
              <a:t>Introduction:</a:t>
            </a:r>
          </a:p>
        </p:txBody>
      </p:sp>
      <p:sp>
        <p:nvSpPr>
          <p:cNvPr id="5" name="Rectangle 4"/>
          <p:cNvSpPr/>
          <p:nvPr/>
        </p:nvSpPr>
        <p:spPr>
          <a:xfrm>
            <a:off x="0" y="755520"/>
            <a:ext cx="11887200" cy="830997"/>
          </a:xfrm>
          <a:prstGeom prst="rect">
            <a:avLst/>
          </a:prstGeom>
        </p:spPr>
        <p:txBody>
          <a:bodyPr wrap="square">
            <a:spAutoFit/>
          </a:bodyPr>
          <a:lstStyle/>
          <a:p>
            <a:r>
              <a:rPr lang="en-US" sz="2400" b="1" i="0" u="none" strike="noStrike" baseline="0" dirty="0">
                <a:latin typeface="Arial" panose="020B0604020202020204" pitchFamily="34" charset="0"/>
                <a:cs typeface="Arial" panose="020B0604020202020204" pitchFamily="34" charset="0"/>
              </a:rPr>
              <a:t>Two performance parameters need to be addressed: </a:t>
            </a:r>
          </a:p>
          <a:p>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772733" y="1361219"/>
                <a:ext cx="11256135" cy="1938992"/>
              </a:xfrm>
              <a:prstGeom prst="rect">
                <a:avLst/>
              </a:prstGeom>
            </p:spPr>
            <p:txBody>
              <a:bodyPr wrap="square">
                <a:spAutoFit/>
              </a:bodyPr>
              <a:lstStyle/>
              <a:p>
                <a:pPr marL="342900" indent="-342900">
                  <a:buFont typeface="Arial" panose="020B0604020202020204" pitchFamily="34" charset="0"/>
                  <a:buChar char="•"/>
                </a:pPr>
                <a:r>
                  <a:rPr lang="en-US" sz="2400" b="0" i="0" u="none" strike="noStrike" baseline="0" dirty="0">
                    <a:latin typeface="Times" panose="02020603050405020304" pitchFamily="18" charset="0"/>
                  </a:rPr>
                  <a:t>The accuracy of the current transfer ratio suffers particularly from the finite </a:t>
                </a:r>
                <a:r>
                  <a:rPr lang="el-GR" sz="2400" b="0" i="0" u="none" strike="noStrike" baseline="0" dirty="0">
                    <a:latin typeface="Times" panose="02020603050405020304" pitchFamily="18" charset="0"/>
                  </a:rPr>
                  <a:t>β</a:t>
                </a:r>
                <a:r>
                  <a:rPr lang="en-US" sz="2400" b="0" i="0" u="none" strike="noStrike" baseline="0" dirty="0">
                    <a:latin typeface="Symbol" panose="05050102010706020507" pitchFamily="18" charset="2"/>
                  </a:rPr>
                  <a:t> </a:t>
                </a:r>
                <a:r>
                  <a:rPr lang="en-US" sz="2400" b="0" i="0" u="none" strike="noStrike" baseline="0" dirty="0">
                    <a:latin typeface="Times" panose="02020603050405020304" pitchFamily="18" charset="0"/>
                  </a:rPr>
                  <a:t>of the BJT. </a:t>
                </a:r>
              </a:p>
              <a:p>
                <a:pPr marL="342900" indent="-342900">
                  <a:buFont typeface="Arial" panose="020B0604020202020204" pitchFamily="34" charset="0"/>
                  <a:buChar char="•"/>
                </a:pPr>
                <a:endParaRPr lang="en-US" sz="2400" b="0" i="0" u="none" strike="noStrike" baseline="0" dirty="0">
                  <a:latin typeface="Times" panose="02020603050405020304" pitchFamily="18" charset="0"/>
                </a:endParaRPr>
              </a:p>
              <a:p>
                <a:pPr marL="342900" indent="-342900">
                  <a:buFont typeface="Arial" panose="020B0604020202020204" pitchFamily="34" charset="0"/>
                  <a:buChar char="•"/>
                </a:pPr>
                <a:r>
                  <a:rPr lang="en-US" sz="2400" b="0" i="0" u="none" strike="noStrike" baseline="0" dirty="0">
                    <a:latin typeface="Times" panose="02020603050405020304" pitchFamily="18" charset="0"/>
                  </a:rPr>
                  <a:t>The output resistance, which in the simple circuits is limited to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𝑟</m:t>
                        </m:r>
                      </m:e>
                      <m:sub>
                        <m:r>
                          <a:rPr lang="en-US" sz="2400" b="0" i="1" u="none" strike="noStrike" baseline="0" smtClean="0">
                            <a:latin typeface="Cambria Math" panose="02040503050406030204" pitchFamily="18" charset="0"/>
                          </a:rPr>
                          <m:t>0 </m:t>
                        </m:r>
                      </m:sub>
                    </m:sSub>
                  </m:oMath>
                </a14:m>
                <a:r>
                  <a:rPr lang="en-US" sz="2400" b="0" i="0" u="none" strike="noStrike" baseline="0" dirty="0">
                    <a:latin typeface="Times" panose="02020603050405020304" pitchFamily="18" charset="0"/>
                  </a:rPr>
                  <a:t>of the MOSFET and the BJT</a:t>
                </a:r>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772733" y="1361219"/>
                <a:ext cx="11256135" cy="1938992"/>
              </a:xfrm>
              <a:prstGeom prst="rect">
                <a:avLst/>
              </a:prstGeom>
              <a:blipFill rotWithShape="0">
                <a:blip r:embed="rId2"/>
                <a:stretch>
                  <a:fillRect l="-758" t="-2516" b="-5975"/>
                </a:stretch>
              </a:blipFill>
            </p:spPr>
            <p:txBody>
              <a:bodyPr/>
              <a:lstStyle/>
              <a:p>
                <a:r>
                  <a:rPr lang="en-US">
                    <a:noFill/>
                  </a:rPr>
                  <a:t> </a:t>
                </a:r>
              </a:p>
            </p:txBody>
          </p:sp>
        </mc:Fallback>
      </mc:AlternateContent>
      <p:sp>
        <p:nvSpPr>
          <p:cNvPr id="7" name="Rectangle 3"/>
          <p:cNvSpPr txBox="1">
            <a:spLocks noChangeArrowheads="1"/>
          </p:cNvSpPr>
          <p:nvPr/>
        </p:nvSpPr>
        <p:spPr>
          <a:xfrm>
            <a:off x="121276" y="3705896"/>
            <a:ext cx="11644648" cy="315210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Improvements can be incorporated by following means:</a:t>
            </a:r>
          </a:p>
          <a:p>
            <a:pPr lvl="1"/>
            <a:r>
              <a:rPr lang="en-US" altLang="en-US" b="1" dirty="0">
                <a:solidFill>
                  <a:srgbClr val="FF0000"/>
                </a:solidFill>
              </a:rPr>
              <a:t> </a:t>
            </a:r>
            <a:r>
              <a:rPr lang="en-US" altLang="en-US" b="1" dirty="0" err="1">
                <a:solidFill>
                  <a:srgbClr val="FF0000"/>
                </a:solidFill>
              </a:rPr>
              <a:t>Cascode</a:t>
            </a:r>
            <a:r>
              <a:rPr lang="en-US" altLang="en-US" b="1" dirty="0">
                <a:solidFill>
                  <a:srgbClr val="FF0000"/>
                </a:solidFill>
              </a:rPr>
              <a:t> MOS Mirror</a:t>
            </a:r>
          </a:p>
          <a:p>
            <a:pPr lvl="2"/>
            <a:r>
              <a:rPr lang="en-US" altLang="en-US" sz="2400" dirty="0"/>
              <a:t>Previous sections demonstrate the </a:t>
            </a:r>
            <a:r>
              <a:rPr lang="en-US" altLang="en-US" sz="2400" dirty="0" err="1"/>
              <a:t>cascoding</a:t>
            </a:r>
            <a:r>
              <a:rPr lang="en-US" altLang="en-US" sz="2400" dirty="0"/>
              <a:t> of transistors may be used to increase gain and acquire “better” performance.</a:t>
            </a:r>
          </a:p>
          <a:p>
            <a:pPr lvl="1"/>
            <a:r>
              <a:rPr lang="en-US" altLang="en-US" b="1" dirty="0">
                <a:solidFill>
                  <a:srgbClr val="FF0000"/>
                </a:solidFill>
              </a:rPr>
              <a:t> A Bipolar Mirror with Base-Current Compensation</a:t>
            </a:r>
          </a:p>
          <a:p>
            <a:pPr lvl="2"/>
            <a:r>
              <a:rPr lang="en-US" altLang="en-US" sz="2400" dirty="0"/>
              <a:t>Base-current compensation may be used to eliminate the effect of bias current on mirror operation.  In other words, how may its operation be made more like the MOS implementation.</a:t>
            </a:r>
          </a:p>
        </p:txBody>
      </p:sp>
    </p:spTree>
    <p:extLst>
      <p:ext uri="{BB962C8B-B14F-4D97-AF65-F5344CB8AC3E}">
        <p14:creationId xmlns:p14="http://schemas.microsoft.com/office/powerpoint/2010/main" val="410861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54546" y="197700"/>
            <a:ext cx="11199254" cy="1325563"/>
          </a:xfrm>
          <a:solidFill>
            <a:srgbClr val="00FF00"/>
          </a:solidFill>
        </p:spPr>
        <p:txBody>
          <a:bodyPr>
            <a:normAutofit/>
          </a:bodyPr>
          <a:lstStyle/>
          <a:p>
            <a:pPr eaLnBrk="1" hangingPunct="1"/>
            <a:r>
              <a:rPr lang="en-US" altLang="en-US" sz="3200" dirty="0">
                <a:latin typeface="Arial" panose="020B0604020202020204" pitchFamily="34" charset="0"/>
                <a:cs typeface="Arial" panose="020B0604020202020204" pitchFamily="34" charset="0"/>
              </a:rPr>
              <a:t>7.4. IC Biasing – Current Sources, Current Mirrors, and Current-Steering Circuits</a:t>
            </a:r>
          </a:p>
        </p:txBody>
      </p:sp>
      <p:sp>
        <p:nvSpPr>
          <p:cNvPr id="50180" name="Rectangle 3"/>
          <p:cNvSpPr>
            <a:spLocks noGrp="1" noChangeArrowheads="1"/>
          </p:cNvSpPr>
          <p:nvPr>
            <p:ph type="body" idx="1"/>
          </p:nvPr>
        </p:nvSpPr>
        <p:spPr>
          <a:xfrm>
            <a:off x="309094" y="1697864"/>
            <a:ext cx="11436439" cy="4800600"/>
          </a:xfrm>
          <a:solidFill>
            <a:schemeClr val="bg1"/>
          </a:solidFill>
        </p:spPr>
        <p:txBody>
          <a:bodyPr>
            <a:normAutofit lnSpcReduction="10000"/>
          </a:bodyPr>
          <a:lstStyle/>
          <a:p>
            <a:pPr eaLnBrk="1" hangingPunct="1"/>
            <a:r>
              <a:rPr lang="en-US" altLang="en-US" dirty="0"/>
              <a:t>Biasing in integrated-circuit design is based on the </a:t>
            </a:r>
            <a:r>
              <a:rPr lang="en-US" altLang="en-US" dirty="0">
                <a:solidFill>
                  <a:srgbClr val="FF0000"/>
                </a:solidFill>
              </a:rPr>
              <a:t>use of constant-current sources.</a:t>
            </a:r>
          </a:p>
          <a:p>
            <a:pPr eaLnBrk="1" hangingPunct="1"/>
            <a:endParaRPr lang="en-US" altLang="en-US" dirty="0">
              <a:solidFill>
                <a:srgbClr val="FF0000"/>
              </a:solidFill>
            </a:endParaRPr>
          </a:p>
          <a:p>
            <a:pPr lvl="1" eaLnBrk="1" hangingPunct="1"/>
            <a:r>
              <a:rPr lang="en-US" altLang="en-US" sz="2800" dirty="0"/>
              <a:t>On an IC chip with a number of amplifier stages, a constant dc current (</a:t>
            </a:r>
            <a:r>
              <a:rPr lang="en-US" altLang="en-US" sz="2800" b="1" dirty="0">
                <a:solidFill>
                  <a:srgbClr val="3333FF"/>
                </a:solidFill>
              </a:rPr>
              <a:t>reference current</a:t>
            </a:r>
            <a:r>
              <a:rPr lang="en-US" altLang="en-US" sz="2800" dirty="0"/>
              <a:t>) is generated at one location and is then replicated at various other locations for biasing.</a:t>
            </a:r>
          </a:p>
          <a:p>
            <a:pPr lvl="2" eaLnBrk="1" hangingPunct="1"/>
            <a:r>
              <a:rPr lang="en-US" altLang="en-US" sz="2800" dirty="0"/>
              <a:t>This is known as </a:t>
            </a:r>
            <a:r>
              <a:rPr lang="en-US" altLang="en-US" sz="2800" b="1" dirty="0">
                <a:solidFill>
                  <a:srgbClr val="3333FF"/>
                </a:solidFill>
              </a:rPr>
              <a:t>current steering</a:t>
            </a:r>
            <a:r>
              <a:rPr lang="en-US" altLang="en-US" sz="2800" dirty="0">
                <a:solidFill>
                  <a:srgbClr val="3333FF"/>
                </a:solidFill>
              </a:rPr>
              <a:t>.</a:t>
            </a:r>
          </a:p>
          <a:p>
            <a:pPr lvl="2" eaLnBrk="1" hangingPunct="1"/>
            <a:endParaRPr lang="en-US" altLang="en-US" sz="2800" dirty="0">
              <a:solidFill>
                <a:srgbClr val="3333FF"/>
              </a:solidFill>
            </a:endParaRPr>
          </a:p>
          <a:p>
            <a:pPr lvl="2" eaLnBrk="1" hangingPunct="1"/>
            <a:endParaRPr lang="en-US" altLang="en-US" sz="2800" dirty="0">
              <a:solidFill>
                <a:srgbClr val="3333FF"/>
              </a:solidFill>
            </a:endParaRPr>
          </a:p>
          <a:p>
            <a:pPr eaLnBrk="1" hangingPunct="1"/>
            <a:r>
              <a:rPr lang="en-US" altLang="en-US" dirty="0"/>
              <a:t>This approach has the advantage that the </a:t>
            </a:r>
            <a:r>
              <a:rPr lang="en-US" altLang="en-US" dirty="0">
                <a:solidFill>
                  <a:srgbClr val="FF0000"/>
                </a:solidFill>
              </a:rPr>
              <a:t>effort expended on generating a predictable and stable reference current</a:t>
            </a:r>
            <a:r>
              <a:rPr lang="en-US" altLang="en-US" dirty="0"/>
              <a:t> need not  be repeated.</a:t>
            </a:r>
          </a:p>
        </p:txBody>
      </p:sp>
    </p:spTree>
    <p:extLst>
      <p:ext uri="{BB962C8B-B14F-4D97-AF65-F5344CB8AC3E}">
        <p14:creationId xmlns:p14="http://schemas.microsoft.com/office/powerpoint/2010/main" val="12165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0">
                                            <p:txEl>
                                              <p:pRg st="2" end="2"/>
                                            </p:txEl>
                                          </p:spTgt>
                                        </p:tgtEl>
                                        <p:attrNameLst>
                                          <p:attrName>style.visibility</p:attrName>
                                        </p:attrNameLst>
                                      </p:cBhvr>
                                      <p:to>
                                        <p:strVal val="visible"/>
                                      </p:to>
                                    </p:set>
                                    <p:animEffect transition="in" filter="wipe(left)">
                                      <p:cBhvr>
                                        <p:cTn id="12" dur="500"/>
                                        <p:tgtEl>
                                          <p:spTgt spid="50180">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0180">
                                            <p:txEl>
                                              <p:pRg st="3" end="3"/>
                                            </p:txEl>
                                          </p:spTgt>
                                        </p:tgtEl>
                                        <p:attrNameLst>
                                          <p:attrName>style.visibility</p:attrName>
                                        </p:attrNameLst>
                                      </p:cBhvr>
                                      <p:to>
                                        <p:strVal val="visible"/>
                                      </p:to>
                                    </p:set>
                                    <p:animEffect transition="in" filter="wipe(left)">
                                      <p:cBhvr>
                                        <p:cTn id="15" dur="500"/>
                                        <p:tgtEl>
                                          <p:spTgt spid="5018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0180">
                                            <p:txEl>
                                              <p:pRg st="6" end="6"/>
                                            </p:txEl>
                                          </p:spTgt>
                                        </p:tgtEl>
                                        <p:attrNameLst>
                                          <p:attrName>style.visibility</p:attrName>
                                        </p:attrNameLst>
                                      </p:cBhvr>
                                      <p:to>
                                        <p:strVal val="visible"/>
                                      </p:to>
                                    </p:set>
                                    <p:animEffect transition="in" filter="wipe(left)">
                                      <p:cBhvr>
                                        <p:cTn id="20" dur="500"/>
                                        <p:tgtEl>
                                          <p:spTgt spid="501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19" y="197700"/>
            <a:ext cx="2587580" cy="600790"/>
          </a:xfrm>
        </p:spPr>
        <p:txBody>
          <a:bodyPr>
            <a:normAutofit fontScale="90000"/>
          </a:bodyPr>
          <a:lstStyle/>
          <a:p>
            <a:r>
              <a:rPr lang="en-US" b="1" dirty="0" err="1"/>
              <a:t>Cascoding</a:t>
            </a:r>
            <a:endParaRPr lang="en-US" b="1" dirty="0"/>
          </a:p>
        </p:txBody>
      </p:sp>
      <p:pic>
        <p:nvPicPr>
          <p:cNvPr id="4" name="Picture 3"/>
          <p:cNvPicPr>
            <a:picLocks noChangeAspect="1"/>
          </p:cNvPicPr>
          <p:nvPr/>
        </p:nvPicPr>
        <p:blipFill>
          <a:blip r:embed="rId2"/>
          <a:stretch>
            <a:fillRect/>
          </a:stretch>
        </p:blipFill>
        <p:spPr>
          <a:xfrm>
            <a:off x="6527845" y="197700"/>
            <a:ext cx="3796720" cy="4878675"/>
          </a:xfrm>
          <a:prstGeom prst="rect">
            <a:avLst/>
          </a:prstGeom>
        </p:spPr>
      </p:pic>
      <p:pic>
        <p:nvPicPr>
          <p:cNvPr id="5" name="Picture 4"/>
          <p:cNvPicPr>
            <a:picLocks noChangeAspect="1"/>
          </p:cNvPicPr>
          <p:nvPr/>
        </p:nvPicPr>
        <p:blipFill>
          <a:blip r:embed="rId3"/>
          <a:stretch>
            <a:fillRect/>
          </a:stretch>
        </p:blipFill>
        <p:spPr>
          <a:xfrm>
            <a:off x="9633926" y="2329583"/>
            <a:ext cx="2464803" cy="614908"/>
          </a:xfrm>
          <a:prstGeom prst="rect">
            <a:avLst/>
          </a:prstGeom>
        </p:spPr>
      </p:pic>
      <p:sp>
        <p:nvSpPr>
          <p:cNvPr id="6" name="Rectangle 5"/>
          <p:cNvSpPr/>
          <p:nvPr/>
        </p:nvSpPr>
        <p:spPr>
          <a:xfrm>
            <a:off x="155619" y="1060644"/>
            <a:ext cx="6096000" cy="4678204"/>
          </a:xfrm>
          <a:prstGeom prst="rect">
            <a:avLst/>
          </a:prstGeom>
        </p:spPr>
        <p:txBody>
          <a:bodyPr>
            <a:spAutoFit/>
          </a:bodyPr>
          <a:lstStyle/>
          <a:p>
            <a:r>
              <a:rPr lang="en-US" sz="2000" b="0" i="0" u="none" strike="noStrike" baseline="0" dirty="0">
                <a:latin typeface="TimesNewRoman"/>
              </a:rPr>
              <a:t>Figure shows the basic </a:t>
            </a:r>
            <a:r>
              <a:rPr lang="en-US" sz="2000" b="0" i="0" u="none" strike="noStrike" baseline="0" dirty="0" err="1">
                <a:latin typeface="TimesNewRoman"/>
              </a:rPr>
              <a:t>cascode</a:t>
            </a:r>
            <a:r>
              <a:rPr lang="en-US" sz="2000" b="0" i="0" u="none" strike="noStrike" baseline="0" dirty="0">
                <a:latin typeface="TimesNewRoman"/>
              </a:rPr>
              <a:t> current mirror. Observe that in addition to the diode connected transistor </a:t>
            </a:r>
            <a:r>
              <a:rPr lang="en-US" sz="2000" b="0" i="1" u="none" strike="noStrike" baseline="0" dirty="0">
                <a:latin typeface="TimesNewRoman,Italic"/>
              </a:rPr>
              <a:t>Q</a:t>
            </a:r>
            <a:r>
              <a:rPr lang="en-US" sz="1200" b="0" i="0" u="none" strike="noStrike" baseline="0" dirty="0">
                <a:latin typeface="TimesNewRoman"/>
              </a:rPr>
              <a:t>1</a:t>
            </a:r>
            <a:r>
              <a:rPr lang="en-US" sz="2000" b="0" i="0" u="none" strike="noStrike" baseline="0" dirty="0">
                <a:latin typeface="TimesNewRoman"/>
              </a:rPr>
              <a:t>, which forms the basic mirror </a:t>
            </a:r>
            <a:r>
              <a:rPr lang="en-US" sz="2000" b="0" i="1" u="none" strike="noStrike" baseline="0" dirty="0">
                <a:latin typeface="TimesNewRoman,Italic"/>
              </a:rPr>
              <a:t>Q</a:t>
            </a:r>
            <a:r>
              <a:rPr lang="en-US" sz="900" b="0" i="0" u="none" strike="noStrike" baseline="0" dirty="0">
                <a:latin typeface="TimesNewRoman"/>
              </a:rPr>
              <a:t>1</a:t>
            </a:r>
            <a:r>
              <a:rPr lang="en-US" sz="2000" b="0" i="0" u="none" strike="noStrike" baseline="0" dirty="0">
                <a:latin typeface="TimesNewRoman"/>
              </a:rPr>
              <a:t>–</a:t>
            </a:r>
            <a:r>
              <a:rPr lang="en-US" sz="2000" b="0" i="1" u="none" strike="noStrike" baseline="0" dirty="0">
                <a:latin typeface="TimesNewRoman,Italic"/>
              </a:rPr>
              <a:t>Q</a:t>
            </a:r>
            <a:r>
              <a:rPr lang="en-US" sz="900" b="0" i="0" u="none" strike="noStrike" baseline="0" dirty="0">
                <a:latin typeface="TimesNewRoman"/>
              </a:rPr>
              <a:t>2</a:t>
            </a:r>
            <a:r>
              <a:rPr lang="en-US" sz="2000" b="0" i="0" u="none" strike="noStrike" baseline="0" dirty="0">
                <a:latin typeface="TimesNewRoman"/>
              </a:rPr>
              <a:t>, another diode-connected transistor, </a:t>
            </a:r>
            <a:r>
              <a:rPr lang="en-US" sz="2000" b="0" i="1" u="none" strike="noStrike" baseline="0" dirty="0">
                <a:latin typeface="TimesNewRoman,Italic"/>
              </a:rPr>
              <a:t>Q</a:t>
            </a:r>
            <a:r>
              <a:rPr lang="en-US" sz="900" b="0" i="0" u="none" strike="noStrike" baseline="0" dirty="0">
                <a:latin typeface="TimesNewRoman"/>
              </a:rPr>
              <a:t>4</a:t>
            </a:r>
            <a:r>
              <a:rPr lang="en-US" sz="2000" b="0" i="0" u="none" strike="noStrike" baseline="0" dirty="0">
                <a:latin typeface="TimesNewRoman"/>
              </a:rPr>
              <a:t>, is used to provide a suitable bias voltage for the gate of the </a:t>
            </a:r>
            <a:r>
              <a:rPr lang="en-US" sz="2000" b="0" i="0" u="none" strike="noStrike" baseline="0" dirty="0" err="1">
                <a:latin typeface="TimesNewRoman"/>
              </a:rPr>
              <a:t>cascode</a:t>
            </a:r>
            <a:r>
              <a:rPr lang="en-US" sz="2000" b="0" i="0" u="none" strike="noStrike" baseline="0" dirty="0">
                <a:latin typeface="TimesNewRoman"/>
              </a:rPr>
              <a:t> transistor </a:t>
            </a:r>
            <a:r>
              <a:rPr lang="en-US" sz="2000" b="0" i="1" u="none" strike="noStrike" baseline="0" dirty="0">
                <a:latin typeface="TimesNewRoman,Italic"/>
              </a:rPr>
              <a:t>Q</a:t>
            </a:r>
            <a:r>
              <a:rPr lang="en-US" sz="1200" b="0" i="0" u="none" strike="noStrike" baseline="0" dirty="0">
                <a:latin typeface="TimesNewRoman"/>
              </a:rPr>
              <a:t>3</a:t>
            </a:r>
            <a:r>
              <a:rPr lang="en-US" sz="2000" b="0" i="0" u="none" strike="noStrike" baseline="0" dirty="0">
                <a:latin typeface="TimesNewRoman"/>
              </a:rPr>
              <a:t>. </a:t>
            </a:r>
          </a:p>
          <a:p>
            <a:endParaRPr lang="en-US" sz="2000" dirty="0">
              <a:latin typeface="TimesNewRoman"/>
            </a:endParaRPr>
          </a:p>
          <a:p>
            <a:r>
              <a:rPr lang="en-US" sz="2000" b="0" i="0" u="none" strike="noStrike" baseline="0" dirty="0">
                <a:latin typeface="TimesNewRoman"/>
              </a:rPr>
              <a:t>To determine the output resistance of the </a:t>
            </a:r>
            <a:r>
              <a:rPr lang="en-US" sz="2000" b="0" i="0" u="none" strike="noStrike" baseline="0" dirty="0" err="1">
                <a:latin typeface="TimesNewRoman"/>
              </a:rPr>
              <a:t>cascode</a:t>
            </a:r>
            <a:r>
              <a:rPr lang="en-US" sz="2000" b="0" i="0" u="none" strike="noStrike" baseline="0" dirty="0">
                <a:latin typeface="TimesNewRoman"/>
              </a:rPr>
              <a:t> mirror at the drain of </a:t>
            </a:r>
            <a:r>
              <a:rPr lang="en-US" sz="2000" b="0" i="1" u="none" strike="noStrike" baseline="0" dirty="0">
                <a:latin typeface="TimesNewRoman,Italic"/>
              </a:rPr>
              <a:t>Q</a:t>
            </a:r>
            <a:r>
              <a:rPr lang="en-US" sz="1200" b="0" i="0" u="none" strike="noStrike" baseline="0" dirty="0">
                <a:latin typeface="TimesNewRoman"/>
              </a:rPr>
              <a:t>3</a:t>
            </a:r>
            <a:r>
              <a:rPr lang="en-US" sz="2000" b="0" i="0" u="none" strike="noStrike" baseline="0" dirty="0">
                <a:latin typeface="TimesNewRoman"/>
              </a:rPr>
              <a:t>, we assume that the voltages across </a:t>
            </a:r>
            <a:r>
              <a:rPr lang="en-US" sz="2000" b="0" i="1" u="none" strike="noStrike" baseline="0" dirty="0">
                <a:latin typeface="TimesNewRoman,Italic"/>
              </a:rPr>
              <a:t>Q</a:t>
            </a:r>
            <a:r>
              <a:rPr lang="en-US" sz="1200" b="0" i="0" u="none" strike="noStrike" baseline="0" dirty="0">
                <a:latin typeface="TimesNewRoman"/>
              </a:rPr>
              <a:t>1</a:t>
            </a:r>
            <a:r>
              <a:rPr lang="en-US" sz="900" b="0" i="0" u="none" strike="noStrike" baseline="0" dirty="0">
                <a:latin typeface="TimesNewRoman"/>
              </a:rPr>
              <a:t> </a:t>
            </a:r>
            <a:r>
              <a:rPr lang="en-US" sz="2000" b="0" i="0" u="none" strike="noStrike" baseline="0" dirty="0">
                <a:latin typeface="TimesNewRoman"/>
              </a:rPr>
              <a:t>and </a:t>
            </a:r>
            <a:r>
              <a:rPr lang="en-US" sz="2000" b="0" i="1" u="none" strike="noStrike" baseline="0" dirty="0">
                <a:latin typeface="TimesNewRoman,Italic"/>
              </a:rPr>
              <a:t>Q</a:t>
            </a:r>
            <a:r>
              <a:rPr lang="en-US" sz="900" b="0" i="0" u="none" strike="noStrike" baseline="0" dirty="0">
                <a:latin typeface="TimesNewRoman"/>
              </a:rPr>
              <a:t>4 </a:t>
            </a:r>
            <a:r>
              <a:rPr lang="en-US" sz="2000" b="0" i="0" u="none" strike="noStrike" baseline="0" dirty="0">
                <a:latin typeface="TimesNewRoman"/>
              </a:rPr>
              <a:t>are constant, and thus the signal voltages at the gates of </a:t>
            </a:r>
            <a:r>
              <a:rPr lang="en-US" sz="2000" b="0" i="1" u="none" strike="noStrike" baseline="0" dirty="0">
                <a:latin typeface="TimesNewRoman,Italic"/>
              </a:rPr>
              <a:t>Q</a:t>
            </a:r>
            <a:r>
              <a:rPr lang="en-US" sz="900" b="0" i="0" u="none" strike="noStrike" baseline="0" dirty="0">
                <a:latin typeface="TimesNewRoman"/>
              </a:rPr>
              <a:t>2 </a:t>
            </a:r>
            <a:r>
              <a:rPr lang="en-US" sz="2000" b="0" i="0" u="none" strike="noStrike" baseline="0" dirty="0">
                <a:latin typeface="TimesNewRoman"/>
              </a:rPr>
              <a:t>and </a:t>
            </a:r>
            <a:r>
              <a:rPr lang="en-US" sz="2000" b="0" i="1" u="none" strike="noStrike" baseline="0" dirty="0">
                <a:latin typeface="TimesNewRoman,Italic"/>
              </a:rPr>
              <a:t>Q</a:t>
            </a:r>
            <a:r>
              <a:rPr lang="en-US" sz="900" b="0" i="0" u="none" strike="noStrike" baseline="0" dirty="0">
                <a:latin typeface="TimesNewRoman"/>
              </a:rPr>
              <a:t>3 </a:t>
            </a:r>
            <a:r>
              <a:rPr lang="en-US" sz="2000" b="0" i="0" u="none" strike="noStrike" baseline="0" dirty="0">
                <a:latin typeface="TimesNewRoman"/>
              </a:rPr>
              <a:t>will be zero. </a:t>
            </a:r>
          </a:p>
          <a:p>
            <a:endParaRPr lang="en-US" sz="2000" dirty="0">
              <a:latin typeface="TimesNewRoman"/>
            </a:endParaRPr>
          </a:p>
          <a:p>
            <a:r>
              <a:rPr lang="en-US" sz="2000" b="0" i="0" u="none" strike="noStrike" baseline="0" dirty="0">
                <a:latin typeface="TimesNewRoman"/>
              </a:rPr>
              <a:t>Thus </a:t>
            </a:r>
            <a:r>
              <a:rPr lang="en-US" sz="2000" b="0" i="1" u="none" strike="noStrike" baseline="0" dirty="0">
                <a:latin typeface="TimesNewRoman,Italic"/>
              </a:rPr>
              <a:t>R</a:t>
            </a:r>
            <a:r>
              <a:rPr lang="en-US" sz="1200" b="0" i="1" u="none" strike="noStrike" baseline="0" dirty="0">
                <a:latin typeface="TimesNewRoman,Italic"/>
              </a:rPr>
              <a:t>o</a:t>
            </a:r>
            <a:r>
              <a:rPr lang="en-US" sz="900" b="0" i="1" u="none" strike="noStrike" baseline="0" dirty="0">
                <a:latin typeface="TimesNewRoman,Italic"/>
              </a:rPr>
              <a:t> </a:t>
            </a:r>
            <a:r>
              <a:rPr lang="en-US" sz="2000" b="0" i="0" u="none" strike="noStrike" baseline="0" dirty="0">
                <a:latin typeface="TimesNewRoman"/>
              </a:rPr>
              <a:t>will be that of the </a:t>
            </a:r>
            <a:r>
              <a:rPr lang="en-US" sz="2000" b="0" i="0" u="none" strike="noStrike" baseline="0" dirty="0" err="1">
                <a:latin typeface="TimesNewRoman"/>
              </a:rPr>
              <a:t>cascode</a:t>
            </a:r>
            <a:r>
              <a:rPr lang="en-US" sz="2000" b="0" i="0" u="none" strike="noStrike" baseline="0" dirty="0">
                <a:latin typeface="TimesNewRoman"/>
              </a:rPr>
              <a:t> current source formed</a:t>
            </a:r>
          </a:p>
          <a:p>
            <a:r>
              <a:rPr lang="en-US" sz="2000" b="0" i="0" u="none" strike="noStrike" baseline="0" dirty="0">
                <a:latin typeface="TimesNewRoman"/>
              </a:rPr>
              <a:t>by </a:t>
            </a:r>
            <a:r>
              <a:rPr lang="en-US" sz="2000" b="0" i="1" u="none" strike="noStrike" baseline="0" dirty="0">
                <a:latin typeface="TimesNewRoman,Italic"/>
              </a:rPr>
              <a:t>Q</a:t>
            </a:r>
            <a:r>
              <a:rPr lang="en-US" sz="900" b="0" i="0" u="none" strike="noStrike" baseline="0" dirty="0">
                <a:latin typeface="TimesNewRoman"/>
              </a:rPr>
              <a:t>2 </a:t>
            </a:r>
            <a:r>
              <a:rPr lang="en-US" sz="2000" b="0" i="0" u="none" strike="noStrike" baseline="0" dirty="0">
                <a:latin typeface="TimesNewRoman"/>
              </a:rPr>
              <a:t>and </a:t>
            </a:r>
            <a:r>
              <a:rPr lang="en-US" sz="2000" b="0" i="1" u="none" strike="noStrike" baseline="0" dirty="0">
                <a:latin typeface="TimesNewRoman,Italic"/>
              </a:rPr>
              <a:t>Q</a:t>
            </a:r>
            <a:r>
              <a:rPr lang="en-US" sz="900" b="0" i="0" u="none" strike="noStrike" baseline="0" dirty="0">
                <a:latin typeface="TimesNewRoman"/>
              </a:rPr>
              <a:t>3</a:t>
            </a:r>
            <a:r>
              <a:rPr lang="en-US" sz="2000" b="0" i="0" u="none" strike="noStrike" baseline="0" dirty="0">
                <a:latin typeface="TimesNewRoman"/>
              </a:rPr>
              <a:t>,</a:t>
            </a:r>
            <a:endParaRPr lang="en-US" sz="2000" dirty="0"/>
          </a:p>
        </p:txBody>
      </p:sp>
      <p:pic>
        <p:nvPicPr>
          <p:cNvPr id="7" name="Picture 6"/>
          <p:cNvPicPr>
            <a:picLocks noChangeAspect="1"/>
          </p:cNvPicPr>
          <p:nvPr/>
        </p:nvPicPr>
        <p:blipFill>
          <a:blip r:embed="rId3"/>
          <a:stretch>
            <a:fillRect/>
          </a:stretch>
        </p:blipFill>
        <p:spPr>
          <a:xfrm>
            <a:off x="155619" y="6243092"/>
            <a:ext cx="2464803" cy="614908"/>
          </a:xfrm>
          <a:prstGeom prst="rect">
            <a:avLst/>
          </a:prstGeom>
        </p:spPr>
      </p:pic>
      <p:pic>
        <p:nvPicPr>
          <p:cNvPr id="8" name="Picture 7"/>
          <p:cNvPicPr>
            <a:picLocks noChangeAspect="1"/>
          </p:cNvPicPr>
          <p:nvPr/>
        </p:nvPicPr>
        <p:blipFill>
          <a:blip r:embed="rId4"/>
          <a:stretch>
            <a:fillRect/>
          </a:stretch>
        </p:blipFill>
        <p:spPr>
          <a:xfrm>
            <a:off x="6950824" y="6215635"/>
            <a:ext cx="4781772" cy="412106"/>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9470571" y="4664269"/>
                <a:ext cx="15010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𝐷𝑆</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𝐺𝑆</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470571" y="4664269"/>
                <a:ext cx="1501052" cy="276999"/>
              </a:xfrm>
              <a:prstGeom prst="rect">
                <a:avLst/>
              </a:prstGeom>
              <a:blipFill rotWithShape="0">
                <a:blip r:embed="rId5"/>
                <a:stretch>
                  <a:fillRect l="-3659" r="-8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316957" y="5461849"/>
                <a:ext cx="4049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𝐵𝑢𝑡</m:t>
                      </m:r>
                      <m:r>
                        <a:rPr lang="en-US" b="0" i="1" smtClean="0">
                          <a:latin typeface="Cambria Math" panose="02040503050406030204" pitchFamily="18" charset="0"/>
                        </a:rPr>
                        <m:t> </m:t>
                      </m:r>
                      <m:r>
                        <a:rPr lang="en-US" b="0" i="1" smtClean="0">
                          <a:latin typeface="Cambria Math" panose="02040503050406030204" pitchFamily="18" charset="0"/>
                        </a:rPr>
                        <m:t>𝐺𝑎𝑡𝑒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m:t>
                          </m:r>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𝑂𝑉</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316957" y="5461849"/>
                <a:ext cx="4049507" cy="276999"/>
              </a:xfrm>
              <a:prstGeom prst="rect">
                <a:avLst/>
              </a:prstGeom>
              <a:blipFill rotWithShape="0">
                <a:blip r:embed="rId6"/>
                <a:stretch>
                  <a:fillRect l="-902"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16957" y="5847323"/>
                <a:ext cx="23377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𝐷𝑆</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𝑂𝑉</m:t>
                          </m:r>
                        </m:sub>
                      </m:sSub>
                      <m:r>
                        <a:rPr lang="en-US" b="0" i="1" smtClean="0">
                          <a:latin typeface="Cambria Math" panose="02040503050406030204" pitchFamily="18" charset="0"/>
                          <a:ea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316957" y="5847323"/>
                <a:ext cx="2337756" cy="276999"/>
              </a:xfrm>
              <a:prstGeom prst="rect">
                <a:avLst/>
              </a:prstGeom>
              <a:blipFill rotWithShape="0">
                <a:blip r:embed="rId7"/>
                <a:stretch>
                  <a:fillRect l="-260" b="-15217"/>
                </a:stretch>
              </a:blipFill>
            </p:spPr>
            <p:txBody>
              <a:bodyPr/>
              <a:lstStyle/>
              <a:p>
                <a:r>
                  <a:rPr lang="en-US">
                    <a:noFill/>
                  </a:rPr>
                  <a:t> </a:t>
                </a:r>
              </a:p>
            </p:txBody>
          </p:sp>
        </mc:Fallback>
      </mc:AlternateContent>
    </p:spTree>
    <p:extLst>
      <p:ext uri="{BB962C8B-B14F-4D97-AF65-F5344CB8AC3E}">
        <p14:creationId xmlns:p14="http://schemas.microsoft.com/office/powerpoint/2010/main" val="253620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 y="68910"/>
            <a:ext cx="12101848" cy="923092"/>
          </a:xfrm>
        </p:spPr>
        <p:txBody>
          <a:bodyPr>
            <a:normAutofit/>
          </a:bodyPr>
          <a:lstStyle/>
          <a:p>
            <a:r>
              <a:rPr lang="en-US" sz="3400" b="1" dirty="0">
                <a:latin typeface="Arial Black" panose="020B0A04020102020204" pitchFamily="34" charset="0"/>
              </a:rPr>
              <a:t>A Bipolar Mirror with Base-Current Compensation</a:t>
            </a:r>
            <a:endParaRPr lang="en-US" sz="3400" dirty="0">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472560" y="888638"/>
            <a:ext cx="4086225" cy="4743450"/>
          </a:xfrm>
          <a:prstGeom prst="rect">
            <a:avLst/>
          </a:prstGeom>
        </p:spPr>
      </p:pic>
      <p:grpSp>
        <p:nvGrpSpPr>
          <p:cNvPr id="11" name="Group 10"/>
          <p:cNvGrpSpPr/>
          <p:nvPr/>
        </p:nvGrpSpPr>
        <p:grpSpPr>
          <a:xfrm>
            <a:off x="5456270" y="940154"/>
            <a:ext cx="6559233" cy="4365940"/>
            <a:chOff x="5456270" y="940154"/>
            <a:chExt cx="6559233" cy="4365940"/>
          </a:xfrm>
        </p:grpSpPr>
        <p:pic>
          <p:nvPicPr>
            <p:cNvPr id="6" name="Picture 5"/>
            <p:cNvPicPr>
              <a:picLocks noChangeAspect="1"/>
            </p:cNvPicPr>
            <p:nvPr/>
          </p:nvPicPr>
          <p:blipFill>
            <a:blip r:embed="rId3"/>
            <a:stretch>
              <a:fillRect/>
            </a:stretch>
          </p:blipFill>
          <p:spPr>
            <a:xfrm>
              <a:off x="8307963" y="940154"/>
              <a:ext cx="3639472" cy="923092"/>
            </a:xfrm>
            <a:prstGeom prst="rect">
              <a:avLst/>
            </a:prstGeom>
          </p:spPr>
        </p:pic>
        <p:pic>
          <p:nvPicPr>
            <p:cNvPr id="7" name="Picture 6"/>
            <p:cNvPicPr>
              <a:picLocks noChangeAspect="1"/>
            </p:cNvPicPr>
            <p:nvPr/>
          </p:nvPicPr>
          <p:blipFill>
            <a:blip r:embed="rId4"/>
            <a:stretch>
              <a:fillRect/>
            </a:stretch>
          </p:blipFill>
          <p:spPr>
            <a:xfrm>
              <a:off x="5456270" y="1978828"/>
              <a:ext cx="6559233" cy="3327266"/>
            </a:xfrm>
            <a:prstGeom prst="rect">
              <a:avLst/>
            </a:prstGeom>
          </p:spPr>
        </p:pic>
      </p:grpSp>
      <mc:AlternateContent xmlns:mc="http://schemas.openxmlformats.org/markup-compatibility/2006" xmlns:a14="http://schemas.microsoft.com/office/drawing/2010/main">
        <mc:Choice Requires="a14">
          <p:sp>
            <p:nvSpPr>
              <p:cNvPr id="8" name="Rectangle 7"/>
              <p:cNvSpPr/>
              <p:nvPr/>
            </p:nvSpPr>
            <p:spPr>
              <a:xfrm>
                <a:off x="45076" y="5631567"/>
                <a:ext cx="12146924" cy="1271502"/>
              </a:xfrm>
              <a:prstGeom prst="rect">
                <a:avLst/>
              </a:prstGeom>
            </p:spPr>
            <p:txBody>
              <a:bodyPr wrap="square">
                <a:spAutoFit/>
              </a:bodyPr>
              <a:lstStyle/>
              <a:p>
                <a:r>
                  <a:rPr lang="en-US" sz="2400" b="0" i="0" u="none" strike="noStrike" baseline="0" dirty="0">
                    <a:latin typeface="Times" panose="02020603050405020304" pitchFamily="18" charset="0"/>
                  </a:rPr>
                  <a:t>which means that the error due to finite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𝛽</m:t>
                    </m:r>
                  </m:oMath>
                </a14:m>
                <a:r>
                  <a:rPr lang="en-US" sz="2400" b="0" i="0" u="none" strike="noStrike" baseline="0" dirty="0">
                    <a:latin typeface="Symbol" panose="05050102010706020507" pitchFamily="18" charset="2"/>
                  </a:rPr>
                  <a:t> </a:t>
                </a:r>
                <a:r>
                  <a:rPr lang="en-US" sz="2400" b="0" i="0" u="none" strike="noStrike" baseline="0" dirty="0">
                    <a:latin typeface="Times" panose="02020603050405020304" pitchFamily="18" charset="0"/>
                  </a:rPr>
                  <a:t>has been reduced from</a:t>
                </a:r>
                <a14:m>
                  <m:oMath xmlns:m="http://schemas.openxmlformats.org/officeDocument/2006/math">
                    <m:f>
                      <m:fPr>
                        <m:type m:val="skw"/>
                        <m:ctrlPr>
                          <a:rPr lang="en-US" sz="2400" b="0" i="1" u="none" strike="noStrike" baseline="0" smtClean="0">
                            <a:latin typeface="Cambria Math" panose="02040503050406030204" pitchFamily="18" charset="0"/>
                          </a:rPr>
                        </m:ctrlPr>
                      </m:fPr>
                      <m:num>
                        <m:r>
                          <a:rPr lang="en-US" sz="2400" b="0" i="1" u="none" strike="noStrike" baseline="0" smtClean="0">
                            <a:latin typeface="Cambria Math" panose="02040503050406030204" pitchFamily="18" charset="0"/>
                          </a:rPr>
                          <m:t>2</m:t>
                        </m:r>
                      </m:num>
                      <m:den>
                        <m:r>
                          <a:rPr lang="en-US" sz="2400" b="0" i="1" u="none" strike="noStrike" baseline="0" smtClean="0">
                            <a:latin typeface="Cambria Math" panose="02040503050406030204" pitchFamily="18" charset="0"/>
                            <a:ea typeface="Cambria Math" panose="02040503050406030204" pitchFamily="18" charset="0"/>
                          </a:rPr>
                          <m:t>𝛽</m:t>
                        </m:r>
                      </m:den>
                    </m:f>
                  </m:oMath>
                </a14:m>
                <a:r>
                  <a:rPr lang="en-US" sz="2400" b="0" i="0" u="none" strike="noStrike" baseline="0" dirty="0">
                    <a:latin typeface="Times" panose="02020603050405020304" pitchFamily="18" charset="0"/>
                  </a:rPr>
                  <a:t> in the simple mirror to </a:t>
                </a:r>
                <a14:m>
                  <m:oMath xmlns:m="http://schemas.openxmlformats.org/officeDocument/2006/math">
                    <m:f>
                      <m:fPr>
                        <m:type m:val="skw"/>
                        <m:ctrlPr>
                          <a:rPr lang="en-US" sz="2400" b="0" i="1" u="none" strike="noStrike" baseline="0" smtClean="0">
                            <a:latin typeface="Cambria Math" panose="02040503050406030204" pitchFamily="18" charset="0"/>
                          </a:rPr>
                        </m:ctrlPr>
                      </m:fPr>
                      <m:num>
                        <m:r>
                          <a:rPr lang="en-US" sz="2400" b="0" i="1" u="none" strike="noStrike" baseline="0" smtClean="0">
                            <a:latin typeface="Cambria Math" panose="02040503050406030204" pitchFamily="18" charset="0"/>
                          </a:rPr>
                          <m:t>2</m:t>
                        </m:r>
                      </m:num>
                      <m:den>
                        <m:sSup>
                          <m:sSupPr>
                            <m:ctrlPr>
                              <a:rPr lang="en-US" sz="2400" b="0" i="1" u="none" strike="noStrike" baseline="0" smtClean="0">
                                <a:latin typeface="Cambria Math" panose="02040503050406030204" pitchFamily="18" charset="0"/>
                              </a:rPr>
                            </m:ctrlPr>
                          </m:sSupPr>
                          <m:e>
                            <m:r>
                              <a:rPr lang="en-US" sz="2400" b="0" i="1" u="none" strike="noStrike" baseline="0" smtClean="0">
                                <a:latin typeface="Cambria Math" panose="02040503050406030204" pitchFamily="18" charset="0"/>
                                <a:ea typeface="Cambria Math" panose="02040503050406030204" pitchFamily="18" charset="0"/>
                              </a:rPr>
                              <m:t>𝛽</m:t>
                            </m:r>
                          </m:e>
                          <m:sup>
                            <m:r>
                              <a:rPr lang="en-US" sz="2400" b="0" i="1" u="none" strike="noStrike" baseline="0" smtClean="0">
                                <a:latin typeface="Cambria Math" panose="02040503050406030204" pitchFamily="18" charset="0"/>
                              </a:rPr>
                              <m:t>2</m:t>
                            </m:r>
                          </m:sup>
                        </m:sSup>
                      </m:den>
                    </m:f>
                  </m:oMath>
                </a14:m>
                <a:r>
                  <a:rPr lang="en-US" sz="2400" b="0" i="0" u="none" strike="noStrike" baseline="0" dirty="0">
                    <a:latin typeface="Times" panose="02020603050405020304" pitchFamily="18" charset="0"/>
                  </a:rPr>
                  <a:t>   a tremendous improvement. Unfortunately, however, the output resistance remains approximately equal to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𝑟</m:t>
                        </m:r>
                      </m:e>
                      <m:sub>
                        <m:r>
                          <a:rPr lang="en-US" sz="2400" b="0" i="1" u="none" strike="noStrike" baseline="0" smtClean="0">
                            <a:latin typeface="Cambria Math" panose="02040503050406030204" pitchFamily="18" charset="0"/>
                          </a:rPr>
                          <m:t>0</m:t>
                        </m:r>
                      </m:sub>
                    </m:sSub>
                  </m:oMath>
                </a14:m>
                <a:r>
                  <a:rPr lang="en-US" sz="2400" b="0" i="0" u="none" strike="noStrike" baseline="0" dirty="0">
                    <a:latin typeface="Times" panose="02020603050405020304" pitchFamily="18" charset="0"/>
                  </a:rPr>
                  <a:t> that of the simple mirror, namely</a:t>
                </a:r>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5076" y="5631567"/>
                <a:ext cx="12146924" cy="1271502"/>
              </a:xfrm>
              <a:prstGeom prst="rect">
                <a:avLst/>
              </a:prstGeom>
              <a:blipFill rotWithShape="0">
                <a:blip r:embed="rId5"/>
                <a:stretch>
                  <a:fillRect l="-753" t="-58654" r="-4717" b="-30769"/>
                </a:stretch>
              </a:blipFill>
            </p:spPr>
            <p:txBody>
              <a:bodyPr/>
              <a:lstStyle/>
              <a:p>
                <a:r>
                  <a:rPr lang="en-US">
                    <a:noFill/>
                  </a:rPr>
                  <a:t> </a:t>
                </a:r>
              </a:p>
            </p:txBody>
          </p:sp>
        </mc:Fallback>
      </mc:AlternateContent>
      <p:grpSp>
        <p:nvGrpSpPr>
          <p:cNvPr id="10" name="Group 9"/>
          <p:cNvGrpSpPr/>
          <p:nvPr/>
        </p:nvGrpSpPr>
        <p:grpSpPr>
          <a:xfrm>
            <a:off x="342142" y="825660"/>
            <a:ext cx="5902130" cy="4862276"/>
            <a:chOff x="342142" y="825660"/>
            <a:chExt cx="5902130" cy="4862276"/>
          </a:xfrm>
        </p:grpSpPr>
        <p:pic>
          <p:nvPicPr>
            <p:cNvPr id="4" name="Picture 3"/>
            <p:cNvPicPr>
              <a:picLocks noChangeAspect="1"/>
            </p:cNvPicPr>
            <p:nvPr/>
          </p:nvPicPr>
          <p:blipFill>
            <a:blip r:embed="rId6"/>
            <a:stretch>
              <a:fillRect/>
            </a:stretch>
          </p:blipFill>
          <p:spPr>
            <a:xfrm>
              <a:off x="342142" y="852363"/>
              <a:ext cx="4817062" cy="4835573"/>
            </a:xfrm>
            <a:prstGeom prst="rect">
              <a:avLst/>
            </a:prstGeom>
          </p:spPr>
        </p:pic>
        <p:pic>
          <p:nvPicPr>
            <p:cNvPr id="9" name="Picture 8"/>
            <p:cNvPicPr>
              <a:picLocks noChangeAspect="1"/>
            </p:cNvPicPr>
            <p:nvPr/>
          </p:nvPicPr>
          <p:blipFill>
            <a:blip r:embed="rId7"/>
            <a:stretch>
              <a:fillRect/>
            </a:stretch>
          </p:blipFill>
          <p:spPr>
            <a:xfrm>
              <a:off x="3134134" y="825660"/>
              <a:ext cx="3110138" cy="802660"/>
            </a:xfrm>
            <a:prstGeom prst="rect">
              <a:avLst/>
            </a:prstGeom>
          </p:spPr>
        </p:pic>
      </p:grpSp>
    </p:spTree>
    <p:extLst>
      <p:ext uri="{BB962C8B-B14F-4D97-AF65-F5344CB8AC3E}">
        <p14:creationId xmlns:p14="http://schemas.microsoft.com/office/powerpoint/2010/main" val="109774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7501" b="60708"/>
          <a:stretch/>
        </p:blipFill>
        <p:spPr>
          <a:xfrm>
            <a:off x="-1" y="42754"/>
            <a:ext cx="10920819" cy="4209931"/>
          </a:xfrm>
          <a:prstGeom prst="rect">
            <a:avLst/>
          </a:prstGeom>
        </p:spPr>
      </p:pic>
      <p:pic>
        <p:nvPicPr>
          <p:cNvPr id="3" name="Picture 2"/>
          <p:cNvPicPr>
            <a:picLocks noChangeAspect="1"/>
          </p:cNvPicPr>
          <p:nvPr/>
        </p:nvPicPr>
        <p:blipFill rotWithShape="1">
          <a:blip r:embed="rId2"/>
          <a:srcRect l="63805" t="4988" r="10179" b="55660"/>
          <a:stretch/>
        </p:blipFill>
        <p:spPr>
          <a:xfrm>
            <a:off x="7051856" y="1872763"/>
            <a:ext cx="5131705" cy="4759844"/>
          </a:xfrm>
          <a:prstGeom prst="rect">
            <a:avLst/>
          </a:prstGeom>
        </p:spPr>
      </p:pic>
      <p:sp>
        <p:nvSpPr>
          <p:cNvPr id="2" name="Rectangular Callout 1"/>
          <p:cNvSpPr/>
          <p:nvPr/>
        </p:nvSpPr>
        <p:spPr>
          <a:xfrm>
            <a:off x="3875314" y="3991429"/>
            <a:ext cx="3352800" cy="1770742"/>
          </a:xfrm>
          <a:prstGeom prst="wedgeRectCallout">
            <a:avLst>
              <a:gd name="adj1" fmla="val -100487"/>
              <a:gd name="adj2" fmla="val -4897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Still the same </a:t>
            </a:r>
          </a:p>
        </p:txBody>
      </p:sp>
    </p:spTree>
    <p:extLst>
      <p:ext uri="{BB962C8B-B14F-4D97-AF65-F5344CB8AC3E}">
        <p14:creationId xmlns:p14="http://schemas.microsoft.com/office/powerpoint/2010/main" val="3433236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89431" cy="626548"/>
          </a:xfrm>
        </p:spPr>
        <p:txBody>
          <a:bodyPr>
            <a:normAutofit fontScale="90000"/>
          </a:bodyPr>
          <a:lstStyle/>
          <a:p>
            <a:r>
              <a:rPr lang="en-US" b="1" dirty="0"/>
              <a:t>The Wilson Current Mirror</a:t>
            </a:r>
            <a:endParaRPr lang="en-US" dirty="0"/>
          </a:p>
        </p:txBody>
      </p:sp>
      <p:sp>
        <p:nvSpPr>
          <p:cNvPr id="4" name="Rectangle 3"/>
          <p:cNvSpPr/>
          <p:nvPr/>
        </p:nvSpPr>
        <p:spPr>
          <a:xfrm>
            <a:off x="291921" y="562153"/>
            <a:ext cx="11900079" cy="830997"/>
          </a:xfrm>
          <a:prstGeom prst="rect">
            <a:avLst/>
          </a:prstGeom>
        </p:spPr>
        <p:txBody>
          <a:bodyPr wrap="square">
            <a:spAutoFit/>
          </a:bodyPr>
          <a:lstStyle/>
          <a:p>
            <a:r>
              <a:rPr lang="en-US" sz="2400" b="0" i="0" u="none" strike="noStrike" baseline="0" dirty="0">
                <a:latin typeface="Times" panose="02020603050405020304" pitchFamily="18" charset="0"/>
              </a:rPr>
              <a:t>A simple modification of the basic bipolar mirror results in both reducing the </a:t>
            </a:r>
            <a:r>
              <a:rPr lang="el-GR" sz="2400" b="0" i="0" u="none" strike="noStrike" baseline="0" dirty="0">
                <a:latin typeface="Times" panose="02020603050405020304" pitchFamily="18" charset="0"/>
              </a:rPr>
              <a:t>β</a:t>
            </a:r>
            <a:r>
              <a:rPr lang="en-US" sz="2400" b="0" i="0" u="none" strike="noStrike" baseline="0" dirty="0">
                <a:latin typeface="Times" panose="02020603050405020304" pitchFamily="18" charset="0"/>
              </a:rPr>
              <a:t> dependence and increasing the output resistance. The resulting circuit, known as the </a:t>
            </a:r>
            <a:r>
              <a:rPr lang="en-US" sz="2400" b="1" i="0" u="none" strike="noStrike" baseline="0" dirty="0">
                <a:latin typeface="TimesNewRoman,Bold"/>
              </a:rPr>
              <a:t>Wilson </a:t>
            </a:r>
            <a:r>
              <a:rPr lang="en-US" sz="2400" b="1" dirty="0"/>
              <a:t>mirror</a:t>
            </a:r>
            <a:endParaRPr lang="en-US" sz="2400" dirty="0"/>
          </a:p>
        </p:txBody>
      </p:sp>
      <p:pic>
        <p:nvPicPr>
          <p:cNvPr id="6" name="Picture 5"/>
          <p:cNvPicPr>
            <a:picLocks noChangeAspect="1"/>
          </p:cNvPicPr>
          <p:nvPr/>
        </p:nvPicPr>
        <p:blipFill>
          <a:blip r:embed="rId2"/>
          <a:stretch>
            <a:fillRect/>
          </a:stretch>
        </p:blipFill>
        <p:spPr>
          <a:xfrm>
            <a:off x="291920" y="2054376"/>
            <a:ext cx="4080667" cy="4191878"/>
          </a:xfrm>
          <a:prstGeom prst="rect">
            <a:avLst/>
          </a:prstGeom>
        </p:spPr>
      </p:pic>
      <p:grpSp>
        <p:nvGrpSpPr>
          <p:cNvPr id="3" name="Group 2"/>
          <p:cNvGrpSpPr/>
          <p:nvPr/>
        </p:nvGrpSpPr>
        <p:grpSpPr>
          <a:xfrm>
            <a:off x="467933" y="1332724"/>
            <a:ext cx="10941340" cy="5058805"/>
            <a:chOff x="467933" y="1332724"/>
            <a:chExt cx="10941340" cy="5058805"/>
          </a:xfrm>
        </p:grpSpPr>
        <p:pic>
          <p:nvPicPr>
            <p:cNvPr id="7" name="Picture 6"/>
            <p:cNvPicPr>
              <a:picLocks noChangeAspect="1"/>
            </p:cNvPicPr>
            <p:nvPr/>
          </p:nvPicPr>
          <p:blipFill rotWithShape="1">
            <a:blip r:embed="rId3"/>
            <a:srcRect r="55947"/>
            <a:stretch/>
          </p:blipFill>
          <p:spPr>
            <a:xfrm>
              <a:off x="467933" y="1332724"/>
              <a:ext cx="5230968" cy="5058805"/>
            </a:xfrm>
            <a:prstGeom prst="rect">
              <a:avLst/>
            </a:prstGeom>
          </p:spPr>
        </p:pic>
        <p:pic>
          <p:nvPicPr>
            <p:cNvPr id="8" name="Picture 7"/>
            <p:cNvPicPr>
              <a:picLocks noChangeAspect="1"/>
            </p:cNvPicPr>
            <p:nvPr/>
          </p:nvPicPr>
          <p:blipFill>
            <a:blip r:embed="rId4"/>
            <a:stretch>
              <a:fillRect/>
            </a:stretch>
          </p:blipFill>
          <p:spPr>
            <a:xfrm>
              <a:off x="8435662" y="1997588"/>
              <a:ext cx="2973611" cy="3464953"/>
            </a:xfrm>
            <a:prstGeom prst="rect">
              <a:avLst/>
            </a:prstGeom>
          </p:spPr>
        </p:pic>
      </p:grpSp>
    </p:spTree>
    <p:extLst>
      <p:ext uri="{BB962C8B-B14F-4D97-AF65-F5344CB8AC3E}">
        <p14:creationId xmlns:p14="http://schemas.microsoft.com/office/powerpoint/2010/main" val="11308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91226" y="0"/>
                <a:ext cx="3798194" cy="948520"/>
              </a:xfrm>
            </p:spPr>
            <p: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r>
                  <a:rPr lang="en-US" b="1" dirty="0"/>
                  <a:t>  Calculations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91226" y="0"/>
                <a:ext cx="3798194" cy="948520"/>
              </a:xfrm>
              <a:blipFill rotWithShape="0">
                <a:blip r:embed="rId2"/>
                <a:stretch>
                  <a:fillRect t="-7051" r="-5297" b="-17308"/>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43601"/>
          <a:stretch/>
        </p:blipFill>
        <p:spPr>
          <a:xfrm>
            <a:off x="5494986" y="1313645"/>
            <a:ext cx="6697014" cy="5058805"/>
          </a:xfrm>
          <a:prstGeom prst="rect">
            <a:avLst/>
          </a:prstGeom>
        </p:spPr>
      </p:pic>
      <p:pic>
        <p:nvPicPr>
          <p:cNvPr id="5" name="Picture 4"/>
          <p:cNvPicPr>
            <a:picLocks noChangeAspect="1"/>
          </p:cNvPicPr>
          <p:nvPr/>
        </p:nvPicPr>
        <p:blipFill>
          <a:blip r:embed="rId4"/>
          <a:stretch>
            <a:fillRect/>
          </a:stretch>
        </p:blipFill>
        <p:spPr>
          <a:xfrm>
            <a:off x="323569" y="829858"/>
            <a:ext cx="2247145" cy="797788"/>
          </a:xfrm>
          <a:prstGeom prst="rect">
            <a:avLst/>
          </a:prstGeom>
        </p:spPr>
      </p:pic>
      <p:pic>
        <p:nvPicPr>
          <p:cNvPr id="6" name="Picture 5"/>
          <p:cNvPicPr>
            <a:picLocks noChangeAspect="1"/>
          </p:cNvPicPr>
          <p:nvPr/>
        </p:nvPicPr>
        <p:blipFill>
          <a:blip r:embed="rId5"/>
          <a:stretch>
            <a:fillRect/>
          </a:stretch>
        </p:blipFill>
        <p:spPr>
          <a:xfrm>
            <a:off x="320691" y="1778378"/>
            <a:ext cx="2250023" cy="561327"/>
          </a:xfrm>
          <a:prstGeom prst="rect">
            <a:avLst/>
          </a:prstGeom>
        </p:spPr>
      </p:pic>
      <p:pic>
        <p:nvPicPr>
          <p:cNvPr id="7" name="Picture 6"/>
          <p:cNvPicPr>
            <a:picLocks noChangeAspect="1"/>
          </p:cNvPicPr>
          <p:nvPr/>
        </p:nvPicPr>
        <p:blipFill>
          <a:blip r:embed="rId6"/>
          <a:stretch>
            <a:fillRect/>
          </a:stretch>
        </p:blipFill>
        <p:spPr>
          <a:xfrm>
            <a:off x="3889420" y="1516198"/>
            <a:ext cx="2829792" cy="726136"/>
          </a:xfrm>
          <a:prstGeom prst="rect">
            <a:avLst/>
          </a:prstGeom>
        </p:spPr>
      </p:pic>
      <p:pic>
        <p:nvPicPr>
          <p:cNvPr id="8" name="Picture 7"/>
          <p:cNvPicPr>
            <a:picLocks noChangeAspect="1"/>
          </p:cNvPicPr>
          <p:nvPr/>
        </p:nvPicPr>
        <p:blipFill>
          <a:blip r:embed="rId7"/>
          <a:stretch>
            <a:fillRect/>
          </a:stretch>
        </p:blipFill>
        <p:spPr>
          <a:xfrm>
            <a:off x="91226" y="2490436"/>
            <a:ext cx="4068650" cy="4264007"/>
          </a:xfrm>
          <a:prstGeom prst="rect">
            <a:avLst/>
          </a:prstGeom>
        </p:spPr>
      </p:pic>
      <p:cxnSp>
        <p:nvCxnSpPr>
          <p:cNvPr id="9" name="Straight Arrow Connector 8"/>
          <p:cNvCxnSpPr/>
          <p:nvPr/>
        </p:nvCxnSpPr>
        <p:spPr>
          <a:xfrm>
            <a:off x="4455886" y="2242334"/>
            <a:ext cx="2017485" cy="135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a:off x="5304316" y="2242334"/>
            <a:ext cx="3346198" cy="16474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7" idx="3"/>
          </p:cNvCxnSpPr>
          <p:nvPr/>
        </p:nvCxnSpPr>
        <p:spPr>
          <a:xfrm flipV="1">
            <a:off x="6719212" y="1778378"/>
            <a:ext cx="1699074" cy="1008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38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955" y="-1"/>
            <a:ext cx="11358879" cy="6714921"/>
          </a:xfrm>
          <a:prstGeom prst="rect">
            <a:avLst/>
          </a:prstGeom>
        </p:spPr>
      </p:pic>
    </p:spTree>
    <p:extLst>
      <p:ext uri="{BB962C8B-B14F-4D97-AF65-F5344CB8AC3E}">
        <p14:creationId xmlns:p14="http://schemas.microsoft.com/office/powerpoint/2010/main" val="3552468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7" y="120427"/>
            <a:ext cx="7249732" cy="716788"/>
          </a:xfrm>
        </p:spPr>
        <p:txBody>
          <a:bodyPr>
            <a:normAutofit/>
          </a:bodyPr>
          <a:lstStyle/>
          <a:p>
            <a:r>
              <a:rPr lang="en-US" sz="3200" b="1" dirty="0">
                <a:latin typeface="Arial Black" panose="020B0A04020102020204" pitchFamily="34" charset="0"/>
              </a:rPr>
              <a:t>The </a:t>
            </a:r>
            <a:r>
              <a:rPr lang="en-US" sz="3200" b="1" dirty="0" err="1">
                <a:latin typeface="Arial Black" panose="020B0A04020102020204" pitchFamily="34" charset="0"/>
              </a:rPr>
              <a:t>Widlar</a:t>
            </a:r>
            <a:r>
              <a:rPr lang="en-US" sz="3200" b="1" dirty="0">
                <a:latin typeface="Arial Black" panose="020B0A04020102020204" pitchFamily="34" charset="0"/>
              </a:rPr>
              <a:t> Current Source</a:t>
            </a:r>
            <a:endParaRPr lang="en-US" sz="3200"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8568579" y="112796"/>
            <a:ext cx="3365765" cy="5012995"/>
          </a:xfrm>
          <a:prstGeom prst="rect">
            <a:avLst/>
          </a:prstGeom>
        </p:spPr>
      </p:pic>
      <p:sp>
        <p:nvSpPr>
          <p:cNvPr id="5" name="Rectangle 4"/>
          <p:cNvSpPr/>
          <p:nvPr/>
        </p:nvSpPr>
        <p:spPr>
          <a:xfrm>
            <a:off x="78347" y="845425"/>
            <a:ext cx="7893676" cy="1200329"/>
          </a:xfrm>
          <a:prstGeom prst="rect">
            <a:avLst/>
          </a:prstGeom>
        </p:spPr>
        <p:txBody>
          <a:bodyPr wrap="square">
            <a:spAutoFit/>
          </a:bodyPr>
          <a:lstStyle/>
          <a:p>
            <a:r>
              <a:rPr lang="en-US" sz="2400" b="0" i="0" u="none" strike="noStrike" baseline="0" dirty="0">
                <a:latin typeface="Times" panose="02020603050405020304" pitchFamily="18" charset="0"/>
              </a:rPr>
              <a:t>It differs from the basic current mirror circuit in an important way: A resistor </a:t>
            </a:r>
            <a:r>
              <a:rPr lang="en-US" sz="2400" b="0" i="1" u="none" strike="noStrike" baseline="0" dirty="0">
                <a:latin typeface="TimesNewRoman,Italic"/>
              </a:rPr>
              <a:t>R</a:t>
            </a:r>
            <a:r>
              <a:rPr lang="en-US" sz="1000" b="0" i="1" u="none" strike="noStrike" baseline="0" dirty="0">
                <a:latin typeface="TimesNewRoman,Italic"/>
              </a:rPr>
              <a:t>E </a:t>
            </a:r>
            <a:r>
              <a:rPr lang="en-US" sz="2400" b="0" i="0" u="none" strike="noStrike" baseline="0" dirty="0">
                <a:latin typeface="Times" panose="02020603050405020304" pitchFamily="18" charset="0"/>
              </a:rPr>
              <a:t>is included in </a:t>
            </a:r>
            <a:r>
              <a:rPr lang="en-US" sz="2400" dirty="0"/>
              <a:t>the emitter lead of </a:t>
            </a:r>
            <a:r>
              <a:rPr lang="en-US" sz="2400" i="1" dirty="0"/>
              <a:t>Q</a:t>
            </a:r>
            <a:r>
              <a:rPr lang="en-US" sz="2400" dirty="0"/>
              <a:t>2. Neglecting base currents we can write</a:t>
            </a:r>
          </a:p>
        </p:txBody>
      </p:sp>
      <p:pic>
        <p:nvPicPr>
          <p:cNvPr id="6" name="Picture 5"/>
          <p:cNvPicPr>
            <a:picLocks noChangeAspect="1"/>
          </p:cNvPicPr>
          <p:nvPr/>
        </p:nvPicPr>
        <p:blipFill>
          <a:blip r:embed="rId3"/>
          <a:stretch>
            <a:fillRect/>
          </a:stretch>
        </p:blipFill>
        <p:spPr>
          <a:xfrm>
            <a:off x="218941" y="2083260"/>
            <a:ext cx="2149120" cy="1695740"/>
          </a:xfrm>
          <a:prstGeom prst="rect">
            <a:avLst/>
          </a:prstGeom>
        </p:spPr>
      </p:pic>
      <p:sp>
        <p:nvSpPr>
          <p:cNvPr id="7" name="Rectangle 6"/>
          <p:cNvSpPr/>
          <p:nvPr/>
        </p:nvSpPr>
        <p:spPr>
          <a:xfrm>
            <a:off x="2771022" y="2927230"/>
            <a:ext cx="5499279" cy="830997"/>
          </a:xfrm>
          <a:prstGeom prst="rect">
            <a:avLst/>
          </a:prstGeom>
        </p:spPr>
        <p:txBody>
          <a:bodyPr wrap="square">
            <a:spAutoFit/>
          </a:bodyPr>
          <a:lstStyle/>
          <a:p>
            <a:r>
              <a:rPr lang="en-US" sz="2400" b="0" i="0" u="none" strike="noStrike" baseline="0" dirty="0">
                <a:latin typeface="Times" panose="02020603050405020304" pitchFamily="18" charset="0"/>
              </a:rPr>
              <a:t>where we have assumed that </a:t>
            </a:r>
            <a:r>
              <a:rPr lang="en-US" sz="2400" b="0" i="1" u="none" strike="noStrike" baseline="0" dirty="0">
                <a:latin typeface="TimesNewRoman,Italic"/>
              </a:rPr>
              <a:t>Q</a:t>
            </a:r>
            <a:r>
              <a:rPr lang="en-US" sz="1000" b="0" i="0" u="none" strike="noStrike" baseline="0" dirty="0">
                <a:latin typeface="Times" panose="02020603050405020304" pitchFamily="18" charset="0"/>
              </a:rPr>
              <a:t>1 </a:t>
            </a:r>
            <a:r>
              <a:rPr lang="en-US" sz="2400" b="0" i="0" u="none" strike="noStrike" baseline="0" dirty="0">
                <a:latin typeface="Times" panose="02020603050405020304" pitchFamily="18" charset="0"/>
              </a:rPr>
              <a:t>and </a:t>
            </a:r>
            <a:r>
              <a:rPr lang="en-US" sz="2400" b="0" i="1" u="none" strike="noStrike" baseline="0" dirty="0">
                <a:latin typeface="TimesNewRoman,Italic"/>
              </a:rPr>
              <a:t>Q</a:t>
            </a:r>
            <a:r>
              <a:rPr lang="en-US" sz="1000" b="0" i="0" u="none" strike="noStrike" baseline="0" dirty="0">
                <a:latin typeface="Times" panose="02020603050405020304" pitchFamily="18" charset="0"/>
              </a:rPr>
              <a:t>2 </a:t>
            </a:r>
            <a:r>
              <a:rPr lang="en-US" sz="2400" b="0" i="0" u="none" strike="noStrike" baseline="0" dirty="0">
                <a:latin typeface="Times" panose="02020603050405020304" pitchFamily="18" charset="0"/>
              </a:rPr>
              <a:t>are matched devices. Combining </a:t>
            </a:r>
            <a:r>
              <a:rPr lang="en-US" sz="2400" b="0" i="0" u="none" strike="noStrike" baseline="0" dirty="0" err="1">
                <a:latin typeface="Times" panose="02020603050405020304" pitchFamily="18" charset="0"/>
              </a:rPr>
              <a:t>Eqs</a:t>
            </a:r>
            <a:r>
              <a:rPr lang="en-US" sz="2400" b="0" i="0" u="none" strike="noStrike" baseline="0" dirty="0">
                <a:latin typeface="Times" panose="02020603050405020304" pitchFamily="18" charset="0"/>
              </a:rPr>
              <a:t>. </a:t>
            </a:r>
            <a:endParaRPr lang="en-US" sz="2400" dirty="0"/>
          </a:p>
        </p:txBody>
      </p:sp>
      <p:pic>
        <p:nvPicPr>
          <p:cNvPr id="9" name="Picture 8"/>
          <p:cNvPicPr>
            <a:picLocks noChangeAspect="1"/>
          </p:cNvPicPr>
          <p:nvPr/>
        </p:nvPicPr>
        <p:blipFill>
          <a:blip r:embed="rId4"/>
          <a:stretch>
            <a:fillRect/>
          </a:stretch>
        </p:blipFill>
        <p:spPr>
          <a:xfrm>
            <a:off x="195247" y="4181688"/>
            <a:ext cx="3068478" cy="864743"/>
          </a:xfrm>
          <a:prstGeom prst="rect">
            <a:avLst/>
          </a:prstGeom>
        </p:spPr>
      </p:pic>
      <p:sp>
        <p:nvSpPr>
          <p:cNvPr id="10" name="TextBox 9"/>
          <p:cNvSpPr txBox="1"/>
          <p:nvPr/>
        </p:nvSpPr>
        <p:spPr>
          <a:xfrm>
            <a:off x="3860281" y="4342914"/>
            <a:ext cx="772733" cy="461665"/>
          </a:xfrm>
          <a:prstGeom prst="rect">
            <a:avLst/>
          </a:prstGeom>
          <a:noFill/>
        </p:spPr>
        <p:txBody>
          <a:bodyPr wrap="square" rtlCol="0">
            <a:spAutoFit/>
          </a:bodyPr>
          <a:lstStyle/>
          <a:p>
            <a:r>
              <a:rPr lang="en-US" sz="2400" b="1" dirty="0"/>
              <a:t>But</a:t>
            </a:r>
          </a:p>
        </p:txBody>
      </p:sp>
      <p:pic>
        <p:nvPicPr>
          <p:cNvPr id="11" name="Picture 10"/>
          <p:cNvPicPr>
            <a:picLocks noChangeAspect="1"/>
          </p:cNvPicPr>
          <p:nvPr/>
        </p:nvPicPr>
        <p:blipFill>
          <a:blip r:embed="rId5"/>
          <a:stretch>
            <a:fillRect/>
          </a:stretch>
        </p:blipFill>
        <p:spPr>
          <a:xfrm>
            <a:off x="4931292" y="4364293"/>
            <a:ext cx="2803255" cy="499531"/>
          </a:xfrm>
          <a:prstGeom prst="rect">
            <a:avLst/>
          </a:prstGeom>
        </p:spPr>
      </p:pic>
      <p:pic>
        <p:nvPicPr>
          <p:cNvPr id="12" name="Picture 11"/>
          <p:cNvPicPr>
            <a:picLocks noChangeAspect="1"/>
          </p:cNvPicPr>
          <p:nvPr/>
        </p:nvPicPr>
        <p:blipFill>
          <a:blip r:embed="rId6"/>
          <a:stretch>
            <a:fillRect/>
          </a:stretch>
        </p:blipFill>
        <p:spPr>
          <a:xfrm>
            <a:off x="195247" y="5408506"/>
            <a:ext cx="2920054" cy="971310"/>
          </a:xfrm>
          <a:prstGeom prst="rect">
            <a:avLst/>
          </a:prstGeom>
        </p:spPr>
      </p:pic>
      <p:sp>
        <p:nvSpPr>
          <p:cNvPr id="13" name="Rectangle 12"/>
          <p:cNvSpPr/>
          <p:nvPr/>
        </p:nvSpPr>
        <p:spPr>
          <a:xfrm>
            <a:off x="3515932" y="5050792"/>
            <a:ext cx="8405533" cy="1815882"/>
          </a:xfrm>
          <a:prstGeom prst="rect">
            <a:avLst/>
          </a:prstGeom>
          <a:solidFill>
            <a:schemeClr val="tx1"/>
          </a:solidFill>
        </p:spPr>
        <p:txBody>
          <a:bodyPr wrap="square">
            <a:spAutoFit/>
          </a:bodyPr>
          <a:lstStyle/>
          <a:p>
            <a:r>
              <a:rPr lang="en-US" sz="2800" b="1" i="0" u="none" strike="noStrike" baseline="0" dirty="0">
                <a:solidFill>
                  <a:schemeClr val="bg1"/>
                </a:solidFill>
                <a:latin typeface="TimesNewRoman"/>
              </a:rPr>
              <a:t>The </a:t>
            </a:r>
            <a:r>
              <a:rPr lang="en-US" sz="2800" b="1" i="0" u="none" strike="noStrike" baseline="0" dirty="0" err="1">
                <a:solidFill>
                  <a:schemeClr val="bg1"/>
                </a:solidFill>
                <a:latin typeface="TimesNewRoman"/>
              </a:rPr>
              <a:t>Widlar</a:t>
            </a:r>
            <a:r>
              <a:rPr lang="en-US" sz="2800" b="1" i="0" u="none" strike="noStrike" baseline="0" dirty="0">
                <a:solidFill>
                  <a:schemeClr val="bg1"/>
                </a:solidFill>
                <a:latin typeface="TimesNewRoman"/>
              </a:rPr>
              <a:t> current source provides an area-efficient way to implement a low-valued constant-current source that also has a high output resistance</a:t>
            </a:r>
            <a:endParaRPr lang="en-US" sz="2800" b="1" dirty="0">
              <a:solidFill>
                <a:schemeClr val="bg1"/>
              </a:solidFill>
            </a:endParaRPr>
          </a:p>
        </p:txBody>
      </p:sp>
    </p:spTree>
    <p:extLst>
      <p:ext uri="{BB962C8B-B14F-4D97-AF65-F5344CB8AC3E}">
        <p14:creationId xmlns:p14="http://schemas.microsoft.com/office/powerpoint/2010/main" val="126035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78055"/>
          <a:stretch/>
        </p:blipFill>
        <p:spPr>
          <a:xfrm>
            <a:off x="166008" y="113055"/>
            <a:ext cx="11871510" cy="1410946"/>
          </a:xfrm>
          <a:prstGeom prst="rect">
            <a:avLst/>
          </a:prstGeom>
        </p:spPr>
      </p:pic>
      <p:pic>
        <p:nvPicPr>
          <p:cNvPr id="3" name="Picture 2" descr="se07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89" y="1707467"/>
            <a:ext cx="44386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4"/>
          <a:srcRect r="51901"/>
          <a:stretch/>
        </p:blipFill>
        <p:spPr>
          <a:xfrm>
            <a:off x="8954088" y="1571395"/>
            <a:ext cx="2860542" cy="4767943"/>
          </a:xfrm>
          <a:prstGeom prst="rect">
            <a:avLst/>
          </a:prstGeom>
        </p:spPr>
      </p:pic>
      <p:sp>
        <p:nvSpPr>
          <p:cNvPr id="2" name="Rectangular Callout 1"/>
          <p:cNvSpPr/>
          <p:nvPr/>
        </p:nvSpPr>
        <p:spPr>
          <a:xfrm>
            <a:off x="5312229" y="1843314"/>
            <a:ext cx="2380342" cy="3294743"/>
          </a:xfrm>
          <a:prstGeom prst="wedgeRectCallout">
            <a:avLst>
              <a:gd name="adj1" fmla="val 97460"/>
              <a:gd name="adj2" fmla="val -132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If you want very small output current , then the resistance required will be very large </a:t>
            </a:r>
          </a:p>
        </p:txBody>
      </p:sp>
    </p:spTree>
    <p:extLst>
      <p:ext uri="{BB962C8B-B14F-4D97-AF65-F5344CB8AC3E}">
        <p14:creationId xmlns:p14="http://schemas.microsoft.com/office/powerpoint/2010/main" val="34681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008" y="113054"/>
            <a:ext cx="11871510" cy="6429413"/>
          </a:xfrm>
          <a:prstGeom prst="rect">
            <a:avLst/>
          </a:prstGeom>
        </p:spPr>
      </p:pic>
    </p:spTree>
    <p:extLst>
      <p:ext uri="{BB962C8B-B14F-4D97-AF65-F5344CB8AC3E}">
        <p14:creationId xmlns:p14="http://schemas.microsoft.com/office/powerpoint/2010/main" val="2710726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806852"/>
          </a:xfrm>
          <a:solidFill>
            <a:schemeClr val="tx1"/>
          </a:solidFill>
        </p:spPr>
        <p:txBody>
          <a:bodyPr/>
          <a:lstStyle/>
          <a:p>
            <a:r>
              <a:rPr lang="en-US" b="1" dirty="0">
                <a:solidFill>
                  <a:schemeClr val="bg1"/>
                </a:solidFill>
                <a:latin typeface="Arial Black" panose="020B0A04020102020204" pitchFamily="34" charset="0"/>
              </a:rPr>
              <a:t>Some Useful Transistor Pairings</a:t>
            </a:r>
            <a:endParaRPr lang="en-US" dirty="0">
              <a:solidFill>
                <a:schemeClr val="bg1"/>
              </a:solidFill>
              <a:latin typeface="Arial Black" panose="020B0A04020102020204" pitchFamily="34" charset="0"/>
            </a:endParaRPr>
          </a:p>
        </p:txBody>
      </p:sp>
      <p:sp>
        <p:nvSpPr>
          <p:cNvPr id="4" name="Rectangle 3"/>
          <p:cNvSpPr/>
          <p:nvPr/>
        </p:nvSpPr>
        <p:spPr>
          <a:xfrm>
            <a:off x="231820" y="965916"/>
            <a:ext cx="11552349" cy="5693866"/>
          </a:xfrm>
          <a:prstGeom prst="rect">
            <a:avLst/>
          </a:prstGeom>
        </p:spPr>
        <p:txBody>
          <a:bodyPr wrap="square">
            <a:spAutoFit/>
          </a:bodyPr>
          <a:lstStyle/>
          <a:p>
            <a:pPr marL="457200" indent="-457200">
              <a:buFont typeface="Arial" panose="020B0604020202020204" pitchFamily="34" charset="0"/>
              <a:buChar char="•"/>
            </a:pPr>
            <a:r>
              <a:rPr lang="en-US" sz="2800" b="0" i="0" u="none" strike="noStrike" baseline="0" dirty="0">
                <a:latin typeface="TimesNewRoman"/>
              </a:rPr>
              <a:t>The </a:t>
            </a:r>
            <a:r>
              <a:rPr lang="en-US" sz="2800" b="0" i="0" u="none" strike="noStrike" baseline="0" dirty="0" err="1">
                <a:latin typeface="TimesNewRoman"/>
              </a:rPr>
              <a:t>cascode</a:t>
            </a:r>
            <a:r>
              <a:rPr lang="en-US" sz="2800" b="0" i="0" u="none" strike="noStrike" baseline="0" dirty="0">
                <a:latin typeface="TimesNewRoman"/>
              </a:rPr>
              <a:t> configuration studied in Section 7.3 combines CS and CG MOS transistors (CE and CB bipolar transistors) to great advantage.</a:t>
            </a:r>
          </a:p>
          <a:p>
            <a:pPr marL="457200" indent="-457200">
              <a:buFont typeface="Arial" panose="020B0604020202020204" pitchFamily="34" charset="0"/>
              <a:buChar char="•"/>
            </a:pPr>
            <a:endParaRPr lang="en-US" sz="2800" dirty="0">
              <a:latin typeface="TimesNewRoman"/>
            </a:endParaRPr>
          </a:p>
          <a:p>
            <a:pPr marL="457200" indent="-457200">
              <a:buFont typeface="Arial" panose="020B0604020202020204" pitchFamily="34" charset="0"/>
              <a:buChar char="•"/>
            </a:pPr>
            <a:r>
              <a:rPr lang="en-US" sz="2800" b="0" i="0" u="none" strike="noStrike" baseline="0" dirty="0">
                <a:latin typeface="TimesNewRoman"/>
              </a:rPr>
              <a:t>The key to the superior performance of the resulting combination is that the transistor pairing is done in a way that maximizes the advantages and minimizes the shortcomings of each of the two individual configurations.</a:t>
            </a:r>
          </a:p>
          <a:p>
            <a:pPr marL="457200" indent="-457200">
              <a:buFont typeface="Arial" panose="020B0604020202020204" pitchFamily="34" charset="0"/>
              <a:buChar char="•"/>
            </a:pPr>
            <a:endParaRPr lang="en-US" sz="2800" b="0" i="0" u="none" strike="noStrike" baseline="0" dirty="0">
              <a:latin typeface="TimesNewRoman"/>
            </a:endParaRPr>
          </a:p>
          <a:p>
            <a:pPr marL="457200" indent="-457200">
              <a:buFont typeface="Arial" panose="020B0604020202020204" pitchFamily="34" charset="0"/>
              <a:buChar char="•"/>
            </a:pPr>
            <a:r>
              <a:rPr lang="en-US" sz="2800" b="0" i="0" u="none" strike="noStrike" baseline="0" dirty="0">
                <a:latin typeface="TimesNewRoman"/>
              </a:rPr>
              <a:t> In this section we present a number of other such transistor pairings. </a:t>
            </a:r>
            <a:r>
              <a:rPr lang="en-US" sz="2800" b="0" i="1" u="none" strike="noStrike" baseline="0" dirty="0">
                <a:solidFill>
                  <a:srgbClr val="FF0000"/>
                </a:solidFill>
                <a:latin typeface="TimesNewRoman"/>
              </a:rPr>
              <a:t>In each case the transistor pair can be thought of as a compound device; thus the resulting amplifier may be considered as a single stage</a:t>
            </a:r>
            <a:r>
              <a:rPr lang="en-US" sz="2800" b="0" i="0" u="none" strike="noStrike" baseline="0" dirty="0">
                <a:latin typeface="TimesNewRoman"/>
              </a:rPr>
              <a:t>.</a:t>
            </a:r>
            <a:endParaRPr lang="en-US" sz="2800" dirty="0"/>
          </a:p>
        </p:txBody>
      </p:sp>
    </p:spTree>
    <p:extLst>
      <p:ext uri="{BB962C8B-B14F-4D97-AF65-F5344CB8AC3E}">
        <p14:creationId xmlns:p14="http://schemas.microsoft.com/office/powerpoint/2010/main" val="6336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6400" y="152401"/>
            <a:ext cx="8991600" cy="6682333"/>
          </a:xfrm>
          <a:prstGeom prst="rect">
            <a:avLst/>
          </a:prstGeom>
        </p:spPr>
      </p:pic>
    </p:spTree>
    <p:extLst>
      <p:ext uri="{BB962C8B-B14F-4D97-AF65-F5344CB8AC3E}">
        <p14:creationId xmlns:p14="http://schemas.microsoft.com/office/powerpoint/2010/main" val="1234058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8" y="1735473"/>
            <a:ext cx="10515600" cy="3789564"/>
          </a:xfrm>
        </p:spPr>
        <p:txBody>
          <a:bodyPr>
            <a:noAutofit/>
          </a:bodyPr>
          <a:lstStyle/>
          <a:p>
            <a:pPr marL="742950" indent="-742950">
              <a:buFont typeface="+mj-lt"/>
              <a:buAutoNum type="arabicPeriod"/>
            </a:pPr>
            <a:r>
              <a:rPr lang="en-US" sz="4000" b="1" dirty="0"/>
              <a:t>The CC–CE, CD–CS, and CD–CE </a:t>
            </a:r>
          </a:p>
          <a:p>
            <a:pPr marL="0" indent="0">
              <a:buNone/>
            </a:pPr>
            <a:r>
              <a:rPr lang="en-US" sz="4000" b="1" dirty="0"/>
              <a:t>Configurations</a:t>
            </a:r>
          </a:p>
          <a:p>
            <a:pPr marL="742950" indent="-742950">
              <a:buFont typeface="+mj-lt"/>
              <a:buAutoNum type="arabicPeriod"/>
            </a:pPr>
            <a:endParaRPr lang="en-US" sz="4000" b="1" dirty="0"/>
          </a:p>
          <a:p>
            <a:pPr marL="742950" indent="-742950">
              <a:buFont typeface="+mj-lt"/>
              <a:buAutoNum type="arabicPeriod"/>
            </a:pPr>
            <a:endParaRPr lang="en-US" sz="4000" b="1" dirty="0"/>
          </a:p>
          <a:p>
            <a:pPr marL="742950" indent="-742950">
              <a:buFont typeface="+mj-lt"/>
              <a:buAutoNum type="arabicPeriod"/>
            </a:pPr>
            <a:endParaRPr lang="en-US" sz="4000" b="1" dirty="0"/>
          </a:p>
          <a:p>
            <a:pPr marL="742950" indent="-742950">
              <a:buFont typeface="+mj-lt"/>
              <a:buAutoNum type="arabicPeriod" startAt="2"/>
            </a:pPr>
            <a:r>
              <a:rPr lang="en-US" sz="4000" b="1" dirty="0"/>
              <a:t>The CC–CB and CD–CG Configurations</a:t>
            </a:r>
            <a:endParaRPr lang="en-US" sz="4000" dirty="0"/>
          </a:p>
        </p:txBody>
      </p:sp>
      <p:sp>
        <p:nvSpPr>
          <p:cNvPr id="4" name="Title 1"/>
          <p:cNvSpPr>
            <a:spLocks noGrp="1"/>
          </p:cNvSpPr>
          <p:nvPr>
            <p:ph type="title"/>
          </p:nvPr>
        </p:nvSpPr>
        <p:spPr>
          <a:xfrm>
            <a:off x="838200" y="94669"/>
            <a:ext cx="10515600" cy="806852"/>
          </a:xfrm>
          <a:solidFill>
            <a:schemeClr val="tx1"/>
          </a:solidFill>
        </p:spPr>
        <p:txBody>
          <a:bodyPr/>
          <a:lstStyle/>
          <a:p>
            <a:r>
              <a:rPr lang="en-US" b="1" dirty="0">
                <a:solidFill>
                  <a:schemeClr val="bg1"/>
                </a:solidFill>
                <a:latin typeface="Arial Black" panose="020B0A04020102020204" pitchFamily="34" charset="0"/>
              </a:rPr>
              <a:t>Some Useful Transistor Pairings</a:t>
            </a:r>
            <a:endParaRPr lang="en-US" dirty="0">
              <a:solidFill>
                <a:schemeClr val="bg1"/>
              </a:solidFill>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10296565" y="3986376"/>
            <a:ext cx="1574508" cy="2819754"/>
          </a:xfrm>
          <a:prstGeom prst="rect">
            <a:avLst/>
          </a:prstGeom>
        </p:spPr>
      </p:pic>
      <p:pic>
        <p:nvPicPr>
          <p:cNvPr id="6" name="Picture 5"/>
          <p:cNvPicPr>
            <a:picLocks noChangeAspect="1"/>
          </p:cNvPicPr>
          <p:nvPr/>
        </p:nvPicPr>
        <p:blipFill>
          <a:blip r:embed="rId3"/>
          <a:stretch>
            <a:fillRect/>
          </a:stretch>
        </p:blipFill>
        <p:spPr>
          <a:xfrm>
            <a:off x="9483817" y="1051579"/>
            <a:ext cx="2387255" cy="2374201"/>
          </a:xfrm>
          <a:prstGeom prst="rect">
            <a:avLst/>
          </a:prstGeom>
        </p:spPr>
      </p:pic>
    </p:spTree>
    <p:extLst>
      <p:ext uri="{BB962C8B-B14F-4D97-AF65-F5344CB8AC3E}">
        <p14:creationId xmlns:p14="http://schemas.microsoft.com/office/powerpoint/2010/main" val="287964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97025" y="141666"/>
            <a:ext cx="3794975" cy="3890771"/>
          </a:xfrm>
          <a:prstGeom prst="rect">
            <a:avLst/>
          </a:prstGeom>
        </p:spPr>
      </p:pic>
      <p:sp>
        <p:nvSpPr>
          <p:cNvPr id="5" name="Rectangle 4"/>
          <p:cNvSpPr/>
          <p:nvPr/>
        </p:nvSpPr>
        <p:spPr>
          <a:xfrm>
            <a:off x="167902" y="141667"/>
            <a:ext cx="5498802" cy="461665"/>
          </a:xfrm>
          <a:prstGeom prst="rect">
            <a:avLst/>
          </a:prstGeom>
          <a:solidFill>
            <a:srgbClr val="FFFF00"/>
          </a:solidFill>
        </p:spPr>
        <p:txBody>
          <a:bodyPr wrap="square">
            <a:spAutoFit/>
          </a:bodyPr>
          <a:lstStyle/>
          <a:p>
            <a:r>
              <a:rPr lang="en-US" sz="2400" b="1" i="0" u="none" strike="noStrike" baseline="0" dirty="0">
                <a:latin typeface="Arial Black" panose="020B0A04020102020204" pitchFamily="34" charset="0"/>
              </a:rPr>
              <a:t>1.	The CC–CE Configurations</a:t>
            </a:r>
            <a:endParaRPr lang="en-US" sz="2400" dirty="0">
              <a:latin typeface="Arial Black" panose="020B0A04020102020204" pitchFamily="34" charset="0"/>
            </a:endParaRPr>
          </a:p>
        </p:txBody>
      </p:sp>
      <p:sp>
        <p:nvSpPr>
          <p:cNvPr id="7" name="Rectangle 6"/>
          <p:cNvSpPr/>
          <p:nvPr/>
        </p:nvSpPr>
        <p:spPr>
          <a:xfrm>
            <a:off x="8873544" y="830389"/>
            <a:ext cx="2691684" cy="2389329"/>
          </a:xfrm>
          <a:prstGeom prst="rect">
            <a:avLst/>
          </a:prstGeom>
          <a:solidFill>
            <a:schemeClr val="accent2">
              <a:lumMod val="60000"/>
              <a:lumOff val="40000"/>
              <a:alpha val="18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prstDash val="dash"/>
              </a:ln>
            </a:endParaRPr>
          </a:p>
        </p:txBody>
      </p:sp>
      <mc:AlternateContent xmlns:mc="http://schemas.openxmlformats.org/markup-compatibility/2006" xmlns:a14="http://schemas.microsoft.com/office/drawing/2010/main">
        <mc:Choice Requires="a14">
          <p:sp>
            <p:nvSpPr>
              <p:cNvPr id="6" name="Rectangle 5"/>
              <p:cNvSpPr/>
              <p:nvPr/>
            </p:nvSpPr>
            <p:spPr>
              <a:xfrm>
                <a:off x="167902" y="830389"/>
                <a:ext cx="8229123" cy="5663089"/>
              </a:xfrm>
              <a:prstGeom prst="rect">
                <a:avLst/>
              </a:prstGeom>
            </p:spPr>
            <p:txBody>
              <a:bodyPr wrap="square">
                <a:spAutoFit/>
              </a:bodyPr>
              <a:lstStyle/>
              <a:p>
                <a:r>
                  <a:rPr lang="en-US" sz="2400" b="1" i="0" u="none" strike="noStrike" baseline="0" dirty="0">
                    <a:latin typeface="TimesNewRoman"/>
                  </a:rPr>
                  <a:t>Figure  shows an amplifier formed by cascading a common-collector (emitter follower) transistor </a:t>
                </a:r>
                <a14:m>
                  <m:oMath xmlns:m="http://schemas.openxmlformats.org/officeDocument/2006/math">
                    <m:sSub>
                      <m:sSubPr>
                        <m:ctrlPr>
                          <a:rPr lang="en-US"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𝑸</m:t>
                        </m:r>
                      </m:e>
                      <m:sub>
                        <m:r>
                          <a:rPr lang="en-US" sz="2400" b="1" i="1" u="none" strike="noStrike" baseline="0" smtClean="0">
                            <a:latin typeface="Cambria Math" panose="02040503050406030204" pitchFamily="18" charset="0"/>
                          </a:rPr>
                          <m:t>𝟏</m:t>
                        </m:r>
                      </m:sub>
                    </m:sSub>
                  </m:oMath>
                </a14:m>
                <a:r>
                  <a:rPr lang="en-US" sz="2400" b="1" i="0" u="none" strike="noStrike" baseline="0" dirty="0">
                    <a:latin typeface="TimesNewRoman"/>
                  </a:rPr>
                  <a:t> with a common-emitter transistor </a:t>
                </a:r>
                <a14:m>
                  <m:oMath xmlns:m="http://schemas.openxmlformats.org/officeDocument/2006/math">
                    <m:sSub>
                      <m:sSubPr>
                        <m:ctrlPr>
                          <a:rPr lang="en-US"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𝑸</m:t>
                        </m:r>
                      </m:e>
                      <m:sub>
                        <m:r>
                          <a:rPr lang="en-US" sz="2400" b="1" i="1" u="none" strike="noStrike" baseline="0" smtClean="0">
                            <a:latin typeface="Cambria Math" panose="02040503050406030204" pitchFamily="18" charset="0"/>
                          </a:rPr>
                          <m:t>𝟐</m:t>
                        </m:r>
                      </m:sub>
                    </m:sSub>
                  </m:oMath>
                </a14:m>
                <a:r>
                  <a:rPr lang="en-US" sz="2400" b="1" i="0" u="none" strike="noStrike" baseline="0" dirty="0">
                    <a:latin typeface="TimesNewRoman"/>
                  </a:rPr>
                  <a:t> </a:t>
                </a:r>
              </a:p>
              <a:p>
                <a:endParaRPr lang="en-US" sz="2400" b="1" dirty="0">
                  <a:latin typeface="TimesNewRoman"/>
                </a:endParaRPr>
              </a:p>
              <a:p>
                <a:r>
                  <a:rPr lang="en-US" sz="2400" b="1" i="0" u="none" strike="noStrike" baseline="0" dirty="0">
                    <a:latin typeface="TimesNewRoman"/>
                  </a:rPr>
                  <a:t>This circuit has two main </a:t>
                </a:r>
                <a:r>
                  <a:rPr lang="en-US" sz="2600" b="1" i="0" u="none" strike="noStrike" baseline="0" dirty="0">
                    <a:latin typeface="TimesNewRoman"/>
                  </a:rPr>
                  <a:t>advantages</a:t>
                </a:r>
                <a:r>
                  <a:rPr lang="en-US" sz="2400" b="1" i="0" u="none" strike="noStrike" baseline="0" dirty="0">
                    <a:latin typeface="TimesNewRoman"/>
                  </a:rPr>
                  <a:t> over the CE amplifier. </a:t>
                </a:r>
              </a:p>
              <a:p>
                <a:endParaRPr lang="en-US" sz="2400" b="1" i="0" u="none" strike="noStrike" baseline="0" dirty="0">
                  <a:latin typeface="TimesNewRoman"/>
                </a:endParaRPr>
              </a:p>
              <a:p>
                <a:pPr marL="342900" indent="-342900">
                  <a:buFont typeface="Arial" panose="020B0604020202020204" pitchFamily="34" charset="0"/>
                  <a:buChar char="•"/>
                </a:pPr>
                <a:r>
                  <a:rPr lang="en-US" sz="2400" b="1" i="0" u="none" strike="noStrike" baseline="0" dirty="0">
                    <a:latin typeface="TimesNewRoman"/>
                  </a:rPr>
                  <a:t>First, the emitter follower increases the input resistance by a factor equal to</a:t>
                </a:r>
                <a14:m>
                  <m:oMath xmlns:m="http://schemas.openxmlformats.org/officeDocument/2006/math">
                    <m:d>
                      <m:dPr>
                        <m:ctrlPr>
                          <a:rPr lang="en-US" sz="2400" b="1" i="1" u="none" strike="noStrike" baseline="0" smtClean="0">
                            <a:latin typeface="Cambria Math" panose="02040503050406030204" pitchFamily="18" charset="0"/>
                          </a:rPr>
                        </m:ctrlPr>
                      </m:dPr>
                      <m:e>
                        <m:r>
                          <a:rPr lang="en-US" sz="2400" b="1" i="1" u="none" strike="noStrike" baseline="0" smtClean="0">
                            <a:latin typeface="Cambria Math" panose="02040503050406030204" pitchFamily="18" charset="0"/>
                          </a:rPr>
                          <m:t>𝟏</m:t>
                        </m:r>
                        <m:r>
                          <a:rPr lang="en-US" sz="2400" b="1" i="1" u="none" strike="noStrike" baseline="0" smtClean="0">
                            <a:latin typeface="Cambria Math" panose="02040503050406030204" pitchFamily="18" charset="0"/>
                          </a:rPr>
                          <m:t>+</m:t>
                        </m:r>
                        <m:sSub>
                          <m:sSubPr>
                            <m:ctrlPr>
                              <a:rPr lang="en-US"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ea typeface="Cambria Math" panose="02040503050406030204" pitchFamily="18" charset="0"/>
                              </a:rPr>
                              <m:t>𝜷</m:t>
                            </m:r>
                          </m:e>
                          <m:sub>
                            <m:r>
                              <a:rPr lang="en-US" sz="2400" b="1" i="1" u="none" strike="noStrike" baseline="0" smtClean="0">
                                <a:latin typeface="Cambria Math" panose="02040503050406030204" pitchFamily="18" charset="0"/>
                              </a:rPr>
                              <m:t>𝟏</m:t>
                            </m:r>
                          </m:sub>
                        </m:sSub>
                      </m:e>
                    </m:d>
                  </m:oMath>
                </a14:m>
                <a:r>
                  <a:rPr lang="en-US" sz="2400" b="1" i="0" u="none" strike="noStrike" baseline="0" dirty="0">
                    <a:latin typeface="TimesNewRoman"/>
                  </a:rPr>
                  <a:t> As a result, the overall voltage gain is increased, especially if the resistance of the signal source is large. </a:t>
                </a:r>
              </a:p>
              <a:p>
                <a:endParaRPr lang="en-US" sz="2400" b="1" i="0" u="none" strike="noStrike" baseline="0" dirty="0">
                  <a:latin typeface="TimesNewRoman"/>
                </a:endParaRPr>
              </a:p>
              <a:p>
                <a:pPr marL="342900" indent="-342900">
                  <a:buFont typeface="Arial" panose="020B0604020202020204" pitchFamily="34" charset="0"/>
                  <a:buChar char="•"/>
                </a:pPr>
                <a:r>
                  <a:rPr lang="en-US" sz="2400" b="1" i="0" u="none" strike="noStrike" baseline="0" dirty="0">
                    <a:latin typeface="TimesNewRoman"/>
                  </a:rPr>
                  <a:t>Second, the CC–CE amplifier can exhibit much wider bandwidth than that     obtained with the CE amplifier.</a:t>
                </a:r>
                <a:endParaRPr lang="en-US"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67902" y="830389"/>
                <a:ext cx="8229123" cy="5663089"/>
              </a:xfrm>
              <a:prstGeom prst="rect">
                <a:avLst/>
              </a:prstGeom>
              <a:blipFill rotWithShape="0">
                <a:blip r:embed="rId3"/>
                <a:stretch>
                  <a:fillRect l="-1186" t="-753" r="-1779" b="-1399"/>
                </a:stretch>
              </a:blipFill>
            </p:spPr>
            <p:txBody>
              <a:bodyPr/>
              <a:lstStyle/>
              <a:p>
                <a:r>
                  <a:rPr lang="en-US">
                    <a:noFill/>
                  </a:rPr>
                  <a:t> </a:t>
                </a:r>
              </a:p>
            </p:txBody>
          </p:sp>
        </mc:Fallback>
      </mc:AlternateContent>
    </p:spTree>
    <p:extLst>
      <p:ext uri="{BB962C8B-B14F-4D97-AF65-F5344CB8AC3E}">
        <p14:creationId xmlns:p14="http://schemas.microsoft.com/office/powerpoint/2010/main" val="246221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left)">
                                      <p:cBhvr>
                                        <p:cTn id="10" dur="500"/>
                                        <p:tgtEl>
                                          <p:spTgt spid="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38147" y="334851"/>
            <a:ext cx="4553953" cy="4185634"/>
          </a:xfrm>
          <a:prstGeom prst="rect">
            <a:avLst/>
          </a:prstGeom>
        </p:spPr>
      </p:pic>
      <p:sp>
        <p:nvSpPr>
          <p:cNvPr id="5" name="Rectangle 4"/>
          <p:cNvSpPr/>
          <p:nvPr/>
        </p:nvSpPr>
        <p:spPr>
          <a:xfrm>
            <a:off x="167901" y="141667"/>
            <a:ext cx="7292441" cy="584775"/>
          </a:xfrm>
          <a:prstGeom prst="rect">
            <a:avLst/>
          </a:prstGeom>
          <a:solidFill>
            <a:schemeClr val="accent2">
              <a:lumMod val="60000"/>
              <a:lumOff val="40000"/>
            </a:schemeClr>
          </a:solidFill>
        </p:spPr>
        <p:txBody>
          <a:bodyPr wrap="square">
            <a:spAutoFit/>
          </a:bodyPr>
          <a:lstStyle/>
          <a:p>
            <a:r>
              <a:rPr lang="en-US" sz="3200" b="1" i="0" u="none" strike="noStrike" baseline="0" dirty="0">
                <a:latin typeface="Arial Black" panose="020B0A04020102020204" pitchFamily="34" charset="0"/>
              </a:rPr>
              <a:t>1.	The CD–CS Configurations</a:t>
            </a:r>
            <a:endParaRPr lang="en-US" sz="3200" dirty="0">
              <a:latin typeface="Arial Black" panose="020B0A04020102020204" pitchFamily="34" charset="0"/>
            </a:endParaRPr>
          </a:p>
        </p:txBody>
      </p:sp>
      <p:sp>
        <p:nvSpPr>
          <p:cNvPr id="6" name="Rectangle 5"/>
          <p:cNvSpPr/>
          <p:nvPr/>
        </p:nvSpPr>
        <p:spPr>
          <a:xfrm>
            <a:off x="167902" y="834552"/>
            <a:ext cx="7059106" cy="5509200"/>
          </a:xfrm>
          <a:prstGeom prst="rect">
            <a:avLst/>
          </a:prstGeom>
        </p:spPr>
        <p:txBody>
          <a:bodyPr wrap="square">
            <a:spAutoFit/>
          </a:bodyPr>
          <a:lstStyle/>
          <a:p>
            <a:r>
              <a:rPr lang="en-US" sz="3200" b="1" i="0" u="none" strike="noStrike" baseline="0" dirty="0">
                <a:latin typeface="TimesNewRoman"/>
              </a:rPr>
              <a:t>The MOS counterpart of the CC–CE amplifier, namely, the CD–CS configuration, is shown. </a:t>
            </a:r>
          </a:p>
          <a:p>
            <a:endParaRPr lang="en-US" sz="3200" b="1" dirty="0">
              <a:latin typeface="TimesNewRoman"/>
            </a:endParaRPr>
          </a:p>
          <a:p>
            <a:r>
              <a:rPr lang="en-US" sz="3200" b="1" i="0" u="none" strike="noStrike" baseline="0" dirty="0">
                <a:latin typeface="TimesNewRoman"/>
              </a:rPr>
              <a:t>Here, the CS amplifier alone has an infinite input resistance,</a:t>
            </a:r>
          </a:p>
          <a:p>
            <a:endParaRPr lang="en-US" sz="3200" b="1" dirty="0">
              <a:latin typeface="TimesNewRoman"/>
            </a:endParaRPr>
          </a:p>
          <a:p>
            <a:pPr marL="457200" indent="-457200">
              <a:buFont typeface="Arial" panose="020B0604020202020204" pitchFamily="34" charset="0"/>
              <a:buChar char="•"/>
            </a:pPr>
            <a:r>
              <a:rPr lang="en-US" sz="3200" b="1" i="0" u="none" strike="noStrike" baseline="0" dirty="0">
                <a:latin typeface="TimesNewRoman"/>
              </a:rPr>
              <a:t> The sole purpose for adding the source-follower stage is to increase the amplifier bandwidth, </a:t>
            </a:r>
            <a:endParaRPr lang="en-US" sz="3200" b="1" dirty="0"/>
          </a:p>
        </p:txBody>
      </p:sp>
    </p:spTree>
    <p:extLst>
      <p:ext uri="{BB962C8B-B14F-4D97-AF65-F5344CB8AC3E}">
        <p14:creationId xmlns:p14="http://schemas.microsoft.com/office/powerpoint/2010/main" val="40813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70375" y="141667"/>
            <a:ext cx="4618638" cy="4032833"/>
          </a:xfrm>
          <a:prstGeom prst="rect">
            <a:avLst/>
          </a:prstGeom>
        </p:spPr>
      </p:pic>
      <p:sp>
        <p:nvSpPr>
          <p:cNvPr id="5" name="Rectangle 4"/>
          <p:cNvSpPr/>
          <p:nvPr/>
        </p:nvSpPr>
        <p:spPr>
          <a:xfrm>
            <a:off x="167901" y="141667"/>
            <a:ext cx="7102473" cy="584775"/>
          </a:xfrm>
          <a:prstGeom prst="rect">
            <a:avLst/>
          </a:prstGeom>
          <a:solidFill>
            <a:schemeClr val="accent2">
              <a:lumMod val="60000"/>
              <a:lumOff val="40000"/>
            </a:schemeClr>
          </a:solidFill>
        </p:spPr>
        <p:txBody>
          <a:bodyPr wrap="square">
            <a:spAutoFit/>
          </a:bodyPr>
          <a:lstStyle/>
          <a:p>
            <a:r>
              <a:rPr lang="en-US" sz="3200" b="1" i="0" u="none" strike="noStrike" baseline="0" dirty="0">
                <a:latin typeface="Arial Black" panose="020B0A04020102020204" pitchFamily="34" charset="0"/>
              </a:rPr>
              <a:t>1.	The CC–CE Configurations</a:t>
            </a:r>
            <a:endParaRPr lang="en-US" sz="3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270219" y="1321979"/>
                <a:ext cx="6897835" cy="5016758"/>
              </a:xfrm>
              <a:prstGeom prst="rect">
                <a:avLst/>
              </a:prstGeom>
            </p:spPr>
            <p:txBody>
              <a:bodyPr wrap="square">
                <a:spAutoFit/>
              </a:bodyPr>
              <a:lstStyle/>
              <a:p>
                <a:r>
                  <a:rPr lang="en-US" sz="3200" b="1" dirty="0">
                    <a:solidFill>
                      <a:srgbClr val="000000"/>
                    </a:solidFill>
                    <a:latin typeface="TimesNewRoman"/>
                  </a:rPr>
                  <a:t>F</a:t>
                </a:r>
                <a:r>
                  <a:rPr lang="en-US" sz="3200" b="1" i="0" u="none" strike="noStrike" baseline="0" dirty="0">
                    <a:solidFill>
                      <a:srgbClr val="000000"/>
                    </a:solidFill>
                    <a:latin typeface="TimesNewRoman"/>
                  </a:rPr>
                  <a:t>ig. shows the </a:t>
                </a:r>
                <a:r>
                  <a:rPr lang="en-US" sz="3200" b="1" i="0" u="none" strike="noStrike" baseline="0" dirty="0" err="1">
                    <a:solidFill>
                      <a:srgbClr val="000000"/>
                    </a:solidFill>
                    <a:latin typeface="TimesNewRoman"/>
                  </a:rPr>
                  <a:t>BiCMOS</a:t>
                </a:r>
                <a:r>
                  <a:rPr lang="en-US" sz="3200" b="1" i="0" u="none" strike="noStrike" baseline="0" dirty="0">
                    <a:solidFill>
                      <a:srgbClr val="000000"/>
                    </a:solidFill>
                    <a:latin typeface="TimesNewRoman"/>
                  </a:rPr>
                  <a:t> version of this circuit type. </a:t>
                </a:r>
              </a:p>
              <a:p>
                <a:endParaRPr lang="en-US" sz="3200" b="1" i="0" u="none" strike="noStrike" baseline="0" dirty="0">
                  <a:solidFill>
                    <a:srgbClr val="000000"/>
                  </a:solidFill>
                  <a:latin typeface="TimesNewRoman"/>
                </a:endParaRPr>
              </a:p>
              <a:p>
                <a:pPr marL="457200" indent="-457200">
                  <a:buFont typeface="Arial" panose="020B0604020202020204" pitchFamily="34" charset="0"/>
                  <a:buChar char="•"/>
                </a:pPr>
                <a:r>
                  <a:rPr lang="en-US" sz="3200" b="1" i="0" u="none" strike="noStrike" baseline="0" dirty="0">
                    <a:solidFill>
                      <a:srgbClr val="000000"/>
                    </a:solidFill>
                    <a:latin typeface="TimesNewRoman"/>
                  </a:rPr>
                  <a:t>Compared to the bipolar circuit , the </a:t>
                </a:r>
                <a:r>
                  <a:rPr lang="en-US" sz="3200" b="1" i="0" u="none" strike="noStrike" baseline="0" dirty="0" err="1">
                    <a:solidFill>
                      <a:srgbClr val="000000"/>
                    </a:solidFill>
                    <a:latin typeface="TimesNewRoman"/>
                  </a:rPr>
                  <a:t>BiCMOS</a:t>
                </a:r>
                <a:r>
                  <a:rPr lang="en-US" sz="3200" b="1" i="0" u="none" strike="noStrike" baseline="0" dirty="0">
                    <a:solidFill>
                      <a:srgbClr val="000000"/>
                    </a:solidFill>
                    <a:latin typeface="TimesNewRoman"/>
                  </a:rPr>
                  <a:t> circuit has an infinite input resistance. </a:t>
                </a:r>
              </a:p>
              <a:p>
                <a:endParaRPr lang="en-US" sz="3200" b="1" i="0" u="none" strike="noStrike" baseline="0" dirty="0">
                  <a:solidFill>
                    <a:srgbClr val="000000"/>
                  </a:solidFill>
                  <a:latin typeface="TimesNewRoman"/>
                </a:endParaRPr>
              </a:p>
              <a:p>
                <a:pPr marL="457200" indent="-457200">
                  <a:buFont typeface="Arial" panose="020B0604020202020204" pitchFamily="34" charset="0"/>
                  <a:buChar char="•"/>
                </a:pPr>
                <a:r>
                  <a:rPr lang="en-US" sz="3200" b="1" i="0" u="none" strike="noStrike" baseline="0" dirty="0">
                    <a:solidFill>
                      <a:srgbClr val="000000"/>
                    </a:solidFill>
                    <a:latin typeface="TimesNewRoman"/>
                  </a:rPr>
                  <a:t>Compared to the MOS circuit , the </a:t>
                </a:r>
                <a:r>
                  <a:rPr lang="en-US" sz="3200" b="1" i="0" u="none" strike="noStrike" baseline="0" dirty="0" err="1">
                    <a:solidFill>
                      <a:srgbClr val="000000"/>
                    </a:solidFill>
                    <a:latin typeface="TimesNewRoman"/>
                  </a:rPr>
                  <a:t>BiCMOS</a:t>
                </a:r>
                <a:r>
                  <a:rPr lang="en-US" sz="3200" b="1" i="0" u="none" strike="noStrike" baseline="0" dirty="0">
                    <a:solidFill>
                      <a:srgbClr val="000000"/>
                    </a:solidFill>
                    <a:latin typeface="TimesNewRoman"/>
                  </a:rPr>
                  <a:t> circuit typically has a higher</a:t>
                </a:r>
                <a14:m>
                  <m:oMath xmlns:m="http://schemas.openxmlformats.org/officeDocument/2006/math">
                    <m:sSub>
                      <m:sSubPr>
                        <m:ctrlPr>
                          <a:rPr lang="en-US" sz="3200" b="1" i="1" u="none" strike="noStrike" baseline="0" smtClean="0">
                            <a:solidFill>
                              <a:srgbClr val="000000"/>
                            </a:solidFill>
                            <a:latin typeface="Cambria Math" panose="02040503050406030204" pitchFamily="18" charset="0"/>
                          </a:rPr>
                        </m:ctrlPr>
                      </m:sSubPr>
                      <m:e>
                        <m:r>
                          <a:rPr lang="en-US" sz="3200" b="1" i="1" u="none" strike="noStrike" baseline="0" smtClean="0">
                            <a:solidFill>
                              <a:srgbClr val="000000"/>
                            </a:solidFill>
                            <a:latin typeface="Cambria Math" panose="02040503050406030204" pitchFamily="18" charset="0"/>
                          </a:rPr>
                          <m:t> </m:t>
                        </m:r>
                        <m:r>
                          <a:rPr lang="en-US" sz="3200" b="1" i="1" u="none" strike="noStrike" baseline="0" smtClean="0">
                            <a:solidFill>
                              <a:srgbClr val="000000"/>
                            </a:solidFill>
                            <a:latin typeface="Cambria Math" panose="02040503050406030204" pitchFamily="18" charset="0"/>
                          </a:rPr>
                          <m:t>𝒈</m:t>
                        </m:r>
                      </m:e>
                      <m:sub>
                        <m:r>
                          <a:rPr lang="en-US" sz="3200" b="1" i="1" u="none" strike="noStrike" baseline="0" smtClean="0">
                            <a:solidFill>
                              <a:srgbClr val="000000"/>
                            </a:solidFill>
                            <a:latin typeface="Cambria Math" panose="02040503050406030204" pitchFamily="18" charset="0"/>
                          </a:rPr>
                          <m:t>𝒎</m:t>
                        </m:r>
                        <m:r>
                          <a:rPr lang="en-US" sz="3200" b="1" i="1" u="none" strike="noStrike" baseline="0" smtClean="0">
                            <a:solidFill>
                              <a:srgbClr val="000000"/>
                            </a:solidFill>
                            <a:latin typeface="Cambria Math" panose="02040503050406030204" pitchFamily="18" charset="0"/>
                          </a:rPr>
                          <m:t>𝟐</m:t>
                        </m:r>
                      </m:sub>
                    </m:sSub>
                  </m:oMath>
                </a14:m>
                <a:endParaRPr lang="en-US" sz="3200" b="1" i="0" u="none" strike="noStrike" baseline="0" dirty="0">
                  <a:solidFill>
                    <a:srgbClr val="000000"/>
                  </a:solidFill>
                  <a:latin typeface="TimesNewRoman"/>
                </a:endParaRPr>
              </a:p>
            </p:txBody>
          </p:sp>
        </mc:Choice>
        <mc:Fallback xmlns="">
          <p:sp>
            <p:nvSpPr>
              <p:cNvPr id="6" name="Rectangle 5"/>
              <p:cNvSpPr>
                <a:spLocks noRot="1" noChangeAspect="1" noMove="1" noResize="1" noEditPoints="1" noAdjustHandles="1" noChangeArrowheads="1" noChangeShapeType="1" noTextEdit="1"/>
              </p:cNvSpPr>
              <p:nvPr/>
            </p:nvSpPr>
            <p:spPr>
              <a:xfrm>
                <a:off x="270219" y="1321979"/>
                <a:ext cx="6897835" cy="5016758"/>
              </a:xfrm>
              <a:prstGeom prst="rect">
                <a:avLst/>
              </a:prstGeom>
              <a:blipFill rotWithShape="0">
                <a:blip r:embed="rId3"/>
                <a:stretch>
                  <a:fillRect l="-2208" t="-1580" r="-3710" b="-3038"/>
                </a:stretch>
              </a:blipFill>
            </p:spPr>
            <p:txBody>
              <a:bodyPr/>
              <a:lstStyle/>
              <a:p>
                <a:r>
                  <a:rPr lang="en-US">
                    <a:noFill/>
                  </a:rPr>
                  <a:t> </a:t>
                </a:r>
              </a:p>
            </p:txBody>
          </p:sp>
        </mc:Fallback>
      </mc:AlternateContent>
    </p:spTree>
    <p:extLst>
      <p:ext uri="{BB962C8B-B14F-4D97-AF65-F5344CB8AC3E}">
        <p14:creationId xmlns:p14="http://schemas.microsoft.com/office/powerpoint/2010/main" val="2276389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5" y="365125"/>
            <a:ext cx="6445518" cy="781095"/>
          </a:xfrm>
        </p:spPr>
        <p:txBody>
          <a:bodyPr>
            <a:normAutofit/>
          </a:bodyPr>
          <a:lstStyle/>
          <a:p>
            <a:r>
              <a:rPr lang="en-US" sz="2800" b="1" dirty="0">
                <a:latin typeface="Arial Black" panose="020B0A04020102020204" pitchFamily="34" charset="0"/>
              </a:rPr>
              <a:t>The Darlington Configuration</a:t>
            </a:r>
            <a:endParaRPr lang="en-US" sz="2800"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9794938" y="162281"/>
            <a:ext cx="2175813" cy="3419719"/>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04105" y="914400"/>
                <a:ext cx="7931239" cy="2246769"/>
              </a:xfrm>
              <a:prstGeom prst="rect">
                <a:avLst/>
              </a:prstGeom>
            </p:spPr>
            <p:txBody>
              <a:bodyPr wrap="square">
                <a:spAutoFit/>
              </a:bodyPr>
              <a:lstStyle/>
              <a:p>
                <a:r>
                  <a:rPr lang="en-US" sz="2000" b="0" i="0" u="none" strike="noStrike" baseline="0" dirty="0">
                    <a:latin typeface="Times" panose="02020603050405020304" pitchFamily="18" charset="0"/>
                  </a:rPr>
                  <a:t> It can be thought of as a variation of the CC–CE circuit with the collector of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𝑄</m:t>
                        </m:r>
                      </m:e>
                      <m:sub>
                        <m:r>
                          <a:rPr lang="en-US" sz="2000" b="0" i="1" u="none" strike="noStrike" baseline="0" smtClean="0">
                            <a:latin typeface="Cambria Math" panose="02040503050406030204" pitchFamily="18" charset="0"/>
                          </a:rPr>
                          <m:t>1</m:t>
                        </m:r>
                      </m:sub>
                    </m:sSub>
                  </m:oMath>
                </a14:m>
                <a:r>
                  <a:rPr lang="en-US" sz="2000" b="0" i="0" u="none" strike="noStrike" baseline="0" dirty="0">
                    <a:latin typeface="Times" panose="02020603050405020304" pitchFamily="18" charset="0"/>
                  </a:rPr>
                  <a:t>connected to that of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𝑄</m:t>
                        </m:r>
                      </m:e>
                      <m:sub>
                        <m:r>
                          <a:rPr lang="en-US" sz="2000" b="0" i="1" u="none" strike="noStrike" baseline="0" smtClean="0">
                            <a:latin typeface="Cambria Math" panose="02040503050406030204" pitchFamily="18" charset="0"/>
                          </a:rPr>
                          <m:t>2</m:t>
                        </m:r>
                      </m:sub>
                    </m:sSub>
                  </m:oMath>
                </a14:m>
                <a:endParaRPr lang="en-US" sz="2000" b="0" i="0" u="none" strike="noStrike" baseline="0" dirty="0">
                  <a:latin typeface="Times" panose="02020603050405020304" pitchFamily="18" charset="0"/>
                </a:endParaRPr>
              </a:p>
              <a:p>
                <a:endParaRPr lang="en-US" sz="2000" b="0" i="0" u="none" strike="noStrike" baseline="0" dirty="0">
                  <a:latin typeface="Times" panose="02020603050405020304" pitchFamily="18" charset="0"/>
                </a:endParaRPr>
              </a:p>
              <a:p>
                <a:r>
                  <a:rPr lang="en-US" sz="2000" b="0" i="0" u="none" strike="noStrike" baseline="0" dirty="0">
                    <a:latin typeface="Times" panose="02020603050405020304" pitchFamily="18" charset="0"/>
                  </a:rPr>
                  <a:t>Alternatively, the </a:t>
                </a:r>
                <a:r>
                  <a:rPr lang="en-US" sz="2000" b="1" i="0" u="none" strike="noStrike" baseline="0" dirty="0">
                    <a:latin typeface="TimesNewRoman,Bold"/>
                  </a:rPr>
                  <a:t>Darlington pair </a:t>
                </a:r>
                <a:r>
                  <a:rPr lang="en-US" sz="2000" b="0" i="0" u="none" strike="noStrike" baseline="0" dirty="0">
                    <a:latin typeface="Times" panose="02020603050405020304" pitchFamily="18" charset="0"/>
                  </a:rPr>
                  <a:t>can be thought of as a composite transistor with </a:t>
                </a:r>
                <a14:m>
                  <m:oMath xmlns:m="http://schemas.openxmlformats.org/officeDocument/2006/math">
                    <m:r>
                      <a:rPr lang="en-US" sz="2000" b="0" i="1" u="none" strike="noStrike" baseline="0" smtClean="0">
                        <a:latin typeface="Cambria Math" panose="02040503050406030204" pitchFamily="18" charset="0"/>
                        <a:ea typeface="Cambria Math" panose="02040503050406030204" pitchFamily="18" charset="0"/>
                      </a:rPr>
                      <m:t>𝛽</m:t>
                    </m:r>
                    <m:r>
                      <a:rPr lang="en-US" sz="2000" b="0" i="1" u="none" strike="noStrike" baseline="0" smtClean="0">
                        <a:latin typeface="Cambria Math" panose="02040503050406030204" pitchFamily="18" charset="0"/>
                        <a:ea typeface="Cambria Math" panose="02040503050406030204" pitchFamily="18" charset="0"/>
                      </a:rPr>
                      <m:t>=</m:t>
                    </m:r>
                    <m:sSub>
                      <m:sSubPr>
                        <m:ctrlPr>
                          <a:rPr lang="en-US" sz="2000" b="0" i="1" u="none" strike="noStrike" baseline="0" smtClean="0">
                            <a:latin typeface="Cambria Math" panose="02040503050406030204" pitchFamily="18" charset="0"/>
                            <a:ea typeface="Cambria Math" panose="02040503050406030204" pitchFamily="18" charset="0"/>
                          </a:rPr>
                        </m:ctrlPr>
                      </m:sSubPr>
                      <m:e>
                        <m:r>
                          <a:rPr lang="en-US" sz="2000" b="0" i="1" u="none" strike="noStrike" baseline="0" smtClean="0">
                            <a:latin typeface="Cambria Math" panose="02040503050406030204" pitchFamily="18" charset="0"/>
                            <a:ea typeface="Cambria Math" panose="02040503050406030204" pitchFamily="18" charset="0"/>
                          </a:rPr>
                          <m:t>𝛽</m:t>
                        </m:r>
                      </m:e>
                      <m:sub>
                        <m:r>
                          <a:rPr lang="en-US" sz="2000" b="0" i="1" u="none" strike="noStrike" baseline="0" smtClean="0">
                            <a:latin typeface="Cambria Math" panose="02040503050406030204" pitchFamily="18" charset="0"/>
                            <a:ea typeface="Cambria Math" panose="02040503050406030204" pitchFamily="18" charset="0"/>
                          </a:rPr>
                          <m:t>1</m:t>
                        </m:r>
                      </m:sub>
                    </m:sSub>
                    <m:r>
                      <a:rPr lang="en-US" sz="2000" b="0" i="1" u="none" strike="noStrike" baseline="0" smtClean="0">
                        <a:latin typeface="Cambria Math" panose="02040503050406030204" pitchFamily="18" charset="0"/>
                        <a:ea typeface="Cambria Math" panose="02040503050406030204" pitchFamily="18" charset="0"/>
                      </a:rPr>
                      <m:t>×</m:t>
                    </m:r>
                    <m:sSub>
                      <m:sSubPr>
                        <m:ctrlPr>
                          <a:rPr lang="en-US" sz="2000" b="0" i="1" u="none" strike="noStrike" baseline="0" smtClean="0">
                            <a:latin typeface="Cambria Math" panose="02040503050406030204" pitchFamily="18" charset="0"/>
                            <a:ea typeface="Cambria Math" panose="02040503050406030204" pitchFamily="18" charset="0"/>
                          </a:rPr>
                        </m:ctrlPr>
                      </m:sSubPr>
                      <m:e>
                        <m:r>
                          <a:rPr lang="en-US" sz="2000" b="0" i="1" u="none" strike="noStrike" baseline="0" smtClean="0">
                            <a:latin typeface="Cambria Math" panose="02040503050406030204" pitchFamily="18" charset="0"/>
                            <a:ea typeface="Cambria Math" panose="02040503050406030204" pitchFamily="18" charset="0"/>
                          </a:rPr>
                          <m:t>𝛽</m:t>
                        </m:r>
                      </m:e>
                      <m:sub>
                        <m:r>
                          <a:rPr lang="en-US" sz="2000" b="0" i="1" u="none" strike="noStrike" baseline="0" smtClean="0">
                            <a:latin typeface="Cambria Math" panose="02040503050406030204" pitchFamily="18" charset="0"/>
                            <a:ea typeface="Cambria Math" panose="02040503050406030204" pitchFamily="18" charset="0"/>
                          </a:rPr>
                          <m:t>2</m:t>
                        </m:r>
                      </m:sub>
                    </m:sSub>
                  </m:oMath>
                </a14:m>
                <a:r>
                  <a:rPr lang="en-US" sz="2000" b="0" i="0" u="none" strike="noStrike" baseline="0" dirty="0">
                    <a:latin typeface="Times" panose="02020603050405020304" pitchFamily="18" charset="0"/>
                  </a:rPr>
                  <a:t> It can therefore be used to implement a high-performance voltage follower</a:t>
                </a:r>
              </a:p>
              <a:p>
                <a:endParaRPr lang="en-US" sz="2000" b="0" i="0" u="none" strike="noStrike" baseline="0" dirty="0">
                  <a:latin typeface="Times"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04105" y="914400"/>
                <a:ext cx="7931239" cy="2246769"/>
              </a:xfrm>
              <a:prstGeom prst="rect">
                <a:avLst/>
              </a:prstGeom>
              <a:blipFill rotWithShape="0">
                <a:blip r:embed="rId3"/>
                <a:stretch>
                  <a:fillRect l="-769" t="-135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9556787" y="231379"/>
            <a:ext cx="2357131" cy="3166406"/>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334850" y="4383583"/>
                <a:ext cx="6091707" cy="2474417"/>
              </a:xfrm>
              <a:prstGeom prst="wedgeRectCallout">
                <a:avLst>
                  <a:gd name="adj1" fmla="val 106473"/>
                  <a:gd name="adj2" fmla="val -1224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0" u="none" strike="noStrike" baseline="0" dirty="0">
                    <a:latin typeface="Times" panose="02020603050405020304" pitchFamily="18" charset="0"/>
                  </a:rPr>
                  <a:t>Since the transistor </a:t>
                </a:r>
                <a:r>
                  <a:rPr lang="el-GR" sz="2400" b="0" i="0" u="none" strike="noStrike" baseline="0" dirty="0">
                    <a:latin typeface="Times" panose="02020603050405020304" pitchFamily="18" charset="0"/>
                  </a:rPr>
                  <a:t>β</a:t>
                </a:r>
                <a:r>
                  <a:rPr lang="en-US" sz="2400" b="0" i="0" u="none" strike="noStrike" baseline="0" dirty="0">
                    <a:latin typeface="Symbol" panose="05050102010706020507" pitchFamily="18" charset="2"/>
                  </a:rPr>
                  <a:t> </a:t>
                </a:r>
                <a:r>
                  <a:rPr lang="en-US" sz="2400" b="0" i="0" u="none" strike="noStrike" baseline="0" dirty="0">
                    <a:latin typeface="Times" panose="02020603050405020304" pitchFamily="18" charset="0"/>
                  </a:rPr>
                  <a:t>depends on the dc bias current, it is possible that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𝑄</m:t>
                        </m:r>
                      </m:e>
                      <m:sub>
                        <m:r>
                          <a:rPr lang="en-US" sz="2400" b="0" i="1" u="none" strike="noStrike" baseline="0" smtClean="0">
                            <a:latin typeface="Cambria Math" panose="02040503050406030204" pitchFamily="18" charset="0"/>
                          </a:rPr>
                          <m:t>1</m:t>
                        </m:r>
                      </m:sub>
                    </m:sSub>
                  </m:oMath>
                </a14:m>
                <a:r>
                  <a:rPr lang="en-US" sz="2400" b="0" i="0" u="none" strike="noStrike" baseline="0" dirty="0">
                    <a:latin typeface="Times" panose="02020603050405020304" pitchFamily="18" charset="0"/>
                  </a:rPr>
                  <a:t>will be operating at a very low </a:t>
                </a:r>
                <a:r>
                  <a:rPr lang="el-GR" sz="2400" b="0" i="0" u="none" strike="noStrike" baseline="0" dirty="0">
                    <a:latin typeface="Times" panose="02020603050405020304" pitchFamily="18" charset="0"/>
                  </a:rPr>
                  <a:t>β</a:t>
                </a:r>
                <a:r>
                  <a:rPr lang="en-US" sz="2400" b="0" i="0" u="none" strike="noStrike" baseline="0" dirty="0">
                    <a:latin typeface="Times" panose="02020603050405020304" pitchFamily="18" charset="0"/>
                  </a:rPr>
                  <a:t>, rendering the </a:t>
                </a:r>
                <a:r>
                  <a:rPr lang="el-GR" sz="2400" b="0" i="0" u="none" strike="noStrike" baseline="0" dirty="0">
                    <a:latin typeface="Times" panose="02020603050405020304" pitchFamily="18" charset="0"/>
                  </a:rPr>
                  <a:t>β</a:t>
                </a:r>
                <a:r>
                  <a:rPr lang="en-US" sz="2400" b="0" i="0" u="none" strike="noStrike" baseline="0" dirty="0">
                    <a:latin typeface="Times" panose="02020603050405020304" pitchFamily="18" charset="0"/>
                  </a:rPr>
                  <a:t>-multiplication effect of the Darlington pair rather ineffective. A simple solution to this problem is to provide a bias current for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𝑄</m:t>
                        </m:r>
                      </m:e>
                      <m:sub>
                        <m:r>
                          <a:rPr lang="en-US" sz="2400" b="0" i="1" u="none" strike="noStrike" baseline="0" smtClean="0">
                            <a:latin typeface="Cambria Math" panose="02040503050406030204" pitchFamily="18" charset="0"/>
                          </a:rPr>
                          <m:t>1</m:t>
                        </m:r>
                      </m:sub>
                    </m:sSub>
                  </m:oMath>
                </a14:m>
                <a:endParaRPr lang="en-US" sz="2400" dirty="0"/>
              </a:p>
            </p:txBody>
          </p:sp>
        </mc:Choice>
        <mc:Fallback xmlns="">
          <p:sp>
            <p:nvSpPr>
              <p:cNvPr id="9" name="Rectangular Callout 8"/>
              <p:cNvSpPr>
                <a:spLocks noRot="1" noChangeAspect="1" noMove="1" noResize="1" noEditPoints="1" noAdjustHandles="1" noChangeArrowheads="1" noChangeShapeType="1" noTextEdit="1"/>
              </p:cNvSpPr>
              <p:nvPr/>
            </p:nvSpPr>
            <p:spPr>
              <a:xfrm>
                <a:off x="334850" y="4383583"/>
                <a:ext cx="6091707" cy="2474417"/>
              </a:xfrm>
              <a:prstGeom prst="wedgeRectCallout">
                <a:avLst>
                  <a:gd name="adj1" fmla="val 106473"/>
                  <a:gd name="adj2" fmla="val -122403"/>
                </a:avLst>
              </a:prstGeom>
              <a:blipFill rotWithShape="0">
                <a:blip r:embed="rId5"/>
                <a:stretch>
                  <a:fillRect l="-954" b="-851"/>
                </a:stretch>
              </a:blipFill>
            </p:spPr>
            <p:txBody>
              <a:bodyPr/>
              <a:lstStyle/>
              <a:p>
                <a:r>
                  <a:rPr lang="en-US">
                    <a:noFill/>
                  </a:rPr>
                  <a:t> </a:t>
                </a:r>
              </a:p>
            </p:txBody>
          </p:sp>
        </mc:Fallback>
      </mc:AlternateContent>
      <p:grpSp>
        <p:nvGrpSpPr>
          <p:cNvPr id="12" name="Group 11"/>
          <p:cNvGrpSpPr/>
          <p:nvPr/>
        </p:nvGrpSpPr>
        <p:grpSpPr>
          <a:xfrm>
            <a:off x="382279" y="3018324"/>
            <a:ext cx="10842631" cy="3940653"/>
            <a:chOff x="382279" y="3018324"/>
            <a:chExt cx="10842631" cy="3940653"/>
          </a:xfrm>
        </p:grpSpPr>
        <p:pic>
          <p:nvPicPr>
            <p:cNvPr id="5" name="Picture 4"/>
            <p:cNvPicPr>
              <a:picLocks noChangeAspect="1"/>
            </p:cNvPicPr>
            <p:nvPr/>
          </p:nvPicPr>
          <p:blipFill>
            <a:blip r:embed="rId6"/>
            <a:stretch>
              <a:fillRect/>
            </a:stretch>
          </p:blipFill>
          <p:spPr>
            <a:xfrm>
              <a:off x="7888664" y="3466883"/>
              <a:ext cx="3336246" cy="3492094"/>
            </a:xfrm>
            <a:prstGeom prst="rect">
              <a:avLst/>
            </a:prstGeom>
          </p:spPr>
        </p:pic>
        <p:sp>
          <p:nvSpPr>
            <p:cNvPr id="10" name="Rectangular Callout 9"/>
            <p:cNvSpPr/>
            <p:nvPr/>
          </p:nvSpPr>
          <p:spPr>
            <a:xfrm>
              <a:off x="382279" y="3018324"/>
              <a:ext cx="5034567" cy="2200614"/>
            </a:xfrm>
            <a:prstGeom prst="wedgeRectCallout">
              <a:avLst>
                <a:gd name="adj1" fmla="val 102723"/>
                <a:gd name="adj2" fmla="val 3850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0" u="none" strike="noStrike" baseline="0" dirty="0">
                  <a:latin typeface="Times" panose="02020603050405020304" pitchFamily="18" charset="0"/>
                </a:rPr>
                <a:t> Note that in this application the circuit can be considered as the cascade connection of two common-collector transistors (i.e., a CC–CC</a:t>
              </a:r>
            </a:p>
            <a:p>
              <a:r>
                <a:rPr lang="en-US" sz="2400" b="0" i="0" u="none" strike="noStrike" baseline="0" dirty="0">
                  <a:latin typeface="Times" panose="02020603050405020304" pitchFamily="18" charset="0"/>
                </a:rPr>
                <a:t>configuration).</a:t>
              </a:r>
              <a:endParaRPr lang="en-US" sz="2400" dirty="0"/>
            </a:p>
          </p:txBody>
        </p:sp>
      </p:grpSp>
      <p:sp>
        <p:nvSpPr>
          <p:cNvPr id="13" name="Rectangle 12"/>
          <p:cNvSpPr/>
          <p:nvPr/>
        </p:nvSpPr>
        <p:spPr>
          <a:xfrm>
            <a:off x="0" y="7735"/>
            <a:ext cx="8035344" cy="461665"/>
          </a:xfrm>
          <a:prstGeom prst="rect">
            <a:avLst/>
          </a:prstGeom>
          <a:solidFill>
            <a:srgbClr val="FFFF00"/>
          </a:solidFill>
        </p:spPr>
        <p:txBody>
          <a:bodyPr wrap="square">
            <a:spAutoFit/>
          </a:bodyPr>
          <a:lstStyle/>
          <a:p>
            <a:r>
              <a:rPr lang="en-US" sz="2400" b="1" i="0" u="none" strike="noStrike" baseline="0" dirty="0">
                <a:latin typeface="Arial Black" panose="020B0A04020102020204" pitchFamily="34" charset="0"/>
              </a:rPr>
              <a:t>1.	The CC–CE Configurations (Variation )</a:t>
            </a:r>
            <a:endParaRPr lang="en-US" sz="2400" dirty="0">
              <a:latin typeface="Arial Black" panose="020B0A04020102020204" pitchFamily="34" charset="0"/>
            </a:endParaRPr>
          </a:p>
        </p:txBody>
      </p:sp>
      <p:pic>
        <p:nvPicPr>
          <p:cNvPr id="11" name="Picture 10"/>
          <p:cNvPicPr>
            <a:picLocks noChangeAspect="1"/>
          </p:cNvPicPr>
          <p:nvPr/>
        </p:nvPicPr>
        <p:blipFill>
          <a:blip r:embed="rId7"/>
          <a:stretch>
            <a:fillRect/>
          </a:stretch>
        </p:blipFill>
        <p:spPr>
          <a:xfrm>
            <a:off x="8500039" y="3672504"/>
            <a:ext cx="3097792" cy="3080851"/>
          </a:xfrm>
          <a:prstGeom prst="rect">
            <a:avLst/>
          </a:prstGeom>
          <a:ln w="28575">
            <a:solidFill>
              <a:schemeClr val="tx1"/>
            </a:solidFill>
          </a:ln>
        </p:spPr>
      </p:pic>
    </p:spTree>
    <p:extLst>
      <p:ext uri="{BB962C8B-B14F-4D97-AF65-F5344CB8AC3E}">
        <p14:creationId xmlns:p14="http://schemas.microsoft.com/office/powerpoint/2010/main" val="24669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11122" y="1946611"/>
            <a:ext cx="9144000" cy="2387600"/>
          </a:xfrm>
          <a:solidFill>
            <a:schemeClr val="tx1"/>
          </a:solidFill>
        </p:spPr>
        <p:txBody>
          <a:bodyPr/>
          <a:lstStyle/>
          <a:p>
            <a:r>
              <a:rPr lang="en-US" b="1" dirty="0">
                <a:solidFill>
                  <a:schemeClr val="bg1"/>
                </a:solidFill>
              </a:rPr>
              <a:t>The CC–CB and CD–CG Configurations</a:t>
            </a:r>
            <a:endParaRPr lang="en-US" dirty="0">
              <a:solidFill>
                <a:schemeClr val="bg1"/>
              </a:solidFill>
            </a:endParaRPr>
          </a:p>
        </p:txBody>
      </p:sp>
    </p:spTree>
    <p:extLst>
      <p:ext uri="{BB962C8B-B14F-4D97-AF65-F5344CB8AC3E}">
        <p14:creationId xmlns:p14="http://schemas.microsoft.com/office/powerpoint/2010/main" val="806580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06873" y="681856"/>
            <a:ext cx="3642724" cy="5186987"/>
          </a:xfrm>
          <a:prstGeom prst="rect">
            <a:avLst/>
          </a:prstGeom>
        </p:spPr>
      </p:pic>
      <p:sp>
        <p:nvSpPr>
          <p:cNvPr id="5" name="Rectangle 4"/>
          <p:cNvSpPr/>
          <p:nvPr/>
        </p:nvSpPr>
        <p:spPr>
          <a:xfrm>
            <a:off x="150253" y="114356"/>
            <a:ext cx="7680101" cy="4401205"/>
          </a:xfrm>
          <a:prstGeom prst="rect">
            <a:avLst/>
          </a:prstGeom>
        </p:spPr>
        <p:txBody>
          <a:bodyPr wrap="square">
            <a:spAutoFit/>
          </a:bodyPr>
          <a:lstStyle/>
          <a:p>
            <a:r>
              <a:rPr lang="en-US" sz="2800" b="1" i="0" u="none" strike="noStrike" baseline="0" dirty="0">
                <a:latin typeface="Times" panose="02020603050405020304" pitchFamily="18" charset="0"/>
              </a:rPr>
              <a:t>Cascading an emitter follower with a common-base amplifier, results in a circuit with a low-frequency gain approximately equal to that of the CB but with</a:t>
            </a:r>
          </a:p>
          <a:p>
            <a:r>
              <a:rPr lang="en-US" sz="2800" b="1" i="0" u="none" strike="noStrike" baseline="0" dirty="0">
                <a:latin typeface="Times" panose="02020603050405020304" pitchFamily="18" charset="0"/>
              </a:rPr>
              <a:t>the problem of the low input resistance of the CB solved by the buffering action of the CC stage.</a:t>
            </a:r>
          </a:p>
          <a:p>
            <a:endParaRPr lang="en-US" sz="2800" b="1" dirty="0">
              <a:latin typeface="Times" panose="02020603050405020304" pitchFamily="18" charset="0"/>
            </a:endParaRPr>
          </a:p>
          <a:p>
            <a:r>
              <a:rPr lang="en-US" sz="2800" b="1" i="0" u="none" strike="noStrike" baseline="0" dirty="0">
                <a:latin typeface="Times" panose="02020603050405020304" pitchFamily="18" charset="0"/>
              </a:rPr>
              <a:t> It will be shown in Chapter 9 that this circuit exhibits wider bandwidth than that obtained with a CE amplifier of the same gain</a:t>
            </a:r>
            <a:endParaRPr lang="en-US" sz="2800" b="1" dirty="0"/>
          </a:p>
        </p:txBody>
      </p:sp>
      <mc:AlternateContent xmlns:mc="http://schemas.openxmlformats.org/markup-compatibility/2006" xmlns:a14="http://schemas.microsoft.com/office/drawing/2010/main">
        <mc:Choice Requires="a14">
          <p:sp>
            <p:nvSpPr>
              <p:cNvPr id="6" name="Rectangle 5"/>
              <p:cNvSpPr/>
              <p:nvPr/>
            </p:nvSpPr>
            <p:spPr>
              <a:xfrm>
                <a:off x="150253" y="5426722"/>
                <a:ext cx="9586175" cy="1323439"/>
              </a:xfrm>
              <a:prstGeom prst="rect">
                <a:avLst/>
              </a:prstGeom>
              <a:solidFill>
                <a:schemeClr val="tx1"/>
              </a:solidFill>
            </p:spPr>
            <p:txBody>
              <a:bodyPr wrap="square">
                <a:spAutoFit/>
              </a:bodyPr>
              <a:lstStyle/>
              <a:p>
                <a:r>
                  <a:rPr lang="en-US" sz="2000" b="1" i="1" u="none" strike="noStrike" baseline="0" dirty="0">
                    <a:solidFill>
                      <a:schemeClr val="bg1"/>
                    </a:solidFill>
                    <a:latin typeface="Times" panose="02020603050405020304" pitchFamily="18" charset="0"/>
                  </a:rPr>
                  <a:t>Note that the biasing current sources ensure that each of </a:t>
                </a:r>
                <a14:m>
                  <m:oMath xmlns:m="http://schemas.openxmlformats.org/officeDocument/2006/math">
                    <m:sSub>
                      <m:sSubPr>
                        <m:ctrlPr>
                          <a:rPr lang="en-US" sz="2000" b="1" i="1" u="none" strike="noStrike" baseline="0" smtClean="0">
                            <a:solidFill>
                              <a:schemeClr val="bg1"/>
                            </a:solidFill>
                            <a:latin typeface="Cambria Math" panose="02040503050406030204" pitchFamily="18" charset="0"/>
                          </a:rPr>
                        </m:ctrlPr>
                      </m:sSubPr>
                      <m:e>
                        <m:r>
                          <a:rPr lang="en-US" sz="2000" b="1" i="1" u="none" strike="noStrike" baseline="0" smtClean="0">
                            <a:solidFill>
                              <a:schemeClr val="bg1"/>
                            </a:solidFill>
                            <a:latin typeface="Cambria Math" panose="02040503050406030204" pitchFamily="18" charset="0"/>
                          </a:rPr>
                          <m:t>𝑸</m:t>
                        </m:r>
                      </m:e>
                      <m:sub>
                        <m:r>
                          <a:rPr lang="en-US" sz="2000" b="1" i="1" u="none" strike="noStrike" baseline="0" smtClean="0">
                            <a:solidFill>
                              <a:schemeClr val="bg1"/>
                            </a:solidFill>
                            <a:latin typeface="Cambria Math" panose="02040503050406030204" pitchFamily="18" charset="0"/>
                          </a:rPr>
                          <m:t>𝟏</m:t>
                        </m:r>
                      </m:sub>
                    </m:sSub>
                  </m:oMath>
                </a14:m>
                <a:r>
                  <a:rPr lang="en-US" sz="2000" b="1" i="1" u="none" strike="noStrike" baseline="0" dirty="0">
                    <a:solidFill>
                      <a:schemeClr val="bg1"/>
                    </a:solidFill>
                    <a:latin typeface="Times" panose="02020603050405020304" pitchFamily="18" charset="0"/>
                  </a:rPr>
                  <a:t>and </a:t>
                </a:r>
                <a14:m>
                  <m:oMath xmlns:m="http://schemas.openxmlformats.org/officeDocument/2006/math">
                    <m:sSub>
                      <m:sSubPr>
                        <m:ctrlPr>
                          <a:rPr lang="en-US" sz="2000" b="1" i="1" u="none" strike="noStrike" baseline="0" smtClean="0">
                            <a:solidFill>
                              <a:schemeClr val="bg1"/>
                            </a:solidFill>
                            <a:latin typeface="Cambria Math" panose="02040503050406030204" pitchFamily="18" charset="0"/>
                          </a:rPr>
                        </m:ctrlPr>
                      </m:sSubPr>
                      <m:e>
                        <m:r>
                          <a:rPr lang="en-US" sz="2000" b="1" i="1" u="none" strike="noStrike" baseline="0" smtClean="0">
                            <a:solidFill>
                              <a:schemeClr val="bg1"/>
                            </a:solidFill>
                            <a:latin typeface="Cambria Math" panose="02040503050406030204" pitchFamily="18" charset="0"/>
                          </a:rPr>
                          <m:t>𝑸</m:t>
                        </m:r>
                      </m:e>
                      <m:sub>
                        <m:r>
                          <a:rPr lang="en-US" sz="2000" b="1" i="1" u="none" strike="noStrike" baseline="0" smtClean="0">
                            <a:solidFill>
                              <a:schemeClr val="bg1"/>
                            </a:solidFill>
                            <a:latin typeface="Cambria Math" panose="02040503050406030204" pitchFamily="18" charset="0"/>
                          </a:rPr>
                          <m:t>𝟐</m:t>
                        </m:r>
                      </m:sub>
                    </m:sSub>
                  </m:oMath>
                </a14:m>
                <a:r>
                  <a:rPr lang="en-US" sz="2000" b="1" i="1" u="none" strike="noStrike" baseline="0" dirty="0">
                    <a:solidFill>
                      <a:schemeClr val="bg1"/>
                    </a:solidFill>
                    <a:latin typeface="Times" panose="02020603050405020304" pitchFamily="18" charset="0"/>
                  </a:rPr>
                  <a:t>is operating at a bias current </a:t>
                </a:r>
                <a:r>
                  <a:rPr lang="en-US" sz="2000" b="1" i="1" u="none" strike="noStrike" baseline="0" dirty="0">
                    <a:solidFill>
                      <a:schemeClr val="bg1"/>
                    </a:solidFill>
                    <a:latin typeface="TimesNewRoman,Italic"/>
                  </a:rPr>
                  <a:t>I</a:t>
                </a:r>
                <a:r>
                  <a:rPr lang="en-US" sz="2000" b="1" i="1" u="none" strike="noStrike" baseline="0" dirty="0">
                    <a:solidFill>
                      <a:schemeClr val="bg1"/>
                    </a:solidFill>
                    <a:latin typeface="Times" panose="02020603050405020304" pitchFamily="18" charset="0"/>
                  </a:rPr>
                  <a:t>. We are not </a:t>
                </a:r>
                <a:r>
                  <a:rPr lang="en-US" sz="2000" b="1" i="1" dirty="0">
                    <a:solidFill>
                      <a:schemeClr val="bg1"/>
                    </a:solidFill>
                  </a:rPr>
                  <a:t>showing, however, how the dc voltage at the base of </a:t>
                </a:r>
                <a14:m>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𝑸</m:t>
                        </m:r>
                      </m:e>
                      <m:sub>
                        <m:r>
                          <a:rPr lang="en-US" sz="2000" b="1" i="1" smtClean="0">
                            <a:solidFill>
                              <a:schemeClr val="bg1"/>
                            </a:solidFill>
                            <a:latin typeface="Cambria Math" panose="02040503050406030204" pitchFamily="18" charset="0"/>
                          </a:rPr>
                          <m:t>𝟏</m:t>
                        </m:r>
                      </m:sub>
                    </m:sSub>
                  </m:oMath>
                </a14:m>
                <a:r>
                  <a:rPr lang="en-US" sz="2000" b="1" i="1" dirty="0">
                    <a:solidFill>
                      <a:schemeClr val="bg1"/>
                    </a:solidFill>
                  </a:rPr>
                  <a:t>is set or the circuit that determines the dc voltage at the collector of </a:t>
                </a:r>
                <a14:m>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𝑸</m:t>
                        </m:r>
                      </m:e>
                      <m:sub>
                        <m:r>
                          <a:rPr lang="en-US" sz="2000" b="1" i="1" smtClean="0">
                            <a:solidFill>
                              <a:schemeClr val="bg1"/>
                            </a:solidFill>
                            <a:latin typeface="Cambria Math" panose="02040503050406030204" pitchFamily="18" charset="0"/>
                          </a:rPr>
                          <m:t>𝟐</m:t>
                        </m:r>
                      </m:sub>
                    </m:sSub>
                  </m:oMath>
                </a14:m>
                <a:r>
                  <a:rPr lang="en-US" sz="2000" b="1" i="1" dirty="0">
                    <a:solidFill>
                      <a:schemeClr val="bg1"/>
                    </a:solidFill>
                  </a:rPr>
                  <a:t>: Both issues are usually looked after in the larger circuit of which the CC–CB amplifier is a part.</a:t>
                </a:r>
              </a:p>
            </p:txBody>
          </p:sp>
        </mc:Choice>
        <mc:Fallback xmlns="">
          <p:sp>
            <p:nvSpPr>
              <p:cNvPr id="6" name="Rectangle 5"/>
              <p:cNvSpPr>
                <a:spLocks noRot="1" noChangeAspect="1" noMove="1" noResize="1" noEditPoints="1" noAdjustHandles="1" noChangeArrowheads="1" noChangeShapeType="1" noTextEdit="1"/>
              </p:cNvSpPr>
              <p:nvPr/>
            </p:nvSpPr>
            <p:spPr>
              <a:xfrm>
                <a:off x="150253" y="5426722"/>
                <a:ext cx="9586175" cy="1323439"/>
              </a:xfrm>
              <a:prstGeom prst="rect">
                <a:avLst/>
              </a:prstGeom>
              <a:blipFill rotWithShape="0">
                <a:blip r:embed="rId3"/>
                <a:stretch>
                  <a:fillRect l="-700" t="-2304" r="-382" b="-7373"/>
                </a:stretch>
              </a:blipFill>
            </p:spPr>
            <p:txBody>
              <a:bodyPr/>
              <a:lstStyle/>
              <a:p>
                <a:r>
                  <a:rPr lang="en-US">
                    <a:noFill/>
                  </a:rPr>
                  <a:t> </a:t>
                </a:r>
              </a:p>
            </p:txBody>
          </p:sp>
        </mc:Fallback>
      </mc:AlternateContent>
    </p:spTree>
    <p:extLst>
      <p:ext uri="{BB962C8B-B14F-4D97-AF65-F5344CB8AC3E}">
        <p14:creationId xmlns:p14="http://schemas.microsoft.com/office/powerpoint/2010/main" val="3971372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011" y="248558"/>
            <a:ext cx="2752614" cy="4737138"/>
          </a:xfrm>
          <a:prstGeom prst="rect">
            <a:avLst/>
          </a:prstGeom>
        </p:spPr>
      </p:pic>
      <p:pic>
        <p:nvPicPr>
          <p:cNvPr id="6" name="Picture 5"/>
          <p:cNvPicPr>
            <a:picLocks noChangeAspect="1"/>
          </p:cNvPicPr>
          <p:nvPr/>
        </p:nvPicPr>
        <p:blipFill>
          <a:blip r:embed="rId3"/>
          <a:stretch>
            <a:fillRect/>
          </a:stretch>
        </p:blipFill>
        <p:spPr>
          <a:xfrm>
            <a:off x="8739785" y="2844124"/>
            <a:ext cx="3229463" cy="3749860"/>
          </a:xfrm>
          <a:prstGeom prst="rect">
            <a:avLst/>
          </a:prstGeom>
        </p:spPr>
      </p:pic>
      <p:sp>
        <p:nvSpPr>
          <p:cNvPr id="7" name="Rectangular Callout 6"/>
          <p:cNvSpPr/>
          <p:nvPr/>
        </p:nvSpPr>
        <p:spPr>
          <a:xfrm>
            <a:off x="317679" y="5981335"/>
            <a:ext cx="3588912" cy="728557"/>
          </a:xfrm>
          <a:prstGeom prst="wedgeRectCallout">
            <a:avLst>
              <a:gd name="adj1" fmla="val 185632"/>
              <a:gd name="adj2" fmla="val -132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u="none" strike="noStrike" baseline="0">
                <a:latin typeface="Times" panose="02020603050405020304" pitchFamily="18" charset="0"/>
              </a:rPr>
              <a:t>The MOSFET version of the circuit is the CD–CG amplifier </a:t>
            </a:r>
            <a:endParaRPr lang="en-US" b="1" dirty="0"/>
          </a:p>
        </p:txBody>
      </p:sp>
      <mc:AlternateContent xmlns:mc="http://schemas.openxmlformats.org/markup-compatibility/2006" xmlns:a14="http://schemas.microsoft.com/office/drawing/2010/main">
        <mc:Choice Requires="a14">
          <p:sp>
            <p:nvSpPr>
              <p:cNvPr id="8" name="Rectangle 7"/>
              <p:cNvSpPr/>
              <p:nvPr/>
            </p:nvSpPr>
            <p:spPr>
              <a:xfrm>
                <a:off x="2910625" y="359055"/>
                <a:ext cx="6096000" cy="3416320"/>
              </a:xfrm>
              <a:prstGeom prst="rect">
                <a:avLst/>
              </a:prstGeom>
            </p:spPr>
            <p:txBody>
              <a:bodyPr>
                <a:spAutoFit/>
              </a:bodyPr>
              <a:lstStyle/>
              <a:p>
                <a:r>
                  <a:rPr lang="en-US" sz="2400" b="0" i="0" u="none" strike="noStrike" baseline="0" dirty="0">
                    <a:latin typeface="Times" panose="02020603050405020304" pitchFamily="18" charset="0"/>
                  </a:rPr>
                  <a:t>An interesting version of the CC–CB configuration is shown in </a:t>
                </a:r>
                <a:r>
                  <a:rPr lang="en-US" sz="2400" b="0" i="0" u="none" strike="noStrike" baseline="0" dirty="0" err="1">
                    <a:latin typeface="Times" panose="02020603050405020304" pitchFamily="18" charset="0"/>
                  </a:rPr>
                  <a:t>Fig.on</a:t>
                </a:r>
                <a:r>
                  <a:rPr lang="en-US" sz="2400" b="0" i="0" u="none" strike="noStrike" baseline="0" dirty="0">
                    <a:latin typeface="Times" panose="02020603050405020304" pitchFamily="18" charset="0"/>
                  </a:rPr>
                  <a:t> left </a:t>
                </a:r>
              </a:p>
              <a:p>
                <a:endParaRPr lang="en-US" sz="2400" b="0" i="0" u="none" strike="noStrike" baseline="0" dirty="0">
                  <a:latin typeface="Times" panose="02020603050405020304" pitchFamily="18" charset="0"/>
                </a:endParaRPr>
              </a:p>
              <a:p>
                <a:r>
                  <a:rPr lang="en-US" sz="2400" b="0" i="0" u="none" strike="noStrike" baseline="0" dirty="0">
                    <a:latin typeface="Times" panose="02020603050405020304" pitchFamily="18" charset="0"/>
                  </a:rPr>
                  <a:t>Here the CB stage is implemented with a </a:t>
                </a:r>
                <a:r>
                  <a:rPr lang="en-US" sz="2400" b="0" i="1" u="none" strike="noStrike" baseline="0" dirty="0" err="1">
                    <a:latin typeface="TimesNewRoman,Italic"/>
                  </a:rPr>
                  <a:t>pnp</a:t>
                </a:r>
                <a:r>
                  <a:rPr lang="en-US" sz="2400" b="0" i="1" u="none" strike="noStrike" baseline="0" dirty="0">
                    <a:latin typeface="TimesNewRoman,Italic"/>
                  </a:rPr>
                  <a:t> </a:t>
                </a:r>
                <a:r>
                  <a:rPr lang="en-US" sz="2400" b="0" i="0" u="none" strike="noStrike" baseline="0" dirty="0">
                    <a:latin typeface="Times" panose="02020603050405020304" pitchFamily="18" charset="0"/>
                  </a:rPr>
                  <a:t>transistor.</a:t>
                </a:r>
              </a:p>
              <a:p>
                <a:r>
                  <a:rPr lang="en-US" sz="2400" b="0" i="0" u="none" strike="noStrike" baseline="0" dirty="0">
                    <a:latin typeface="Times" panose="02020603050405020304" pitchFamily="18" charset="0"/>
                  </a:rPr>
                  <a:t> </a:t>
                </a:r>
              </a:p>
              <a:p>
                <a:r>
                  <a:rPr lang="en-US" sz="2400" b="0" i="0" u="none" strike="noStrike" baseline="0" dirty="0">
                    <a:latin typeface="Times" panose="02020603050405020304" pitchFamily="18" charset="0"/>
                  </a:rPr>
                  <a:t>Although only one current source is now needed, observe that we also need to establish an appropriate bias voltage at the base of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𝑄</m:t>
                        </m:r>
                      </m:e>
                      <m:sub>
                        <m:r>
                          <a:rPr lang="en-US" sz="2400" b="0" i="1" u="none" strike="noStrike" baseline="0" smtClean="0">
                            <a:latin typeface="Cambria Math" panose="02040503050406030204" pitchFamily="18" charset="0"/>
                          </a:rPr>
                          <m:t>2</m:t>
                        </m:r>
                      </m:sub>
                    </m:sSub>
                  </m:oMath>
                </a14:m>
                <a:r>
                  <a:rPr lang="en-US" sz="2400" b="0" i="0" u="none" strike="noStrike" baseline="0" dirty="0">
                    <a:latin typeface="Times" panose="02020603050405020304" pitchFamily="18" charset="0"/>
                  </a:rPr>
                  <a:t> </a:t>
                </a:r>
              </a:p>
            </p:txBody>
          </p:sp>
        </mc:Choice>
        <mc:Fallback xmlns="">
          <p:sp>
            <p:nvSpPr>
              <p:cNvPr id="8" name="Rectangle 7"/>
              <p:cNvSpPr>
                <a:spLocks noRot="1" noChangeAspect="1" noMove="1" noResize="1" noEditPoints="1" noAdjustHandles="1" noChangeArrowheads="1" noChangeShapeType="1" noTextEdit="1"/>
              </p:cNvSpPr>
              <p:nvPr/>
            </p:nvSpPr>
            <p:spPr>
              <a:xfrm>
                <a:off x="2910625" y="359055"/>
                <a:ext cx="6096000" cy="3416320"/>
              </a:xfrm>
              <a:prstGeom prst="rect">
                <a:avLst/>
              </a:prstGeom>
              <a:blipFill rotWithShape="0">
                <a:blip r:embed="rId4"/>
                <a:stretch>
                  <a:fillRect l="-1500"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8628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r>
              <a:rPr lang="en-US" b="1" dirty="0">
                <a:solidFill>
                  <a:schemeClr val="bg1"/>
                </a:solidFill>
                <a:latin typeface="Arial Black" panose="020B0A04020102020204" pitchFamily="34" charset="0"/>
              </a:rPr>
              <a:t>Assignment No 2 (CLO-1)</a:t>
            </a:r>
            <a:br>
              <a:rPr lang="en-US" b="1" dirty="0">
                <a:solidFill>
                  <a:schemeClr val="bg1"/>
                </a:solidFill>
                <a:latin typeface="Arial Black" panose="020B0A04020102020204" pitchFamily="34" charset="0"/>
              </a:rPr>
            </a:br>
            <a:r>
              <a:rPr lang="en-US" b="1" dirty="0">
                <a:solidFill>
                  <a:schemeClr val="bg1"/>
                </a:solidFill>
                <a:latin typeface="Arial Black" panose="020B0A04020102020204" pitchFamily="34" charset="0"/>
              </a:rPr>
              <a:t>(Submission date 10</a:t>
            </a:r>
            <a:r>
              <a:rPr lang="en-US" b="1" baseline="30000" dirty="0">
                <a:solidFill>
                  <a:schemeClr val="bg1"/>
                </a:solidFill>
                <a:latin typeface="Arial Black" panose="020B0A04020102020204" pitchFamily="34" charset="0"/>
              </a:rPr>
              <a:t>th</a:t>
            </a:r>
            <a:r>
              <a:rPr lang="en-US" b="1" dirty="0">
                <a:solidFill>
                  <a:schemeClr val="bg1"/>
                </a:solidFill>
                <a:latin typeface="Arial Black" panose="020B0A04020102020204" pitchFamily="34" charset="0"/>
              </a:rPr>
              <a:t> October 2022)</a:t>
            </a:r>
          </a:p>
        </p:txBody>
      </p:sp>
      <p:sp>
        <p:nvSpPr>
          <p:cNvPr id="3" name="Content Placeholder 2"/>
          <p:cNvSpPr>
            <a:spLocks noGrp="1"/>
          </p:cNvSpPr>
          <p:nvPr>
            <p:ph idx="1"/>
          </p:nvPr>
        </p:nvSpPr>
        <p:spPr>
          <a:xfrm>
            <a:off x="838200" y="1959319"/>
            <a:ext cx="10515600" cy="2308493"/>
          </a:xfrm>
        </p:spPr>
        <p:txBody>
          <a:bodyPr>
            <a:noAutofit/>
          </a:bodyPr>
          <a:lstStyle/>
          <a:p>
            <a:r>
              <a:rPr lang="en-US" sz="4000" dirty="0"/>
              <a:t>Do all examples and exercise starting from page 542 to page 552) of your text book “Microelectronics Circuits” 6</a:t>
            </a:r>
            <a:r>
              <a:rPr lang="en-US" sz="4000" baseline="30000" dirty="0"/>
              <a:t>th</a:t>
            </a:r>
            <a:r>
              <a:rPr lang="en-US" sz="4000" dirty="0"/>
              <a:t> edition by </a:t>
            </a:r>
            <a:r>
              <a:rPr lang="en-US" sz="4000" dirty="0" err="1"/>
              <a:t>Sedra</a:t>
            </a:r>
            <a:r>
              <a:rPr lang="en-US" sz="4000" dirty="0"/>
              <a:t> &amp; Smith</a:t>
            </a:r>
          </a:p>
          <a:p>
            <a:endParaRPr lang="en-US" sz="4000" dirty="0"/>
          </a:p>
          <a:p>
            <a:r>
              <a:rPr lang="en-US" sz="4000" dirty="0"/>
              <a:t>You are also given an assignment( Assignment 3) to be submitted on 5</a:t>
            </a:r>
            <a:r>
              <a:rPr lang="en-US" sz="4000" baseline="30000" dirty="0"/>
              <a:t>th</a:t>
            </a:r>
            <a:r>
              <a:rPr lang="en-US" sz="4000" dirty="0"/>
              <a:t> Oct. The </a:t>
            </a:r>
            <a:r>
              <a:rPr lang="en-US" sz="4000" dirty="0" err="1"/>
              <a:t>asc</a:t>
            </a:r>
            <a:r>
              <a:rPr lang="en-US" sz="4000" dirty="0"/>
              <a:t>. Files have been emailed to all three section.</a:t>
            </a:r>
          </a:p>
          <a:p>
            <a:endParaRPr lang="en-US" sz="4000" dirty="0"/>
          </a:p>
          <a:p>
            <a:endParaRPr lang="en-US" sz="4000" dirty="0"/>
          </a:p>
          <a:p>
            <a:endParaRPr lang="en-US" sz="4000" dirty="0"/>
          </a:p>
        </p:txBody>
      </p:sp>
    </p:spTree>
    <p:extLst>
      <p:ext uri="{BB962C8B-B14F-4D97-AF65-F5344CB8AC3E}">
        <p14:creationId xmlns:p14="http://schemas.microsoft.com/office/powerpoint/2010/main" val="3534953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27" y="0"/>
            <a:ext cx="12129051" cy="2090057"/>
          </a:xfrm>
          <a:prstGeom prst="rect">
            <a:avLst/>
          </a:prstGeom>
        </p:spPr>
      </p:pic>
      <p:pic>
        <p:nvPicPr>
          <p:cNvPr id="5" name="Picture 4"/>
          <p:cNvPicPr>
            <a:picLocks noChangeAspect="1"/>
          </p:cNvPicPr>
          <p:nvPr/>
        </p:nvPicPr>
        <p:blipFill>
          <a:blip r:embed="rId3"/>
          <a:stretch>
            <a:fillRect/>
          </a:stretch>
        </p:blipFill>
        <p:spPr>
          <a:xfrm>
            <a:off x="6210887" y="2090056"/>
            <a:ext cx="5947191" cy="4767943"/>
          </a:xfrm>
          <a:prstGeom prst="rect">
            <a:avLst/>
          </a:prstGeom>
        </p:spPr>
      </p:pic>
      <p:pic>
        <p:nvPicPr>
          <p:cNvPr id="6" name="Picture 5"/>
          <p:cNvPicPr>
            <a:picLocks noChangeAspect="1"/>
          </p:cNvPicPr>
          <p:nvPr/>
        </p:nvPicPr>
        <p:blipFill>
          <a:blip r:embed="rId4"/>
          <a:stretch>
            <a:fillRect/>
          </a:stretch>
        </p:blipFill>
        <p:spPr>
          <a:xfrm>
            <a:off x="179474" y="4768174"/>
            <a:ext cx="4025210" cy="757881"/>
          </a:xfrm>
          <a:prstGeom prst="rect">
            <a:avLst/>
          </a:prstGeom>
        </p:spPr>
      </p:pic>
      <p:pic>
        <p:nvPicPr>
          <p:cNvPr id="2" name="Picture 1"/>
          <p:cNvPicPr>
            <a:picLocks noChangeAspect="1"/>
          </p:cNvPicPr>
          <p:nvPr/>
        </p:nvPicPr>
        <p:blipFill>
          <a:blip r:embed="rId5"/>
          <a:stretch>
            <a:fillRect/>
          </a:stretch>
        </p:blipFill>
        <p:spPr>
          <a:xfrm>
            <a:off x="179473" y="2511319"/>
            <a:ext cx="5190659" cy="986624"/>
          </a:xfrm>
          <a:prstGeom prst="rect">
            <a:avLst/>
          </a:prstGeom>
        </p:spPr>
      </p:pic>
    </p:spTree>
    <p:extLst>
      <p:ext uri="{BB962C8B-B14F-4D97-AF65-F5344CB8AC3E}">
        <p14:creationId xmlns:p14="http://schemas.microsoft.com/office/powerpoint/2010/main" val="82365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27743" y="254664"/>
            <a:ext cx="4637118" cy="4214233"/>
          </a:xfrm>
          <a:prstGeom prst="rect">
            <a:avLst/>
          </a:prstGeom>
        </p:spPr>
      </p:pic>
      <p:sp>
        <p:nvSpPr>
          <p:cNvPr id="5" name="TextBox 4"/>
          <p:cNvSpPr txBox="1"/>
          <p:nvPr/>
        </p:nvSpPr>
        <p:spPr>
          <a:xfrm>
            <a:off x="168812" y="968690"/>
            <a:ext cx="7131874" cy="569386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current mirrors uses the principle that if the gate –source potential of two identical MOS transistors are equal then the current flown through their Drain terminals should be the same</a:t>
            </a:r>
          </a:p>
          <a:p>
            <a:endParaRPr lang="en-US" sz="2800" dirty="0">
              <a:latin typeface="Arial" panose="020B0604020202020204" pitchFamily="34" charset="0"/>
              <a:cs typeface="Arial" panose="020B0604020202020204" pitchFamily="34" charset="0"/>
            </a:endParaRPr>
          </a:p>
          <a:p>
            <a:r>
              <a:rPr lang="en-US" sz="2800" b="1" dirty="0">
                <a:solidFill>
                  <a:srgbClr val="FF0000"/>
                </a:solidFill>
                <a:latin typeface="Arial" panose="020B0604020202020204" pitchFamily="34" charset="0"/>
                <a:cs typeface="Arial" panose="020B0604020202020204" pitchFamily="34" charset="0"/>
              </a:rPr>
              <a:t>NMOS current mirrors are used as current sinks and PMOS current mirrors are used as current sources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There is variety of current mirror circuits available, each of them having their own advantages and applications </a:t>
            </a:r>
          </a:p>
        </p:txBody>
      </p:sp>
      <p:sp>
        <p:nvSpPr>
          <p:cNvPr id="2" name="TextBox 1"/>
          <p:cNvSpPr txBox="1"/>
          <p:nvPr/>
        </p:nvSpPr>
        <p:spPr>
          <a:xfrm>
            <a:off x="337625" y="254664"/>
            <a:ext cx="5022166" cy="646331"/>
          </a:xfrm>
          <a:prstGeom prst="rect">
            <a:avLst/>
          </a:prstGeom>
          <a:solidFill>
            <a:srgbClr val="FFFF00"/>
          </a:solidFill>
        </p:spPr>
        <p:txBody>
          <a:bodyPr wrap="square" rtlCol="0">
            <a:spAutoFit/>
          </a:bodyPr>
          <a:lstStyle/>
          <a:p>
            <a:r>
              <a:rPr lang="en-US" sz="3600" b="1" dirty="0">
                <a:latin typeface="Arial Black" panose="020B0A04020102020204" pitchFamily="34" charset="0"/>
              </a:rPr>
              <a:t>BASIC PRINCIPLE</a:t>
            </a:r>
          </a:p>
        </p:txBody>
      </p:sp>
    </p:spTree>
    <p:extLst>
      <p:ext uri="{BB962C8B-B14F-4D97-AF65-F5344CB8AC3E}">
        <p14:creationId xmlns:p14="http://schemas.microsoft.com/office/powerpoint/2010/main" val="38624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034" y="3214914"/>
            <a:ext cx="11736966" cy="3643086"/>
          </a:xfrm>
          <a:prstGeom prst="rect">
            <a:avLst/>
          </a:prstGeom>
        </p:spPr>
      </p:pic>
      <p:pic>
        <p:nvPicPr>
          <p:cNvPr id="5" name="Picture 4"/>
          <p:cNvPicPr>
            <a:picLocks noChangeAspect="1"/>
          </p:cNvPicPr>
          <p:nvPr/>
        </p:nvPicPr>
        <p:blipFill>
          <a:blip r:embed="rId3"/>
          <a:stretch>
            <a:fillRect/>
          </a:stretch>
        </p:blipFill>
        <p:spPr>
          <a:xfrm>
            <a:off x="8103865" y="0"/>
            <a:ext cx="4088135" cy="3277513"/>
          </a:xfrm>
          <a:prstGeom prst="rect">
            <a:avLst/>
          </a:prstGeom>
        </p:spPr>
      </p:pic>
      <p:pic>
        <p:nvPicPr>
          <p:cNvPr id="6" name="Picture 5"/>
          <p:cNvPicPr>
            <a:picLocks noChangeAspect="1"/>
          </p:cNvPicPr>
          <p:nvPr/>
        </p:nvPicPr>
        <p:blipFill rotWithShape="1">
          <a:blip r:embed="rId4"/>
          <a:srcRect l="10216" t="33684" r="56528" b="26358"/>
          <a:stretch/>
        </p:blipFill>
        <p:spPr>
          <a:xfrm>
            <a:off x="653143" y="322943"/>
            <a:ext cx="3947886" cy="2569028"/>
          </a:xfrm>
          <a:prstGeom prst="rect">
            <a:avLst/>
          </a:prstGeom>
        </p:spPr>
      </p:pic>
      <p:sp>
        <p:nvSpPr>
          <p:cNvPr id="7" name="Rectangle 6"/>
          <p:cNvSpPr/>
          <p:nvPr/>
        </p:nvSpPr>
        <p:spPr>
          <a:xfrm>
            <a:off x="2627086" y="209703"/>
            <a:ext cx="5742881" cy="1015663"/>
          </a:xfrm>
          <a:prstGeom prst="rect">
            <a:avLst/>
          </a:prstGeom>
          <a:solidFill>
            <a:schemeClr val="tx1">
              <a:lumMod val="75000"/>
              <a:lumOff val="25000"/>
            </a:schemeClr>
          </a:solidFill>
        </p:spPr>
        <p:txBody>
          <a:bodyPr wrap="square">
            <a:spAutoFit/>
          </a:bodyPr>
          <a:lstStyle/>
          <a:p>
            <a:r>
              <a:rPr lang="en-US" sz="2000" dirty="0">
                <a:solidFill>
                  <a:srgbClr val="FFFF00"/>
                </a:solidFill>
                <a:latin typeface="Times" panose="02020603050405020304" pitchFamily="18" charset="0"/>
              </a:rPr>
              <a:t>We observe that using the </a:t>
            </a:r>
            <a:r>
              <a:rPr lang="en-US" sz="2000" dirty="0" err="1">
                <a:solidFill>
                  <a:srgbClr val="FFFF00"/>
                </a:solidFill>
                <a:latin typeface="Times" panose="02020603050405020304" pitchFamily="18" charset="0"/>
              </a:rPr>
              <a:t>Widlar</a:t>
            </a:r>
            <a:r>
              <a:rPr lang="en-US" sz="2000" dirty="0">
                <a:solidFill>
                  <a:srgbClr val="FFFF00"/>
                </a:solidFill>
                <a:latin typeface="Times" panose="02020603050405020304" pitchFamily="18" charset="0"/>
              </a:rPr>
              <a:t> circuit allows the generation of a small constant current using relatively small resistors</a:t>
            </a:r>
            <a:endParaRPr lang="en-US" sz="2000" dirty="0">
              <a:solidFill>
                <a:srgbClr val="FFFF00"/>
              </a:solidFill>
            </a:endParaRPr>
          </a:p>
        </p:txBody>
      </p:sp>
      <mc:AlternateContent xmlns:mc="http://schemas.openxmlformats.org/markup-compatibility/2006" xmlns:a14="http://schemas.microsoft.com/office/drawing/2010/main">
        <mc:Choice Requires="a14">
          <p:sp>
            <p:nvSpPr>
              <p:cNvPr id="2" name="Rectangular Callout 1"/>
              <p:cNvSpPr/>
              <p:nvPr/>
            </p:nvSpPr>
            <p:spPr>
              <a:xfrm>
                <a:off x="8103866" y="3875314"/>
                <a:ext cx="3826878" cy="1596572"/>
              </a:xfrm>
              <a:prstGeom prst="wedgeRectCallout">
                <a:avLst>
                  <a:gd name="adj1" fmla="val 45455"/>
                  <a:gd name="adj2" fmla="val -150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𝐵𝐸</m:t>
                        </m:r>
                      </m:sub>
                    </m:sSub>
                  </m:oMath>
                </a14:m>
                <a:r>
                  <a:rPr lang="en-US" dirty="0"/>
                  <a:t> for both the transistors not same</a:t>
                </a:r>
              </a:p>
              <a:p>
                <a:pPr algn="ctr"/>
                <a:endParaRPr lang="en-US" dirty="0"/>
              </a:p>
              <a:p>
                <a:pPr algn="ctr"/>
                <a:r>
                  <a:rPr lang="en-US" dirty="0"/>
                  <a:t> Now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𝐸</m:t>
                        </m:r>
                      </m:sub>
                    </m:sSub>
                    <m:r>
                      <a:rPr lang="en-US" b="0" i="1" smtClean="0">
                        <a:latin typeface="Cambria Math" panose="02040503050406030204" pitchFamily="18" charset="0"/>
                      </a:rPr>
                      <m:t>=0.115 </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𝐵𝐸</m:t>
                        </m:r>
                        <m:r>
                          <a:rPr lang="en-US" b="0" i="1" smtClean="0">
                            <a:latin typeface="Cambria Math" panose="02040503050406030204" pitchFamily="18" charset="0"/>
                          </a:rPr>
                          <m:t>2</m:t>
                        </m:r>
                      </m:sub>
                    </m:sSub>
                    <m:r>
                      <a:rPr lang="en-US" b="0" i="1" smtClean="0">
                        <a:latin typeface="Cambria Math" panose="02040503050406030204" pitchFamily="18" charset="0"/>
                      </a:rPr>
                      <m:t>=0.585</m:t>
                    </m:r>
                  </m:oMath>
                </a14:m>
                <a:r>
                  <a:rPr lang="en-US" dirty="0"/>
                  <a:t> </a:t>
                </a:r>
              </a:p>
              <a:p>
                <a:pPr algn="ctr"/>
                <a:endParaRPr lang="en-US" dirty="0"/>
              </a:p>
              <a:p>
                <a:pPr algn="ctr"/>
                <a:r>
                  <a:rPr lang="en-US" dirty="0"/>
                  <a:t>0.115 V   less then Q1</a:t>
                </a:r>
              </a:p>
            </p:txBody>
          </p:sp>
        </mc:Choice>
        <mc:Fallback xmlns="">
          <p:sp>
            <p:nvSpPr>
              <p:cNvPr id="2" name="Rectangular Callout 1"/>
              <p:cNvSpPr>
                <a:spLocks noRot="1" noChangeAspect="1" noMove="1" noResize="1" noEditPoints="1" noAdjustHandles="1" noChangeArrowheads="1" noChangeShapeType="1" noTextEdit="1"/>
              </p:cNvSpPr>
              <p:nvPr/>
            </p:nvSpPr>
            <p:spPr>
              <a:xfrm>
                <a:off x="8103866" y="3875314"/>
                <a:ext cx="3826878" cy="1596572"/>
              </a:xfrm>
              <a:prstGeom prst="wedgeRectCallout">
                <a:avLst>
                  <a:gd name="adj1" fmla="val 45455"/>
                  <a:gd name="adj2" fmla="val -150773"/>
                </a:avLst>
              </a:prstGeom>
              <a:blipFill rotWithShape="0">
                <a:blip r:embed="rId5"/>
                <a:stretch>
                  <a:fillRect b="-752"/>
                </a:stretch>
              </a:blipFill>
            </p:spPr>
            <p:txBody>
              <a:bodyPr/>
              <a:lstStyle/>
              <a:p>
                <a:r>
                  <a:rPr lang="en-US">
                    <a:noFill/>
                  </a:rPr>
                  <a:t> </a:t>
                </a:r>
              </a:p>
            </p:txBody>
          </p:sp>
        </mc:Fallback>
      </mc:AlternateContent>
    </p:spTree>
    <p:extLst>
      <p:ext uri="{BB962C8B-B14F-4D97-AF65-F5344CB8AC3E}">
        <p14:creationId xmlns:p14="http://schemas.microsoft.com/office/powerpoint/2010/main" val="5341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put Resistance</a:t>
            </a:r>
          </a:p>
        </p:txBody>
      </p:sp>
      <p:pic>
        <p:nvPicPr>
          <p:cNvPr id="4" name="Picture 3"/>
          <p:cNvPicPr>
            <a:picLocks noChangeAspect="1"/>
          </p:cNvPicPr>
          <p:nvPr/>
        </p:nvPicPr>
        <p:blipFill>
          <a:blip r:embed="rId2"/>
          <a:stretch>
            <a:fillRect/>
          </a:stretch>
        </p:blipFill>
        <p:spPr>
          <a:xfrm>
            <a:off x="1013003" y="2333662"/>
            <a:ext cx="5489673" cy="961081"/>
          </a:xfrm>
          <a:prstGeom prst="rect">
            <a:avLst/>
          </a:prstGeom>
        </p:spPr>
      </p:pic>
      <p:pic>
        <p:nvPicPr>
          <p:cNvPr id="5" name="Picture 4"/>
          <p:cNvPicPr>
            <a:picLocks noChangeAspect="1"/>
          </p:cNvPicPr>
          <p:nvPr/>
        </p:nvPicPr>
        <p:blipFill>
          <a:blip r:embed="rId3"/>
          <a:stretch>
            <a:fillRect/>
          </a:stretch>
        </p:blipFill>
        <p:spPr>
          <a:xfrm>
            <a:off x="475987" y="4107433"/>
            <a:ext cx="11179681" cy="1204796"/>
          </a:xfrm>
          <a:prstGeom prst="rect">
            <a:avLst/>
          </a:prstGeom>
        </p:spPr>
      </p:pic>
      <p:pic>
        <p:nvPicPr>
          <p:cNvPr id="6" name="Picture 5"/>
          <p:cNvPicPr>
            <a:picLocks noChangeAspect="1"/>
          </p:cNvPicPr>
          <p:nvPr/>
        </p:nvPicPr>
        <p:blipFill rotWithShape="1">
          <a:blip r:embed="rId4"/>
          <a:srcRect l="52425"/>
          <a:stretch/>
        </p:blipFill>
        <p:spPr>
          <a:xfrm>
            <a:off x="9408886" y="51931"/>
            <a:ext cx="1944914" cy="3277513"/>
          </a:xfrm>
          <a:prstGeom prst="rect">
            <a:avLst/>
          </a:prstGeom>
        </p:spPr>
      </p:pic>
    </p:spTree>
    <p:extLst>
      <p:ext uri="{BB962C8B-B14F-4D97-AF65-F5344CB8AC3E}">
        <p14:creationId xmlns:p14="http://schemas.microsoft.com/office/powerpoint/2010/main" val="1549400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032343" cy="2491767"/>
          </a:xfrm>
          <a:prstGeom prst="rect">
            <a:avLst/>
          </a:prstGeom>
        </p:spPr>
      </p:pic>
      <p:pic>
        <p:nvPicPr>
          <p:cNvPr id="5" name="Picture 4"/>
          <p:cNvPicPr>
            <a:picLocks noChangeAspect="1"/>
          </p:cNvPicPr>
          <p:nvPr/>
        </p:nvPicPr>
        <p:blipFill>
          <a:blip r:embed="rId3"/>
          <a:stretch>
            <a:fillRect/>
          </a:stretch>
        </p:blipFill>
        <p:spPr>
          <a:xfrm>
            <a:off x="6044982" y="2491766"/>
            <a:ext cx="5987361" cy="2414063"/>
          </a:xfrm>
          <a:prstGeom prst="rect">
            <a:avLst/>
          </a:prstGeom>
        </p:spPr>
      </p:pic>
      <p:pic>
        <p:nvPicPr>
          <p:cNvPr id="6" name="Picture 5"/>
          <p:cNvPicPr>
            <a:picLocks noChangeAspect="1"/>
          </p:cNvPicPr>
          <p:nvPr/>
        </p:nvPicPr>
        <p:blipFill>
          <a:blip r:embed="rId4"/>
          <a:stretch>
            <a:fillRect/>
          </a:stretch>
        </p:blipFill>
        <p:spPr>
          <a:xfrm>
            <a:off x="-28811" y="2491766"/>
            <a:ext cx="6044982" cy="3320106"/>
          </a:xfrm>
          <a:prstGeom prst="rect">
            <a:avLst/>
          </a:prstGeom>
        </p:spPr>
      </p:pic>
      <p:pic>
        <p:nvPicPr>
          <p:cNvPr id="2" name="Picture 1"/>
          <p:cNvPicPr>
            <a:picLocks noChangeAspect="1"/>
          </p:cNvPicPr>
          <p:nvPr/>
        </p:nvPicPr>
        <p:blipFill>
          <a:blip r:embed="rId5"/>
          <a:stretch>
            <a:fillRect/>
          </a:stretch>
        </p:blipFill>
        <p:spPr>
          <a:xfrm>
            <a:off x="6044982" y="3444572"/>
            <a:ext cx="2433102" cy="2367300"/>
          </a:xfrm>
          <a:prstGeom prst="rect">
            <a:avLst/>
          </a:prstGeom>
        </p:spPr>
      </p:pic>
    </p:spTree>
    <p:extLst>
      <p:ext uri="{BB962C8B-B14F-4D97-AF65-F5344CB8AC3E}">
        <p14:creationId xmlns:p14="http://schemas.microsoft.com/office/powerpoint/2010/main" val="784335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63770" y="0"/>
            <a:ext cx="6328229" cy="3475675"/>
          </a:xfrm>
          <a:prstGeom prst="rect">
            <a:avLst/>
          </a:prstGeom>
        </p:spPr>
      </p:pic>
      <p:pic>
        <p:nvPicPr>
          <p:cNvPr id="5" name="Picture 4"/>
          <p:cNvPicPr>
            <a:picLocks noChangeAspect="1"/>
          </p:cNvPicPr>
          <p:nvPr/>
        </p:nvPicPr>
        <p:blipFill>
          <a:blip r:embed="rId3"/>
          <a:stretch>
            <a:fillRect/>
          </a:stretch>
        </p:blipFill>
        <p:spPr>
          <a:xfrm>
            <a:off x="0" y="-1"/>
            <a:ext cx="4603560" cy="1857829"/>
          </a:xfrm>
          <a:prstGeom prst="rect">
            <a:avLst/>
          </a:prstGeom>
        </p:spPr>
      </p:pic>
      <p:pic>
        <p:nvPicPr>
          <p:cNvPr id="6" name="Picture 5"/>
          <p:cNvPicPr>
            <a:picLocks noChangeAspect="1"/>
          </p:cNvPicPr>
          <p:nvPr/>
        </p:nvPicPr>
        <p:blipFill>
          <a:blip r:embed="rId4"/>
          <a:stretch>
            <a:fillRect/>
          </a:stretch>
        </p:blipFill>
        <p:spPr>
          <a:xfrm>
            <a:off x="-29029" y="2004302"/>
            <a:ext cx="5863770" cy="2942746"/>
          </a:xfrm>
          <a:prstGeom prst="rect">
            <a:avLst/>
          </a:prstGeom>
        </p:spPr>
      </p:pic>
      <p:pic>
        <p:nvPicPr>
          <p:cNvPr id="7" name="Picture 6"/>
          <p:cNvPicPr>
            <a:picLocks noChangeAspect="1"/>
          </p:cNvPicPr>
          <p:nvPr/>
        </p:nvPicPr>
        <p:blipFill>
          <a:blip r:embed="rId5"/>
          <a:stretch>
            <a:fillRect/>
          </a:stretch>
        </p:blipFill>
        <p:spPr>
          <a:xfrm>
            <a:off x="-1" y="5093521"/>
            <a:ext cx="5863771" cy="904020"/>
          </a:xfrm>
          <a:prstGeom prst="rect">
            <a:avLst/>
          </a:prstGeom>
        </p:spPr>
      </p:pic>
      <p:pic>
        <p:nvPicPr>
          <p:cNvPr id="8" name="Picture 7"/>
          <p:cNvPicPr>
            <a:picLocks noChangeAspect="1"/>
          </p:cNvPicPr>
          <p:nvPr/>
        </p:nvPicPr>
        <p:blipFill>
          <a:blip r:embed="rId6"/>
          <a:stretch>
            <a:fillRect/>
          </a:stretch>
        </p:blipFill>
        <p:spPr>
          <a:xfrm>
            <a:off x="8455125" y="3606301"/>
            <a:ext cx="3736874" cy="3206974"/>
          </a:xfrm>
          <a:prstGeom prst="rect">
            <a:avLst/>
          </a:prstGeom>
        </p:spPr>
      </p:pic>
    </p:spTree>
    <p:extLst>
      <p:ext uri="{BB962C8B-B14F-4D97-AF65-F5344CB8AC3E}">
        <p14:creationId xmlns:p14="http://schemas.microsoft.com/office/powerpoint/2010/main" val="1826982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400" b="1" dirty="0"/>
              <a:t>The Darlington Configuration</a:t>
            </a:r>
            <a:endParaRPr lang="en-US" sz="5400" dirty="0"/>
          </a:p>
        </p:txBody>
      </p:sp>
      <p:pic>
        <p:nvPicPr>
          <p:cNvPr id="4" name="Content Placeholder 3"/>
          <p:cNvPicPr>
            <a:picLocks noGrp="1" noChangeAspect="1"/>
          </p:cNvPicPr>
          <p:nvPr>
            <p:ph idx="1"/>
          </p:nvPr>
        </p:nvPicPr>
        <p:blipFill>
          <a:blip r:embed="rId2"/>
          <a:stretch>
            <a:fillRect/>
          </a:stretch>
        </p:blipFill>
        <p:spPr>
          <a:xfrm>
            <a:off x="463451" y="1070345"/>
            <a:ext cx="10916754" cy="4778911"/>
          </a:xfrm>
          <a:prstGeom prst="rect">
            <a:avLst/>
          </a:prstGeom>
        </p:spPr>
      </p:pic>
      <p:sp>
        <p:nvSpPr>
          <p:cNvPr id="5" name="Rectangle 4"/>
          <p:cNvSpPr/>
          <p:nvPr/>
        </p:nvSpPr>
        <p:spPr>
          <a:xfrm>
            <a:off x="290287" y="6008913"/>
            <a:ext cx="11625942" cy="769441"/>
          </a:xfrm>
          <a:prstGeom prst="rect">
            <a:avLst/>
          </a:prstGeom>
        </p:spPr>
        <p:txBody>
          <a:bodyPr wrap="square">
            <a:spAutoFit/>
          </a:bodyPr>
          <a:lstStyle/>
          <a:p>
            <a:r>
              <a:rPr lang="en-US" sz="2000" b="1" dirty="0">
                <a:latin typeface="TimesNewRoman,Bold"/>
              </a:rPr>
              <a:t>(a) </a:t>
            </a:r>
            <a:r>
              <a:rPr lang="en-US" sz="2000" dirty="0">
                <a:latin typeface="TimesNewRoman"/>
              </a:rPr>
              <a:t>The Darlington configuration; </a:t>
            </a:r>
            <a:r>
              <a:rPr lang="en-US" sz="2000" b="1" dirty="0">
                <a:latin typeface="TimesNewRoman,Bold"/>
              </a:rPr>
              <a:t>(b) </a:t>
            </a:r>
            <a:r>
              <a:rPr lang="en-US" sz="2000" dirty="0">
                <a:latin typeface="TimesNewRoman"/>
              </a:rPr>
              <a:t>voltage follower using the Darlington configuration; </a:t>
            </a:r>
            <a:r>
              <a:rPr lang="en-US" sz="2000" b="1" dirty="0">
                <a:latin typeface="TimesNewRoman,Bold"/>
              </a:rPr>
              <a:t>(c) </a:t>
            </a:r>
            <a:r>
              <a:rPr lang="en-US" sz="2000" dirty="0">
                <a:latin typeface="TimesNewRoman"/>
              </a:rPr>
              <a:t>the Darlington follower with a bias current </a:t>
            </a:r>
            <a:r>
              <a:rPr lang="en-US" sz="2000" i="1" dirty="0">
                <a:latin typeface="TimesNewRoman,Italic"/>
              </a:rPr>
              <a:t>I </a:t>
            </a:r>
            <a:r>
              <a:rPr lang="en-US" sz="2000" dirty="0">
                <a:latin typeface="TimesNewRoman"/>
              </a:rPr>
              <a:t>supplied to </a:t>
            </a:r>
            <a:r>
              <a:rPr lang="en-US" sz="2000" i="1" dirty="0">
                <a:latin typeface="TimesNewRoman,Italic"/>
              </a:rPr>
              <a:t>Q</a:t>
            </a:r>
            <a:r>
              <a:rPr lang="en-US" sz="900" dirty="0">
                <a:latin typeface="TimesNewRoman"/>
              </a:rPr>
              <a:t>1 </a:t>
            </a:r>
            <a:r>
              <a:rPr lang="en-US" sz="2000" dirty="0">
                <a:latin typeface="TimesNewRoman"/>
              </a:rPr>
              <a:t>to ensure that its </a:t>
            </a:r>
            <a:r>
              <a:rPr lang="el-GR" sz="2000" dirty="0">
                <a:latin typeface="Calibri" panose="020F0502020204030204" pitchFamily="34" charset="0"/>
              </a:rPr>
              <a:t>β</a:t>
            </a:r>
            <a:r>
              <a:rPr lang="en-US" sz="2400" dirty="0">
                <a:latin typeface="Symbol" panose="05050102010706020507" pitchFamily="18" charset="2"/>
              </a:rPr>
              <a:t> </a:t>
            </a:r>
            <a:r>
              <a:rPr lang="en-US" sz="2000" dirty="0">
                <a:latin typeface="TimesNewRoman"/>
              </a:rPr>
              <a:t>remains high.</a:t>
            </a:r>
            <a:endParaRPr lang="en-US" sz="2000" dirty="0"/>
          </a:p>
        </p:txBody>
      </p:sp>
      <p:sp>
        <p:nvSpPr>
          <p:cNvPr id="3" name="Rectangle 2"/>
          <p:cNvSpPr/>
          <p:nvPr/>
        </p:nvSpPr>
        <p:spPr>
          <a:xfrm>
            <a:off x="1204686" y="2002971"/>
            <a:ext cx="2162628" cy="2540000"/>
          </a:xfrm>
          <a:prstGeom prst="rect">
            <a:avLst/>
          </a:prstGeom>
          <a:solidFill>
            <a:schemeClr val="accent1">
              <a:alpha val="12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3599543" y="1070345"/>
            <a:ext cx="2322286" cy="801998"/>
          </a:xfrm>
          <a:prstGeom prst="wedgeRectCallout">
            <a:avLst>
              <a:gd name="adj1" fmla="val -54583"/>
              <a:gd name="adj2" fmla="val 82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 one package</a:t>
            </a:r>
          </a:p>
        </p:txBody>
      </p:sp>
    </p:spTree>
    <p:extLst>
      <p:ext uri="{BB962C8B-B14F-4D97-AF65-F5344CB8AC3E}">
        <p14:creationId xmlns:p14="http://schemas.microsoft.com/office/powerpoint/2010/main" val="10123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3397"/>
          <a:stretch/>
        </p:blipFill>
        <p:spPr>
          <a:xfrm>
            <a:off x="177795" y="5355771"/>
            <a:ext cx="12014205" cy="1204686"/>
          </a:xfrm>
          <a:prstGeom prst="rect">
            <a:avLst/>
          </a:prstGeom>
        </p:spPr>
      </p:pic>
      <p:pic>
        <p:nvPicPr>
          <p:cNvPr id="5" name="Picture 4"/>
          <p:cNvPicPr>
            <a:picLocks noChangeAspect="1"/>
          </p:cNvPicPr>
          <p:nvPr/>
        </p:nvPicPr>
        <p:blipFill rotWithShape="1">
          <a:blip r:embed="rId2"/>
          <a:srcRect r="28028" b="29648"/>
          <a:stretch/>
        </p:blipFill>
        <p:spPr>
          <a:xfrm>
            <a:off x="403888" y="297542"/>
            <a:ext cx="11562017" cy="4259943"/>
          </a:xfrm>
          <a:prstGeom prst="rect">
            <a:avLst/>
          </a:prstGeom>
        </p:spPr>
      </p:pic>
      <p:pic>
        <p:nvPicPr>
          <p:cNvPr id="6" name="Content Placeholder 3"/>
          <p:cNvPicPr>
            <a:picLocks noChangeAspect="1"/>
          </p:cNvPicPr>
          <p:nvPr/>
        </p:nvPicPr>
        <p:blipFill rotWithShape="1">
          <a:blip r:embed="rId3"/>
          <a:srcRect l="29060" r="31320"/>
          <a:stretch/>
        </p:blipFill>
        <p:spPr>
          <a:xfrm>
            <a:off x="177795" y="917173"/>
            <a:ext cx="3294743" cy="3640312"/>
          </a:xfrm>
          <a:prstGeom prst="rect">
            <a:avLst/>
          </a:prstGeom>
        </p:spPr>
      </p:pic>
    </p:spTree>
    <p:extLst>
      <p:ext uri="{BB962C8B-B14F-4D97-AF65-F5344CB8AC3E}">
        <p14:creationId xmlns:p14="http://schemas.microsoft.com/office/powerpoint/2010/main" val="192899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8"/>
          <p:cNvSpPr>
            <a:spLocks noChangeArrowheads="1"/>
          </p:cNvSpPr>
          <p:nvPr/>
        </p:nvSpPr>
        <p:spPr bwMode="auto">
          <a:xfrm>
            <a:off x="1524000" y="1905000"/>
            <a:ext cx="4572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pic>
        <p:nvPicPr>
          <p:cNvPr id="52229" name="Picture 5" descr="se07F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74334"/>
            <a:ext cx="4417786" cy="407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4"/>
          <p:cNvSpPr>
            <a:spLocks noChangeArrowheads="1"/>
          </p:cNvSpPr>
          <p:nvPr/>
        </p:nvSpPr>
        <p:spPr bwMode="auto">
          <a:xfrm>
            <a:off x="0" y="174171"/>
            <a:ext cx="6516914" cy="6740307"/>
          </a:xfrm>
          <a:prstGeom prst="rect">
            <a:avLst/>
          </a:prstGeom>
          <a:solidFill>
            <a:srgbClr val="66FF66"/>
          </a:solidFill>
          <a:ln>
            <a:noFill/>
          </a:ln>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5400" b="1" dirty="0"/>
              <a:t>For proper operation, the output terminal, that is, the drain of </a:t>
            </a:r>
            <a:r>
              <a:rPr lang="en-US" altLang="en-US" sz="5400" b="1" i="1" dirty="0"/>
              <a:t>Q</a:t>
            </a:r>
            <a:r>
              <a:rPr lang="en-US" altLang="en-US" sz="5400" b="1" baseline="-25000" dirty="0"/>
              <a:t>2</a:t>
            </a:r>
            <a:r>
              <a:rPr lang="en-US" altLang="en-US" sz="5400" b="1" dirty="0"/>
              <a:t>, must be connected to a circuit that ensures that </a:t>
            </a:r>
            <a:r>
              <a:rPr lang="en-US" altLang="en-US" sz="5400" b="1" i="1" dirty="0"/>
              <a:t>Q</a:t>
            </a:r>
            <a:r>
              <a:rPr lang="en-US" altLang="en-US" sz="5400" b="1" baseline="-25000" dirty="0"/>
              <a:t>2</a:t>
            </a:r>
            <a:r>
              <a:rPr lang="en-US" altLang="en-US" sz="5400" b="1" dirty="0"/>
              <a:t> operates in saturation.</a:t>
            </a:r>
          </a:p>
        </p:txBody>
      </p:sp>
    </p:spTree>
    <p:extLst>
      <p:ext uri="{BB962C8B-B14F-4D97-AF65-F5344CB8AC3E}">
        <p14:creationId xmlns:p14="http://schemas.microsoft.com/office/powerpoint/2010/main" val="2985743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232892" y="159064"/>
            <a:ext cx="9404593" cy="797540"/>
          </a:xfrm>
          <a:solidFill>
            <a:srgbClr val="FFFF00"/>
          </a:solidFill>
        </p:spPr>
        <p:txBody>
          <a:bodyPr>
            <a:normAutofit fontScale="90000"/>
          </a:bodyPr>
          <a:lstStyle/>
          <a:p>
            <a:pPr eaLnBrk="1" hangingPunct="1"/>
            <a:r>
              <a:rPr lang="en-US" altLang="en-US" sz="3200" b="1" dirty="0">
                <a:latin typeface="Arial" panose="020B0604020202020204" pitchFamily="34" charset="0"/>
                <a:cs typeface="Arial" panose="020B0604020202020204" pitchFamily="34" charset="0"/>
              </a:rPr>
              <a:t>The Basic MOSFET Current Source: Transfer Ratio</a:t>
            </a:r>
          </a:p>
        </p:txBody>
      </p:sp>
      <p:pic>
        <p:nvPicPr>
          <p:cNvPr id="5" name="Picture 5" descr="se07F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738" y="1484626"/>
            <a:ext cx="5173260" cy="477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232892" y="1291771"/>
            <a:ext cx="5558308" cy="5296253"/>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114799" y="5457371"/>
                <a:ext cx="3065070" cy="9184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𝑻𝒉𝒖𝒔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𝑰</m:t>
                          </m:r>
                        </m:e>
                        <m:sub>
                          <m:r>
                            <a:rPr lang="en-US" sz="2000" b="1" i="1" smtClean="0">
                              <a:latin typeface="Cambria Math" panose="02040503050406030204" pitchFamily="18" charset="0"/>
                            </a:rPr>
                            <m:t>𝑶</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𝑰</m:t>
                              </m:r>
                            </m:e>
                            <m:sub>
                              <m:r>
                                <a:rPr lang="en-US" sz="2000" b="1" i="1" smtClean="0">
                                  <a:latin typeface="Cambria Math" panose="02040503050406030204" pitchFamily="18" charset="0"/>
                                </a:rPr>
                                <m:t>𝑹𝑬𝑭</m:t>
                              </m:r>
                            </m:sub>
                          </m:sSub>
                          <m:sSub>
                            <m:sSubPr>
                              <m:ctrlPr>
                                <a:rPr lang="en-US" sz="2000" b="1" i="1" smtClean="0">
                                  <a:latin typeface="Cambria Math" panose="02040503050406030204" pitchFamily="18" charset="0"/>
                                </a:rPr>
                              </m:ctrlPr>
                            </m:sSubPr>
                            <m:e>
                              <m:d>
                                <m:dPr>
                                  <m:ctrlPr>
                                    <a:rPr lang="en-US" sz="2000" b="1" i="1" smtClean="0">
                                      <a:latin typeface="Cambria Math" panose="02040503050406030204" pitchFamily="18" charset="0"/>
                                    </a:rPr>
                                  </m:ctrlPr>
                                </m:dPr>
                                <m:e>
                                  <m:f>
                                    <m:fPr>
                                      <m:type m:val="skw"/>
                                      <m:ctrlPr>
                                        <a:rPr lang="en-US" sz="2000" b="1" i="1" smtClean="0">
                                          <a:latin typeface="Cambria Math" panose="02040503050406030204" pitchFamily="18" charset="0"/>
                                        </a:rPr>
                                      </m:ctrlPr>
                                    </m:fPr>
                                    <m:num>
                                      <m:r>
                                        <a:rPr lang="en-US" sz="2000" b="1" i="1" smtClean="0">
                                          <a:latin typeface="Cambria Math" panose="02040503050406030204" pitchFamily="18" charset="0"/>
                                        </a:rPr>
                                        <m:t>𝑾</m:t>
                                      </m:r>
                                    </m:num>
                                    <m:den>
                                      <m:r>
                                        <a:rPr lang="en-US" sz="2000" b="1" i="1" smtClean="0">
                                          <a:latin typeface="Cambria Math" panose="02040503050406030204" pitchFamily="18" charset="0"/>
                                        </a:rPr>
                                        <m:t>𝑳</m:t>
                                      </m:r>
                                    </m:den>
                                  </m:f>
                                </m:e>
                              </m:d>
                            </m:e>
                            <m:sub>
                              <m:r>
                                <a:rPr lang="en-US" sz="2000" b="1" i="1" smtClean="0">
                                  <a:latin typeface="Cambria Math" panose="02040503050406030204" pitchFamily="18" charset="0"/>
                                </a:rPr>
                                <m:t>𝟐</m:t>
                              </m:r>
                            </m:sub>
                          </m:sSub>
                        </m:num>
                        <m:den>
                          <m:sSub>
                            <m:sSubPr>
                              <m:ctrlPr>
                                <a:rPr lang="en-US" sz="2000" b="1" i="1" smtClean="0">
                                  <a:latin typeface="Cambria Math" panose="02040503050406030204" pitchFamily="18" charset="0"/>
                                </a:rPr>
                              </m:ctrlPr>
                            </m:sSubPr>
                            <m:e>
                              <m:d>
                                <m:dPr>
                                  <m:ctrlPr>
                                    <a:rPr lang="en-US" sz="2000" b="1" i="1" smtClean="0">
                                      <a:latin typeface="Cambria Math" panose="02040503050406030204" pitchFamily="18" charset="0"/>
                                    </a:rPr>
                                  </m:ctrlPr>
                                </m:dPr>
                                <m:e>
                                  <m:f>
                                    <m:fPr>
                                      <m:type m:val="skw"/>
                                      <m:ctrlPr>
                                        <a:rPr lang="en-US" sz="2000" b="1" i="1" smtClean="0">
                                          <a:latin typeface="Cambria Math" panose="02040503050406030204" pitchFamily="18" charset="0"/>
                                        </a:rPr>
                                      </m:ctrlPr>
                                    </m:fPr>
                                    <m:num>
                                      <m:r>
                                        <a:rPr lang="en-US" sz="2000" b="1" i="1" smtClean="0">
                                          <a:latin typeface="Cambria Math" panose="02040503050406030204" pitchFamily="18" charset="0"/>
                                        </a:rPr>
                                        <m:t>𝑾</m:t>
                                      </m:r>
                                    </m:num>
                                    <m:den>
                                      <m:r>
                                        <a:rPr lang="en-US" sz="2000" b="1" i="1" smtClean="0">
                                          <a:latin typeface="Cambria Math" panose="02040503050406030204" pitchFamily="18" charset="0"/>
                                        </a:rPr>
                                        <m:t>𝑳</m:t>
                                      </m:r>
                                    </m:den>
                                  </m:f>
                                </m:e>
                              </m:d>
                            </m:e>
                            <m:sub>
                              <m:r>
                                <a:rPr lang="en-US" sz="2000" b="1" i="1" smtClean="0">
                                  <a:latin typeface="Cambria Math" panose="02040503050406030204" pitchFamily="18" charset="0"/>
                                </a:rPr>
                                <m:t>𝟏</m:t>
                              </m:r>
                            </m:sub>
                          </m:sSub>
                        </m:den>
                      </m:f>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4114799" y="5457371"/>
                <a:ext cx="3065070" cy="91845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76155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8515A27C-BD41-4D4B-80F7-AA3CC62CD49B}" type="slidenum">
              <a:rPr lang="en-US" altLang="en-US"/>
              <a:pPr>
                <a:defRPr/>
              </a:pPr>
              <a:t>8</a:t>
            </a:fld>
            <a:endParaRPr lang="en-US" altLang="en-US"/>
          </a:p>
        </p:txBody>
      </p:sp>
      <p:sp>
        <p:nvSpPr>
          <p:cNvPr id="56324" name="Rectangle 2"/>
          <p:cNvSpPr>
            <a:spLocks noGrp="1" noChangeArrowheads="1"/>
          </p:cNvSpPr>
          <p:nvPr>
            <p:ph type="title"/>
          </p:nvPr>
        </p:nvSpPr>
        <p:spPr>
          <a:xfrm>
            <a:off x="129862" y="171205"/>
            <a:ext cx="7597462" cy="1026530"/>
          </a:xfrm>
          <a:solidFill>
            <a:srgbClr val="00FF00"/>
          </a:solidFill>
        </p:spPr>
        <p:txBody>
          <a:bodyPr>
            <a:normAutofit fontScale="90000"/>
          </a:bodyPr>
          <a:lstStyle/>
          <a:p>
            <a:pPr eaLnBrk="1" hangingPunct="1"/>
            <a:r>
              <a:rPr lang="en-US" altLang="en-US" dirty="0">
                <a:latin typeface="Arial Black" panose="020B0A04020102020204" pitchFamily="34" charset="0"/>
              </a:rPr>
              <a:t>Example:  Current Scaling </a:t>
            </a:r>
          </a:p>
        </p:txBody>
      </p:sp>
      <p:pic>
        <p:nvPicPr>
          <p:cNvPr id="563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8477250" cy="3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1981200" y="5048518"/>
                <a:ext cx="6172200" cy="523220"/>
              </a:xfrm>
              <a:prstGeom prst="rect">
                <a:avLst/>
              </a:prstGeom>
              <a:noFill/>
            </p:spPr>
            <p:txBody>
              <a:bodyPr wrap="square" rtlCol="0">
                <a:spAutoFit/>
              </a:bodyPr>
              <a:lstStyle/>
              <a:p>
                <a:r>
                  <a:rPr lang="en-US" sz="2800" b="1" dirty="0"/>
                  <a:t>Can you guess the values of </a:t>
                </a:r>
                <a14:m>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𝑰</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 </m:t>
                    </m:r>
                    <m:r>
                      <a:rPr lang="en-US" sz="2800" b="1" i="1" smtClean="0">
                        <a:latin typeface="Cambria Math" panose="02040503050406030204" pitchFamily="18" charset="0"/>
                      </a:rPr>
                      <m:t>𝒂𝒏𝒅</m:t>
                    </m:r>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𝑰</m:t>
                        </m:r>
                      </m:e>
                      <m:sub>
                        <m:r>
                          <a:rPr lang="en-US" sz="2800" b="1" i="1" smtClean="0">
                            <a:latin typeface="Cambria Math" panose="02040503050406030204" pitchFamily="18" charset="0"/>
                          </a:rPr>
                          <m:t>𝟐</m:t>
                        </m:r>
                      </m:sub>
                    </m:sSub>
                  </m:oMath>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981200" y="5048518"/>
                <a:ext cx="6172200" cy="523220"/>
              </a:xfrm>
              <a:prstGeom prst="rect">
                <a:avLst/>
              </a:prstGeom>
              <a:blipFill rotWithShape="0">
                <a:blip r:embed="rId3"/>
                <a:stretch>
                  <a:fillRect l="-1974" t="-10465" b="-32558"/>
                </a:stretch>
              </a:blipFill>
            </p:spPr>
            <p:txBody>
              <a:bodyPr/>
              <a:lstStyle/>
              <a:p>
                <a:r>
                  <a:rPr lang="en-US">
                    <a:noFill/>
                  </a:rPr>
                  <a:t> </a:t>
                </a:r>
              </a:p>
            </p:txBody>
          </p:sp>
        </mc:Fallback>
      </mc:AlternateContent>
      <p:sp>
        <p:nvSpPr>
          <p:cNvPr id="7" name="Rectangle 3"/>
          <p:cNvSpPr txBox="1">
            <a:spLocks noChangeArrowheads="1"/>
          </p:cNvSpPr>
          <p:nvPr/>
        </p:nvSpPr>
        <p:spPr>
          <a:xfrm>
            <a:off x="236112" y="5911225"/>
            <a:ext cx="11513712" cy="762000"/>
          </a:xfrm>
          <a:prstGeom prst="rect">
            <a:avLst/>
          </a:prstGeom>
          <a:solidFill>
            <a:srgbClr val="FFFF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b="1"/>
              <a:t>MOS current mirrors can also scale I</a:t>
            </a:r>
            <a:r>
              <a:rPr lang="en-US" altLang="en-US" b="1" baseline="-25000"/>
              <a:t>REF </a:t>
            </a:r>
            <a:r>
              <a:rPr lang="en-US" altLang="en-US" b="1"/>
              <a:t>up or down (I</a:t>
            </a:r>
            <a:r>
              <a:rPr lang="en-US" altLang="en-US" b="1" baseline="-25000"/>
              <a:t>1 </a:t>
            </a:r>
            <a:r>
              <a:rPr lang="en-US" altLang="en-US" b="1"/>
              <a:t>= 0.2mA, I</a:t>
            </a:r>
            <a:r>
              <a:rPr lang="en-US" altLang="en-US" b="1" baseline="-25000"/>
              <a:t>2 </a:t>
            </a:r>
            <a:r>
              <a:rPr lang="en-US" altLang="en-US" b="1"/>
              <a:t>= 0.5mA).</a:t>
            </a:r>
            <a:endParaRPr lang="en-US" altLang="en-US" b="1" dirty="0"/>
          </a:p>
        </p:txBody>
      </p:sp>
    </p:spTree>
    <p:extLst>
      <p:ext uri="{BB962C8B-B14F-4D97-AF65-F5344CB8AC3E}">
        <p14:creationId xmlns:p14="http://schemas.microsoft.com/office/powerpoint/2010/main" val="31360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4379"/>
          <a:stretch/>
        </p:blipFill>
        <p:spPr>
          <a:xfrm>
            <a:off x="115238" y="1854558"/>
            <a:ext cx="11898071" cy="4807625"/>
          </a:xfrm>
          <a:prstGeom prst="rect">
            <a:avLst/>
          </a:prstGeom>
        </p:spPr>
      </p:pic>
      <p:sp>
        <p:nvSpPr>
          <p:cNvPr id="2" name="Title 1"/>
          <p:cNvSpPr>
            <a:spLocks noGrp="1"/>
          </p:cNvSpPr>
          <p:nvPr>
            <p:ph type="title"/>
          </p:nvPr>
        </p:nvSpPr>
        <p:spPr>
          <a:xfrm>
            <a:off x="115239" y="184822"/>
            <a:ext cx="12076761" cy="948520"/>
          </a:xfrm>
        </p:spPr>
        <p:txBody>
          <a:bodyPr>
            <a:normAutofit/>
          </a:bodyPr>
          <a:lstStyle/>
          <a:p>
            <a:r>
              <a:rPr lang="en-US" sz="4000" dirty="0">
                <a:latin typeface="Arial Black" panose="020B0A04020102020204" pitchFamily="34" charset="0"/>
              </a:rPr>
              <a:t>Basic concept of current source &amp; sink</a:t>
            </a:r>
          </a:p>
        </p:txBody>
      </p:sp>
    </p:spTree>
    <p:extLst>
      <p:ext uri="{BB962C8B-B14F-4D97-AF65-F5344CB8AC3E}">
        <p14:creationId xmlns:p14="http://schemas.microsoft.com/office/powerpoint/2010/main" val="321990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2002</Words>
  <Application>Microsoft Office PowerPoint</Application>
  <PresentationFormat>Widescreen</PresentationFormat>
  <Paragraphs>170</Paragraphs>
  <Slides>55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Arial Black</vt:lpstr>
      <vt:lpstr>Calibri</vt:lpstr>
      <vt:lpstr>Calibri Light</vt:lpstr>
      <vt:lpstr>Cambria Math</vt:lpstr>
      <vt:lpstr>Symbol</vt:lpstr>
      <vt:lpstr>Times</vt:lpstr>
      <vt:lpstr>TimesNewRoman</vt:lpstr>
      <vt:lpstr>TimesNewRoman,Bold</vt:lpstr>
      <vt:lpstr>TimesNewRoman,Italic</vt:lpstr>
      <vt:lpstr>Office Theme</vt:lpstr>
      <vt:lpstr>PowerPoint Presentation</vt:lpstr>
      <vt:lpstr>Current sources, Mirrors &amp; current steering  </vt:lpstr>
      <vt:lpstr>7.4. IC Biasing – Current Sources, Current Mirrors, and Current-Steering Circuits</vt:lpstr>
      <vt:lpstr>PowerPoint Presentation</vt:lpstr>
      <vt:lpstr>PowerPoint Presentation</vt:lpstr>
      <vt:lpstr>PowerPoint Presentation</vt:lpstr>
      <vt:lpstr>The Basic MOSFET Current Source: Transfer Ratio</vt:lpstr>
      <vt:lpstr>Example:  Current Scaling </vt:lpstr>
      <vt:lpstr>Basic concept of current source &amp; sink</vt:lpstr>
      <vt:lpstr>PowerPoint Presentation</vt:lpstr>
      <vt:lpstr>NMOS –Sinks </vt:lpstr>
      <vt:lpstr>Effect of V_0  on I_0</vt:lpstr>
      <vt:lpstr>MOS Current-steering circuits  </vt:lpstr>
      <vt:lpstr>PowerPoint Presentation</vt:lpstr>
      <vt:lpstr>BJT-CURRENT MIRRORS</vt:lpstr>
      <vt:lpstr>PowerPoint Presentation</vt:lpstr>
      <vt:lpstr>Case 1: β sufficiently high that we can neglect the base currents</vt:lpstr>
      <vt:lpstr>PowerPoint Presentation</vt:lpstr>
      <vt:lpstr>Case 2: the effect of finite transistor β on the current transfer ratio</vt:lpstr>
      <vt:lpstr>PowerPoint Presentation</vt:lpstr>
      <vt:lpstr>BJT –Current Steering </vt:lpstr>
      <vt:lpstr>PowerPoint Presentation</vt:lpstr>
      <vt:lpstr>PowerPoint Presentation</vt:lpstr>
      <vt:lpstr>LECTURE</vt:lpstr>
      <vt:lpstr>PowerPoint Presentation</vt:lpstr>
      <vt:lpstr>PowerPoint Presentation</vt:lpstr>
      <vt:lpstr>PowerPoint Presentation</vt:lpstr>
      <vt:lpstr>Current-Mirror Circuits with Improved Performance</vt:lpstr>
      <vt:lpstr>Introduction:</vt:lpstr>
      <vt:lpstr>Cascoding</vt:lpstr>
      <vt:lpstr>A Bipolar Mirror with Base-Current Compensation</vt:lpstr>
      <vt:lpstr>PowerPoint Presentation</vt:lpstr>
      <vt:lpstr>The Wilson Current Mirror</vt:lpstr>
      <vt:lpstr>R_0  Calculations</vt:lpstr>
      <vt:lpstr>PowerPoint Presentation</vt:lpstr>
      <vt:lpstr>The Widlar Current Source</vt:lpstr>
      <vt:lpstr>PowerPoint Presentation</vt:lpstr>
      <vt:lpstr>PowerPoint Presentation</vt:lpstr>
      <vt:lpstr>Some Useful Transistor Pairings</vt:lpstr>
      <vt:lpstr>Some Useful Transistor Pairings</vt:lpstr>
      <vt:lpstr>PowerPoint Presentation</vt:lpstr>
      <vt:lpstr>PowerPoint Presentation</vt:lpstr>
      <vt:lpstr>PowerPoint Presentation</vt:lpstr>
      <vt:lpstr>The Darlington Configuration</vt:lpstr>
      <vt:lpstr>The CC–CB and CD–CG Configurations</vt:lpstr>
      <vt:lpstr>PowerPoint Presentation</vt:lpstr>
      <vt:lpstr>PowerPoint Presentation</vt:lpstr>
      <vt:lpstr>Assignment No 2 (CLO-1) (Submission date 10th October 2022)</vt:lpstr>
      <vt:lpstr>PowerPoint Presentation</vt:lpstr>
      <vt:lpstr>PowerPoint Presentation</vt:lpstr>
      <vt:lpstr>Out put Resistance</vt:lpstr>
      <vt:lpstr>PowerPoint Presentation</vt:lpstr>
      <vt:lpstr>PowerPoint Presentation</vt:lpstr>
      <vt:lpstr>The Darlington Configuration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sources, Mirrors &amp; current steering</dc:title>
  <dc:creator>Abdul Basit Alvi</dc:creator>
  <cp:lastModifiedBy>Muhammad Umer</cp:lastModifiedBy>
  <cp:revision>44</cp:revision>
  <dcterms:created xsi:type="dcterms:W3CDTF">2022-09-25T11:55:29Z</dcterms:created>
  <dcterms:modified xsi:type="dcterms:W3CDTF">2022-11-08T20:35:48Z</dcterms:modified>
</cp:coreProperties>
</file>