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59D99-2267-403D-A372-A1A1D5811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EF21-8055-4F4A-971D-43475C14CCA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116F-DF7C-45BD-B337-F62DE8F4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6.emf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emf"/><Relationship Id="rId4" Type="http://schemas.openxmlformats.org/officeDocument/2006/relationships/image" Target="../media/image10.png"/><Relationship Id="rId9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channel_interference" TargetMode="External"/><Relationship Id="rId13" Type="http://schemas.openxmlformats.org/officeDocument/2006/relationships/hyperlink" Target="https://en.wikipedia.org/wiki/Common-mode_interference" TargetMode="External"/><Relationship Id="rId3" Type="http://schemas.openxmlformats.org/officeDocument/2006/relationships/hyperlink" Target="https://en.wikipedia.org/wiki/Telecommunication" TargetMode="External"/><Relationship Id="rId7" Type="http://schemas.openxmlformats.org/officeDocument/2006/relationships/hyperlink" Target="https://en.wikipedia.org/wiki/Electromagnetic_interference" TargetMode="External"/><Relationship Id="rId12" Type="http://schemas.openxmlformats.org/officeDocument/2006/relationships/hyperlink" Target="https://en.wikipedia.org/wiki/OFD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unication_source" TargetMode="External"/><Relationship Id="rId11" Type="http://schemas.openxmlformats.org/officeDocument/2006/relationships/hyperlink" Target="https://en.wikipedia.org/wiki/Intersymbol_interference" TargetMode="External"/><Relationship Id="rId5" Type="http://schemas.openxmlformats.org/officeDocument/2006/relationships/hyperlink" Target="https://en.wikipedia.org/wiki/Communication_channel" TargetMode="External"/><Relationship Id="rId15" Type="http://schemas.openxmlformats.org/officeDocument/2006/relationships/hyperlink" Target="https://en.wikipedia.org/wiki/Electronic_noise" TargetMode="External"/><Relationship Id="rId10" Type="http://schemas.openxmlformats.org/officeDocument/2006/relationships/hyperlink" Target="https://en.wikipedia.org/wiki/Adjacent-channel_interference" TargetMode="External"/><Relationship Id="rId4" Type="http://schemas.openxmlformats.org/officeDocument/2006/relationships/hyperlink" Target="https://en.wikipedia.org/wiki/Signal_(electrical_engineering)" TargetMode="External"/><Relationship Id="rId9" Type="http://schemas.openxmlformats.org/officeDocument/2006/relationships/hyperlink" Target="https://en.wikipedia.org/wiki/Crosstalk_(electronics)" TargetMode="External"/><Relationship Id="rId14" Type="http://schemas.openxmlformats.org/officeDocument/2006/relationships/hyperlink" Target="https://en.wikipedia.org/wiki/Conducted_interferen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No8_1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19" y="136527"/>
            <a:ext cx="10515600" cy="893784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Another advantage of diff amp.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4"/>
          <a:stretch>
            <a:fillRect/>
          </a:stretch>
        </p:blipFill>
        <p:spPr bwMode="auto">
          <a:xfrm>
            <a:off x="1905000" y="1462089"/>
            <a:ext cx="8153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3603626"/>
            <a:ext cx="7467600" cy="28495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In a single CS amplifier, the maximum swing is V</a:t>
            </a:r>
            <a:r>
              <a:rPr lang="en-US" altLang="en-US" baseline="-25000" smtClean="0"/>
              <a:t>DD</a:t>
            </a:r>
            <a:r>
              <a:rPr lang="en-US" altLang="en-US" smtClean="0"/>
              <a:t>-(V</a:t>
            </a:r>
            <a:r>
              <a:rPr lang="en-US" altLang="en-US" baseline="-25000" smtClean="0"/>
              <a:t>GS</a:t>
            </a:r>
            <a:r>
              <a:rPr lang="en-US" altLang="en-US" smtClean="0"/>
              <a:t>-V</a:t>
            </a:r>
            <a:r>
              <a:rPr lang="en-US" altLang="en-US" baseline="-25000" smtClean="0"/>
              <a:t>TH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In a differential pair it can be shown that the swing of V</a:t>
            </a:r>
            <a:r>
              <a:rPr lang="en-US" altLang="en-US" baseline="-25000" smtClean="0"/>
              <a:t>X</a:t>
            </a:r>
            <a:r>
              <a:rPr lang="en-US" altLang="en-US" smtClean="0"/>
              <a:t>-V</a:t>
            </a:r>
            <a:r>
              <a:rPr lang="en-US" altLang="en-US" baseline="-25000" smtClean="0"/>
              <a:t>Y</a:t>
            </a:r>
            <a:r>
              <a:rPr lang="en-US" altLang="en-US" smtClean="0"/>
              <a:t> can reach 2[V</a:t>
            </a:r>
            <a:r>
              <a:rPr lang="en-US" altLang="en-US" baseline="-25000" smtClean="0"/>
              <a:t>DD</a:t>
            </a:r>
            <a:r>
              <a:rPr lang="en-US" altLang="en-US" smtClean="0"/>
              <a:t>-(V</a:t>
            </a:r>
            <a:r>
              <a:rPr lang="en-US" altLang="en-US" baseline="-25000" smtClean="0"/>
              <a:t>GS</a:t>
            </a:r>
            <a:r>
              <a:rPr lang="en-US" altLang="en-US" smtClean="0"/>
              <a:t>-V</a:t>
            </a:r>
            <a:r>
              <a:rPr lang="en-US" altLang="en-US" baseline="-25000" smtClean="0"/>
              <a:t>TH</a:t>
            </a:r>
            <a:r>
              <a:rPr lang="en-US" altLang="en-US" smtClean="0"/>
              <a:t>)]. </a:t>
            </a:r>
          </a:p>
        </p:txBody>
      </p:sp>
    </p:spTree>
    <p:extLst>
      <p:ext uri="{BB962C8B-B14F-4D97-AF65-F5344CB8AC3E}">
        <p14:creationId xmlns:p14="http://schemas.microsoft.com/office/powerpoint/2010/main" val="36603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171941"/>
            <a:ext cx="11100516" cy="961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Differential Amplifier: </a:t>
            </a:r>
            <a:r>
              <a:rPr lang="en-US" dirty="0" err="1" smtClean="0">
                <a:latin typeface="Arial Black" panose="020B0A04020102020204" pitchFamily="34" charset="0"/>
              </a:rPr>
              <a:t>Config</a:t>
            </a:r>
            <a:r>
              <a:rPr lang="en-US" dirty="0" smtClean="0">
                <a:latin typeface="Arial Black" panose="020B0A04020102020204" pitchFamily="34" charset="0"/>
              </a:rPr>
              <a:t>. &amp; modes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76" y="136198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 Black" panose="020B0A04020102020204" pitchFamily="34" charset="0"/>
              </a:rPr>
              <a:t>Configurations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latin typeface="Arial Black" panose="020B0A04020102020204" pitchFamily="34" charset="0"/>
              </a:rPr>
              <a:t>Modes of Operation 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 smtClean="0"/>
              <a:t>Common mode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 smtClean="0"/>
              <a:t>Differential mode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287886" y="1992976"/>
            <a:ext cx="77144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sz="1050" dirty="0" smtClean="0">
                <a:cs typeface="Arial" panose="020B0604020202020204" pitchFamily="34" charset="0"/>
              </a:rPr>
              <a:t> </a:t>
            </a:r>
            <a:r>
              <a:rPr lang="en-US" altLang="en-US" sz="2400" dirty="0" smtClean="0">
                <a:cs typeface="Arial" panose="020B0604020202020204" pitchFamily="34" charset="0"/>
              </a:rPr>
              <a:t>Dual input balanced output differential amplifier.</a:t>
            </a:r>
            <a:endParaRPr lang="en-US" altLang="en-US" sz="1800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050" dirty="0" smtClean="0">
                <a:cs typeface="Arial" panose="020B0604020202020204" pitchFamily="34" charset="0"/>
              </a:rPr>
              <a:t> </a:t>
            </a:r>
            <a:r>
              <a:rPr lang="en-US" altLang="en-US" sz="2400" dirty="0" smtClean="0">
                <a:cs typeface="Arial" panose="020B0604020202020204" pitchFamily="34" charset="0"/>
              </a:rPr>
              <a:t>Dual input, unbalanced output differential amplifier.</a:t>
            </a:r>
            <a:endParaRPr lang="en-US" altLang="en-US" sz="1800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050" dirty="0" smtClean="0">
                <a:cs typeface="Arial" panose="020B0604020202020204" pitchFamily="34" charset="0"/>
              </a:rPr>
              <a:t> </a:t>
            </a:r>
            <a:r>
              <a:rPr lang="en-US" altLang="en-US" sz="2400" dirty="0" smtClean="0">
                <a:cs typeface="Arial" panose="020B0604020202020204" pitchFamily="34" charset="0"/>
              </a:rPr>
              <a:t>Single input, balanced output differential amplifier.</a:t>
            </a:r>
            <a:endParaRPr lang="en-US" altLang="en-US" sz="1800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050" dirty="0" smtClean="0">
                <a:cs typeface="Arial" panose="020B0604020202020204" pitchFamily="34" charset="0"/>
              </a:rPr>
              <a:t> </a:t>
            </a:r>
            <a:r>
              <a:rPr lang="en-US" altLang="en-US" sz="2400" dirty="0" smtClean="0">
                <a:cs typeface="Arial" panose="020B0604020202020204" pitchFamily="34" charset="0"/>
              </a:rPr>
              <a:t>Single input, unbalanced output differential amplifier.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159060"/>
            <a:ext cx="4339107" cy="98715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Configurations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28674" name="Picture 2" descr="http://www.brainkart.com/media/extra/ur48Jhd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2"/>
          <a:stretch/>
        </p:blipFill>
        <p:spPr bwMode="auto">
          <a:xfrm>
            <a:off x="6879771" y="1146219"/>
            <a:ext cx="5174854" cy="5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rainkart.com/media/extra/ur48Jh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9"/>
          <a:stretch/>
        </p:blipFill>
        <p:spPr bwMode="auto">
          <a:xfrm>
            <a:off x="0" y="1146219"/>
            <a:ext cx="6667883" cy="5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http://www.brainkart.com/media/extra/ZLpnbXg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84"/>
          <a:stretch/>
        </p:blipFill>
        <p:spPr bwMode="auto">
          <a:xfrm>
            <a:off x="271530" y="726842"/>
            <a:ext cx="5142299" cy="606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861" y="56028"/>
            <a:ext cx="4339107" cy="8841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Configurations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://www.brainkart.com/media/extra/ZLpnbX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5"/>
          <a:stretch/>
        </p:blipFill>
        <p:spPr bwMode="auto">
          <a:xfrm>
            <a:off x="6415313" y="617985"/>
            <a:ext cx="5238001" cy="606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32" y="36911"/>
            <a:ext cx="8147788" cy="11430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latin typeface="Arial Black" panose="020B0A04020102020204" pitchFamily="34" charset="0"/>
              </a:rPr>
              <a:t>DIFFERENTIAL AMPLIFIER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6317" y="1179911"/>
            <a:ext cx="11835683" cy="45307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Common mode rejection ratio (</a:t>
            </a:r>
            <a:r>
              <a:rPr lang="en-US" altLang="en-US" sz="2400" i="1" dirty="0">
                <a:solidFill>
                  <a:srgbClr val="0033CC"/>
                </a:solidFill>
              </a:rPr>
              <a:t>CMRR</a:t>
            </a:r>
            <a:r>
              <a:rPr lang="en-US" altLang="en-US" sz="2400" dirty="0">
                <a:solidFill>
                  <a:srgbClr val="0033CC"/>
                </a:solidFill>
              </a:rPr>
              <a:t>)</a:t>
            </a:r>
            <a:r>
              <a:rPr lang="en-US" altLang="en-US" sz="2000" dirty="0"/>
              <a:t> 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dirty="0"/>
              <a:t>CMRR </a:t>
            </a:r>
            <a:r>
              <a:rPr lang="en-US" altLang="en-US" sz="2000" dirty="0"/>
              <a:t>is a measure of how well the differential amplifier rejects the common-mode input voltage in favor of the differential-input voltage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Input common-mode range (</a:t>
            </a:r>
            <a:r>
              <a:rPr lang="en-US" altLang="en-US" sz="2400" i="1" dirty="0">
                <a:solidFill>
                  <a:srgbClr val="0033CC"/>
                </a:solidFill>
              </a:rPr>
              <a:t>ICMR</a:t>
            </a:r>
            <a:r>
              <a:rPr lang="en-US" altLang="en-US" sz="2400" dirty="0">
                <a:solidFill>
                  <a:srgbClr val="0033CC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input common-mode range is the range of common-mode voltages over which the differential amplifier continues to sense and amplify the difference signal with the same gain.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Typically, the </a:t>
            </a:r>
            <a:r>
              <a:rPr lang="en-US" altLang="en-US" sz="2000" i="1" dirty="0">
                <a:solidFill>
                  <a:srgbClr val="FF0000"/>
                </a:solidFill>
              </a:rPr>
              <a:t>ICMR </a:t>
            </a:r>
            <a:r>
              <a:rPr lang="en-US" altLang="en-US" sz="2000" dirty="0">
                <a:solidFill>
                  <a:srgbClr val="FF0000"/>
                </a:solidFill>
              </a:rPr>
              <a:t>is defined by the common-mode voltage range over which all MOSFETs remain in the saturation region.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Output offset voltage (</a:t>
            </a:r>
            <a:r>
              <a:rPr lang="en-US" altLang="en-US" sz="2400" i="1" dirty="0">
                <a:solidFill>
                  <a:srgbClr val="0033CC"/>
                </a:solidFill>
              </a:rPr>
              <a:t>V</a:t>
            </a:r>
            <a:r>
              <a:rPr lang="en-US" altLang="en-US" sz="2400" i="1" baseline="-25000" dirty="0">
                <a:solidFill>
                  <a:srgbClr val="0033CC"/>
                </a:solidFill>
              </a:rPr>
              <a:t>OS</a:t>
            </a:r>
            <a:r>
              <a:rPr lang="en-US" altLang="en-US" sz="2400" dirty="0">
                <a:solidFill>
                  <a:srgbClr val="0033CC"/>
                </a:solidFill>
              </a:rPr>
              <a:t>(out))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output offset voltage is the voltage which appears at the output of the differential amplifier when the input terminals are connected together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Input offset voltage (</a:t>
            </a:r>
            <a:r>
              <a:rPr lang="en-US" altLang="en-US" sz="2400" i="1" dirty="0">
                <a:solidFill>
                  <a:srgbClr val="0033CC"/>
                </a:solidFill>
              </a:rPr>
              <a:t>V</a:t>
            </a:r>
            <a:r>
              <a:rPr lang="en-US" altLang="en-US" sz="2400" i="1" baseline="-25000" dirty="0">
                <a:solidFill>
                  <a:srgbClr val="0033CC"/>
                </a:solidFill>
              </a:rPr>
              <a:t>OS</a:t>
            </a:r>
            <a:r>
              <a:rPr lang="en-US" altLang="en-US" sz="2400" dirty="0">
                <a:solidFill>
                  <a:srgbClr val="0033CC"/>
                </a:solidFill>
              </a:rPr>
              <a:t>(in) = </a:t>
            </a:r>
            <a:r>
              <a:rPr lang="en-US" altLang="en-US" sz="2400" i="1" dirty="0">
                <a:solidFill>
                  <a:srgbClr val="0033CC"/>
                </a:solidFill>
              </a:rPr>
              <a:t>VOS</a:t>
            </a:r>
            <a:r>
              <a:rPr lang="en-US" altLang="en-US" sz="2400" dirty="0">
                <a:solidFill>
                  <a:srgbClr val="0033CC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input offset voltage is equal to the output offset voltage divided by the differential voltage gain.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7460916" y="1711164"/>
          <a:ext cx="16938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01309" imgH="482391" progId="Equation.3">
                  <p:embed/>
                </p:oleObj>
              </mc:Choice>
              <mc:Fallback>
                <p:oleObj name="Equation" r:id="rId3" imgW="90130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916" y="1711164"/>
                        <a:ext cx="16938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9584699" y="5874971"/>
          <a:ext cx="18002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52087" imgH="431613" progId="Equation.3">
                  <p:embed/>
                </p:oleObj>
              </mc:Choice>
              <mc:Fallback>
                <p:oleObj name="Equation" r:id="rId5" imgW="95208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4699" y="5874971"/>
                        <a:ext cx="18002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6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Circuit diagrams of basic differential Pairs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Basic MOS differential Pair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1774"/>
            <a:ext cx="4392071" cy="355011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Basic BJT differential Pair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1" y="3062712"/>
            <a:ext cx="4524828" cy="33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8708" y="11619"/>
            <a:ext cx="10515600" cy="731726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 Black" panose="020B0A04020102020204" pitchFamily="34" charset="0"/>
              </a:rPr>
              <a:t>Differential Transistor Pairs</a:t>
            </a:r>
          </a:p>
        </p:txBody>
      </p:sp>
      <p:pic>
        <p:nvPicPr>
          <p:cNvPr id="3075" name="Picture 3" descr="C:\Paul_stuff\Courses\ARVLSI\diff_pair\diff_pair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57277"/>
            <a:ext cx="4592639" cy="275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Paul_stuff\Courses\ARVLSI\diff_pair\Diff_pair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4" y="1128383"/>
            <a:ext cx="4097782" cy="26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88708" y="4344029"/>
            <a:ext cx="2732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MOSFET Diff-Pair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98344" y="4276064"/>
            <a:ext cx="1998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BJT Diff-Pair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305724" y="5288924"/>
            <a:ext cx="8291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The bottom transistor (the one with </a:t>
            </a:r>
            <a:r>
              <a:rPr lang="en-US" altLang="en-US" b="1" dirty="0" err="1"/>
              <a:t>I</a:t>
            </a:r>
            <a:r>
              <a:rPr lang="en-US" altLang="en-US" b="1" baseline="-25000" dirty="0" err="1"/>
              <a:t>bias</a:t>
            </a:r>
            <a:r>
              <a:rPr lang="en-US" altLang="en-US" b="1" dirty="0"/>
              <a:t>) sets the total current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255044" y="6127124"/>
            <a:ext cx="8527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The upper two transistors compete for a fraction of this current</a:t>
            </a:r>
          </a:p>
        </p:txBody>
      </p:sp>
    </p:spTree>
    <p:extLst>
      <p:ext uri="{BB962C8B-B14F-4D97-AF65-F5344CB8AC3E}">
        <p14:creationId xmlns:p14="http://schemas.microsoft.com/office/powerpoint/2010/main" val="40977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2" y="2683322"/>
            <a:ext cx="10997485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Arial Black" panose="020B0A04020102020204" pitchFamily="34" charset="0"/>
              </a:rPr>
              <a:t>COMMON MODE OPERATION </a:t>
            </a:r>
            <a:endParaRPr lang="en-US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254" y="-73097"/>
                <a:ext cx="6842974" cy="1989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" panose="02020603050405020304" pitchFamily="18" charset="0"/>
                  </a:rPr>
                  <a:t> </a:t>
                </a:r>
              </a:p>
              <a:p>
                <a:endParaRPr lang="en-US" sz="2000" dirty="0">
                  <a:latin typeface="Times" panose="02020603050405020304" pitchFamily="18" charset="0"/>
                </a:endParaRPr>
              </a:p>
              <a:p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900" b="0" i="0" u="none" strike="noStrike" baseline="0" dirty="0" smtClean="0">
                    <a:latin typeface="Times" panose="02020603050405020304" pitchFamily="18" charset="0"/>
                  </a:rPr>
                  <a:t>  </a:t>
                </a:r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00" b="0" i="0" u="none" strike="noStrike" baseline="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are matched, the current </a:t>
                </a:r>
                <a:r>
                  <a:rPr lang="en-US" sz="2000" b="0" i="1" u="none" strike="noStrike" baseline="0" dirty="0" smtClean="0">
                    <a:latin typeface="TimesNewRoman,Italic"/>
                  </a:rPr>
                  <a:t>I </a:t>
                </a:r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will divide equally</a:t>
                </a:r>
              </a:p>
              <a:p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between the two transistors. Thus</a:t>
                </a:r>
                <a:r>
                  <a:rPr lang="en-US" sz="2800" b="0" i="0" u="none" strike="noStrike" baseline="0" dirty="0" smtClean="0">
                    <a:latin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type m:val="skw"/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  </a:t>
                </a:r>
              </a:p>
              <a:p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and the voltage at the sources,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 smtClean="0">
                    <a:latin typeface="Times" panose="02020603050405020304" pitchFamily="18" charset="0"/>
                  </a:rPr>
                  <a:t> , will be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4" y="-73097"/>
                <a:ext cx="6842974" cy="1989199"/>
              </a:xfrm>
              <a:prstGeom prst="rect">
                <a:avLst/>
              </a:prstGeom>
              <a:blipFill rotWithShape="0">
                <a:blip r:embed="rId2"/>
                <a:stretch>
                  <a:fillRect l="-980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064" y="74526"/>
            <a:ext cx="4605470" cy="35916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372" y="0"/>
            <a:ext cx="11759162" cy="6703767"/>
            <a:chOff x="150253" y="74526"/>
            <a:chExt cx="11759162" cy="6703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50253" y="2739115"/>
                  <a:ext cx="6289183" cy="11217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u="none" strike="noStrike" baseline="0" dirty="0" smtClean="0">
                      <a:latin typeface="TimesNewRoman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0" i="0" u="none" strike="noStrike" baseline="0" dirty="0" smtClean="0">
                      <a:latin typeface="TimesNewRoman"/>
                    </a:rPr>
                    <a:t>is the gate-to-source voltage corresponding to a drain current of 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2000" b="0" i="0" u="none" strike="noStrike" baseline="0" dirty="0" smtClean="0">
                      <a:latin typeface="TimesNewRoman"/>
                    </a:rPr>
                    <a:t>. Neglecting channel-length modulation,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a14:m>
                  <a:r>
                    <a:rPr lang="en-US" sz="900" b="0" i="1" u="none" strike="noStrike" baseline="0" dirty="0" smtClean="0">
                      <a:latin typeface="TimesNewRoman,Italic"/>
                    </a:rPr>
                    <a:t> </a:t>
                  </a:r>
                  <a:r>
                    <a:rPr lang="en-US" sz="2000" b="0" i="0" u="none" strike="noStrike" baseline="0" dirty="0" smtClean="0">
                      <a:latin typeface="TimesNewRoman"/>
                    </a:rPr>
                    <a:t>and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2000" b="0" i="0" u="none" strike="noStrike" baseline="0" dirty="0" smtClean="0">
                      <a:latin typeface="TimesNewRoman"/>
                    </a:rPr>
                    <a:t> are related by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53" y="2739115"/>
                  <a:ext cx="6289183" cy="11217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7" t="-23913" r="-1455" b="-79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400" y="3979572"/>
              <a:ext cx="3081273" cy="7994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07831" y="2035000"/>
                  <a:ext cx="24856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𝐶𝑀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31" y="2035000"/>
                  <a:ext cx="248561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7830" y="4950791"/>
                  <a:ext cx="55550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Or in terms of the overdrive voltage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30" y="4950791"/>
                  <a:ext cx="555508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56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647" y="4133950"/>
              <a:ext cx="3721995" cy="26443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5273" y="74526"/>
              <a:ext cx="4974142" cy="3905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0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5" y="29511"/>
            <a:ext cx="11786439" cy="1784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4" y="4833257"/>
            <a:ext cx="11834780" cy="1890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75" y="1933950"/>
                <a:ext cx="4464427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5" y="1933950"/>
                <a:ext cx="4464427" cy="582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275" y="2838013"/>
                <a:ext cx="5505290" cy="522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= 0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5" y="2838013"/>
                <a:ext cx="5505290" cy="522515"/>
              </a:xfrm>
              <a:prstGeom prst="rect">
                <a:avLst/>
              </a:prstGeom>
              <a:blipFill rotWithShape="0">
                <a:blip r:embed="rId5"/>
                <a:stretch>
                  <a:fillRect t="-3529" r="-2326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485" y="1861052"/>
            <a:ext cx="3632705" cy="28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What we studied so far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486" y="1796597"/>
            <a:ext cx="11292114" cy="454614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Philosophy of integrated circuits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Basic gain cells</a:t>
            </a:r>
          </a:p>
          <a:p>
            <a:r>
              <a:rPr lang="en-US" sz="4400" b="1" dirty="0" err="1" smtClean="0">
                <a:solidFill>
                  <a:schemeClr val="bg1"/>
                </a:solidFill>
              </a:rPr>
              <a:t>Cascoding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Currents sources and mirrors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Improving basic current sources 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Other transistor combinations 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9" y="592287"/>
            <a:ext cx="10670948" cy="4397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629" y="0"/>
            <a:ext cx="10515600" cy="725714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Input common-mode range</a:t>
            </a:r>
            <a:endParaRPr lang="en-US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380487"/>
                <a:ext cx="4003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80487"/>
                <a:ext cx="40033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7" y="5294923"/>
            <a:ext cx="3811275" cy="1258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0529" y="2301721"/>
                <a:ext cx="19983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9" y="2301721"/>
                <a:ext cx="199836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49" r="-30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056" y="3965815"/>
            <a:ext cx="3385963" cy="2658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07943" y="6276015"/>
                <a:ext cx="29790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43" y="6276015"/>
                <a:ext cx="297908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431" r="-61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07942" y="5428335"/>
                <a:ext cx="2979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42" y="5428335"/>
                <a:ext cx="2979084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431" r="-61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3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4271" cy="365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30" y="1213224"/>
            <a:ext cx="6385142" cy="54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87696" cy="614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4325" r="59730" b="51786"/>
          <a:stretch/>
        </p:blipFill>
        <p:spPr>
          <a:xfrm>
            <a:off x="0" y="0"/>
            <a:ext cx="489857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" y="2612571"/>
            <a:ext cx="12132477" cy="217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678" y="4918738"/>
            <a:ext cx="5439118" cy="1815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6032" r="56210" b="42460"/>
          <a:stretch/>
        </p:blipFill>
        <p:spPr>
          <a:xfrm>
            <a:off x="59523" y="159658"/>
            <a:ext cx="5326743" cy="4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9153"/>
          <a:stretch/>
        </p:blipFill>
        <p:spPr>
          <a:xfrm>
            <a:off x="6866" y="2634343"/>
            <a:ext cx="12185134" cy="4223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7143" r="69812" b="32143"/>
          <a:stretch/>
        </p:blipFill>
        <p:spPr>
          <a:xfrm>
            <a:off x="0" y="21770"/>
            <a:ext cx="3672114" cy="3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651"/>
          <a:stretch/>
        </p:blipFill>
        <p:spPr>
          <a:xfrm>
            <a:off x="0" y="936171"/>
            <a:ext cx="12126668" cy="5921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6270" r="68142" b="22620"/>
          <a:stretch/>
        </p:blipFill>
        <p:spPr>
          <a:xfrm>
            <a:off x="0" y="29030"/>
            <a:ext cx="3875314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343"/>
            <a:ext cx="12202952" cy="5747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6984" r="53704"/>
          <a:stretch/>
        </p:blipFill>
        <p:spPr>
          <a:xfrm>
            <a:off x="0" y="0"/>
            <a:ext cx="56315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"/>
            <a:ext cx="12214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44" y="0"/>
            <a:ext cx="7073142" cy="68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7535" cy="1797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859" t="282" r="-475" b="8148"/>
          <a:stretch/>
        </p:blipFill>
        <p:spPr>
          <a:xfrm>
            <a:off x="5939591" y="2148114"/>
            <a:ext cx="6060404" cy="4709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8" y="3144542"/>
            <a:ext cx="4328506" cy="3713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67857"/>
          <a:stretch/>
        </p:blipFill>
        <p:spPr>
          <a:xfrm>
            <a:off x="0" y="1205897"/>
            <a:ext cx="12164271" cy="11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61" y="439783"/>
            <a:ext cx="11281893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rial Black" panose="020B0A04020102020204" pitchFamily="34" charset="0"/>
              </a:rPr>
              <a:t>Differential Amplifier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8252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Chapter No 8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1" y="1"/>
            <a:ext cx="10515600" cy="1016000"/>
          </a:xfrm>
        </p:spPr>
        <p:txBody>
          <a:bodyPr/>
          <a:lstStyle/>
          <a:p>
            <a:pPr algn="ctr"/>
            <a:r>
              <a:rPr lang="en-US" smtClean="0">
                <a:latin typeface="Arial Black" panose="020B0A04020102020204" pitchFamily="34" charset="0"/>
              </a:rPr>
              <a:t>Differential Inputs generation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872385"/>
            <a:ext cx="4901746" cy="2758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29" y="818286"/>
            <a:ext cx="3524250" cy="270306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4779" y="3630471"/>
            <a:ext cx="6590445" cy="28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3" y="107547"/>
            <a:ext cx="5529074" cy="757837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Why Differential?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119" y="865384"/>
            <a:ext cx="9865217" cy="1031870"/>
          </a:xfrm>
        </p:spPr>
        <p:txBody>
          <a:bodyPr>
            <a:noAutofit/>
          </a:bodyPr>
          <a:lstStyle/>
          <a:p>
            <a:pPr marL="742950" indent="-7429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One of the most widely used analog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High-performance mixed-signal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119" y="2898974"/>
            <a:ext cx="117573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ifferential circuits are much less sensitive to noise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interference than single-ended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circuits. 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ifferential configuration enables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 to bias the amplifier and to </a:t>
            </a:r>
            <a:r>
              <a:rPr lang="en-US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couple amplifier stages together without the </a:t>
            </a:r>
            <a:r>
              <a:rPr lang="en-US" sz="3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</a:t>
            </a:r>
            <a:r>
              <a:rPr lang="en-US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bypass and coupling capacitors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662" y="2096106"/>
            <a:ext cx="1175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 </a:t>
            </a:r>
            <a:r>
              <a:rPr lang="en-US" b="1" dirty="0">
                <a:latin typeface="arial" panose="020B0604020202020204" pitchFamily="34" charset="0"/>
              </a:rPr>
              <a:t>mixed</a:t>
            </a:r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</a:rPr>
              <a:t>signal</a:t>
            </a:r>
            <a:r>
              <a:rPr lang="en-US" dirty="0">
                <a:latin typeface="arial" panose="020B0604020202020204" pitchFamily="34" charset="0"/>
              </a:rPr>
              <a:t> integrated </a:t>
            </a:r>
            <a:r>
              <a:rPr lang="en-US" b="1" dirty="0">
                <a:latin typeface="arial" panose="020B0604020202020204" pitchFamily="34" charset="0"/>
              </a:rPr>
              <a:t>circuit</a:t>
            </a:r>
            <a:r>
              <a:rPr lang="en-US" dirty="0">
                <a:latin typeface="arial" panose="020B0604020202020204" pitchFamily="34" charset="0"/>
              </a:rPr>
              <a:t> is any integrated </a:t>
            </a:r>
            <a:r>
              <a:rPr lang="en-US" b="1" dirty="0">
                <a:latin typeface="arial" panose="020B0604020202020204" pitchFamily="34" charset="0"/>
              </a:rPr>
              <a:t>circuit</a:t>
            </a:r>
            <a:r>
              <a:rPr lang="en-US" dirty="0">
                <a:latin typeface="arial" panose="020B0604020202020204" pitchFamily="34" charset="0"/>
              </a:rPr>
              <a:t> that has both analog </a:t>
            </a:r>
            <a:r>
              <a:rPr lang="en-US" b="1" dirty="0">
                <a:latin typeface="arial" panose="020B0604020202020204" pitchFamily="34" charset="0"/>
              </a:rPr>
              <a:t>circuits</a:t>
            </a:r>
            <a:r>
              <a:rPr lang="en-US" dirty="0">
                <a:latin typeface="arial" panose="020B0604020202020204" pitchFamily="34" charset="0"/>
              </a:rPr>
              <a:t> and digital </a:t>
            </a:r>
            <a:r>
              <a:rPr lang="en-US" b="1" dirty="0">
                <a:latin typeface="arial" panose="020B0604020202020204" pitchFamily="34" charset="0"/>
              </a:rPr>
              <a:t>circuits</a:t>
            </a:r>
            <a:r>
              <a:rPr lang="en-US" dirty="0">
                <a:latin typeface="arial" panose="020B0604020202020204" pitchFamily="34" charset="0"/>
              </a:rPr>
              <a:t> on a single semiconductor die. ... </a:t>
            </a:r>
            <a:r>
              <a:rPr lang="en-US" b="1" dirty="0">
                <a:latin typeface="arial" panose="020B0604020202020204" pitchFamily="34" charset="0"/>
              </a:rPr>
              <a:t>Mixed</a:t>
            </a:r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</a:rPr>
              <a:t>signal circuits</a:t>
            </a:r>
            <a:r>
              <a:rPr lang="en-US" dirty="0">
                <a:latin typeface="arial" panose="020B0604020202020204" pitchFamily="34" charset="0"/>
              </a:rPr>
              <a:t> or systems are typically cost-effective solutions for building any modern consumer electronics, industrial, medical, measurement, space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1" y="-15081"/>
            <a:ext cx="10515600" cy="815182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Interference and noise in signals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57" y="5938904"/>
            <a:ext cx="2320373" cy="826633"/>
          </a:xfrm>
          <a:prstGeom prst="rect">
            <a:avLst/>
          </a:prstGeom>
        </p:spPr>
      </p:pic>
      <p:sp>
        <p:nvSpPr>
          <p:cNvPr id="6" name="AutoShape 3" descr="C"/>
          <p:cNvSpPr>
            <a:spLocks noChangeAspect="1" noChangeArrowheads="1"/>
          </p:cNvSpPr>
          <p:nvPr/>
        </p:nvSpPr>
        <p:spPr bwMode="auto">
          <a:xfrm>
            <a:off x="79375" y="-66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"/>
          <p:cNvSpPr>
            <a:spLocks noChangeAspect="1" noChangeArrowheads="1"/>
          </p:cNvSpPr>
          <p:nvPr/>
        </p:nvSpPr>
        <p:spPr bwMode="auto">
          <a:xfrm>
            <a:off x="7191375" y="-66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79375" y="-371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S"/>
          <p:cNvSpPr>
            <a:spLocks noChangeAspect="1" noChangeArrowheads="1"/>
          </p:cNvSpPr>
          <p:nvPr/>
        </p:nvSpPr>
        <p:spPr bwMode="auto">
          <a:xfrm>
            <a:off x="79375" y="-82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N"/>
          <p:cNvSpPr>
            <a:spLocks noChangeAspect="1" noChangeArrowheads="1"/>
          </p:cNvSpPr>
          <p:nvPr/>
        </p:nvSpPr>
        <p:spPr bwMode="auto">
          <a:xfrm>
            <a:off x="79375" y="206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S/N"/>
          <p:cNvSpPr>
            <a:spLocks noChangeAspect="1" noChangeArrowheads="1"/>
          </p:cNvSpPr>
          <p:nvPr/>
        </p:nvSpPr>
        <p:spPr bwMode="auto">
          <a:xfrm>
            <a:off x="79375" y="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2715" y="778216"/>
            <a:ext cx="11488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In </a:t>
            </a:r>
            <a:r>
              <a:rPr lang="en-US" sz="2400" dirty="0">
                <a:latin typeface="Arial" panose="020B0604020202020204" pitchFamily="34" charset="0"/>
                <a:hlinkClick r:id="rId3" tooltip="Telecommunication"/>
              </a:rPr>
              <a:t>telecommunications</a:t>
            </a:r>
            <a:r>
              <a:rPr lang="en-US" sz="2400" dirty="0">
                <a:latin typeface="Arial" panose="020B0604020202020204" pitchFamily="34" charset="0"/>
              </a:rPr>
              <a:t>, an </a:t>
            </a:r>
            <a:r>
              <a:rPr lang="en-US" sz="2400" b="1" dirty="0">
                <a:latin typeface="Arial" panose="020B0604020202020204" pitchFamily="34" charset="0"/>
              </a:rPr>
              <a:t>interference</a:t>
            </a:r>
            <a:r>
              <a:rPr lang="en-US" sz="2400" dirty="0">
                <a:latin typeface="Arial" panose="020B0604020202020204" pitchFamily="34" charset="0"/>
              </a:rPr>
              <a:t> is that which modifies a </a:t>
            </a:r>
            <a:r>
              <a:rPr lang="en-US" sz="2400" dirty="0">
                <a:latin typeface="Arial" panose="020B0604020202020204" pitchFamily="34" charset="0"/>
                <a:hlinkClick r:id="rId4" tooltip="Signal (electrical engineering)"/>
              </a:rPr>
              <a:t>signal</a:t>
            </a:r>
            <a:r>
              <a:rPr lang="en-US" sz="2400" dirty="0">
                <a:latin typeface="Arial" panose="020B0604020202020204" pitchFamily="34" charset="0"/>
              </a:rPr>
              <a:t> in a disruptive manner, as it travels along a </a:t>
            </a:r>
            <a:r>
              <a:rPr lang="en-US" sz="2400" dirty="0">
                <a:latin typeface="Arial" panose="020B0604020202020204" pitchFamily="34" charset="0"/>
                <a:hlinkClick r:id="rId5" tooltip="Communication channel"/>
              </a:rPr>
              <a:t>communication channel</a:t>
            </a:r>
            <a:r>
              <a:rPr lang="en-US" sz="2400" dirty="0">
                <a:latin typeface="Arial" panose="020B0604020202020204" pitchFamily="34" charset="0"/>
              </a:rPr>
              <a:t> between its </a:t>
            </a:r>
            <a:r>
              <a:rPr lang="en-US" sz="2400" dirty="0">
                <a:latin typeface="Arial" panose="020B0604020202020204" pitchFamily="34" charset="0"/>
                <a:hlinkClick r:id="rId6" tooltip="Communication source"/>
              </a:rPr>
              <a:t>source</a:t>
            </a:r>
            <a:r>
              <a:rPr lang="en-US" sz="2400" dirty="0">
                <a:latin typeface="Arial" panose="020B0604020202020204" pitchFamily="34" charset="0"/>
              </a:rPr>
              <a:t> and receiver. The term is often used to refer to the addition of unwanted signals to a useful signal. Common examples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hlinkClick r:id="rId7" tooltip="Electromagnetic interference"/>
              </a:rPr>
              <a:t>Electromagnetic interference</a:t>
            </a:r>
            <a:r>
              <a:rPr lang="en-US" sz="2400" dirty="0">
                <a:latin typeface="Arial" panose="020B0604020202020204" pitchFamily="34" charset="0"/>
              </a:rPr>
              <a:t> (EMI)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hlinkClick r:id="rId8" tooltip="Co-channel interference"/>
              </a:rPr>
              <a:t>Co-channel interference</a:t>
            </a:r>
            <a:r>
              <a:rPr lang="en-US" sz="2400" dirty="0">
                <a:latin typeface="Arial" panose="020B0604020202020204" pitchFamily="34" charset="0"/>
              </a:rPr>
              <a:t> (CCI), also known as </a:t>
            </a:r>
            <a:r>
              <a:rPr lang="en-US" sz="2400" dirty="0">
                <a:latin typeface="Arial" panose="020B0604020202020204" pitchFamily="34" charset="0"/>
                <a:hlinkClick r:id="rId9" tooltip="Crosstalk (electronics)"/>
              </a:rPr>
              <a:t>crosstalk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hlinkClick r:id="rId10" tooltip="Adjacent-channel interference"/>
              </a:rPr>
              <a:t>Adjacent-channel interference</a:t>
            </a:r>
            <a:r>
              <a:rPr lang="en-US" sz="2400" dirty="0">
                <a:latin typeface="Arial" panose="020B0604020202020204" pitchFamily="34" charset="0"/>
              </a:rPr>
              <a:t> (ACI)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hlinkClick r:id="rId11" tooltip="Intersymbol interference"/>
              </a:rPr>
              <a:t>Intersymbol</a:t>
            </a:r>
            <a:r>
              <a:rPr lang="en-US" sz="2400" dirty="0">
                <a:latin typeface="Arial" panose="020B0604020202020204" pitchFamily="34" charset="0"/>
                <a:hlinkClick r:id="rId11" tooltip="Intersymbol interference"/>
              </a:rPr>
              <a:t> interference</a:t>
            </a:r>
            <a:r>
              <a:rPr lang="en-US" sz="2400" dirty="0">
                <a:latin typeface="Arial" panose="020B0604020202020204" pitchFamily="34" charset="0"/>
              </a:rPr>
              <a:t> (ISI)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Inter-carrier interference (ICI), caused by </a:t>
            </a:r>
            <a:r>
              <a:rPr lang="en-US" sz="2400" dirty="0" err="1">
                <a:latin typeface="Arial" panose="020B0604020202020204" pitchFamily="34" charset="0"/>
              </a:rPr>
              <a:t>doppler</a:t>
            </a:r>
            <a:r>
              <a:rPr lang="en-US" sz="2400" dirty="0">
                <a:latin typeface="Arial" panose="020B0604020202020204" pitchFamily="34" charset="0"/>
              </a:rPr>
              <a:t> shift in </a:t>
            </a:r>
            <a:r>
              <a:rPr lang="en-US" sz="2400" dirty="0">
                <a:latin typeface="Arial" panose="020B0604020202020204" pitchFamily="34" charset="0"/>
                <a:hlinkClick r:id="rId12" tooltip="OFDM"/>
              </a:rPr>
              <a:t>OFDM</a:t>
            </a:r>
            <a:r>
              <a:rPr lang="en-US" sz="2400" dirty="0">
                <a:latin typeface="Arial" panose="020B0604020202020204" pitchFamily="34" charset="0"/>
              </a:rPr>
              <a:t> modulation (</a:t>
            </a:r>
            <a:r>
              <a:rPr lang="en-US" sz="2400" dirty="0" err="1">
                <a:latin typeface="Arial" panose="020B0604020202020204" pitchFamily="34" charset="0"/>
              </a:rPr>
              <a:t>multitone</a:t>
            </a:r>
            <a:r>
              <a:rPr lang="en-US" sz="2400" dirty="0">
                <a:latin typeface="Arial" panose="020B0604020202020204" pitchFamily="34" charset="0"/>
              </a:rPr>
              <a:t> modulation).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hlinkClick r:id="rId13" tooltip="Common-mode interference"/>
              </a:rPr>
              <a:t>Common-mode interference</a:t>
            </a:r>
            <a:r>
              <a:rPr lang="en-US" sz="2400" dirty="0">
                <a:latin typeface="Arial" panose="020B0604020202020204" pitchFamily="34" charset="0"/>
              </a:rPr>
              <a:t> (CMI)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hlinkClick r:id="rId14" tooltip="Conducted interference"/>
              </a:rPr>
              <a:t>Conducted interference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hlinkClick r:id="rId15" tooltip="Electronic noise"/>
              </a:rPr>
              <a:t>Noise</a:t>
            </a:r>
            <a:r>
              <a:rPr lang="en-US" sz="2400" dirty="0">
                <a:latin typeface="Arial" panose="020B0604020202020204" pitchFamily="34" charset="0"/>
              </a:rPr>
              <a:t> is a form of interference but not all interference is noise.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96" y="957943"/>
            <a:ext cx="8222193" cy="4356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971" y="5561464"/>
            <a:ext cx="1150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Thermal noise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is generated naturally by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thermal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agitation of electrons in a conductor commonly found in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opto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-electronic devices. ... In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communication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thermal noise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has a major influence to the quality of the receiver. The lower the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thermal noise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the higher and more expensive is receiver sensitivity.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4656" y="0"/>
            <a:ext cx="10515600" cy="1149122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Thermal Noise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481" b="5573"/>
          <a:stretch/>
        </p:blipFill>
        <p:spPr>
          <a:xfrm>
            <a:off x="592429" y="3295385"/>
            <a:ext cx="10496282" cy="3230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900" b="53328"/>
          <a:stretch/>
        </p:blipFill>
        <p:spPr>
          <a:xfrm>
            <a:off x="592429" y="2090057"/>
            <a:ext cx="10496282" cy="1205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0917"/>
          <a:stretch/>
        </p:blipFill>
        <p:spPr>
          <a:xfrm>
            <a:off x="592429" y="0"/>
            <a:ext cx="10496282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5" y="188912"/>
            <a:ext cx="10515600" cy="70382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 Black" panose="020B0A04020102020204" pitchFamily="34" charset="0"/>
              </a:rPr>
              <a:t>Example </a:t>
            </a:r>
            <a:endParaRPr lang="en-GB" altLang="en-US" dirty="0" smtClean="0">
              <a:latin typeface="Arial Black" panose="020B0A0402010202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4"/>
          <a:stretch>
            <a:fillRect/>
          </a:stretch>
        </p:blipFill>
        <p:spPr bwMode="auto">
          <a:xfrm>
            <a:off x="2096749" y="4211393"/>
            <a:ext cx="9808229" cy="254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1529" y="1090903"/>
            <a:ext cx="1015499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Diff circuit more immune to noise</a:t>
            </a:r>
          </a:p>
          <a:p>
            <a:pPr eaLnBrk="1" hangingPunct="1"/>
            <a:r>
              <a:rPr lang="en-US" altLang="en-US" dirty="0"/>
              <a:t>e.g. Power Supply Noise</a:t>
            </a:r>
          </a:p>
          <a:p>
            <a:pPr lvl="1" eaLnBrk="1" hangingPunct="1"/>
            <a:r>
              <a:rPr lang="en-US" altLang="en-US" sz="2300" dirty="0"/>
              <a:t>Single-Ended:</a:t>
            </a:r>
          </a:p>
          <a:p>
            <a:pPr lvl="2" eaLnBrk="1" hangingPunct="1"/>
            <a:r>
              <a:rPr lang="en-US" altLang="en-US" sz="2100" dirty="0"/>
              <a:t>Supply varies by </a:t>
            </a:r>
            <a:r>
              <a:rPr lang="en-US" altLang="en-US" sz="2100" dirty="0">
                <a:latin typeface="Symbol" panose="05050102010706020507" pitchFamily="18" charset="2"/>
              </a:rPr>
              <a:t>D</a:t>
            </a:r>
            <a:r>
              <a:rPr lang="en-US" altLang="en-US" sz="2100" dirty="0"/>
              <a:t>V </a:t>
            </a:r>
            <a:r>
              <a:rPr lang="en-US" altLang="en-US" sz="2100" dirty="0">
                <a:sym typeface="Symbol" panose="05050102010706020507" pitchFamily="18" charset="2"/>
              </a:rPr>
              <a:t></a:t>
            </a:r>
            <a:r>
              <a:rPr lang="en-US" altLang="en-US" sz="2100" dirty="0"/>
              <a:t> </a:t>
            </a:r>
            <a:r>
              <a:rPr lang="en-US" altLang="en-US" sz="2100" dirty="0" err="1"/>
              <a:t>Vout</a:t>
            </a:r>
            <a:r>
              <a:rPr lang="en-US" altLang="en-US" sz="2100" dirty="0"/>
              <a:t> changes by approx. same amount</a:t>
            </a:r>
          </a:p>
          <a:p>
            <a:pPr lvl="1" eaLnBrk="1" hangingPunct="1"/>
            <a:r>
              <a:rPr lang="en-US" altLang="en-US" sz="2300" dirty="0"/>
              <a:t>Differential (symmetric circuit)</a:t>
            </a:r>
          </a:p>
          <a:p>
            <a:pPr lvl="2" eaLnBrk="1" hangingPunct="1"/>
            <a:r>
              <a:rPr lang="en-US" altLang="en-US" sz="2100" dirty="0"/>
              <a:t>Noise on supply affects V</a:t>
            </a:r>
            <a:r>
              <a:rPr lang="en-US" altLang="en-US" sz="2100" baseline="-25000" dirty="0"/>
              <a:t>X</a:t>
            </a:r>
            <a:r>
              <a:rPr lang="en-US" altLang="en-US" sz="2100" dirty="0"/>
              <a:t> and V</a:t>
            </a:r>
            <a:r>
              <a:rPr lang="en-US" altLang="en-US" sz="2100" baseline="-25000" dirty="0"/>
              <a:t>Y</a:t>
            </a:r>
            <a:r>
              <a:rPr lang="en-US" altLang="en-US" sz="2100" dirty="0"/>
              <a:t>, not V</a:t>
            </a:r>
            <a:r>
              <a:rPr lang="en-US" altLang="en-US" sz="2100" baseline="-25000" dirty="0"/>
              <a:t>X</a:t>
            </a:r>
            <a:r>
              <a:rPr lang="en-US" altLang="en-US" sz="2100" dirty="0"/>
              <a:t>-V</a:t>
            </a:r>
            <a:r>
              <a:rPr lang="en-US" altLang="en-US" sz="2100" baseline="-25000" dirty="0"/>
              <a:t>Y</a:t>
            </a:r>
            <a:r>
              <a:rPr lang="en-US" altLang="en-US" sz="2100" dirty="0"/>
              <a:t> (</a:t>
            </a:r>
            <a:r>
              <a:rPr lang="en-US" altLang="en-US" sz="2100" dirty="0" err="1"/>
              <a:t>V</a:t>
            </a:r>
            <a:r>
              <a:rPr lang="en-US" altLang="en-US" sz="2100" baseline="-25000" dirty="0" err="1"/>
              <a:t>out</a:t>
            </a:r>
            <a:r>
              <a:rPr lang="en-US" altLang="en-US" sz="2100" dirty="0"/>
              <a:t>)</a:t>
            </a:r>
          </a:p>
          <a:p>
            <a:pPr lvl="2" eaLnBrk="1" hangingPunct="1"/>
            <a:r>
              <a:rPr lang="en-US" altLang="en-US" sz="2100" dirty="0"/>
              <a:t>High-Noise Immunity – rejects common signal (noise)</a:t>
            </a:r>
            <a:endParaRPr lang="en-GB" altLang="en-US" sz="2100" baseline="-25000" dirty="0"/>
          </a:p>
        </p:txBody>
      </p:sp>
    </p:spTree>
    <p:extLst>
      <p:ext uri="{BB962C8B-B14F-4D97-AF65-F5344CB8AC3E}">
        <p14:creationId xmlns:p14="http://schemas.microsoft.com/office/powerpoint/2010/main" val="33302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</vt:lpstr>
      <vt:lpstr>Arial Black</vt:lpstr>
      <vt:lpstr>Calibri</vt:lpstr>
      <vt:lpstr>Calibri Light</vt:lpstr>
      <vt:lpstr>Cambria Math</vt:lpstr>
      <vt:lpstr>Symbol</vt:lpstr>
      <vt:lpstr>Times</vt:lpstr>
      <vt:lpstr>Times New Roman</vt:lpstr>
      <vt:lpstr>TimesNewRoman</vt:lpstr>
      <vt:lpstr>TimesNewRoman,Italic</vt:lpstr>
      <vt:lpstr>Office Theme</vt:lpstr>
      <vt:lpstr>Equation</vt:lpstr>
      <vt:lpstr>Chapter No8_1</vt:lpstr>
      <vt:lpstr>What we studied so far</vt:lpstr>
      <vt:lpstr>Differential Amplifier</vt:lpstr>
      <vt:lpstr>Differential Inputs generation</vt:lpstr>
      <vt:lpstr>Why Differential?</vt:lpstr>
      <vt:lpstr>Interference and noise in signals</vt:lpstr>
      <vt:lpstr>Thermal Noise</vt:lpstr>
      <vt:lpstr>PowerPoint Presentation</vt:lpstr>
      <vt:lpstr>Example </vt:lpstr>
      <vt:lpstr>Another advantage of diff amp.</vt:lpstr>
      <vt:lpstr>Differential Amplifier: Config. &amp; modes</vt:lpstr>
      <vt:lpstr>Configurations</vt:lpstr>
      <vt:lpstr>Configurations</vt:lpstr>
      <vt:lpstr>DIFFERENTIAL AMPLIFIER definitions</vt:lpstr>
      <vt:lpstr>Circuit diagrams of basic differential Pairs</vt:lpstr>
      <vt:lpstr>Differential Transistor Pairs</vt:lpstr>
      <vt:lpstr>COMMON MODE OPERATION </vt:lpstr>
      <vt:lpstr>PowerPoint Presentation</vt:lpstr>
      <vt:lpstr>PowerPoint Presentation</vt:lpstr>
      <vt:lpstr>Input common-mode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No8_1</dc:title>
  <dc:creator>Abdul Basit Alvi</dc:creator>
  <cp:lastModifiedBy>Abdul Basit Alvi</cp:lastModifiedBy>
  <cp:revision>1</cp:revision>
  <dcterms:created xsi:type="dcterms:W3CDTF">2022-10-06T04:40:52Z</dcterms:created>
  <dcterms:modified xsi:type="dcterms:W3CDTF">2022-10-06T04:41:25Z</dcterms:modified>
</cp:coreProperties>
</file>