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BD6B-B4A0-4EE5-8B89-629AA730327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C022-57FD-4EE2-8302-D450A06A7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8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BD6B-B4A0-4EE5-8B89-629AA730327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C022-57FD-4EE2-8302-D450A06A7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4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BD6B-B4A0-4EE5-8B89-629AA730327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C022-57FD-4EE2-8302-D450A06A7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4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4876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2057400"/>
            <a:ext cx="57404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2057400"/>
            <a:ext cx="57404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Oxford University Publishing</a:t>
            </a:r>
          </a:p>
          <a:p>
            <a:pPr>
              <a:defRPr/>
            </a:pPr>
            <a:r>
              <a:rPr lang="en-US"/>
              <a:t>Microelectronic Circuits by Adel S. Sedra and Kenneth C. Smith (0195323033)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9325-6B38-4261-8CF3-EAC15F0AC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6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BD6B-B4A0-4EE5-8B89-629AA730327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C022-57FD-4EE2-8302-D450A06A7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3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BD6B-B4A0-4EE5-8B89-629AA730327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C022-57FD-4EE2-8302-D450A06A7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BD6B-B4A0-4EE5-8B89-629AA730327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C022-57FD-4EE2-8302-D450A06A7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5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BD6B-B4A0-4EE5-8B89-629AA730327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C022-57FD-4EE2-8302-D450A06A7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4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BD6B-B4A0-4EE5-8B89-629AA730327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C022-57FD-4EE2-8302-D450A06A7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0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BD6B-B4A0-4EE5-8B89-629AA730327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C022-57FD-4EE2-8302-D450A06A7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9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BD6B-B4A0-4EE5-8B89-629AA730327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C022-57FD-4EE2-8302-D450A06A7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BD6B-B4A0-4EE5-8B89-629AA730327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C022-57FD-4EE2-8302-D450A06A7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9BD6B-B4A0-4EE5-8B89-629AA730327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CC022-57FD-4EE2-8302-D450A06A7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8.png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9.emf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1.emf"/><Relationship Id="rId7" Type="http://schemas.openxmlformats.org/officeDocument/2006/relationships/image" Target="../media/image5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31.png"/><Relationship Id="rId4" Type="http://schemas.openxmlformats.org/officeDocument/2006/relationships/image" Target="../media/image12.emf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8_2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940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Derivation of drain current equations in terms of differential input voltage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8115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285" y="215942"/>
                <a:ext cx="6096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0" i="0" u="none" strike="noStrike" baseline="0" dirty="0" smtClean="0">
                    <a:latin typeface="TimesNewRoman"/>
                  </a:rPr>
                  <a:t>Substituting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b="0" i="0" u="none" strike="noStrike" baseline="0" dirty="0" smtClean="0">
                    <a:latin typeface="TimesNewRoman"/>
                  </a:rPr>
                  <a:t> </a:t>
                </a:r>
                <a:r>
                  <a:rPr lang="en-US" sz="2400" b="0" i="0" u="none" strike="noStrike" baseline="0" dirty="0" smtClean="0">
                    <a:latin typeface="TimesNewRoman"/>
                  </a:rPr>
                  <a:t>from Eq. as</a:t>
                </a:r>
              </a:p>
              <a:p>
                <a:r>
                  <a:rPr lang="en-US" sz="2400" b="0" i="0" u="none" strike="noStrike" baseline="0" dirty="0" smtClean="0">
                    <a:latin typeface="TimesNew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 smtClean="0">
                    <a:latin typeface="TimesNewRoman"/>
                  </a:rPr>
                  <a:t>and squaring both sides of the resulting equation provides a quadratic equation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latin typeface="TimesNewRoman"/>
                  </a:rPr>
                  <a:t>that can be solved to yield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5" y="215942"/>
                <a:ext cx="6096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00" t="-2713" r="-200" b="-7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629" y="0"/>
            <a:ext cx="5222219" cy="1569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884" y="2564414"/>
            <a:ext cx="5654964" cy="16597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707" y="4905719"/>
            <a:ext cx="6287293" cy="1748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2557247"/>
                <a:ext cx="6096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0" i="0" u="none" strike="noStrike" baseline="0" dirty="0" smtClean="0">
                    <a:latin typeface="TimesNewRoman"/>
                  </a:rPr>
                  <a:t>Now, since the increment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latin typeface="TimesNewRoman"/>
                  </a:rPr>
                  <a:t>above the bias value of must have the same polarity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sz="1000" b="0" i="1" u="none" strike="noStrike" baseline="0" dirty="0" smtClean="0">
                    <a:latin typeface="TimesNewRoman,Italic"/>
                  </a:rPr>
                  <a:t> </a:t>
                </a:r>
                <a:r>
                  <a:rPr lang="en-US" sz="2400" b="0" i="0" u="none" strike="noStrike" baseline="0" dirty="0" smtClean="0">
                    <a:latin typeface="TimesNewRoman"/>
                  </a:rPr>
                  <a:t>, only the root with the “</a:t>
                </a:r>
                <a:r>
                  <a:rPr lang="en-US" sz="2400" b="0" i="0" u="none" strike="noStrike" baseline="0" dirty="0" smtClean="0">
                    <a:latin typeface="Symbol" panose="05050102010706020507" pitchFamily="18" charset="2"/>
                  </a:rPr>
                  <a:t>+</a:t>
                </a:r>
                <a:r>
                  <a:rPr lang="en-US" sz="2400" b="0" i="0" u="none" strike="noStrike" baseline="0" dirty="0" smtClean="0">
                    <a:latin typeface="TimesNewRoman"/>
                  </a:rPr>
                  <a:t>” sign in the second term is physically meaningful; thus,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57247"/>
                <a:ext cx="6096000" cy="1569660"/>
              </a:xfrm>
              <a:prstGeom prst="rect">
                <a:avLst/>
              </a:prstGeom>
              <a:blipFill rotWithShape="0">
                <a:blip r:embed="rId6"/>
                <a:stretch>
                  <a:fillRect l="-1500" t="-2713" r="-300" b="-7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1972" y="5256908"/>
                <a:ext cx="2833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will be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2" y="5256908"/>
                <a:ext cx="2833352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45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8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69" y="100884"/>
            <a:ext cx="4876800" cy="69760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Large-Signal Operation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169" y="3255135"/>
            <a:ext cx="5334000" cy="3429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Transfer characteristics</a:t>
            </a:r>
            <a:r>
              <a:rPr lang="en-US" altLang="en-US" dirty="0"/>
              <a:t> of </a:t>
            </a:r>
            <a:r>
              <a:rPr lang="en-US" altLang="en-US" dirty="0" smtClean="0"/>
              <a:t>above two equations are </a:t>
            </a:r>
            <a:r>
              <a:rPr lang="en-US" altLang="en-US" dirty="0"/>
              <a:t>nonlinear.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Linear amplification</a:t>
            </a:r>
            <a:r>
              <a:rPr lang="en-US" altLang="en-US" dirty="0"/>
              <a:t> is desirable and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id</a:t>
            </a:r>
            <a:r>
              <a:rPr lang="en-US" altLang="en-US" dirty="0"/>
              <a:t> will be as small as possible.</a:t>
            </a:r>
          </a:p>
          <a:p>
            <a:pPr eaLnBrk="1" hangingPunct="1"/>
            <a:r>
              <a:rPr lang="en-US" altLang="en-US" dirty="0"/>
              <a:t>For a given value of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OV</a:t>
            </a:r>
            <a:r>
              <a:rPr lang="en-US" altLang="en-US" dirty="0"/>
              <a:t>, the only option is to </a:t>
            </a:r>
            <a:r>
              <a:rPr lang="en-US" altLang="en-US" dirty="0">
                <a:solidFill>
                  <a:srgbClr val="FF0000"/>
                </a:solidFill>
              </a:rPr>
              <a:t>keep </a:t>
            </a:r>
            <a:r>
              <a:rPr lang="en-US" altLang="en-US" i="1" dirty="0">
                <a:solidFill>
                  <a:srgbClr val="FF0000"/>
                </a:solidFill>
              </a:rPr>
              <a:t>v</a:t>
            </a:r>
            <a:r>
              <a:rPr lang="en-US" altLang="en-US" i="1" baseline="-25000" dirty="0">
                <a:solidFill>
                  <a:srgbClr val="FF0000"/>
                </a:solidFill>
              </a:rPr>
              <a:t>id</a:t>
            </a:r>
            <a:r>
              <a:rPr lang="en-US" altLang="en-US" dirty="0">
                <a:solidFill>
                  <a:srgbClr val="FF0000"/>
                </a:solidFill>
              </a:rPr>
              <a:t>/2 much smaller than </a:t>
            </a:r>
            <a:r>
              <a:rPr lang="en-US" altLang="en-US" i="1" dirty="0">
                <a:solidFill>
                  <a:srgbClr val="FF0000"/>
                </a:solidFill>
              </a:rPr>
              <a:t>V</a:t>
            </a:r>
            <a:r>
              <a:rPr lang="en-US" altLang="en-US" i="1" baseline="-25000" dirty="0">
                <a:solidFill>
                  <a:srgbClr val="FF0000"/>
                </a:solidFill>
              </a:rPr>
              <a:t>OV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21509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7317346" y="3255135"/>
          <a:ext cx="306228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282700" imgH="1371600" progId="Equation.DSMT4">
                  <p:embed/>
                </p:oleObj>
              </mc:Choice>
              <mc:Fallback>
                <p:oleObj name="Equation" r:id="rId3" imgW="12827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346" y="3255135"/>
                        <a:ext cx="306228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554" y="244698"/>
            <a:ext cx="5651871" cy="2366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7882" y="798490"/>
                <a:ext cx="4539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2" y="798490"/>
                <a:ext cx="4539087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82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01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5927" y="36848"/>
            <a:ext cx="6648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latin typeface="Arial Black" panose="020B0A04020102020204" pitchFamily="34" charset="0"/>
              </a:rPr>
              <a:t>Large-Signal Operation</a:t>
            </a:r>
            <a:endParaRPr lang="en-US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95" y="36848"/>
            <a:ext cx="4686867" cy="2024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ular Callout 1"/>
              <p:cNvSpPr/>
              <p:nvPr/>
            </p:nvSpPr>
            <p:spPr>
              <a:xfrm>
                <a:off x="4262907" y="180304"/>
                <a:ext cx="2240924" cy="1151944"/>
              </a:xfrm>
              <a:prstGeom prst="wedgeRectCallout">
                <a:avLst>
                  <a:gd name="adj1" fmla="val 76868"/>
                  <a:gd name="adj2" fmla="val 43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Derived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𝐢𝐧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𝐭𝐞𝐫𝐦𝐬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𝒊𝒅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" name="Rectangular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07" y="180304"/>
                <a:ext cx="2240924" cy="1151944"/>
              </a:xfrm>
              <a:prstGeom prst="wedgeRectCallout">
                <a:avLst>
                  <a:gd name="adj1" fmla="val 76868"/>
                  <a:gd name="adj2" fmla="val 4363"/>
                </a:avLst>
              </a:prstGeom>
              <a:blipFill rotWithShape="0">
                <a:blip r:embed="rId4"/>
                <a:stretch>
                  <a:fillRect l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25926" y="1210617"/>
            <a:ext cx="11940536" cy="5643616"/>
            <a:chOff x="125926" y="1210617"/>
            <a:chExt cx="11940536" cy="5643616"/>
          </a:xfrm>
        </p:grpSpPr>
        <p:grpSp>
          <p:nvGrpSpPr>
            <p:cNvPr id="3" name="Group 2"/>
            <p:cNvGrpSpPr/>
            <p:nvPr/>
          </p:nvGrpSpPr>
          <p:grpSpPr>
            <a:xfrm>
              <a:off x="125926" y="1210617"/>
              <a:ext cx="11709759" cy="5643616"/>
              <a:chOff x="125926" y="1210617"/>
              <a:chExt cx="11709759" cy="564361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926" y="1210617"/>
                <a:ext cx="7189552" cy="5643616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7853537" y="3115546"/>
                <a:ext cx="398214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800" dirty="0" smtClean="0">
                    <a:solidFill>
                      <a:srgbClr val="FF0000"/>
                    </a:solidFill>
                  </a:rPr>
                  <a:t>Plot Transfer characteristics</a:t>
                </a:r>
                <a:r>
                  <a:rPr lang="en-US" altLang="en-US" sz="2800" dirty="0" smtClean="0"/>
                  <a:t> of above equations and found it to be  nonlinear.</a:t>
                </a:r>
                <a:endParaRPr lang="en-US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ular Callout 5"/>
                <p:cNvSpPr/>
                <p:nvPr/>
              </p:nvSpPr>
              <p:spPr>
                <a:xfrm>
                  <a:off x="8525814" y="5512158"/>
                  <a:ext cx="3540648" cy="1159099"/>
                </a:xfrm>
                <a:prstGeom prst="wedgeRectCallout">
                  <a:avLst>
                    <a:gd name="adj1" fmla="val -103814"/>
                    <a:gd name="adj2" fmla="val -20833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𝒊𝒅</m:t>
                          </m:r>
                        </m:sub>
                      </m:sSub>
                    </m:oMath>
                  </a14:m>
                  <a:r>
                    <a:rPr lang="en-US" sz="2000" b="1" dirty="0" smtClean="0"/>
                    <a:t> at which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𝐨𝐟𝐟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b="1" dirty="0" smtClean="0"/>
                    <a:t>and whole current  I  flow only through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6" name="Rectangular Callout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5814" y="5512158"/>
                  <a:ext cx="3540648" cy="1159099"/>
                </a:xfrm>
                <a:prstGeom prst="wedgeRectCallout">
                  <a:avLst>
                    <a:gd name="adj1" fmla="val -103814"/>
                    <a:gd name="adj2" fmla="val -20833"/>
                  </a:avLst>
                </a:prstGeom>
                <a:blipFill rotWithShape="0"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1277471" y="2662518"/>
            <a:ext cx="3358923" cy="2398879"/>
            <a:chOff x="1277471" y="2662518"/>
            <a:chExt cx="3358923" cy="2398879"/>
          </a:xfrm>
        </p:grpSpPr>
        <p:sp>
          <p:nvSpPr>
            <p:cNvPr id="10" name="Oval 9"/>
            <p:cNvSpPr/>
            <p:nvPr/>
          </p:nvSpPr>
          <p:spPr>
            <a:xfrm>
              <a:off x="3026535" y="2949262"/>
              <a:ext cx="1609859" cy="2112135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ular Callout 10"/>
            <p:cNvSpPr/>
            <p:nvPr/>
          </p:nvSpPr>
          <p:spPr>
            <a:xfrm>
              <a:off x="1277471" y="2662518"/>
              <a:ext cx="1250576" cy="1492623"/>
            </a:xfrm>
            <a:prstGeom prst="wedgeRectCallout">
              <a:avLst>
                <a:gd name="adj1" fmla="val 86694"/>
                <a:gd name="adj2" fmla="val 318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Linear Region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55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5380" y="1015258"/>
                <a:ext cx="11655380" cy="579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linearity can be increased by increasing the overdrive voltage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0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OV 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which each of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sz="10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sz="10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operating.</a:t>
                </a:r>
              </a:p>
              <a:p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sz="2400" b="1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linear range of operation can be extended by operating the MOSFETs at a higher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0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OV 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(by using smaller ratios) at the expense of reducing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0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 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hence the gain.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𝑫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𝑶𝑽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sz="2400" b="1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This trade-off is based on the assumption that the bias current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 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being kept constant. </a:t>
                </a:r>
              </a:p>
              <a:p>
                <a:endParaRPr lang="en-US" sz="2400" b="1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bias current can, of course, be increased to obtain a higher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0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endParaRPr lang="en-US" sz="2400" b="1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expense for doing this, however, is increased power dissipation, a serious limitation in IC design</a:t>
                </a: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0" y="1015258"/>
                <a:ext cx="11655380" cy="5798319"/>
              </a:xfrm>
              <a:prstGeom prst="rect">
                <a:avLst/>
              </a:prstGeom>
              <a:blipFill rotWithShape="0">
                <a:blip r:embed="rId2"/>
                <a:stretch>
                  <a:fillRect l="-837" t="-736" r="-1098" b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397025" cy="6523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Analysis 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2359"/>
          <a:stretch/>
        </p:blipFill>
        <p:spPr>
          <a:xfrm>
            <a:off x="7365081" y="0"/>
            <a:ext cx="4686867" cy="9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08F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9" y="541207"/>
            <a:ext cx="11059598" cy="571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4727" y="2240924"/>
            <a:ext cx="2537138" cy="3065172"/>
          </a:xfrm>
          <a:prstGeom prst="rect">
            <a:avLst/>
          </a:prstGeom>
          <a:solidFill>
            <a:srgbClr val="FFFF00">
              <a:alpha val="18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72553" y="2003612"/>
            <a:ext cx="6911788" cy="3550023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5894" cy="2395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161" y="5782615"/>
            <a:ext cx="8886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Hint : partially solved in following slides 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50" y="3076635"/>
            <a:ext cx="4686867" cy="202481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04765" y="2266352"/>
            <a:ext cx="4419252" cy="1700341"/>
            <a:chOff x="4504765" y="2266352"/>
            <a:chExt cx="4419252" cy="1700341"/>
          </a:xfrm>
        </p:grpSpPr>
        <p:sp>
          <p:nvSpPr>
            <p:cNvPr id="3" name="Rounded Rectangle 2"/>
            <p:cNvSpPr/>
            <p:nvPr/>
          </p:nvSpPr>
          <p:spPr>
            <a:xfrm>
              <a:off x="7727324" y="3206839"/>
              <a:ext cx="1196693" cy="759854"/>
            </a:xfrm>
            <a:prstGeom prst="round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504765" y="2266352"/>
              <a:ext cx="3222559" cy="10685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448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933" r="8607"/>
          <a:stretch/>
        </p:blipFill>
        <p:spPr>
          <a:xfrm>
            <a:off x="99877" y="820271"/>
            <a:ext cx="11756546" cy="5207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39" b="81161"/>
          <a:stretch/>
        </p:blipFill>
        <p:spPr>
          <a:xfrm>
            <a:off x="2923504" y="1809338"/>
            <a:ext cx="8513404" cy="1977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665" t="25237" r="77562" b="65875"/>
          <a:stretch/>
        </p:blipFill>
        <p:spPr>
          <a:xfrm>
            <a:off x="4479685" y="5100180"/>
            <a:ext cx="2351421" cy="1326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79376" y="3786390"/>
                <a:ext cx="37517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sub>
                    </m:sSub>
                  </m:oMath>
                </a14:m>
                <a:r>
                  <a:rPr lang="en-US" dirty="0" smtClean="0"/>
                  <a:t> = 0.2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 smtClean="0"/>
                  <a:t>= 0.1264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376" y="3786390"/>
                <a:ext cx="375173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99" t="-10526" r="-340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36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22" t="35418"/>
          <a:stretch/>
        </p:blipFill>
        <p:spPr>
          <a:xfrm>
            <a:off x="257576" y="0"/>
            <a:ext cx="8525815" cy="67652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21637" y="74656"/>
            <a:ext cx="5112913" cy="279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Substitute the values and calculate the answers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890" y="3699839"/>
            <a:ext cx="6992603" cy="21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40"/>
            <a:ext cx="10515600" cy="1325563"/>
          </a:xfrm>
        </p:spPr>
        <p:txBody>
          <a:bodyPr/>
          <a:lstStyle/>
          <a:p>
            <a:r>
              <a:rPr lang="en-US" b="1" dirty="0" smtClean="0"/>
              <a:t>What we studied so far in Differential Amp.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79977" y="1564293"/>
            <a:ext cx="10902423" cy="4899729"/>
            <a:chOff x="679977" y="1564293"/>
            <a:chExt cx="10902423" cy="4899729"/>
          </a:xfrm>
        </p:grpSpPr>
        <p:sp>
          <p:nvSpPr>
            <p:cNvPr id="4" name="Rectangle 3"/>
            <p:cNvSpPr/>
            <p:nvPr/>
          </p:nvSpPr>
          <p:spPr>
            <a:xfrm>
              <a:off x="838200" y="1690688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>
                  <a:latin typeface="Arial Black" panose="020B0A04020102020204" pitchFamily="34" charset="0"/>
                </a:rPr>
                <a:t>Modes of Operation </a:t>
              </a:r>
            </a:p>
            <a:p>
              <a:endParaRPr lang="en-US" dirty="0"/>
            </a:p>
            <a:p>
              <a:pPr marL="914400" lvl="1" indent="-457200">
                <a:buFont typeface="+mj-lt"/>
                <a:buAutoNum type="alphaLcParenR"/>
              </a:pPr>
              <a:r>
                <a:rPr lang="en-US" b="1" dirty="0"/>
                <a:t>Common </a:t>
              </a:r>
              <a:r>
                <a:rPr lang="en-US" b="1" dirty="0" smtClean="0"/>
                <a:t>mode</a:t>
              </a:r>
              <a:endParaRPr lang="en-US" b="1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1257" y="1564293"/>
              <a:ext cx="6241143" cy="48997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977" y="3712866"/>
              <a:ext cx="3811275" cy="125809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59088" y="3301588"/>
              <a:ext cx="365305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Common mode range of input signal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39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38200" y="1771564"/>
            <a:ext cx="11216221" cy="5086436"/>
            <a:chOff x="838200" y="1771564"/>
            <a:chExt cx="11216221" cy="5086436"/>
          </a:xfrm>
        </p:grpSpPr>
        <p:sp>
          <p:nvSpPr>
            <p:cNvPr id="4" name="Rectangle 3"/>
            <p:cNvSpPr/>
            <p:nvPr/>
          </p:nvSpPr>
          <p:spPr>
            <a:xfrm>
              <a:off x="838200" y="1972494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>
                  <a:latin typeface="Arial Black" panose="020B0A04020102020204" pitchFamily="34" charset="0"/>
                </a:rPr>
                <a:t>Modes of Operation </a:t>
              </a:r>
            </a:p>
            <a:p>
              <a:endParaRPr lang="en-US" dirty="0"/>
            </a:p>
            <a:p>
              <a:pPr marL="914400" lvl="1" indent="-457200">
                <a:buFont typeface="+mj-lt"/>
                <a:buAutoNum type="alphaLcParenR" startAt="2"/>
              </a:pPr>
              <a:r>
                <a:rPr lang="en-US" b="1" dirty="0" smtClean="0"/>
                <a:t>Differential </a:t>
              </a:r>
              <a:r>
                <a:rPr lang="en-US" b="1" dirty="0"/>
                <a:t>mode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5479" y="1771564"/>
              <a:ext cx="5578942" cy="508643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35998" t="73965" r="37049"/>
            <a:stretch/>
          </p:blipFill>
          <p:spPr>
            <a:xfrm>
              <a:off x="943429" y="5007429"/>
              <a:ext cx="3222171" cy="7121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61143" y="4314782"/>
              <a:ext cx="272505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Differential Input Range</a:t>
              </a:r>
              <a:endParaRPr lang="en-US" b="1" dirty="0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1340"/>
            <a:ext cx="10515600" cy="1325563"/>
          </a:xfrm>
        </p:spPr>
        <p:txBody>
          <a:bodyPr/>
          <a:lstStyle/>
          <a:p>
            <a:r>
              <a:rPr lang="en-US" b="1" dirty="0" smtClean="0"/>
              <a:t>What we studied so far in Differential Amp.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2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6060" y="781823"/>
                <a:ext cx="11758411" cy="5566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To use the differential pair as a linear amplifier, we keep the differential input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 smtClean="0"/>
                  <a:t>small.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a result, the current in one of the transistors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is positive) will increase by an </a:t>
                </a:r>
                <a:r>
                  <a:rPr lang="en-US" dirty="0" smtClean="0"/>
                  <a:t>increment Δ</a:t>
                </a:r>
                <a:r>
                  <a:rPr lang="en-US" i="1" dirty="0" smtClean="0"/>
                  <a:t>I </a:t>
                </a:r>
                <a:r>
                  <a:rPr lang="en-US" dirty="0"/>
                  <a:t>proportional to </a:t>
                </a:r>
                <a:r>
                  <a:rPr lang="en-US" i="1" dirty="0"/>
                  <a:t>vid </a:t>
                </a:r>
                <a:r>
                  <a:rPr lang="en-US" dirty="0"/>
                  <a:t>, to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+ Δ</a:t>
                </a:r>
                <a:r>
                  <a:rPr lang="en-US" i="1" dirty="0"/>
                  <a:t>I </a:t>
                </a:r>
                <a:r>
                  <a:rPr lang="en-US" dirty="0"/>
                  <a:t>). Simultaneously, the current in the other transistor </a:t>
                </a:r>
                <a:r>
                  <a:rPr lang="en-US" dirty="0" smtClean="0"/>
                  <a:t>will decrease </a:t>
                </a:r>
                <a:r>
                  <a:rPr lang="en-US" dirty="0"/>
                  <a:t>by the same amount to become (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− </a:t>
                </a:r>
                <a:r>
                  <a:rPr lang="en-US" dirty="0"/>
                  <a:t>Δ</a:t>
                </a:r>
                <a:r>
                  <a:rPr lang="en-US" i="1" dirty="0"/>
                  <a:t>I</a:t>
                </a:r>
                <a:r>
                  <a:rPr lang="en-US" dirty="0"/>
                  <a:t>).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voltage signal –Δ</a:t>
                </a:r>
                <a:r>
                  <a:rPr lang="en-US" i="1" dirty="0"/>
                  <a:t>IRD </a:t>
                </a:r>
                <a:r>
                  <a:rPr lang="en-US" dirty="0"/>
                  <a:t>develops at one </a:t>
                </a:r>
                <a:r>
                  <a:rPr lang="en-US" dirty="0" smtClean="0"/>
                  <a:t>of the </a:t>
                </a:r>
                <a:r>
                  <a:rPr lang="en-US" dirty="0"/>
                  <a:t>drains and an opposite-polarity signal, Δ</a:t>
                </a:r>
                <a:r>
                  <a:rPr lang="en-US" i="1" dirty="0"/>
                  <a:t>IRD</a:t>
                </a:r>
                <a:r>
                  <a:rPr lang="en-US" dirty="0"/>
                  <a:t>, develops at the other drain. Thus the output </a:t>
                </a:r>
                <a:r>
                  <a:rPr lang="en-US" dirty="0" smtClean="0"/>
                  <a:t>voltage taken </a:t>
                </a:r>
                <a:r>
                  <a:rPr lang="en-US" dirty="0"/>
                  <a:t>between the two drains will be 2Δ</a:t>
                </a:r>
                <a:r>
                  <a:rPr lang="en-US" i="1" dirty="0"/>
                  <a:t>IRD</a:t>
                </a:r>
                <a:r>
                  <a:rPr lang="en-US" dirty="0"/>
                  <a:t>, which is proportional to the differential input </a:t>
                </a:r>
                <a:r>
                  <a:rPr lang="en-US" dirty="0" smtClean="0"/>
                  <a:t>signal </a:t>
                </a:r>
                <a:r>
                  <a:rPr lang="en-US" i="1" dirty="0" smtClean="0"/>
                  <a:t>vid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60" y="781823"/>
                <a:ext cx="11758411" cy="5566848"/>
              </a:xfrm>
              <a:blipFill rotWithShape="0">
                <a:blip r:embed="rId2"/>
                <a:stretch>
                  <a:fillRect l="-1089" t="-1752" r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1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34" y="1081825"/>
            <a:ext cx="9002331" cy="387310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8909"/>
            <a:ext cx="12192000" cy="101291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Differential Amplifier with differential input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4505" y="5081254"/>
                <a:ext cx="3818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5" y="5081254"/>
                <a:ext cx="3818353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69533" y="2525934"/>
                <a:ext cx="18758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33" y="2525934"/>
                <a:ext cx="187583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ular Callout 9"/>
          <p:cNvSpPr/>
          <p:nvPr/>
        </p:nvSpPr>
        <p:spPr>
          <a:xfrm>
            <a:off x="107324" y="3428784"/>
            <a:ext cx="2975020" cy="1017431"/>
          </a:xfrm>
          <a:prstGeom prst="wedgeRectCallout">
            <a:avLst>
              <a:gd name="adj1" fmla="val -31137"/>
              <a:gd name="adj2" fmla="val 10086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This voltage goes down as current in this branch increases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5707692" y="4955663"/>
                <a:ext cx="2975020" cy="1017431"/>
              </a:xfrm>
              <a:prstGeom prst="wedgeRectCallout">
                <a:avLst>
                  <a:gd name="adj1" fmla="val -47841"/>
                  <a:gd name="adj2" fmla="val -236771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This voltage approaches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𝑫𝑫</m:t>
                        </m:r>
                      </m:sub>
                    </m:sSub>
                  </m:oMath>
                </a14:m>
                <a:r>
                  <a:rPr lang="en-US" sz="2000" b="1" dirty="0" smtClean="0"/>
                  <a:t> as current is zero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692" y="4955663"/>
                <a:ext cx="2975020" cy="1017431"/>
              </a:xfrm>
              <a:prstGeom prst="wedgeRectCallout">
                <a:avLst>
                  <a:gd name="adj1" fmla="val -47841"/>
                  <a:gd name="adj2" fmla="val -236771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4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7" y="4385410"/>
            <a:ext cx="11964473" cy="219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" y="0"/>
            <a:ext cx="9118242" cy="39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Large-Signal Operation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Objective is to </a:t>
            </a:r>
            <a:r>
              <a:rPr lang="en-US" altLang="en-US" sz="3200" dirty="0">
                <a:solidFill>
                  <a:srgbClr val="FF0000"/>
                </a:solidFill>
              </a:rPr>
              <a:t>derive expressions for drain current </a:t>
            </a:r>
            <a:r>
              <a:rPr lang="en-US" altLang="en-US" sz="3200" i="1" dirty="0">
                <a:solidFill>
                  <a:srgbClr val="FF0000"/>
                </a:solidFill>
              </a:rPr>
              <a:t>i</a:t>
            </a:r>
            <a:r>
              <a:rPr lang="en-US" altLang="en-US" sz="3200" i="1" baseline="-25000" dirty="0">
                <a:solidFill>
                  <a:srgbClr val="FF0000"/>
                </a:solidFill>
              </a:rPr>
              <a:t>D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1</a:t>
            </a:r>
            <a:r>
              <a:rPr lang="en-US" altLang="en-US" sz="3200" dirty="0">
                <a:solidFill>
                  <a:srgbClr val="FF0000"/>
                </a:solidFill>
              </a:rPr>
              <a:t> and </a:t>
            </a:r>
            <a:r>
              <a:rPr lang="en-US" altLang="en-US" sz="3200" i="1" dirty="0">
                <a:solidFill>
                  <a:srgbClr val="FF0000"/>
                </a:solidFill>
              </a:rPr>
              <a:t>i</a:t>
            </a:r>
            <a:r>
              <a:rPr lang="en-US" altLang="en-US" sz="3200" i="1" baseline="-25000" dirty="0">
                <a:solidFill>
                  <a:srgbClr val="FF0000"/>
                </a:solidFill>
              </a:rPr>
              <a:t>D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2</a:t>
            </a:r>
            <a:r>
              <a:rPr lang="en-US" altLang="en-US" sz="3200" dirty="0"/>
              <a:t> in terms of differential signal </a:t>
            </a:r>
            <a:r>
              <a:rPr lang="en-US" altLang="en-US" sz="3600" b="1" i="1" dirty="0"/>
              <a:t>v</a:t>
            </a:r>
            <a:r>
              <a:rPr lang="en-US" altLang="en-US" sz="3600" b="1" i="1" baseline="-25000" dirty="0"/>
              <a:t>id</a:t>
            </a:r>
            <a:r>
              <a:rPr lang="en-US" altLang="en-US" sz="3600" b="1" dirty="0"/>
              <a:t> = </a:t>
            </a:r>
            <a:r>
              <a:rPr lang="en-US" altLang="en-US" sz="3600" b="1" i="1" dirty="0"/>
              <a:t>v</a:t>
            </a:r>
            <a:r>
              <a:rPr lang="en-US" altLang="en-US" sz="3600" b="1" i="1" baseline="-25000" dirty="0"/>
              <a:t>G</a:t>
            </a:r>
            <a:r>
              <a:rPr lang="en-US" altLang="en-US" sz="3600" b="1" baseline="-25000" dirty="0"/>
              <a:t>1</a:t>
            </a:r>
            <a:r>
              <a:rPr lang="en-US" altLang="en-US" sz="3600" b="1" dirty="0"/>
              <a:t> – </a:t>
            </a:r>
            <a:r>
              <a:rPr lang="en-US" altLang="en-US" sz="3600" b="1" i="1" dirty="0"/>
              <a:t>v</a:t>
            </a:r>
            <a:r>
              <a:rPr lang="en-US" altLang="en-US" sz="3600" b="1" i="1" baseline="-25000" dirty="0"/>
              <a:t>G</a:t>
            </a:r>
            <a:r>
              <a:rPr lang="en-US" altLang="en-US" sz="3600" b="1" baseline="-25000" dirty="0"/>
              <a:t>2</a:t>
            </a:r>
            <a:r>
              <a:rPr lang="en-US" altLang="en-US" sz="3200" dirty="0"/>
              <a:t>.</a:t>
            </a:r>
          </a:p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Assumptions:</a:t>
            </a:r>
          </a:p>
          <a:p>
            <a:pPr lvl="1" eaLnBrk="1" hangingPunct="1"/>
            <a:r>
              <a:rPr lang="en-US" altLang="en-US" sz="3200" dirty="0"/>
              <a:t>Perfectly Matched</a:t>
            </a:r>
          </a:p>
          <a:p>
            <a:pPr lvl="1" eaLnBrk="1" hangingPunct="1"/>
            <a:r>
              <a:rPr lang="en-US" altLang="en-US" sz="3200" dirty="0"/>
              <a:t>Channel-length Modulation is Neglected</a:t>
            </a:r>
          </a:p>
          <a:p>
            <a:pPr lvl="1" eaLnBrk="1" hangingPunct="1"/>
            <a:r>
              <a:rPr lang="en-US" altLang="en-US" sz="3200" dirty="0"/>
              <a:t>Load Independence</a:t>
            </a:r>
          </a:p>
          <a:p>
            <a:pPr lvl="1" eaLnBrk="1" hangingPunct="1"/>
            <a:r>
              <a:rPr lang="en-US" altLang="en-US" sz="3200" dirty="0"/>
              <a:t>Saturation Region</a:t>
            </a:r>
          </a:p>
          <a:p>
            <a:pPr eaLnBrk="1" hangingPunct="1"/>
            <a:endParaRPr lang="en-US" altLang="en-US" sz="3200" dirty="0"/>
          </a:p>
          <a:p>
            <a:pPr lvl="2"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84942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7408" y="0"/>
            <a:ext cx="5633792" cy="5334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solidFill>
                  <a:schemeClr val="bg1"/>
                </a:solidFill>
              </a:rPr>
              <a:t>Large-Signal Operation (1)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200" y="850006"/>
            <a:ext cx="5740400" cy="578261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b="1" dirty="0" smtClean="0"/>
              <a:t>Step #1:</a:t>
            </a:r>
            <a:r>
              <a:rPr lang="en-US" alt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Expression </a:t>
            </a:r>
            <a:r>
              <a:rPr lang="en-US" altLang="en-US" dirty="0" smtClean="0">
                <a:solidFill>
                  <a:srgbClr val="FF0000"/>
                </a:solidFill>
              </a:rPr>
              <a:t>drain currents</a:t>
            </a:r>
            <a:r>
              <a:rPr lang="en-US" altLang="en-US" dirty="0" smtClean="0"/>
              <a:t> for </a:t>
            </a:r>
            <a:r>
              <a:rPr lang="en-US" altLang="en-US" i="1" dirty="0" smtClean="0"/>
              <a:t>Q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Q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b="1" dirty="0" smtClean="0"/>
              <a:t>Step #2:</a:t>
            </a:r>
            <a:r>
              <a:rPr lang="en-US" alt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Take the </a:t>
            </a:r>
            <a:r>
              <a:rPr lang="en-US" altLang="en-US" dirty="0" smtClean="0">
                <a:solidFill>
                  <a:srgbClr val="FF0000"/>
                </a:solidFill>
              </a:rPr>
              <a:t>square roots </a:t>
            </a:r>
            <a:r>
              <a:rPr lang="en-US" altLang="en-US" dirty="0" smtClean="0"/>
              <a:t>of both sides of both 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b="1" dirty="0" smtClean="0"/>
              <a:t>Step #3:</a:t>
            </a:r>
            <a:r>
              <a:rPr lang="en-US" alt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Subtract two equations and perform </a:t>
            </a:r>
            <a:r>
              <a:rPr lang="en-US" altLang="en-US" dirty="0" smtClean="0">
                <a:solidFill>
                  <a:srgbClr val="FF0000"/>
                </a:solidFill>
              </a:rPr>
              <a:t>appropriate substitution.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375232" y="175123"/>
            <a:ext cx="5003968" cy="2037313"/>
            <a:chOff x="6375232" y="175123"/>
            <a:chExt cx="5003968" cy="2037313"/>
          </a:xfrm>
        </p:grpSpPr>
        <p:sp>
          <p:nvSpPr>
            <p:cNvPr id="2" name="Right Arrow 1"/>
            <p:cNvSpPr/>
            <p:nvPr/>
          </p:nvSpPr>
          <p:spPr>
            <a:xfrm>
              <a:off x="6375232" y="953037"/>
              <a:ext cx="813515" cy="9530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6013" y="175123"/>
              <a:ext cx="4083187" cy="203731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375233" y="2549774"/>
            <a:ext cx="5168499" cy="1998174"/>
            <a:chOff x="6375233" y="2549774"/>
            <a:chExt cx="5168499" cy="19981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8987" y="2549774"/>
              <a:ext cx="4004745" cy="1998174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6375233" y="3154762"/>
              <a:ext cx="813515" cy="9530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75234" y="4808012"/>
            <a:ext cx="5511966" cy="2049987"/>
            <a:chOff x="6375234" y="4808012"/>
            <a:chExt cx="5511966" cy="20499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383" y="4808012"/>
              <a:ext cx="4266817" cy="2049987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>
              <a:off x="6375234" y="5356487"/>
              <a:ext cx="813515" cy="9530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208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2999"/>
            <a:ext cx="13503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600" b="1" dirty="0" smtClean="0"/>
              <a:t>step #4:</a:t>
            </a:r>
            <a:r>
              <a:rPr lang="en-US" altLang="en-US" sz="2600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446" y="544508"/>
            <a:ext cx="2391498" cy="6158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692" y="5437784"/>
            <a:ext cx="4650608" cy="1180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816" y="439220"/>
            <a:ext cx="3313333" cy="784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9340" y="693004"/>
                <a:ext cx="6580794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NewRoman"/>
                  </a:rPr>
                  <a:t>T</a:t>
                </a:r>
                <a:r>
                  <a:rPr lang="en-US" sz="2400" b="0" i="0" u="none" strike="noStrike" baseline="0" dirty="0" smtClean="0">
                    <a:latin typeface="TimesNewRoman"/>
                  </a:rPr>
                  <a:t>wo equations &amp; two unknowns;  </a:t>
                </a:r>
              </a:p>
              <a:p>
                <a:endParaRPr lang="en-US" sz="2400" b="0" i="0" u="none" strike="noStrike" baseline="0" dirty="0" smtClean="0">
                  <a:latin typeface="TimesNewRoman"/>
                </a:endParaRPr>
              </a:p>
              <a:p>
                <a:endParaRPr lang="en-US" sz="2400" dirty="0">
                  <a:latin typeface="TimesNewRoman"/>
                </a:endParaRPr>
              </a:p>
              <a:p>
                <a:r>
                  <a:rPr lang="en-US" sz="2400" b="0" i="0" u="none" strike="noStrike" baseline="0" dirty="0" smtClean="0">
                    <a:latin typeface="TimesNew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b="0" i="0" u="none" strike="noStrike" baseline="0" dirty="0" smtClean="0">
                    <a:latin typeface="TimesNewRoman"/>
                  </a:rPr>
                  <a:t>  </a:t>
                </a:r>
                <a:r>
                  <a:rPr lang="en-US" sz="2400" b="0" i="0" u="none" strike="noStrike" baseline="0" dirty="0" smtClean="0">
                    <a:latin typeface="TimesNewRoman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b="0" i="0" u="none" strike="noStrike" baseline="0" dirty="0" smtClean="0">
                    <a:latin typeface="TimesNewRoman"/>
                  </a:rPr>
                  <a:t>  </a:t>
                </a:r>
                <a:r>
                  <a:rPr lang="en-US" sz="2400" b="0" i="0" u="none" strike="noStrike" baseline="0" dirty="0" smtClean="0">
                    <a:latin typeface="TimesNewRoman"/>
                  </a:rPr>
                  <a:t>and can be solved by squaring both sides of Eq.  </a:t>
                </a:r>
              </a:p>
              <a:p>
                <a:endParaRPr lang="en-US" sz="2400" dirty="0">
                  <a:latin typeface="TimesNewRoman"/>
                </a:endParaRPr>
              </a:p>
              <a:p>
                <a:r>
                  <a:rPr lang="en-US" sz="2400" b="0" i="0" u="none" strike="noStrike" baseline="0" dirty="0" smtClean="0">
                    <a:latin typeface="TimesNewRoman"/>
                  </a:rPr>
                  <a:t>and substituting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400" b="0" i="0" u="none" strike="noStrike" baseline="0" dirty="0" smtClean="0">
                    <a:latin typeface="TimesNewRoman"/>
                  </a:rPr>
                  <a:t>gives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0" y="693004"/>
                <a:ext cx="6580794" cy="2677656"/>
              </a:xfrm>
              <a:prstGeom prst="rect">
                <a:avLst/>
              </a:prstGeom>
              <a:blipFill rotWithShape="0">
                <a:blip r:embed="rId5"/>
                <a:stretch>
                  <a:fillRect l="-1389" t="-1595" b="-4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59200" y="1749878"/>
                <a:ext cx="34733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00" y="1749878"/>
                <a:ext cx="347338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89762" y="2526041"/>
                <a:ext cx="456887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</m:sup>
                      </m:sSub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762" y="2526041"/>
                <a:ext cx="4568879" cy="6914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75148" y="3484876"/>
                <a:ext cx="479810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</m:sup>
                      </m:sSub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148" y="3484876"/>
                <a:ext cx="4798108" cy="6914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89762" y="4495803"/>
                <a:ext cx="375743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</m:sup>
                      </m:sSub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762" y="4495803"/>
                <a:ext cx="3757439" cy="6914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080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Cambria Math</vt:lpstr>
      <vt:lpstr>Symbol</vt:lpstr>
      <vt:lpstr>TimesNewRoman</vt:lpstr>
      <vt:lpstr>TimesNewRoman,Italic</vt:lpstr>
      <vt:lpstr>Office Theme</vt:lpstr>
      <vt:lpstr>Equation</vt:lpstr>
      <vt:lpstr>Chapter 8_2</vt:lpstr>
      <vt:lpstr>What we studied so far in Differential Amp.</vt:lpstr>
      <vt:lpstr>What we studied so far in Differential Amp.</vt:lpstr>
      <vt:lpstr>PowerPoint Presentation</vt:lpstr>
      <vt:lpstr>Differential Amplifier with differential input</vt:lpstr>
      <vt:lpstr>PowerPoint Presentation</vt:lpstr>
      <vt:lpstr> Large-Signal Operation</vt:lpstr>
      <vt:lpstr>Large-Signal Operation (1)</vt:lpstr>
      <vt:lpstr>PowerPoint Presentation</vt:lpstr>
      <vt:lpstr>PowerPoint Presentation</vt:lpstr>
      <vt:lpstr>Large-Signal Operation</vt:lpstr>
      <vt:lpstr>PowerPoint Presentation</vt:lpstr>
      <vt:lpstr>Analysis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8_2</dc:title>
  <dc:creator>Abdul Basit Alvi</dc:creator>
  <cp:lastModifiedBy>Abdul Basit Alvi</cp:lastModifiedBy>
  <cp:revision>1</cp:revision>
  <dcterms:created xsi:type="dcterms:W3CDTF">2022-10-07T05:16:35Z</dcterms:created>
  <dcterms:modified xsi:type="dcterms:W3CDTF">2022-10-07T05:17:06Z</dcterms:modified>
</cp:coreProperties>
</file>