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6" r:id="rId2"/>
    <p:sldId id="706" r:id="rId3"/>
    <p:sldId id="707" r:id="rId4"/>
    <p:sldId id="417" r:id="rId5"/>
    <p:sldId id="708" r:id="rId6"/>
    <p:sldId id="709" r:id="rId7"/>
    <p:sldId id="420" r:id="rId8"/>
    <p:sldId id="453" r:id="rId9"/>
    <p:sldId id="454" r:id="rId10"/>
    <p:sldId id="455" r:id="rId11"/>
    <p:sldId id="456" r:id="rId12"/>
    <p:sldId id="689" r:id="rId13"/>
    <p:sldId id="690" r:id="rId14"/>
    <p:sldId id="691" r:id="rId15"/>
    <p:sldId id="692" r:id="rId16"/>
    <p:sldId id="693" r:id="rId17"/>
    <p:sldId id="694" r:id="rId18"/>
    <p:sldId id="695" r:id="rId19"/>
    <p:sldId id="696" r:id="rId20"/>
    <p:sldId id="697" r:id="rId21"/>
    <p:sldId id="698" r:id="rId22"/>
    <p:sldId id="699" r:id="rId23"/>
    <p:sldId id="700" r:id="rId24"/>
    <p:sldId id="701" r:id="rId25"/>
    <p:sldId id="702" r:id="rId26"/>
    <p:sldId id="703" r:id="rId27"/>
    <p:sldId id="704" r:id="rId28"/>
    <p:sldId id="705" r:id="rId29"/>
    <p:sldId id="434" r:id="rId30"/>
    <p:sldId id="746" r:id="rId31"/>
    <p:sldId id="747" r:id="rId32"/>
    <p:sldId id="437" r:id="rId33"/>
    <p:sldId id="438" r:id="rId34"/>
    <p:sldId id="439" r:id="rId35"/>
    <p:sldId id="685" r:id="rId36"/>
    <p:sldId id="441" r:id="rId37"/>
    <p:sldId id="775" r:id="rId38"/>
    <p:sldId id="442" r:id="rId39"/>
    <p:sldId id="443" r:id="rId40"/>
    <p:sldId id="444" r:id="rId41"/>
    <p:sldId id="445" r:id="rId42"/>
    <p:sldId id="446" r:id="rId43"/>
    <p:sldId id="447" r:id="rId44"/>
    <p:sldId id="448" r:id="rId45"/>
    <p:sldId id="449" r:id="rId46"/>
    <p:sldId id="71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6AAF-A70E-4F3D-875E-3E7B81F5DCC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0BD-F433-4B49-A538-95C55ED4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2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6AAF-A70E-4F3D-875E-3E7B81F5DCC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0BD-F433-4B49-A538-95C55ED4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2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6AAF-A70E-4F3D-875E-3E7B81F5DCC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0BD-F433-4B49-A538-95C55ED4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6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52400"/>
            <a:ext cx="4876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" y="2057400"/>
            <a:ext cx="57404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2057400"/>
            <a:ext cx="57404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Oxford University Publishing</a:t>
            </a:r>
          </a:p>
          <a:p>
            <a:pPr>
              <a:defRPr/>
            </a:pPr>
            <a:r>
              <a:rPr lang="en-US"/>
              <a:t>Microelectronic Circuits by Adel S. Sedra and Kenneth C. Smith (0195323033)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C9325-6B38-4261-8CF3-EAC15F0AC1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69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6AAF-A70E-4F3D-875E-3E7B81F5DCC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0BD-F433-4B49-A538-95C55ED4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6AAF-A70E-4F3D-875E-3E7B81F5DCC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0BD-F433-4B49-A538-95C55ED4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6AAF-A70E-4F3D-875E-3E7B81F5DCC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0BD-F433-4B49-A538-95C55ED4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2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6AAF-A70E-4F3D-875E-3E7B81F5DCC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0BD-F433-4B49-A538-95C55ED4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3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6AAF-A70E-4F3D-875E-3E7B81F5DCC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0BD-F433-4B49-A538-95C55ED4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5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6AAF-A70E-4F3D-875E-3E7B81F5DCC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0BD-F433-4B49-A538-95C55ED4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6AAF-A70E-4F3D-875E-3E7B81F5DCC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0BD-F433-4B49-A538-95C55ED4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5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6AAF-A70E-4F3D-875E-3E7B81F5DCC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80BD-F433-4B49-A538-95C55ED4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9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06AAF-A70E-4F3D-875E-3E7B81F5DCC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80BD-F433-4B49-A538-95C55ED4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0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0.emf"/><Relationship Id="rId4" Type="http://schemas.openxmlformats.org/officeDocument/2006/relationships/image" Target="../media/image30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image" Target="../media/image20.png"/><Relationship Id="rId4" Type="http://schemas.openxmlformats.org/officeDocument/2006/relationships/image" Target="../media/image33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0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2.emf"/><Relationship Id="rId7" Type="http://schemas.openxmlformats.org/officeDocument/2006/relationships/image" Target="../media/image51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31.png"/><Relationship Id="rId4" Type="http://schemas.openxmlformats.org/officeDocument/2006/relationships/image" Target="../media/image13.emf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857" y="286158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Lecture </a:t>
            </a:r>
            <a:r>
              <a:rPr lang="en-US" b="1" dirty="0" smtClean="0">
                <a:latin typeface="Arial Black" panose="020B0A04020102020204" pitchFamily="34" charset="0"/>
              </a:rPr>
              <a:t>8_3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3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3285" y="215942"/>
                <a:ext cx="6096000" cy="1569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0" i="0" u="none" strike="noStrike" baseline="0" dirty="0" smtClean="0">
                    <a:latin typeface="TimesNewRoman"/>
                  </a:rPr>
                  <a:t>Substituting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b="0" i="0" u="none" strike="noStrike" baseline="0" dirty="0" smtClean="0">
                    <a:latin typeface="TimesNewRoman"/>
                  </a:rPr>
                  <a:t> </a:t>
                </a:r>
                <a:r>
                  <a:rPr lang="en-US" sz="2400" b="0" i="0" u="none" strike="noStrike" baseline="0" dirty="0" smtClean="0">
                    <a:latin typeface="TimesNewRoman"/>
                  </a:rPr>
                  <a:t>from Eq. as</a:t>
                </a:r>
              </a:p>
              <a:p>
                <a:r>
                  <a:rPr lang="en-US" sz="2400" b="0" i="0" u="none" strike="noStrike" baseline="0" dirty="0" smtClean="0">
                    <a:latin typeface="TimesNew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 smtClean="0">
                    <a:latin typeface="TimesNewRoman"/>
                  </a:rPr>
                  <a:t>and squaring both sides of the resulting equation provides a quadratic equation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 smtClean="0">
                    <a:latin typeface="TimesNewRoman"/>
                  </a:rPr>
                  <a:t>that can be solved to yield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85" y="215942"/>
                <a:ext cx="6096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00" t="-2713" r="-200" b="-7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629" y="0"/>
            <a:ext cx="5222219" cy="1569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884" y="2564414"/>
            <a:ext cx="5654964" cy="16597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707" y="4905719"/>
            <a:ext cx="6287293" cy="1748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2557247"/>
                <a:ext cx="6096000" cy="1569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0" i="0" u="none" strike="noStrike" baseline="0" dirty="0" smtClean="0">
                    <a:latin typeface="TimesNewRoman"/>
                  </a:rPr>
                  <a:t>Now, since the increment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 smtClean="0">
                    <a:latin typeface="TimesNewRoman"/>
                  </a:rPr>
                  <a:t>above the bias value of must have the same polarity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sz="1000" b="0" i="1" u="none" strike="noStrike" baseline="0" dirty="0" smtClean="0">
                    <a:latin typeface="TimesNewRoman,Italic"/>
                  </a:rPr>
                  <a:t> </a:t>
                </a:r>
                <a:r>
                  <a:rPr lang="en-US" sz="2400" b="0" i="0" u="none" strike="noStrike" baseline="0" dirty="0" smtClean="0">
                    <a:latin typeface="TimesNewRoman"/>
                  </a:rPr>
                  <a:t>, only the root with the “</a:t>
                </a:r>
                <a:r>
                  <a:rPr lang="en-US" sz="2400" b="0" i="0" u="none" strike="noStrike" baseline="0" dirty="0" smtClean="0">
                    <a:latin typeface="Symbol" panose="05050102010706020507" pitchFamily="18" charset="2"/>
                  </a:rPr>
                  <a:t>+</a:t>
                </a:r>
                <a:r>
                  <a:rPr lang="en-US" sz="2400" b="0" i="0" u="none" strike="noStrike" baseline="0" dirty="0" smtClean="0">
                    <a:latin typeface="TimesNewRoman"/>
                  </a:rPr>
                  <a:t>” sign in the second term is physically meaningful; thus,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57247"/>
                <a:ext cx="6096000" cy="1569660"/>
              </a:xfrm>
              <a:prstGeom prst="rect">
                <a:avLst/>
              </a:prstGeom>
              <a:blipFill rotWithShape="0">
                <a:blip r:embed="rId6"/>
                <a:stretch>
                  <a:fillRect l="-1500" t="-2713" r="-300" b="-7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1972" y="5256908"/>
                <a:ext cx="2833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will be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2" y="5256908"/>
                <a:ext cx="2833352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451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7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69" y="100884"/>
            <a:ext cx="4876800" cy="69760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/>
              <a:t>Large-Signal Operation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169" y="3700983"/>
            <a:ext cx="12091831" cy="2990103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Transfer characteristics</a:t>
            </a:r>
            <a:r>
              <a:rPr lang="en-US" altLang="en-US" b="1" dirty="0"/>
              <a:t> of </a:t>
            </a:r>
            <a:r>
              <a:rPr lang="en-US" altLang="en-US" b="1" dirty="0" smtClean="0"/>
              <a:t>above two equations are </a:t>
            </a:r>
            <a:r>
              <a:rPr lang="en-US" altLang="en-US" b="1" dirty="0"/>
              <a:t>nonlinear</a:t>
            </a:r>
            <a:r>
              <a:rPr lang="en-US" altLang="en-US" b="1" dirty="0" smtClean="0"/>
              <a:t>.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Linear amplification</a:t>
            </a:r>
            <a:r>
              <a:rPr lang="en-US" altLang="en-US" b="1" dirty="0"/>
              <a:t> is desirable and </a:t>
            </a:r>
            <a:r>
              <a:rPr lang="en-US" altLang="en-US" b="1" i="1" dirty="0"/>
              <a:t>v</a:t>
            </a:r>
            <a:r>
              <a:rPr lang="en-US" altLang="en-US" b="1" i="1" baseline="-25000" dirty="0"/>
              <a:t>id</a:t>
            </a:r>
            <a:r>
              <a:rPr lang="en-US" altLang="en-US" b="1" dirty="0"/>
              <a:t> will be as small as possible</a:t>
            </a:r>
            <a:r>
              <a:rPr lang="en-US" altLang="en-US" b="1" dirty="0" smtClean="0"/>
              <a:t>.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For a given value of </a:t>
            </a:r>
            <a:r>
              <a:rPr lang="en-US" altLang="en-US" b="1" i="1" dirty="0"/>
              <a:t>V</a:t>
            </a:r>
            <a:r>
              <a:rPr lang="en-US" altLang="en-US" b="1" i="1" baseline="-25000" dirty="0"/>
              <a:t>OV</a:t>
            </a:r>
            <a:r>
              <a:rPr lang="en-US" altLang="en-US" b="1" dirty="0"/>
              <a:t>, the only option is to </a:t>
            </a:r>
            <a:r>
              <a:rPr lang="en-US" altLang="en-US" b="1" dirty="0">
                <a:solidFill>
                  <a:srgbClr val="FF0000"/>
                </a:solidFill>
              </a:rPr>
              <a:t>keep </a:t>
            </a:r>
            <a:r>
              <a:rPr lang="en-US" altLang="en-US" b="1" i="1" dirty="0">
                <a:solidFill>
                  <a:srgbClr val="FF0000"/>
                </a:solidFill>
              </a:rPr>
              <a:t>v</a:t>
            </a:r>
            <a:r>
              <a:rPr lang="en-US" altLang="en-US" b="1" i="1" baseline="-25000" dirty="0">
                <a:solidFill>
                  <a:srgbClr val="FF0000"/>
                </a:solidFill>
              </a:rPr>
              <a:t>id</a:t>
            </a:r>
            <a:r>
              <a:rPr lang="en-US" altLang="en-US" b="1" dirty="0">
                <a:solidFill>
                  <a:srgbClr val="FF0000"/>
                </a:solidFill>
              </a:rPr>
              <a:t>/2 much smaller than </a:t>
            </a:r>
            <a:r>
              <a:rPr lang="en-US" altLang="en-US" b="1" i="1" dirty="0">
                <a:solidFill>
                  <a:srgbClr val="FF0000"/>
                </a:solidFill>
              </a:rPr>
              <a:t>V</a:t>
            </a:r>
            <a:r>
              <a:rPr lang="en-US" altLang="en-US" b="1" i="1" baseline="-25000" dirty="0">
                <a:solidFill>
                  <a:srgbClr val="FF0000"/>
                </a:solidFill>
              </a:rPr>
              <a:t>OV</a:t>
            </a:r>
            <a:r>
              <a:rPr lang="en-US" altLang="en-US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796" y="244698"/>
            <a:ext cx="6451629" cy="27017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37882" y="798490"/>
                <a:ext cx="4539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𝑶𝑽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82" y="798490"/>
                <a:ext cx="453908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82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635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5927" y="36848"/>
            <a:ext cx="6648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latin typeface="Arial Black" panose="020B0A04020102020204" pitchFamily="34" charset="0"/>
              </a:rPr>
              <a:t>Large-Signal Operation</a:t>
            </a:r>
            <a:endParaRPr lang="en-US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595" y="36848"/>
            <a:ext cx="4686867" cy="2024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ular Callout 1"/>
              <p:cNvSpPr/>
              <p:nvPr/>
            </p:nvSpPr>
            <p:spPr>
              <a:xfrm>
                <a:off x="4262907" y="180304"/>
                <a:ext cx="2240924" cy="1151944"/>
              </a:xfrm>
              <a:prstGeom prst="wedgeRectCallout">
                <a:avLst>
                  <a:gd name="adj1" fmla="val 76868"/>
                  <a:gd name="adj2" fmla="val 436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Derived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𝐢𝐧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𝐭𝐞𝐫𝐦𝐬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𝒊𝒅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2" name="Rectangular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907" y="180304"/>
                <a:ext cx="2240924" cy="1151944"/>
              </a:xfrm>
              <a:prstGeom prst="wedgeRectCallout">
                <a:avLst>
                  <a:gd name="adj1" fmla="val 76868"/>
                  <a:gd name="adj2" fmla="val 4363"/>
                </a:avLst>
              </a:prstGeom>
              <a:blipFill rotWithShape="0">
                <a:blip r:embed="rId4"/>
                <a:stretch>
                  <a:fillRect l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25926" y="1210617"/>
            <a:ext cx="11940536" cy="5643616"/>
            <a:chOff x="125926" y="1210617"/>
            <a:chExt cx="11940536" cy="5643616"/>
          </a:xfrm>
        </p:grpSpPr>
        <p:grpSp>
          <p:nvGrpSpPr>
            <p:cNvPr id="3" name="Group 2"/>
            <p:cNvGrpSpPr/>
            <p:nvPr/>
          </p:nvGrpSpPr>
          <p:grpSpPr>
            <a:xfrm>
              <a:off x="125926" y="1210617"/>
              <a:ext cx="11709759" cy="5643616"/>
              <a:chOff x="125926" y="1210617"/>
              <a:chExt cx="11709759" cy="564361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926" y="1210617"/>
                <a:ext cx="7189552" cy="5643616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7853537" y="3115546"/>
                <a:ext cx="398214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800" dirty="0" smtClean="0">
                    <a:solidFill>
                      <a:srgbClr val="FF0000"/>
                    </a:solidFill>
                  </a:rPr>
                  <a:t>Plot Transfer characteristics</a:t>
                </a:r>
                <a:r>
                  <a:rPr lang="en-US" altLang="en-US" sz="2800" dirty="0" smtClean="0"/>
                  <a:t> of above equations and found it to be  nonlinear.</a:t>
                </a:r>
                <a:endParaRPr lang="en-US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ular Callout 5"/>
                <p:cNvSpPr/>
                <p:nvPr/>
              </p:nvSpPr>
              <p:spPr>
                <a:xfrm>
                  <a:off x="8525814" y="5512158"/>
                  <a:ext cx="3540648" cy="1159099"/>
                </a:xfrm>
                <a:prstGeom prst="wedgeRectCallout">
                  <a:avLst>
                    <a:gd name="adj1" fmla="val -103814"/>
                    <a:gd name="adj2" fmla="val -20833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𝒊𝒅</m:t>
                          </m:r>
                        </m:sub>
                      </m:sSub>
                    </m:oMath>
                  </a14:m>
                  <a:r>
                    <a:rPr lang="en-US" sz="2000" b="1" dirty="0" smtClean="0"/>
                    <a:t> at which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𝐢𝐬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𝐨𝐟𝐟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b="1" dirty="0" smtClean="0"/>
                    <a:t>and whole current  I  flow only through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6" name="Rectangular Callout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5814" y="5512158"/>
                  <a:ext cx="3540648" cy="1159099"/>
                </a:xfrm>
                <a:prstGeom prst="wedgeRectCallout">
                  <a:avLst>
                    <a:gd name="adj1" fmla="val -103814"/>
                    <a:gd name="adj2" fmla="val -20833"/>
                  </a:avLst>
                </a:prstGeom>
                <a:blipFill rotWithShape="0">
                  <a:blip r:embed="rId6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1277471" y="2662518"/>
            <a:ext cx="3358923" cy="2398879"/>
            <a:chOff x="1277471" y="2662518"/>
            <a:chExt cx="3358923" cy="2398879"/>
          </a:xfrm>
        </p:grpSpPr>
        <p:sp>
          <p:nvSpPr>
            <p:cNvPr id="10" name="Oval 9"/>
            <p:cNvSpPr/>
            <p:nvPr/>
          </p:nvSpPr>
          <p:spPr>
            <a:xfrm>
              <a:off x="3026535" y="2949262"/>
              <a:ext cx="1609859" cy="2112135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ular Callout 10"/>
            <p:cNvSpPr/>
            <p:nvPr/>
          </p:nvSpPr>
          <p:spPr>
            <a:xfrm>
              <a:off x="1277471" y="2662518"/>
              <a:ext cx="1250576" cy="1492623"/>
            </a:xfrm>
            <a:prstGeom prst="wedgeRectCallout">
              <a:avLst>
                <a:gd name="adj1" fmla="val 86694"/>
                <a:gd name="adj2" fmla="val 318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Linear Region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2870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5380" y="1015258"/>
                <a:ext cx="11655380" cy="5798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linearity can be increased by increasing the overdrive voltage </a:t>
                </a:r>
                <a:r>
                  <a:rPr lang="en-US" sz="24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10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OV </a:t>
                </a:r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which each of </a:t>
                </a:r>
                <a:r>
                  <a:rPr lang="en-US" sz="24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en-US" sz="10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sz="24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en-US" sz="10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 </a:t>
                </a:r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operating.</a:t>
                </a:r>
              </a:p>
              <a:p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US" sz="2400" b="1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linear range of operation can be extended by operating the MOSFETs at a higher </a:t>
                </a:r>
                <a:r>
                  <a:rPr lang="en-US" sz="24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10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OV </a:t>
                </a:r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(by using smaller ratios) at the expense of reducing </a:t>
                </a:r>
                <a:r>
                  <a:rPr lang="en-US" sz="24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10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 </a:t>
                </a:r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hence the gain.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4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4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  <m: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𝑫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𝑶𝑽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en-US" sz="2400" b="1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This trade-off is based on the assumption that the bias current </a:t>
                </a:r>
                <a:r>
                  <a:rPr lang="en-US" sz="24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 </a:t>
                </a:r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being kept constant. </a:t>
                </a:r>
              </a:p>
              <a:p>
                <a:endParaRPr lang="en-US" sz="2400" b="1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bias current can, of course, be increased to obtain a higher </a:t>
                </a:r>
                <a:r>
                  <a:rPr lang="en-US" sz="24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1000" b="1" i="1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endParaRPr lang="en-US" sz="2400" b="1" i="0" u="none" strike="noStrike" baseline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b="1" i="0" u="none" strike="noStrike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expense for doing this, however, is increased power dissipation, a serious limitation in IC design</a:t>
                </a:r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80" y="1015258"/>
                <a:ext cx="11655380" cy="5798319"/>
              </a:xfrm>
              <a:prstGeom prst="rect">
                <a:avLst/>
              </a:prstGeom>
              <a:blipFill rotWithShape="0">
                <a:blip r:embed="rId2"/>
                <a:stretch>
                  <a:fillRect l="-837" t="-736" r="-1098" b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397025" cy="65230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Analysis 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2359"/>
          <a:stretch/>
        </p:blipFill>
        <p:spPr>
          <a:xfrm>
            <a:off x="7365081" y="0"/>
            <a:ext cx="4686867" cy="96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5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08F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09" y="541207"/>
            <a:ext cx="11059598" cy="571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4727" y="2240924"/>
            <a:ext cx="2537138" cy="3065172"/>
          </a:xfrm>
          <a:prstGeom prst="rect">
            <a:avLst/>
          </a:prstGeom>
          <a:solidFill>
            <a:srgbClr val="FFFF00">
              <a:alpha val="18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72553" y="2003612"/>
            <a:ext cx="6911788" cy="3550023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5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5894" cy="2395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5161" y="5782615"/>
            <a:ext cx="8886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Hint : partially solved in following slides 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50" y="3076635"/>
            <a:ext cx="4686867" cy="202481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04765" y="2266352"/>
            <a:ext cx="4419252" cy="1700341"/>
            <a:chOff x="4504765" y="2266352"/>
            <a:chExt cx="4419252" cy="1700341"/>
          </a:xfrm>
        </p:grpSpPr>
        <p:sp>
          <p:nvSpPr>
            <p:cNvPr id="3" name="Rounded Rectangle 2"/>
            <p:cNvSpPr/>
            <p:nvPr/>
          </p:nvSpPr>
          <p:spPr>
            <a:xfrm>
              <a:off x="7727324" y="3206839"/>
              <a:ext cx="1196693" cy="759854"/>
            </a:xfrm>
            <a:prstGeom prst="round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504765" y="2266352"/>
              <a:ext cx="3222559" cy="10685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2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0933" r="8607"/>
          <a:stretch/>
        </p:blipFill>
        <p:spPr>
          <a:xfrm>
            <a:off x="99877" y="820271"/>
            <a:ext cx="11756546" cy="5207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39" b="81161"/>
          <a:stretch/>
        </p:blipFill>
        <p:spPr>
          <a:xfrm>
            <a:off x="2923504" y="1809338"/>
            <a:ext cx="8513404" cy="1977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665" t="25237" r="77562" b="65875"/>
          <a:stretch/>
        </p:blipFill>
        <p:spPr>
          <a:xfrm>
            <a:off x="4479685" y="5100180"/>
            <a:ext cx="2351421" cy="1326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79376" y="3786390"/>
                <a:ext cx="37517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𝑂𝑉</m:t>
                        </m:r>
                      </m:sub>
                    </m:sSub>
                  </m:oMath>
                </a14:m>
                <a:r>
                  <a:rPr lang="en-US" dirty="0" smtClean="0"/>
                  <a:t> = 0.2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 smtClean="0"/>
                  <a:t>= 0.1264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376" y="3786390"/>
                <a:ext cx="375173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99" t="-10526" r="-340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28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22" t="35418"/>
          <a:stretch/>
        </p:blipFill>
        <p:spPr>
          <a:xfrm>
            <a:off x="257576" y="0"/>
            <a:ext cx="8525815" cy="67652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21637" y="74656"/>
            <a:ext cx="5112913" cy="279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Substitute the values and calculate the answers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890" y="3699839"/>
            <a:ext cx="6992603" cy="214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725" y="735618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Small Signal Operation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74259" y="3993776"/>
            <a:ext cx="7916466" cy="20170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 here would be to find small signal differential gain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6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9006" y="1671008"/>
            <a:ext cx="6588106" cy="4343401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solidFill>
                  <a:srgbClr val="FF0000"/>
                </a:solidFill>
              </a:rPr>
              <a:t>Linear </a:t>
            </a:r>
            <a:r>
              <a:rPr lang="en-US" altLang="en-US" sz="3200" dirty="0">
                <a:solidFill>
                  <a:srgbClr val="FF0000"/>
                </a:solidFill>
              </a:rPr>
              <a:t>amplification</a:t>
            </a:r>
            <a:r>
              <a:rPr lang="en-US" altLang="en-US" sz="3200" dirty="0"/>
              <a:t> is desirable and </a:t>
            </a:r>
            <a:r>
              <a:rPr lang="en-US" altLang="en-US" sz="3200" i="1" dirty="0"/>
              <a:t>v</a:t>
            </a:r>
            <a:r>
              <a:rPr lang="en-US" altLang="en-US" sz="3200" i="1" baseline="-25000" dirty="0"/>
              <a:t>id</a:t>
            </a:r>
            <a:r>
              <a:rPr lang="en-US" altLang="en-US" sz="3200" dirty="0"/>
              <a:t> will be as small as possible</a:t>
            </a:r>
            <a:r>
              <a:rPr lang="en-US" altLang="en-US" sz="3200" dirty="0" smtClean="0"/>
              <a:t>.</a:t>
            </a:r>
          </a:p>
          <a:p>
            <a:pPr eaLnBrk="1" hangingPunct="1"/>
            <a:endParaRPr lang="en-US" altLang="en-US" sz="3200" dirty="0" smtClean="0"/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For a given value of </a:t>
            </a:r>
            <a:r>
              <a:rPr lang="en-US" altLang="en-US" sz="3200" i="1" dirty="0"/>
              <a:t>V</a:t>
            </a:r>
            <a:r>
              <a:rPr lang="en-US" altLang="en-US" sz="3200" i="1" baseline="-25000" dirty="0"/>
              <a:t>OV</a:t>
            </a:r>
            <a:r>
              <a:rPr lang="en-US" altLang="en-US" sz="3200" dirty="0"/>
              <a:t>, the only option is to </a:t>
            </a:r>
            <a:r>
              <a:rPr lang="en-US" altLang="en-US" sz="3200" dirty="0">
                <a:solidFill>
                  <a:srgbClr val="FF0000"/>
                </a:solidFill>
              </a:rPr>
              <a:t>keep </a:t>
            </a:r>
            <a:r>
              <a:rPr lang="en-US" altLang="en-US" sz="3200" i="1" dirty="0">
                <a:solidFill>
                  <a:srgbClr val="FF0000"/>
                </a:solidFill>
              </a:rPr>
              <a:t>v</a:t>
            </a:r>
            <a:r>
              <a:rPr lang="en-US" altLang="en-US" sz="3200" i="1" baseline="-25000" dirty="0">
                <a:solidFill>
                  <a:srgbClr val="FF0000"/>
                </a:solidFill>
              </a:rPr>
              <a:t>id</a:t>
            </a:r>
            <a:r>
              <a:rPr lang="en-US" altLang="en-US" sz="3200" dirty="0">
                <a:solidFill>
                  <a:srgbClr val="FF0000"/>
                </a:solidFill>
              </a:rPr>
              <a:t>/2 much smaller than </a:t>
            </a:r>
            <a:r>
              <a:rPr lang="en-US" altLang="en-US" sz="3200" i="1" dirty="0">
                <a:solidFill>
                  <a:srgbClr val="FF0000"/>
                </a:solidFill>
              </a:rPr>
              <a:t>V</a:t>
            </a:r>
            <a:r>
              <a:rPr lang="en-US" altLang="en-US" sz="3200" i="1" baseline="-25000" dirty="0">
                <a:solidFill>
                  <a:srgbClr val="FF0000"/>
                </a:solidFill>
              </a:rPr>
              <a:t>OV</a:t>
            </a:r>
            <a:r>
              <a:rPr lang="en-US" altLang="en-US" sz="32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429" y="1245981"/>
            <a:ext cx="3846490" cy="5193456"/>
          </a:xfrm>
          <a:prstGeom prst="rect">
            <a:avLst/>
          </a:prstGeom>
        </p:spPr>
      </p:pic>
      <p:sp>
        <p:nvSpPr>
          <p:cNvPr id="2" name="Rectangular Callout 1"/>
          <p:cNvSpPr/>
          <p:nvPr/>
        </p:nvSpPr>
        <p:spPr>
          <a:xfrm>
            <a:off x="4777703" y="5728747"/>
            <a:ext cx="2189409" cy="986461"/>
          </a:xfrm>
          <a:prstGeom prst="wedgeRectCallout">
            <a:avLst>
              <a:gd name="adj1" fmla="val 91175"/>
              <a:gd name="adj2" fmla="val -43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ac  current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2359"/>
          <a:stretch/>
        </p:blipFill>
        <p:spPr>
          <a:xfrm>
            <a:off x="601424" y="5571"/>
            <a:ext cx="6026755" cy="12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31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40"/>
            <a:ext cx="10515600" cy="1325563"/>
          </a:xfrm>
        </p:spPr>
        <p:txBody>
          <a:bodyPr/>
          <a:lstStyle/>
          <a:p>
            <a:r>
              <a:rPr lang="en-US" b="1" dirty="0" smtClean="0"/>
              <a:t>What we studied so far in Differential Amp.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44788" y="1578808"/>
            <a:ext cx="10902423" cy="4899729"/>
            <a:chOff x="679977" y="1564293"/>
            <a:chExt cx="10902423" cy="4899729"/>
          </a:xfrm>
        </p:grpSpPr>
        <p:sp>
          <p:nvSpPr>
            <p:cNvPr id="4" name="Rectangle 3"/>
            <p:cNvSpPr/>
            <p:nvPr/>
          </p:nvSpPr>
          <p:spPr>
            <a:xfrm>
              <a:off x="838200" y="1690688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1" dirty="0">
                  <a:latin typeface="Arial Black" panose="020B0A04020102020204" pitchFamily="34" charset="0"/>
                </a:rPr>
                <a:t>Modes of Operation </a:t>
              </a:r>
            </a:p>
            <a:p>
              <a:endParaRPr lang="en-US" dirty="0"/>
            </a:p>
            <a:p>
              <a:pPr marL="914400" lvl="1" indent="-457200">
                <a:buFont typeface="+mj-lt"/>
                <a:buAutoNum type="alphaLcParenR"/>
              </a:pPr>
              <a:r>
                <a:rPr lang="en-US" b="1" dirty="0"/>
                <a:t>Common </a:t>
              </a:r>
              <a:r>
                <a:rPr lang="en-US" b="1" dirty="0" smtClean="0"/>
                <a:t>mode</a:t>
              </a:r>
              <a:endParaRPr lang="en-US" b="1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1257" y="1564293"/>
              <a:ext cx="6241143" cy="489972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977" y="3712866"/>
              <a:ext cx="3811275" cy="125809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59088" y="3301588"/>
              <a:ext cx="365305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Common mode range of input signal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3760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61" y="868694"/>
            <a:ext cx="9546790" cy="5903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539" y="1828800"/>
            <a:ext cx="3475461" cy="844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539" y="2673611"/>
            <a:ext cx="3307880" cy="698277"/>
          </a:xfrm>
          <a:prstGeom prst="rect">
            <a:avLst/>
          </a:prstGeom>
        </p:spPr>
      </p:pic>
      <p:sp>
        <p:nvSpPr>
          <p:cNvPr id="8" name="Down Arrow Callout 7"/>
          <p:cNvSpPr/>
          <p:nvPr/>
        </p:nvSpPr>
        <p:spPr>
          <a:xfrm>
            <a:off x="8716539" y="231820"/>
            <a:ext cx="3132024" cy="150682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Inputs to differential Amplifier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839" y="338903"/>
            <a:ext cx="35193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NewRoman"/>
              </a:rPr>
              <a:t>when </a:t>
            </a:r>
            <a:r>
              <a:rPr lang="en-US" sz="2400" b="1" dirty="0">
                <a:latin typeface="TimesNewRoman"/>
              </a:rPr>
              <a:t>two complementary</a:t>
            </a:r>
          </a:p>
          <a:p>
            <a:r>
              <a:rPr lang="en-US" sz="2400" b="1" dirty="0">
                <a:latin typeface="TimesNewRoman"/>
              </a:rPr>
              <a:t>supplies are utilized, </a:t>
            </a:r>
            <a:r>
              <a:rPr lang="en-US" sz="2400" b="1" i="1" dirty="0">
                <a:latin typeface="TimesNewRoman,Italic"/>
              </a:rPr>
              <a:t>V</a:t>
            </a:r>
            <a:r>
              <a:rPr lang="en-US" sz="1000" b="1" i="1" dirty="0">
                <a:latin typeface="TimesNewRoman,Italic"/>
              </a:rPr>
              <a:t>CM </a:t>
            </a:r>
            <a:r>
              <a:rPr lang="en-US" sz="2400" b="1" dirty="0">
                <a:latin typeface="TimesNewRoman"/>
              </a:rPr>
              <a:t>is typically 0 V.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625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44" y="220926"/>
            <a:ext cx="10778501" cy="6510149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flipH="1">
            <a:off x="8963695" y="169410"/>
            <a:ext cx="2923503" cy="15434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Circuit for small signal analysis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3217" y="5550794"/>
            <a:ext cx="6898783" cy="1307206"/>
            <a:chOff x="5112913" y="5610896"/>
            <a:chExt cx="7079087" cy="12471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3980" t="81087" r="9013"/>
            <a:stretch/>
          </p:blipFill>
          <p:spPr>
            <a:xfrm>
              <a:off x="8945216" y="5610896"/>
              <a:ext cx="3246784" cy="1247104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5112913" y="5988676"/>
              <a:ext cx="772732" cy="69088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160583"/>
                <a:ext cx="3709115" cy="24213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TimesNewRoman"/>
                  </a:rPr>
                  <a:t>The differential input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sz="900" i="1" dirty="0" smtClean="0">
                    <a:latin typeface="TimesNewRoman,Italic"/>
                  </a:rPr>
                  <a:t> </a:t>
                </a:r>
                <a:r>
                  <a:rPr lang="en-US" sz="2000" dirty="0">
                    <a:latin typeface="TimesNewRoman"/>
                  </a:rPr>
                  <a:t>is applied in a </a:t>
                </a:r>
                <a:r>
                  <a:rPr lang="en-US" sz="2000" b="1" dirty="0">
                    <a:latin typeface="TimesNewRoman,Bold"/>
                  </a:rPr>
                  <a:t>complementary </a:t>
                </a:r>
                <a:r>
                  <a:rPr lang="en-US" sz="2000" dirty="0" smtClean="0">
                    <a:latin typeface="TimesNewRoman"/>
                  </a:rPr>
                  <a:t> </a:t>
                </a:r>
                <a:r>
                  <a:rPr lang="en-US" sz="2000" dirty="0">
                    <a:latin typeface="TimesNewRoman"/>
                  </a:rPr>
                  <a:t>manner; that is</a:t>
                </a:r>
                <a:r>
                  <a:rPr lang="en-US" sz="2000" dirty="0" smtClean="0">
                    <a:latin typeface="TimesNew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900" dirty="0" smtClean="0">
                    <a:latin typeface="TimesNewRoman"/>
                  </a:rPr>
                  <a:t> </a:t>
                </a:r>
                <a:r>
                  <a:rPr lang="en-US" sz="2000" dirty="0">
                    <a:latin typeface="TimesNewRoman"/>
                  </a:rPr>
                  <a:t>is increased by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NewRoman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900" dirty="0" smtClean="0">
                    <a:latin typeface="TimesNewRoman"/>
                  </a:rPr>
                  <a:t> </a:t>
                </a:r>
                <a:r>
                  <a:rPr lang="en-US" sz="2000" dirty="0">
                    <a:latin typeface="TimesNewRoman"/>
                  </a:rPr>
                  <a:t>is decreased </a:t>
                </a:r>
                <a:r>
                  <a:rPr lang="en-US" sz="2000" dirty="0" smtClean="0">
                    <a:latin typeface="TimesNewRoman"/>
                  </a:rPr>
                  <a:t>by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NewRoman"/>
                  </a:rPr>
                  <a:t>  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583"/>
                <a:ext cx="3709115" cy="2421304"/>
              </a:xfrm>
              <a:prstGeom prst="rect">
                <a:avLst/>
              </a:prstGeom>
              <a:blipFill rotWithShape="0">
                <a:blip r:embed="rId4"/>
                <a:stretch>
                  <a:fillRect l="-1645" t="-1005" r="-2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06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14648" y="407195"/>
                <a:ext cx="11492248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 </a:t>
                </a: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discussed earlier ,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amplifier output can be taken either between one of </a:t>
                </a: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drains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and ground or between the two drains. In the first case, the resulting </a:t>
                </a: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single-ended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𝑽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𝑶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05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𝑽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𝑶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05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will be riding on top of the dc voltages at the drains, </a:t>
                </a:r>
                <a:endPara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This is not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case when the output is taken between the two drains; the resulting differential </a:t>
                </a: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𝑽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𝑶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1050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(having a 0-V dc component) will be entirely a signal component. </a:t>
                </a:r>
                <a:endPara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There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are </a:t>
                </a: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significant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advantages to taking the output voltage differentially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48" y="407195"/>
                <a:ext cx="11492248" cy="5693866"/>
              </a:xfrm>
              <a:prstGeom prst="rect">
                <a:avLst/>
              </a:prstGeom>
              <a:blipFill rotWithShape="0">
                <a:blip r:embed="rId2"/>
                <a:stretch>
                  <a:fillRect l="-1061" t="-1178" r="-1963" b="-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6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358" y="259563"/>
            <a:ext cx="5391395" cy="3256370"/>
          </a:xfrm>
          <a:prstGeom prst="rect">
            <a:avLst/>
          </a:prstGeom>
        </p:spPr>
      </p:pic>
      <p:sp>
        <p:nvSpPr>
          <p:cNvPr id="4" name="Up Arrow Callout 3"/>
          <p:cNvSpPr/>
          <p:nvPr/>
        </p:nvSpPr>
        <p:spPr>
          <a:xfrm>
            <a:off x="6555346" y="3707766"/>
            <a:ext cx="4966407" cy="304076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TimesNewRoman"/>
              </a:rPr>
              <a:t>From the symmetry of the circuit and because of the balanced manner in which </a:t>
            </a:r>
            <a:r>
              <a:rPr lang="en-US" sz="2000" i="1" dirty="0" smtClean="0">
                <a:latin typeface="NewBaskervilleITCbyBT-Italic"/>
              </a:rPr>
              <a:t>v</a:t>
            </a:r>
            <a:r>
              <a:rPr lang="en-US" sz="900" i="1" dirty="0" smtClean="0">
                <a:latin typeface="TimesNewRoman,Italic"/>
              </a:rPr>
              <a:t>id   </a:t>
            </a:r>
            <a:r>
              <a:rPr lang="en-US" sz="2000" dirty="0" smtClean="0">
                <a:latin typeface="TimesNewRoman"/>
              </a:rPr>
              <a:t>is </a:t>
            </a:r>
            <a:r>
              <a:rPr lang="en-US" sz="2000" dirty="0">
                <a:latin typeface="TimesNewRoman"/>
              </a:rPr>
              <a:t>applied, we observe that the signal voltage at the joint source connection must be zero</a:t>
            </a:r>
            <a:r>
              <a:rPr lang="en-US" sz="2000" dirty="0" smtClean="0">
                <a:latin typeface="TimesNewRoman"/>
              </a:rPr>
              <a:t>, acting </a:t>
            </a:r>
            <a:r>
              <a:rPr lang="en-US" sz="2000" dirty="0">
                <a:latin typeface="TimesNewRoman"/>
              </a:rPr>
              <a:t>as a sort of </a:t>
            </a:r>
            <a:r>
              <a:rPr lang="en-US" sz="2000" b="1" dirty="0">
                <a:latin typeface="TimesNewRoman,Bold"/>
              </a:rPr>
              <a:t>virtual ground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8890" y="171094"/>
                <a:ext cx="6121758" cy="16807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TimesNewRoman"/>
                  </a:rPr>
                  <a:t>Thus </a:t>
                </a:r>
                <a:r>
                  <a:rPr lang="en-US" sz="2000" i="1" dirty="0">
                    <a:latin typeface="TimesNewRoman,Italic"/>
                  </a:rPr>
                  <a:t>Q</a:t>
                </a:r>
                <a:r>
                  <a:rPr lang="en-US" sz="900" dirty="0">
                    <a:latin typeface="TimesNewRoman"/>
                  </a:rPr>
                  <a:t>1 </a:t>
                </a:r>
                <a:r>
                  <a:rPr lang="en-US" sz="2000" dirty="0">
                    <a:latin typeface="TimesNewRoman"/>
                  </a:rPr>
                  <a:t>will have a drain current increment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𝑖𝑑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r>
                  <a:rPr lang="en-US" sz="2000" dirty="0" smtClean="0">
                    <a:latin typeface="TimesNewRoman"/>
                  </a:rPr>
                  <a:t> and </a:t>
                </a:r>
                <a:r>
                  <a:rPr lang="en-US" sz="2000" i="1" dirty="0" smtClean="0">
                    <a:latin typeface="TimesNewRoman,Italic"/>
                  </a:rPr>
                  <a:t>Q</a:t>
                </a:r>
                <a:r>
                  <a:rPr lang="en-US" sz="900" dirty="0" smtClean="0">
                    <a:latin typeface="TimesNewRoman"/>
                  </a:rPr>
                  <a:t>2 </a:t>
                </a:r>
                <a:r>
                  <a:rPr lang="en-US" sz="2000" dirty="0" smtClean="0">
                    <a:latin typeface="TimesNewRoman"/>
                  </a:rPr>
                  <a:t>will </a:t>
                </a:r>
                <a:r>
                  <a:rPr lang="en-US" sz="2000" dirty="0">
                    <a:latin typeface="TimesNewRoman"/>
                  </a:rPr>
                  <a:t>have a drain current decrement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𝑖𝑑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r>
                  <a:rPr lang="en-US" sz="2000" dirty="0" smtClean="0">
                    <a:latin typeface="TimesNewRoman"/>
                  </a:rPr>
                  <a:t>, </a:t>
                </a:r>
                <a:r>
                  <a:rPr lang="en-US" sz="2000" dirty="0">
                    <a:latin typeface="TimesNewRoman"/>
                  </a:rPr>
                  <a:t>where </a:t>
                </a:r>
                <a:r>
                  <a:rPr lang="en-US" sz="2000" i="1" dirty="0">
                    <a:latin typeface="TimesNewRoman,Italic"/>
                  </a:rPr>
                  <a:t>g</a:t>
                </a:r>
                <a:r>
                  <a:rPr lang="en-US" sz="900" i="1" dirty="0">
                    <a:latin typeface="TimesNewRoman,Italic"/>
                  </a:rPr>
                  <a:t>m </a:t>
                </a:r>
                <a:r>
                  <a:rPr lang="en-US" sz="2000" dirty="0">
                    <a:latin typeface="TimesNewRoman"/>
                  </a:rPr>
                  <a:t>denotes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90" y="171094"/>
                <a:ext cx="6121758" cy="1680717"/>
              </a:xfrm>
              <a:prstGeom prst="rect">
                <a:avLst/>
              </a:prstGeom>
              <a:blipFill rotWithShape="0">
                <a:blip r:embed="rId3"/>
                <a:stretch>
                  <a:fillRect l="-1096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83" y="2307863"/>
            <a:ext cx="3723870" cy="845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8890" y="3515932"/>
                <a:ext cx="519447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Times" panose="02020603050405020304" pitchFamily="18" charset="0"/>
                  </a:rPr>
                  <a:t>we simply pass </a:t>
                </a:r>
                <a:r>
                  <a:rPr lang="en-US" sz="2400" dirty="0">
                    <a:latin typeface="Times" panose="02020603050405020304" pitchFamily="18" charset="0"/>
                  </a:rPr>
                  <a:t>the two current signals</a:t>
                </a:r>
              </a:p>
              <a:p>
                <a:r>
                  <a:rPr lang="en-US" sz="2400" dirty="0">
                    <a:latin typeface="Times" panose="02020603050405020304" pitchFamily="18" charset="0"/>
                  </a:rPr>
                  <a:t>through a pair of matched resistors,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" panose="02020603050405020304" pitchFamily="18" charset="0"/>
                  </a:rPr>
                  <a:t> </a:t>
                </a:r>
                <a:r>
                  <a:rPr lang="en-US" sz="2400" dirty="0">
                    <a:latin typeface="Times" panose="02020603050405020304" pitchFamily="18" charset="0"/>
                  </a:rPr>
                  <a:t>and thus obtaining the drain voltage signals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90" y="3515932"/>
                <a:ext cx="5194479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1878" t="-3113" b="-7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049" y="4855335"/>
            <a:ext cx="2819638" cy="798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049" y="5839997"/>
            <a:ext cx="2814160" cy="81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2" y="541773"/>
            <a:ext cx="11751646" cy="60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65" y="212035"/>
            <a:ext cx="6207409" cy="6538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8966" y="212035"/>
            <a:ext cx="53141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NewRoman"/>
              </a:rPr>
              <a:t>An </a:t>
            </a:r>
            <a:r>
              <a:rPr lang="en-US" sz="3200" dirty="0">
                <a:latin typeface="TimesNewRoman"/>
              </a:rPr>
              <a:t>alternative way of looking at the </a:t>
            </a:r>
            <a:r>
              <a:rPr lang="en-US" sz="3200" dirty="0" smtClean="0">
                <a:latin typeface="TimesNewRoman"/>
              </a:rPr>
              <a:t>small signal operation </a:t>
            </a:r>
            <a:r>
              <a:rPr lang="en-US" sz="3200" dirty="0">
                <a:latin typeface="TimesNewRoman"/>
              </a:rPr>
              <a:t>of the circuit.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65194" y="3047571"/>
                <a:ext cx="5487894" cy="352981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Times" panose="02020603050405020304" pitchFamily="18" charset="0"/>
                  </a:rPr>
                  <a:t>Here we are making use of </a:t>
                </a:r>
                <a:r>
                  <a:rPr lang="en-US" sz="2400" dirty="0">
                    <a:solidFill>
                      <a:schemeClr val="bg1"/>
                    </a:solidFill>
                    <a:latin typeface="Times" panose="02020603050405020304" pitchFamily="18" charset="0"/>
                  </a:rPr>
                  <a:t>the fact that the resistance between gate and source of a MOSFET, looking into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Times" panose="02020603050405020304" pitchFamily="18" charset="0"/>
                  </a:rPr>
                  <a:t>the source</a:t>
                </a:r>
                <a:r>
                  <a:rPr lang="en-US" sz="2400" dirty="0">
                    <a:solidFill>
                      <a:schemeClr val="bg1"/>
                    </a:solidFill>
                    <a:latin typeface="Times" panose="02020603050405020304" pitchFamily="18" charset="0"/>
                  </a:rPr>
                  <a:t>,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Times" panose="02020603050405020304" pitchFamily="18" charset="0"/>
                  </a:rPr>
                  <a:t>. </a:t>
                </a:r>
                <a:r>
                  <a:rPr lang="en-US" sz="2400" dirty="0">
                    <a:solidFill>
                      <a:schemeClr val="bg1"/>
                    </a:solidFill>
                    <a:latin typeface="Times" panose="02020603050405020304" pitchFamily="18" charset="0"/>
                  </a:rPr>
                  <a:t>As a result, between </a:t>
                </a:r>
                <a:r>
                  <a:rPr lang="en-US" sz="2400" i="1" dirty="0">
                    <a:solidFill>
                      <a:schemeClr val="bg1"/>
                    </a:solidFill>
                    <a:latin typeface="TimesNewRoman,Italic"/>
                  </a:rPr>
                  <a:t>G</a:t>
                </a:r>
                <a:r>
                  <a:rPr lang="en-US" sz="1000" dirty="0">
                    <a:solidFill>
                      <a:schemeClr val="bg1"/>
                    </a:solidFill>
                    <a:latin typeface="Times" panose="02020603050405020304" pitchFamily="18" charset="0"/>
                  </a:rPr>
                  <a:t>1 </a:t>
                </a:r>
                <a:r>
                  <a:rPr lang="en-US" sz="2400" dirty="0">
                    <a:solidFill>
                      <a:schemeClr val="bg1"/>
                    </a:solidFill>
                    <a:latin typeface="Times" panose="02020603050405020304" pitchFamily="18" charset="0"/>
                  </a:rPr>
                  <a:t>and </a:t>
                </a:r>
                <a:r>
                  <a:rPr lang="en-US" sz="2400" i="1" dirty="0">
                    <a:solidFill>
                      <a:schemeClr val="bg1"/>
                    </a:solidFill>
                    <a:latin typeface="TimesNewRoman,Italic"/>
                  </a:rPr>
                  <a:t>G</a:t>
                </a:r>
                <a:r>
                  <a:rPr lang="en-US" sz="1000" dirty="0">
                    <a:solidFill>
                      <a:schemeClr val="bg1"/>
                    </a:solidFill>
                    <a:latin typeface="Times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chemeClr val="bg1"/>
                    </a:solidFill>
                    <a:latin typeface="Times" panose="02020603050405020304" pitchFamily="18" charset="0"/>
                  </a:rPr>
                  <a:t>we have a total resistance, in the source circuit</a:t>
                </a:r>
                <a:r>
                  <a:rPr lang="en-US" sz="2400" dirty="0" smtClean="0">
                    <a:solidFill>
                      <a:schemeClr val="bg1"/>
                    </a:solidFill>
                    <a:latin typeface="Times" panose="02020603050405020304" pitchFamily="18" charset="0"/>
                  </a:rPr>
                  <a:t>, of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Times" panose="02020603050405020304" pitchFamily="18" charset="0"/>
                  </a:rPr>
                  <a:t>.  </a:t>
                </a:r>
                <a:r>
                  <a:rPr lang="en-US" sz="2400" dirty="0">
                    <a:solidFill>
                      <a:schemeClr val="bg1"/>
                    </a:solidFill>
                    <a:latin typeface="Times" panose="02020603050405020304" pitchFamily="18" charset="0"/>
                  </a:rPr>
                  <a:t>It follows that we can obtain the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000" i="1" dirty="0" smtClean="0">
                    <a:solidFill>
                      <a:schemeClr val="bg1"/>
                    </a:solidFill>
                    <a:latin typeface="TimesNewRoman,Italic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Times" panose="02020603050405020304" pitchFamily="18" charset="0"/>
                  </a:rPr>
                  <a:t>simply by dividing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Times" panose="02020603050405020304" pitchFamily="18" charset="0"/>
                  </a:rPr>
                  <a:t>  by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194" y="3047571"/>
                <a:ext cx="5487894" cy="3529812"/>
              </a:xfrm>
              <a:prstGeom prst="rect">
                <a:avLst/>
              </a:prstGeom>
              <a:blipFill rotWithShape="0">
                <a:blip r:embed="rId3"/>
                <a:stretch>
                  <a:fillRect l="-1778" t="-1382" r="-1778" b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0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>
          <a:xfrm>
            <a:off x="203199" y="228601"/>
            <a:ext cx="7575639" cy="96913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Differential Gain summary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3" y="1333500"/>
            <a:ext cx="4734298" cy="46352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098" y="1333500"/>
            <a:ext cx="3708712" cy="45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31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4061" cy="28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878" r="74993" b="71676"/>
          <a:stretch/>
        </p:blipFill>
        <p:spPr>
          <a:xfrm>
            <a:off x="186683" y="490331"/>
            <a:ext cx="2723292" cy="12324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16" t="44729" r="36978" b="46269"/>
          <a:stretch/>
        </p:blipFill>
        <p:spPr>
          <a:xfrm>
            <a:off x="186683" y="1868556"/>
            <a:ext cx="9146408" cy="1033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37" t="55171" r="54310"/>
          <a:stretch/>
        </p:blipFill>
        <p:spPr>
          <a:xfrm>
            <a:off x="371061" y="2902226"/>
            <a:ext cx="4876800" cy="38528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66704" y="3181081"/>
                <a:ext cx="5730864" cy="8297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𝑂𝑉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0.4×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0.25</m:t>
                        </m:r>
                      </m:den>
                    </m:f>
                  </m:oMath>
                </a14:m>
                <a:r>
                  <a:rPr lang="en-US" sz="3200" dirty="0" smtClean="0"/>
                  <a:t>=  1.6 m A/V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704" y="3181081"/>
                <a:ext cx="5730864" cy="829714"/>
              </a:xfrm>
              <a:prstGeom prst="rect">
                <a:avLst/>
              </a:prstGeom>
              <a:blipFill rotWithShape="0">
                <a:blip r:embed="rId3"/>
                <a:stretch>
                  <a:fillRect r="-3404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417823" y="4651302"/>
            <a:ext cx="3773918" cy="1791179"/>
            <a:chOff x="7417823" y="4651302"/>
            <a:chExt cx="3773918" cy="1791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417823" y="4651302"/>
                  <a:ext cx="1838481" cy="10025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823" y="4651302"/>
                  <a:ext cx="1838481" cy="100251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417823" y="5950038"/>
                  <a:ext cx="3773918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//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823" y="5950038"/>
                  <a:ext cx="3773918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2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Lecture </a:t>
            </a:r>
            <a:r>
              <a:rPr lang="en-US" dirty="0" err="1" smtClean="0">
                <a:latin typeface="Arial Black" panose="020B0A04020102020204" pitchFamily="34" charset="0"/>
              </a:rPr>
              <a:t>cont</a:t>
            </a:r>
            <a:r>
              <a:rPr lang="en-US" dirty="0" smtClean="0">
                <a:latin typeface="Arial Black" panose="020B0A04020102020204" pitchFamily="34" charset="0"/>
              </a:rPr>
              <a:t>…….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9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38200" y="1771564"/>
            <a:ext cx="11216221" cy="5086436"/>
            <a:chOff x="838200" y="1771564"/>
            <a:chExt cx="11216221" cy="5086436"/>
          </a:xfrm>
        </p:grpSpPr>
        <p:sp>
          <p:nvSpPr>
            <p:cNvPr id="4" name="Rectangle 3"/>
            <p:cNvSpPr/>
            <p:nvPr/>
          </p:nvSpPr>
          <p:spPr>
            <a:xfrm>
              <a:off x="838200" y="1972494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1" dirty="0">
                  <a:latin typeface="Arial Black" panose="020B0A04020102020204" pitchFamily="34" charset="0"/>
                </a:rPr>
                <a:t>Modes of Operation </a:t>
              </a:r>
            </a:p>
            <a:p>
              <a:endParaRPr lang="en-US" dirty="0"/>
            </a:p>
            <a:p>
              <a:pPr marL="914400" lvl="1" indent="-457200">
                <a:buFont typeface="+mj-lt"/>
                <a:buAutoNum type="alphaLcParenR" startAt="2"/>
              </a:pPr>
              <a:r>
                <a:rPr lang="en-US" b="1" dirty="0" smtClean="0"/>
                <a:t>Differential </a:t>
              </a:r>
              <a:r>
                <a:rPr lang="en-US" b="1" dirty="0"/>
                <a:t>mode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5479" y="1771564"/>
              <a:ext cx="5578942" cy="508643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35998" t="73965" r="37049"/>
            <a:stretch/>
          </p:blipFill>
          <p:spPr>
            <a:xfrm>
              <a:off x="943429" y="5007429"/>
              <a:ext cx="3222171" cy="7121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61143" y="4314782"/>
              <a:ext cx="272505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Differential Input Range</a:t>
              </a:r>
              <a:endParaRPr lang="en-US" b="1" dirty="0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1340"/>
            <a:ext cx="10515600" cy="1325563"/>
          </a:xfrm>
        </p:spPr>
        <p:txBody>
          <a:bodyPr/>
          <a:lstStyle/>
          <a:p>
            <a:r>
              <a:rPr lang="en-US" b="1" dirty="0" smtClean="0"/>
              <a:t>What we studied so far in Differential Amp.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42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>
          <a:xfrm>
            <a:off x="203199" y="228601"/>
            <a:ext cx="7575639" cy="96913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Differential Gain summary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3" y="1333500"/>
            <a:ext cx="4734298" cy="46352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098" y="1333500"/>
            <a:ext cx="3708712" cy="4584946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3701143" y="1197735"/>
            <a:ext cx="3599543" cy="718151"/>
          </a:xfrm>
          <a:prstGeom prst="wedgeRectCallout">
            <a:avLst>
              <a:gd name="adj1" fmla="val -51075"/>
              <a:gd name="adj2" fmla="val 13525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Complimentary inputs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179295" y="2506017"/>
            <a:ext cx="3599543" cy="718151"/>
          </a:xfrm>
          <a:prstGeom prst="wedgeRectCallout">
            <a:avLst>
              <a:gd name="adj1" fmla="val 63038"/>
              <a:gd name="adj2" fmla="val -6078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Outputs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780638" y="4237385"/>
            <a:ext cx="3599543" cy="718151"/>
          </a:xfrm>
          <a:prstGeom prst="wedgeRectCallout">
            <a:avLst>
              <a:gd name="adj1" fmla="val -44220"/>
              <a:gd name="adj2" fmla="val 827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Trans-conductance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369412" y="6104519"/>
            <a:ext cx="3599543" cy="718151"/>
          </a:xfrm>
          <a:prstGeom prst="wedgeRectCallout">
            <a:avLst>
              <a:gd name="adj1" fmla="val 59006"/>
              <a:gd name="adj2" fmla="val -13354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Differential voltage gain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20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33714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The Differential </a:t>
            </a:r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Half-Circuit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657" y="1733621"/>
            <a:ext cx="11872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NewRoman"/>
              </a:rPr>
              <a:t>When a symmetrical differential amplifier is fed with a differential signal in a balanced manner, its performance can be determined by considering only half the circuit.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656" y="4092192"/>
            <a:ext cx="11872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NewRoman"/>
              </a:rPr>
              <a:t>Two separate circuits can be drawn:  One each for</a:t>
            </a:r>
          </a:p>
          <a:p>
            <a:r>
              <a:rPr lang="en-US" sz="2800" dirty="0">
                <a:latin typeface="TimesNewRoman"/>
              </a:rPr>
              <a:t>	</a:t>
            </a:r>
            <a:endParaRPr lang="en-US" sz="2800" dirty="0" smtClean="0">
              <a:latin typeface="TimesNewRoman"/>
            </a:endParaRPr>
          </a:p>
          <a:p>
            <a:r>
              <a:rPr lang="en-US" sz="2800" dirty="0">
                <a:latin typeface="TimesNewRoman"/>
              </a:rPr>
              <a:t>	</a:t>
            </a:r>
            <a:r>
              <a:rPr lang="en-US" sz="2800" dirty="0" smtClean="0">
                <a:latin typeface="TimesNewRoman"/>
              </a:rPr>
              <a:t> </a:t>
            </a:r>
            <a:r>
              <a:rPr lang="en-US" sz="2800" dirty="0" err="1" smtClean="0">
                <a:latin typeface="TimesNewRoman"/>
              </a:rPr>
              <a:t>i</a:t>
            </a:r>
            <a:r>
              <a:rPr lang="en-US" sz="2800" dirty="0" smtClean="0">
                <a:latin typeface="TimesNewRoman"/>
              </a:rPr>
              <a:t>) common mode</a:t>
            </a:r>
          </a:p>
          <a:p>
            <a:r>
              <a:rPr lang="en-US" sz="2800" dirty="0">
                <a:latin typeface="TimesNewRoman"/>
              </a:rPr>
              <a:t>	</a:t>
            </a:r>
            <a:r>
              <a:rPr lang="en-US" sz="2800" dirty="0" smtClean="0">
                <a:latin typeface="TimesNewRoman"/>
              </a:rPr>
              <a:t> ii) differential mode </a:t>
            </a:r>
            <a:endParaRPr lang="en-US" sz="2800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7702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9735"/>
          <a:stretch/>
        </p:blipFill>
        <p:spPr>
          <a:xfrm>
            <a:off x="1606341" y="36739"/>
            <a:ext cx="9298633" cy="703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967" t="9736" r="54761" b="44762"/>
          <a:stretch/>
        </p:blipFill>
        <p:spPr>
          <a:xfrm>
            <a:off x="64136" y="740681"/>
            <a:ext cx="4232098" cy="48097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14" y="1270226"/>
            <a:ext cx="7532915" cy="529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68" y="0"/>
            <a:ext cx="9567886" cy="677069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379442" y="1531257"/>
            <a:ext cx="1626672" cy="1589314"/>
            <a:chOff x="7379442" y="1531257"/>
            <a:chExt cx="1626672" cy="1589314"/>
          </a:xfrm>
        </p:grpSpPr>
        <p:sp>
          <p:nvSpPr>
            <p:cNvPr id="2" name="Oval 1"/>
            <p:cNvSpPr/>
            <p:nvPr/>
          </p:nvSpPr>
          <p:spPr>
            <a:xfrm>
              <a:off x="8055428" y="2844800"/>
              <a:ext cx="290286" cy="2757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8715828" y="1531257"/>
              <a:ext cx="290286" cy="2757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79442" y="1545771"/>
              <a:ext cx="290286" cy="2757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64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13" y="0"/>
            <a:ext cx="9520019" cy="682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396"/>
            <a:ext cx="3171825" cy="3095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69" y="3739021"/>
            <a:ext cx="3343275" cy="223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7698" t="48748" r="39965" b="18580"/>
          <a:stretch/>
        </p:blipFill>
        <p:spPr>
          <a:xfrm>
            <a:off x="2388394" y="3739021"/>
            <a:ext cx="2931887" cy="2220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61715" t="61881" b="18901"/>
          <a:stretch/>
        </p:blipFill>
        <p:spPr>
          <a:xfrm>
            <a:off x="6836229" y="4486499"/>
            <a:ext cx="3471163" cy="13062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6998" t="8709" r="2746" b="38547"/>
          <a:stretch/>
        </p:blipFill>
        <p:spPr>
          <a:xfrm>
            <a:off x="7037840" y="609604"/>
            <a:ext cx="2743200" cy="3585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92145"/>
          <a:stretch/>
        </p:blipFill>
        <p:spPr>
          <a:xfrm>
            <a:off x="1110036" y="0"/>
            <a:ext cx="9066727" cy="53390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296229" y="1683657"/>
            <a:ext cx="1698171" cy="936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5526" t="82594" r="3067" b="5661"/>
          <a:stretch/>
        </p:blipFill>
        <p:spPr>
          <a:xfrm>
            <a:off x="2046514" y="6037936"/>
            <a:ext cx="8287658" cy="79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1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981"/>
          <a:stretch/>
        </p:blipFill>
        <p:spPr>
          <a:xfrm>
            <a:off x="1506828" y="24000"/>
            <a:ext cx="9195515" cy="586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5714" y="5892800"/>
            <a:ext cx="10638971" cy="8309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Now we can calculate the common mode gain as if solving CS amp. with source degeneration resistance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2003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170" y="0"/>
            <a:ext cx="67056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latin typeface="TimesNewRoman"/>
            </a:endParaRPr>
          </a:p>
          <a:p>
            <a:r>
              <a:rPr lang="en-US" sz="2800" dirty="0" smtClean="0">
                <a:latin typeface="TimesNewRoman"/>
              </a:rPr>
              <a:t>The </a:t>
            </a:r>
            <a:r>
              <a:rPr lang="en-US" sz="2800" dirty="0">
                <a:latin typeface="TimesNewRoman"/>
              </a:rPr>
              <a:t>equivalent differential half-circuit </a:t>
            </a:r>
            <a:r>
              <a:rPr lang="en-US" sz="2800" dirty="0" smtClean="0">
                <a:latin typeface="TimesNewRoman"/>
              </a:rPr>
              <a:t>will have its source grounded, </a:t>
            </a:r>
            <a:r>
              <a:rPr lang="en-US" sz="2800" dirty="0">
                <a:latin typeface="TimesNewRoman"/>
              </a:rPr>
              <a:t>a result of the virtual ground that appears on the common sources’ </a:t>
            </a:r>
            <a:r>
              <a:rPr lang="en-US" sz="2800" dirty="0" smtClean="0">
                <a:latin typeface="TimesNewRoman"/>
              </a:rPr>
              <a:t>terminal of </a:t>
            </a:r>
            <a:r>
              <a:rPr lang="en-US" sz="2800" dirty="0">
                <a:latin typeface="TimesNewRoman"/>
              </a:rPr>
              <a:t>the MOSFETs in the differential pair. </a:t>
            </a:r>
            <a:endParaRPr lang="en-US" sz="2800" dirty="0" smtClean="0">
              <a:latin typeface="TimesNewRoman"/>
            </a:endParaRPr>
          </a:p>
          <a:p>
            <a:endParaRPr lang="en-US" sz="2800" dirty="0">
              <a:latin typeface="TimesNewRoman"/>
            </a:endParaRPr>
          </a:p>
          <a:p>
            <a:r>
              <a:rPr lang="en-US" sz="2800" dirty="0" smtClean="0">
                <a:latin typeface="TimesNewRoman"/>
              </a:rPr>
              <a:t>Note </a:t>
            </a:r>
            <a:r>
              <a:rPr lang="en-US" sz="2800" dirty="0">
                <a:latin typeface="TimesNewRoman"/>
              </a:rPr>
              <a:t>that is operating at a drain bias </a:t>
            </a:r>
            <a:r>
              <a:rPr lang="en-US" sz="2800" dirty="0" smtClean="0">
                <a:latin typeface="TimesNewRoman"/>
              </a:rPr>
              <a:t>current of </a:t>
            </a:r>
            <a:r>
              <a:rPr lang="en-US" sz="2800" dirty="0">
                <a:latin typeface="TimesNewRoman"/>
              </a:rPr>
              <a:t>(</a:t>
            </a:r>
            <a:r>
              <a:rPr lang="en-US" sz="2800" i="1" dirty="0">
                <a:latin typeface="TimesNewRoman,Italic"/>
              </a:rPr>
              <a:t>I</a:t>
            </a:r>
            <a:r>
              <a:rPr lang="en-US" sz="2800" dirty="0">
                <a:latin typeface="TimesNewRoman"/>
              </a:rPr>
              <a:t>/2) and an overdrive </a:t>
            </a:r>
            <a:r>
              <a:rPr lang="en-US" sz="2800" dirty="0" smtClean="0">
                <a:latin typeface="TimesNewRoman"/>
              </a:rPr>
              <a:t>voltage</a:t>
            </a:r>
            <a:endParaRPr lang="en-US" sz="2800" dirty="0">
              <a:latin typeface="TimesNew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762" y="203564"/>
            <a:ext cx="4843048" cy="483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9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5" y="54545"/>
            <a:ext cx="9620519" cy="677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47" y="0"/>
            <a:ext cx="9727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2960" y="491537"/>
                <a:ext cx="11758411" cy="55668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To use the differential pair as a linear amplifier, we keep the differential input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 smtClean="0"/>
                  <a:t>small.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a result, the current in one of the transistors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(when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is positive) will increase by an </a:t>
                </a:r>
                <a:r>
                  <a:rPr lang="en-US" dirty="0" smtClean="0"/>
                  <a:t>increment Δ</a:t>
                </a:r>
                <a:r>
                  <a:rPr lang="en-US" i="1" dirty="0" smtClean="0"/>
                  <a:t>I </a:t>
                </a:r>
                <a:r>
                  <a:rPr lang="en-US" dirty="0"/>
                  <a:t>proportional to </a:t>
                </a:r>
                <a:r>
                  <a:rPr lang="en-US" i="1" dirty="0"/>
                  <a:t>vid </a:t>
                </a:r>
                <a:r>
                  <a:rPr lang="en-US" dirty="0"/>
                  <a:t>, to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+ Δ</a:t>
                </a:r>
                <a:r>
                  <a:rPr lang="en-US" i="1" dirty="0"/>
                  <a:t>I </a:t>
                </a:r>
                <a:r>
                  <a:rPr lang="en-US" dirty="0"/>
                  <a:t>). Simultaneously, the current in the other transistor </a:t>
                </a:r>
                <a:r>
                  <a:rPr lang="en-US" dirty="0" smtClean="0"/>
                  <a:t>will decrease </a:t>
                </a:r>
                <a:r>
                  <a:rPr lang="en-US" dirty="0"/>
                  <a:t>by the same amount to become (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− </a:t>
                </a:r>
                <a:r>
                  <a:rPr lang="en-US" dirty="0"/>
                  <a:t>Δ</a:t>
                </a:r>
                <a:r>
                  <a:rPr lang="en-US" i="1" dirty="0"/>
                  <a:t>I</a:t>
                </a:r>
                <a:r>
                  <a:rPr lang="en-US" dirty="0"/>
                  <a:t>).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voltage signal –Δ</a:t>
                </a:r>
                <a:r>
                  <a:rPr lang="en-US" i="1" dirty="0"/>
                  <a:t>IRD </a:t>
                </a:r>
                <a:r>
                  <a:rPr lang="en-US" dirty="0"/>
                  <a:t>develops at one </a:t>
                </a:r>
                <a:r>
                  <a:rPr lang="en-US" dirty="0" smtClean="0"/>
                  <a:t>of the </a:t>
                </a:r>
                <a:r>
                  <a:rPr lang="en-US" dirty="0"/>
                  <a:t>drains and an opposite-polarity signal, Δ</a:t>
                </a:r>
                <a:r>
                  <a:rPr lang="en-US" i="1" dirty="0"/>
                  <a:t>IRD</a:t>
                </a:r>
                <a:r>
                  <a:rPr lang="en-US" dirty="0"/>
                  <a:t>, develops at the other drain. Thus the output </a:t>
                </a:r>
                <a:r>
                  <a:rPr lang="en-US" dirty="0" smtClean="0"/>
                  <a:t>voltage taken </a:t>
                </a:r>
                <a:r>
                  <a:rPr lang="en-US" dirty="0"/>
                  <a:t>between the two drains will be 2Δ</a:t>
                </a:r>
                <a:r>
                  <a:rPr lang="en-US" i="1" dirty="0"/>
                  <a:t>IRD</a:t>
                </a:r>
                <a:r>
                  <a:rPr lang="en-US" dirty="0"/>
                  <a:t>, which is proportional to the differential input </a:t>
                </a:r>
                <a:r>
                  <a:rPr lang="en-US" dirty="0" smtClean="0"/>
                  <a:t>signal </a:t>
                </a:r>
                <a:r>
                  <a:rPr lang="en-US" i="1" dirty="0" smtClean="0"/>
                  <a:t>vid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960" y="491537"/>
                <a:ext cx="11758411" cy="5566848"/>
              </a:xfrm>
              <a:blipFill rotWithShape="0">
                <a:blip r:embed="rId2"/>
                <a:stretch>
                  <a:fillRect l="-1089" t="-1862" r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73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88" y="0"/>
            <a:ext cx="9270371" cy="6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63" y="92118"/>
            <a:ext cx="8718997" cy="6756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2228"/>
            <a:ext cx="296091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SUMMARY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23" y="47888"/>
            <a:ext cx="9517487" cy="67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00" y="1"/>
            <a:ext cx="9059618" cy="67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38" y="0"/>
            <a:ext cx="9551694" cy="68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51" y="28276"/>
            <a:ext cx="9672034" cy="67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435" cy="2382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7" y="2416550"/>
            <a:ext cx="6808660" cy="43204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118" y="2626631"/>
            <a:ext cx="1553010" cy="17566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943" y="4876123"/>
            <a:ext cx="1313543" cy="186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7634" y="2626631"/>
            <a:ext cx="2464673" cy="39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7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34" y="1081825"/>
            <a:ext cx="9002331" cy="387310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8909"/>
            <a:ext cx="12192000" cy="101291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Differential Amplifier with differential input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4505" y="5081254"/>
                <a:ext cx="3818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05" y="5081254"/>
                <a:ext cx="3818353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69533" y="2525934"/>
                <a:ext cx="18758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33" y="2525934"/>
                <a:ext cx="1875835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ular Callout 9"/>
          <p:cNvSpPr/>
          <p:nvPr/>
        </p:nvSpPr>
        <p:spPr>
          <a:xfrm>
            <a:off x="107324" y="3428784"/>
            <a:ext cx="2975020" cy="1017431"/>
          </a:xfrm>
          <a:prstGeom prst="wedgeRectCallout">
            <a:avLst>
              <a:gd name="adj1" fmla="val -31137"/>
              <a:gd name="adj2" fmla="val 10086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This voltage goes down as current in this branch increases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5707692" y="4955663"/>
                <a:ext cx="2975020" cy="1017431"/>
              </a:xfrm>
              <a:prstGeom prst="wedgeRectCallout">
                <a:avLst>
                  <a:gd name="adj1" fmla="val -47841"/>
                  <a:gd name="adj2" fmla="val -236771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This voltage approaches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𝑫𝑫</m:t>
                        </m:r>
                      </m:sub>
                    </m:sSub>
                  </m:oMath>
                </a14:m>
                <a:r>
                  <a:rPr lang="en-US" sz="2000" b="1" dirty="0" smtClean="0"/>
                  <a:t> as current is zero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692" y="4955663"/>
                <a:ext cx="2975020" cy="1017431"/>
              </a:xfrm>
              <a:prstGeom prst="wedgeRectCallout">
                <a:avLst>
                  <a:gd name="adj1" fmla="val -47841"/>
                  <a:gd name="adj2" fmla="val -236771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9419772" y="4325257"/>
            <a:ext cx="2772228" cy="2474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 common mode operation, both outputs remained the same as same input were applied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310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7" y="4501525"/>
            <a:ext cx="11964473" cy="2195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3" y="0"/>
            <a:ext cx="9118242" cy="3922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6588" y="4101415"/>
            <a:ext cx="4961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One current increases while other decreases 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20837" y="4123030"/>
            <a:ext cx="496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One voltage increases while other decreases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164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Large-Signal Operation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Objective is to </a:t>
            </a:r>
            <a:r>
              <a:rPr lang="en-US" altLang="en-US" sz="3200" dirty="0">
                <a:solidFill>
                  <a:srgbClr val="FF0000"/>
                </a:solidFill>
              </a:rPr>
              <a:t>derive expressions for drain current </a:t>
            </a:r>
            <a:r>
              <a:rPr lang="en-US" altLang="en-US" sz="3200" i="1" dirty="0">
                <a:solidFill>
                  <a:srgbClr val="FF0000"/>
                </a:solidFill>
              </a:rPr>
              <a:t>i</a:t>
            </a:r>
            <a:r>
              <a:rPr lang="en-US" altLang="en-US" sz="3200" i="1" baseline="-25000" dirty="0">
                <a:solidFill>
                  <a:srgbClr val="FF0000"/>
                </a:solidFill>
              </a:rPr>
              <a:t>D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1</a:t>
            </a:r>
            <a:r>
              <a:rPr lang="en-US" altLang="en-US" sz="3200" dirty="0">
                <a:solidFill>
                  <a:srgbClr val="FF0000"/>
                </a:solidFill>
              </a:rPr>
              <a:t> and </a:t>
            </a:r>
            <a:r>
              <a:rPr lang="en-US" altLang="en-US" sz="3200" i="1" dirty="0">
                <a:solidFill>
                  <a:srgbClr val="FF0000"/>
                </a:solidFill>
              </a:rPr>
              <a:t>i</a:t>
            </a:r>
            <a:r>
              <a:rPr lang="en-US" altLang="en-US" sz="3200" i="1" baseline="-25000" dirty="0">
                <a:solidFill>
                  <a:srgbClr val="FF0000"/>
                </a:solidFill>
              </a:rPr>
              <a:t>D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2</a:t>
            </a:r>
            <a:r>
              <a:rPr lang="en-US" altLang="en-US" sz="3200" dirty="0"/>
              <a:t> in terms of differential signal </a:t>
            </a:r>
            <a:r>
              <a:rPr lang="en-US" altLang="en-US" sz="3600" b="1" i="1" dirty="0"/>
              <a:t>v</a:t>
            </a:r>
            <a:r>
              <a:rPr lang="en-US" altLang="en-US" sz="3600" b="1" i="1" baseline="-25000" dirty="0"/>
              <a:t>id</a:t>
            </a:r>
            <a:r>
              <a:rPr lang="en-US" altLang="en-US" sz="3600" b="1" dirty="0"/>
              <a:t> = </a:t>
            </a:r>
            <a:r>
              <a:rPr lang="en-US" altLang="en-US" sz="3600" b="1" i="1" dirty="0"/>
              <a:t>v</a:t>
            </a:r>
            <a:r>
              <a:rPr lang="en-US" altLang="en-US" sz="3600" b="1" i="1" baseline="-25000" dirty="0"/>
              <a:t>G</a:t>
            </a:r>
            <a:r>
              <a:rPr lang="en-US" altLang="en-US" sz="3600" b="1" baseline="-25000" dirty="0"/>
              <a:t>1</a:t>
            </a:r>
            <a:r>
              <a:rPr lang="en-US" altLang="en-US" sz="3600" b="1" dirty="0"/>
              <a:t> – </a:t>
            </a:r>
            <a:r>
              <a:rPr lang="en-US" altLang="en-US" sz="3600" b="1" i="1" dirty="0"/>
              <a:t>v</a:t>
            </a:r>
            <a:r>
              <a:rPr lang="en-US" altLang="en-US" sz="3600" b="1" i="1" baseline="-25000" dirty="0"/>
              <a:t>G</a:t>
            </a:r>
            <a:r>
              <a:rPr lang="en-US" altLang="en-US" sz="3600" b="1" baseline="-25000" dirty="0"/>
              <a:t>2</a:t>
            </a:r>
            <a:r>
              <a:rPr lang="en-US" altLang="en-US" sz="3200" dirty="0"/>
              <a:t>.</a:t>
            </a:r>
          </a:p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Assumptions:</a:t>
            </a:r>
          </a:p>
          <a:p>
            <a:pPr lvl="1" eaLnBrk="1" hangingPunct="1"/>
            <a:r>
              <a:rPr lang="en-US" altLang="en-US" sz="3200" dirty="0"/>
              <a:t>Perfectly Matched</a:t>
            </a:r>
          </a:p>
          <a:p>
            <a:pPr lvl="1" eaLnBrk="1" hangingPunct="1"/>
            <a:r>
              <a:rPr lang="en-US" altLang="en-US" sz="3200" dirty="0"/>
              <a:t>Channel-length Modulation is Neglected</a:t>
            </a:r>
          </a:p>
          <a:p>
            <a:pPr lvl="1" eaLnBrk="1" hangingPunct="1"/>
            <a:r>
              <a:rPr lang="en-US" altLang="en-US" sz="3200" dirty="0"/>
              <a:t>Load Independence</a:t>
            </a:r>
          </a:p>
          <a:p>
            <a:pPr lvl="1" eaLnBrk="1" hangingPunct="1"/>
            <a:r>
              <a:rPr lang="en-US" altLang="en-US" sz="3200" dirty="0"/>
              <a:t>Saturation Region</a:t>
            </a:r>
          </a:p>
          <a:p>
            <a:pPr eaLnBrk="1" hangingPunct="1"/>
            <a:endParaRPr lang="en-US" altLang="en-US" sz="3200" dirty="0"/>
          </a:p>
          <a:p>
            <a:pPr lvl="2"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78829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7408" y="0"/>
            <a:ext cx="5633792" cy="5334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>
                <a:solidFill>
                  <a:schemeClr val="bg1"/>
                </a:solidFill>
              </a:rPr>
              <a:t>Large-Signal Operation (1)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3200" y="850006"/>
            <a:ext cx="5740400" cy="578261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b="1" dirty="0" smtClean="0"/>
              <a:t>Step #1:</a:t>
            </a:r>
            <a:r>
              <a:rPr lang="en-US" altLang="en-US" dirty="0" smtClean="0"/>
              <a:t> 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Expression </a:t>
            </a:r>
            <a:r>
              <a:rPr lang="en-US" altLang="en-US" dirty="0" smtClean="0">
                <a:solidFill>
                  <a:srgbClr val="FF0000"/>
                </a:solidFill>
              </a:rPr>
              <a:t>drain currents</a:t>
            </a:r>
            <a:r>
              <a:rPr lang="en-US" altLang="en-US" dirty="0" smtClean="0"/>
              <a:t> for </a:t>
            </a:r>
            <a:r>
              <a:rPr lang="en-US" altLang="en-US" i="1" dirty="0" smtClean="0"/>
              <a:t>Q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Q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b="1" dirty="0" smtClean="0"/>
              <a:t>Step #2:</a:t>
            </a:r>
            <a:r>
              <a:rPr lang="en-US" altLang="en-US" dirty="0" smtClean="0"/>
              <a:t> 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Take the </a:t>
            </a:r>
            <a:r>
              <a:rPr lang="en-US" altLang="en-US" dirty="0" smtClean="0">
                <a:solidFill>
                  <a:srgbClr val="FF0000"/>
                </a:solidFill>
              </a:rPr>
              <a:t>square roots </a:t>
            </a:r>
            <a:r>
              <a:rPr lang="en-US" altLang="en-US" dirty="0" smtClean="0"/>
              <a:t>of both sides of both </a:t>
            </a:r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b="1" dirty="0" smtClean="0"/>
              <a:t>Step #3:</a:t>
            </a:r>
            <a:r>
              <a:rPr lang="en-US" altLang="en-US" dirty="0" smtClean="0"/>
              <a:t> 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Subtract two equations and perform </a:t>
            </a:r>
            <a:r>
              <a:rPr lang="en-US" altLang="en-US" dirty="0" smtClean="0">
                <a:solidFill>
                  <a:srgbClr val="FF0000"/>
                </a:solidFill>
              </a:rPr>
              <a:t>appropriate substitution.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375232" y="175123"/>
            <a:ext cx="5003968" cy="2037313"/>
            <a:chOff x="6375232" y="175123"/>
            <a:chExt cx="5003968" cy="2037313"/>
          </a:xfrm>
        </p:grpSpPr>
        <p:sp>
          <p:nvSpPr>
            <p:cNvPr id="2" name="Right Arrow 1"/>
            <p:cNvSpPr/>
            <p:nvPr/>
          </p:nvSpPr>
          <p:spPr>
            <a:xfrm>
              <a:off x="6375232" y="953037"/>
              <a:ext cx="813515" cy="9530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96013" y="175123"/>
              <a:ext cx="4083187" cy="203731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6375233" y="2549774"/>
            <a:ext cx="5168499" cy="1998174"/>
            <a:chOff x="6375233" y="2549774"/>
            <a:chExt cx="5168499" cy="19981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8987" y="2549774"/>
              <a:ext cx="4004745" cy="1998174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6375233" y="3154762"/>
              <a:ext cx="813515" cy="9530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75234" y="4808012"/>
            <a:ext cx="5511966" cy="2049987"/>
            <a:chOff x="6375234" y="4808012"/>
            <a:chExt cx="5511966" cy="204998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383" y="4808012"/>
              <a:ext cx="4266817" cy="2049987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>
              <a:off x="6375234" y="5356487"/>
              <a:ext cx="813515" cy="9530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1426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2999"/>
            <a:ext cx="135030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600" b="1" dirty="0" smtClean="0"/>
              <a:t>step #4:</a:t>
            </a:r>
            <a:r>
              <a:rPr lang="en-US" altLang="en-US" sz="2600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446" y="544508"/>
            <a:ext cx="2391498" cy="6158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692" y="5437784"/>
            <a:ext cx="4650608" cy="11805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816" y="439220"/>
            <a:ext cx="3313333" cy="784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9340" y="693004"/>
                <a:ext cx="6580794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TimesNewRoman"/>
                  </a:rPr>
                  <a:t>T</a:t>
                </a:r>
                <a:r>
                  <a:rPr lang="en-US" sz="2400" b="0" i="0" u="none" strike="noStrike" baseline="0" dirty="0" smtClean="0">
                    <a:latin typeface="TimesNewRoman"/>
                  </a:rPr>
                  <a:t>wo equations &amp; two unknowns;  </a:t>
                </a:r>
              </a:p>
              <a:p>
                <a:endParaRPr lang="en-US" sz="2400" b="0" i="0" u="none" strike="noStrike" baseline="0" dirty="0" smtClean="0">
                  <a:latin typeface="TimesNewRoman"/>
                </a:endParaRPr>
              </a:p>
              <a:p>
                <a:endParaRPr lang="en-US" sz="2400" dirty="0">
                  <a:latin typeface="TimesNewRoman"/>
                </a:endParaRPr>
              </a:p>
              <a:p>
                <a:r>
                  <a:rPr lang="en-US" sz="2400" b="0" i="0" u="none" strike="noStrike" baseline="0" dirty="0" smtClean="0">
                    <a:latin typeface="TimesNew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b="0" i="0" u="none" strike="noStrike" baseline="0" dirty="0" smtClean="0">
                    <a:latin typeface="TimesNewRoman"/>
                  </a:rPr>
                  <a:t>  </a:t>
                </a:r>
                <a:r>
                  <a:rPr lang="en-US" sz="2400" b="0" i="0" u="none" strike="noStrike" baseline="0" dirty="0" smtClean="0">
                    <a:latin typeface="TimesNewRoman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b="0" i="0" u="none" strike="noStrike" baseline="0" dirty="0" smtClean="0">
                    <a:latin typeface="TimesNewRoman"/>
                  </a:rPr>
                  <a:t>  </a:t>
                </a:r>
                <a:r>
                  <a:rPr lang="en-US" sz="2400" b="0" i="0" u="none" strike="noStrike" baseline="0" dirty="0" smtClean="0">
                    <a:latin typeface="TimesNewRoman"/>
                  </a:rPr>
                  <a:t>and can be solved by squaring both sides of Eq.  </a:t>
                </a:r>
              </a:p>
              <a:p>
                <a:endParaRPr lang="en-US" sz="2400" dirty="0">
                  <a:latin typeface="TimesNewRoman"/>
                </a:endParaRPr>
              </a:p>
              <a:p>
                <a:r>
                  <a:rPr lang="en-US" sz="2400" b="0" i="0" u="none" strike="noStrike" baseline="0" dirty="0" smtClean="0">
                    <a:latin typeface="TimesNewRoman"/>
                  </a:rPr>
                  <a:t>and substituting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400" b="0" i="0" u="none" strike="noStrike" baseline="0" dirty="0" smtClean="0">
                    <a:latin typeface="TimesNewRoman"/>
                  </a:rPr>
                  <a:t>gives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0" y="693004"/>
                <a:ext cx="6580794" cy="2677656"/>
              </a:xfrm>
              <a:prstGeom prst="rect">
                <a:avLst/>
              </a:prstGeom>
              <a:blipFill rotWithShape="0">
                <a:blip r:embed="rId5"/>
                <a:stretch>
                  <a:fillRect l="-1389" t="-1595" b="-4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59200" y="1749878"/>
                <a:ext cx="34733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00" y="1749878"/>
                <a:ext cx="347338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89762" y="2526041"/>
                <a:ext cx="4568879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</m:sup>
                      </m:sSub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762" y="2526041"/>
                <a:ext cx="4568879" cy="6914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75148" y="3484876"/>
                <a:ext cx="479810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</m:sup>
                      </m:sSub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148" y="3484876"/>
                <a:ext cx="4798108" cy="6914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89762" y="4495803"/>
                <a:ext cx="3757439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</m:sup>
                      </m:sSub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762" y="4495803"/>
                <a:ext cx="3757439" cy="69147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4773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41177</TotalTime>
  <Words>674</Words>
  <Application>Microsoft Office PowerPoint</Application>
  <PresentationFormat>Widescreen</PresentationFormat>
  <Paragraphs>128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Arial Black</vt:lpstr>
      <vt:lpstr>Calibri</vt:lpstr>
      <vt:lpstr>Calibri Light</vt:lpstr>
      <vt:lpstr>Cambria Math</vt:lpstr>
      <vt:lpstr>NewBaskervilleITCbyBT-Italic</vt:lpstr>
      <vt:lpstr>Symbol</vt:lpstr>
      <vt:lpstr>Times</vt:lpstr>
      <vt:lpstr>TimesNewRoman</vt:lpstr>
      <vt:lpstr>TimesNewRoman,Bold</vt:lpstr>
      <vt:lpstr>TimesNewRoman,Italic</vt:lpstr>
      <vt:lpstr>Office Theme</vt:lpstr>
      <vt:lpstr>Lecture 8_3</vt:lpstr>
      <vt:lpstr>What we studied so far in Differential Amp.</vt:lpstr>
      <vt:lpstr>What we studied so far in Differential Amp.</vt:lpstr>
      <vt:lpstr>PowerPoint Presentation</vt:lpstr>
      <vt:lpstr>Differential Amplifier with differential input</vt:lpstr>
      <vt:lpstr>PowerPoint Presentation</vt:lpstr>
      <vt:lpstr> Large-Signal Operation</vt:lpstr>
      <vt:lpstr>Large-Signal Operation (1)</vt:lpstr>
      <vt:lpstr>PowerPoint Presentation</vt:lpstr>
      <vt:lpstr>PowerPoint Presentation</vt:lpstr>
      <vt:lpstr>Large-Signal Operation</vt:lpstr>
      <vt:lpstr>PowerPoint Presentation</vt:lpstr>
      <vt:lpstr>Analysis </vt:lpstr>
      <vt:lpstr>PowerPoint Presentation</vt:lpstr>
      <vt:lpstr>PowerPoint Presentation</vt:lpstr>
      <vt:lpstr>PowerPoint Presentation</vt:lpstr>
      <vt:lpstr>PowerPoint Presentation</vt:lpstr>
      <vt:lpstr>Small Signal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Differential Gain summary </vt:lpstr>
      <vt:lpstr>PowerPoint Presentation</vt:lpstr>
      <vt:lpstr>PowerPoint Presentation</vt:lpstr>
      <vt:lpstr>Lecture cont…….</vt:lpstr>
      <vt:lpstr>Differential Gain summary </vt:lpstr>
      <vt:lpstr>The Differential Half-Circuit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 22</dc:title>
  <dc:creator>Abdul Basit Alvi</dc:creator>
  <cp:lastModifiedBy>Abdul Basit Alvi</cp:lastModifiedBy>
  <cp:revision>196</cp:revision>
  <dcterms:created xsi:type="dcterms:W3CDTF">2017-11-05T12:17:52Z</dcterms:created>
  <dcterms:modified xsi:type="dcterms:W3CDTF">2022-10-10T04:39:07Z</dcterms:modified>
</cp:coreProperties>
</file>