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429D-EE70-4AED-BEC4-E7B87FE0E3C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1E73-FCB7-40B7-9375-AE4A9A94E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7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429D-EE70-4AED-BEC4-E7B87FE0E3C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1E73-FCB7-40B7-9375-AE4A9A94E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2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429D-EE70-4AED-BEC4-E7B87FE0E3C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1E73-FCB7-40B7-9375-AE4A9A94E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3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429D-EE70-4AED-BEC4-E7B87FE0E3C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1E73-FCB7-40B7-9375-AE4A9A94E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429D-EE70-4AED-BEC4-E7B87FE0E3C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1E73-FCB7-40B7-9375-AE4A9A94E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5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429D-EE70-4AED-BEC4-E7B87FE0E3C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1E73-FCB7-40B7-9375-AE4A9A94E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429D-EE70-4AED-BEC4-E7B87FE0E3C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1E73-FCB7-40B7-9375-AE4A9A94E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1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429D-EE70-4AED-BEC4-E7B87FE0E3C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1E73-FCB7-40B7-9375-AE4A9A94E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6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429D-EE70-4AED-BEC4-E7B87FE0E3C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1E73-FCB7-40B7-9375-AE4A9A94E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6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429D-EE70-4AED-BEC4-E7B87FE0E3C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1E73-FCB7-40B7-9375-AE4A9A94E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6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429D-EE70-4AED-BEC4-E7B87FE0E3C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1E73-FCB7-40B7-9375-AE4A9A94E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5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8429D-EE70-4AED-BEC4-E7B87FE0E3C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21E73-FCB7-40B7-9375-AE4A9A94E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0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Relationship Id="rId9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7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5" Type="http://schemas.openxmlformats.org/officeDocument/2006/relationships/image" Target="../media/image46.emf"/><Relationship Id="rId4" Type="http://schemas.openxmlformats.org/officeDocument/2006/relationships/image" Target="../media/image80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/>
              <a:t>Lecture 8_4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48646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685" y="2567412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Arial Black" panose="020B0A04020102020204" pitchFamily="34" charset="0"/>
              </a:rPr>
              <a:t>Cascode</a:t>
            </a:r>
            <a:r>
              <a:rPr lang="en-US" b="1" dirty="0">
                <a:latin typeface="Arial Black" panose="020B0A04020102020204" pitchFamily="34" charset="0"/>
              </a:rPr>
              <a:t> Differential Amplifier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53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829" y="159250"/>
            <a:ext cx="80752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The gain of the differential amplifier can be increased by utilizing the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cascode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configuration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229" y="753724"/>
            <a:ext cx="4452771" cy="59948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39829" y="2692043"/>
                <a:ext cx="7468772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latin typeface="TimesNewRoman"/>
                  </a:rPr>
                  <a:t>A   </a:t>
                </a:r>
                <a:r>
                  <a:rPr lang="en-US" sz="2800" dirty="0">
                    <a:latin typeface="TimesNewRoman"/>
                  </a:rPr>
                  <a:t>CMOS differential amplifier with cascading </a:t>
                </a:r>
                <a:r>
                  <a:rPr lang="en-US" sz="2800" dirty="0" smtClean="0">
                    <a:latin typeface="TimesNewRoman"/>
                  </a:rPr>
                  <a:t>applied to the amplifying transistors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NewRoman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NewRoman"/>
                  </a:rPr>
                  <a:t> via transistors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NewRoman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 smtClean="0">
                  <a:latin typeface="TimesNewRoman"/>
                </a:endParaRPr>
              </a:p>
              <a:p>
                <a:endParaRPr lang="en-US" sz="2800" dirty="0">
                  <a:latin typeface="TimesNewRoman"/>
                </a:endParaRPr>
              </a:p>
              <a:p>
                <a:r>
                  <a:rPr lang="en-US" sz="2800" dirty="0" smtClean="0">
                    <a:latin typeface="TimesNewRoman"/>
                  </a:rPr>
                  <a:t>and </a:t>
                </a:r>
                <a:r>
                  <a:rPr lang="en-US" sz="2800" dirty="0">
                    <a:latin typeface="TimesNewRoman"/>
                  </a:rPr>
                  <a:t>to </a:t>
                </a:r>
                <a:r>
                  <a:rPr lang="en-US" sz="2800" dirty="0" smtClean="0">
                    <a:latin typeface="TimesNewRoman"/>
                  </a:rPr>
                  <a:t>the current-source </a:t>
                </a:r>
                <a:r>
                  <a:rPr lang="en-US" sz="2800" dirty="0">
                    <a:latin typeface="TimesNewRoman"/>
                  </a:rPr>
                  <a:t>transistors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NewRoman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NewRoman"/>
                  </a:rPr>
                  <a:t>via </a:t>
                </a:r>
                <a:r>
                  <a:rPr lang="en-US" sz="2800" dirty="0">
                    <a:latin typeface="TimesNewRoman"/>
                  </a:rPr>
                  <a:t>transistors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NewRoman"/>
                  </a:rPr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NewRoman"/>
                  </a:rPr>
                  <a:t> </a:t>
                </a:r>
                <a:r>
                  <a:rPr lang="en-US" sz="2800" dirty="0">
                    <a:latin typeface="TimesNewRoman"/>
                  </a:rPr>
                  <a:t>The differential </a:t>
                </a:r>
                <a:r>
                  <a:rPr lang="en-US" sz="2800" dirty="0" smtClean="0">
                    <a:latin typeface="TimesNewRoman"/>
                  </a:rPr>
                  <a:t>voltage gain </a:t>
                </a:r>
                <a:r>
                  <a:rPr lang="en-US" sz="2800" dirty="0">
                    <a:latin typeface="TimesNewRoman"/>
                  </a:rPr>
                  <a:t>can be found from the differential half-circuit shown in Fig.</a:t>
                </a:r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29" y="2692043"/>
                <a:ext cx="7468772" cy="3539430"/>
              </a:xfrm>
              <a:prstGeom prst="rect">
                <a:avLst/>
              </a:prstGeom>
              <a:blipFill rotWithShape="0">
                <a:blip r:embed="rId3"/>
                <a:stretch>
                  <a:fillRect l="-1714" t="-1897" r="-2122" b="-3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71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634" y="647318"/>
            <a:ext cx="3263366" cy="6078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34" y="351989"/>
            <a:ext cx="6482235" cy="610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1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3190" cy="24674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505" y="2307770"/>
            <a:ext cx="3290191" cy="43951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146" y="2207906"/>
            <a:ext cx="2719766" cy="465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8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3" y="158749"/>
            <a:ext cx="4202319" cy="38471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11" y="4492623"/>
            <a:ext cx="3951218" cy="18356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432" y="158749"/>
            <a:ext cx="3520167" cy="35524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7032" y="3711211"/>
            <a:ext cx="3795939" cy="301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3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234847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Common-Mode Gain and Common-Mode Rejection Ratio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(CMRR)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24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72091" y="1465942"/>
                <a:ext cx="11571566" cy="3251199"/>
              </a:xfrm>
              <a:solidFill>
                <a:schemeClr val="tx1"/>
              </a:solidFill>
            </p:spPr>
            <p:txBody>
              <a:bodyPr>
                <a:noAutofit/>
              </a:bodyPr>
              <a:lstStyle/>
              <a:p>
                <a:pPr algn="ctr"/>
                <a:r>
                  <a:rPr lang="en-US" sz="60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Part 1: Effect due to resistance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6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𝑺𝑺</m:t>
                        </m:r>
                      </m:sub>
                    </m:sSub>
                    <m:r>
                      <a:rPr lang="en-US" sz="6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of a non-ideal current source</a:t>
                </a:r>
                <a:endParaRPr lang="en-US" sz="60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72091" y="1465942"/>
                <a:ext cx="11571566" cy="3251199"/>
              </a:xfrm>
              <a:blipFill rotWithShape="0">
                <a:blip r:embed="rId2"/>
                <a:stretch>
                  <a:fillRect b="-2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70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25" y="862885"/>
            <a:ext cx="5580851" cy="563021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46998" y="862885"/>
            <a:ext cx="7855795" cy="5995114"/>
            <a:chOff x="4146998" y="862885"/>
            <a:chExt cx="7855795" cy="59951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4110" y="862885"/>
              <a:ext cx="5988683" cy="502664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ight Arrow Callout 5"/>
                <p:cNvSpPr/>
                <p:nvPr/>
              </p:nvSpPr>
              <p:spPr>
                <a:xfrm>
                  <a:off x="4146998" y="3670478"/>
                  <a:ext cx="4481848" cy="3187521"/>
                </a:xfrm>
                <a:prstGeom prst="rightArrowCallo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consider the more realistic situation of the current source having a finite output Resistance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</m:oMath>
                  </a14:m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, the common-mode gain will no longer be zero</a:t>
                  </a:r>
                  <a:endParaRPr lang="en-US" sz="2400"/>
                </a:p>
              </p:txBody>
            </p:sp>
          </mc:Choice>
          <mc:Fallback xmlns="">
            <p:sp>
              <p:nvSpPr>
                <p:cNvPr id="6" name="Right Arrow Callout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6998" y="3670478"/>
                  <a:ext cx="4481848" cy="3187521"/>
                </a:xfrm>
                <a:prstGeom prst="rightArrowCallout">
                  <a:avLst/>
                </a:prstGeom>
                <a:blipFill rotWithShape="0">
                  <a:blip r:embed="rId4"/>
                  <a:stretch>
                    <a:fillRect l="-407" t="-190" b="-3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3649" y="0"/>
                <a:ext cx="11979143" cy="8224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is usually very large, this change in dc current in each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usually small and we shall neglect it, thus assuming that the two transistors continue to operate at the bias current of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9" y="0"/>
                <a:ext cx="11979143" cy="822469"/>
              </a:xfrm>
              <a:prstGeom prst="rect">
                <a:avLst/>
              </a:prstGeom>
              <a:blipFill rotWithShape="0">
                <a:blip r:embed="rId5"/>
                <a:stretch>
                  <a:fillRect l="-458" t="-26667" b="-10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531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139" y="178114"/>
            <a:ext cx="5532398" cy="6540943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81519" y="201170"/>
            <a:ext cx="5506232" cy="738987"/>
            <a:chOff x="281519" y="201170"/>
            <a:chExt cx="5506232" cy="73898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519" y="201170"/>
              <a:ext cx="2345044" cy="73898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0992" y="261488"/>
              <a:ext cx="2236759" cy="678669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30557" y="1118967"/>
            <a:ext cx="5813416" cy="873575"/>
            <a:chOff x="330557" y="1118967"/>
            <a:chExt cx="5813416" cy="87357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0557" y="1323716"/>
              <a:ext cx="2824767" cy="46407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/>
            <a:srcRect l="33368"/>
            <a:stretch/>
          </p:blipFill>
          <p:spPr>
            <a:xfrm>
              <a:off x="3335489" y="1118967"/>
              <a:ext cx="2808484" cy="873575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519" y="2376101"/>
            <a:ext cx="3153436" cy="90908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28138" y="3577220"/>
            <a:ext cx="5709023" cy="1475476"/>
            <a:chOff x="228138" y="3577220"/>
            <a:chExt cx="5709023" cy="147547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8138" y="3577220"/>
              <a:ext cx="3703076" cy="53710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228138" y="4406365"/>
              <a:ext cx="570902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Times" panose="02020603050405020304" pitchFamily="18" charset="0"/>
                </a:rPr>
                <a:t>Thus the differential output </a:t>
              </a:r>
              <a:r>
                <a:rPr lang="en-US" dirty="0">
                  <a:latin typeface="Times" panose="02020603050405020304" pitchFamily="18" charset="0"/>
                </a:rPr>
                <a:t>voltage will remain free of common-mode interference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ular Callout 13"/>
              <p:cNvSpPr/>
              <p:nvPr/>
            </p:nvSpPr>
            <p:spPr>
              <a:xfrm>
                <a:off x="1817362" y="5344732"/>
                <a:ext cx="5974357" cy="1513268"/>
              </a:xfrm>
              <a:prstGeom prst="wedgeRectCallout">
                <a:avLst>
                  <a:gd name="adj1" fmla="val 71162"/>
                  <a:gd name="adj2" fmla="val -6295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latin typeface="TimesNewRoman"/>
                  </a:rPr>
                  <a:t>The virtual ground that develops on the common-source terminal results in a zero signal </a:t>
                </a:r>
                <a:r>
                  <a:rPr lang="en-US" dirty="0" smtClean="0">
                    <a:latin typeface="TimesNewRoman"/>
                  </a:rPr>
                  <a:t>current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</m:oMath>
                </a14:m>
                <a:r>
                  <a:rPr lang="en-US" dirty="0">
                    <a:latin typeface="TimesNewRoman"/>
                  </a:rPr>
                  <a:t>; hence has no effect on the value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>
                    <a:latin typeface="TimesNewRoman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4" name="Rectangular Callou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362" y="5344732"/>
                <a:ext cx="5974357" cy="1513268"/>
              </a:xfrm>
              <a:prstGeom prst="wedgeRectCallout">
                <a:avLst>
                  <a:gd name="adj1" fmla="val 71162"/>
                  <a:gd name="adj2" fmla="val -62957"/>
                </a:avLst>
              </a:prstGeom>
              <a:blipFill rotWithShape="0">
                <a:blip r:embed="rId9"/>
                <a:stretch>
                  <a:fillRect l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281519" y="4406365"/>
            <a:ext cx="6428374" cy="24516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>
                <a:latin typeface="Times" panose="02020603050405020304" pitchFamily="18" charset="0"/>
              </a:rPr>
              <a:t>Unfortunately, however, this will not be the case if the circuit is not perfectly symmetrical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23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10495" y="2794716"/>
                <a:ext cx="8903271" cy="110799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6600" b="1" dirty="0" smtClean="0">
                    <a:solidFill>
                      <a:schemeClr val="bg1"/>
                    </a:solidFill>
                    <a:latin typeface="FrutigerLTStd65-Bold"/>
                  </a:rPr>
                  <a:t>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6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en-US" sz="2800" b="1" i="1" dirty="0" smtClean="0">
                    <a:solidFill>
                      <a:schemeClr val="bg1"/>
                    </a:solidFill>
                    <a:latin typeface="FrutigerLTStd-BoldItalic"/>
                  </a:rPr>
                  <a:t> </a:t>
                </a:r>
                <a:r>
                  <a:rPr lang="en-US" sz="6600" b="1" dirty="0">
                    <a:solidFill>
                      <a:schemeClr val="bg1"/>
                    </a:solidFill>
                    <a:latin typeface="FrutigerLTStd65-Bold"/>
                  </a:rPr>
                  <a:t>Mismatch</a:t>
                </a:r>
                <a:endParaRPr lang="en-US" sz="6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495" y="2794716"/>
                <a:ext cx="8903271" cy="1107996"/>
              </a:xfrm>
              <a:prstGeom prst="rect">
                <a:avLst/>
              </a:prstGeom>
              <a:blipFill rotWithShape="0">
                <a:blip r:embed="rId2"/>
                <a:stretch>
                  <a:fillRect l="-4654" t="-21429" r="-3901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79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3" y="246438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latin typeface="Arial Black" panose="020B0A04020102020204" pitchFamily="34" charset="0"/>
              </a:rPr>
              <a:t>The Differential Amplifier with Current-Source Loads</a:t>
            </a:r>
            <a:endParaRPr lang="en-US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27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5" y="721215"/>
            <a:ext cx="10979366" cy="66626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34280" y="1493947"/>
            <a:ext cx="10850437" cy="1300765"/>
            <a:chOff x="134280" y="1493947"/>
            <a:chExt cx="10850437" cy="130076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280" y="1640725"/>
              <a:ext cx="3169427" cy="115398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9521" y="1493947"/>
              <a:ext cx="4645196" cy="1300765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0593" y="3047957"/>
            <a:ext cx="5257030" cy="128964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91523" y="5396067"/>
            <a:ext cx="11662123" cy="1326705"/>
            <a:chOff x="291523" y="5396067"/>
            <a:chExt cx="11662123" cy="132670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1523" y="5396067"/>
              <a:ext cx="4602087" cy="132670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60320" y="5398404"/>
              <a:ext cx="4393326" cy="13243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271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40405" y="252648"/>
                <a:ext cx="11814220" cy="38472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latin typeface="Times" panose="02020603050405020304" pitchFamily="18" charset="0"/>
                  </a:rPr>
                  <a:t>It follows that a mismatch in the drain resistances causes the differential amplifier to have a</a:t>
                </a:r>
              </a:p>
              <a:p>
                <a:r>
                  <a:rPr lang="en-US" sz="2400" dirty="0">
                    <a:latin typeface="Times" panose="02020603050405020304" pitchFamily="18" charset="0"/>
                  </a:rPr>
                  <a:t>finite common-mode gain. </a:t>
                </a:r>
                <a:endParaRPr lang="en-US" sz="2400" dirty="0" smtClean="0">
                  <a:latin typeface="Times" panose="02020603050405020304" pitchFamily="18" charset="0"/>
                </a:endParaRPr>
              </a:p>
              <a:p>
                <a:endParaRPr lang="en-US" sz="2400" dirty="0">
                  <a:latin typeface="Times" panose="02020603050405020304" pitchFamily="18" charset="0"/>
                </a:endParaRPr>
              </a:p>
              <a:p>
                <a:r>
                  <a:rPr lang="en-US" sz="2400" dirty="0" smtClean="0">
                    <a:latin typeface="Times" panose="02020603050405020304" pitchFamily="18" charset="0"/>
                  </a:rPr>
                  <a:t>Thus</a:t>
                </a:r>
                <a:r>
                  <a:rPr lang="en-US" sz="2400" dirty="0">
                    <a:latin typeface="Times" panose="02020603050405020304" pitchFamily="18" charset="0"/>
                  </a:rPr>
                  <a:t>, a portion of the interference or noise </a:t>
                </a:r>
                <a:r>
                  <a:rPr lang="en-US" sz="2400" dirty="0" smtClean="0">
                    <a:latin typeface="Times" panose="02020603050405020304" pitchFamily="18" charset="0"/>
                  </a:rPr>
                  <a:t>signal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𝑖𝑐𝑚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" panose="02020603050405020304" pitchFamily="18" charset="0"/>
                  </a:rPr>
                  <a:t> will appear </a:t>
                </a:r>
                <a:r>
                  <a:rPr lang="en-US" sz="2400" dirty="0">
                    <a:latin typeface="Times" panose="02020603050405020304" pitchFamily="18" charset="0"/>
                  </a:rPr>
                  <a:t>as a component </a:t>
                </a:r>
                <a:r>
                  <a:rPr lang="en-US" sz="2400" dirty="0" smtClean="0">
                    <a:latin typeface="Times" panose="02020603050405020304" pitchFamily="18" charset="0"/>
                  </a:rPr>
                  <a:t>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𝑜𝑑</m:t>
                        </m:r>
                      </m:sub>
                    </m:sSub>
                  </m:oMath>
                </a14:m>
                <a:endParaRPr lang="en-US" sz="2400" dirty="0" smtClean="0">
                  <a:latin typeface="Times" panose="02020603050405020304" pitchFamily="18" charset="0"/>
                </a:endParaRPr>
              </a:p>
              <a:p>
                <a:endParaRPr lang="en-US" sz="2400" dirty="0">
                  <a:latin typeface="Times" panose="02020603050405020304" pitchFamily="18" charset="0"/>
                </a:endParaRPr>
              </a:p>
              <a:p>
                <a:r>
                  <a:rPr lang="en-US" sz="2400" dirty="0" smtClean="0">
                    <a:latin typeface="Times" panose="02020603050405020304" pitchFamily="18" charset="0"/>
                  </a:rPr>
                  <a:t>A </a:t>
                </a:r>
                <a:r>
                  <a:rPr lang="en-US" sz="2400" dirty="0">
                    <a:latin typeface="Times" panose="02020603050405020304" pitchFamily="18" charset="0"/>
                  </a:rPr>
                  <a:t>measure of the effectiveness of the differential amplifier </a:t>
                </a:r>
                <a:r>
                  <a:rPr lang="en-US" sz="2400" dirty="0" smtClean="0">
                    <a:latin typeface="Times" panose="02020603050405020304" pitchFamily="18" charset="0"/>
                  </a:rPr>
                  <a:t>in amplifying </a:t>
                </a:r>
                <a:r>
                  <a:rPr lang="en-US" sz="2400" dirty="0">
                    <a:latin typeface="Times" panose="02020603050405020304" pitchFamily="18" charset="0"/>
                  </a:rPr>
                  <a:t>differential-mode signals and rejecting common-mode interference is the ratio </a:t>
                </a:r>
                <a:r>
                  <a:rPr lang="en-US" sz="2400" dirty="0" smtClean="0">
                    <a:latin typeface="Times" panose="02020603050405020304" pitchFamily="18" charset="0"/>
                  </a:rPr>
                  <a:t>of the </a:t>
                </a:r>
                <a:r>
                  <a:rPr lang="en-US" sz="2400" dirty="0">
                    <a:latin typeface="Times" panose="02020603050405020304" pitchFamily="18" charset="0"/>
                  </a:rPr>
                  <a:t>magnitude of its differential gain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>
                    <a:latin typeface="Times" panose="02020603050405020304" pitchFamily="18" charset="0"/>
                  </a:rPr>
                  <a:t>to </a:t>
                </a:r>
                <a:r>
                  <a:rPr lang="en-US" sz="2400" dirty="0">
                    <a:latin typeface="Times" panose="02020603050405020304" pitchFamily="18" charset="0"/>
                  </a:rPr>
                  <a:t>the magnitude of its common-mode </a:t>
                </a:r>
                <a:r>
                  <a:rPr lang="en-US" sz="2400" dirty="0" smtClean="0">
                    <a:latin typeface="Times" panose="02020603050405020304" pitchFamily="18" charset="0"/>
                  </a:rPr>
                  <a:t>gain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>
                    <a:latin typeface="Times" panose="02020603050405020304" pitchFamily="18" charset="0"/>
                  </a:rPr>
                  <a:t> .</a:t>
                </a:r>
              </a:p>
              <a:p>
                <a:endParaRPr lang="en-US" sz="2400" dirty="0">
                  <a:latin typeface="Times" panose="02020603050405020304" pitchFamily="18" charset="0"/>
                </a:endParaRPr>
              </a:p>
              <a:p>
                <a:r>
                  <a:rPr lang="en-US" sz="2400" dirty="0">
                    <a:latin typeface="Times" panose="02020603050405020304" pitchFamily="18" charset="0"/>
                  </a:rPr>
                  <a:t>This ratio is termed </a:t>
                </a:r>
                <a:r>
                  <a:rPr lang="en-US" sz="2400" b="1" dirty="0">
                    <a:latin typeface="TimesNewRoman,Bold"/>
                  </a:rPr>
                  <a:t>common-mode rejection ratio (CMRR)</a:t>
                </a:r>
                <a:r>
                  <a:rPr lang="en-US" sz="2400" dirty="0">
                    <a:latin typeface="Times" panose="02020603050405020304" pitchFamily="18" charset="0"/>
                  </a:rPr>
                  <a:t>. Thus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05" y="252648"/>
                <a:ext cx="11814220" cy="3847207"/>
              </a:xfrm>
              <a:prstGeom prst="rect">
                <a:avLst/>
              </a:prstGeom>
              <a:blipFill rotWithShape="0">
                <a:blip r:embed="rId2"/>
                <a:stretch>
                  <a:fillRect l="-774" t="-1266" r="-929" b="-2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836" y="3369242"/>
            <a:ext cx="2567275" cy="10318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0404" y="4702375"/>
                <a:ext cx="661115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latin typeface="Times" panose="02020603050405020304" pitchFamily="18" charset="0"/>
                  </a:rPr>
                  <a:t>For the case of a MOS differential amplifier with drain resistances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" panose="02020603050405020304" pitchFamily="18" charset="0"/>
                  </a:rPr>
                  <a:t> </a:t>
                </a:r>
                <a:r>
                  <a:rPr lang="en-US" sz="2400" dirty="0">
                    <a:latin typeface="Times" panose="02020603050405020304" pitchFamily="18" charset="0"/>
                  </a:rPr>
                  <a:t>that exhibit a </a:t>
                </a:r>
                <a:r>
                  <a:rPr lang="en-US" sz="2400" dirty="0" smtClean="0">
                    <a:latin typeface="Times" panose="02020603050405020304" pitchFamily="18" charset="0"/>
                  </a:rPr>
                  <a:t>mismatch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04" y="4702375"/>
                <a:ext cx="6611157" cy="954107"/>
              </a:xfrm>
              <a:prstGeom prst="rect">
                <a:avLst/>
              </a:prstGeom>
              <a:blipFill rotWithShape="0">
                <a:blip r:embed="rId4"/>
                <a:stretch>
                  <a:fillRect l="-1382" t="-5096" b="-10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3820" y="5846676"/>
            <a:ext cx="6513854" cy="8246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677833" y="4578630"/>
                <a:ext cx="1586012" cy="880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𝑆𝑆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833" y="4578630"/>
                <a:ext cx="1586012" cy="88024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47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40969" cy="292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6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47" y="128519"/>
            <a:ext cx="11865045" cy="582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54" y="139187"/>
            <a:ext cx="9818331" cy="27541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53" y="2919212"/>
            <a:ext cx="9818332" cy="393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2049236" y="0"/>
            <a:ext cx="8229600" cy="72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chemeClr val="tx2"/>
                </a:solidFill>
              </a:rPr>
              <a:t>MOS Loads</a:t>
            </a: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6516915" y="1235529"/>
            <a:ext cx="5370286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(a) Diode-connected load</a:t>
            </a:r>
          </a:p>
          <a:p>
            <a:pPr eaLnBrk="1" hangingPunct="1"/>
            <a:r>
              <a:rPr lang="en-US" altLang="en-US" dirty="0"/>
              <a:t>(b) Current-Source load</a:t>
            </a:r>
          </a:p>
        </p:txBody>
      </p:sp>
      <p:pic>
        <p:nvPicPr>
          <p:cNvPr id="2560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9278"/>
            <a:ext cx="64008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4024992"/>
            <a:ext cx="8266398" cy="16979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607" y="5359820"/>
            <a:ext cx="6645393" cy="14981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2746" y="2623651"/>
            <a:ext cx="4714455" cy="126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1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3031" y="0"/>
                <a:ext cx="11771290" cy="9427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latin typeface="TimesNewRoman"/>
                  </a:rPr>
                  <a:t>To obtain higher gain, the passive resistances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NewRoman"/>
                  </a:rPr>
                  <a:t> can </a:t>
                </a:r>
                <a:r>
                  <a:rPr lang="en-US" sz="2400" dirty="0">
                    <a:latin typeface="TimesNewRoman"/>
                  </a:rPr>
                  <a:t>be replaced with current sources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1" y="0"/>
                <a:ext cx="11771290" cy="942759"/>
              </a:xfrm>
              <a:prstGeom prst="rect">
                <a:avLst/>
              </a:prstGeom>
              <a:blipFill rotWithShape="0">
                <a:blip r:embed="rId2"/>
                <a:stretch>
                  <a:fillRect l="-829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1" y="942759"/>
            <a:ext cx="4546493" cy="573421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894282" y="471379"/>
            <a:ext cx="7980039" cy="5968058"/>
            <a:chOff x="3894282" y="471379"/>
            <a:chExt cx="7980039" cy="596805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32394" y="471379"/>
              <a:ext cx="3841927" cy="596805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94282" y="1885518"/>
              <a:ext cx="4188788" cy="9210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897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Solution to low-gain problem: </a:t>
            </a:r>
            <a:r>
              <a:rPr lang="en-US" altLang="en-US" sz="3200" b="1" dirty="0" err="1"/>
              <a:t>Cascoding</a:t>
            </a:r>
            <a:endParaRPr lang="en-US" altLang="en-US" sz="3200" b="1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43001"/>
            <a:ext cx="6096000" cy="435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3640138" y="5197476"/>
          <a:ext cx="524986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2171700" imgH="241300" progId="Equation.3">
                  <p:embed/>
                </p:oleObj>
              </mc:Choice>
              <mc:Fallback>
                <p:oleObj name="Equation" r:id="rId4" imgW="2171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138" y="5197476"/>
                        <a:ext cx="5249862" cy="581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047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3594"/>
          <a:stretch/>
        </p:blipFill>
        <p:spPr>
          <a:xfrm>
            <a:off x="0" y="0"/>
            <a:ext cx="12183202" cy="23222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459" y="2548102"/>
            <a:ext cx="3551141" cy="4309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161" t="74733" r="39301" b="8553"/>
          <a:stretch/>
        </p:blipFill>
        <p:spPr>
          <a:xfrm>
            <a:off x="420056" y="5181599"/>
            <a:ext cx="6766565" cy="69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9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68" y="105310"/>
            <a:ext cx="7542393" cy="665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6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3" y="210757"/>
            <a:ext cx="11719261" cy="620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1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67" y="1224415"/>
            <a:ext cx="3050333" cy="29266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005" y="1346765"/>
            <a:ext cx="3028030" cy="26819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805" y="4389210"/>
            <a:ext cx="2000593" cy="5311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0689" y="1266369"/>
            <a:ext cx="1925949" cy="16575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4373" y="4151086"/>
            <a:ext cx="3234140" cy="24127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827" y="181428"/>
            <a:ext cx="2289173" cy="74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2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176</Words>
  <Application>Microsoft Office PowerPoint</Application>
  <PresentationFormat>Widescreen</PresentationFormat>
  <Paragraphs>30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</vt:lpstr>
      <vt:lpstr>Arial Black</vt:lpstr>
      <vt:lpstr>Calibri</vt:lpstr>
      <vt:lpstr>Calibri Light</vt:lpstr>
      <vt:lpstr>Cambria Math</vt:lpstr>
      <vt:lpstr>FrutigerLTStd65-Bold</vt:lpstr>
      <vt:lpstr>FrutigerLTStd-BoldItalic</vt:lpstr>
      <vt:lpstr>Times</vt:lpstr>
      <vt:lpstr>TimesNewRoman</vt:lpstr>
      <vt:lpstr>TimesNewRoman,Bold</vt:lpstr>
      <vt:lpstr>Wingdings</vt:lpstr>
      <vt:lpstr>Office Theme</vt:lpstr>
      <vt:lpstr>Equation</vt:lpstr>
      <vt:lpstr>Lecture 8_4</vt:lpstr>
      <vt:lpstr>The Differential Amplifier with Current-Source Loads</vt:lpstr>
      <vt:lpstr>PowerPoint Presentation</vt:lpstr>
      <vt:lpstr>PowerPoint Presentation</vt:lpstr>
      <vt:lpstr>Solution to low-gain problem: Cascoding</vt:lpstr>
      <vt:lpstr>PowerPoint Presentation</vt:lpstr>
      <vt:lpstr>PowerPoint Presentation</vt:lpstr>
      <vt:lpstr>PowerPoint Presentation</vt:lpstr>
      <vt:lpstr>PowerPoint Presentation</vt:lpstr>
      <vt:lpstr>Cascode Differential Amplifier</vt:lpstr>
      <vt:lpstr>PowerPoint Presentation</vt:lpstr>
      <vt:lpstr>PowerPoint Presentation</vt:lpstr>
      <vt:lpstr>PowerPoint Presentation</vt:lpstr>
      <vt:lpstr>PowerPoint Presentation</vt:lpstr>
      <vt:lpstr>Common-Mode Gain and Common-Mode Rejection Ratio (CMRR)</vt:lpstr>
      <vt:lpstr>Part 1: Effect due to resistance R_SS   of a non-ideal current source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8_4</dc:title>
  <dc:creator>Abdul Basit Alvi</dc:creator>
  <cp:lastModifiedBy>Abdul Basit Alvi</cp:lastModifiedBy>
  <cp:revision>3</cp:revision>
  <dcterms:created xsi:type="dcterms:W3CDTF">2022-10-12T15:27:05Z</dcterms:created>
  <dcterms:modified xsi:type="dcterms:W3CDTF">2022-10-12T18:34:47Z</dcterms:modified>
</cp:coreProperties>
</file>