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30.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1.wmf"/><Relationship Id="rId7" Type="http://schemas.openxmlformats.org/officeDocument/2006/relationships/image" Target="../media/image48.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7713A-E6ED-4088-ACB5-53A6A83C9DF0}" type="datetimeFigureOut">
              <a:rPr lang="en-US" smtClean="0"/>
              <a:t>10/24/2022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307FA-1607-48D5-B6D9-C715692606CF}" type="slidenum">
              <a:rPr lang="en-US" smtClean="0"/>
              <a:t>‹#›</a:t>
            </a:fld>
            <a:endParaRPr lang="en-US"/>
          </a:p>
        </p:txBody>
      </p:sp>
    </p:spTree>
    <p:extLst>
      <p:ext uri="{BB962C8B-B14F-4D97-AF65-F5344CB8AC3E}">
        <p14:creationId xmlns:p14="http://schemas.microsoft.com/office/powerpoint/2010/main" val="1473803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CED3F-671F-4C47-89BB-90C4CA032A9C}" type="slidenum">
              <a:rPr lang="en-US" smtClean="0"/>
              <a:pPr/>
              <a:t>8</a:t>
            </a:fld>
            <a:endParaRPr lang="en-US"/>
          </a:p>
        </p:txBody>
      </p:sp>
    </p:spTree>
    <p:extLst>
      <p:ext uri="{BB962C8B-B14F-4D97-AF65-F5344CB8AC3E}">
        <p14:creationId xmlns:p14="http://schemas.microsoft.com/office/powerpoint/2010/main" val="400853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570993-6FE1-4FAC-89DE-9314203D20A9}"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42548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70993-6FE1-4FAC-89DE-9314203D20A9}"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2542818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70993-6FE1-4FAC-89DE-9314203D20A9}"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42940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70993-6FE1-4FAC-89DE-9314203D20A9}"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403210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70993-6FE1-4FAC-89DE-9314203D20A9}"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182939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570993-6FE1-4FAC-89DE-9314203D20A9}"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201629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570993-6FE1-4FAC-89DE-9314203D20A9}"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3622640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570993-6FE1-4FAC-89DE-9314203D20A9}"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406436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70993-6FE1-4FAC-89DE-9314203D20A9}"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500237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70993-6FE1-4FAC-89DE-9314203D20A9}"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252434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70993-6FE1-4FAC-89DE-9314203D20A9}"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299DA-FD01-447A-A8E6-3FA2286043AD}" type="slidenum">
              <a:rPr lang="en-US" smtClean="0"/>
              <a:t>‹#›</a:t>
            </a:fld>
            <a:endParaRPr lang="en-US"/>
          </a:p>
        </p:txBody>
      </p:sp>
    </p:spTree>
    <p:extLst>
      <p:ext uri="{BB962C8B-B14F-4D97-AF65-F5344CB8AC3E}">
        <p14:creationId xmlns:p14="http://schemas.microsoft.com/office/powerpoint/2010/main" val="301839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70993-6FE1-4FAC-89DE-9314203D20A9}" type="datetimeFigureOut">
              <a:rPr lang="en-US" smtClean="0"/>
              <a:t>10/24/2022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299DA-FD01-447A-A8E6-3FA2286043AD}" type="slidenum">
              <a:rPr lang="en-US" smtClean="0"/>
              <a:t>‹#›</a:t>
            </a:fld>
            <a:endParaRPr lang="en-US"/>
          </a:p>
        </p:txBody>
      </p:sp>
    </p:spTree>
    <p:extLst>
      <p:ext uri="{BB962C8B-B14F-4D97-AF65-F5344CB8AC3E}">
        <p14:creationId xmlns:p14="http://schemas.microsoft.com/office/powerpoint/2010/main" val="3847917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1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wmf"/><Relationship Id="rId5" Type="http://schemas.openxmlformats.org/officeDocument/2006/relationships/oleObject" Target="../embeddings/oleObject6.bin"/><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7.bin"/><Relationship Id="rId7" Type="http://schemas.openxmlformats.org/officeDocument/2006/relationships/image" Target="../media/image32.jpe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image" Target="../media/image31.wmf"/><Relationship Id="rId5" Type="http://schemas.openxmlformats.org/officeDocument/2006/relationships/oleObject" Target="../embeddings/oleObject8.bin"/><Relationship Id="rId10" Type="http://schemas.openxmlformats.org/officeDocument/2006/relationships/oleObject" Target="../embeddings/oleObject9.bin"/><Relationship Id="rId4" Type="http://schemas.openxmlformats.org/officeDocument/2006/relationships/image" Target="../media/image29.wmf"/><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image" Target="../media/image30.png"/><Relationship Id="rId5" Type="http://schemas.openxmlformats.org/officeDocument/2006/relationships/oleObject" Target="../embeddings/oleObject11.bin"/><Relationship Id="rId10" Type="http://schemas.microsoft.com/office/2007/relationships/hdphoto" Target="../media/hdphoto1.wdp"/><Relationship Id="rId4" Type="http://schemas.openxmlformats.org/officeDocument/2006/relationships/image" Target="../media/image33.wmf"/><Relationship Id="rId9" Type="http://schemas.openxmlformats.org/officeDocument/2006/relationships/image" Target="../media/image32.jpeg"/></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2.jpeg"/><Relationship Id="rId7" Type="http://schemas.openxmlformats.org/officeDocument/2006/relationships/oleObject" Target="../embeddings/oleObject13.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microsoft.com/office/2007/relationships/hdphoto" Target="../media/hdphoto2.wdp"/><Relationship Id="rId11" Type="http://schemas.openxmlformats.org/officeDocument/2006/relationships/oleObject" Target="../embeddings/oleObject15.bin"/><Relationship Id="rId5" Type="http://schemas.openxmlformats.org/officeDocument/2006/relationships/image" Target="../media/image38.jpeg"/><Relationship Id="rId10" Type="http://schemas.openxmlformats.org/officeDocument/2006/relationships/image" Target="../media/image37.wmf"/><Relationship Id="rId4" Type="http://schemas.microsoft.com/office/2007/relationships/hdphoto" Target="../media/hdphoto1.wdp"/><Relationship Id="rId9"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0.wmf"/><Relationship Id="rId5" Type="http://schemas.openxmlformats.org/officeDocument/2006/relationships/oleObject" Target="../embeddings/oleObject17.bin"/><Relationship Id="rId4" Type="http://schemas.openxmlformats.org/officeDocument/2006/relationships/image" Target="../media/image39.wmf"/></Relationships>
</file>

<file path=ppt/slides/_rels/slide2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2.wmf"/><Relationship Id="rId5" Type="http://schemas.openxmlformats.org/officeDocument/2006/relationships/oleObject" Target="../embeddings/oleObject19.bin"/><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26.bin"/><Relationship Id="rId18" Type="http://schemas.openxmlformats.org/officeDocument/2006/relationships/image" Target="../media/image49.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6.wmf"/><Relationship Id="rId17"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40.wmf"/><Relationship Id="rId4" Type="http://schemas.openxmlformats.org/officeDocument/2006/relationships/image" Target="../media/image44.wmf"/><Relationship Id="rId9" Type="http://schemas.openxmlformats.org/officeDocument/2006/relationships/oleObject" Target="../embeddings/oleObject24.bin"/><Relationship Id="rId14" Type="http://schemas.openxmlformats.org/officeDocument/2006/relationships/image" Target="../media/image47.wmf"/></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0.wmf"/><Relationship Id="rId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2.wmf"/><Relationship Id="rId4" Type="http://schemas.openxmlformats.org/officeDocument/2006/relationships/oleObject" Target="../embeddings/oleObject30.bin"/></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9.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63.pn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62.wmf"/><Relationship Id="rId4" Type="http://schemas.openxmlformats.org/officeDocument/2006/relationships/oleObject" Target="../embeddings/oleObject31.bin"/><Relationship Id="rId9" Type="http://schemas.openxmlformats.org/officeDocument/2006/relationships/image" Target="../media/image2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gif"/><Relationship Id="rId5" Type="http://schemas.openxmlformats.org/officeDocument/2006/relationships/image" Target="../media/image13.gif"/><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8.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FB3FBA-1F91-4961-B7E5-602DD1A8F6BE}" type="slidenum">
              <a:rPr lang="en-US" smtClean="0">
                <a:solidFill>
                  <a:srgbClr val="000000"/>
                </a:solidFill>
              </a:rPr>
              <a:pPr/>
              <a:t>1</a:t>
            </a:fld>
            <a:endParaRPr lang="en-US">
              <a:solidFill>
                <a:srgbClr val="000000"/>
              </a:solidFill>
            </a:endParaRPr>
          </a:p>
        </p:txBody>
      </p:sp>
      <p:pic>
        <p:nvPicPr>
          <p:cNvPr id="5" name="Picture 4" descr="Resize Wizard-1"/>
          <p:cNvPicPr>
            <a:picLocks noChangeAspect="1" noChangeArrowheads="1"/>
          </p:cNvPicPr>
          <p:nvPr/>
        </p:nvPicPr>
        <p:blipFill>
          <a:blip r:embed="rId2" cstate="print"/>
          <a:srcRect b="4289"/>
          <a:stretch>
            <a:fillRect/>
          </a:stretch>
        </p:blipFill>
        <p:spPr bwMode="auto">
          <a:xfrm>
            <a:off x="3200400" y="533401"/>
            <a:ext cx="5636172" cy="5571389"/>
          </a:xfrm>
          <a:prstGeom prst="rect">
            <a:avLst/>
          </a:prstGeom>
          <a:noFill/>
          <a:ln w="9525">
            <a:noFill/>
            <a:miter lim="800000"/>
            <a:headEnd/>
            <a:tailEnd/>
          </a:ln>
        </p:spPr>
      </p:pic>
    </p:spTree>
    <p:extLst>
      <p:ext uri="{BB962C8B-B14F-4D97-AF65-F5344CB8AC3E}">
        <p14:creationId xmlns:p14="http://schemas.microsoft.com/office/powerpoint/2010/main" val="415919968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1378" name="Picture 2" descr="second order low pass fil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0"/>
            <a:ext cx="6019800" cy="2617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00200" y="40938"/>
            <a:ext cx="6553200" cy="584775"/>
          </a:xfrm>
          <a:prstGeom prst="rect">
            <a:avLst/>
          </a:prstGeom>
        </p:spPr>
        <p:txBody>
          <a:bodyPr wrap="square">
            <a:spAutoFit/>
          </a:bodyPr>
          <a:lstStyle/>
          <a:p>
            <a:r>
              <a:rPr lang="en-US" sz="3200" b="1" dirty="0">
                <a:solidFill>
                  <a:srgbClr val="404041"/>
                </a:solidFill>
                <a:latin typeface="Lato"/>
              </a:rPr>
              <a:t>Second-order Low Pass Filter</a:t>
            </a:r>
          </a:p>
        </p:txBody>
      </p:sp>
      <p:pic>
        <p:nvPicPr>
          <p:cNvPr id="741380" name="Picture 4" descr="second order low pass filter response cur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64" y="3657600"/>
            <a:ext cx="490091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741382" name="Picture 6" descr="second order cut-off frequenc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953000"/>
            <a:ext cx="3105722"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330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Ideal filter Responses </a:t>
            </a:r>
            <a:endParaRPr lang="en-US" dirty="0"/>
          </a:p>
        </p:txBody>
      </p:sp>
      <p:pic>
        <p:nvPicPr>
          <p:cNvPr id="4" name="Picture 2" descr="filter response curv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143" y="2590800"/>
            <a:ext cx="9109587"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286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w="76200">
            <a:solidFill>
              <a:schemeClr val="tx1"/>
            </a:solidFill>
          </a:ln>
        </p:spPr>
        <p:txBody>
          <a:bodyPr>
            <a:normAutofit/>
          </a:bodyPr>
          <a:lstStyle/>
          <a:p>
            <a:r>
              <a:rPr lang="en-US" dirty="0" smtClean="0"/>
              <a:t>Why frequency of Operation Important?</a:t>
            </a:r>
            <a:endParaRPr lang="en-US" dirty="0"/>
          </a:p>
        </p:txBody>
      </p:sp>
      <p:sp>
        <p:nvSpPr>
          <p:cNvPr id="3" name="Content Placeholder 2"/>
          <p:cNvSpPr>
            <a:spLocks noGrp="1"/>
          </p:cNvSpPr>
          <p:nvPr>
            <p:ph idx="1"/>
          </p:nvPr>
        </p:nvSpPr>
        <p:spPr>
          <a:xfrm>
            <a:off x="1905000" y="2438400"/>
            <a:ext cx="8229600" cy="2971800"/>
          </a:xfrm>
        </p:spPr>
        <p:txBody>
          <a:bodyPr/>
          <a:lstStyle/>
          <a:p>
            <a:r>
              <a:rPr lang="en-US" dirty="0" smtClean="0"/>
              <a:t>General Examples:</a:t>
            </a:r>
          </a:p>
          <a:p>
            <a:pPr lvl="1"/>
            <a:r>
              <a:rPr lang="en-US" dirty="0" smtClean="0"/>
              <a:t>Cellular communication </a:t>
            </a:r>
          </a:p>
          <a:p>
            <a:pPr lvl="1"/>
            <a:r>
              <a:rPr lang="en-US" dirty="0" smtClean="0"/>
              <a:t>Satellite communication</a:t>
            </a:r>
          </a:p>
          <a:p>
            <a:pPr lvl="1"/>
            <a:r>
              <a:rPr lang="en-US" dirty="0" smtClean="0"/>
              <a:t>TV channel broad cast </a:t>
            </a:r>
            <a:endParaRPr lang="en-US" dirty="0"/>
          </a:p>
        </p:txBody>
      </p:sp>
    </p:spTree>
    <p:extLst>
      <p:ext uri="{BB962C8B-B14F-4D97-AF65-F5344CB8AC3E}">
        <p14:creationId xmlns:p14="http://schemas.microsoft.com/office/powerpoint/2010/main" val="2336451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a:xfrm>
            <a:off x="1981200" y="350838"/>
            <a:ext cx="8382000" cy="715962"/>
          </a:xfrm>
        </p:spPr>
        <p:txBody>
          <a:bodyPr>
            <a:normAutofit fontScale="90000"/>
          </a:bodyPr>
          <a:lstStyle/>
          <a:p>
            <a:r>
              <a:rPr lang="en-US" b="1" dirty="0" smtClean="0"/>
              <a:t>Why Bandwidth of a circuit important?</a:t>
            </a:r>
          </a:p>
        </p:txBody>
      </p:sp>
      <p:sp>
        <p:nvSpPr>
          <p:cNvPr id="67587" name="Content Placeholder 2"/>
          <p:cNvSpPr>
            <a:spLocks noGrp="1"/>
          </p:cNvSpPr>
          <p:nvPr>
            <p:ph idx="4294967295"/>
          </p:nvPr>
        </p:nvSpPr>
        <p:spPr>
          <a:xfrm>
            <a:off x="2209800" y="5105400"/>
            <a:ext cx="7772400" cy="1295400"/>
          </a:xfrm>
        </p:spPr>
        <p:txBody>
          <a:bodyPr>
            <a:normAutofit fontScale="92500"/>
          </a:bodyPr>
          <a:lstStyle/>
          <a:p>
            <a:r>
              <a:rPr lang="en-US" smtClean="0"/>
              <a:t>Video signals without sufficient bandwidth become fuzzy as they fail to abruptly change the contrast of pictures from complete white into complete black.</a:t>
            </a:r>
          </a:p>
        </p:txBody>
      </p:sp>
      <p:sp>
        <p:nvSpPr>
          <p:cNvPr id="4" name="Footer Placeholder 3"/>
          <p:cNvSpPr>
            <a:spLocks noGrp="1"/>
          </p:cNvSpPr>
          <p:nvPr>
            <p:ph type="ftr" sz="quarter" idx="10"/>
          </p:nvPr>
        </p:nvSpPr>
        <p:spPr>
          <a:xfrm>
            <a:off x="2209800" y="6400800"/>
            <a:ext cx="4800600" cy="304800"/>
          </a:xfrm>
        </p:spPr>
        <p:txBody>
          <a:bodyPr/>
          <a:lstStyle/>
          <a:p>
            <a:pPr>
              <a:defRPr/>
            </a:pPr>
            <a:r>
              <a:rPr lang="en-US" i="1" dirty="0" smtClean="0"/>
              <a:t>CH 9 Frequency Response</a:t>
            </a:r>
          </a:p>
          <a:p>
            <a:pPr>
              <a:defRPr/>
            </a:pPr>
            <a:endParaRPr lang="en-US" i="1" dirty="0"/>
          </a:p>
        </p:txBody>
      </p:sp>
      <p:sp>
        <p:nvSpPr>
          <p:cNvPr id="5" name="Slide Number Placeholder 4"/>
          <p:cNvSpPr>
            <a:spLocks noGrp="1"/>
          </p:cNvSpPr>
          <p:nvPr>
            <p:ph type="sldNum" sz="quarter" idx="11"/>
          </p:nvPr>
        </p:nvSpPr>
        <p:spPr/>
        <p:txBody>
          <a:bodyPr/>
          <a:lstStyle/>
          <a:p>
            <a:pPr>
              <a:defRPr/>
            </a:pPr>
            <a:fld id="{C062C657-D85F-4361-914D-E56450A639FB}" type="slidenum">
              <a:rPr lang="en-US" smtClean="0"/>
              <a:pPr>
                <a:defRPr/>
              </a:pPr>
              <a:t>13</a:t>
            </a:fld>
            <a:endParaRPr lang="en-US"/>
          </a:p>
        </p:txBody>
      </p:sp>
      <p:pic>
        <p:nvPicPr>
          <p:cNvPr id="67590" name="Picture 2"/>
          <p:cNvPicPr>
            <a:picLocks noChangeAspect="1" noChangeArrowheads="1"/>
          </p:cNvPicPr>
          <p:nvPr/>
        </p:nvPicPr>
        <p:blipFill>
          <a:blip r:embed="rId2" cstate="print"/>
          <a:srcRect/>
          <a:stretch>
            <a:fillRect/>
          </a:stretch>
        </p:blipFill>
        <p:spPr bwMode="auto">
          <a:xfrm>
            <a:off x="4079876" y="1346201"/>
            <a:ext cx="4410075" cy="2486025"/>
          </a:xfrm>
          <a:prstGeom prst="rect">
            <a:avLst/>
          </a:prstGeom>
          <a:noFill/>
          <a:ln w="9525">
            <a:noFill/>
            <a:miter lim="800000"/>
            <a:headEnd/>
            <a:tailEnd/>
          </a:ln>
        </p:spPr>
      </p:pic>
      <p:grpSp>
        <p:nvGrpSpPr>
          <p:cNvPr id="2" name="Group 13"/>
          <p:cNvGrpSpPr>
            <a:grpSpLocks/>
          </p:cNvGrpSpPr>
          <p:nvPr/>
        </p:nvGrpSpPr>
        <p:grpSpPr bwMode="auto">
          <a:xfrm>
            <a:off x="3930651" y="4052893"/>
            <a:ext cx="1993935" cy="536933"/>
            <a:chOff x="2514600" y="4038600"/>
            <a:chExt cx="1828800" cy="381000"/>
          </a:xfrm>
        </p:grpSpPr>
        <p:sp>
          <p:nvSpPr>
            <p:cNvPr id="67595" name="Rounded Rectangle 9"/>
            <p:cNvSpPr>
              <a:spLocks noChangeArrowheads="1"/>
            </p:cNvSpPr>
            <p:nvPr/>
          </p:nvSpPr>
          <p:spPr bwMode="auto">
            <a:xfrm>
              <a:off x="2514600" y="4038600"/>
              <a:ext cx="1828800" cy="381000"/>
            </a:xfrm>
            <a:prstGeom prst="roundRect">
              <a:avLst>
                <a:gd name="adj" fmla="val 16667"/>
              </a:avLst>
            </a:prstGeom>
            <a:solidFill>
              <a:schemeClr val="accent1"/>
            </a:solidFill>
            <a:ln w="9525" algn="ctr">
              <a:solidFill>
                <a:schemeClr val="tx1"/>
              </a:solidFill>
              <a:round/>
              <a:headEnd/>
              <a:tailEnd/>
            </a:ln>
          </p:spPr>
          <p:txBody>
            <a:bodyPr/>
            <a:lstStyle/>
            <a:p>
              <a:endParaRPr lang="en-US" sz="1400"/>
            </a:p>
          </p:txBody>
        </p:sp>
        <p:sp>
          <p:nvSpPr>
            <p:cNvPr id="8" name="TextBox 7"/>
            <p:cNvSpPr txBox="1"/>
            <p:nvPr/>
          </p:nvSpPr>
          <p:spPr>
            <a:xfrm>
              <a:off x="2514600" y="4114828"/>
              <a:ext cx="1670492" cy="283913"/>
            </a:xfrm>
            <a:prstGeom prst="rect">
              <a:avLst/>
            </a:prstGeom>
            <a:noFill/>
          </p:spPr>
          <p:txBody>
            <a:bodyPr wrap="none">
              <a:spAutoFit/>
            </a:bodyPr>
            <a:lstStyle/>
            <a:p>
              <a:pPr>
                <a:defRPr/>
              </a:pPr>
              <a:r>
                <a:rPr lang="en-US" sz="2000" dirty="0">
                  <a:latin typeface="+mj-lt"/>
                </a:rPr>
                <a:t>High Bandwidth</a:t>
              </a:r>
            </a:p>
          </p:txBody>
        </p:sp>
      </p:grpSp>
      <p:grpSp>
        <p:nvGrpSpPr>
          <p:cNvPr id="3" name="Group 14"/>
          <p:cNvGrpSpPr>
            <a:grpSpLocks/>
          </p:cNvGrpSpPr>
          <p:nvPr/>
        </p:nvGrpSpPr>
        <p:grpSpPr bwMode="auto">
          <a:xfrm>
            <a:off x="6858000" y="3962400"/>
            <a:ext cx="2057400" cy="563638"/>
            <a:chOff x="5334000" y="4038600"/>
            <a:chExt cx="1828800" cy="381000"/>
          </a:xfrm>
        </p:grpSpPr>
        <p:sp>
          <p:nvSpPr>
            <p:cNvPr id="67593" name="Rounded Rectangle 12"/>
            <p:cNvSpPr>
              <a:spLocks noChangeArrowheads="1"/>
            </p:cNvSpPr>
            <p:nvPr/>
          </p:nvSpPr>
          <p:spPr bwMode="auto">
            <a:xfrm>
              <a:off x="5334000" y="4038600"/>
              <a:ext cx="1828800" cy="381000"/>
            </a:xfrm>
            <a:prstGeom prst="roundRect">
              <a:avLst>
                <a:gd name="adj" fmla="val 16667"/>
              </a:avLst>
            </a:prstGeom>
            <a:solidFill>
              <a:schemeClr val="accent1"/>
            </a:solidFill>
            <a:ln w="9525" algn="ctr">
              <a:solidFill>
                <a:schemeClr val="tx1"/>
              </a:solidFill>
              <a:round/>
              <a:headEnd/>
              <a:tailEnd/>
            </a:ln>
          </p:spPr>
          <p:txBody>
            <a:bodyPr/>
            <a:lstStyle/>
            <a:p>
              <a:endParaRPr lang="en-US" sz="1400"/>
            </a:p>
          </p:txBody>
        </p:sp>
        <p:sp>
          <p:nvSpPr>
            <p:cNvPr id="9" name="TextBox 8"/>
            <p:cNvSpPr txBox="1"/>
            <p:nvPr/>
          </p:nvSpPr>
          <p:spPr>
            <a:xfrm>
              <a:off x="5360997" y="4114829"/>
              <a:ext cx="1575076" cy="270461"/>
            </a:xfrm>
            <a:prstGeom prst="rect">
              <a:avLst/>
            </a:prstGeom>
            <a:noFill/>
          </p:spPr>
          <p:txBody>
            <a:bodyPr wrap="none">
              <a:spAutoFit/>
            </a:bodyPr>
            <a:lstStyle/>
            <a:p>
              <a:pPr>
                <a:defRPr/>
              </a:pPr>
              <a:r>
                <a:rPr lang="en-US" sz="2000" dirty="0">
                  <a:latin typeface="+mj-lt"/>
                </a:rPr>
                <a:t>Low Bandwidth</a:t>
              </a:r>
            </a:p>
          </p:txBody>
        </p:sp>
      </p:grpSp>
      <p:sp>
        <p:nvSpPr>
          <p:cNvPr id="13"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45000" lnSpcReduction="20000"/>
          </a:bodyPr>
          <a:lstStyle/>
          <a:p>
            <a:pPr algn="ctr">
              <a:spcBef>
                <a:spcPct val="0"/>
              </a:spcBef>
              <a:defRPr/>
            </a:pPr>
            <a:r>
              <a:rPr lang="en-US" sz="4400" b="1" u="sng" dirty="0">
                <a:latin typeface="+mj-lt"/>
                <a:ea typeface="+mj-ea"/>
                <a:cs typeface="+mj-cs"/>
              </a:rPr>
              <a:t>Introduction</a:t>
            </a:r>
          </a:p>
        </p:txBody>
      </p:sp>
    </p:spTree>
    <p:extLst>
      <p:ext uri="{BB962C8B-B14F-4D97-AF65-F5344CB8AC3E}">
        <p14:creationId xmlns:p14="http://schemas.microsoft.com/office/powerpoint/2010/main" val="3423473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Second Example could be of Telephone in which, the audio bandwidth used is 300 to 4K Hz. (Whereas the actual audio bandwidth is 20 to 20 k Hz)</a:t>
            </a:r>
          </a:p>
          <a:p>
            <a:r>
              <a:rPr lang="en-US" dirty="0" smtClean="0"/>
              <a:t>The result is different sound when you hear some body on phone</a:t>
            </a:r>
          </a:p>
          <a:p>
            <a:r>
              <a:rPr lang="en-US" dirty="0" smtClean="0"/>
              <a:t>Advantage : save channel bandwidth </a:t>
            </a:r>
          </a:p>
          <a:p>
            <a:r>
              <a:rPr lang="en-US" dirty="0" smtClean="0"/>
              <a:t>But in high quality music system we want maximum audio spectrum </a:t>
            </a:r>
            <a:endParaRPr lang="en-US" dirty="0"/>
          </a:p>
        </p:txBody>
      </p:sp>
      <p:sp>
        <p:nvSpPr>
          <p:cNvPr id="4" name="Title 1"/>
          <p:cNvSpPr>
            <a:spLocks noGrp="1"/>
          </p:cNvSpPr>
          <p:nvPr>
            <p:ph type="title"/>
          </p:nvPr>
        </p:nvSpPr>
        <p:spPr>
          <a:xfrm>
            <a:off x="1905000" y="609600"/>
            <a:ext cx="8534400" cy="792162"/>
          </a:xfrm>
        </p:spPr>
        <p:txBody>
          <a:bodyPr>
            <a:normAutofit fontScale="90000"/>
          </a:bodyPr>
          <a:lstStyle/>
          <a:p>
            <a:r>
              <a:rPr lang="en-US" b="1" dirty="0" smtClean="0"/>
              <a:t>Why Bandwidth of a circuit important?</a:t>
            </a:r>
          </a:p>
        </p:txBody>
      </p:sp>
      <p:sp>
        <p:nvSpPr>
          <p:cNvPr id="5"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45000" lnSpcReduction="20000"/>
          </a:bodyPr>
          <a:lstStyle/>
          <a:p>
            <a:pPr algn="ctr">
              <a:spcBef>
                <a:spcPct val="0"/>
              </a:spcBef>
              <a:defRPr/>
            </a:pPr>
            <a:r>
              <a:rPr lang="en-US" sz="4400" b="1" u="sng" dirty="0">
                <a:latin typeface="+mj-lt"/>
                <a:ea typeface="+mj-ea"/>
                <a:cs typeface="+mj-cs"/>
              </a:rPr>
              <a:t>Introduction</a:t>
            </a:r>
          </a:p>
        </p:txBody>
      </p:sp>
    </p:spTree>
    <p:extLst>
      <p:ext uri="{BB962C8B-B14F-4D97-AF65-F5344CB8AC3E}">
        <p14:creationId xmlns:p14="http://schemas.microsoft.com/office/powerpoint/2010/main" val="162223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a:ln w="28575">
            <a:solidFill>
              <a:schemeClr val="tx1"/>
            </a:solidFill>
          </a:ln>
        </p:spPr>
        <p:txBody>
          <a:bodyPr/>
          <a:lstStyle/>
          <a:p>
            <a:r>
              <a:rPr lang="en-US" b="1" dirty="0" smtClean="0"/>
              <a:t>Conclusion </a:t>
            </a:r>
            <a:endParaRPr lang="en-US" b="1" dirty="0"/>
          </a:p>
        </p:txBody>
      </p:sp>
      <p:sp>
        <p:nvSpPr>
          <p:cNvPr id="3" name="Content Placeholder 2"/>
          <p:cNvSpPr>
            <a:spLocks noGrp="1"/>
          </p:cNvSpPr>
          <p:nvPr>
            <p:ph idx="1"/>
          </p:nvPr>
        </p:nvSpPr>
        <p:spPr>
          <a:xfrm>
            <a:off x="1981200" y="1600200"/>
            <a:ext cx="8229600" cy="4648200"/>
          </a:xfrm>
        </p:spPr>
        <p:txBody>
          <a:bodyPr>
            <a:normAutofit/>
          </a:bodyPr>
          <a:lstStyle/>
          <a:p>
            <a:r>
              <a:rPr lang="en-US" dirty="0" smtClean="0"/>
              <a:t>In designing an amplifier beside Gain, Biasing for maximum swing, input/output impedances another important factor is its </a:t>
            </a:r>
            <a:r>
              <a:rPr lang="en-US" b="1" dirty="0" smtClean="0"/>
              <a:t>frequency response and bandwidth</a:t>
            </a:r>
          </a:p>
          <a:p>
            <a:endParaRPr lang="en-US" dirty="0" smtClean="0"/>
          </a:p>
          <a:p>
            <a:r>
              <a:rPr lang="en-US" dirty="0" smtClean="0"/>
              <a:t>We must know what frequencies we need to amplify and what would be the bandwidth of my system</a:t>
            </a:r>
          </a:p>
          <a:p>
            <a:endParaRPr lang="en-US" dirty="0" smtClean="0"/>
          </a:p>
          <a:p>
            <a:r>
              <a:rPr lang="en-US" dirty="0" smtClean="0"/>
              <a:t>There are external and internal capacitances in BJT, which is effect the gain of the amplifier </a:t>
            </a:r>
            <a:endParaRPr lang="en-US" dirty="0"/>
          </a:p>
        </p:txBody>
      </p:sp>
    </p:spTree>
    <p:extLst>
      <p:ext uri="{BB962C8B-B14F-4D97-AF65-F5344CB8AC3E}">
        <p14:creationId xmlns:p14="http://schemas.microsoft.com/office/powerpoint/2010/main" val="411662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438400"/>
            <a:ext cx="8229600" cy="1143000"/>
          </a:xfrm>
          <a:solidFill>
            <a:schemeClr val="accent6">
              <a:lumMod val="60000"/>
              <a:lumOff val="40000"/>
            </a:schemeClr>
          </a:solidFill>
        </p:spPr>
        <p:txBody>
          <a:bodyPr/>
          <a:lstStyle/>
          <a:p>
            <a:r>
              <a:rPr lang="en-US" b="1" dirty="0" smtClean="0"/>
              <a:t>2. Some useful definitions  </a:t>
            </a:r>
            <a:endParaRPr lang="en-US" b="1" dirty="0"/>
          </a:p>
        </p:txBody>
      </p:sp>
    </p:spTree>
    <p:extLst>
      <p:ext uri="{BB962C8B-B14F-4D97-AF65-F5344CB8AC3E}">
        <p14:creationId xmlns:p14="http://schemas.microsoft.com/office/powerpoint/2010/main" val="2656640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a:xfrm>
            <a:off x="1981200" y="152400"/>
            <a:ext cx="8229600" cy="715962"/>
          </a:xfrm>
        </p:spPr>
        <p:txBody>
          <a:bodyPr>
            <a:normAutofit/>
          </a:bodyPr>
          <a:lstStyle/>
          <a:p>
            <a:pPr eaLnBrk="1" hangingPunct="1"/>
            <a:r>
              <a:rPr lang="en-US" b="1" dirty="0" smtClean="0"/>
              <a:t>The Decibel (dB)</a:t>
            </a:r>
          </a:p>
        </p:txBody>
      </p:sp>
      <p:sp>
        <p:nvSpPr>
          <p:cNvPr id="1029" name="Rectangle 6"/>
          <p:cNvSpPr>
            <a:spLocks noGrp="1" noChangeArrowheads="1"/>
          </p:cNvSpPr>
          <p:nvPr>
            <p:ph type="body" idx="1"/>
          </p:nvPr>
        </p:nvSpPr>
        <p:spPr>
          <a:xfrm>
            <a:off x="1828800" y="1066800"/>
            <a:ext cx="8534400" cy="5105400"/>
          </a:xfrm>
        </p:spPr>
        <p:txBody>
          <a:bodyPr>
            <a:normAutofit lnSpcReduction="10000"/>
          </a:bodyPr>
          <a:lstStyle/>
          <a:p>
            <a:pPr eaLnBrk="1" hangingPunct="1">
              <a:lnSpc>
                <a:spcPct val="90000"/>
              </a:lnSpc>
            </a:pPr>
            <a:r>
              <a:rPr lang="en-US" sz="2100" dirty="0"/>
              <a:t>A logarithmic measurement of the ratio of power or voltage</a:t>
            </a:r>
          </a:p>
          <a:p>
            <a:pPr eaLnBrk="1" hangingPunct="1">
              <a:lnSpc>
                <a:spcPct val="90000"/>
              </a:lnSpc>
            </a:pPr>
            <a:r>
              <a:rPr lang="en-US" sz="2100" dirty="0"/>
              <a:t>Power gain is expressed in dB by the formula:</a:t>
            </a:r>
          </a:p>
          <a:p>
            <a:pPr eaLnBrk="1" hangingPunct="1">
              <a:lnSpc>
                <a:spcPct val="90000"/>
              </a:lnSpc>
            </a:pPr>
            <a:endParaRPr lang="en-US" sz="2100" dirty="0"/>
          </a:p>
          <a:p>
            <a:pPr eaLnBrk="1" hangingPunct="1">
              <a:lnSpc>
                <a:spcPct val="90000"/>
              </a:lnSpc>
            </a:pPr>
            <a:endParaRPr lang="en-US" sz="2100" dirty="0"/>
          </a:p>
          <a:p>
            <a:pPr eaLnBrk="1" hangingPunct="1">
              <a:lnSpc>
                <a:spcPct val="90000"/>
              </a:lnSpc>
            </a:pPr>
            <a:endParaRPr lang="en-US" sz="2100" dirty="0"/>
          </a:p>
          <a:p>
            <a:pPr eaLnBrk="1" hangingPunct="1">
              <a:lnSpc>
                <a:spcPct val="90000"/>
              </a:lnSpc>
              <a:buFont typeface="Wingdings" pitchFamily="2" charset="2"/>
              <a:buNone/>
            </a:pPr>
            <a:r>
              <a:rPr lang="en-US" sz="2100" dirty="0"/>
              <a:t>Where </a:t>
            </a:r>
            <a:r>
              <a:rPr lang="en-US" sz="2100" dirty="0" err="1"/>
              <a:t>A</a:t>
            </a:r>
            <a:r>
              <a:rPr lang="en-US" sz="2100" i="1" baseline="-25000" dirty="0" err="1"/>
              <a:t>p</a:t>
            </a:r>
            <a:r>
              <a:rPr lang="en-US" sz="2100" i="1" dirty="0"/>
              <a:t> </a:t>
            </a:r>
            <a:r>
              <a:rPr lang="en-US" sz="2100" dirty="0"/>
              <a:t>is the actual power gain, Pout/Pin</a:t>
            </a:r>
          </a:p>
          <a:p>
            <a:pPr eaLnBrk="1" hangingPunct="1">
              <a:lnSpc>
                <a:spcPct val="90000"/>
              </a:lnSpc>
              <a:buFont typeface="Wingdings" pitchFamily="2" charset="2"/>
              <a:buNone/>
            </a:pPr>
            <a:endParaRPr lang="en-US" sz="2100" dirty="0"/>
          </a:p>
          <a:p>
            <a:pPr eaLnBrk="1" hangingPunct="1">
              <a:lnSpc>
                <a:spcPct val="90000"/>
              </a:lnSpc>
              <a:buFont typeface="Wingdings" pitchFamily="2" charset="2"/>
              <a:buNone/>
            </a:pPr>
            <a:r>
              <a:rPr lang="en-US" sz="2100" dirty="0"/>
              <a:t>Voltage gain is expressed by: </a:t>
            </a:r>
          </a:p>
          <a:p>
            <a:pPr eaLnBrk="1" hangingPunct="1">
              <a:lnSpc>
                <a:spcPct val="90000"/>
              </a:lnSpc>
              <a:buFont typeface="Wingdings" pitchFamily="2" charset="2"/>
              <a:buNone/>
            </a:pPr>
            <a:endParaRPr lang="en-US" sz="2100" dirty="0"/>
          </a:p>
          <a:p>
            <a:pPr eaLnBrk="1" hangingPunct="1">
              <a:lnSpc>
                <a:spcPct val="90000"/>
              </a:lnSpc>
              <a:buFont typeface="Wingdings" pitchFamily="2" charset="2"/>
              <a:buNone/>
            </a:pPr>
            <a:endParaRPr lang="en-US" sz="2100" dirty="0"/>
          </a:p>
          <a:p>
            <a:pPr eaLnBrk="1" hangingPunct="1">
              <a:lnSpc>
                <a:spcPct val="90000"/>
              </a:lnSpc>
              <a:buFont typeface="Wingdings" pitchFamily="2" charset="2"/>
              <a:buNone/>
            </a:pPr>
            <a:endParaRPr lang="en-US" sz="2100" dirty="0"/>
          </a:p>
          <a:p>
            <a:pPr eaLnBrk="1" hangingPunct="1">
              <a:lnSpc>
                <a:spcPct val="90000"/>
              </a:lnSpc>
            </a:pPr>
            <a:r>
              <a:rPr lang="en-US" sz="2100" dirty="0"/>
              <a:t>If A</a:t>
            </a:r>
            <a:r>
              <a:rPr lang="en-US" sz="2100" i="1" baseline="-25000" dirty="0"/>
              <a:t>v</a:t>
            </a:r>
            <a:r>
              <a:rPr lang="en-US" sz="2100" dirty="0"/>
              <a:t> is greater than 1, the dB is +</a:t>
            </a:r>
            <a:r>
              <a:rPr lang="en-US" sz="2100" dirty="0" err="1"/>
              <a:t>ve</a:t>
            </a:r>
            <a:r>
              <a:rPr lang="en-US" sz="2100" dirty="0"/>
              <a:t>, and if A</a:t>
            </a:r>
            <a:r>
              <a:rPr lang="en-US" sz="2100" i="1" baseline="-25000" dirty="0"/>
              <a:t>v</a:t>
            </a:r>
            <a:r>
              <a:rPr lang="en-US" sz="2100" dirty="0"/>
              <a:t> is less than 1, the dB gain is –</a:t>
            </a:r>
            <a:r>
              <a:rPr lang="en-US" sz="2100" dirty="0" err="1"/>
              <a:t>ve</a:t>
            </a:r>
            <a:r>
              <a:rPr lang="en-US" sz="2100" dirty="0"/>
              <a:t> value &amp; usually called </a:t>
            </a:r>
            <a:r>
              <a:rPr lang="en-US" sz="2100" i="1" dirty="0"/>
              <a:t>attenuation</a:t>
            </a:r>
            <a:endParaRPr lang="en-US" sz="2100" dirty="0"/>
          </a:p>
          <a:p>
            <a:pPr eaLnBrk="1" hangingPunct="1">
              <a:lnSpc>
                <a:spcPct val="90000"/>
              </a:lnSpc>
            </a:pPr>
            <a:endParaRPr lang="en-US" sz="2100" dirty="0"/>
          </a:p>
        </p:txBody>
      </p:sp>
      <p:graphicFrame>
        <p:nvGraphicFramePr>
          <p:cNvPr id="1026" name="Object 8"/>
          <p:cNvGraphicFramePr>
            <a:graphicFrameLocks noChangeAspect="1"/>
          </p:cNvGraphicFramePr>
          <p:nvPr/>
        </p:nvGraphicFramePr>
        <p:xfrm>
          <a:off x="4343400" y="4191000"/>
          <a:ext cx="2882900" cy="660400"/>
        </p:xfrm>
        <a:graphic>
          <a:graphicData uri="http://schemas.openxmlformats.org/presentationml/2006/ole">
            <mc:AlternateContent xmlns:mc="http://schemas.openxmlformats.org/markup-compatibility/2006">
              <mc:Choice xmlns:v="urn:schemas-microsoft-com:vml" Requires="v">
                <p:oleObj spid="_x0000_s3074" name="Equation" r:id="rId3" imgW="1054080" imgH="241200" progId="Equation.3">
                  <p:embed/>
                </p:oleObj>
              </mc:Choice>
              <mc:Fallback>
                <p:oleObj name="Equation" r:id="rId3" imgW="10540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191000"/>
                        <a:ext cx="2882900" cy="660400"/>
                      </a:xfrm>
                      <a:prstGeom prst="rect">
                        <a:avLst/>
                      </a:prstGeom>
                      <a:solidFill>
                        <a:srgbClr val="CCFF66"/>
                      </a:solidFill>
                    </p:spPr>
                  </p:pic>
                </p:oleObj>
              </mc:Fallback>
            </mc:AlternateContent>
          </a:graphicData>
        </a:graphic>
      </p:graphicFrame>
      <p:graphicFrame>
        <p:nvGraphicFramePr>
          <p:cNvPr id="1027" name="Object 9"/>
          <p:cNvGraphicFramePr>
            <a:graphicFrameLocks noChangeAspect="1"/>
          </p:cNvGraphicFramePr>
          <p:nvPr/>
        </p:nvGraphicFramePr>
        <p:xfrm>
          <a:off x="4572001" y="2209800"/>
          <a:ext cx="2379663" cy="585788"/>
        </p:xfrm>
        <a:graphic>
          <a:graphicData uri="http://schemas.openxmlformats.org/presentationml/2006/ole">
            <mc:AlternateContent xmlns:mc="http://schemas.openxmlformats.org/markup-compatibility/2006">
              <mc:Choice xmlns:v="urn:schemas-microsoft-com:vml" Requires="v">
                <p:oleObj spid="_x0000_s3075" name="Equation" r:id="rId5" imgW="876240" imgH="215640" progId="Equation.3">
                  <p:embed/>
                </p:oleObj>
              </mc:Choice>
              <mc:Fallback>
                <p:oleObj name="Equation" r:id="rId5" imgW="8762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1" y="2209800"/>
                        <a:ext cx="2379663" cy="585788"/>
                      </a:xfrm>
                      <a:prstGeom prst="rect">
                        <a:avLst/>
                      </a:prstGeom>
                      <a:solidFill>
                        <a:srgbClr val="CCFF66"/>
                      </a:solidFill>
                    </p:spPr>
                  </p:pic>
                </p:oleObj>
              </mc:Fallback>
            </mc:AlternateContent>
          </a:graphicData>
        </a:graphic>
      </p:graphicFrame>
      <p:sp>
        <p:nvSpPr>
          <p:cNvPr id="1030" name="Slide Number Placeholder 5"/>
          <p:cNvSpPr>
            <a:spLocks noGrp="1"/>
          </p:cNvSpPr>
          <p:nvPr>
            <p:ph type="sldNum" sz="quarter" idx="12"/>
          </p:nvPr>
        </p:nvSpPr>
        <p:spPr>
          <a:noFill/>
        </p:spPr>
        <p:txBody>
          <a:bodyPr/>
          <a:lstStyle/>
          <a:p>
            <a:fld id="{D5643A39-4212-454E-B149-ED467A2C5453}" type="slidenum">
              <a:rPr lang="en-US" altLang="en-US" smtClean="0"/>
              <a:pPr/>
              <a:t>17</a:t>
            </a:fld>
            <a:endParaRPr lang="en-US" altLang="en-US" smtClean="0"/>
          </a:p>
        </p:txBody>
      </p:sp>
      <p:sp>
        <p:nvSpPr>
          <p:cNvPr id="7"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60000" lnSpcReduction="20000"/>
          </a:bodyPr>
          <a:lstStyle/>
          <a:p>
            <a:pPr algn="ctr">
              <a:spcBef>
                <a:spcPct val="0"/>
              </a:spcBef>
              <a:defRPr/>
            </a:pPr>
            <a:r>
              <a:rPr lang="en-US" sz="4400" b="1" u="sng" dirty="0">
                <a:latin typeface="+mj-lt"/>
                <a:ea typeface="+mj-ea"/>
                <a:cs typeface="+mj-cs"/>
              </a:rPr>
              <a:t>Definitions</a:t>
            </a:r>
          </a:p>
        </p:txBody>
      </p:sp>
    </p:spTree>
    <p:extLst>
      <p:ext uri="{BB962C8B-B14F-4D97-AF65-F5344CB8AC3E}">
        <p14:creationId xmlns:p14="http://schemas.microsoft.com/office/powerpoint/2010/main" val="854737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533401"/>
            <a:ext cx="6934200" cy="830997"/>
          </a:xfrm>
          <a:prstGeom prst="rect">
            <a:avLst/>
          </a:prstGeom>
        </p:spPr>
        <p:txBody>
          <a:bodyPr wrap="square">
            <a:spAutoFit/>
          </a:bodyPr>
          <a:lstStyle/>
          <a:p>
            <a:r>
              <a:rPr lang="en-US" sz="2400" b="1" dirty="0"/>
              <a:t>The reactance and impedance of a capacitor are respectively</a:t>
            </a:r>
            <a:endParaRPr lang="en-US" sz="2400" b="1" dirty="0"/>
          </a:p>
        </p:txBody>
      </p:sp>
      <p:pic>
        <p:nvPicPr>
          <p:cNvPr id="6" name="Picture 12" descr="Z(s) = \frac{1}{sC}"/>
          <p:cNvPicPr>
            <a:picLocks noChangeAspect="1" noChangeArrowheads="1"/>
          </p:cNvPicPr>
          <p:nvPr/>
        </p:nvPicPr>
        <p:blipFill>
          <a:blip r:embed="rId2" cstate="print"/>
          <a:srcRect/>
          <a:stretch>
            <a:fillRect/>
          </a:stretch>
        </p:blipFill>
        <p:spPr bwMode="auto">
          <a:xfrm>
            <a:off x="4572000" y="4724400"/>
            <a:ext cx="1374154" cy="619126"/>
          </a:xfrm>
          <a:prstGeom prst="rect">
            <a:avLst/>
          </a:prstGeom>
          <a:noFill/>
        </p:spPr>
      </p:pic>
      <p:sp>
        <p:nvSpPr>
          <p:cNvPr id="7" name="Rectangle 6"/>
          <p:cNvSpPr/>
          <p:nvPr/>
        </p:nvSpPr>
        <p:spPr>
          <a:xfrm>
            <a:off x="3505200" y="5638801"/>
            <a:ext cx="3048000" cy="1015663"/>
          </a:xfrm>
          <a:prstGeom prst="rect">
            <a:avLst/>
          </a:prstGeom>
        </p:spPr>
        <p:txBody>
          <a:bodyPr wrap="square">
            <a:spAutoFit/>
          </a:bodyPr>
          <a:lstStyle/>
          <a:p>
            <a:r>
              <a:rPr lang="en-US" sz="2000" b="1" dirty="0"/>
              <a:t>where</a:t>
            </a:r>
          </a:p>
          <a:p>
            <a:r>
              <a:rPr lang="en-US" sz="2000" b="1" i="1" dirty="0"/>
              <a:t>C</a:t>
            </a:r>
            <a:r>
              <a:rPr lang="en-US" sz="2000" b="1" dirty="0"/>
              <a:t> is the capacitance, and</a:t>
            </a:r>
          </a:p>
          <a:p>
            <a:r>
              <a:rPr lang="en-US" sz="2000" b="1" i="1" dirty="0"/>
              <a:t>s</a:t>
            </a:r>
            <a:r>
              <a:rPr lang="en-US" sz="2000" b="1" dirty="0"/>
              <a:t> is the complex frequency.</a:t>
            </a:r>
            <a:endParaRPr lang="en-US" sz="2000" b="1" dirty="0"/>
          </a:p>
        </p:txBody>
      </p:sp>
      <p:pic>
        <p:nvPicPr>
          <p:cNvPr id="8" name="Picture 14" descr="\begin{align}&#10;  X &amp;= -\frac{1}{\omega C}  = -\frac{1}{2\pi f C} \\&#10;  Z &amp;=  \frac{1}{j\omega C} = -\frac{j}{\omega C} = -\frac{j}{2\pi f C}&#10;\end{align}"/>
          <p:cNvPicPr>
            <a:picLocks noChangeAspect="1" noChangeArrowheads="1"/>
          </p:cNvPicPr>
          <p:nvPr/>
        </p:nvPicPr>
        <p:blipFill>
          <a:blip r:embed="rId3" cstate="print"/>
          <a:srcRect/>
          <a:stretch>
            <a:fillRect/>
          </a:stretch>
        </p:blipFill>
        <p:spPr bwMode="auto">
          <a:xfrm>
            <a:off x="3505200" y="1752600"/>
            <a:ext cx="4400544" cy="1676400"/>
          </a:xfrm>
          <a:prstGeom prst="rect">
            <a:avLst/>
          </a:prstGeom>
          <a:noFill/>
        </p:spPr>
      </p:pic>
      <p:sp>
        <p:nvSpPr>
          <p:cNvPr id="9" name="TextBox 8"/>
          <p:cNvSpPr txBox="1"/>
          <p:nvPr/>
        </p:nvSpPr>
        <p:spPr>
          <a:xfrm>
            <a:off x="3276600" y="3962401"/>
            <a:ext cx="3733800" cy="461665"/>
          </a:xfrm>
          <a:prstGeom prst="rect">
            <a:avLst/>
          </a:prstGeom>
          <a:noFill/>
        </p:spPr>
        <p:txBody>
          <a:bodyPr wrap="square" rtlCol="0">
            <a:spAutoFit/>
          </a:bodyPr>
          <a:lstStyle/>
          <a:p>
            <a:r>
              <a:rPr lang="en-US" sz="2400" b="1" dirty="0"/>
              <a:t>Impedance in S domain</a:t>
            </a:r>
            <a:endParaRPr lang="en-US" sz="2400" b="1" dirty="0"/>
          </a:p>
        </p:txBody>
      </p:sp>
      <p:sp>
        <p:nvSpPr>
          <p:cNvPr id="10"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60000" lnSpcReduction="20000"/>
          </a:bodyPr>
          <a:lstStyle/>
          <a:p>
            <a:pPr algn="ctr">
              <a:spcBef>
                <a:spcPct val="0"/>
              </a:spcBef>
              <a:defRPr/>
            </a:pPr>
            <a:r>
              <a:rPr lang="en-US" sz="4400" b="1" u="sng" dirty="0">
                <a:latin typeface="+mj-lt"/>
                <a:ea typeface="+mj-ea"/>
                <a:cs typeface="+mj-cs"/>
              </a:rPr>
              <a:t>Definitions</a:t>
            </a:r>
          </a:p>
        </p:txBody>
      </p:sp>
    </p:spTree>
    <p:extLst>
      <p:ext uri="{BB962C8B-B14F-4D97-AF65-F5344CB8AC3E}">
        <p14:creationId xmlns:p14="http://schemas.microsoft.com/office/powerpoint/2010/main" val="1577657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FF00"/>
          </a:solidFill>
          <a:ln w="76200">
            <a:solidFill>
              <a:schemeClr val="tx1"/>
            </a:solidFill>
          </a:ln>
        </p:spPr>
        <p:txBody>
          <a:bodyPr/>
          <a:lstStyle/>
          <a:p>
            <a:r>
              <a:rPr lang="en-US" b="1" dirty="0" smtClean="0"/>
              <a:t>Gain and input/output resistances</a:t>
            </a:r>
            <a:endParaRPr lang="en-US" b="1" dirty="0"/>
          </a:p>
        </p:txBody>
      </p:sp>
    </p:spTree>
    <p:extLst>
      <p:ext uri="{BB962C8B-B14F-4D97-AF65-F5344CB8AC3E}">
        <p14:creationId xmlns:p14="http://schemas.microsoft.com/office/powerpoint/2010/main" val="423509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85801"/>
            <a:ext cx="7772400" cy="1470025"/>
          </a:xfrm>
          <a:solidFill>
            <a:srgbClr val="FFFF00"/>
          </a:solidFill>
          <a:ln w="38100">
            <a:solidFill>
              <a:schemeClr val="tx1"/>
            </a:solidFill>
          </a:ln>
        </p:spPr>
        <p:txBody>
          <a:bodyPr>
            <a:normAutofit fontScale="90000"/>
          </a:bodyPr>
          <a:lstStyle/>
          <a:p>
            <a:r>
              <a:rPr lang="en-US" dirty="0" smtClean="0"/>
              <a:t>Frequency Response of BJT</a:t>
            </a:r>
            <a:endParaRPr lang="en-US" dirty="0"/>
          </a:p>
        </p:txBody>
      </p:sp>
      <p:sp>
        <p:nvSpPr>
          <p:cNvPr id="3" name="Subtitle 2"/>
          <p:cNvSpPr>
            <a:spLocks noGrp="1"/>
          </p:cNvSpPr>
          <p:nvPr>
            <p:ph type="subTitle" idx="1"/>
          </p:nvPr>
        </p:nvSpPr>
        <p:spPr>
          <a:solidFill>
            <a:srgbClr val="FFC000"/>
          </a:solidFill>
          <a:ln w="76200">
            <a:solidFill>
              <a:schemeClr val="tx1"/>
            </a:solidFill>
          </a:ln>
        </p:spPr>
        <p:txBody>
          <a:bodyPr/>
          <a:lstStyle/>
          <a:p>
            <a:r>
              <a:rPr lang="en-US" b="1" dirty="0" smtClean="0">
                <a:solidFill>
                  <a:schemeClr val="tx1"/>
                </a:solidFill>
              </a:rPr>
              <a:t>LOW AND HIGH FREQUENCY RESPONSE OF BJT AMPLIFIER</a:t>
            </a:r>
          </a:p>
          <a:p>
            <a:r>
              <a:rPr lang="en-US" b="1" dirty="0" smtClean="0">
                <a:solidFill>
                  <a:schemeClr val="tx1"/>
                </a:solidFill>
              </a:rPr>
              <a:t>(Chapter No 9)</a:t>
            </a:r>
            <a:endParaRPr lang="en-US" b="1" dirty="0">
              <a:solidFill>
                <a:schemeClr val="tx1"/>
              </a:solidFill>
            </a:endParaRPr>
          </a:p>
        </p:txBody>
      </p:sp>
    </p:spTree>
    <p:extLst>
      <p:ext uri="{BB962C8B-B14F-4D97-AF65-F5344CB8AC3E}">
        <p14:creationId xmlns:p14="http://schemas.microsoft.com/office/powerpoint/2010/main" val="1774589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8382000" cy="648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52600" y="990600"/>
            <a:ext cx="3810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Without any biasing or load resistances</a:t>
            </a:r>
            <a:endParaRPr lang="en-US" b="1" dirty="0"/>
          </a:p>
        </p:txBody>
      </p:sp>
      <p:sp>
        <p:nvSpPr>
          <p:cNvPr id="5" name="Rectangular Callout 4"/>
          <p:cNvSpPr/>
          <p:nvPr/>
        </p:nvSpPr>
        <p:spPr>
          <a:xfrm>
            <a:off x="9220200" y="2590800"/>
            <a:ext cx="1219200" cy="838200"/>
          </a:xfrm>
          <a:prstGeom prst="wedgeRectCallout">
            <a:avLst>
              <a:gd name="adj1" fmla="val -54924"/>
              <a:gd name="adj2" fmla="val 75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Also = re</a:t>
            </a:r>
            <a:endParaRPr lang="en-US" b="1" dirty="0"/>
          </a:p>
        </p:txBody>
      </p:sp>
    </p:spTree>
    <p:extLst>
      <p:ext uri="{BB962C8B-B14F-4D97-AF65-F5344CB8AC3E}">
        <p14:creationId xmlns:p14="http://schemas.microsoft.com/office/powerpoint/2010/main" val="1531654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2133600" y="228600"/>
            <a:ext cx="7848600" cy="762000"/>
          </a:xfrm>
          <a:prstGeom prst="rect">
            <a:avLst/>
          </a:prstGeom>
          <a:solidFill>
            <a:srgbClr val="CCFF99"/>
          </a:solid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b="1" dirty="0"/>
              <a:t>CE Amplifier</a:t>
            </a:r>
          </a:p>
        </p:txBody>
      </p:sp>
      <p:graphicFrame>
        <p:nvGraphicFramePr>
          <p:cNvPr id="9" name="Object 8"/>
          <p:cNvGraphicFramePr>
            <a:graphicFrameLocks noChangeAspect="1"/>
          </p:cNvGraphicFramePr>
          <p:nvPr>
            <p:extLst/>
          </p:nvPr>
        </p:nvGraphicFramePr>
        <p:xfrm>
          <a:off x="4323770" y="4757601"/>
          <a:ext cx="2389187" cy="477837"/>
        </p:xfrm>
        <a:graphic>
          <a:graphicData uri="http://schemas.openxmlformats.org/presentationml/2006/ole">
            <mc:AlternateContent xmlns:mc="http://schemas.openxmlformats.org/markup-compatibility/2006">
              <mc:Choice xmlns:v="urn:schemas-microsoft-com:vml" Requires="v">
                <p:oleObj spid="_x0000_s4098" name="Equation" r:id="rId3" imgW="1231560" imgH="253800" progId="Equation.3">
                  <p:embed/>
                </p:oleObj>
              </mc:Choice>
              <mc:Fallback>
                <p:oleObj name="Equation" r:id="rId3" imgW="12315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3770" y="4757601"/>
                        <a:ext cx="2389187"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nvPr>
        </p:nvGraphicFramePr>
        <p:xfrm>
          <a:off x="6040074" y="5410305"/>
          <a:ext cx="3743325" cy="955675"/>
        </p:xfrm>
        <a:graphic>
          <a:graphicData uri="http://schemas.openxmlformats.org/presentationml/2006/ole">
            <mc:AlternateContent xmlns:mc="http://schemas.openxmlformats.org/markup-compatibility/2006">
              <mc:Choice xmlns:v="urn:schemas-microsoft-com:vml" Requires="v">
                <p:oleObj spid="_x0000_s4099" name="Equation" r:id="rId5" imgW="1930320" imgH="507960" progId="Equation.3">
                  <p:embed/>
                </p:oleObj>
              </mc:Choice>
              <mc:Fallback>
                <p:oleObj name="Equation" r:id="rId5" imgW="193032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0074" y="5410305"/>
                        <a:ext cx="374332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0"/>
          <p:cNvGrpSpPr/>
          <p:nvPr/>
        </p:nvGrpSpPr>
        <p:grpSpPr>
          <a:xfrm>
            <a:off x="2282057" y="1140032"/>
            <a:ext cx="7669654" cy="3409594"/>
            <a:chOff x="1153849" y="1740544"/>
            <a:chExt cx="7669654" cy="3409594"/>
          </a:xfrm>
        </p:grpSpPr>
        <p:pic>
          <p:nvPicPr>
            <p:cNvPr id="22" name="Picture 7" descr="se06F50"/>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35000" contrast="81000"/>
                      </a14:imgEffect>
                    </a14:imgLayer>
                  </a14:imgProps>
                </a:ext>
                <a:ext uri="{28A0092B-C50C-407E-A947-70E740481C1C}">
                  <a14:useLocalDpi xmlns:a14="http://schemas.microsoft.com/office/drawing/2010/main" val="0"/>
                </a:ext>
              </a:extLst>
            </a:blip>
            <a:srcRect t="52613" b="2924"/>
            <a:stretch/>
          </p:blipFill>
          <p:spPr bwMode="auto">
            <a:xfrm>
              <a:off x="1153849" y="1740544"/>
              <a:ext cx="7405003" cy="24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p:nvSpPr>
          <p:spPr bwMode="auto">
            <a:xfrm>
              <a:off x="7648791" y="2269032"/>
              <a:ext cx="898786" cy="18907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pic>
          <p:nvPicPr>
            <p:cNvPr id="24" name="Picture 7" descr="se06F50"/>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35000" contrast="81000"/>
                      </a14:imgEffect>
                    </a14:imgLayer>
                  </a14:imgProps>
                </a:ext>
                <a:ext uri="{28A0092B-C50C-407E-A947-70E740481C1C}">
                  <a14:useLocalDpi xmlns:a14="http://schemas.microsoft.com/office/drawing/2010/main" val="0"/>
                </a:ext>
              </a:extLst>
            </a:blip>
            <a:srcRect l="88470" t="61894" b="2924"/>
            <a:stretch/>
          </p:blipFill>
          <p:spPr bwMode="auto">
            <a:xfrm>
              <a:off x="7467808" y="3235867"/>
              <a:ext cx="853682" cy="191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7" descr="se06F50"/>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35000" contrast="81000"/>
                      </a14:imgEffect>
                    </a14:imgLayer>
                  </a14:imgProps>
                </a:ext>
                <a:ext uri="{28A0092B-C50C-407E-A947-70E740481C1C}">
                  <a14:useLocalDpi xmlns:a14="http://schemas.microsoft.com/office/drawing/2010/main" val="0"/>
                </a:ext>
              </a:extLst>
            </a:blip>
            <a:srcRect l="79429" t="52613" r="11823" b="2924"/>
            <a:stretch/>
          </p:blipFill>
          <p:spPr bwMode="auto">
            <a:xfrm>
              <a:off x="8175731" y="1746435"/>
              <a:ext cx="647772" cy="24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p:cNvCxnSpPr/>
            <p:nvPr/>
          </p:nvCxnSpPr>
          <p:spPr bwMode="auto">
            <a:xfrm>
              <a:off x="7403321" y="2130280"/>
              <a:ext cx="1371600"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7" name="TextBox 26"/>
                <p:cNvSpPr txBox="1"/>
                <p:nvPr/>
              </p:nvSpPr>
              <p:spPr>
                <a:xfrm>
                  <a:off x="8084572" y="2740626"/>
                  <a:ext cx="32299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b="1" i="1">
                                <a:latin typeface="Cambria Math"/>
                              </a:rPr>
                              <m:t>𝑹</m:t>
                            </m:r>
                          </m:e>
                          <m:sub>
                            <m:r>
                              <a:rPr lang="en-US" sz="1400" b="1" i="1">
                                <a:latin typeface="Cambria Math"/>
                              </a:rPr>
                              <m:t>𝑳</m:t>
                            </m:r>
                          </m:sub>
                        </m:sSub>
                      </m:oMath>
                    </m:oMathPara>
                  </a14:m>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8084572" y="2740626"/>
                  <a:ext cx="322997" cy="215444"/>
                </a:xfrm>
                <a:prstGeom prst="rect">
                  <a:avLst/>
                </a:prstGeom>
                <a:blipFill rotWithShape="1">
                  <a:blip r:embed="rId9" cstate="print"/>
                  <a:stretch>
                    <a:fillRect b="-20000"/>
                  </a:stretch>
                </a:blipFill>
              </p:spPr>
              <p:txBody>
                <a:bodyPr/>
                <a:lstStyle/>
                <a:p>
                  <a:r>
                    <a:rPr lang="en-US">
                      <a:noFill/>
                    </a:rPr>
                    <a:t> </a:t>
                  </a:r>
                </a:p>
              </p:txBody>
            </p:sp>
          </mc:Fallback>
        </mc:AlternateContent>
      </p:grpSp>
      <p:graphicFrame>
        <p:nvGraphicFramePr>
          <p:cNvPr id="35870" name="Object 30"/>
          <p:cNvGraphicFramePr>
            <a:graphicFrameLocks noChangeAspect="1"/>
          </p:cNvGraphicFramePr>
          <p:nvPr/>
        </p:nvGraphicFramePr>
        <p:xfrm>
          <a:off x="2045062" y="4068717"/>
          <a:ext cx="2057400" cy="469900"/>
        </p:xfrm>
        <a:graphic>
          <a:graphicData uri="http://schemas.openxmlformats.org/presentationml/2006/ole">
            <mc:AlternateContent xmlns:mc="http://schemas.openxmlformats.org/markup-compatibility/2006">
              <mc:Choice xmlns:v="urn:schemas-microsoft-com:vml" Requires="v">
                <p:oleObj spid="_x0000_s4100" name="Equation" r:id="rId10" imgW="1066337" imgH="253890" progId="Equation.3">
                  <p:embed/>
                </p:oleObj>
              </mc:Choice>
              <mc:Fallback>
                <p:oleObj name="Equation" r:id="rId10" imgW="1066337" imgH="25389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5062" y="4068717"/>
                        <a:ext cx="2057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52193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70"/>
                                        </p:tgtEl>
                                        <p:attrNameLst>
                                          <p:attrName>style.visibility</p:attrName>
                                        </p:attrNameLst>
                                      </p:cBhvr>
                                      <p:to>
                                        <p:strVal val="visible"/>
                                      </p:to>
                                    </p:set>
                                    <p:animEffect transition="in" filter="wipe(left)">
                                      <p:cBhvr>
                                        <p:cTn id="7" dur="1000"/>
                                        <p:tgtEl>
                                          <p:spTgt spid="358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p:cNvGraphicFramePr>
            <a:graphicFrameLocks noChangeAspect="1"/>
          </p:cNvGraphicFramePr>
          <p:nvPr>
            <p:extLst/>
          </p:nvPr>
        </p:nvGraphicFramePr>
        <p:xfrm>
          <a:off x="1958539" y="4203729"/>
          <a:ext cx="2462213" cy="477837"/>
        </p:xfrm>
        <a:graphic>
          <a:graphicData uri="http://schemas.openxmlformats.org/presentationml/2006/ole">
            <mc:AlternateContent xmlns:mc="http://schemas.openxmlformats.org/markup-compatibility/2006">
              <mc:Choice xmlns:v="urn:schemas-microsoft-com:vml" Requires="v">
                <p:oleObj spid="_x0000_s5122" name="Equation" r:id="rId3" imgW="1269720" imgH="253800" progId="Equation.3">
                  <p:embed/>
                </p:oleObj>
              </mc:Choice>
              <mc:Fallback>
                <p:oleObj name="Equation" r:id="rId3" imgW="126972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539" y="4203729"/>
                        <a:ext cx="2462213"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3"/>
          <p:cNvGrpSpPr/>
          <p:nvPr/>
        </p:nvGrpSpPr>
        <p:grpSpPr>
          <a:xfrm>
            <a:off x="4815883" y="3863179"/>
            <a:ext cx="3568891" cy="1201003"/>
            <a:chOff x="3291882" y="3863178"/>
            <a:chExt cx="3568891" cy="1201003"/>
          </a:xfrm>
        </p:grpSpPr>
        <p:sp>
          <p:nvSpPr>
            <p:cNvPr id="12" name="Pentagon 11"/>
            <p:cNvSpPr/>
            <p:nvPr/>
          </p:nvSpPr>
          <p:spPr bwMode="auto">
            <a:xfrm flipH="1">
              <a:off x="3291882" y="3863178"/>
              <a:ext cx="3568891" cy="1201003"/>
            </a:xfrm>
            <a:prstGeom prst="homePlate">
              <a:avLst/>
            </a:prstGeom>
            <a:solidFill>
              <a:srgbClr val="FFFF00"/>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aphicFrame>
          <p:nvGraphicFramePr>
            <p:cNvPr id="10" name="Object 9"/>
            <p:cNvGraphicFramePr>
              <a:graphicFrameLocks noChangeAspect="1"/>
            </p:cNvGraphicFramePr>
            <p:nvPr>
              <p:extLst/>
            </p:nvPr>
          </p:nvGraphicFramePr>
          <p:xfrm>
            <a:off x="3631177" y="4063983"/>
            <a:ext cx="3127375" cy="812800"/>
          </p:xfrm>
          <a:graphic>
            <a:graphicData uri="http://schemas.openxmlformats.org/presentationml/2006/ole">
              <mc:AlternateContent xmlns:mc="http://schemas.openxmlformats.org/markup-compatibility/2006">
                <mc:Choice xmlns:v="urn:schemas-microsoft-com:vml" Requires="v">
                  <p:oleObj spid="_x0000_s5123" name="Equation" r:id="rId5" imgW="1612800" imgH="431640" progId="Equation.3">
                    <p:embed/>
                  </p:oleObj>
                </mc:Choice>
                <mc:Fallback>
                  <p:oleObj name="Equation" r:id="rId5" imgW="16128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177" y="4063983"/>
                          <a:ext cx="312737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Rectangle 2"/>
          <p:cNvSpPr txBox="1">
            <a:spLocks noChangeArrowheads="1"/>
          </p:cNvSpPr>
          <p:nvPr/>
        </p:nvSpPr>
        <p:spPr>
          <a:xfrm>
            <a:off x="2133600" y="228600"/>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a:t>CE Amplifier (Alternate Gain Expressions)</a:t>
            </a:r>
          </a:p>
        </p:txBody>
      </p:sp>
      <p:grpSp>
        <p:nvGrpSpPr>
          <p:cNvPr id="3" name="Group 17"/>
          <p:cNvGrpSpPr/>
          <p:nvPr/>
        </p:nvGrpSpPr>
        <p:grpSpPr>
          <a:xfrm>
            <a:off x="1940987" y="5200651"/>
            <a:ext cx="8233827" cy="1143000"/>
            <a:chOff x="416986" y="5200651"/>
            <a:chExt cx="8233827" cy="1143000"/>
          </a:xfrm>
        </p:grpSpPr>
        <p:sp>
          <p:nvSpPr>
            <p:cNvPr id="17" name="Rectangle 16"/>
            <p:cNvSpPr/>
            <p:nvPr/>
          </p:nvSpPr>
          <p:spPr bwMode="auto">
            <a:xfrm>
              <a:off x="416986" y="5200651"/>
              <a:ext cx="8233827" cy="1143000"/>
            </a:xfrm>
            <a:prstGeom prst="rect">
              <a:avLst/>
            </a:prstGeom>
            <a:solidFill>
              <a:srgbClr val="FFFF00"/>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aphicFrame>
          <p:nvGraphicFramePr>
            <p:cNvPr id="13" name="Object 12"/>
            <p:cNvGraphicFramePr>
              <a:graphicFrameLocks noChangeAspect="1"/>
            </p:cNvGraphicFramePr>
            <p:nvPr>
              <p:extLst/>
            </p:nvPr>
          </p:nvGraphicFramePr>
          <p:xfrm>
            <a:off x="684745" y="5367325"/>
            <a:ext cx="7481888" cy="860425"/>
          </p:xfrm>
          <a:graphic>
            <a:graphicData uri="http://schemas.openxmlformats.org/presentationml/2006/ole">
              <mc:AlternateContent xmlns:mc="http://schemas.openxmlformats.org/markup-compatibility/2006">
                <mc:Choice xmlns:v="urn:schemas-microsoft-com:vml" Requires="v">
                  <p:oleObj spid="_x0000_s5124" name="Equation" r:id="rId7" imgW="3860640" imgH="457200" progId="Equation.3">
                    <p:embed/>
                  </p:oleObj>
                </mc:Choice>
                <mc:Fallback>
                  <p:oleObj name="Equation" r:id="rId7" imgW="386064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745" y="5367325"/>
                          <a:ext cx="7481888"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8"/>
          <p:cNvGrpSpPr/>
          <p:nvPr/>
        </p:nvGrpSpPr>
        <p:grpSpPr>
          <a:xfrm>
            <a:off x="2282058" y="1140032"/>
            <a:ext cx="7669465" cy="3409594"/>
            <a:chOff x="1153849" y="1740544"/>
            <a:chExt cx="7669465" cy="3409594"/>
          </a:xfrm>
        </p:grpSpPr>
        <p:pic>
          <p:nvPicPr>
            <p:cNvPr id="20" name="Picture 7" descr="se06F50"/>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35000" contrast="81000"/>
                      </a14:imgEffect>
                    </a14:imgLayer>
                  </a14:imgProps>
                </a:ext>
                <a:ext uri="{28A0092B-C50C-407E-A947-70E740481C1C}">
                  <a14:useLocalDpi xmlns:a14="http://schemas.microsoft.com/office/drawing/2010/main" val="0"/>
                </a:ext>
              </a:extLst>
            </a:blip>
            <a:srcRect t="52613" b="2924"/>
            <a:stretch/>
          </p:blipFill>
          <p:spPr bwMode="auto">
            <a:xfrm>
              <a:off x="1153849" y="1740544"/>
              <a:ext cx="7405003" cy="2419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bwMode="auto">
            <a:xfrm>
              <a:off x="7648791" y="2269032"/>
              <a:ext cx="898786" cy="18907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pic>
          <p:nvPicPr>
            <p:cNvPr id="22" name="Picture 7" descr="se06F50"/>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35000" contrast="81000"/>
                      </a14:imgEffect>
                    </a14:imgLayer>
                  </a14:imgProps>
                </a:ext>
                <a:ext uri="{28A0092B-C50C-407E-A947-70E740481C1C}">
                  <a14:useLocalDpi xmlns:a14="http://schemas.microsoft.com/office/drawing/2010/main" val="0"/>
                </a:ext>
              </a:extLst>
            </a:blip>
            <a:srcRect l="88470" t="61894" b="2924"/>
            <a:stretch/>
          </p:blipFill>
          <p:spPr bwMode="auto">
            <a:xfrm>
              <a:off x="7467808" y="3235867"/>
              <a:ext cx="853682" cy="191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7" descr="se06F50"/>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35000" contrast="81000"/>
                      </a14:imgEffect>
                    </a14:imgLayer>
                  </a14:imgProps>
                </a:ext>
                <a:ext uri="{28A0092B-C50C-407E-A947-70E740481C1C}">
                  <a14:useLocalDpi xmlns:a14="http://schemas.microsoft.com/office/drawing/2010/main" val="0"/>
                </a:ext>
              </a:extLst>
            </a:blip>
            <a:srcRect l="79429" t="52613" r="11823" b="2924"/>
            <a:stretch/>
          </p:blipFill>
          <p:spPr bwMode="auto">
            <a:xfrm>
              <a:off x="8175731" y="1747141"/>
              <a:ext cx="647583" cy="24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Straight Connector 23"/>
            <p:cNvCxnSpPr/>
            <p:nvPr/>
          </p:nvCxnSpPr>
          <p:spPr bwMode="auto">
            <a:xfrm>
              <a:off x="7403321" y="2130280"/>
              <a:ext cx="1371600"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5" name="TextBox 24"/>
                <p:cNvSpPr txBox="1"/>
                <p:nvPr/>
              </p:nvSpPr>
              <p:spPr>
                <a:xfrm>
                  <a:off x="8084572" y="2740626"/>
                  <a:ext cx="322997" cy="215444"/>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b="1" i="1">
                                <a:latin typeface="Cambria Math"/>
                              </a:rPr>
                              <m:t>𝑹</m:t>
                            </m:r>
                          </m:e>
                          <m:sub>
                            <m:r>
                              <a:rPr lang="en-US" sz="1400" b="1" i="1">
                                <a:latin typeface="Cambria Math"/>
                              </a:rPr>
                              <m:t>𝑳</m:t>
                            </m:r>
                          </m:sub>
                        </m:sSub>
                      </m:oMath>
                    </m:oMathPara>
                  </a14:m>
                  <a:endParaRPr lang="en-US" sz="1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084572" y="2740626"/>
                  <a:ext cx="322997" cy="215444"/>
                </a:xfrm>
                <a:prstGeom prst="rect">
                  <a:avLst/>
                </a:prstGeom>
                <a:blipFill rotWithShape="1">
                  <a:blip r:embed="rId11" cstate="print"/>
                  <a:stretch>
                    <a:fillRect b="-2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96582703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Effect transition="in" filter="fade">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2090029" y="962194"/>
            <a:ext cx="7689578" cy="2800808"/>
            <a:chOff x="1001449" y="1276530"/>
            <a:chExt cx="7689578" cy="2800808"/>
          </a:xfrm>
        </p:grpSpPr>
        <p:grpSp>
          <p:nvGrpSpPr>
            <p:cNvPr id="4" name="Group 3"/>
            <p:cNvGrpSpPr/>
            <p:nvPr/>
          </p:nvGrpSpPr>
          <p:grpSpPr>
            <a:xfrm>
              <a:off x="1001449" y="1276530"/>
              <a:ext cx="7689578" cy="2580757"/>
              <a:chOff x="94584" y="2350811"/>
              <a:chExt cx="9308155" cy="2999103"/>
            </a:xfrm>
          </p:grpSpPr>
          <p:grpSp>
            <p:nvGrpSpPr>
              <p:cNvPr id="5" name="Group 1"/>
              <p:cNvGrpSpPr/>
              <p:nvPr/>
            </p:nvGrpSpPr>
            <p:grpSpPr>
              <a:xfrm>
                <a:off x="94584" y="2350811"/>
                <a:ext cx="9308155" cy="2999103"/>
                <a:chOff x="94584" y="2350811"/>
                <a:chExt cx="9308155" cy="2999103"/>
              </a:xfrm>
            </p:grpSpPr>
            <p:pic>
              <p:nvPicPr>
                <p:cNvPr id="6" name="Picture 7" descr="se06F50"/>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35000" contrast="81000"/>
                          </a14:imgEffect>
                        </a14:imgLayer>
                      </a14:imgProps>
                    </a:ext>
                    <a:ext uri="{28A0092B-C50C-407E-A947-70E740481C1C}">
                      <a14:useLocalDpi xmlns:a14="http://schemas.microsoft.com/office/drawing/2010/main" val="0"/>
                    </a:ext>
                  </a:extLst>
                </a:blip>
                <a:srcRect t="52613" b="2924"/>
                <a:stretch/>
              </p:blipFill>
              <p:spPr bwMode="auto">
                <a:xfrm>
                  <a:off x="94584" y="2538476"/>
                  <a:ext cx="8963680" cy="28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se06F51"/>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bright="-35000" contrast="80000"/>
                          </a14:imgEffect>
                        </a14:imgLayer>
                      </a14:imgProps>
                    </a:ext>
                    <a:ext uri="{28A0092B-C50C-407E-A947-70E740481C1C}">
                      <a14:useLocalDpi xmlns:a14="http://schemas.microsoft.com/office/drawing/2010/main" val="0"/>
                    </a:ext>
                  </a:extLst>
                </a:blip>
                <a:srcRect l="64336" t="86198" r="11239"/>
                <a:stretch/>
              </p:blipFill>
              <p:spPr bwMode="auto">
                <a:xfrm>
                  <a:off x="6977989" y="2350811"/>
                  <a:ext cx="2424750" cy="51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Rectangle 2"/>
              <p:cNvSpPr/>
              <p:nvPr/>
            </p:nvSpPr>
            <p:spPr bwMode="auto">
              <a:xfrm>
                <a:off x="7956645" y="3152633"/>
                <a:ext cx="1087971" cy="21972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pSp>
        <p:pic>
          <p:nvPicPr>
            <p:cNvPr id="15" name="Picture 7" descr="se06F50"/>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35000" contrast="81000"/>
                      </a14:imgEffect>
                    </a14:imgLayer>
                  </a14:imgProps>
                </a:ext>
                <a:ext uri="{28A0092B-C50C-407E-A947-70E740481C1C}">
                  <a14:useLocalDpi xmlns:a14="http://schemas.microsoft.com/office/drawing/2010/main" val="0"/>
                </a:ext>
              </a:extLst>
            </a:blip>
            <a:srcRect l="88470" t="61894" b="2924"/>
            <a:stretch/>
          </p:blipFill>
          <p:spPr bwMode="auto">
            <a:xfrm>
              <a:off x="7383648" y="2163067"/>
              <a:ext cx="853682" cy="191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13"/>
          <p:cNvGrpSpPr/>
          <p:nvPr/>
        </p:nvGrpSpPr>
        <p:grpSpPr>
          <a:xfrm>
            <a:off x="5730299" y="3931419"/>
            <a:ext cx="3568891" cy="1201003"/>
            <a:chOff x="3291882" y="3863178"/>
            <a:chExt cx="3568891" cy="1201003"/>
          </a:xfrm>
        </p:grpSpPr>
        <p:sp>
          <p:nvSpPr>
            <p:cNvPr id="12" name="Pentagon 11"/>
            <p:cNvSpPr/>
            <p:nvPr/>
          </p:nvSpPr>
          <p:spPr bwMode="auto">
            <a:xfrm flipH="1">
              <a:off x="3291882" y="3863178"/>
              <a:ext cx="3568891" cy="1201003"/>
            </a:xfrm>
            <a:prstGeom prst="homePlate">
              <a:avLst/>
            </a:prstGeom>
            <a:solidFill>
              <a:srgbClr val="FFFF00"/>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aphicFrame>
          <p:nvGraphicFramePr>
            <p:cNvPr id="10" name="Object 9"/>
            <p:cNvGraphicFramePr>
              <a:graphicFrameLocks noChangeAspect="1"/>
            </p:cNvGraphicFramePr>
            <p:nvPr>
              <p:extLst/>
            </p:nvPr>
          </p:nvGraphicFramePr>
          <p:xfrm>
            <a:off x="3590909" y="4059260"/>
            <a:ext cx="3192463" cy="812800"/>
          </p:xfrm>
          <a:graphic>
            <a:graphicData uri="http://schemas.openxmlformats.org/presentationml/2006/ole">
              <mc:AlternateContent xmlns:mc="http://schemas.openxmlformats.org/markup-compatibility/2006">
                <mc:Choice xmlns:v="urn:schemas-microsoft-com:vml" Requires="v">
                  <p:oleObj spid="_x0000_s6146" name="Equation" r:id="rId7" imgW="1650960" imgH="431640" progId="Equation.3">
                    <p:embed/>
                  </p:oleObj>
                </mc:Choice>
                <mc:Fallback>
                  <p:oleObj name="Equation" r:id="rId7" imgW="165096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0909" y="4059260"/>
                          <a:ext cx="3192463"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Rectangle 2"/>
          <p:cNvSpPr txBox="1">
            <a:spLocks noChangeArrowheads="1"/>
          </p:cNvSpPr>
          <p:nvPr/>
        </p:nvSpPr>
        <p:spPr>
          <a:xfrm>
            <a:off x="2285055" y="163905"/>
            <a:ext cx="7848600" cy="76200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800" dirty="0"/>
              <a:t>CE Amplifier (Alternate Gain Expressions)</a:t>
            </a:r>
          </a:p>
        </p:txBody>
      </p:sp>
      <p:grpSp>
        <p:nvGrpSpPr>
          <p:cNvPr id="14" name="Group 17"/>
          <p:cNvGrpSpPr/>
          <p:nvPr/>
        </p:nvGrpSpPr>
        <p:grpSpPr>
          <a:xfrm>
            <a:off x="1940986" y="5200651"/>
            <a:ext cx="8233827" cy="1143000"/>
            <a:chOff x="416986" y="5200651"/>
            <a:chExt cx="8233827" cy="1143000"/>
          </a:xfrm>
        </p:grpSpPr>
        <p:sp>
          <p:nvSpPr>
            <p:cNvPr id="17" name="Rectangle 16"/>
            <p:cNvSpPr/>
            <p:nvPr/>
          </p:nvSpPr>
          <p:spPr bwMode="auto">
            <a:xfrm>
              <a:off x="416986" y="5200651"/>
              <a:ext cx="8233827" cy="1143000"/>
            </a:xfrm>
            <a:prstGeom prst="rect">
              <a:avLst/>
            </a:prstGeom>
            <a:solidFill>
              <a:srgbClr val="FFFF00"/>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graphicFrame>
          <p:nvGraphicFramePr>
            <p:cNvPr id="13" name="Object 12"/>
            <p:cNvGraphicFramePr>
              <a:graphicFrameLocks noChangeAspect="1"/>
            </p:cNvGraphicFramePr>
            <p:nvPr>
              <p:extLst/>
            </p:nvPr>
          </p:nvGraphicFramePr>
          <p:xfrm>
            <a:off x="696914" y="5346700"/>
            <a:ext cx="7456487" cy="876300"/>
          </p:xfrm>
          <a:graphic>
            <a:graphicData uri="http://schemas.openxmlformats.org/presentationml/2006/ole">
              <mc:AlternateContent xmlns:mc="http://schemas.openxmlformats.org/markup-compatibility/2006">
                <mc:Choice xmlns:v="urn:schemas-microsoft-com:vml" Requires="v">
                  <p:oleObj spid="_x0000_s6147" name="Equation" r:id="rId9" imgW="3848040" imgH="469800" progId="Equation.3">
                    <p:embed/>
                  </p:oleObj>
                </mc:Choice>
                <mc:Fallback>
                  <p:oleObj name="Equation" r:id="rId9" imgW="3848040" imgH="469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914" y="5346700"/>
                          <a:ext cx="7456487"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1" name="Object 10"/>
          <p:cNvGraphicFramePr>
            <a:graphicFrameLocks noChangeAspect="1"/>
          </p:cNvGraphicFramePr>
          <p:nvPr>
            <p:extLst/>
          </p:nvPr>
        </p:nvGraphicFramePr>
        <p:xfrm>
          <a:off x="1717890" y="3999323"/>
          <a:ext cx="3743325" cy="955675"/>
        </p:xfrm>
        <a:graphic>
          <a:graphicData uri="http://schemas.openxmlformats.org/presentationml/2006/ole">
            <mc:AlternateContent xmlns:mc="http://schemas.openxmlformats.org/markup-compatibility/2006">
              <mc:Choice xmlns:v="urn:schemas-microsoft-com:vml" Requires="v">
                <p:oleObj spid="_x0000_s6148" name="Equation" r:id="rId11" imgW="1930320" imgH="507960" progId="Equation.3">
                  <p:embed/>
                </p:oleObj>
              </mc:Choice>
              <mc:Fallback>
                <p:oleObj name="Equation" r:id="rId11" imgW="1930320" imgH="50796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7890" y="3999323"/>
                        <a:ext cx="374332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 name="Picture 7" descr="se06F50"/>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35000" contrast="81000"/>
                    </a14:imgEffect>
                  </a14:imgLayer>
                </a14:imgProps>
              </a:ext>
              <a:ext uri="{28A0092B-C50C-407E-A947-70E740481C1C}">
                <a14:useLocalDpi xmlns:a14="http://schemas.microsoft.com/office/drawing/2010/main" val="0"/>
              </a:ext>
            </a:extLst>
          </a:blip>
          <a:srcRect l="79429" t="52613" r="11823" b="2924"/>
          <a:stretch/>
        </p:blipFill>
        <p:spPr bwMode="auto">
          <a:xfrm>
            <a:off x="9323733" y="1135868"/>
            <a:ext cx="647583" cy="24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9114973" y="2032001"/>
            <a:ext cx="449943" cy="307777"/>
          </a:xfrm>
          <a:prstGeom prst="rect">
            <a:avLst/>
          </a:prstGeom>
          <a:solidFill>
            <a:schemeClr val="bg1"/>
          </a:solidFill>
        </p:spPr>
        <p:txBody>
          <a:bodyPr wrap="square" rtlCol="0">
            <a:spAutoFit/>
          </a:bodyPr>
          <a:lstStyle/>
          <a:p>
            <a:r>
              <a:rPr lang="en-US" sz="1400" i="1" dirty="0">
                <a:latin typeface="Times New Roman" pitchFamily="18" charset="0"/>
                <a:cs typeface="Times New Roman" pitchFamily="18" charset="0"/>
              </a:rPr>
              <a:t>R</a:t>
            </a:r>
            <a:r>
              <a:rPr lang="en-US" sz="1400" i="1" baseline="-25000" dirty="0">
                <a:latin typeface="Times New Roman" pitchFamily="18" charset="0"/>
                <a:cs typeface="Times New Roman" pitchFamily="18" charset="0"/>
              </a:rPr>
              <a:t>L</a:t>
            </a:r>
            <a:endParaRPr lang="en-US" sz="1400" i="1" baseline="-25000" dirty="0">
              <a:latin typeface="Times New Roman" pitchFamily="18" charset="0"/>
              <a:cs typeface="Times New Roman" pitchFamily="18" charset="0"/>
            </a:endParaRPr>
          </a:p>
        </p:txBody>
      </p:sp>
      <p:cxnSp>
        <p:nvCxnSpPr>
          <p:cNvPr id="21" name="Straight Connector 20"/>
          <p:cNvCxnSpPr/>
          <p:nvPr/>
        </p:nvCxnSpPr>
        <p:spPr bwMode="auto">
          <a:xfrm flipH="1">
            <a:off x="9041082" y="1508167"/>
            <a:ext cx="63532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Rectangle 26"/>
          <p:cNvSpPr/>
          <p:nvPr/>
        </p:nvSpPr>
        <p:spPr bwMode="auto">
          <a:xfrm>
            <a:off x="7952097" y="1173707"/>
            <a:ext cx="2224585" cy="23201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b="1">
              <a:latin typeface="Arial" charset="0"/>
            </a:endParaRPr>
          </a:p>
        </p:txBody>
      </p:sp>
    </p:spTree>
    <p:extLst>
      <p:ext uri="{BB962C8B-B14F-4D97-AF65-F5344CB8AC3E}">
        <p14:creationId xmlns:p14="http://schemas.microsoft.com/office/powerpoint/2010/main" val="28115363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animEffect transition="in" filter="fade">
                                      <p:cBhvr>
                                        <p:cTn id="1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a:solidFill>
            <a:srgbClr val="FFFF00"/>
          </a:solidFill>
        </p:spPr>
        <p:txBody>
          <a:bodyPr/>
          <a:lstStyle/>
          <a:p>
            <a:r>
              <a:rPr lang="en-US" b="1" dirty="0" smtClean="0"/>
              <a:t>Poles, Zeros and Bode Plot</a:t>
            </a:r>
            <a:endParaRPr lang="en-US" b="1" dirty="0"/>
          </a:p>
        </p:txBody>
      </p:sp>
      <p:graphicFrame>
        <p:nvGraphicFramePr>
          <p:cNvPr id="4" name="Object 3"/>
          <p:cNvGraphicFramePr>
            <a:graphicFrameLocks noChangeAspect="1"/>
          </p:cNvGraphicFramePr>
          <p:nvPr/>
        </p:nvGraphicFramePr>
        <p:xfrm>
          <a:off x="3124200" y="1905000"/>
          <a:ext cx="4216400" cy="914400"/>
        </p:xfrm>
        <a:graphic>
          <a:graphicData uri="http://schemas.openxmlformats.org/presentationml/2006/ole">
            <mc:AlternateContent xmlns:mc="http://schemas.openxmlformats.org/markup-compatibility/2006">
              <mc:Choice xmlns:v="urn:schemas-microsoft-com:vml" Requires="v">
                <p:oleObj spid="_x0000_s7170" name="Equation" r:id="rId3" imgW="2108160" imgH="457200" progId="Equation.3">
                  <p:embed/>
                </p:oleObj>
              </mc:Choice>
              <mc:Fallback>
                <p:oleObj name="Equation" r:id="rId3" imgW="2108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905000"/>
                        <a:ext cx="4216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362200" y="1295400"/>
            <a:ext cx="5105400" cy="400110"/>
          </a:xfrm>
          <a:prstGeom prst="rect">
            <a:avLst/>
          </a:prstGeom>
          <a:noFill/>
        </p:spPr>
        <p:txBody>
          <a:bodyPr wrap="square" rtlCol="0">
            <a:spAutoFit/>
          </a:bodyPr>
          <a:lstStyle/>
          <a:p>
            <a:r>
              <a:rPr lang="en-US" sz="2000" b="1" dirty="0"/>
              <a:t>General form of transfer function in S domain</a:t>
            </a:r>
            <a:endParaRPr lang="en-US" sz="2000" b="1" dirty="0"/>
          </a:p>
        </p:txBody>
      </p:sp>
      <p:graphicFrame>
        <p:nvGraphicFramePr>
          <p:cNvPr id="6" name="Object 5"/>
          <p:cNvGraphicFramePr>
            <a:graphicFrameLocks noChangeAspect="1"/>
          </p:cNvGraphicFramePr>
          <p:nvPr/>
        </p:nvGraphicFramePr>
        <p:xfrm>
          <a:off x="3200400" y="3146659"/>
          <a:ext cx="5410200" cy="968141"/>
        </p:xfrm>
        <a:graphic>
          <a:graphicData uri="http://schemas.openxmlformats.org/presentationml/2006/ole">
            <mc:AlternateContent xmlns:mc="http://schemas.openxmlformats.org/markup-compatibility/2006">
              <mc:Choice xmlns:v="urn:schemas-microsoft-com:vml" Requires="v">
                <p:oleObj spid="_x0000_s7171" name="Equation" r:id="rId5" imgW="2412720" imgH="431640" progId="Equation.3">
                  <p:embed/>
                </p:oleObj>
              </mc:Choice>
              <mc:Fallback>
                <p:oleObj name="Equation" r:id="rId5" imgW="24127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146659"/>
                        <a:ext cx="5410200" cy="968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362200" y="4611470"/>
            <a:ext cx="7772400" cy="646331"/>
          </a:xfrm>
          <a:prstGeom prst="rect">
            <a:avLst/>
          </a:prstGeom>
          <a:noFill/>
        </p:spPr>
        <p:txBody>
          <a:bodyPr wrap="square" rtlCol="0">
            <a:spAutoFit/>
          </a:bodyPr>
          <a:lstStyle/>
          <a:p>
            <a:r>
              <a:rPr lang="en-US" dirty="0"/>
              <a:t>The Z1, Z2, …Zn are roots of the numerator and are called zeros of the  transfer function </a:t>
            </a:r>
            <a:endParaRPr lang="en-US" dirty="0"/>
          </a:p>
        </p:txBody>
      </p:sp>
      <p:sp>
        <p:nvSpPr>
          <p:cNvPr id="8" name="TextBox 7"/>
          <p:cNvSpPr txBox="1"/>
          <p:nvPr/>
        </p:nvSpPr>
        <p:spPr>
          <a:xfrm>
            <a:off x="2362200" y="5602070"/>
            <a:ext cx="7848600" cy="646331"/>
          </a:xfrm>
          <a:prstGeom prst="rect">
            <a:avLst/>
          </a:prstGeom>
          <a:noFill/>
        </p:spPr>
        <p:txBody>
          <a:bodyPr wrap="square" rtlCol="0">
            <a:spAutoFit/>
          </a:bodyPr>
          <a:lstStyle/>
          <a:p>
            <a:r>
              <a:rPr lang="en-US" dirty="0"/>
              <a:t>P1, P2, … </a:t>
            </a:r>
            <a:r>
              <a:rPr lang="en-US" dirty="0" err="1"/>
              <a:t>Pn</a:t>
            </a:r>
            <a:r>
              <a:rPr lang="en-US" dirty="0"/>
              <a:t> are the roots of the denominator and are called poles of the transfer function</a:t>
            </a:r>
            <a:endParaRPr lang="en-US" dirty="0"/>
          </a:p>
        </p:txBody>
      </p:sp>
    </p:spTree>
    <p:extLst>
      <p:ext uri="{BB962C8B-B14F-4D97-AF65-F5344CB8AC3E}">
        <p14:creationId xmlns:p14="http://schemas.microsoft.com/office/powerpoint/2010/main" val="1936213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990600"/>
            <a:ext cx="4267200" cy="369332"/>
          </a:xfrm>
          <a:prstGeom prst="rect">
            <a:avLst/>
          </a:prstGeom>
          <a:noFill/>
        </p:spPr>
        <p:txBody>
          <a:bodyPr wrap="square" rtlCol="0">
            <a:spAutoFit/>
          </a:bodyPr>
          <a:lstStyle/>
          <a:p>
            <a:r>
              <a:rPr lang="en-US" dirty="0"/>
              <a:t>An amplifier has a voltage transfer function </a:t>
            </a:r>
            <a:endParaRPr lang="en-US" dirty="0"/>
          </a:p>
        </p:txBody>
      </p:sp>
      <p:sp>
        <p:nvSpPr>
          <p:cNvPr id="5" name="TextBox 4"/>
          <p:cNvSpPr txBox="1"/>
          <p:nvPr/>
        </p:nvSpPr>
        <p:spPr>
          <a:xfrm>
            <a:off x="4419600" y="1"/>
            <a:ext cx="1905000" cy="584775"/>
          </a:xfrm>
          <a:prstGeom prst="rect">
            <a:avLst/>
          </a:prstGeom>
          <a:solidFill>
            <a:srgbClr val="FFFF00"/>
          </a:solidFill>
        </p:spPr>
        <p:txBody>
          <a:bodyPr wrap="square" rtlCol="0">
            <a:spAutoFit/>
          </a:bodyPr>
          <a:lstStyle/>
          <a:p>
            <a:r>
              <a:rPr lang="en-US" sz="3200" b="1" dirty="0"/>
              <a:t>EXAMPLE</a:t>
            </a:r>
            <a:endParaRPr lang="en-US" sz="3200" b="1" dirty="0"/>
          </a:p>
        </p:txBody>
      </p:sp>
      <p:graphicFrame>
        <p:nvGraphicFramePr>
          <p:cNvPr id="6" name="Object 5"/>
          <p:cNvGraphicFramePr>
            <a:graphicFrameLocks noChangeAspect="1"/>
          </p:cNvGraphicFramePr>
          <p:nvPr/>
        </p:nvGraphicFramePr>
        <p:xfrm>
          <a:off x="6400800" y="685800"/>
          <a:ext cx="3403600" cy="1016000"/>
        </p:xfrm>
        <a:graphic>
          <a:graphicData uri="http://schemas.openxmlformats.org/presentationml/2006/ole">
            <mc:AlternateContent xmlns:mc="http://schemas.openxmlformats.org/markup-compatibility/2006">
              <mc:Choice xmlns:v="urn:schemas-microsoft-com:vml" Requires="v">
                <p:oleObj spid="_x0000_s8194" name="Equation" r:id="rId3" imgW="1701720" imgH="507960" progId="Equation.3">
                  <p:embed/>
                </p:oleObj>
              </mc:Choice>
              <mc:Fallback>
                <p:oleObj name="Equation" r:id="rId3" imgW="170172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685800"/>
                        <a:ext cx="34036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2057400" y="2286000"/>
            <a:ext cx="8229600" cy="369332"/>
          </a:xfrm>
          <a:prstGeom prst="rect">
            <a:avLst/>
          </a:prstGeom>
          <a:noFill/>
        </p:spPr>
        <p:txBody>
          <a:bodyPr wrap="square" rtlCol="0">
            <a:spAutoFit/>
          </a:bodyPr>
          <a:lstStyle/>
          <a:p>
            <a:r>
              <a:rPr lang="en-US" dirty="0"/>
              <a:t>Find the poles and zeros and sketch the magnitude of the gain versus frequency. </a:t>
            </a:r>
            <a:endParaRPr lang="en-US" dirty="0"/>
          </a:p>
        </p:txBody>
      </p:sp>
      <p:sp>
        <p:nvSpPr>
          <p:cNvPr id="8" name="TextBox 7"/>
          <p:cNvSpPr txBox="1"/>
          <p:nvPr/>
        </p:nvSpPr>
        <p:spPr>
          <a:xfrm>
            <a:off x="2057400" y="2971800"/>
            <a:ext cx="1524000" cy="400110"/>
          </a:xfrm>
          <a:prstGeom prst="rect">
            <a:avLst/>
          </a:prstGeom>
          <a:solidFill>
            <a:srgbClr val="FFFF00"/>
          </a:solidFill>
        </p:spPr>
        <p:txBody>
          <a:bodyPr wrap="square" rtlCol="0">
            <a:spAutoFit/>
          </a:bodyPr>
          <a:lstStyle/>
          <a:p>
            <a:r>
              <a:rPr lang="en-US" sz="2000" b="1" dirty="0"/>
              <a:t>Solution</a:t>
            </a:r>
            <a:endParaRPr lang="en-US" sz="2000" b="1" dirty="0"/>
          </a:p>
        </p:txBody>
      </p:sp>
      <p:sp>
        <p:nvSpPr>
          <p:cNvPr id="9" name="TextBox 8"/>
          <p:cNvSpPr txBox="1"/>
          <p:nvPr/>
        </p:nvSpPr>
        <p:spPr>
          <a:xfrm>
            <a:off x="2057400" y="3657600"/>
            <a:ext cx="3429000" cy="400110"/>
          </a:xfrm>
          <a:prstGeom prst="rect">
            <a:avLst/>
          </a:prstGeom>
          <a:noFill/>
        </p:spPr>
        <p:txBody>
          <a:bodyPr wrap="square" rtlCol="0">
            <a:spAutoFit/>
          </a:bodyPr>
          <a:lstStyle/>
          <a:p>
            <a:r>
              <a:rPr lang="en-US" sz="2000" dirty="0"/>
              <a:t>Zeros are at s=0 and s=∞</a:t>
            </a:r>
            <a:endParaRPr lang="en-US" sz="2000" dirty="0"/>
          </a:p>
        </p:txBody>
      </p:sp>
      <p:sp>
        <p:nvSpPr>
          <p:cNvPr id="10" name="TextBox 9"/>
          <p:cNvSpPr txBox="1"/>
          <p:nvPr/>
        </p:nvSpPr>
        <p:spPr>
          <a:xfrm>
            <a:off x="2057400" y="4114800"/>
            <a:ext cx="1905000" cy="369332"/>
          </a:xfrm>
          <a:prstGeom prst="rect">
            <a:avLst/>
          </a:prstGeom>
          <a:noFill/>
        </p:spPr>
        <p:txBody>
          <a:bodyPr wrap="square" rtlCol="0">
            <a:spAutoFit/>
          </a:bodyPr>
          <a:lstStyle/>
          <a:p>
            <a:r>
              <a:rPr lang="en-US" dirty="0"/>
              <a:t>And poles are at </a:t>
            </a:r>
            <a:endParaRPr lang="en-US" dirty="0"/>
          </a:p>
        </p:txBody>
      </p:sp>
      <p:graphicFrame>
        <p:nvGraphicFramePr>
          <p:cNvPr id="11" name="Object 10"/>
          <p:cNvGraphicFramePr>
            <a:graphicFrameLocks noChangeAspect="1"/>
          </p:cNvGraphicFramePr>
          <p:nvPr/>
        </p:nvGraphicFramePr>
        <p:xfrm>
          <a:off x="3962400" y="4114800"/>
          <a:ext cx="908050" cy="330200"/>
        </p:xfrm>
        <a:graphic>
          <a:graphicData uri="http://schemas.openxmlformats.org/presentationml/2006/ole">
            <mc:AlternateContent xmlns:mc="http://schemas.openxmlformats.org/markup-compatibility/2006">
              <mc:Choice xmlns:v="urn:schemas-microsoft-com:vml" Requires="v">
                <p:oleObj spid="_x0000_s8195" name="Equation" r:id="rId5" imgW="558720" imgH="203040" progId="Equation.3">
                  <p:embed/>
                </p:oleObj>
              </mc:Choice>
              <mc:Fallback>
                <p:oleObj name="Equation" r:id="rId5" imgW="5587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114800"/>
                        <a:ext cx="9080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105400" y="4114800"/>
            <a:ext cx="609600" cy="381000"/>
          </a:xfrm>
          <a:prstGeom prst="rect">
            <a:avLst/>
          </a:prstGeom>
          <a:noFill/>
        </p:spPr>
        <p:txBody>
          <a:bodyPr wrap="square" rtlCol="0">
            <a:spAutoFit/>
          </a:bodyPr>
          <a:lstStyle/>
          <a:p>
            <a:r>
              <a:rPr lang="en-US" dirty="0"/>
              <a:t>and</a:t>
            </a:r>
            <a:endParaRPr lang="en-US" dirty="0"/>
          </a:p>
        </p:txBody>
      </p:sp>
      <p:graphicFrame>
        <p:nvGraphicFramePr>
          <p:cNvPr id="13" name="Object 12"/>
          <p:cNvGraphicFramePr>
            <a:graphicFrameLocks noChangeAspect="1"/>
          </p:cNvGraphicFramePr>
          <p:nvPr/>
        </p:nvGraphicFramePr>
        <p:xfrm>
          <a:off x="5715000" y="4114800"/>
          <a:ext cx="1754188" cy="330200"/>
        </p:xfrm>
        <a:graphic>
          <a:graphicData uri="http://schemas.openxmlformats.org/presentationml/2006/ole">
            <mc:AlternateContent xmlns:mc="http://schemas.openxmlformats.org/markup-compatibility/2006">
              <mc:Choice xmlns:v="urn:schemas-microsoft-com:vml" Requires="v">
                <p:oleObj spid="_x0000_s8196" name="Equation" r:id="rId7" imgW="1079280" imgH="203040" progId="Equation.3">
                  <p:embed/>
                </p:oleObj>
              </mc:Choice>
              <mc:Fallback>
                <p:oleObj name="Equation" r:id="rId7" imgW="10792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4114800"/>
                        <a:ext cx="175418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7972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3048000" y="457200"/>
            <a:ext cx="76200" cy="457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524000" y="5029200"/>
            <a:ext cx="845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0" y="3962400"/>
            <a:ext cx="609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95600" y="34290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95600" y="28956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956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3581400" y="9906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114800" y="10668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724400" y="9906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334000" y="9906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943600" y="9906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553200" y="9906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162800" y="9906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848600" y="9906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458200" y="990600"/>
            <a:ext cx="76200" cy="403860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438400" y="4495800"/>
            <a:ext cx="6705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3048000" y="2362200"/>
            <a:ext cx="2819400" cy="2667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114800" y="5029200"/>
            <a:ext cx="1143000" cy="914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943600" y="5029200"/>
            <a:ext cx="1143000" cy="9144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286000" y="5029200"/>
            <a:ext cx="3657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2514600" y="3429000"/>
            <a:ext cx="1676400" cy="1600200"/>
          </a:xfrm>
          <a:prstGeom prst="line">
            <a:avLst/>
          </a:prstGeom>
          <a:ln w="57150">
            <a:solidFill>
              <a:srgbClr val="109C2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91000" y="3429000"/>
            <a:ext cx="1828800" cy="0"/>
          </a:xfrm>
          <a:prstGeom prst="line">
            <a:avLst/>
          </a:prstGeom>
          <a:ln w="57150">
            <a:solidFill>
              <a:srgbClr val="109C2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019800" y="3429000"/>
            <a:ext cx="1828800" cy="1600200"/>
          </a:xfrm>
          <a:prstGeom prst="line">
            <a:avLst/>
          </a:prstGeom>
          <a:ln w="57150">
            <a:solidFill>
              <a:srgbClr val="109C2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981200" y="457200"/>
            <a:ext cx="533400" cy="369332"/>
          </a:xfrm>
          <a:prstGeom prst="rect">
            <a:avLst/>
          </a:prstGeom>
          <a:noFill/>
        </p:spPr>
        <p:txBody>
          <a:bodyPr wrap="square" rtlCol="0">
            <a:spAutoFit/>
          </a:bodyPr>
          <a:lstStyle/>
          <a:p>
            <a:r>
              <a:rPr lang="en-US" dirty="0"/>
              <a:t>db</a:t>
            </a:r>
            <a:endParaRPr lang="en-US" dirty="0"/>
          </a:p>
        </p:txBody>
      </p:sp>
      <p:sp>
        <p:nvSpPr>
          <p:cNvPr id="46" name="TextBox 45"/>
          <p:cNvSpPr txBox="1"/>
          <p:nvPr/>
        </p:nvSpPr>
        <p:spPr>
          <a:xfrm>
            <a:off x="9525000" y="5334000"/>
            <a:ext cx="914400" cy="338554"/>
          </a:xfrm>
          <a:prstGeom prst="rect">
            <a:avLst/>
          </a:prstGeom>
          <a:noFill/>
        </p:spPr>
        <p:txBody>
          <a:bodyPr wrap="square" rtlCol="0">
            <a:spAutoFit/>
          </a:bodyPr>
          <a:lstStyle/>
          <a:p>
            <a:r>
              <a:rPr lang="el-GR" sz="1600" b="1" dirty="0"/>
              <a:t>ῳ</a:t>
            </a:r>
            <a:r>
              <a:rPr lang="en-US" sz="1600" b="1" dirty="0"/>
              <a:t> </a:t>
            </a:r>
            <a:r>
              <a:rPr lang="en-US" sz="1600" b="1" dirty="0" err="1"/>
              <a:t>rad</a:t>
            </a:r>
            <a:r>
              <a:rPr lang="en-US" sz="1600" b="1" dirty="0"/>
              <a:t>/s</a:t>
            </a:r>
            <a:endParaRPr lang="en-US" sz="1600" b="1" dirty="0"/>
          </a:p>
        </p:txBody>
      </p:sp>
      <p:graphicFrame>
        <p:nvGraphicFramePr>
          <p:cNvPr id="47" name="Object 46"/>
          <p:cNvGraphicFramePr>
            <a:graphicFrameLocks noChangeAspect="1"/>
          </p:cNvGraphicFramePr>
          <p:nvPr/>
        </p:nvGraphicFramePr>
        <p:xfrm>
          <a:off x="3886201" y="5105400"/>
          <a:ext cx="392113" cy="330200"/>
        </p:xfrm>
        <a:graphic>
          <a:graphicData uri="http://schemas.openxmlformats.org/presentationml/2006/ole">
            <mc:AlternateContent xmlns:mc="http://schemas.openxmlformats.org/markup-compatibility/2006">
              <mc:Choice xmlns:v="urn:schemas-microsoft-com:vml" Requires="v">
                <p:oleObj spid="_x0000_s9218" name="Equation" r:id="rId3" imgW="241200" imgH="203040" progId="Equation.3">
                  <p:embed/>
                </p:oleObj>
              </mc:Choice>
              <mc:Fallback>
                <p:oleObj name="Equation" r:id="rId3" imgW="2412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1" y="5105400"/>
                        <a:ext cx="39211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 name="Object 52"/>
          <p:cNvGraphicFramePr>
            <a:graphicFrameLocks noChangeAspect="1"/>
          </p:cNvGraphicFramePr>
          <p:nvPr/>
        </p:nvGraphicFramePr>
        <p:xfrm>
          <a:off x="5715000" y="5105401"/>
          <a:ext cx="419100" cy="372533"/>
        </p:xfrm>
        <a:graphic>
          <a:graphicData uri="http://schemas.openxmlformats.org/presentationml/2006/ole">
            <mc:AlternateContent xmlns:mc="http://schemas.openxmlformats.org/markup-compatibility/2006">
              <mc:Choice xmlns:v="urn:schemas-microsoft-com:vml" Requires="v">
                <p:oleObj spid="_x0000_s9219" name="Equation" r:id="rId5" imgW="228600" imgH="203040" progId="Equation.3">
                  <p:embed/>
                </p:oleObj>
              </mc:Choice>
              <mc:Fallback>
                <p:oleObj name="Equation" r:id="rId5" imgW="2286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105401"/>
                        <a:ext cx="419100" cy="372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80" name="Object 4"/>
          <p:cNvGraphicFramePr>
            <a:graphicFrameLocks noChangeAspect="1"/>
          </p:cNvGraphicFramePr>
          <p:nvPr/>
        </p:nvGraphicFramePr>
        <p:xfrm>
          <a:off x="7264400" y="1600200"/>
          <a:ext cx="3403600" cy="1016000"/>
        </p:xfrm>
        <a:graphic>
          <a:graphicData uri="http://schemas.openxmlformats.org/presentationml/2006/ole">
            <mc:AlternateContent xmlns:mc="http://schemas.openxmlformats.org/markup-compatibility/2006">
              <mc:Choice xmlns:v="urn:schemas-microsoft-com:vml" Requires="v">
                <p:oleObj spid="_x0000_s9220" name="Equation" r:id="rId7" imgW="1701720" imgH="507960" progId="Equation.3">
                  <p:embed/>
                </p:oleObj>
              </mc:Choice>
              <mc:Fallback>
                <p:oleObj name="Equation" r:id="rId7" imgW="1701720" imgH="507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4400" y="1600200"/>
                        <a:ext cx="34036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81" name="Object 5"/>
          <p:cNvGraphicFramePr>
            <a:graphicFrameLocks noChangeAspect="1"/>
          </p:cNvGraphicFramePr>
          <p:nvPr/>
        </p:nvGraphicFramePr>
        <p:xfrm>
          <a:off x="6705601" y="304800"/>
          <a:ext cx="3832225" cy="685800"/>
        </p:xfrm>
        <a:graphic>
          <a:graphicData uri="http://schemas.openxmlformats.org/presentationml/2006/ole">
            <mc:AlternateContent xmlns:mc="http://schemas.openxmlformats.org/markup-compatibility/2006">
              <mc:Choice xmlns:v="urn:schemas-microsoft-com:vml" Requires="v">
                <p:oleObj spid="_x0000_s9221" name="Equation" r:id="rId9" imgW="2412720" imgH="431640" progId="Equation.3">
                  <p:embed/>
                </p:oleObj>
              </mc:Choice>
              <mc:Fallback>
                <p:oleObj name="Equation" r:id="rId9" imgW="241272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5601" y="304800"/>
                        <a:ext cx="38322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 name="TextBox 55"/>
          <p:cNvSpPr txBox="1"/>
          <p:nvPr/>
        </p:nvSpPr>
        <p:spPr>
          <a:xfrm>
            <a:off x="1600200" y="4267200"/>
            <a:ext cx="762000" cy="338554"/>
          </a:xfrm>
          <a:prstGeom prst="rect">
            <a:avLst/>
          </a:prstGeom>
          <a:noFill/>
        </p:spPr>
        <p:txBody>
          <a:bodyPr wrap="square" rtlCol="0">
            <a:spAutoFit/>
          </a:bodyPr>
          <a:lstStyle/>
          <a:p>
            <a:r>
              <a:rPr lang="en-US" sz="1600" dirty="0"/>
              <a:t>20 db</a:t>
            </a:r>
            <a:endParaRPr lang="en-US" sz="1600" dirty="0"/>
          </a:p>
        </p:txBody>
      </p:sp>
      <p:sp>
        <p:nvSpPr>
          <p:cNvPr id="57" name="TextBox 56"/>
          <p:cNvSpPr txBox="1"/>
          <p:nvPr/>
        </p:nvSpPr>
        <p:spPr>
          <a:xfrm>
            <a:off x="1676400" y="3810000"/>
            <a:ext cx="762000" cy="338554"/>
          </a:xfrm>
          <a:prstGeom prst="rect">
            <a:avLst/>
          </a:prstGeom>
          <a:noFill/>
        </p:spPr>
        <p:txBody>
          <a:bodyPr wrap="square" rtlCol="0">
            <a:spAutoFit/>
          </a:bodyPr>
          <a:lstStyle/>
          <a:p>
            <a:r>
              <a:rPr lang="en-US" sz="1600" dirty="0"/>
              <a:t>40 db</a:t>
            </a:r>
            <a:endParaRPr lang="en-US" sz="1600" dirty="0"/>
          </a:p>
        </p:txBody>
      </p:sp>
      <p:sp>
        <p:nvSpPr>
          <p:cNvPr id="58" name="TextBox 57"/>
          <p:cNvSpPr txBox="1"/>
          <p:nvPr/>
        </p:nvSpPr>
        <p:spPr>
          <a:xfrm>
            <a:off x="1676400" y="3352800"/>
            <a:ext cx="762000" cy="338554"/>
          </a:xfrm>
          <a:prstGeom prst="rect">
            <a:avLst/>
          </a:prstGeom>
          <a:noFill/>
        </p:spPr>
        <p:txBody>
          <a:bodyPr wrap="square" rtlCol="0">
            <a:spAutoFit/>
          </a:bodyPr>
          <a:lstStyle/>
          <a:p>
            <a:r>
              <a:rPr lang="en-US" sz="1600" dirty="0"/>
              <a:t>60 db</a:t>
            </a:r>
            <a:endParaRPr lang="en-US" sz="1600" dirty="0"/>
          </a:p>
        </p:txBody>
      </p:sp>
      <p:graphicFrame>
        <p:nvGraphicFramePr>
          <p:cNvPr id="37" name="Object 36"/>
          <p:cNvGraphicFramePr>
            <a:graphicFrameLocks noChangeAspect="1"/>
          </p:cNvGraphicFramePr>
          <p:nvPr/>
        </p:nvGraphicFramePr>
        <p:xfrm>
          <a:off x="1905001" y="6019800"/>
          <a:ext cx="1940379" cy="393700"/>
        </p:xfrm>
        <a:graphic>
          <a:graphicData uri="http://schemas.openxmlformats.org/presentationml/2006/ole">
            <mc:AlternateContent xmlns:mc="http://schemas.openxmlformats.org/markup-compatibility/2006">
              <mc:Choice xmlns:v="urn:schemas-microsoft-com:vml" Requires="v">
                <p:oleObj spid="_x0000_s9222" name="Equation" r:id="rId11" imgW="876240" imgH="177480" progId="Equation.3">
                  <p:embed/>
                </p:oleObj>
              </mc:Choice>
              <mc:Fallback>
                <p:oleObj name="Equation" r:id="rId11" imgW="87624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1" y="6019800"/>
                        <a:ext cx="1940379"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nvGraphicFramePr>
        <p:xfrm>
          <a:off x="4038600" y="2514600"/>
          <a:ext cx="323850" cy="367030"/>
        </p:xfrm>
        <a:graphic>
          <a:graphicData uri="http://schemas.openxmlformats.org/presentationml/2006/ole">
            <mc:AlternateContent xmlns:mc="http://schemas.openxmlformats.org/markup-compatibility/2006">
              <mc:Choice xmlns:v="urn:schemas-microsoft-com:vml" Requires="v">
                <p:oleObj spid="_x0000_s9223" name="Equation" r:id="rId13" imgW="190440" imgH="215640" progId="Equation.3">
                  <p:embed/>
                </p:oleObj>
              </mc:Choice>
              <mc:Fallback>
                <p:oleObj name="Equation" r:id="rId13" imgW="1904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514600"/>
                        <a:ext cx="323850" cy="367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40"/>
          <p:cNvGraphicFramePr>
            <a:graphicFrameLocks noChangeAspect="1"/>
          </p:cNvGraphicFramePr>
          <p:nvPr/>
        </p:nvGraphicFramePr>
        <p:xfrm>
          <a:off x="5867400" y="2590800"/>
          <a:ext cx="336550" cy="336550"/>
        </p:xfrm>
        <a:graphic>
          <a:graphicData uri="http://schemas.openxmlformats.org/presentationml/2006/ole">
            <mc:AlternateContent xmlns:mc="http://schemas.openxmlformats.org/markup-compatibility/2006">
              <mc:Choice xmlns:v="urn:schemas-microsoft-com:vml" Requires="v">
                <p:oleObj spid="_x0000_s9224" name="Equation" r:id="rId15" imgW="215640" imgH="215640" progId="Equation.3">
                  <p:embed/>
                </p:oleObj>
              </mc:Choice>
              <mc:Fallback>
                <p:oleObj name="Equation" r:id="rId15" imgW="21564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67400" y="2590800"/>
                        <a:ext cx="33655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p:nvGraphicFramePr>
        <p:xfrm>
          <a:off x="4343400" y="1981200"/>
          <a:ext cx="1425388" cy="336550"/>
        </p:xfrm>
        <a:graphic>
          <a:graphicData uri="http://schemas.openxmlformats.org/presentationml/2006/ole">
            <mc:AlternateContent xmlns:mc="http://schemas.openxmlformats.org/markup-compatibility/2006">
              <mc:Choice xmlns:v="urn:schemas-microsoft-com:vml" Requires="v">
                <p:oleObj spid="_x0000_s9225" name="Equation" r:id="rId17" imgW="914400" imgH="215640" progId="Equation.3">
                  <p:embed/>
                </p:oleObj>
              </mc:Choice>
              <mc:Fallback>
                <p:oleObj name="Equation" r:id="rId17" imgW="91440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0" y="1981200"/>
                        <a:ext cx="1425388"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4" name="Straight Connector 43"/>
          <p:cNvCxnSpPr/>
          <p:nvPr/>
        </p:nvCxnSpPr>
        <p:spPr>
          <a:xfrm>
            <a:off x="2438400" y="5029200"/>
            <a:ext cx="16438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66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par>
                                <p:cTn id="18" presetID="22" presetClass="entr" presetSubtype="8"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par>
                                <p:cTn id="26" presetID="22" presetClass="entr" presetSubtype="8"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down)">
                                      <p:cBhvr>
                                        <p:cTn id="33" dur="500"/>
                                        <p:tgtEl>
                                          <p:spTgt spid="38"/>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22" presetClass="entr" presetSubtype="8"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down)">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cstate="print"/>
          <a:srcRect/>
          <a:stretch>
            <a:fillRect/>
          </a:stretch>
        </p:blipFill>
        <p:spPr bwMode="auto">
          <a:xfrm>
            <a:off x="1524001" y="3505200"/>
            <a:ext cx="3221037" cy="2438400"/>
          </a:xfrm>
          <a:prstGeom prst="rect">
            <a:avLst/>
          </a:prstGeom>
          <a:noFill/>
          <a:ln w="9525">
            <a:noFill/>
            <a:miter lim="800000"/>
            <a:headEnd/>
            <a:tailEnd/>
          </a:ln>
        </p:spPr>
      </p:pic>
      <p:graphicFrame>
        <p:nvGraphicFramePr>
          <p:cNvPr id="43010" name="Object 2"/>
          <p:cNvGraphicFramePr>
            <a:graphicFrameLocks noChangeAspect="1"/>
          </p:cNvGraphicFramePr>
          <p:nvPr/>
        </p:nvGraphicFramePr>
        <p:xfrm>
          <a:off x="5562600" y="3352800"/>
          <a:ext cx="4884738" cy="2286000"/>
        </p:xfrm>
        <a:graphic>
          <a:graphicData uri="http://schemas.openxmlformats.org/presentationml/2006/ole">
            <mc:AlternateContent xmlns:mc="http://schemas.openxmlformats.org/markup-compatibility/2006">
              <mc:Choice xmlns:v="urn:schemas-microsoft-com:vml" Requires="v">
                <p:oleObj spid="_x0000_s10242" name="Equation" r:id="rId4" imgW="2438280" imgH="1143000" progId="Equation.3">
                  <p:embed/>
                </p:oleObj>
              </mc:Choice>
              <mc:Fallback>
                <p:oleObj name="Equation" r:id="rId4" imgW="2438280" imgH="1143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352800"/>
                        <a:ext cx="4884738"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10"/>
          <p:cNvSpPr txBox="1">
            <a:spLocks noChangeArrowheads="1"/>
          </p:cNvSpPr>
          <p:nvPr/>
        </p:nvSpPr>
        <p:spPr bwMode="auto">
          <a:xfrm>
            <a:off x="1828800" y="5924551"/>
            <a:ext cx="8009244" cy="430887"/>
          </a:xfrm>
          <a:prstGeom prst="rect">
            <a:avLst/>
          </a:prstGeom>
          <a:noFill/>
          <a:ln w="9525">
            <a:noFill/>
            <a:miter lim="800000"/>
            <a:headEnd/>
            <a:tailEnd/>
          </a:ln>
        </p:spPr>
        <p:txBody>
          <a:bodyPr wrap="none">
            <a:spAutoFit/>
          </a:bodyPr>
          <a:lstStyle/>
          <a:p>
            <a:pPr marL="0" lvl="1"/>
            <a:r>
              <a:rPr lang="en-US" sz="2200" b="1" dirty="0"/>
              <a:t>Operation at low </a:t>
            </a:r>
            <a:r>
              <a:rPr lang="en-US" sz="2200" b="1" i="1" dirty="0"/>
              <a:t>Temp</a:t>
            </a:r>
            <a:r>
              <a:rPr lang="en-US" sz="2200" b="1" dirty="0"/>
              <a:t>, </a:t>
            </a:r>
            <a:r>
              <a:rPr lang="en-US" sz="2200" b="1" dirty="0"/>
              <a:t>low </a:t>
            </a:r>
            <a:r>
              <a:rPr lang="en-US" sz="2200" b="1" i="1" dirty="0"/>
              <a:t>V</a:t>
            </a:r>
            <a:r>
              <a:rPr lang="en-US" sz="2200" b="1" baseline="-25000" dirty="0"/>
              <a:t>CC</a:t>
            </a:r>
            <a:r>
              <a:rPr lang="en-US" sz="2200" b="1" dirty="0"/>
              <a:t>, and with small </a:t>
            </a:r>
            <a:r>
              <a:rPr lang="en-US" sz="2200" b="1" i="1" dirty="0"/>
              <a:t>C</a:t>
            </a:r>
            <a:r>
              <a:rPr lang="en-US" sz="2200" b="1" baseline="-25000" dirty="0"/>
              <a:t>L</a:t>
            </a:r>
            <a:r>
              <a:rPr lang="en-US" sz="2200" b="1" dirty="0"/>
              <a:t> </a:t>
            </a:r>
            <a:r>
              <a:rPr lang="en-US" sz="2200" b="1" dirty="0">
                <a:sym typeface="Wingdings" pitchFamily="2" charset="2"/>
              </a:rPr>
              <a:t></a:t>
            </a:r>
            <a:r>
              <a:rPr lang="en-US" sz="2200" b="1" dirty="0"/>
              <a:t> superior FOM</a:t>
            </a:r>
          </a:p>
        </p:txBody>
      </p:sp>
      <p:sp>
        <p:nvSpPr>
          <p:cNvPr id="9" name="Rectangle 3"/>
          <p:cNvSpPr>
            <a:spLocks noGrp="1" noChangeArrowheads="1"/>
          </p:cNvSpPr>
          <p:nvPr>
            <p:ph idx="1"/>
          </p:nvPr>
        </p:nvSpPr>
        <p:spPr>
          <a:xfrm>
            <a:off x="2057400" y="1143001"/>
            <a:ext cx="7848600" cy="2133600"/>
          </a:xfrm>
        </p:spPr>
        <p:txBody>
          <a:bodyPr>
            <a:normAutofit/>
          </a:bodyPr>
          <a:lstStyle/>
          <a:p>
            <a:r>
              <a:rPr lang="en-US" dirty="0" smtClean="0"/>
              <a:t>The gain-bandwidth product is commonly used to benchmark amplifiers.  </a:t>
            </a:r>
          </a:p>
          <a:p>
            <a:pPr lvl="1">
              <a:spcBef>
                <a:spcPct val="0"/>
              </a:spcBef>
            </a:pPr>
            <a:r>
              <a:rPr lang="en-US" dirty="0" smtClean="0"/>
              <a:t>We wish to maximize both the gain and the bandwidth.</a:t>
            </a:r>
          </a:p>
          <a:p>
            <a:r>
              <a:rPr lang="en-US" dirty="0" smtClean="0"/>
              <a:t>Power consumption is also an important attribute.</a:t>
            </a:r>
          </a:p>
          <a:p>
            <a:pPr lvl="1">
              <a:spcBef>
                <a:spcPct val="0"/>
              </a:spcBef>
            </a:pPr>
            <a:r>
              <a:rPr lang="en-US" dirty="0" smtClean="0"/>
              <a:t>We wish to minimize the power consumption.</a:t>
            </a:r>
          </a:p>
        </p:txBody>
      </p:sp>
      <p:sp>
        <p:nvSpPr>
          <p:cNvPr id="10" name="Rectangle 2"/>
          <p:cNvSpPr>
            <a:spLocks noGrp="1" noChangeArrowheads="1"/>
          </p:cNvSpPr>
          <p:nvPr>
            <p:ph type="title"/>
          </p:nvPr>
        </p:nvSpPr>
        <p:spPr>
          <a:xfrm>
            <a:off x="1981200" y="274638"/>
            <a:ext cx="8229600" cy="715962"/>
          </a:xfrm>
        </p:spPr>
        <p:txBody>
          <a:bodyPr>
            <a:normAutofit/>
          </a:bodyPr>
          <a:lstStyle/>
          <a:p>
            <a:r>
              <a:rPr lang="en-US" dirty="0" smtClean="0"/>
              <a:t>Amplifier Figure of Merit (FOM)</a:t>
            </a:r>
          </a:p>
        </p:txBody>
      </p:sp>
      <p:sp>
        <p:nvSpPr>
          <p:cNvPr id="7"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60000" lnSpcReduction="20000"/>
          </a:bodyPr>
          <a:lstStyle/>
          <a:p>
            <a:pPr algn="ctr">
              <a:spcBef>
                <a:spcPct val="0"/>
              </a:spcBef>
              <a:defRPr/>
            </a:pPr>
            <a:r>
              <a:rPr lang="en-US" sz="4400" b="1" u="sng" dirty="0">
                <a:latin typeface="+mj-lt"/>
                <a:ea typeface="+mj-ea"/>
                <a:cs typeface="+mj-cs"/>
              </a:rPr>
              <a:t>Definitions</a:t>
            </a:r>
          </a:p>
        </p:txBody>
      </p:sp>
    </p:spTree>
    <p:extLst>
      <p:ext uri="{BB962C8B-B14F-4D97-AF65-F5344CB8AC3E}">
        <p14:creationId xmlns:p14="http://schemas.microsoft.com/office/powerpoint/2010/main" val="4039694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1981200"/>
            <a:ext cx="8305800" cy="1600200"/>
          </a:xfrm>
          <a:solidFill>
            <a:schemeClr val="accent6">
              <a:lumMod val="60000"/>
              <a:lumOff val="40000"/>
            </a:schemeClr>
          </a:solidFill>
          <a:ln w="76200">
            <a:solidFill>
              <a:schemeClr val="tx1"/>
            </a:solidFill>
          </a:ln>
        </p:spPr>
        <p:txBody>
          <a:bodyPr>
            <a:normAutofit/>
          </a:bodyPr>
          <a:lstStyle/>
          <a:p>
            <a:r>
              <a:rPr lang="en-US" b="1" dirty="0" smtClean="0"/>
              <a:t>3. Low Frequency Response (LFR) of BJT</a:t>
            </a:r>
            <a:endParaRPr lang="en-US" b="1" dirty="0"/>
          </a:p>
        </p:txBody>
      </p:sp>
    </p:spTree>
    <p:extLst>
      <p:ext uri="{BB962C8B-B14F-4D97-AF65-F5344CB8AC3E}">
        <p14:creationId xmlns:p14="http://schemas.microsoft.com/office/powerpoint/2010/main" val="742153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1905000" y="990600"/>
            <a:ext cx="8382000" cy="4724400"/>
          </a:xfrm>
        </p:spPr>
        <p:txBody>
          <a:bodyPr>
            <a:normAutofit/>
          </a:bodyPr>
          <a:lstStyle/>
          <a:p>
            <a:pPr eaLnBrk="1" hangingPunct="1"/>
            <a:r>
              <a:rPr lang="en-US" dirty="0" smtClean="0"/>
              <a:t>Previously assumed that </a:t>
            </a:r>
            <a:r>
              <a:rPr lang="en-US" dirty="0" smtClean="0">
                <a:solidFill>
                  <a:srgbClr val="FF0000"/>
                </a:solidFill>
              </a:rPr>
              <a:t>gain is constant</a:t>
            </a:r>
            <a:r>
              <a:rPr lang="en-US" dirty="0" smtClean="0"/>
              <a:t> and independent of frequency.</a:t>
            </a:r>
          </a:p>
          <a:p>
            <a:pPr lvl="1" eaLnBrk="1" hangingPunct="1"/>
            <a:r>
              <a:rPr lang="en-US" sz="3200" dirty="0"/>
              <a:t>implied that </a:t>
            </a:r>
            <a:r>
              <a:rPr lang="en-US" sz="3200" dirty="0">
                <a:solidFill>
                  <a:srgbClr val="FF0000"/>
                </a:solidFill>
              </a:rPr>
              <a:t>bandwidth was infinite</a:t>
            </a:r>
          </a:p>
          <a:p>
            <a:pPr lvl="1" eaLnBrk="1" hangingPunct="1"/>
            <a:r>
              <a:rPr lang="en-US" sz="3200" dirty="0"/>
              <a:t>this is </a:t>
            </a:r>
            <a:r>
              <a:rPr lang="en-US" sz="3200" dirty="0">
                <a:solidFill>
                  <a:srgbClr val="FF0000"/>
                </a:solidFill>
              </a:rPr>
              <a:t>not true</a:t>
            </a:r>
          </a:p>
          <a:p>
            <a:pPr eaLnBrk="1" hangingPunct="1"/>
            <a:r>
              <a:rPr lang="en-US" b="1" dirty="0" smtClean="0">
                <a:solidFill>
                  <a:srgbClr val="109C21"/>
                </a:solidFill>
              </a:rPr>
              <a:t>Middle-frequency band (</a:t>
            </a:r>
            <a:r>
              <a:rPr lang="en-US" b="1" dirty="0" err="1" smtClean="0">
                <a:solidFill>
                  <a:srgbClr val="109C21"/>
                </a:solidFill>
              </a:rPr>
              <a:t>midband</a:t>
            </a:r>
            <a:r>
              <a:rPr lang="en-US" b="1" dirty="0" smtClean="0">
                <a:solidFill>
                  <a:srgbClr val="109C21"/>
                </a:solidFill>
              </a:rPr>
              <a:t>?) </a:t>
            </a:r>
            <a:r>
              <a:rPr lang="en-US" dirty="0" smtClean="0"/>
              <a:t>is the range of frequencies over which device gain is constant.</a:t>
            </a:r>
          </a:p>
        </p:txBody>
      </p:sp>
      <p:sp>
        <p:nvSpPr>
          <p:cNvPr id="4" name="Title 4"/>
          <p:cNvSpPr txBox="1">
            <a:spLocks/>
          </p:cNvSpPr>
          <p:nvPr/>
        </p:nvSpPr>
        <p:spPr>
          <a:xfrm>
            <a:off x="1752600" y="152400"/>
            <a:ext cx="990600" cy="457200"/>
          </a:xfrm>
          <a:prstGeom prst="rect">
            <a:avLst/>
          </a:prstGeom>
          <a:solidFill>
            <a:schemeClr val="accent6">
              <a:lumMod val="60000"/>
              <a:lumOff val="40000"/>
            </a:schemeClr>
          </a:solidFill>
          <a:ln w="12700">
            <a:solidFill>
              <a:schemeClr val="tx1"/>
            </a:solidFill>
          </a:ln>
        </p:spPr>
        <p:txBody>
          <a:bodyPr vert="horz" lIns="91440" tIns="45720" rIns="91440" bIns="45720" rtlCol="0" anchor="ctr">
            <a:normAutofit fontScale="62500" lnSpcReduction="20000"/>
          </a:bodyPr>
          <a:lstStyle/>
          <a:p>
            <a:pPr algn="ctr">
              <a:spcBef>
                <a:spcPct val="0"/>
              </a:spcBef>
              <a:defRPr/>
            </a:pPr>
            <a:r>
              <a:rPr lang="en-US" sz="4400" b="1" dirty="0">
                <a:latin typeface="+mj-lt"/>
                <a:ea typeface="+mj-ea"/>
                <a:cs typeface="+mj-cs"/>
              </a:rPr>
              <a:t>LFR</a:t>
            </a:r>
          </a:p>
        </p:txBody>
      </p:sp>
    </p:spTree>
    <p:extLst>
      <p:ext uri="{BB962C8B-B14F-4D97-AF65-F5344CB8AC3E}">
        <p14:creationId xmlns:p14="http://schemas.microsoft.com/office/powerpoint/2010/main" val="118093628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a:ln w="76200">
            <a:solidFill>
              <a:schemeClr val="tx1"/>
            </a:solidFill>
          </a:ln>
        </p:spPr>
        <p:txBody>
          <a:bodyPr/>
          <a:lstStyle/>
          <a:p>
            <a:r>
              <a:rPr lang="en-US" b="1" dirty="0" smtClean="0"/>
              <a:t>Sequence</a:t>
            </a:r>
            <a:endParaRPr lang="en-US" b="1" dirty="0"/>
          </a:p>
        </p:txBody>
      </p:sp>
      <p:sp>
        <p:nvSpPr>
          <p:cNvPr id="3" name="Content Placeholder 2"/>
          <p:cNvSpPr>
            <a:spLocks noGrp="1"/>
          </p:cNvSpPr>
          <p:nvPr>
            <p:ph idx="1"/>
          </p:nvPr>
        </p:nvSpPr>
        <p:spPr>
          <a:xfrm>
            <a:off x="1981200" y="1600200"/>
            <a:ext cx="8229600" cy="4953000"/>
          </a:xfrm>
          <a:solidFill>
            <a:srgbClr val="FFFF00"/>
          </a:solidFill>
          <a:ln w="28575">
            <a:solidFill>
              <a:schemeClr val="tx1"/>
            </a:solidFill>
          </a:ln>
        </p:spPr>
        <p:txBody>
          <a:bodyPr>
            <a:normAutofit fontScale="92500" lnSpcReduction="10000"/>
          </a:bodyPr>
          <a:lstStyle/>
          <a:p>
            <a:pPr marL="514350" indent="-514350">
              <a:buFont typeface="+mj-lt"/>
              <a:buAutoNum type="arabicPeriod"/>
            </a:pPr>
            <a:r>
              <a:rPr lang="en-US" b="1" dirty="0" smtClean="0">
                <a:solidFill>
                  <a:srgbClr val="00B0F0"/>
                </a:solidFill>
              </a:rPr>
              <a:t>Introduction</a:t>
            </a:r>
          </a:p>
          <a:p>
            <a:pPr marL="514350" indent="-514350">
              <a:buFont typeface="+mj-lt"/>
              <a:buAutoNum type="arabicPeriod"/>
            </a:pPr>
            <a:r>
              <a:rPr lang="en-US" b="1" dirty="0" smtClean="0">
                <a:solidFill>
                  <a:srgbClr val="00B0F0"/>
                </a:solidFill>
              </a:rPr>
              <a:t>Definitions of some terms </a:t>
            </a:r>
          </a:p>
          <a:p>
            <a:pPr marL="514350" indent="-514350">
              <a:buFont typeface="+mj-lt"/>
              <a:buAutoNum type="arabicPeriod"/>
            </a:pPr>
            <a:r>
              <a:rPr lang="en-US" b="1" dirty="0" smtClean="0">
                <a:solidFill>
                  <a:srgbClr val="FF0000"/>
                </a:solidFill>
              </a:rPr>
              <a:t>Examples solving</a:t>
            </a:r>
          </a:p>
          <a:p>
            <a:pPr marL="514350" indent="-514350">
              <a:buFont typeface="+mj-lt"/>
              <a:buAutoNum type="arabicPeriod"/>
            </a:pPr>
            <a:r>
              <a:rPr lang="en-US" b="1" dirty="0" smtClean="0"/>
              <a:t> Low Frequency Response of BJT</a:t>
            </a:r>
          </a:p>
          <a:p>
            <a:pPr marL="514350" indent="-514350">
              <a:buFont typeface="+mj-lt"/>
              <a:buAutoNum type="arabicPeriod"/>
            </a:pPr>
            <a:r>
              <a:rPr lang="en-US" b="1" dirty="0" smtClean="0">
                <a:solidFill>
                  <a:srgbClr val="FF0000"/>
                </a:solidFill>
              </a:rPr>
              <a:t>Examples solving</a:t>
            </a:r>
          </a:p>
          <a:p>
            <a:pPr marL="514350" indent="-514350">
              <a:buFont typeface="+mj-lt"/>
              <a:buAutoNum type="arabicPeriod"/>
            </a:pPr>
            <a:r>
              <a:rPr lang="en-US" b="1" dirty="0" smtClean="0"/>
              <a:t>High Frequency response of BJT</a:t>
            </a:r>
          </a:p>
          <a:p>
            <a:pPr marL="514350" indent="-514350">
              <a:buFont typeface="+mj-lt"/>
              <a:buAutoNum type="arabicPeriod"/>
            </a:pPr>
            <a:r>
              <a:rPr lang="en-US" b="1" dirty="0" smtClean="0">
                <a:solidFill>
                  <a:srgbClr val="FF0000"/>
                </a:solidFill>
              </a:rPr>
              <a:t>Examples solving</a:t>
            </a:r>
          </a:p>
          <a:p>
            <a:pPr marL="514350" indent="-514350">
              <a:buFont typeface="+mj-lt"/>
              <a:buAutoNum type="arabicPeriod"/>
            </a:pPr>
            <a:r>
              <a:rPr lang="en-US" b="1" dirty="0" smtClean="0"/>
              <a:t>Miller Effect</a:t>
            </a:r>
          </a:p>
          <a:p>
            <a:pPr marL="514350" indent="-514350">
              <a:buFont typeface="+mj-lt"/>
              <a:buAutoNum type="arabicPeriod"/>
            </a:pPr>
            <a:r>
              <a:rPr lang="en-US" b="1" dirty="0" smtClean="0">
                <a:solidFill>
                  <a:srgbClr val="FF0000"/>
                </a:solidFill>
              </a:rPr>
              <a:t>Examples solving</a:t>
            </a:r>
          </a:p>
          <a:p>
            <a:pPr marL="514350" indent="-514350">
              <a:buFont typeface="+mj-lt"/>
              <a:buAutoNum type="arabicPeriod"/>
            </a:pPr>
            <a:r>
              <a:rPr lang="en-US" b="1" dirty="0" smtClean="0"/>
              <a:t>Summary</a:t>
            </a:r>
          </a:p>
          <a:p>
            <a:pPr marL="514350" indent="-514350">
              <a:buFont typeface="+mj-lt"/>
              <a:buAutoNum type="arabicPeriod"/>
            </a:pPr>
            <a:r>
              <a:rPr lang="en-US" b="1" dirty="0" smtClean="0">
                <a:solidFill>
                  <a:srgbClr val="00B050"/>
                </a:solidFill>
              </a:rPr>
              <a:t>Verbal Quiz</a:t>
            </a:r>
          </a:p>
          <a:p>
            <a:endParaRPr lang="en-US" b="1" dirty="0"/>
          </a:p>
        </p:txBody>
      </p:sp>
    </p:spTree>
    <p:extLst>
      <p:ext uri="{BB962C8B-B14F-4D97-AF65-F5344CB8AC3E}">
        <p14:creationId xmlns:p14="http://schemas.microsoft.com/office/powerpoint/2010/main" val="9303556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981200" y="533401"/>
            <a:ext cx="8229600" cy="5592763"/>
          </a:xfrm>
        </p:spPr>
        <p:txBody>
          <a:bodyPr/>
          <a:lstStyle/>
          <a:p>
            <a:pPr>
              <a:buNone/>
            </a:pPr>
            <a:r>
              <a:rPr lang="en-US" dirty="0" smtClean="0"/>
              <a:t>    </a:t>
            </a:r>
            <a:r>
              <a:rPr lang="en-US" b="1" dirty="0" smtClean="0"/>
              <a:t>BJT frequency response can be divided into following areas </a:t>
            </a:r>
          </a:p>
          <a:p>
            <a:pPr>
              <a:buNone/>
            </a:pPr>
            <a:endParaRPr lang="en-US" b="1" dirty="0" smtClean="0"/>
          </a:p>
          <a:p>
            <a:pPr marL="514350" indent="-514350">
              <a:buFont typeface="+mj-lt"/>
              <a:buAutoNum type="arabicPeriod"/>
            </a:pPr>
            <a:r>
              <a:rPr lang="en-US" dirty="0" smtClean="0">
                <a:solidFill>
                  <a:srgbClr val="FF0000"/>
                </a:solidFill>
              </a:rPr>
              <a:t>Response due to external capacitance (</a:t>
            </a:r>
            <a:r>
              <a:rPr lang="en-US" b="1" dirty="0" smtClean="0">
                <a:solidFill>
                  <a:srgbClr val="109C21"/>
                </a:solidFill>
              </a:rPr>
              <a:t>low frequency response</a:t>
            </a:r>
            <a:r>
              <a:rPr lang="en-US" dirty="0" smtClean="0">
                <a:solidFill>
                  <a:srgbClr val="FF0000"/>
                </a:solidFill>
              </a:rPr>
              <a:t>)</a:t>
            </a:r>
          </a:p>
          <a:p>
            <a:pPr marL="914400" lvl="1" indent="-514350">
              <a:buFont typeface="+mj-lt"/>
              <a:buAutoNum type="alphaLcParenR"/>
            </a:pPr>
            <a:r>
              <a:rPr lang="en-US" dirty="0" smtClean="0"/>
              <a:t> Due to coupling capacitor</a:t>
            </a:r>
          </a:p>
          <a:p>
            <a:pPr marL="914400" lvl="1" indent="-514350">
              <a:buFont typeface="+mj-lt"/>
              <a:buAutoNum type="alphaLcParenR"/>
            </a:pPr>
            <a:r>
              <a:rPr lang="en-US" dirty="0" smtClean="0"/>
              <a:t>Due to by-pass capacitor</a:t>
            </a:r>
          </a:p>
          <a:p>
            <a:pPr marL="914400" lvl="1" indent="-514350">
              <a:buFont typeface="+mj-lt"/>
              <a:buAutoNum type="alphaLcParenR"/>
            </a:pPr>
            <a:endParaRPr lang="en-US" dirty="0" smtClean="0"/>
          </a:p>
          <a:p>
            <a:pPr marL="514350" indent="-514350">
              <a:buFont typeface="+mj-lt"/>
              <a:buAutoNum type="arabicPeriod"/>
            </a:pPr>
            <a:r>
              <a:rPr lang="en-US" dirty="0" smtClean="0">
                <a:solidFill>
                  <a:srgbClr val="002060"/>
                </a:solidFill>
              </a:rPr>
              <a:t>Response due to internal capacitance (</a:t>
            </a:r>
            <a:r>
              <a:rPr lang="en-US" b="1" dirty="0" smtClean="0">
                <a:solidFill>
                  <a:srgbClr val="109C21"/>
                </a:solidFill>
              </a:rPr>
              <a:t>High frequency response</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31194201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Amplifier gain vs frequency</a:t>
            </a:r>
          </a:p>
        </p:txBody>
      </p:sp>
      <p:pic>
        <p:nvPicPr>
          <p:cNvPr id="2052" name="Picture 4" descr="fixed_0701"/>
          <p:cNvPicPr>
            <a:picLocks noChangeAspect="1" noChangeArrowheads="1"/>
          </p:cNvPicPr>
          <p:nvPr/>
        </p:nvPicPr>
        <p:blipFill>
          <a:blip r:embed="rId3" cstate="print"/>
          <a:srcRect/>
          <a:stretch>
            <a:fillRect/>
          </a:stretch>
        </p:blipFill>
        <p:spPr bwMode="auto">
          <a:xfrm>
            <a:off x="1919288" y="1773238"/>
            <a:ext cx="8382000" cy="4724400"/>
          </a:xfrm>
          <a:prstGeom prst="rect">
            <a:avLst/>
          </a:prstGeom>
          <a:noFill/>
          <a:ln w="9525">
            <a:noFill/>
            <a:miter lim="800000"/>
            <a:headEnd/>
            <a:tailEnd/>
          </a:ln>
        </p:spPr>
      </p:pic>
      <p:sp>
        <p:nvSpPr>
          <p:cNvPr id="2053" name="Text Box 5"/>
          <p:cNvSpPr txBox="1">
            <a:spLocks noChangeArrowheads="1"/>
          </p:cNvSpPr>
          <p:nvPr/>
        </p:nvSpPr>
        <p:spPr bwMode="auto">
          <a:xfrm>
            <a:off x="5448301" y="2708276"/>
            <a:ext cx="2087563" cy="396875"/>
          </a:xfrm>
          <a:prstGeom prst="rect">
            <a:avLst/>
          </a:prstGeom>
          <a:solidFill>
            <a:schemeClr val="bg1"/>
          </a:solidFill>
          <a:ln w="9525">
            <a:noFill/>
            <a:miter lim="800000"/>
            <a:headEnd/>
            <a:tailEnd/>
          </a:ln>
        </p:spPr>
        <p:txBody>
          <a:bodyPr>
            <a:spAutoFit/>
          </a:bodyPr>
          <a:lstStyle/>
          <a:p>
            <a:pPr eaLnBrk="0" hangingPunct="0">
              <a:spcBef>
                <a:spcPct val="50000"/>
              </a:spcBef>
            </a:pPr>
            <a:r>
              <a:rPr lang="en-US" sz="2000" b="1">
                <a:latin typeface="Garamond" pitchFamily="18" charset="0"/>
              </a:rPr>
              <a:t>Midband range</a:t>
            </a:r>
          </a:p>
        </p:txBody>
      </p:sp>
      <p:sp>
        <p:nvSpPr>
          <p:cNvPr id="2054" name="AutoShape 6"/>
          <p:cNvSpPr>
            <a:spLocks noChangeArrowheads="1"/>
          </p:cNvSpPr>
          <p:nvPr/>
        </p:nvSpPr>
        <p:spPr bwMode="auto">
          <a:xfrm>
            <a:off x="4367213" y="4941889"/>
            <a:ext cx="3168650" cy="719137"/>
          </a:xfrm>
          <a:prstGeom prst="wedgeRoundRectCallout">
            <a:avLst>
              <a:gd name="adj1" fmla="val -71343"/>
              <a:gd name="adj2" fmla="val -122407"/>
              <a:gd name="adj3" fmla="val 16667"/>
            </a:avLst>
          </a:prstGeom>
          <a:solidFill>
            <a:srgbClr val="FFFF00"/>
          </a:solidFill>
          <a:ln w="9525">
            <a:solidFill>
              <a:schemeClr val="tx1"/>
            </a:solidFill>
            <a:miter lim="800000"/>
            <a:headEnd/>
            <a:tailEnd/>
          </a:ln>
        </p:spPr>
        <p:txBody>
          <a:bodyPr/>
          <a:lstStyle/>
          <a:p>
            <a:pPr algn="ctr" eaLnBrk="0" hangingPunct="0"/>
            <a:r>
              <a:rPr lang="en-US">
                <a:latin typeface="Verdana" pitchFamily="34" charset="0"/>
              </a:rPr>
              <a:t>Gain falls of due to the effects of C</a:t>
            </a:r>
            <a:r>
              <a:rPr lang="en-US" baseline="-25000">
                <a:latin typeface="Verdana" pitchFamily="34" charset="0"/>
              </a:rPr>
              <a:t>C</a:t>
            </a:r>
            <a:r>
              <a:rPr lang="en-US">
                <a:latin typeface="Verdana" pitchFamily="34" charset="0"/>
              </a:rPr>
              <a:t> and C</a:t>
            </a:r>
            <a:r>
              <a:rPr lang="en-US" baseline="-25000">
                <a:latin typeface="Verdana" pitchFamily="34" charset="0"/>
              </a:rPr>
              <a:t>E</a:t>
            </a:r>
          </a:p>
        </p:txBody>
      </p:sp>
      <p:sp>
        <p:nvSpPr>
          <p:cNvPr id="2055" name="AutoShape 7"/>
          <p:cNvSpPr>
            <a:spLocks noChangeArrowheads="1"/>
          </p:cNvSpPr>
          <p:nvPr/>
        </p:nvSpPr>
        <p:spPr bwMode="auto">
          <a:xfrm>
            <a:off x="4583113" y="3644900"/>
            <a:ext cx="3960812" cy="1079500"/>
          </a:xfrm>
          <a:prstGeom prst="wedgeRoundRectCallout">
            <a:avLst>
              <a:gd name="adj1" fmla="val 65954"/>
              <a:gd name="adj2" fmla="val -2060"/>
              <a:gd name="adj3" fmla="val 16667"/>
            </a:avLst>
          </a:prstGeom>
          <a:solidFill>
            <a:srgbClr val="FFFF00"/>
          </a:solidFill>
          <a:ln w="9525">
            <a:solidFill>
              <a:schemeClr val="tx1"/>
            </a:solidFill>
            <a:miter lim="800000"/>
            <a:headEnd/>
            <a:tailEnd/>
          </a:ln>
        </p:spPr>
        <p:txBody>
          <a:bodyPr/>
          <a:lstStyle/>
          <a:p>
            <a:pPr algn="ctr" eaLnBrk="0" hangingPunct="0"/>
            <a:r>
              <a:rPr lang="en-US">
                <a:latin typeface="Verdana" pitchFamily="34" charset="0"/>
              </a:rPr>
              <a:t>Gain falls of due to the effects of stray capacitance and transistor capacitance effects</a:t>
            </a:r>
            <a:endParaRPr lang="en-US" baseline="-25000">
              <a:latin typeface="Verdana" pitchFamily="34" charset="0"/>
              <a:sym typeface="Symbol" pitchFamily="18" charset="2"/>
            </a:endParaRPr>
          </a:p>
        </p:txBody>
      </p:sp>
      <p:graphicFrame>
        <p:nvGraphicFramePr>
          <p:cNvPr id="2050" name="Object 9"/>
          <p:cNvGraphicFramePr>
            <a:graphicFrameLocks noChangeAspect="1"/>
          </p:cNvGraphicFramePr>
          <p:nvPr/>
        </p:nvGraphicFramePr>
        <p:xfrm>
          <a:off x="5519739" y="6021388"/>
          <a:ext cx="1944687" cy="501650"/>
        </p:xfrm>
        <a:graphic>
          <a:graphicData uri="http://schemas.openxmlformats.org/presentationml/2006/ole">
            <mc:AlternateContent xmlns:mc="http://schemas.openxmlformats.org/markup-compatibility/2006">
              <mc:Choice xmlns:v="urn:schemas-microsoft-com:vml" Requires="v">
                <p:oleObj spid="_x0000_s11266" name="Equation" r:id="rId4" imgW="888840" imgH="228600" progId="Equation.3">
                  <p:embed/>
                </p:oleObj>
              </mc:Choice>
              <mc:Fallback>
                <p:oleObj name="Equation" r:id="rId4" imgW="8888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739" y="6021388"/>
                        <a:ext cx="1944687" cy="501650"/>
                      </a:xfrm>
                      <a:prstGeom prst="rect">
                        <a:avLst/>
                      </a:prstGeom>
                      <a:solidFill>
                        <a:srgbClr val="CCFF66"/>
                      </a:solidFill>
                    </p:spPr>
                  </p:pic>
                </p:oleObj>
              </mc:Fallback>
            </mc:AlternateContent>
          </a:graphicData>
        </a:graphic>
      </p:graphicFrame>
      <p:sp>
        <p:nvSpPr>
          <p:cNvPr id="2056" name="Slide Number Placeholder 7"/>
          <p:cNvSpPr>
            <a:spLocks noGrp="1"/>
          </p:cNvSpPr>
          <p:nvPr>
            <p:ph type="sldNum" sz="quarter" idx="12"/>
          </p:nvPr>
        </p:nvSpPr>
        <p:spPr>
          <a:noFill/>
        </p:spPr>
        <p:txBody>
          <a:bodyPr/>
          <a:lstStyle/>
          <a:p>
            <a:fld id="{375699CF-A584-4D18-8A65-C77FE851C2E4}" type="slidenum">
              <a:rPr lang="en-US" altLang="en-US" smtClean="0"/>
              <a:pPr/>
              <a:t>31</a:t>
            </a:fld>
            <a:endParaRPr lang="en-US" altLang="en-US" smtClean="0"/>
          </a:p>
        </p:txBody>
      </p:sp>
    </p:spTree>
    <p:extLst>
      <p:ext uri="{BB962C8B-B14F-4D97-AF65-F5344CB8AC3E}">
        <p14:creationId xmlns:p14="http://schemas.microsoft.com/office/powerpoint/2010/main" val="3252362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4000" y="1676400"/>
            <a:ext cx="8707664" cy="4419600"/>
          </a:xfrm>
          <a:prstGeom prst="rect">
            <a:avLst/>
          </a:prstGeom>
          <a:noFill/>
          <a:ln w="9525">
            <a:noFill/>
            <a:miter lim="800000"/>
            <a:headEnd/>
            <a:tailEnd/>
          </a:ln>
        </p:spPr>
      </p:pic>
      <p:sp>
        <p:nvSpPr>
          <p:cNvPr id="3" name="Rectangle 2"/>
          <p:cNvSpPr/>
          <p:nvPr/>
        </p:nvSpPr>
        <p:spPr>
          <a:xfrm>
            <a:off x="1524000" y="457201"/>
            <a:ext cx="9144000" cy="830997"/>
          </a:xfrm>
          <a:prstGeom prst="rect">
            <a:avLst/>
          </a:prstGeom>
          <a:solidFill>
            <a:srgbClr val="92D050"/>
          </a:solidFill>
        </p:spPr>
        <p:txBody>
          <a:bodyPr wrap="square">
            <a:spAutoFit/>
          </a:bodyPr>
          <a:lstStyle/>
          <a:p>
            <a:pPr algn="ctr"/>
            <a:r>
              <a:rPr lang="en-US" sz="2400" b="1" dirty="0"/>
              <a:t>The </a:t>
            </a:r>
            <a:r>
              <a:rPr lang="en-US" sz="2400" b="1" dirty="0"/>
              <a:t>graph delineates the three frequency bands relevant to frequency-response determination</a:t>
            </a:r>
          </a:p>
        </p:txBody>
      </p:sp>
    </p:spTree>
    <p:extLst>
      <p:ext uri="{BB962C8B-B14F-4D97-AF65-F5344CB8AC3E}">
        <p14:creationId xmlns:p14="http://schemas.microsoft.com/office/powerpoint/2010/main" val="1463694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228600"/>
            <a:ext cx="8534400" cy="1815882"/>
          </a:xfrm>
          <a:prstGeom prst="rect">
            <a:avLst/>
          </a:prstGeom>
        </p:spPr>
        <p:txBody>
          <a:bodyPr wrap="square">
            <a:spAutoFit/>
          </a:bodyPr>
          <a:lstStyle/>
          <a:p>
            <a:r>
              <a:rPr lang="en-US" sz="2800" b="1" dirty="0"/>
              <a:t>Figure in previous slide indicates </a:t>
            </a:r>
            <a:r>
              <a:rPr lang="en-US" sz="2800" b="1" dirty="0"/>
              <a:t>that at lower frequencies, the magnitude of the amplifier gain </a:t>
            </a:r>
            <a:r>
              <a:rPr lang="en-US" sz="2800" b="1" dirty="0"/>
              <a:t>falls off</a:t>
            </a:r>
            <a:r>
              <a:rPr lang="en-US" sz="2800" b="1" dirty="0"/>
              <a:t>. This occurs because the coupling and bypass capacitors no longer have low impedances</a:t>
            </a:r>
          </a:p>
        </p:txBody>
      </p:sp>
      <p:sp>
        <p:nvSpPr>
          <p:cNvPr id="6" name="Rectangle 5"/>
          <p:cNvSpPr/>
          <p:nvPr/>
        </p:nvSpPr>
        <p:spPr>
          <a:xfrm>
            <a:off x="1943100" y="2419915"/>
            <a:ext cx="8420100" cy="1815882"/>
          </a:xfrm>
          <a:prstGeom prst="rect">
            <a:avLst/>
          </a:prstGeom>
        </p:spPr>
        <p:txBody>
          <a:bodyPr wrap="square">
            <a:spAutoFit/>
          </a:bodyPr>
          <a:lstStyle/>
          <a:p>
            <a:r>
              <a:rPr lang="en-US" sz="2800" b="1" dirty="0"/>
              <a:t>as the frequency of the input signal </a:t>
            </a:r>
            <a:r>
              <a:rPr lang="en-US" sz="2800" b="1" dirty="0"/>
              <a:t>is lowered</a:t>
            </a:r>
            <a:r>
              <a:rPr lang="en-US" sz="2800" b="1" dirty="0"/>
              <a:t>, the reactance 1/</a:t>
            </a:r>
            <a:r>
              <a:rPr lang="en-US" sz="2800" b="1" i="1" dirty="0" err="1"/>
              <a:t>jω</a:t>
            </a:r>
            <a:r>
              <a:rPr lang="en-US" sz="2800" b="1" i="1" dirty="0"/>
              <a:t> C of each of these capacitors becomes significant and</a:t>
            </a:r>
            <a:r>
              <a:rPr lang="en-US" sz="2800" b="1" i="1" dirty="0"/>
              <a:t>,</a:t>
            </a:r>
            <a:r>
              <a:rPr lang="en-US" sz="2800" b="1" dirty="0"/>
              <a:t>, </a:t>
            </a:r>
            <a:r>
              <a:rPr lang="en-US" sz="2800" b="1" dirty="0"/>
              <a:t>this results in a decrease in the overall voltage gain of the amplifier</a:t>
            </a:r>
          </a:p>
        </p:txBody>
      </p:sp>
      <p:sp>
        <p:nvSpPr>
          <p:cNvPr id="7" name="Rectangle 6"/>
          <p:cNvSpPr/>
          <p:nvPr/>
        </p:nvSpPr>
        <p:spPr>
          <a:xfrm>
            <a:off x="1828800" y="4611231"/>
            <a:ext cx="8534400" cy="1815882"/>
          </a:xfrm>
          <a:prstGeom prst="rect">
            <a:avLst/>
          </a:prstGeom>
        </p:spPr>
        <p:txBody>
          <a:bodyPr wrap="square">
            <a:spAutoFit/>
          </a:bodyPr>
          <a:lstStyle/>
          <a:p>
            <a:r>
              <a:rPr lang="en-US" sz="2800" b="1" dirty="0"/>
              <a:t>We will </a:t>
            </a:r>
            <a:r>
              <a:rPr lang="en-US" sz="2800" b="1" dirty="0"/>
              <a:t>be particularly interested in the determination of the frequency </a:t>
            </a:r>
            <a:r>
              <a:rPr lang="en-US" sz="2800" b="1" i="1" dirty="0" err="1"/>
              <a:t>fL</a:t>
            </a:r>
            <a:r>
              <a:rPr lang="en-US" sz="2800" b="1" i="1" dirty="0"/>
              <a:t>, which defines </a:t>
            </a:r>
            <a:r>
              <a:rPr lang="en-US" sz="2800" b="1" i="1" dirty="0"/>
              <a:t>the </a:t>
            </a:r>
            <a:r>
              <a:rPr lang="en-US" sz="2800" b="1" dirty="0"/>
              <a:t>lower </a:t>
            </a:r>
            <a:r>
              <a:rPr lang="en-US" sz="2800" b="1" dirty="0"/>
              <a:t>end of the </a:t>
            </a:r>
            <a:r>
              <a:rPr lang="en-US" sz="2800" b="1" dirty="0" err="1"/>
              <a:t>midband</a:t>
            </a:r>
            <a:r>
              <a:rPr lang="en-US" sz="2800" b="1" dirty="0"/>
              <a:t>. It is usually defined as the frequency at which the gain </a:t>
            </a:r>
            <a:r>
              <a:rPr lang="en-US" sz="2800" b="1" dirty="0"/>
              <a:t>drops by </a:t>
            </a:r>
            <a:r>
              <a:rPr lang="en-US" sz="2800" b="1" dirty="0"/>
              <a:t>3 dB below its value in </a:t>
            </a:r>
            <a:r>
              <a:rPr lang="en-US" sz="2800" b="1" dirty="0" err="1"/>
              <a:t>midband</a:t>
            </a:r>
            <a:r>
              <a:rPr lang="en-US" sz="2800" b="1" dirty="0"/>
              <a:t>.</a:t>
            </a:r>
          </a:p>
        </p:txBody>
      </p:sp>
    </p:spTree>
    <p:extLst>
      <p:ext uri="{BB962C8B-B14F-4D97-AF65-F5344CB8AC3E}">
        <p14:creationId xmlns:p14="http://schemas.microsoft.com/office/powerpoint/2010/main" val="408944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8542" y="685801"/>
            <a:ext cx="7848600" cy="1384995"/>
          </a:xfrm>
          <a:prstGeom prst="rect">
            <a:avLst/>
          </a:prstGeom>
        </p:spPr>
        <p:txBody>
          <a:bodyPr wrap="square">
            <a:spAutoFit/>
          </a:bodyPr>
          <a:lstStyle/>
          <a:p>
            <a:r>
              <a:rPr lang="en-US" sz="2800" b="1" dirty="0"/>
              <a:t>Figure </a:t>
            </a:r>
            <a:r>
              <a:rPr lang="en-US" sz="2800" b="1" dirty="0"/>
              <a:t> </a:t>
            </a:r>
            <a:r>
              <a:rPr lang="en-US" sz="2800" b="1" dirty="0"/>
              <a:t>indicates also that the gain of the amplifier falls off at the high-frequency end</a:t>
            </a:r>
            <a:r>
              <a:rPr lang="en-US" sz="2800" b="1" dirty="0"/>
              <a:t>. This </a:t>
            </a:r>
            <a:r>
              <a:rPr lang="en-US" sz="2800" b="1" dirty="0"/>
              <a:t>is due to internal capacitive effects in the BJT</a:t>
            </a:r>
          </a:p>
        </p:txBody>
      </p:sp>
      <p:sp>
        <p:nvSpPr>
          <p:cNvPr id="5" name="Rectangle 4"/>
          <p:cNvSpPr/>
          <p:nvPr/>
        </p:nvSpPr>
        <p:spPr>
          <a:xfrm>
            <a:off x="1921790" y="2971800"/>
            <a:ext cx="8458200" cy="1815882"/>
          </a:xfrm>
          <a:prstGeom prst="rect">
            <a:avLst/>
          </a:prstGeom>
        </p:spPr>
        <p:txBody>
          <a:bodyPr wrap="square">
            <a:spAutoFit/>
          </a:bodyPr>
          <a:lstStyle/>
          <a:p>
            <a:r>
              <a:rPr lang="en-US" sz="2800" b="1" dirty="0"/>
              <a:t>We will be specifically interested in the determination of the </a:t>
            </a:r>
            <a:r>
              <a:rPr lang="en-US" sz="2800" b="1" dirty="0"/>
              <a:t>frequency </a:t>
            </a:r>
            <a:r>
              <a:rPr lang="en-US" sz="2800" b="1" i="1" dirty="0" err="1"/>
              <a:t>fH</a:t>
            </a:r>
            <a:r>
              <a:rPr lang="en-US" sz="2800" b="1" i="1" dirty="0"/>
              <a:t>, which defines the upper end of the </a:t>
            </a:r>
            <a:r>
              <a:rPr lang="en-US" sz="2800" b="1" i="1" dirty="0" err="1"/>
              <a:t>midband</a:t>
            </a:r>
            <a:r>
              <a:rPr lang="en-US" sz="2800" b="1" i="1" dirty="0"/>
              <a:t>. It is defined as the frequency at which the </a:t>
            </a:r>
            <a:r>
              <a:rPr lang="en-US" sz="2800" b="1" i="1" dirty="0"/>
              <a:t>gain </a:t>
            </a:r>
            <a:r>
              <a:rPr lang="en-US" sz="2800" b="1" dirty="0"/>
              <a:t>drops </a:t>
            </a:r>
            <a:r>
              <a:rPr lang="en-US" sz="2800" b="1" dirty="0"/>
              <a:t>by 3 dB below its </a:t>
            </a:r>
            <a:r>
              <a:rPr lang="en-US" sz="2800" b="1" dirty="0" err="1"/>
              <a:t>midband</a:t>
            </a:r>
            <a:r>
              <a:rPr lang="en-US" sz="2800" b="1" dirty="0"/>
              <a:t> value</a:t>
            </a:r>
          </a:p>
        </p:txBody>
      </p:sp>
      <p:sp>
        <p:nvSpPr>
          <p:cNvPr id="6" name="Rectangle 5"/>
          <p:cNvSpPr/>
          <p:nvPr/>
        </p:nvSpPr>
        <p:spPr>
          <a:xfrm>
            <a:off x="1905000" y="5562600"/>
            <a:ext cx="8153400" cy="523220"/>
          </a:xfrm>
          <a:prstGeom prst="rect">
            <a:avLst/>
          </a:prstGeom>
        </p:spPr>
        <p:txBody>
          <a:bodyPr wrap="square">
            <a:spAutoFit/>
          </a:bodyPr>
          <a:lstStyle/>
          <a:p>
            <a:r>
              <a:rPr lang="en-US" sz="2800" b="1" dirty="0"/>
              <a:t>Thus, the amplifier bandwidth is defined by </a:t>
            </a:r>
            <a:r>
              <a:rPr lang="en-US" sz="2800" b="1" i="1" dirty="0" err="1"/>
              <a:t>fL</a:t>
            </a:r>
            <a:r>
              <a:rPr lang="en-US" sz="2800" b="1" i="1" dirty="0"/>
              <a:t> and </a:t>
            </a:r>
            <a:r>
              <a:rPr lang="en-US" sz="2800" b="1" i="1" dirty="0" err="1"/>
              <a:t>fH</a:t>
            </a:r>
            <a:endParaRPr lang="en-US" sz="2800" b="1" dirty="0"/>
          </a:p>
        </p:txBody>
      </p:sp>
    </p:spTree>
    <p:extLst>
      <p:ext uri="{BB962C8B-B14F-4D97-AF65-F5344CB8AC3E}">
        <p14:creationId xmlns:p14="http://schemas.microsoft.com/office/powerpoint/2010/main" val="273091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743200" y="76200"/>
            <a:ext cx="6934200" cy="563562"/>
          </a:xfrm>
        </p:spPr>
        <p:txBody>
          <a:bodyPr>
            <a:normAutofit fontScale="90000"/>
          </a:bodyPr>
          <a:lstStyle/>
          <a:p>
            <a:pPr eaLnBrk="1" hangingPunct="1"/>
            <a:r>
              <a:rPr lang="en-US" b="1" dirty="0" smtClean="0"/>
              <a:t> The CE Amplifier</a:t>
            </a:r>
          </a:p>
        </p:txBody>
      </p:sp>
      <p:sp>
        <p:nvSpPr>
          <p:cNvPr id="14340" name="Rectangle 3"/>
          <p:cNvSpPr>
            <a:spLocks noGrp="1" noChangeArrowheads="1"/>
          </p:cNvSpPr>
          <p:nvPr>
            <p:ph type="body" idx="1"/>
          </p:nvPr>
        </p:nvSpPr>
        <p:spPr>
          <a:xfrm>
            <a:off x="1752600" y="990600"/>
            <a:ext cx="5257800" cy="4800600"/>
          </a:xfrm>
        </p:spPr>
        <p:txBody>
          <a:bodyPr>
            <a:noAutofit/>
          </a:bodyPr>
          <a:lstStyle/>
          <a:p>
            <a:pPr eaLnBrk="1" hangingPunct="1"/>
            <a:r>
              <a:rPr lang="en-US" dirty="0"/>
              <a:t>Figure shows </a:t>
            </a:r>
            <a:r>
              <a:rPr lang="en-US" dirty="0">
                <a:solidFill>
                  <a:srgbClr val="FF0000"/>
                </a:solidFill>
              </a:rPr>
              <a:t>common-emitter amplifier.</a:t>
            </a:r>
          </a:p>
          <a:p>
            <a:pPr lvl="1" eaLnBrk="1" hangingPunct="1"/>
            <a:r>
              <a:rPr lang="en-US" dirty="0" smtClean="0"/>
              <a:t>coupling capacitors </a:t>
            </a:r>
            <a:r>
              <a:rPr lang="en-US" i="1" dirty="0" smtClean="0"/>
              <a:t>C</a:t>
            </a:r>
            <a:r>
              <a:rPr lang="en-US" i="1" baseline="-25000" dirty="0" smtClean="0"/>
              <a:t>C</a:t>
            </a:r>
            <a:r>
              <a:rPr lang="en-US" baseline="-25000" dirty="0" smtClean="0"/>
              <a:t>1</a:t>
            </a:r>
            <a:r>
              <a:rPr lang="en-US" dirty="0" smtClean="0"/>
              <a:t> and </a:t>
            </a:r>
            <a:r>
              <a:rPr lang="en-US" i="1" dirty="0" smtClean="0"/>
              <a:t>C</a:t>
            </a:r>
            <a:r>
              <a:rPr lang="en-US" i="1" baseline="-25000" dirty="0" smtClean="0"/>
              <a:t>C</a:t>
            </a:r>
            <a:r>
              <a:rPr lang="en-US" baseline="-25000" dirty="0" smtClean="0"/>
              <a:t>2</a:t>
            </a:r>
          </a:p>
          <a:p>
            <a:pPr lvl="1" eaLnBrk="1" hangingPunct="1"/>
            <a:r>
              <a:rPr lang="en-US" dirty="0" smtClean="0"/>
              <a:t>emitter bypass capacitor </a:t>
            </a:r>
            <a:r>
              <a:rPr lang="en-US" i="1" dirty="0" smtClean="0"/>
              <a:t>C</a:t>
            </a:r>
            <a:r>
              <a:rPr lang="en-US" i="1" baseline="-25000" dirty="0" smtClean="0"/>
              <a:t>E</a:t>
            </a:r>
          </a:p>
          <a:p>
            <a:pPr eaLnBrk="1" hangingPunct="1"/>
            <a:r>
              <a:rPr lang="en-US" dirty="0"/>
              <a:t>Effect of these capacitors felt at </a:t>
            </a:r>
            <a:r>
              <a:rPr lang="en-US" dirty="0">
                <a:solidFill>
                  <a:srgbClr val="FF0000"/>
                </a:solidFill>
              </a:rPr>
              <a:t>low frequencies.</a:t>
            </a:r>
          </a:p>
        </p:txBody>
      </p:sp>
      <p:pic>
        <p:nvPicPr>
          <p:cNvPr id="228353" name="Picture 1"/>
          <p:cNvPicPr>
            <a:picLocks noChangeAspect="1" noChangeArrowheads="1"/>
          </p:cNvPicPr>
          <p:nvPr/>
        </p:nvPicPr>
        <p:blipFill>
          <a:blip r:embed="rId2" cstate="print"/>
          <a:srcRect/>
          <a:stretch>
            <a:fillRect/>
          </a:stretch>
        </p:blipFill>
        <p:spPr bwMode="auto">
          <a:xfrm>
            <a:off x="6615193" y="637179"/>
            <a:ext cx="3810000" cy="3429000"/>
          </a:xfrm>
          <a:prstGeom prst="rect">
            <a:avLst/>
          </a:prstGeom>
          <a:noFill/>
          <a:ln w="9525">
            <a:noFill/>
            <a:miter lim="800000"/>
            <a:headEnd/>
            <a:tailEnd/>
          </a:ln>
        </p:spPr>
      </p:pic>
      <p:sp>
        <p:nvSpPr>
          <p:cNvPr id="2" name="Rectangle 1"/>
          <p:cNvSpPr/>
          <p:nvPr/>
        </p:nvSpPr>
        <p:spPr>
          <a:xfrm>
            <a:off x="2057401" y="5191036"/>
            <a:ext cx="8015207" cy="1200329"/>
          </a:xfrm>
          <a:prstGeom prst="rect">
            <a:avLst/>
          </a:prstGeom>
        </p:spPr>
        <p:txBody>
          <a:bodyPr wrap="square">
            <a:spAutoFit/>
          </a:bodyPr>
          <a:lstStyle/>
          <a:p>
            <a:r>
              <a:rPr lang="en-US" sz="3600" b="1" dirty="0"/>
              <a:t>Objective is to </a:t>
            </a:r>
            <a:r>
              <a:rPr lang="en-US" sz="3600" b="1" dirty="0">
                <a:solidFill>
                  <a:srgbClr val="FF0000"/>
                </a:solidFill>
              </a:rPr>
              <a:t>determine amplifier gain and transfer function.</a:t>
            </a:r>
          </a:p>
        </p:txBody>
      </p:sp>
    </p:spTree>
    <p:extLst>
      <p:ext uri="{BB962C8B-B14F-4D97-AF65-F5344CB8AC3E}">
        <p14:creationId xmlns:p14="http://schemas.microsoft.com/office/powerpoint/2010/main" val="1515196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0180"/>
            <a:ext cx="8229600" cy="1143000"/>
          </a:xfrm>
          <a:solidFill>
            <a:srgbClr val="FFFF00"/>
          </a:solidFill>
        </p:spPr>
        <p:txBody>
          <a:bodyPr>
            <a:normAutofit fontScale="90000"/>
          </a:bodyPr>
          <a:lstStyle/>
          <a:p>
            <a:r>
              <a:rPr lang="en-US" b="1" dirty="0"/>
              <a:t>Considering the Effect of Each of the Three Capacitors Separately</a:t>
            </a:r>
            <a:endParaRPr lang="en-US" dirty="0"/>
          </a:p>
        </p:txBody>
      </p:sp>
      <p:sp>
        <p:nvSpPr>
          <p:cNvPr id="5" name="TextBox 4"/>
          <p:cNvSpPr txBox="1"/>
          <p:nvPr/>
        </p:nvSpPr>
        <p:spPr>
          <a:xfrm>
            <a:off x="1981200" y="2057400"/>
            <a:ext cx="8229600" cy="1754326"/>
          </a:xfrm>
          <a:prstGeom prst="rect">
            <a:avLst/>
          </a:prstGeom>
          <a:solidFill>
            <a:srgbClr val="00B0F0"/>
          </a:solidFill>
        </p:spPr>
        <p:txBody>
          <a:bodyPr wrap="square" rtlCol="0">
            <a:spAutoFit/>
          </a:bodyPr>
          <a:lstStyle/>
          <a:p>
            <a:r>
              <a:rPr lang="en-US" sz="3600" b="1" dirty="0"/>
              <a:t>Although this is not an accurate analysis but will enable </a:t>
            </a:r>
            <a:r>
              <a:rPr lang="en-US" sz="3600" b="1" dirty="0"/>
              <a:t>us to gain insight into the effect of these </a:t>
            </a:r>
            <a:r>
              <a:rPr lang="en-US" sz="3600" b="1" dirty="0"/>
              <a:t>capacitances</a:t>
            </a:r>
            <a:endParaRPr lang="en-US" sz="3600" b="1" dirty="0"/>
          </a:p>
        </p:txBody>
      </p:sp>
      <p:sp>
        <p:nvSpPr>
          <p:cNvPr id="4" name="TextBox 3"/>
          <p:cNvSpPr txBox="1"/>
          <p:nvPr/>
        </p:nvSpPr>
        <p:spPr>
          <a:xfrm>
            <a:off x="1981200" y="4800600"/>
            <a:ext cx="8228308" cy="1754326"/>
          </a:xfrm>
          <a:prstGeom prst="rect">
            <a:avLst/>
          </a:prstGeom>
          <a:solidFill>
            <a:schemeClr val="accent3">
              <a:lumMod val="60000"/>
              <a:lumOff val="40000"/>
            </a:schemeClr>
          </a:solidFill>
        </p:spPr>
        <p:txBody>
          <a:bodyPr wrap="square" rtlCol="0">
            <a:spAutoFit/>
          </a:bodyPr>
          <a:lstStyle/>
          <a:p>
            <a:r>
              <a:rPr lang="en-US" sz="3600" b="1" dirty="0"/>
              <a:t>While considering the effect of one of the external capacitor , In this analysis the other two are shorted.</a:t>
            </a:r>
            <a:endParaRPr lang="en-US" sz="3600" b="1" dirty="0"/>
          </a:p>
        </p:txBody>
      </p:sp>
    </p:spTree>
    <p:extLst>
      <p:ext uri="{BB962C8B-B14F-4D97-AF65-F5344CB8AC3E}">
        <p14:creationId xmlns:p14="http://schemas.microsoft.com/office/powerpoint/2010/main" val="389229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42" name="Picture 2"/>
          <p:cNvPicPr>
            <a:picLocks noChangeAspect="1" noChangeArrowheads="1"/>
          </p:cNvPicPr>
          <p:nvPr/>
        </p:nvPicPr>
        <p:blipFill>
          <a:blip r:embed="rId2" cstate="print"/>
          <a:srcRect r="51697"/>
          <a:stretch>
            <a:fillRect/>
          </a:stretch>
        </p:blipFill>
        <p:spPr bwMode="auto">
          <a:xfrm>
            <a:off x="1604964" y="1647825"/>
            <a:ext cx="4338637" cy="3562350"/>
          </a:xfrm>
          <a:prstGeom prst="rect">
            <a:avLst/>
          </a:prstGeom>
          <a:noFill/>
          <a:ln w="9525">
            <a:noFill/>
            <a:miter lim="800000"/>
            <a:headEnd/>
            <a:tailEnd/>
          </a:ln>
        </p:spPr>
      </p:pic>
      <p:sp>
        <p:nvSpPr>
          <p:cNvPr id="5" name="Rounded Rectangular Callout 4"/>
          <p:cNvSpPr/>
          <p:nvPr/>
        </p:nvSpPr>
        <p:spPr>
          <a:xfrm>
            <a:off x="6400800" y="4191000"/>
            <a:ext cx="1752600" cy="990600"/>
          </a:xfrm>
          <a:prstGeom prst="wedgeRoundRectCallout">
            <a:avLst>
              <a:gd name="adj1" fmla="val -142037"/>
              <a:gd name="adj2" fmla="val -53949"/>
              <a:gd name="adj3" fmla="val 16667"/>
            </a:avLst>
          </a:prstGeom>
          <a:solidFill>
            <a:srgbClr val="109C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Emitter-Bypass Cap replaced by a short</a:t>
            </a:r>
            <a:endParaRPr lang="en-US" dirty="0"/>
          </a:p>
        </p:txBody>
      </p:sp>
      <p:sp>
        <p:nvSpPr>
          <p:cNvPr id="6" name="Rounded Rectangular Callout 5"/>
          <p:cNvSpPr/>
          <p:nvPr/>
        </p:nvSpPr>
        <p:spPr>
          <a:xfrm>
            <a:off x="4267200" y="304800"/>
            <a:ext cx="1752600" cy="990600"/>
          </a:xfrm>
          <a:prstGeom prst="wedgeRoundRectCallout">
            <a:avLst>
              <a:gd name="adj1" fmla="val 7260"/>
              <a:gd name="adj2" fmla="val 203092"/>
              <a:gd name="adj3" fmla="val 16667"/>
            </a:avLst>
          </a:prstGeom>
          <a:solidFill>
            <a:srgbClr val="109C2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Coupling Cap replaced by a short</a:t>
            </a:r>
            <a:endParaRPr lang="en-US" dirty="0"/>
          </a:p>
        </p:txBody>
      </p:sp>
      <p:grpSp>
        <p:nvGrpSpPr>
          <p:cNvPr id="13" name="Group 12"/>
          <p:cNvGrpSpPr/>
          <p:nvPr/>
        </p:nvGrpSpPr>
        <p:grpSpPr>
          <a:xfrm>
            <a:off x="1524000" y="914401"/>
            <a:ext cx="2971800" cy="1476375"/>
            <a:chOff x="0" y="914400"/>
            <a:chExt cx="2971800" cy="1476375"/>
          </a:xfrm>
        </p:grpSpPr>
        <p:grpSp>
          <p:nvGrpSpPr>
            <p:cNvPr id="11" name="Group 10"/>
            <p:cNvGrpSpPr/>
            <p:nvPr/>
          </p:nvGrpSpPr>
          <p:grpSpPr>
            <a:xfrm>
              <a:off x="0" y="1371600"/>
              <a:ext cx="2971800" cy="1019175"/>
              <a:chOff x="0" y="1371600"/>
              <a:chExt cx="2971800" cy="1019175"/>
            </a:xfrm>
          </p:grpSpPr>
          <p:pic>
            <p:nvPicPr>
              <p:cNvPr id="573443" name="Picture 3"/>
              <p:cNvPicPr>
                <a:picLocks noChangeAspect="1" noChangeArrowheads="1"/>
              </p:cNvPicPr>
              <p:nvPr/>
            </p:nvPicPr>
            <p:blipFill>
              <a:blip r:embed="rId3" cstate="print"/>
              <a:srcRect/>
              <a:stretch>
                <a:fillRect/>
              </a:stretch>
            </p:blipFill>
            <p:spPr bwMode="auto">
              <a:xfrm>
                <a:off x="0" y="1447800"/>
                <a:ext cx="2914650" cy="942975"/>
              </a:xfrm>
              <a:prstGeom prst="rect">
                <a:avLst/>
              </a:prstGeom>
              <a:noFill/>
              <a:ln w="9525">
                <a:noFill/>
                <a:miter lim="800000"/>
                <a:headEnd/>
                <a:tailEnd/>
              </a:ln>
            </p:spPr>
          </p:pic>
          <p:sp>
            <p:nvSpPr>
              <p:cNvPr id="10" name="Rounded Rectangular Callout 9"/>
              <p:cNvSpPr/>
              <p:nvPr/>
            </p:nvSpPr>
            <p:spPr>
              <a:xfrm>
                <a:off x="0" y="1371600"/>
                <a:ext cx="2971800" cy="990600"/>
              </a:xfrm>
              <a:prstGeom prst="wedgeRoundRectCallout">
                <a:avLst>
                  <a:gd name="adj1" fmla="val 22402"/>
                  <a:gd name="adj2" fmla="val 1752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228600" y="914400"/>
              <a:ext cx="2057400" cy="369332"/>
            </a:xfrm>
            <a:prstGeom prst="rect">
              <a:avLst/>
            </a:prstGeom>
            <a:solidFill>
              <a:schemeClr val="accent6">
                <a:lumMod val="60000"/>
                <a:lumOff val="40000"/>
              </a:schemeClr>
            </a:solidFill>
          </p:spPr>
          <p:txBody>
            <a:bodyPr wrap="square" rtlCol="0">
              <a:spAutoFit/>
            </a:bodyPr>
            <a:lstStyle/>
            <a:p>
              <a:r>
                <a:rPr lang="en-US" dirty="0"/>
                <a:t>Voltage at the base</a:t>
              </a:r>
              <a:endParaRPr lang="en-US" dirty="0"/>
            </a:p>
          </p:txBody>
        </p:sp>
      </p:grpSp>
      <p:grpSp>
        <p:nvGrpSpPr>
          <p:cNvPr id="16" name="Group 15"/>
          <p:cNvGrpSpPr/>
          <p:nvPr/>
        </p:nvGrpSpPr>
        <p:grpSpPr>
          <a:xfrm>
            <a:off x="5029200" y="228600"/>
            <a:ext cx="2438400" cy="762000"/>
            <a:chOff x="4724400" y="533400"/>
            <a:chExt cx="2438400" cy="762000"/>
          </a:xfrm>
        </p:grpSpPr>
        <p:pic>
          <p:nvPicPr>
            <p:cNvPr id="573444" name="Picture 4"/>
            <p:cNvPicPr>
              <a:picLocks noChangeAspect="1" noChangeArrowheads="1"/>
            </p:cNvPicPr>
            <p:nvPr/>
          </p:nvPicPr>
          <p:blipFill>
            <a:blip r:embed="rId4" cstate="print"/>
            <a:srcRect/>
            <a:stretch>
              <a:fillRect/>
            </a:stretch>
          </p:blipFill>
          <p:spPr bwMode="auto">
            <a:xfrm>
              <a:off x="4800600" y="609600"/>
              <a:ext cx="2273840" cy="523875"/>
            </a:xfrm>
            <a:prstGeom prst="rect">
              <a:avLst/>
            </a:prstGeom>
            <a:noFill/>
            <a:ln w="9525">
              <a:noFill/>
              <a:miter lim="800000"/>
              <a:headEnd/>
              <a:tailEnd/>
            </a:ln>
          </p:spPr>
        </p:pic>
        <p:sp>
          <p:nvSpPr>
            <p:cNvPr id="15" name="Rounded Rectangular Callout 14"/>
            <p:cNvSpPr/>
            <p:nvPr/>
          </p:nvSpPr>
          <p:spPr>
            <a:xfrm>
              <a:off x="4724400" y="533400"/>
              <a:ext cx="2438400" cy="762000"/>
            </a:xfrm>
            <a:prstGeom prst="wedgeRoundRectCallout">
              <a:avLst>
                <a:gd name="adj1" fmla="val -36310"/>
                <a:gd name="adj2" fmla="val 31011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73445" name="Picture 5"/>
          <p:cNvPicPr>
            <a:picLocks noChangeAspect="1" noChangeArrowheads="1"/>
          </p:cNvPicPr>
          <p:nvPr/>
        </p:nvPicPr>
        <p:blipFill>
          <a:blip r:embed="rId5" cstate="print"/>
          <a:srcRect/>
          <a:stretch>
            <a:fillRect/>
          </a:stretch>
        </p:blipFill>
        <p:spPr bwMode="auto">
          <a:xfrm>
            <a:off x="5105400" y="5410201"/>
            <a:ext cx="5257800" cy="1057275"/>
          </a:xfrm>
          <a:prstGeom prst="rect">
            <a:avLst/>
          </a:prstGeom>
          <a:noFill/>
          <a:ln w="9525">
            <a:noFill/>
            <a:miter lim="800000"/>
            <a:headEnd/>
            <a:tailEnd/>
          </a:ln>
        </p:spPr>
      </p:pic>
      <p:grpSp>
        <p:nvGrpSpPr>
          <p:cNvPr id="20" name="Group 19"/>
          <p:cNvGrpSpPr/>
          <p:nvPr/>
        </p:nvGrpSpPr>
        <p:grpSpPr>
          <a:xfrm>
            <a:off x="1828800" y="5638800"/>
            <a:ext cx="3124200" cy="914400"/>
            <a:chOff x="5257800" y="2209800"/>
            <a:chExt cx="3124200" cy="914400"/>
          </a:xfrm>
        </p:grpSpPr>
        <p:sp>
          <p:nvSpPr>
            <p:cNvPr id="18" name="TextBox 17"/>
            <p:cNvSpPr txBox="1"/>
            <p:nvPr/>
          </p:nvSpPr>
          <p:spPr>
            <a:xfrm>
              <a:off x="5257800" y="2362200"/>
              <a:ext cx="3124200" cy="646331"/>
            </a:xfrm>
            <a:prstGeom prst="rect">
              <a:avLst/>
            </a:prstGeom>
            <a:noFill/>
          </p:spPr>
          <p:txBody>
            <a:bodyPr wrap="square" rtlCol="0">
              <a:spAutoFit/>
            </a:bodyPr>
            <a:lstStyle/>
            <a:p>
              <a:r>
                <a:rPr lang="en-US" b="1" dirty="0"/>
                <a:t>Voltage Gain Including the effect of Cc1</a:t>
              </a:r>
              <a:endParaRPr lang="en-US" b="1" dirty="0"/>
            </a:p>
          </p:txBody>
        </p:sp>
        <p:sp>
          <p:nvSpPr>
            <p:cNvPr id="19" name="Pentagon 18"/>
            <p:cNvSpPr/>
            <p:nvPr/>
          </p:nvSpPr>
          <p:spPr>
            <a:xfrm>
              <a:off x="5257800" y="2209800"/>
              <a:ext cx="3048000" cy="91440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
          <p:cNvPicPr>
            <a:picLocks noChangeAspect="1" noChangeArrowheads="1"/>
          </p:cNvPicPr>
          <p:nvPr/>
        </p:nvPicPr>
        <p:blipFill>
          <a:blip r:embed="rId6" cstate="print"/>
          <a:srcRect/>
          <a:stretch>
            <a:fillRect/>
          </a:stretch>
        </p:blipFill>
        <p:spPr bwMode="auto">
          <a:xfrm>
            <a:off x="8898468" y="152400"/>
            <a:ext cx="1693333" cy="1524000"/>
          </a:xfrm>
          <a:prstGeom prst="rect">
            <a:avLst/>
          </a:prstGeom>
          <a:noFill/>
          <a:ln w="9525">
            <a:noFill/>
            <a:miter lim="800000"/>
            <a:headEnd/>
            <a:tailEnd/>
          </a:ln>
        </p:spPr>
      </p:pic>
    </p:spTree>
    <p:extLst>
      <p:ext uri="{BB962C8B-B14F-4D97-AF65-F5344CB8AC3E}">
        <p14:creationId xmlns:p14="http://schemas.microsoft.com/office/powerpoint/2010/main" val="400377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grpId="1" nodeType="clickEffect">
                                  <p:stCondLst>
                                    <p:cond delay="0"/>
                                  </p:stCondLst>
                                  <p:childTnLst>
                                    <p:anim calcmode="lin" valueType="num">
                                      <p:cBhvr additive="base">
                                        <p:cTn id="19" dur="500"/>
                                        <p:tgtEl>
                                          <p:spTgt spid="6"/>
                                        </p:tgtEl>
                                        <p:attrNameLst>
                                          <p:attrName>ppt_x</p:attrName>
                                        </p:attrNameLst>
                                      </p:cBhvr>
                                      <p:tavLst>
                                        <p:tav tm="0">
                                          <p:val>
                                            <p:strVal val="ppt_x"/>
                                          </p:val>
                                        </p:tav>
                                        <p:tav tm="100000">
                                          <p:val>
                                            <p:strVal val="ppt_x"/>
                                          </p:val>
                                        </p:tav>
                                      </p:tavLst>
                                    </p:anim>
                                    <p:anim calcmode="lin" valueType="num">
                                      <p:cBhvr additive="base">
                                        <p:cTn id="20" dur="500"/>
                                        <p:tgtEl>
                                          <p:spTgt spid="6"/>
                                        </p:tgtEl>
                                        <p:attrNameLst>
                                          <p:attrName>ppt_y</p:attrName>
                                        </p:attrNameLst>
                                      </p:cBhvr>
                                      <p:tavLst>
                                        <p:tav tm="0">
                                          <p:val>
                                            <p:strVal val="ppt_y"/>
                                          </p:val>
                                        </p:tav>
                                        <p:tav tm="100000">
                                          <p:val>
                                            <p:strVal val="1+ppt_h/2"/>
                                          </p:val>
                                        </p:tav>
                                      </p:tavLst>
                                    </p:anim>
                                    <p:set>
                                      <p:cBhvr>
                                        <p:cTn id="21" dur="1" fill="hold">
                                          <p:stCondLst>
                                            <p:cond delay="499"/>
                                          </p:stCondLst>
                                        </p:cTn>
                                        <p:tgtEl>
                                          <p:spTgt spid="6"/>
                                        </p:tgtEl>
                                        <p:attrNameLst>
                                          <p:attrName>style.visibility</p:attrName>
                                        </p:attrNameLst>
                                      </p:cBhvr>
                                      <p:to>
                                        <p:strVal val="hidden"/>
                                      </p:to>
                                    </p:set>
                                  </p:childTnLst>
                                </p:cTn>
                              </p:par>
                              <p:par>
                                <p:cTn id="22" presetID="2" presetClass="exit" presetSubtype="4" fill="hold" grpId="1" nodeType="withEffect">
                                  <p:stCondLst>
                                    <p:cond delay="0"/>
                                  </p:stCondLst>
                                  <p:childTnLst>
                                    <p:anim calcmode="lin" valueType="num">
                                      <p:cBhvr additive="base">
                                        <p:cTn id="23" dur="500"/>
                                        <p:tgtEl>
                                          <p:spTgt spid="5"/>
                                        </p:tgtEl>
                                        <p:attrNameLst>
                                          <p:attrName>ppt_x</p:attrName>
                                        </p:attrNameLst>
                                      </p:cBhvr>
                                      <p:tavLst>
                                        <p:tav tm="0">
                                          <p:val>
                                            <p:strVal val="ppt_x"/>
                                          </p:val>
                                        </p:tav>
                                        <p:tav tm="100000">
                                          <p:val>
                                            <p:strVal val="ppt_x"/>
                                          </p:val>
                                        </p:tav>
                                      </p:tavLst>
                                    </p:anim>
                                    <p:anim calcmode="lin" valueType="num">
                                      <p:cBhvr additive="base">
                                        <p:cTn id="24" dur="500"/>
                                        <p:tgtEl>
                                          <p:spTgt spid="5"/>
                                        </p:tgtEl>
                                        <p:attrNameLst>
                                          <p:attrName>ppt_y</p:attrName>
                                        </p:attrNameLst>
                                      </p:cBhvr>
                                      <p:tavLst>
                                        <p:tav tm="0">
                                          <p:val>
                                            <p:strVal val="ppt_y"/>
                                          </p:val>
                                        </p:tav>
                                        <p:tav tm="100000">
                                          <p:val>
                                            <p:strVal val="1+ppt_h/2"/>
                                          </p:val>
                                        </p:tav>
                                      </p:tavLst>
                                    </p:anim>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par>
                                <p:cTn id="36" presetID="22" presetClass="entr" presetSubtype="8" fill="hold" nodeType="withEffect">
                                  <p:stCondLst>
                                    <p:cond delay="0"/>
                                  </p:stCondLst>
                                  <p:childTnLst>
                                    <p:set>
                                      <p:cBhvr>
                                        <p:cTn id="37" dur="1" fill="hold">
                                          <p:stCondLst>
                                            <p:cond delay="0"/>
                                          </p:stCondLst>
                                        </p:cTn>
                                        <p:tgtEl>
                                          <p:spTgt spid="573445"/>
                                        </p:tgtEl>
                                        <p:attrNameLst>
                                          <p:attrName>style.visibility</p:attrName>
                                        </p:attrNameLst>
                                      </p:cBhvr>
                                      <p:to>
                                        <p:strVal val="visible"/>
                                      </p:to>
                                    </p:set>
                                    <p:animEffect transition="in" filter="wipe(left)">
                                      <p:cBhvr>
                                        <p:cTn id="38" dur="500"/>
                                        <p:tgtEl>
                                          <p:spTgt spid="57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48303"/>
          <a:stretch>
            <a:fillRect/>
          </a:stretch>
        </p:blipFill>
        <p:spPr bwMode="auto">
          <a:xfrm>
            <a:off x="3200400" y="1603816"/>
            <a:ext cx="5334000" cy="4092135"/>
          </a:xfrm>
          <a:prstGeom prst="rect">
            <a:avLst/>
          </a:prstGeom>
          <a:noFill/>
          <a:ln w="9525">
            <a:noFill/>
            <a:miter lim="800000"/>
            <a:headEnd/>
            <a:tailEnd/>
          </a:ln>
        </p:spPr>
      </p:pic>
      <p:sp>
        <p:nvSpPr>
          <p:cNvPr id="5" name="Rounded Rectangular Callout 4"/>
          <p:cNvSpPr/>
          <p:nvPr/>
        </p:nvSpPr>
        <p:spPr>
          <a:xfrm>
            <a:off x="5181600" y="152400"/>
            <a:ext cx="1752600" cy="990600"/>
          </a:xfrm>
          <a:prstGeom prst="wedgeRoundRectCallout">
            <a:avLst>
              <a:gd name="adj1" fmla="val -16489"/>
              <a:gd name="adj2" fmla="val 16093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Fall in Gain due to high pass filter</a:t>
            </a:r>
            <a:endParaRPr lang="en-US" dirty="0">
              <a:solidFill>
                <a:schemeClr val="tx1"/>
              </a:solidFill>
            </a:endParaRPr>
          </a:p>
        </p:txBody>
      </p:sp>
      <p:sp>
        <p:nvSpPr>
          <p:cNvPr id="6" name="Rounded Rectangular Callout 5"/>
          <p:cNvSpPr/>
          <p:nvPr/>
        </p:nvSpPr>
        <p:spPr>
          <a:xfrm>
            <a:off x="2819400" y="5715000"/>
            <a:ext cx="1752600" cy="990600"/>
          </a:xfrm>
          <a:prstGeom prst="wedgeRoundRectCallout">
            <a:avLst>
              <a:gd name="adj1" fmla="val 185454"/>
              <a:gd name="adj2" fmla="val -610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ends of capacitor sees these resistors</a:t>
            </a:r>
            <a:endParaRPr lang="en-US" dirty="0"/>
          </a:p>
        </p:txBody>
      </p:sp>
      <p:pic>
        <p:nvPicPr>
          <p:cNvPr id="574466" name="Picture 2"/>
          <p:cNvPicPr>
            <a:picLocks noChangeAspect="1" noChangeArrowheads="1"/>
          </p:cNvPicPr>
          <p:nvPr/>
        </p:nvPicPr>
        <p:blipFill>
          <a:blip r:embed="rId3" cstate="print"/>
          <a:srcRect/>
          <a:stretch>
            <a:fillRect/>
          </a:stretch>
        </p:blipFill>
        <p:spPr bwMode="auto">
          <a:xfrm>
            <a:off x="7772401" y="5715001"/>
            <a:ext cx="2657475" cy="657225"/>
          </a:xfrm>
          <a:prstGeom prst="rect">
            <a:avLst/>
          </a:prstGeom>
          <a:noFill/>
          <a:ln w="9525">
            <a:noFill/>
            <a:miter lim="800000"/>
            <a:headEnd/>
            <a:tailEnd/>
          </a:ln>
        </p:spPr>
      </p:pic>
      <p:grpSp>
        <p:nvGrpSpPr>
          <p:cNvPr id="13" name="Group 12"/>
          <p:cNvGrpSpPr/>
          <p:nvPr/>
        </p:nvGrpSpPr>
        <p:grpSpPr>
          <a:xfrm>
            <a:off x="7315200" y="87868"/>
            <a:ext cx="3352800" cy="1131332"/>
            <a:chOff x="5791200" y="87868"/>
            <a:chExt cx="3352800" cy="1131332"/>
          </a:xfrm>
        </p:grpSpPr>
        <p:grpSp>
          <p:nvGrpSpPr>
            <p:cNvPr id="11" name="Group 10"/>
            <p:cNvGrpSpPr/>
            <p:nvPr/>
          </p:nvGrpSpPr>
          <p:grpSpPr>
            <a:xfrm>
              <a:off x="5791200" y="457200"/>
              <a:ext cx="3352800" cy="762000"/>
              <a:chOff x="5791200" y="457200"/>
              <a:chExt cx="3352800" cy="762000"/>
            </a:xfrm>
          </p:grpSpPr>
          <p:pic>
            <p:nvPicPr>
              <p:cNvPr id="574467" name="Picture 3"/>
              <p:cNvPicPr>
                <a:picLocks noChangeAspect="1" noChangeArrowheads="1"/>
              </p:cNvPicPr>
              <p:nvPr/>
            </p:nvPicPr>
            <p:blipFill>
              <a:blip r:embed="rId4" cstate="print"/>
              <a:srcRect/>
              <a:stretch>
                <a:fillRect/>
              </a:stretch>
            </p:blipFill>
            <p:spPr bwMode="auto">
              <a:xfrm>
                <a:off x="5867400" y="495300"/>
                <a:ext cx="3095625" cy="647700"/>
              </a:xfrm>
              <a:prstGeom prst="rect">
                <a:avLst/>
              </a:prstGeom>
              <a:noFill/>
              <a:ln w="9525">
                <a:noFill/>
                <a:miter lim="800000"/>
                <a:headEnd/>
                <a:tailEnd/>
              </a:ln>
            </p:spPr>
          </p:pic>
          <p:sp>
            <p:nvSpPr>
              <p:cNvPr id="9" name="Rounded Rectangular Callout 8"/>
              <p:cNvSpPr/>
              <p:nvPr/>
            </p:nvSpPr>
            <p:spPr>
              <a:xfrm>
                <a:off x="5791200" y="457200"/>
                <a:ext cx="3352800" cy="762000"/>
              </a:xfrm>
              <a:prstGeom prst="wedgeRoundRectCallout">
                <a:avLst>
                  <a:gd name="adj1" fmla="val -45588"/>
                  <a:gd name="adj2" fmla="val 19357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629400" y="87868"/>
              <a:ext cx="1828800" cy="369332"/>
            </a:xfrm>
            <a:prstGeom prst="rect">
              <a:avLst/>
            </a:prstGeom>
            <a:solidFill>
              <a:srgbClr val="92D050"/>
            </a:solidFill>
          </p:spPr>
          <p:txBody>
            <a:bodyPr wrap="square" rtlCol="0">
              <a:spAutoFit/>
            </a:bodyPr>
            <a:lstStyle/>
            <a:p>
              <a:r>
                <a:rPr lang="en-US" b="1" dirty="0"/>
                <a:t>Mid-Band Gain</a:t>
              </a:r>
              <a:endParaRPr lang="en-US" b="1" dirty="0"/>
            </a:p>
          </p:txBody>
        </p:sp>
      </p:grpSp>
    </p:spTree>
    <p:extLst>
      <p:ext uri="{BB962C8B-B14F-4D97-AF65-F5344CB8AC3E}">
        <p14:creationId xmlns:p14="http://schemas.microsoft.com/office/powerpoint/2010/main" val="1854125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228601"/>
            <a:ext cx="6629400" cy="461665"/>
          </a:xfrm>
          <a:prstGeom prst="rect">
            <a:avLst/>
          </a:prstGeom>
          <a:solidFill>
            <a:srgbClr val="92D050"/>
          </a:solidFill>
        </p:spPr>
        <p:txBody>
          <a:bodyPr wrap="square">
            <a:spAutoFit/>
          </a:bodyPr>
          <a:lstStyle/>
          <a:p>
            <a:r>
              <a:rPr lang="en-US" sz="2400" b="1" dirty="0"/>
              <a:t>Note </a:t>
            </a:r>
            <a:r>
              <a:rPr lang="en-US" sz="2400" b="1" dirty="0"/>
              <a:t>that we have denoted the </a:t>
            </a:r>
            <a:r>
              <a:rPr lang="en-US" sz="2400" b="1" dirty="0" err="1"/>
              <a:t>midband</a:t>
            </a:r>
            <a:r>
              <a:rPr lang="en-US" sz="2400" b="1" dirty="0"/>
              <a:t> gain </a:t>
            </a:r>
            <a:r>
              <a:rPr lang="en-US" sz="2400" b="1" i="1" dirty="0"/>
              <a:t>AM,</a:t>
            </a:r>
            <a:endParaRPr lang="en-US" sz="2400" b="1" dirty="0"/>
          </a:p>
        </p:txBody>
      </p:sp>
      <p:pic>
        <p:nvPicPr>
          <p:cNvPr id="316418" name="Picture 2"/>
          <p:cNvPicPr>
            <a:picLocks noChangeAspect="1" noChangeArrowheads="1"/>
          </p:cNvPicPr>
          <p:nvPr/>
        </p:nvPicPr>
        <p:blipFill>
          <a:blip r:embed="rId3" cstate="print"/>
          <a:srcRect/>
          <a:stretch>
            <a:fillRect/>
          </a:stretch>
        </p:blipFill>
        <p:spPr bwMode="auto">
          <a:xfrm>
            <a:off x="2057401" y="1371601"/>
            <a:ext cx="5080635" cy="1000125"/>
          </a:xfrm>
          <a:prstGeom prst="rect">
            <a:avLst/>
          </a:prstGeom>
          <a:noFill/>
          <a:ln w="9525">
            <a:noFill/>
            <a:miter lim="800000"/>
            <a:headEnd/>
            <a:tailEnd/>
          </a:ln>
        </p:spPr>
      </p:pic>
      <p:grpSp>
        <p:nvGrpSpPr>
          <p:cNvPr id="2" name="Group 10"/>
          <p:cNvGrpSpPr/>
          <p:nvPr/>
        </p:nvGrpSpPr>
        <p:grpSpPr>
          <a:xfrm>
            <a:off x="2971800" y="2590800"/>
            <a:ext cx="6248400" cy="4038600"/>
            <a:chOff x="1447800" y="2590800"/>
            <a:chExt cx="6248400" cy="4038600"/>
          </a:xfrm>
        </p:grpSpPr>
        <p:graphicFrame>
          <p:nvGraphicFramePr>
            <p:cNvPr id="316419" name="Object 3"/>
            <p:cNvGraphicFramePr>
              <a:graphicFrameLocks noChangeAspect="1"/>
            </p:cNvGraphicFramePr>
            <p:nvPr/>
          </p:nvGraphicFramePr>
          <p:xfrm>
            <a:off x="1752600" y="3352800"/>
            <a:ext cx="5602868" cy="965200"/>
          </p:xfrm>
          <a:graphic>
            <a:graphicData uri="http://schemas.openxmlformats.org/presentationml/2006/ole">
              <mc:AlternateContent xmlns:mc="http://schemas.openxmlformats.org/markup-compatibility/2006">
                <mc:Choice xmlns:v="urn:schemas-microsoft-com:vml" Requires="v">
                  <p:oleObj spid="_x0000_s12290" name="Equation" r:id="rId4" imgW="2552700" imgH="431800" progId="Equation.3">
                    <p:embed/>
                  </p:oleObj>
                </mc:Choice>
                <mc:Fallback>
                  <p:oleObj name="Equation" r:id="rId4" imgW="255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352800"/>
                          <a:ext cx="5602868" cy="965200"/>
                        </a:xfrm>
                        <a:prstGeom prst="rect">
                          <a:avLst/>
                        </a:prstGeom>
                        <a:solidFill>
                          <a:srgbClr val="00FFFF"/>
                        </a:solidFill>
                        <a:ln w="41275">
                          <a:solidFill>
                            <a:schemeClr val="tx1"/>
                          </a:solidFill>
                          <a:miter lim="800000"/>
                          <a:headEnd/>
                          <a:tailEnd/>
                        </a:ln>
                      </p:spPr>
                    </p:pic>
                  </p:oleObj>
                </mc:Fallback>
              </mc:AlternateContent>
            </a:graphicData>
          </a:graphic>
        </p:graphicFrame>
        <p:graphicFrame>
          <p:nvGraphicFramePr>
            <p:cNvPr id="316420" name="Object 4"/>
            <p:cNvGraphicFramePr>
              <a:graphicFrameLocks noChangeAspect="1"/>
            </p:cNvGraphicFramePr>
            <p:nvPr/>
          </p:nvGraphicFramePr>
          <p:xfrm>
            <a:off x="1828800" y="5486400"/>
            <a:ext cx="3743325" cy="955675"/>
          </p:xfrm>
          <a:graphic>
            <a:graphicData uri="http://schemas.openxmlformats.org/presentationml/2006/ole">
              <mc:AlternateContent xmlns:mc="http://schemas.openxmlformats.org/markup-compatibility/2006">
                <mc:Choice xmlns:v="urn:schemas-microsoft-com:vml" Requires="v">
                  <p:oleObj spid="_x0000_s12291" name="Equation" r:id="rId6" imgW="1930320" imgH="507960" progId="Equation.3">
                    <p:embed/>
                  </p:oleObj>
                </mc:Choice>
                <mc:Fallback>
                  <p:oleObj name="Equation" r:id="rId6" imgW="193032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486400"/>
                          <a:ext cx="3743325"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6421" name="Object 5"/>
            <p:cNvGraphicFramePr>
              <a:graphicFrameLocks noChangeAspect="1"/>
            </p:cNvGraphicFramePr>
            <p:nvPr/>
          </p:nvGraphicFramePr>
          <p:xfrm>
            <a:off x="1828800" y="4648200"/>
            <a:ext cx="2389188" cy="477837"/>
          </p:xfrm>
          <a:graphic>
            <a:graphicData uri="http://schemas.openxmlformats.org/presentationml/2006/ole">
              <mc:AlternateContent xmlns:mc="http://schemas.openxmlformats.org/markup-compatibility/2006">
                <mc:Choice xmlns:v="urn:schemas-microsoft-com:vml" Requires="v">
                  <p:oleObj spid="_x0000_s12292" name="Equation" r:id="rId8" imgW="1231560" imgH="253800" progId="Equation.3">
                    <p:embed/>
                  </p:oleObj>
                </mc:Choice>
                <mc:Fallback>
                  <p:oleObj name="Equation" r:id="rId8" imgW="123156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4648200"/>
                          <a:ext cx="2389188"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1447800" y="2590800"/>
              <a:ext cx="6248400" cy="403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10" name="TextBox 9"/>
            <p:cNvSpPr txBox="1"/>
            <p:nvPr/>
          </p:nvSpPr>
          <p:spPr>
            <a:xfrm>
              <a:off x="3200400" y="2590800"/>
              <a:ext cx="2971800" cy="369332"/>
            </a:xfrm>
            <a:prstGeom prst="rect">
              <a:avLst/>
            </a:prstGeom>
            <a:solidFill>
              <a:srgbClr val="FFFF00"/>
            </a:solidFill>
          </p:spPr>
          <p:txBody>
            <a:bodyPr wrap="square" rtlCol="0">
              <a:spAutoFit/>
            </a:bodyPr>
            <a:lstStyle/>
            <a:p>
              <a:r>
                <a:rPr lang="en-US" b="1" dirty="0"/>
                <a:t>Recall from previous lectures</a:t>
              </a:r>
              <a:endParaRPr lang="en-US" b="1" dirty="0"/>
            </a:p>
          </p:txBody>
        </p:sp>
      </p:grpSp>
      <p:sp>
        <p:nvSpPr>
          <p:cNvPr id="12" name="Rounded Rectangular Callout 11"/>
          <p:cNvSpPr/>
          <p:nvPr/>
        </p:nvSpPr>
        <p:spPr>
          <a:xfrm>
            <a:off x="7467600" y="838200"/>
            <a:ext cx="2971800" cy="914400"/>
          </a:xfrm>
          <a:prstGeom prst="wedgeRoundRectCallout">
            <a:avLst>
              <a:gd name="adj1" fmla="val -80708"/>
              <a:gd name="adj2" fmla="val 16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Note at </a:t>
            </a:r>
            <a:r>
              <a:rPr lang="en-US" b="1" dirty="0" err="1"/>
              <a:t>Midband</a:t>
            </a:r>
            <a:r>
              <a:rPr lang="en-US" b="1" dirty="0"/>
              <a:t> there is no effect of any of the capacitors</a:t>
            </a:r>
            <a:endParaRPr lang="en-US" b="1" dirty="0"/>
          </a:p>
        </p:txBody>
      </p:sp>
    </p:spTree>
    <p:extLst>
      <p:ext uri="{BB962C8B-B14F-4D97-AF65-F5344CB8AC3E}">
        <p14:creationId xmlns:p14="http://schemas.microsoft.com/office/powerpoint/2010/main" val="2834353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667000"/>
            <a:ext cx="8229600" cy="1447800"/>
          </a:xfrm>
          <a:solidFill>
            <a:schemeClr val="accent6">
              <a:lumMod val="60000"/>
              <a:lumOff val="40000"/>
            </a:schemeClr>
          </a:solidFill>
          <a:ln w="76200">
            <a:solidFill>
              <a:schemeClr val="tx1"/>
            </a:solidFill>
          </a:ln>
        </p:spPr>
        <p:txBody>
          <a:bodyPr>
            <a:normAutofit/>
          </a:bodyPr>
          <a:lstStyle/>
          <a:p>
            <a:r>
              <a:rPr lang="en-US" sz="5400" b="1" dirty="0"/>
              <a:t>1. Introduction</a:t>
            </a:r>
            <a:endParaRPr lang="en-US" sz="5400" b="1" dirty="0"/>
          </a:p>
        </p:txBody>
      </p:sp>
    </p:spTree>
    <p:extLst>
      <p:ext uri="{BB962C8B-B14F-4D97-AF65-F5344CB8AC3E}">
        <p14:creationId xmlns:p14="http://schemas.microsoft.com/office/powerpoint/2010/main" val="8001362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5867400"/>
            <a:ext cx="8229600" cy="715962"/>
          </a:xfrm>
          <a:solidFill>
            <a:schemeClr val="accent6">
              <a:lumMod val="60000"/>
              <a:lumOff val="40000"/>
            </a:schemeClr>
          </a:solidFill>
        </p:spPr>
        <p:txBody>
          <a:bodyPr>
            <a:normAutofit/>
          </a:bodyPr>
          <a:lstStyle/>
          <a:p>
            <a:r>
              <a:rPr lang="en-US" b="1" dirty="0"/>
              <a:t>The Input </a:t>
            </a:r>
            <a:r>
              <a:rPr lang="en-US" b="1" i="1" dirty="0"/>
              <a:t>RC Circuit</a:t>
            </a:r>
            <a:endParaRPr lang="en-US" dirty="0"/>
          </a:p>
        </p:txBody>
      </p:sp>
      <p:pic>
        <p:nvPicPr>
          <p:cNvPr id="33794" name="Picture 2"/>
          <p:cNvPicPr>
            <a:picLocks noGrp="1" noChangeAspect="1" noChangeArrowheads="1"/>
          </p:cNvPicPr>
          <p:nvPr>
            <p:ph idx="1"/>
          </p:nvPr>
        </p:nvPicPr>
        <p:blipFill>
          <a:blip r:embed="rId2" cstate="print"/>
          <a:srcRect/>
          <a:stretch>
            <a:fillRect/>
          </a:stretch>
        </p:blipFill>
        <p:spPr bwMode="auto">
          <a:xfrm>
            <a:off x="2435846" y="838200"/>
            <a:ext cx="6469865" cy="3276600"/>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6896429" y="4343400"/>
            <a:ext cx="3042745" cy="914400"/>
          </a:xfrm>
          <a:prstGeom prst="rect">
            <a:avLst/>
          </a:prstGeom>
          <a:noFill/>
          <a:ln w="9525">
            <a:noFill/>
            <a:miter lim="800000"/>
            <a:headEnd/>
            <a:tailEnd/>
          </a:ln>
        </p:spPr>
      </p:pic>
      <p:pic>
        <p:nvPicPr>
          <p:cNvPr id="33796" name="Picture 4"/>
          <p:cNvPicPr>
            <a:picLocks noChangeAspect="1" noChangeArrowheads="1"/>
          </p:cNvPicPr>
          <p:nvPr/>
        </p:nvPicPr>
        <p:blipFill>
          <a:blip r:embed="rId4" cstate="print"/>
          <a:srcRect/>
          <a:stretch>
            <a:fillRect/>
          </a:stretch>
        </p:blipFill>
        <p:spPr bwMode="auto">
          <a:xfrm>
            <a:off x="1949505" y="4343400"/>
            <a:ext cx="4017364" cy="1219200"/>
          </a:xfrm>
          <a:prstGeom prst="rect">
            <a:avLst/>
          </a:prstGeom>
          <a:noFill/>
          <a:ln w="9525">
            <a:noFill/>
            <a:miter lim="800000"/>
            <a:headEnd/>
            <a:tailEnd/>
          </a:ln>
        </p:spPr>
      </p:pic>
      <p:sp>
        <p:nvSpPr>
          <p:cNvPr id="7" name="Rectangle 6"/>
          <p:cNvSpPr/>
          <p:nvPr/>
        </p:nvSpPr>
        <p:spPr>
          <a:xfrm>
            <a:off x="1524000" y="4114800"/>
            <a:ext cx="2289216" cy="369332"/>
          </a:xfrm>
          <a:prstGeom prst="rect">
            <a:avLst/>
          </a:prstGeom>
        </p:spPr>
        <p:txBody>
          <a:bodyPr wrap="none">
            <a:spAutoFit/>
          </a:bodyPr>
          <a:lstStyle/>
          <a:p>
            <a:r>
              <a:rPr lang="en-US" i="1" dirty="0"/>
              <a:t>lower cutoff frequency</a:t>
            </a:r>
            <a:endParaRPr lang="en-US" dirty="0"/>
          </a:p>
        </p:txBody>
      </p:sp>
      <p:sp>
        <p:nvSpPr>
          <p:cNvPr id="8" name="TextBox 7"/>
          <p:cNvSpPr txBox="1"/>
          <p:nvPr/>
        </p:nvSpPr>
        <p:spPr>
          <a:xfrm>
            <a:off x="2133600" y="304800"/>
            <a:ext cx="6400800" cy="523220"/>
          </a:xfrm>
          <a:prstGeom prst="rect">
            <a:avLst/>
          </a:prstGeom>
          <a:solidFill>
            <a:srgbClr val="FFFF00"/>
          </a:solidFill>
          <a:ln w="28575">
            <a:solidFill>
              <a:schemeClr val="tx1"/>
            </a:solidFill>
          </a:ln>
        </p:spPr>
        <p:txBody>
          <a:bodyPr wrap="square" rtlCol="0">
            <a:spAutoFit/>
          </a:bodyPr>
          <a:lstStyle/>
          <a:p>
            <a:r>
              <a:rPr lang="en-US" sz="2800" dirty="0"/>
              <a:t>Same Explanation by another method-2</a:t>
            </a:r>
            <a:endParaRPr lang="en-US" sz="2800" dirty="0"/>
          </a:p>
        </p:txBody>
      </p:sp>
      <p:pic>
        <p:nvPicPr>
          <p:cNvPr id="9" name="Picture 2"/>
          <p:cNvPicPr>
            <a:picLocks noChangeAspect="1" noChangeArrowheads="1"/>
          </p:cNvPicPr>
          <p:nvPr/>
        </p:nvPicPr>
        <p:blipFill>
          <a:blip r:embed="rId5" cstate="print"/>
          <a:srcRect/>
          <a:stretch>
            <a:fillRect/>
          </a:stretch>
        </p:blipFill>
        <p:spPr bwMode="auto">
          <a:xfrm>
            <a:off x="8077200" y="838200"/>
            <a:ext cx="2590800" cy="2009366"/>
          </a:xfrm>
          <a:prstGeom prst="rect">
            <a:avLst/>
          </a:prstGeom>
          <a:noFill/>
          <a:ln w="9525">
            <a:noFill/>
            <a:miter lim="800000"/>
            <a:headEnd/>
            <a:tailEnd/>
          </a:ln>
        </p:spPr>
      </p:pic>
      <p:sp>
        <p:nvSpPr>
          <p:cNvPr id="10" name="Rounded Rectangular Callout 9"/>
          <p:cNvSpPr/>
          <p:nvPr/>
        </p:nvSpPr>
        <p:spPr>
          <a:xfrm>
            <a:off x="1676400" y="2362200"/>
            <a:ext cx="2819400" cy="609600"/>
          </a:xfrm>
          <a:prstGeom prst="wedgeRoundRectCallout">
            <a:avLst>
              <a:gd name="adj1" fmla="val 59001"/>
              <a:gd name="adj2" fmla="val 1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High Pass Filter</a:t>
            </a:r>
            <a:endParaRPr lang="en-US" sz="2000" b="1" dirty="0"/>
          </a:p>
        </p:txBody>
      </p:sp>
    </p:spTree>
    <p:extLst>
      <p:ext uri="{BB962C8B-B14F-4D97-AF65-F5344CB8AC3E}">
        <p14:creationId xmlns:p14="http://schemas.microsoft.com/office/powerpoint/2010/main" val="3532925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2" cstate="print"/>
          <a:srcRect/>
          <a:stretch>
            <a:fillRect/>
          </a:stretch>
        </p:blipFill>
        <p:spPr bwMode="auto">
          <a:xfrm>
            <a:off x="6248400" y="1143001"/>
            <a:ext cx="4191000" cy="2447925"/>
          </a:xfrm>
          <a:prstGeom prst="rect">
            <a:avLst/>
          </a:prstGeom>
          <a:noFill/>
          <a:ln w="9525">
            <a:noFill/>
            <a:miter lim="800000"/>
            <a:headEnd/>
            <a:tailEnd/>
          </a:ln>
        </p:spPr>
      </p:pic>
      <p:sp>
        <p:nvSpPr>
          <p:cNvPr id="3" name="Rectangle 2"/>
          <p:cNvSpPr/>
          <p:nvPr/>
        </p:nvSpPr>
        <p:spPr>
          <a:xfrm>
            <a:off x="1905000" y="152400"/>
            <a:ext cx="3657600" cy="1938992"/>
          </a:xfrm>
          <a:prstGeom prst="rect">
            <a:avLst/>
          </a:prstGeom>
        </p:spPr>
        <p:txBody>
          <a:bodyPr wrap="square">
            <a:spAutoFit/>
          </a:bodyPr>
          <a:lstStyle/>
          <a:p>
            <a:r>
              <a:rPr lang="en-US" sz="2000" dirty="0"/>
              <a:t>Since </a:t>
            </a:r>
            <a:r>
              <a:rPr lang="en-US" sz="2000" b="1" i="1" dirty="0"/>
              <a:t>Cs</a:t>
            </a:r>
            <a:r>
              <a:rPr lang="en-US" sz="2000" i="1" dirty="0"/>
              <a:t> is normally connected between the applied source and the active device, the total resistance is now Rs + </a:t>
            </a:r>
            <a:r>
              <a:rPr lang="en-US" sz="2000" i="1" dirty="0" err="1"/>
              <a:t>Ri</a:t>
            </a:r>
            <a:r>
              <a:rPr lang="en-US" sz="2000" i="1" dirty="0"/>
              <a:t>, and the cutoff frequency will be modified to be as: </a:t>
            </a:r>
          </a:p>
        </p:txBody>
      </p:sp>
      <p:pic>
        <p:nvPicPr>
          <p:cNvPr id="103427" name="Picture 3"/>
          <p:cNvPicPr>
            <a:picLocks noChangeAspect="1" noChangeArrowheads="1"/>
          </p:cNvPicPr>
          <p:nvPr/>
        </p:nvPicPr>
        <p:blipFill>
          <a:blip r:embed="rId3" cstate="print"/>
          <a:srcRect/>
          <a:stretch>
            <a:fillRect/>
          </a:stretch>
        </p:blipFill>
        <p:spPr bwMode="auto">
          <a:xfrm>
            <a:off x="2590800" y="1981201"/>
            <a:ext cx="2381250" cy="847725"/>
          </a:xfrm>
          <a:prstGeom prst="rect">
            <a:avLst/>
          </a:prstGeom>
          <a:noFill/>
          <a:ln w="9525">
            <a:noFill/>
            <a:miter lim="800000"/>
            <a:headEnd/>
            <a:tailEnd/>
          </a:ln>
        </p:spPr>
      </p:pic>
      <p:pic>
        <p:nvPicPr>
          <p:cNvPr id="103428" name="Picture 4"/>
          <p:cNvPicPr>
            <a:picLocks noChangeAspect="1" noChangeArrowheads="1"/>
          </p:cNvPicPr>
          <p:nvPr/>
        </p:nvPicPr>
        <p:blipFill>
          <a:blip r:embed="rId4" cstate="print"/>
          <a:srcRect/>
          <a:stretch>
            <a:fillRect/>
          </a:stretch>
        </p:blipFill>
        <p:spPr bwMode="auto">
          <a:xfrm>
            <a:off x="5572126" y="3771900"/>
            <a:ext cx="5095875" cy="3086100"/>
          </a:xfrm>
          <a:prstGeom prst="rect">
            <a:avLst/>
          </a:prstGeom>
          <a:noFill/>
          <a:ln w="9525">
            <a:noFill/>
            <a:miter lim="800000"/>
            <a:headEnd/>
            <a:tailEnd/>
          </a:ln>
        </p:spPr>
      </p:pic>
      <p:sp>
        <p:nvSpPr>
          <p:cNvPr id="6" name="Rectangle 5"/>
          <p:cNvSpPr/>
          <p:nvPr/>
        </p:nvSpPr>
        <p:spPr>
          <a:xfrm>
            <a:off x="1524000" y="3352800"/>
            <a:ext cx="3962400" cy="1938992"/>
          </a:xfrm>
          <a:prstGeom prst="rect">
            <a:avLst/>
          </a:prstGeom>
        </p:spPr>
        <p:txBody>
          <a:bodyPr wrap="square">
            <a:spAutoFit/>
          </a:bodyPr>
          <a:lstStyle/>
          <a:p>
            <a:r>
              <a:rPr lang="en-US" sz="2000" dirty="0"/>
              <a:t>At </a:t>
            </a:r>
            <a:r>
              <a:rPr lang="en-US" sz="2000" dirty="0"/>
              <a:t>mid or high frequencies, the reactance of the capacitor will be sufficiently small to permit a short-circuit approximation for the element. The voltage </a:t>
            </a:r>
            <a:r>
              <a:rPr lang="en-US" sz="2000" i="1" dirty="0"/>
              <a:t>Vi will then be related to Vs by </a:t>
            </a:r>
          </a:p>
        </p:txBody>
      </p:sp>
      <p:pic>
        <p:nvPicPr>
          <p:cNvPr id="103429" name="Picture 5"/>
          <p:cNvPicPr>
            <a:picLocks noChangeAspect="1" noChangeArrowheads="1"/>
          </p:cNvPicPr>
          <p:nvPr/>
        </p:nvPicPr>
        <p:blipFill>
          <a:blip r:embed="rId5" cstate="print"/>
          <a:srcRect/>
          <a:stretch>
            <a:fillRect/>
          </a:stretch>
        </p:blipFill>
        <p:spPr bwMode="auto">
          <a:xfrm>
            <a:off x="1986091" y="5334000"/>
            <a:ext cx="2753498" cy="1066800"/>
          </a:xfrm>
          <a:prstGeom prst="rect">
            <a:avLst/>
          </a:prstGeom>
          <a:noFill/>
          <a:ln w="9525">
            <a:noFill/>
            <a:miter lim="800000"/>
            <a:headEnd/>
            <a:tailEnd/>
          </a:ln>
        </p:spPr>
      </p:pic>
      <p:sp>
        <p:nvSpPr>
          <p:cNvPr id="9" name="TextBox 8"/>
          <p:cNvSpPr txBox="1"/>
          <p:nvPr/>
        </p:nvSpPr>
        <p:spPr>
          <a:xfrm>
            <a:off x="8839200" y="228600"/>
            <a:ext cx="1371600" cy="369332"/>
          </a:xfrm>
          <a:prstGeom prst="rect">
            <a:avLst/>
          </a:prstGeom>
          <a:solidFill>
            <a:srgbClr val="FFFF00"/>
          </a:solidFill>
        </p:spPr>
        <p:txBody>
          <a:bodyPr wrap="square" rtlCol="0">
            <a:spAutoFit/>
          </a:bodyPr>
          <a:lstStyle/>
          <a:p>
            <a:r>
              <a:rPr lang="en-US" b="1" dirty="0"/>
              <a:t>Effect of Cs</a:t>
            </a:r>
            <a:endParaRPr lang="en-US" b="1" dirty="0"/>
          </a:p>
        </p:txBody>
      </p:sp>
      <p:sp>
        <p:nvSpPr>
          <p:cNvPr id="10" name="TextBox 9"/>
          <p:cNvSpPr txBox="1"/>
          <p:nvPr/>
        </p:nvSpPr>
        <p:spPr>
          <a:xfrm>
            <a:off x="5638800" y="152400"/>
            <a:ext cx="2743200" cy="400110"/>
          </a:xfrm>
          <a:prstGeom prst="rect">
            <a:avLst/>
          </a:prstGeom>
          <a:solidFill>
            <a:srgbClr val="00B0F0"/>
          </a:solidFill>
        </p:spPr>
        <p:txBody>
          <a:bodyPr wrap="square" rtlCol="0">
            <a:spAutoFit/>
          </a:bodyPr>
          <a:lstStyle/>
          <a:p>
            <a:r>
              <a:rPr lang="en-US" sz="2000" b="1" dirty="0"/>
              <a:t>Same things third angle </a:t>
            </a:r>
            <a:endParaRPr lang="en-US" sz="2000" b="1" dirty="0"/>
          </a:p>
        </p:txBody>
      </p:sp>
    </p:spTree>
    <p:extLst>
      <p:ext uri="{BB962C8B-B14F-4D97-AF65-F5344CB8AC3E}">
        <p14:creationId xmlns:p14="http://schemas.microsoft.com/office/powerpoint/2010/main" val="35914102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304801"/>
            <a:ext cx="8382000" cy="1200329"/>
          </a:xfrm>
          <a:prstGeom prst="rect">
            <a:avLst/>
          </a:prstGeom>
          <a:solidFill>
            <a:srgbClr val="92D050"/>
          </a:solidFill>
        </p:spPr>
        <p:txBody>
          <a:bodyPr wrap="square">
            <a:spAutoFit/>
          </a:bodyPr>
          <a:lstStyle/>
          <a:p>
            <a:r>
              <a:rPr lang="en-US" sz="2400" b="1" dirty="0"/>
              <a:t>Next, we consider the effect of </a:t>
            </a:r>
            <a:r>
              <a:rPr lang="en-US" sz="2400" b="1" i="1" dirty="0"/>
              <a:t>CE. For this purpose we assume that CC1 and CC2 are </a:t>
            </a:r>
            <a:r>
              <a:rPr lang="en-US" sz="2400" b="1" dirty="0"/>
              <a:t>acting as perfect short circuits and thus obtain the circuit.</a:t>
            </a:r>
            <a:endParaRPr lang="en-US" sz="2400" b="1" dirty="0"/>
          </a:p>
        </p:txBody>
      </p:sp>
      <p:pic>
        <p:nvPicPr>
          <p:cNvPr id="575490" name="Picture 2"/>
          <p:cNvPicPr>
            <a:picLocks noChangeAspect="1" noChangeArrowheads="1"/>
          </p:cNvPicPr>
          <p:nvPr/>
        </p:nvPicPr>
        <p:blipFill>
          <a:blip r:embed="rId2" cstate="print"/>
          <a:srcRect/>
          <a:stretch>
            <a:fillRect/>
          </a:stretch>
        </p:blipFill>
        <p:spPr bwMode="auto">
          <a:xfrm>
            <a:off x="6324600" y="1104900"/>
            <a:ext cx="4000500" cy="3924300"/>
          </a:xfrm>
          <a:prstGeom prst="rect">
            <a:avLst/>
          </a:prstGeom>
          <a:noFill/>
          <a:ln w="9525">
            <a:noFill/>
            <a:miter lim="800000"/>
            <a:headEnd/>
            <a:tailEnd/>
          </a:ln>
        </p:spPr>
      </p:pic>
      <p:pic>
        <p:nvPicPr>
          <p:cNvPr id="575491" name="Picture 3"/>
          <p:cNvPicPr>
            <a:picLocks noChangeAspect="1" noChangeArrowheads="1"/>
          </p:cNvPicPr>
          <p:nvPr/>
        </p:nvPicPr>
        <p:blipFill>
          <a:blip r:embed="rId3" cstate="print"/>
          <a:srcRect/>
          <a:stretch>
            <a:fillRect/>
          </a:stretch>
        </p:blipFill>
        <p:spPr bwMode="auto">
          <a:xfrm>
            <a:off x="1905000" y="1981200"/>
            <a:ext cx="4553728" cy="1009650"/>
          </a:xfrm>
          <a:prstGeom prst="rect">
            <a:avLst/>
          </a:prstGeom>
          <a:noFill/>
          <a:ln w="9525">
            <a:noFill/>
            <a:miter lim="800000"/>
            <a:headEnd/>
            <a:tailEnd/>
          </a:ln>
        </p:spPr>
      </p:pic>
      <p:pic>
        <p:nvPicPr>
          <p:cNvPr id="575492" name="Picture 4"/>
          <p:cNvPicPr>
            <a:picLocks noChangeAspect="1" noChangeArrowheads="1"/>
          </p:cNvPicPr>
          <p:nvPr/>
        </p:nvPicPr>
        <p:blipFill>
          <a:blip r:embed="rId4" cstate="print"/>
          <a:srcRect/>
          <a:stretch>
            <a:fillRect/>
          </a:stretch>
        </p:blipFill>
        <p:spPr bwMode="auto">
          <a:xfrm>
            <a:off x="1752600" y="3429001"/>
            <a:ext cx="4267200" cy="1228725"/>
          </a:xfrm>
          <a:prstGeom prst="rect">
            <a:avLst/>
          </a:prstGeom>
          <a:noFill/>
          <a:ln w="9525">
            <a:noFill/>
            <a:miter lim="800000"/>
            <a:headEnd/>
            <a:tailEnd/>
          </a:ln>
        </p:spPr>
      </p:pic>
      <p:pic>
        <p:nvPicPr>
          <p:cNvPr id="575493" name="Picture 5"/>
          <p:cNvPicPr>
            <a:picLocks noChangeAspect="1" noChangeArrowheads="1"/>
          </p:cNvPicPr>
          <p:nvPr/>
        </p:nvPicPr>
        <p:blipFill>
          <a:blip r:embed="rId5" cstate="print"/>
          <a:srcRect/>
          <a:stretch>
            <a:fillRect/>
          </a:stretch>
        </p:blipFill>
        <p:spPr bwMode="auto">
          <a:xfrm>
            <a:off x="1676400" y="5105400"/>
            <a:ext cx="6980467" cy="1447801"/>
          </a:xfrm>
          <a:prstGeom prst="rect">
            <a:avLst/>
          </a:prstGeom>
          <a:noFill/>
          <a:ln w="9525">
            <a:noFill/>
            <a:miter lim="800000"/>
            <a:headEnd/>
            <a:tailEnd/>
          </a:ln>
        </p:spPr>
      </p:pic>
    </p:spTree>
    <p:extLst>
      <p:ext uri="{BB962C8B-B14F-4D97-AF65-F5344CB8AC3E}">
        <p14:creationId xmlns:p14="http://schemas.microsoft.com/office/powerpoint/2010/main" val="291253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75491"/>
                                        </p:tgtEl>
                                        <p:attrNameLst>
                                          <p:attrName>style.visibility</p:attrName>
                                        </p:attrNameLst>
                                      </p:cBhvr>
                                      <p:to>
                                        <p:strVal val="visible"/>
                                      </p:to>
                                    </p:set>
                                    <p:animEffect transition="in" filter="checkerboard(across)">
                                      <p:cBhvr>
                                        <p:cTn id="7" dur="500"/>
                                        <p:tgtEl>
                                          <p:spTgt spid="5754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5492"/>
                                        </p:tgtEl>
                                        <p:attrNameLst>
                                          <p:attrName>style.visibility</p:attrName>
                                        </p:attrNameLst>
                                      </p:cBhvr>
                                      <p:to>
                                        <p:strVal val="visible"/>
                                      </p:to>
                                    </p:set>
                                    <p:animEffect transition="in" filter="checkerboard(across)">
                                      <p:cBhvr>
                                        <p:cTn id="12" dur="500"/>
                                        <p:tgtEl>
                                          <p:spTgt spid="57549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75493"/>
                                        </p:tgtEl>
                                        <p:attrNameLst>
                                          <p:attrName>style.visibility</p:attrName>
                                        </p:attrNameLst>
                                      </p:cBhvr>
                                      <p:to>
                                        <p:strVal val="visible"/>
                                      </p:to>
                                    </p:set>
                                    <p:animEffect transition="in" filter="checkerboard(across)">
                                      <p:cBhvr>
                                        <p:cTn id="17" dur="500"/>
                                        <p:tgtEl>
                                          <p:spTgt spid="575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6514" name="Picture 2"/>
          <p:cNvPicPr>
            <a:picLocks noChangeAspect="1" noChangeArrowheads="1"/>
          </p:cNvPicPr>
          <p:nvPr/>
        </p:nvPicPr>
        <p:blipFill>
          <a:blip r:embed="rId2" cstate="print"/>
          <a:srcRect/>
          <a:stretch>
            <a:fillRect/>
          </a:stretch>
        </p:blipFill>
        <p:spPr bwMode="auto">
          <a:xfrm>
            <a:off x="3543300" y="1609725"/>
            <a:ext cx="5105400" cy="3638550"/>
          </a:xfrm>
          <a:prstGeom prst="rect">
            <a:avLst/>
          </a:prstGeom>
          <a:noFill/>
          <a:ln w="9525">
            <a:noFill/>
            <a:miter lim="800000"/>
            <a:headEnd/>
            <a:tailEnd/>
          </a:ln>
        </p:spPr>
      </p:pic>
      <p:pic>
        <p:nvPicPr>
          <p:cNvPr id="576515" name="Picture 3"/>
          <p:cNvPicPr>
            <a:picLocks noChangeAspect="1" noChangeArrowheads="1"/>
          </p:cNvPicPr>
          <p:nvPr/>
        </p:nvPicPr>
        <p:blipFill>
          <a:blip r:embed="rId3" cstate="print"/>
          <a:srcRect/>
          <a:stretch>
            <a:fillRect/>
          </a:stretch>
        </p:blipFill>
        <p:spPr bwMode="auto">
          <a:xfrm>
            <a:off x="7315201" y="533401"/>
            <a:ext cx="2771173" cy="1057275"/>
          </a:xfrm>
          <a:prstGeom prst="rect">
            <a:avLst/>
          </a:prstGeom>
          <a:noFill/>
          <a:ln w="9525">
            <a:noFill/>
            <a:miter lim="800000"/>
            <a:headEnd/>
            <a:tailEnd/>
          </a:ln>
        </p:spPr>
      </p:pic>
      <p:pic>
        <p:nvPicPr>
          <p:cNvPr id="576516" name="Picture 4"/>
          <p:cNvPicPr>
            <a:picLocks noChangeAspect="1" noChangeArrowheads="1"/>
          </p:cNvPicPr>
          <p:nvPr/>
        </p:nvPicPr>
        <p:blipFill>
          <a:blip r:embed="rId4" cstate="print"/>
          <a:srcRect/>
          <a:stretch>
            <a:fillRect/>
          </a:stretch>
        </p:blipFill>
        <p:spPr bwMode="auto">
          <a:xfrm>
            <a:off x="2209800" y="5486401"/>
            <a:ext cx="7848600" cy="409575"/>
          </a:xfrm>
          <a:prstGeom prst="rect">
            <a:avLst/>
          </a:prstGeom>
          <a:noFill/>
          <a:ln w="9525">
            <a:noFill/>
            <a:miter lim="800000"/>
            <a:headEnd/>
            <a:tailEnd/>
          </a:ln>
        </p:spPr>
      </p:pic>
      <p:pic>
        <p:nvPicPr>
          <p:cNvPr id="576517" name="Picture 5"/>
          <p:cNvPicPr>
            <a:picLocks noChangeAspect="1" noChangeArrowheads="1"/>
          </p:cNvPicPr>
          <p:nvPr/>
        </p:nvPicPr>
        <p:blipFill>
          <a:blip r:embed="rId5" cstate="print"/>
          <a:srcRect/>
          <a:stretch>
            <a:fillRect/>
          </a:stretch>
        </p:blipFill>
        <p:spPr bwMode="auto">
          <a:xfrm>
            <a:off x="2209800" y="5964540"/>
            <a:ext cx="2819400" cy="360061"/>
          </a:xfrm>
          <a:prstGeom prst="rect">
            <a:avLst/>
          </a:prstGeom>
          <a:noFill/>
          <a:ln w="9525">
            <a:noFill/>
            <a:miter lim="800000"/>
            <a:headEnd/>
            <a:tailEnd/>
          </a:ln>
        </p:spPr>
      </p:pic>
    </p:spTree>
    <p:extLst>
      <p:ext uri="{BB962C8B-B14F-4D97-AF65-F5344CB8AC3E}">
        <p14:creationId xmlns:p14="http://schemas.microsoft.com/office/powerpoint/2010/main" val="18090033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019800"/>
            <a:ext cx="8229600" cy="563562"/>
          </a:xfrm>
          <a:solidFill>
            <a:schemeClr val="accent6">
              <a:lumMod val="60000"/>
              <a:lumOff val="40000"/>
            </a:schemeClr>
          </a:solidFill>
        </p:spPr>
        <p:txBody>
          <a:bodyPr>
            <a:normAutofit fontScale="90000"/>
          </a:bodyPr>
          <a:lstStyle/>
          <a:p>
            <a:r>
              <a:rPr lang="en-US" dirty="0" smtClean="0"/>
              <a:t>By-Pass Re Capacitor </a:t>
            </a:r>
            <a:endParaRPr lang="en-US" dirty="0"/>
          </a:p>
        </p:txBody>
      </p:sp>
      <p:pic>
        <p:nvPicPr>
          <p:cNvPr id="27650" name="Picture 2"/>
          <p:cNvPicPr>
            <a:picLocks noGrp="1" noChangeAspect="1" noChangeArrowheads="1"/>
          </p:cNvPicPr>
          <p:nvPr>
            <p:ph idx="1"/>
          </p:nvPr>
        </p:nvPicPr>
        <p:blipFill>
          <a:blip r:embed="rId2" cstate="print"/>
          <a:srcRect/>
          <a:stretch>
            <a:fillRect/>
          </a:stretch>
        </p:blipFill>
        <p:spPr bwMode="auto">
          <a:xfrm>
            <a:off x="2243204" y="1239716"/>
            <a:ext cx="2862197" cy="4018084"/>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a:stretch>
            <a:fillRect/>
          </a:stretch>
        </p:blipFill>
        <p:spPr bwMode="auto">
          <a:xfrm>
            <a:off x="6096000" y="1219200"/>
            <a:ext cx="4217703" cy="4038600"/>
          </a:xfrm>
          <a:prstGeom prst="rect">
            <a:avLst/>
          </a:prstGeom>
          <a:noFill/>
          <a:ln w="9525">
            <a:noFill/>
            <a:miter lim="800000"/>
            <a:headEnd/>
            <a:tailEnd/>
          </a:ln>
        </p:spPr>
      </p:pic>
      <p:sp>
        <p:nvSpPr>
          <p:cNvPr id="5" name="TextBox 4"/>
          <p:cNvSpPr txBox="1"/>
          <p:nvPr/>
        </p:nvSpPr>
        <p:spPr>
          <a:xfrm>
            <a:off x="2133600" y="304800"/>
            <a:ext cx="6400800" cy="523220"/>
          </a:xfrm>
          <a:prstGeom prst="rect">
            <a:avLst/>
          </a:prstGeom>
          <a:solidFill>
            <a:srgbClr val="FFFF00"/>
          </a:solidFill>
          <a:ln w="28575">
            <a:solidFill>
              <a:schemeClr val="tx1"/>
            </a:solidFill>
          </a:ln>
        </p:spPr>
        <p:txBody>
          <a:bodyPr wrap="square" rtlCol="0">
            <a:spAutoFit/>
          </a:bodyPr>
          <a:lstStyle/>
          <a:p>
            <a:r>
              <a:rPr lang="en-US" sz="2800" dirty="0"/>
              <a:t>Same Explanation by another method-2</a:t>
            </a:r>
            <a:endParaRPr lang="en-US" sz="2800" dirty="0"/>
          </a:p>
        </p:txBody>
      </p:sp>
    </p:spTree>
    <p:extLst>
      <p:ext uri="{BB962C8B-B14F-4D97-AF65-F5344CB8AC3E}">
        <p14:creationId xmlns:p14="http://schemas.microsoft.com/office/powerpoint/2010/main" val="3711856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cstate="print"/>
          <a:srcRect/>
          <a:stretch>
            <a:fillRect/>
          </a:stretch>
        </p:blipFill>
        <p:spPr bwMode="auto">
          <a:xfrm>
            <a:off x="1599390" y="1371601"/>
            <a:ext cx="9068610" cy="3641839"/>
          </a:xfrm>
          <a:prstGeom prst="rect">
            <a:avLst/>
          </a:prstGeom>
          <a:noFill/>
          <a:ln w="9525">
            <a:noFill/>
            <a:miter lim="800000"/>
            <a:headEnd/>
            <a:tailEnd/>
          </a:ln>
        </p:spPr>
      </p:pic>
      <p:sp>
        <p:nvSpPr>
          <p:cNvPr id="4" name="TextBox 3"/>
          <p:cNvSpPr txBox="1"/>
          <p:nvPr/>
        </p:nvSpPr>
        <p:spPr>
          <a:xfrm>
            <a:off x="2133600" y="304800"/>
            <a:ext cx="6400800" cy="523220"/>
          </a:xfrm>
          <a:prstGeom prst="rect">
            <a:avLst/>
          </a:prstGeom>
          <a:solidFill>
            <a:srgbClr val="FFFF00"/>
          </a:solidFill>
          <a:ln w="28575">
            <a:solidFill>
              <a:schemeClr val="tx1"/>
            </a:solidFill>
          </a:ln>
        </p:spPr>
        <p:txBody>
          <a:bodyPr wrap="square" rtlCol="0">
            <a:spAutoFit/>
          </a:bodyPr>
          <a:lstStyle/>
          <a:p>
            <a:r>
              <a:rPr lang="en-US" sz="2800" dirty="0"/>
              <a:t>Same Explanation by another method-2</a:t>
            </a:r>
            <a:endParaRPr lang="en-US" sz="2800" dirty="0"/>
          </a:p>
        </p:txBody>
      </p:sp>
    </p:spTree>
    <p:extLst>
      <p:ext uri="{BB962C8B-B14F-4D97-AF65-F5344CB8AC3E}">
        <p14:creationId xmlns:p14="http://schemas.microsoft.com/office/powerpoint/2010/main" val="1836390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1"/>
          </p:nvPr>
        </p:nvPicPr>
        <p:blipFill>
          <a:blip r:embed="rId2" cstate="print"/>
          <a:srcRect/>
          <a:stretch>
            <a:fillRect/>
          </a:stretch>
        </p:blipFill>
        <p:spPr bwMode="auto">
          <a:xfrm>
            <a:off x="2057401" y="3034506"/>
            <a:ext cx="8310622" cy="2713036"/>
          </a:xfrm>
          <a:prstGeom prst="rect">
            <a:avLst/>
          </a:prstGeom>
          <a:noFill/>
          <a:ln w="9525">
            <a:noFill/>
            <a:miter lim="800000"/>
            <a:headEnd/>
            <a:tailEnd/>
          </a:ln>
        </p:spPr>
      </p:pic>
      <p:sp>
        <p:nvSpPr>
          <p:cNvPr id="4" name="TextBox 3"/>
          <p:cNvSpPr txBox="1"/>
          <p:nvPr/>
        </p:nvSpPr>
        <p:spPr>
          <a:xfrm>
            <a:off x="2133600" y="304800"/>
            <a:ext cx="6400800" cy="523220"/>
          </a:xfrm>
          <a:prstGeom prst="rect">
            <a:avLst/>
          </a:prstGeom>
          <a:solidFill>
            <a:srgbClr val="FFFF00"/>
          </a:solidFill>
          <a:ln w="28575">
            <a:solidFill>
              <a:schemeClr val="tx1"/>
            </a:solidFill>
          </a:ln>
        </p:spPr>
        <p:txBody>
          <a:bodyPr wrap="square" rtlCol="0">
            <a:spAutoFit/>
          </a:bodyPr>
          <a:lstStyle/>
          <a:p>
            <a:r>
              <a:rPr lang="en-US" sz="2800" dirty="0"/>
              <a:t>Same Explanation by another method-2</a:t>
            </a:r>
            <a:endParaRPr lang="en-US" sz="2800" dirty="0"/>
          </a:p>
        </p:txBody>
      </p:sp>
    </p:spTree>
    <p:extLst>
      <p:ext uri="{BB962C8B-B14F-4D97-AF65-F5344CB8AC3E}">
        <p14:creationId xmlns:p14="http://schemas.microsoft.com/office/powerpoint/2010/main" val="4041459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body" idx="1"/>
          </p:nvPr>
        </p:nvSpPr>
        <p:spPr>
          <a:xfrm>
            <a:off x="1676400" y="685800"/>
            <a:ext cx="8763000" cy="5257800"/>
          </a:xfrm>
          <a:solidFill>
            <a:schemeClr val="bg1"/>
          </a:solidFill>
        </p:spPr>
        <p:txBody>
          <a:bodyPr>
            <a:normAutofit/>
          </a:bodyPr>
          <a:lstStyle/>
          <a:p>
            <a:pPr eaLnBrk="1" hangingPunct="1"/>
            <a:r>
              <a:rPr lang="en-US" b="1" dirty="0" smtClean="0"/>
              <a:t>IN THIS CHAPTER YOU WILL LEARN</a:t>
            </a:r>
          </a:p>
          <a:p>
            <a:pPr lvl="1" eaLnBrk="1" hangingPunct="1"/>
            <a:r>
              <a:rPr lang="en-US" dirty="0" smtClean="0"/>
              <a:t>How </a:t>
            </a:r>
            <a:r>
              <a:rPr lang="en-US" dirty="0" smtClean="0">
                <a:solidFill>
                  <a:srgbClr val="FF0000"/>
                </a:solidFill>
              </a:rPr>
              <a:t>coupling and bypass capacitors</a:t>
            </a:r>
            <a:r>
              <a:rPr lang="en-US" dirty="0" smtClean="0"/>
              <a:t> cause the gain of discrete circuit amplifiers to fall off at low frequencies, and how to obtain an estimate of the frequency </a:t>
            </a:r>
            <a:r>
              <a:rPr lang="en-US" i="1" dirty="0" err="1" smtClean="0"/>
              <a:t>f</a:t>
            </a:r>
            <a:r>
              <a:rPr lang="en-US" i="1" baseline="-25000" dirty="0" err="1" smtClean="0"/>
              <a:t>L</a:t>
            </a:r>
            <a:r>
              <a:rPr lang="en-US" dirty="0" smtClean="0"/>
              <a:t> at which the gain decreases by 3</a:t>
            </a:r>
            <a:r>
              <a:rPr lang="en-US" i="1" dirty="0" smtClean="0"/>
              <a:t>dB</a:t>
            </a:r>
            <a:r>
              <a:rPr lang="en-US" dirty="0" smtClean="0"/>
              <a:t> below its value at </a:t>
            </a:r>
            <a:r>
              <a:rPr lang="en-US" dirty="0" err="1" smtClean="0"/>
              <a:t>midband</a:t>
            </a:r>
            <a:r>
              <a:rPr lang="en-US" dirty="0" smtClean="0"/>
              <a:t>.</a:t>
            </a:r>
          </a:p>
          <a:p>
            <a:pPr lvl="1" eaLnBrk="1" hangingPunct="1"/>
            <a:endParaRPr lang="en-US" dirty="0" smtClean="0"/>
          </a:p>
          <a:p>
            <a:pPr lvl="1" eaLnBrk="1" hangingPunct="1"/>
            <a:r>
              <a:rPr lang="en-US" dirty="0" smtClean="0"/>
              <a:t>The </a:t>
            </a:r>
            <a:r>
              <a:rPr lang="en-US" dirty="0" smtClean="0">
                <a:solidFill>
                  <a:srgbClr val="FF0000"/>
                </a:solidFill>
              </a:rPr>
              <a:t>internal capacitive effects present in the BJT</a:t>
            </a:r>
            <a:r>
              <a:rPr lang="en-US" dirty="0" smtClean="0"/>
              <a:t> and how to model these effects by adding capacitances to the hybrid model of the transistor .</a:t>
            </a:r>
          </a:p>
          <a:p>
            <a:pPr lvl="1" eaLnBrk="1" hangingPunct="1"/>
            <a:endParaRPr lang="en-US" dirty="0" smtClean="0"/>
          </a:p>
          <a:p>
            <a:pPr lvl="1" eaLnBrk="1" hangingPunct="1"/>
            <a:r>
              <a:rPr lang="en-US" dirty="0" smtClean="0"/>
              <a:t>The </a:t>
            </a:r>
            <a:r>
              <a:rPr lang="en-US" dirty="0" smtClean="0">
                <a:solidFill>
                  <a:srgbClr val="FF0000"/>
                </a:solidFill>
              </a:rPr>
              <a:t>high-frequency limitation</a:t>
            </a:r>
            <a:r>
              <a:rPr lang="en-US" dirty="0" smtClean="0"/>
              <a:t> on the gain of the CE amplifiers and how the gain falloff and the upper 3-</a:t>
            </a:r>
            <a:r>
              <a:rPr lang="en-US" i="1" dirty="0" smtClean="0"/>
              <a:t>dB</a:t>
            </a:r>
            <a:r>
              <a:rPr lang="en-US" dirty="0" smtClean="0"/>
              <a:t> frequency </a:t>
            </a:r>
            <a:r>
              <a:rPr lang="en-US" i="1" dirty="0" err="1" smtClean="0"/>
              <a:t>f</a:t>
            </a:r>
            <a:r>
              <a:rPr lang="en-US" i="1" baseline="-25000" dirty="0" err="1" smtClean="0"/>
              <a:t>H</a:t>
            </a:r>
            <a:r>
              <a:rPr lang="en-US" dirty="0" smtClean="0"/>
              <a:t> are mostly determined by the small capacitances between the collector and base.</a:t>
            </a:r>
          </a:p>
        </p:txBody>
      </p:sp>
      <p:sp>
        <p:nvSpPr>
          <p:cNvPr id="5"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45000" lnSpcReduction="20000"/>
          </a:bodyPr>
          <a:lstStyle/>
          <a:p>
            <a:pPr algn="ctr">
              <a:spcBef>
                <a:spcPct val="0"/>
              </a:spcBef>
              <a:defRPr/>
            </a:pPr>
            <a:r>
              <a:rPr lang="en-US" sz="4400" b="1" u="sng" dirty="0">
                <a:latin typeface="+mj-lt"/>
                <a:ea typeface="+mj-ea"/>
                <a:cs typeface="+mj-cs"/>
              </a:rPr>
              <a:t>Introduction</a:t>
            </a:r>
          </a:p>
        </p:txBody>
      </p:sp>
    </p:spTree>
    <p:extLst>
      <p:ext uri="{BB962C8B-B14F-4D97-AF65-F5344CB8AC3E}">
        <p14:creationId xmlns:p14="http://schemas.microsoft.com/office/powerpoint/2010/main" val="1748850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animEffect transition="in" filter="wipe(left)">
                                      <p:cBhvr>
                                        <p:cTn id="7" dur="500"/>
                                        <p:tgtEl>
                                          <p:spTgt spid="307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6">
                                            <p:txEl>
                                              <p:pRg st="5" end="5"/>
                                            </p:txEl>
                                          </p:spTgt>
                                        </p:tgtEl>
                                        <p:attrNameLst>
                                          <p:attrName>style.visibility</p:attrName>
                                        </p:attrNameLst>
                                      </p:cBhvr>
                                      <p:to>
                                        <p:strVal val="visible"/>
                                      </p:to>
                                    </p:set>
                                    <p:animEffect transition="in" filter="wipe(left)">
                                      <p:cBhvr>
                                        <p:cTn id="12" dur="500"/>
                                        <p:tgtEl>
                                          <p:spTgt spid="30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84" name="Picture 4" descr="Image result for transfer function of voltage divider"/>
          <p:cNvPicPr>
            <a:picLocks noChangeAspect="1" noChangeArrowheads="1"/>
          </p:cNvPicPr>
          <p:nvPr/>
        </p:nvPicPr>
        <p:blipFill>
          <a:blip r:embed="rId3" cstate="print"/>
          <a:srcRect/>
          <a:stretch>
            <a:fillRect/>
          </a:stretch>
        </p:blipFill>
        <p:spPr bwMode="auto">
          <a:xfrm>
            <a:off x="4876801" y="990601"/>
            <a:ext cx="2723519" cy="2181225"/>
          </a:xfrm>
          <a:prstGeom prst="rect">
            <a:avLst/>
          </a:prstGeom>
          <a:noFill/>
        </p:spPr>
      </p:pic>
      <p:pic>
        <p:nvPicPr>
          <p:cNvPr id="276486" name="Picture 6" descr="Image result for transfer function of voltage divider"/>
          <p:cNvPicPr>
            <a:picLocks noChangeAspect="1" noChangeArrowheads="1"/>
          </p:cNvPicPr>
          <p:nvPr/>
        </p:nvPicPr>
        <p:blipFill>
          <a:blip r:embed="rId4" cstate="print"/>
          <a:srcRect/>
          <a:stretch>
            <a:fillRect/>
          </a:stretch>
        </p:blipFill>
        <p:spPr bwMode="auto">
          <a:xfrm>
            <a:off x="1905000" y="838200"/>
            <a:ext cx="1752600" cy="2431354"/>
          </a:xfrm>
          <a:prstGeom prst="rect">
            <a:avLst/>
          </a:prstGeom>
          <a:noFill/>
        </p:spPr>
      </p:pic>
      <p:sp>
        <p:nvSpPr>
          <p:cNvPr id="16"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45000" lnSpcReduction="20000"/>
          </a:bodyPr>
          <a:lstStyle/>
          <a:p>
            <a:pPr algn="ctr">
              <a:spcBef>
                <a:spcPct val="0"/>
              </a:spcBef>
              <a:defRPr/>
            </a:pPr>
            <a:r>
              <a:rPr lang="en-US" sz="4400" b="1" u="sng" dirty="0">
                <a:latin typeface="+mj-lt"/>
                <a:ea typeface="+mj-ea"/>
                <a:cs typeface="+mj-cs"/>
              </a:rPr>
              <a:t>Introduction</a:t>
            </a:r>
          </a:p>
        </p:txBody>
      </p:sp>
      <p:graphicFrame>
        <p:nvGraphicFramePr>
          <p:cNvPr id="19" name="Object 18"/>
          <p:cNvGraphicFramePr>
            <a:graphicFrameLocks noChangeAspect="1"/>
          </p:cNvGraphicFramePr>
          <p:nvPr/>
        </p:nvGraphicFramePr>
        <p:xfrm>
          <a:off x="7924800" y="1219200"/>
          <a:ext cx="2243416" cy="838200"/>
        </p:xfrm>
        <a:graphic>
          <a:graphicData uri="http://schemas.openxmlformats.org/presentationml/2006/ole">
            <mc:AlternateContent xmlns:mc="http://schemas.openxmlformats.org/markup-compatibility/2006">
              <mc:Choice xmlns:v="urn:schemas-microsoft-com:vml" Requires="v">
                <p:oleObj spid="_x0000_s1026" name="Equation" r:id="rId5" imgW="1155600" imgH="431640" progId="Equation.3">
                  <p:embed/>
                </p:oleObj>
              </mc:Choice>
              <mc:Fallback>
                <p:oleObj name="Equation" r:id="rId5" imgW="11556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1219200"/>
                        <a:ext cx="2243416"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ounded Rectangular Callout 20"/>
          <p:cNvSpPr/>
          <p:nvPr/>
        </p:nvSpPr>
        <p:spPr>
          <a:xfrm>
            <a:off x="8229600" y="2286000"/>
            <a:ext cx="2133600" cy="685800"/>
          </a:xfrm>
          <a:prstGeom prst="wedgeRoundRectCallout">
            <a:avLst>
              <a:gd name="adj1" fmla="val -47474"/>
              <a:gd name="adj2" fmla="val -106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Independent of Frequency  effect</a:t>
            </a:r>
            <a:endParaRPr lang="en-US" b="1" dirty="0"/>
          </a:p>
        </p:txBody>
      </p:sp>
      <p:pic>
        <p:nvPicPr>
          <p:cNvPr id="276499" name="Picture 19" descr="&#10;\frac{V_\mathrm{out}}{V_\mathrm{in}}&#10;= \frac{Z_\mathrm{2}}{Z_\mathrm{1} + Z_\mathrm{2}}&#10;= \frac{\frac{1}{\mathrm{j} \omega C}}{\frac{1}{\mathrm{j} \omega C} + R}&#10;= \frac{1}{1 + \mathrm{j} \omega R C} \ .&#10;"/>
          <p:cNvPicPr>
            <a:picLocks noChangeAspect="1" noChangeArrowheads="1"/>
          </p:cNvPicPr>
          <p:nvPr/>
        </p:nvPicPr>
        <p:blipFill>
          <a:blip r:embed="rId7" cstate="print"/>
          <a:srcRect/>
          <a:stretch>
            <a:fillRect/>
          </a:stretch>
        </p:blipFill>
        <p:spPr bwMode="auto">
          <a:xfrm>
            <a:off x="6546633" y="5943601"/>
            <a:ext cx="3826093" cy="628651"/>
          </a:xfrm>
          <a:prstGeom prst="rect">
            <a:avLst/>
          </a:prstGeom>
          <a:noFill/>
        </p:spPr>
      </p:pic>
      <p:pic>
        <p:nvPicPr>
          <p:cNvPr id="276503" name="Picture 23" descr="http://upload.wikimedia.org/wikipedia/commons/thumb/3/3b/RC_Divider.svg/200px-RC_Divider.svg.png"/>
          <p:cNvPicPr>
            <a:picLocks noChangeAspect="1" noChangeArrowheads="1"/>
          </p:cNvPicPr>
          <p:nvPr/>
        </p:nvPicPr>
        <p:blipFill>
          <a:blip r:embed="rId8" cstate="print"/>
          <a:srcRect/>
          <a:stretch>
            <a:fillRect/>
          </a:stretch>
        </p:blipFill>
        <p:spPr bwMode="auto">
          <a:xfrm>
            <a:off x="4343401" y="3810000"/>
            <a:ext cx="2514600" cy="2351152"/>
          </a:xfrm>
          <a:prstGeom prst="rect">
            <a:avLst/>
          </a:prstGeom>
          <a:noFill/>
        </p:spPr>
      </p:pic>
      <p:pic>
        <p:nvPicPr>
          <p:cNvPr id="276505" name="Picture 25" descr="http://upload.wikimedia.org/wikipedia/commons/thumb/3/31/Impedance_voltage_divider.svg/220px-Impedance_voltage_divider.svg.png"/>
          <p:cNvPicPr>
            <a:picLocks noChangeAspect="1" noChangeArrowheads="1"/>
          </p:cNvPicPr>
          <p:nvPr/>
        </p:nvPicPr>
        <p:blipFill>
          <a:blip r:embed="rId9" cstate="print"/>
          <a:srcRect/>
          <a:stretch>
            <a:fillRect/>
          </a:stretch>
        </p:blipFill>
        <p:spPr bwMode="auto">
          <a:xfrm>
            <a:off x="1828800" y="3581400"/>
            <a:ext cx="2095500" cy="2695576"/>
          </a:xfrm>
          <a:prstGeom prst="rect">
            <a:avLst/>
          </a:prstGeom>
          <a:noFill/>
        </p:spPr>
      </p:pic>
      <p:pic>
        <p:nvPicPr>
          <p:cNvPr id="276507" name="Picture 27" descr=" Z_2 = -\mathrm{j}X_{\mathrm{C}} =\frac{1}{\mathrm{j} \omega C} \ , "/>
          <p:cNvPicPr>
            <a:picLocks noChangeAspect="1" noChangeArrowheads="1"/>
          </p:cNvPicPr>
          <p:nvPr/>
        </p:nvPicPr>
        <p:blipFill>
          <a:blip r:embed="rId10" cstate="print"/>
          <a:srcRect/>
          <a:stretch>
            <a:fillRect/>
          </a:stretch>
        </p:blipFill>
        <p:spPr bwMode="auto">
          <a:xfrm>
            <a:off x="7865534" y="4419600"/>
            <a:ext cx="1907116" cy="504826"/>
          </a:xfrm>
          <a:prstGeom prst="rect">
            <a:avLst/>
          </a:prstGeom>
          <a:noFill/>
        </p:spPr>
      </p:pic>
    </p:spTree>
    <p:extLst>
      <p:ext uri="{BB962C8B-B14F-4D97-AF65-F5344CB8AC3E}">
        <p14:creationId xmlns:p14="http://schemas.microsoft.com/office/powerpoint/2010/main" val="275890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checkerboard(across)">
                                      <p:cBhvr>
                                        <p:cTn id="7" dur="500"/>
                                        <p:tgtEl>
                                          <p:spTgt spid="276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76505"/>
                                        </p:tgtEl>
                                        <p:attrNameLst>
                                          <p:attrName>style.visibility</p:attrName>
                                        </p:attrNameLst>
                                      </p:cBhvr>
                                      <p:to>
                                        <p:strVal val="visible"/>
                                      </p:to>
                                    </p:set>
                                    <p:animEffect transition="in" filter="checkerboard(across)">
                                      <p:cBhvr>
                                        <p:cTn id="21" dur="500"/>
                                        <p:tgtEl>
                                          <p:spTgt spid="27650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6503"/>
                                        </p:tgtEl>
                                        <p:attrNameLst>
                                          <p:attrName>style.visibility</p:attrName>
                                        </p:attrNameLst>
                                      </p:cBhvr>
                                      <p:to>
                                        <p:strVal val="visible"/>
                                      </p:to>
                                    </p:set>
                                    <p:animEffect transition="in" filter="wipe(left)">
                                      <p:cBhvr>
                                        <p:cTn id="26" dur="500"/>
                                        <p:tgtEl>
                                          <p:spTgt spid="27650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6507"/>
                                        </p:tgtEl>
                                        <p:attrNameLst>
                                          <p:attrName>style.visibility</p:attrName>
                                        </p:attrNameLst>
                                      </p:cBhvr>
                                      <p:to>
                                        <p:strVal val="visible"/>
                                      </p:to>
                                    </p:set>
                                    <p:animEffect transition="in" filter="wipe(left)">
                                      <p:cBhvr>
                                        <p:cTn id="31" dur="500"/>
                                        <p:tgtEl>
                                          <p:spTgt spid="27650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76499"/>
                                        </p:tgtEl>
                                        <p:attrNameLst>
                                          <p:attrName>style.visibility</p:attrName>
                                        </p:attrNameLst>
                                      </p:cBhvr>
                                      <p:to>
                                        <p:strVal val="visible"/>
                                      </p:to>
                                    </p:set>
                                    <p:animEffect transition="in" filter="wipe(down)">
                                      <p:cBhvr>
                                        <p:cTn id="36" dur="500"/>
                                        <p:tgtEl>
                                          <p:spTgt spid="27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normAutofit/>
          </a:bodyPr>
          <a:lstStyle/>
          <a:p>
            <a:r>
              <a:rPr lang="en-US" dirty="0" smtClean="0"/>
              <a:t>Gain </a:t>
            </a:r>
            <a:r>
              <a:rPr lang="en-US" sz="4000" dirty="0"/>
              <a:t>Roll-off</a:t>
            </a:r>
            <a:r>
              <a:rPr lang="en-US" dirty="0" smtClean="0"/>
              <a:t>:  Simple Low-pass Filter</a:t>
            </a:r>
          </a:p>
        </p:txBody>
      </p:sp>
      <p:sp>
        <p:nvSpPr>
          <p:cNvPr id="68611" name="Content Placeholder 2"/>
          <p:cNvSpPr>
            <a:spLocks noGrp="1"/>
          </p:cNvSpPr>
          <p:nvPr>
            <p:ph idx="4294967295"/>
          </p:nvPr>
        </p:nvSpPr>
        <p:spPr>
          <a:xfrm>
            <a:off x="2209800" y="5105400"/>
            <a:ext cx="7772400" cy="1219200"/>
          </a:xfrm>
        </p:spPr>
        <p:txBody>
          <a:bodyPr>
            <a:normAutofit fontScale="85000" lnSpcReduction="20000"/>
          </a:bodyPr>
          <a:lstStyle/>
          <a:p>
            <a:r>
              <a:rPr lang="en-US" dirty="0" smtClean="0"/>
              <a:t>In this simple example, as frequency increases the impedance of C</a:t>
            </a:r>
            <a:r>
              <a:rPr lang="en-US" baseline="-25000" dirty="0" smtClean="0"/>
              <a:t>1 </a:t>
            </a:r>
            <a:r>
              <a:rPr lang="en-US" dirty="0" smtClean="0"/>
              <a:t>decreases and the voltage divider consists of C</a:t>
            </a:r>
            <a:r>
              <a:rPr lang="en-US" baseline="-25000" dirty="0" smtClean="0"/>
              <a:t>1 </a:t>
            </a:r>
            <a:r>
              <a:rPr lang="en-US" dirty="0" smtClean="0"/>
              <a:t>and R</a:t>
            </a:r>
            <a:r>
              <a:rPr lang="en-US" baseline="-25000" dirty="0" smtClean="0"/>
              <a:t>1</a:t>
            </a:r>
            <a:r>
              <a:rPr lang="en-US" dirty="0" smtClean="0"/>
              <a:t> attenuates V</a:t>
            </a:r>
            <a:r>
              <a:rPr lang="en-US" baseline="-25000" dirty="0" smtClean="0"/>
              <a:t>in</a:t>
            </a:r>
            <a:r>
              <a:rPr lang="en-US" dirty="0" smtClean="0"/>
              <a:t> to a greater extent at the output. </a:t>
            </a:r>
          </a:p>
        </p:txBody>
      </p:sp>
      <p:pic>
        <p:nvPicPr>
          <p:cNvPr id="68614" name="Picture 2"/>
          <p:cNvPicPr>
            <a:picLocks noChangeAspect="1" noChangeArrowheads="1"/>
          </p:cNvPicPr>
          <p:nvPr/>
        </p:nvPicPr>
        <p:blipFill>
          <a:blip r:embed="rId2" cstate="print"/>
          <a:srcRect/>
          <a:stretch>
            <a:fillRect/>
          </a:stretch>
        </p:blipFill>
        <p:spPr bwMode="auto">
          <a:xfrm>
            <a:off x="2514601" y="1295400"/>
            <a:ext cx="7421563" cy="2133600"/>
          </a:xfrm>
          <a:prstGeom prst="rect">
            <a:avLst/>
          </a:prstGeom>
          <a:noFill/>
          <a:ln w="9525">
            <a:noFill/>
            <a:miter lim="800000"/>
            <a:headEnd/>
            <a:tailEnd/>
          </a:ln>
        </p:spPr>
      </p:pic>
      <p:sp>
        <p:nvSpPr>
          <p:cNvPr id="5"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45000" lnSpcReduction="20000"/>
          </a:bodyPr>
          <a:lstStyle/>
          <a:p>
            <a:pPr algn="ctr">
              <a:spcBef>
                <a:spcPct val="0"/>
              </a:spcBef>
              <a:defRPr/>
            </a:pPr>
            <a:r>
              <a:rPr lang="en-US" sz="4400" b="1" u="sng" dirty="0">
                <a:latin typeface="+mj-lt"/>
                <a:ea typeface="+mj-ea"/>
                <a:cs typeface="+mj-cs"/>
              </a:rPr>
              <a:t>Introduction</a:t>
            </a:r>
          </a:p>
        </p:txBody>
      </p:sp>
      <p:pic>
        <p:nvPicPr>
          <p:cNvPr id="6" name="Picture 2"/>
          <p:cNvPicPr>
            <a:picLocks noChangeAspect="1" noChangeArrowheads="1"/>
          </p:cNvPicPr>
          <p:nvPr/>
        </p:nvPicPr>
        <p:blipFill>
          <a:blip r:embed="rId3" cstate="print"/>
          <a:srcRect b="11181"/>
          <a:stretch>
            <a:fillRect/>
          </a:stretch>
        </p:blipFill>
        <p:spPr bwMode="auto">
          <a:xfrm>
            <a:off x="2590801" y="3124201"/>
            <a:ext cx="2663933" cy="1552633"/>
          </a:xfrm>
          <a:prstGeom prst="rect">
            <a:avLst/>
          </a:prstGeom>
          <a:noFill/>
          <a:ln w="9525">
            <a:noFill/>
            <a:miter lim="800000"/>
            <a:headEnd/>
            <a:tailEnd/>
          </a:ln>
        </p:spPr>
      </p:pic>
    </p:spTree>
    <p:extLst>
      <p:ext uri="{BB962C8B-B14F-4D97-AF65-F5344CB8AC3E}">
        <p14:creationId xmlns:p14="http://schemas.microsoft.com/office/powerpoint/2010/main" val="881600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76201"/>
            <a:ext cx="8839200" cy="1323439"/>
          </a:xfrm>
          <a:prstGeom prst="rect">
            <a:avLst/>
          </a:prstGeom>
        </p:spPr>
        <p:txBody>
          <a:bodyPr wrap="square">
            <a:spAutoFit/>
          </a:bodyPr>
          <a:lstStyle/>
          <a:p>
            <a:r>
              <a:rPr lang="en-US" sz="2000" dirty="0">
                <a:solidFill>
                  <a:srgbClr val="414042"/>
                </a:solidFill>
                <a:latin typeface="Lato"/>
              </a:rPr>
              <a:t>A </a:t>
            </a:r>
            <a:r>
              <a:rPr lang="en-US" sz="2000" b="1" dirty="0">
                <a:solidFill>
                  <a:srgbClr val="414042"/>
                </a:solidFill>
                <a:latin typeface="Lato"/>
              </a:rPr>
              <a:t>Low Pass Filter</a:t>
            </a:r>
            <a:r>
              <a:rPr lang="en-US" sz="2000" dirty="0">
                <a:solidFill>
                  <a:srgbClr val="414042"/>
                </a:solidFill>
                <a:latin typeface="Lato"/>
              </a:rPr>
              <a:t> circuit consisting of a resistor of </a:t>
            </a:r>
            <a:r>
              <a:rPr lang="en-US" sz="2000" dirty="0">
                <a:solidFill>
                  <a:srgbClr val="414143"/>
                </a:solidFill>
                <a:latin typeface="Lato"/>
              </a:rPr>
              <a:t>4k7Ω</a:t>
            </a:r>
            <a:r>
              <a:rPr lang="en-US" sz="2000" dirty="0">
                <a:solidFill>
                  <a:srgbClr val="414042"/>
                </a:solidFill>
                <a:latin typeface="Lato"/>
              </a:rPr>
              <a:t> in series with a capacitor of </a:t>
            </a:r>
            <a:r>
              <a:rPr lang="en-US" sz="2000" dirty="0">
                <a:solidFill>
                  <a:srgbClr val="414143"/>
                </a:solidFill>
                <a:latin typeface="Lato"/>
              </a:rPr>
              <a:t>47nF</a:t>
            </a:r>
            <a:r>
              <a:rPr lang="en-US" sz="2000" dirty="0">
                <a:solidFill>
                  <a:srgbClr val="414042"/>
                </a:solidFill>
                <a:latin typeface="Lato"/>
              </a:rPr>
              <a:t> is connected across a </a:t>
            </a:r>
            <a:r>
              <a:rPr lang="en-US" sz="2000" dirty="0">
                <a:solidFill>
                  <a:srgbClr val="414143"/>
                </a:solidFill>
                <a:latin typeface="Lato"/>
              </a:rPr>
              <a:t>10v</a:t>
            </a:r>
            <a:r>
              <a:rPr lang="en-US" sz="2000" dirty="0">
                <a:solidFill>
                  <a:srgbClr val="414042"/>
                </a:solidFill>
                <a:latin typeface="Lato"/>
              </a:rPr>
              <a:t> sinusoidal supply. Calculate the output voltage ( </a:t>
            </a:r>
            <a:r>
              <a:rPr lang="en-US" sz="2000" dirty="0">
                <a:solidFill>
                  <a:srgbClr val="414143"/>
                </a:solidFill>
                <a:latin typeface="Lato"/>
              </a:rPr>
              <a:t>V</a:t>
            </a:r>
            <a:r>
              <a:rPr lang="en-US" sz="2000" baseline="-25000" dirty="0">
                <a:solidFill>
                  <a:srgbClr val="414143"/>
                </a:solidFill>
                <a:latin typeface="Lato"/>
              </a:rPr>
              <a:t>OUT</a:t>
            </a:r>
            <a:r>
              <a:rPr lang="en-US" sz="2000" dirty="0">
                <a:solidFill>
                  <a:srgbClr val="414042"/>
                </a:solidFill>
                <a:latin typeface="Lato"/>
              </a:rPr>
              <a:t> ) at a frequency of 100Hz and again at frequency of 10,000Hz or 10kHz.</a:t>
            </a:r>
            <a:endParaRPr lang="en-US" sz="2000" dirty="0"/>
          </a:p>
        </p:txBody>
      </p:sp>
      <p:grpSp>
        <p:nvGrpSpPr>
          <p:cNvPr id="6" name="Group 5"/>
          <p:cNvGrpSpPr/>
          <p:nvPr/>
        </p:nvGrpSpPr>
        <p:grpSpPr>
          <a:xfrm>
            <a:off x="1794092" y="1371601"/>
            <a:ext cx="5140108" cy="1924051"/>
            <a:chOff x="270092" y="1371600"/>
            <a:chExt cx="5140108" cy="1924051"/>
          </a:xfrm>
        </p:grpSpPr>
        <p:sp>
          <p:nvSpPr>
            <p:cNvPr id="3" name="Rectangle 2"/>
            <p:cNvSpPr/>
            <p:nvPr/>
          </p:nvSpPr>
          <p:spPr>
            <a:xfrm>
              <a:off x="304800" y="1371600"/>
              <a:ext cx="5105400" cy="400110"/>
            </a:xfrm>
            <a:prstGeom prst="rect">
              <a:avLst/>
            </a:prstGeom>
          </p:spPr>
          <p:txBody>
            <a:bodyPr wrap="square">
              <a:spAutoFit/>
            </a:bodyPr>
            <a:lstStyle/>
            <a:p>
              <a:r>
                <a:rPr lang="en-US" sz="2000" b="1" dirty="0">
                  <a:solidFill>
                    <a:srgbClr val="FF0000"/>
                  </a:solidFill>
                  <a:latin typeface="Lato"/>
                </a:rPr>
                <a:t>Voltage Output at a Frequency of 100Hz</a:t>
              </a:r>
              <a:r>
                <a:rPr lang="en-US" sz="2000" b="1" dirty="0">
                  <a:solidFill>
                    <a:srgbClr val="FF0000"/>
                  </a:solidFill>
                  <a:latin typeface="Lato"/>
                </a:rPr>
                <a:t>.</a:t>
              </a:r>
              <a:endParaRPr lang="en-US" sz="2000" dirty="0">
                <a:solidFill>
                  <a:srgbClr val="FF0000"/>
                </a:solidFill>
              </a:endParaRPr>
            </a:p>
          </p:txBody>
        </p:sp>
        <p:pic>
          <p:nvPicPr>
            <p:cNvPr id="740354" name="Picture 2" descr="capacitive reactance at 100h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764" y="1828800"/>
              <a:ext cx="4095750" cy="552451"/>
            </a:xfrm>
            <a:prstGeom prst="rect">
              <a:avLst/>
            </a:prstGeom>
            <a:noFill/>
            <a:extLst>
              <a:ext uri="{909E8E84-426E-40DD-AFC4-6F175D3DCCD1}">
                <a14:hiddenFill xmlns:a14="http://schemas.microsoft.com/office/drawing/2010/main">
                  <a:solidFill>
                    <a:srgbClr val="FFFFFF"/>
                  </a:solidFill>
                </a14:hiddenFill>
              </a:ext>
            </a:extLst>
          </p:spPr>
        </p:pic>
        <p:pic>
          <p:nvPicPr>
            <p:cNvPr id="740356" name="Picture 4" descr="potential divider at 100h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92" y="2667000"/>
              <a:ext cx="4857750" cy="6286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708368" y="3429000"/>
            <a:ext cx="7008443" cy="2095500"/>
            <a:chOff x="184367" y="3429000"/>
            <a:chExt cx="7008443" cy="2095500"/>
          </a:xfrm>
        </p:grpSpPr>
        <p:sp>
          <p:nvSpPr>
            <p:cNvPr id="4" name="Rectangle 3"/>
            <p:cNvSpPr/>
            <p:nvPr/>
          </p:nvSpPr>
          <p:spPr>
            <a:xfrm>
              <a:off x="270092" y="3429000"/>
              <a:ext cx="6922718" cy="400110"/>
            </a:xfrm>
            <a:prstGeom prst="rect">
              <a:avLst/>
            </a:prstGeom>
          </p:spPr>
          <p:txBody>
            <a:bodyPr wrap="square">
              <a:spAutoFit/>
            </a:bodyPr>
            <a:lstStyle/>
            <a:p>
              <a:r>
                <a:rPr lang="en-US" sz="2000" b="1" dirty="0">
                  <a:solidFill>
                    <a:srgbClr val="FF0000"/>
                  </a:solidFill>
                  <a:latin typeface="Lato"/>
                </a:rPr>
                <a:t>Voltage Output at a Frequency of 10,000Hz (10kHz).</a:t>
              </a:r>
            </a:p>
          </p:txBody>
        </p:sp>
        <p:pic>
          <p:nvPicPr>
            <p:cNvPr id="740358" name="Picture 6" descr="capacitive reactance at 10khz"/>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038600"/>
              <a:ext cx="42672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740360" name="Picture 8" descr="potential divider at 10khz"/>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367" y="4876800"/>
              <a:ext cx="5029200" cy="6477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p:cNvSpPr/>
          <p:nvPr/>
        </p:nvSpPr>
        <p:spPr>
          <a:xfrm>
            <a:off x="1692384" y="5796432"/>
            <a:ext cx="8807233" cy="923330"/>
          </a:xfrm>
          <a:prstGeom prst="rect">
            <a:avLst/>
          </a:prstGeom>
        </p:spPr>
        <p:txBody>
          <a:bodyPr wrap="square">
            <a:spAutoFit/>
          </a:bodyPr>
          <a:lstStyle/>
          <a:p>
            <a:r>
              <a:rPr lang="en-US" dirty="0">
                <a:solidFill>
                  <a:srgbClr val="414042"/>
                </a:solidFill>
                <a:latin typeface="Lato"/>
              </a:rPr>
              <a:t>We can see from the results above, that as the frequency applied to the RC network increases from 100Hz to 10kHz, the voltage dropped across the capacitor and therefore the output voltage ( </a:t>
            </a:r>
            <a:r>
              <a:rPr lang="en-US" dirty="0">
                <a:solidFill>
                  <a:srgbClr val="414143"/>
                </a:solidFill>
                <a:latin typeface="Lato"/>
              </a:rPr>
              <a:t>V</a:t>
            </a:r>
            <a:r>
              <a:rPr lang="en-US" baseline="-25000" dirty="0">
                <a:solidFill>
                  <a:srgbClr val="414143"/>
                </a:solidFill>
                <a:latin typeface="Lato"/>
              </a:rPr>
              <a:t>OUT</a:t>
            </a:r>
            <a:r>
              <a:rPr lang="en-US" dirty="0">
                <a:solidFill>
                  <a:srgbClr val="414042"/>
                </a:solidFill>
                <a:latin typeface="Lato"/>
              </a:rPr>
              <a:t> ) from the circuit decreases from 9.9v to 0.718v.</a:t>
            </a:r>
            <a:endParaRPr lang="en-US" dirty="0"/>
          </a:p>
        </p:txBody>
      </p:sp>
      <p:pic>
        <p:nvPicPr>
          <p:cNvPr id="13" name="Picture 2"/>
          <p:cNvPicPr>
            <a:picLocks noChangeAspect="1" noChangeArrowheads="1"/>
          </p:cNvPicPr>
          <p:nvPr/>
        </p:nvPicPr>
        <p:blipFill rotWithShape="1">
          <a:blip r:embed="rId7" cstate="print"/>
          <a:srcRect t="14285" r="57904" b="14286"/>
          <a:stretch/>
        </p:blipFill>
        <p:spPr bwMode="auto">
          <a:xfrm>
            <a:off x="7239000" y="1113295"/>
            <a:ext cx="3124200" cy="1524000"/>
          </a:xfrm>
          <a:prstGeom prst="rect">
            <a:avLst/>
          </a:prstGeom>
          <a:noFill/>
          <a:ln w="9525">
            <a:noFill/>
            <a:miter lim="800000"/>
            <a:headEnd/>
            <a:tailEnd/>
          </a:ln>
        </p:spPr>
      </p:pic>
    </p:spTree>
    <p:extLst>
      <p:ext uri="{BB962C8B-B14F-4D97-AF65-F5344CB8AC3E}">
        <p14:creationId xmlns:p14="http://schemas.microsoft.com/office/powerpoint/2010/main" val="201602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High-Pass Filter Response</a:t>
            </a:r>
          </a:p>
        </p:txBody>
      </p:sp>
      <p:pic>
        <p:nvPicPr>
          <p:cNvPr id="11268" name="Picture 4"/>
          <p:cNvPicPr>
            <a:picLocks noChangeAspect="1" noChangeArrowheads="1"/>
          </p:cNvPicPr>
          <p:nvPr/>
        </p:nvPicPr>
        <p:blipFill>
          <a:blip r:embed="rId3" cstate="print"/>
          <a:srcRect/>
          <a:stretch>
            <a:fillRect/>
          </a:stretch>
        </p:blipFill>
        <p:spPr bwMode="auto">
          <a:xfrm>
            <a:off x="2514600" y="1219201"/>
            <a:ext cx="7296150" cy="2657475"/>
          </a:xfrm>
          <a:prstGeom prst="rect">
            <a:avLst/>
          </a:prstGeom>
          <a:noFill/>
          <a:ln w="9525">
            <a:noFill/>
            <a:miter lim="800000"/>
            <a:headEnd/>
            <a:tailEnd/>
          </a:ln>
        </p:spPr>
      </p:pic>
      <p:grpSp>
        <p:nvGrpSpPr>
          <p:cNvPr id="2" name="Group 8"/>
          <p:cNvGrpSpPr>
            <a:grpSpLocks/>
          </p:cNvGrpSpPr>
          <p:nvPr/>
        </p:nvGrpSpPr>
        <p:grpSpPr bwMode="auto">
          <a:xfrm>
            <a:off x="6781800" y="4267200"/>
            <a:ext cx="2286000" cy="896938"/>
            <a:chOff x="2112" y="2784"/>
            <a:chExt cx="1488" cy="576"/>
          </a:xfrm>
        </p:grpSpPr>
        <p:sp>
          <p:nvSpPr>
            <p:cNvPr id="11273" name="AutoShape 7"/>
            <p:cNvSpPr>
              <a:spLocks noChangeArrowheads="1"/>
            </p:cNvSpPr>
            <p:nvPr/>
          </p:nvSpPr>
          <p:spPr bwMode="auto">
            <a:xfrm>
              <a:off x="2112" y="2784"/>
              <a:ext cx="1488" cy="576"/>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graphicFrame>
          <p:nvGraphicFramePr>
            <p:cNvPr id="11266" name="Object 5"/>
            <p:cNvGraphicFramePr>
              <a:graphicFrameLocks noChangeAspect="1"/>
            </p:cNvGraphicFramePr>
            <p:nvPr/>
          </p:nvGraphicFramePr>
          <p:xfrm>
            <a:off x="2160" y="2784"/>
            <a:ext cx="1440" cy="565"/>
          </p:xfrm>
          <a:graphic>
            <a:graphicData uri="http://schemas.openxmlformats.org/presentationml/2006/ole">
              <mc:AlternateContent xmlns:mc="http://schemas.openxmlformats.org/markup-compatibility/2006">
                <mc:Choice xmlns:v="urn:schemas-microsoft-com:vml" Requires="v">
                  <p:oleObj spid="_x0000_s2050" name="Equation" r:id="rId4" imgW="1295280" imgH="507960" progId="Equation.3">
                    <p:embed/>
                  </p:oleObj>
                </mc:Choice>
                <mc:Fallback>
                  <p:oleObj name="Equation" r:id="rId4" imgW="129528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 y="2784"/>
                          <a:ext cx="1440" cy="5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70" name="Rectangle 3"/>
          <p:cNvSpPr>
            <a:spLocks noChangeArrowheads="1"/>
          </p:cNvSpPr>
          <p:nvPr/>
        </p:nvSpPr>
        <p:spPr bwMode="auto">
          <a:xfrm>
            <a:off x="2133600" y="5257800"/>
            <a:ext cx="7772400" cy="990600"/>
          </a:xfrm>
          <a:prstGeom prst="rect">
            <a:avLst/>
          </a:prstGeom>
          <a:solidFill>
            <a:srgbClr val="FFFF00"/>
          </a:solidFill>
          <a:ln w="12700" cap="rnd">
            <a:solidFill>
              <a:srgbClr val="000000"/>
            </a:solidFill>
            <a:prstDash val="sysDot"/>
            <a:miter lim="800000"/>
            <a:headEnd/>
            <a:tailEnd/>
          </a:ln>
        </p:spPr>
        <p:txBody>
          <a:bodyPr/>
          <a:lstStyle/>
          <a:p>
            <a:pPr marL="342900" indent="-342900">
              <a:lnSpc>
                <a:spcPct val="90000"/>
              </a:lnSpc>
              <a:spcBef>
                <a:spcPct val="20000"/>
              </a:spcBef>
              <a:buClr>
                <a:srgbClr val="FF0000"/>
              </a:buClr>
              <a:buFont typeface="Wingdings" pitchFamily="2" charset="2"/>
              <a:buChar char="Ø"/>
            </a:pPr>
            <a:r>
              <a:rPr lang="en-US" sz="2000" b="1" dirty="0">
                <a:latin typeface="Arial" charset="0"/>
              </a:rPr>
              <a:t>The voltage division between a resistor and a capacitor can  be configured such that the gain at low frequency is reduced.</a:t>
            </a:r>
          </a:p>
        </p:txBody>
      </p:sp>
      <p:sp>
        <p:nvSpPr>
          <p:cNvPr id="12" name="Slide Number Placeholder 4"/>
          <p:cNvSpPr txBox="1">
            <a:spLocks noGrp="1"/>
          </p:cNvSpPr>
          <p:nvPr/>
        </p:nvSpPr>
        <p:spPr bwMode="auto">
          <a:xfrm>
            <a:off x="8077200" y="6400800"/>
            <a:ext cx="1905000" cy="304800"/>
          </a:xfrm>
          <a:prstGeom prst="rect">
            <a:avLst/>
          </a:prstGeom>
          <a:noFill/>
          <a:ln>
            <a:miter lim="800000"/>
            <a:headEnd/>
            <a:tailEnd/>
          </a:ln>
        </p:spPr>
        <p:txBody>
          <a:bodyPr/>
          <a:lstStyle/>
          <a:p>
            <a:pPr algn="r">
              <a:defRPr/>
            </a:pPr>
            <a:fld id="{282D89A4-2FB6-4B56-98E8-CDE1DC3C9172}" type="slidenum">
              <a:rPr lang="en-US" sz="1200">
                <a:solidFill>
                  <a:srgbClr val="000000"/>
                </a:solidFill>
              </a:rPr>
              <a:pPr algn="r">
                <a:defRPr/>
              </a:pPr>
              <a:t>9</a:t>
            </a:fld>
            <a:endParaRPr lang="en-US" sz="1200">
              <a:solidFill>
                <a:srgbClr val="000000"/>
              </a:solidFill>
            </a:endParaRPr>
          </a:p>
        </p:txBody>
      </p:sp>
      <p:sp>
        <p:nvSpPr>
          <p:cNvPr id="9" name="Rectangle 2"/>
          <p:cNvSpPr txBox="1">
            <a:spLocks noChangeArrowheads="1"/>
          </p:cNvSpPr>
          <p:nvPr/>
        </p:nvSpPr>
        <p:spPr>
          <a:xfrm>
            <a:off x="1524000" y="76200"/>
            <a:ext cx="1600200" cy="457200"/>
          </a:xfrm>
          <a:prstGeom prst="rect">
            <a:avLst/>
          </a:prstGeom>
          <a:solidFill>
            <a:schemeClr val="accent6">
              <a:lumMod val="60000"/>
              <a:lumOff val="40000"/>
            </a:schemeClr>
          </a:solidFill>
        </p:spPr>
        <p:txBody>
          <a:bodyPr vert="horz" lIns="91440" tIns="45720" rIns="91440" bIns="45720" rtlCol="0" anchor="ctr">
            <a:normAutofit fontScale="45000" lnSpcReduction="20000"/>
          </a:bodyPr>
          <a:lstStyle/>
          <a:p>
            <a:pPr algn="ctr">
              <a:spcBef>
                <a:spcPct val="0"/>
              </a:spcBef>
              <a:defRPr/>
            </a:pPr>
            <a:r>
              <a:rPr lang="en-US" sz="4400" b="1" u="sng" dirty="0">
                <a:latin typeface="+mj-lt"/>
                <a:ea typeface="+mj-ea"/>
                <a:cs typeface="+mj-cs"/>
              </a:rPr>
              <a:t>Introduction</a:t>
            </a:r>
          </a:p>
        </p:txBody>
      </p:sp>
      <p:graphicFrame>
        <p:nvGraphicFramePr>
          <p:cNvPr id="10" name="Object 9"/>
          <p:cNvGraphicFramePr>
            <a:graphicFrameLocks noChangeAspect="1"/>
          </p:cNvGraphicFramePr>
          <p:nvPr/>
        </p:nvGraphicFramePr>
        <p:xfrm>
          <a:off x="6013450" y="3136900"/>
          <a:ext cx="165100" cy="584200"/>
        </p:xfrm>
        <a:graphic>
          <a:graphicData uri="http://schemas.openxmlformats.org/presentationml/2006/ole">
            <mc:AlternateContent xmlns:mc="http://schemas.openxmlformats.org/markup-compatibility/2006">
              <mc:Choice xmlns:v="urn:schemas-microsoft-com:vml" Requires="v">
                <p:oleObj spid="_x0000_s2051" name="Equation" r:id="rId6" imgW="164880" imgH="583920" progId="Equation.3">
                  <p:embed/>
                </p:oleObj>
              </mc:Choice>
              <mc:Fallback>
                <p:oleObj name="Equation" r:id="rId6" imgW="164880" imgH="5839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3450" y="3136900"/>
                        <a:ext cx="1651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3344436" y="4114801"/>
          <a:ext cx="1913364" cy="901700"/>
        </p:xfrm>
        <a:graphic>
          <a:graphicData uri="http://schemas.openxmlformats.org/presentationml/2006/ole">
            <mc:AlternateContent xmlns:mc="http://schemas.openxmlformats.org/markup-compatibility/2006">
              <mc:Choice xmlns:v="urn:schemas-microsoft-com:vml" Requires="v">
                <p:oleObj spid="_x0000_s2052" name="Equation" r:id="rId8" imgW="1104840" imgH="520560" progId="Equation.3">
                  <p:embed/>
                </p:oleObj>
              </mc:Choice>
              <mc:Fallback>
                <p:oleObj name="Equation" r:id="rId8" imgW="1104840" imgH="5205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4436" y="4114801"/>
                        <a:ext cx="1913364"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3306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1383</Words>
  <Application>Microsoft Office PowerPoint</Application>
  <PresentationFormat>Widescreen</PresentationFormat>
  <Paragraphs>175</Paragraphs>
  <Slides>46</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8" baseType="lpstr">
      <vt:lpstr>Arial</vt:lpstr>
      <vt:lpstr>Calibri</vt:lpstr>
      <vt:lpstr>Calibri Light</vt:lpstr>
      <vt:lpstr>Cambria Math</vt:lpstr>
      <vt:lpstr>Garamond</vt:lpstr>
      <vt:lpstr>Lato</vt:lpstr>
      <vt:lpstr>Symbol</vt:lpstr>
      <vt:lpstr>Times New Roman</vt:lpstr>
      <vt:lpstr>Verdana</vt:lpstr>
      <vt:lpstr>Wingdings</vt:lpstr>
      <vt:lpstr>Office Theme</vt:lpstr>
      <vt:lpstr>Equation</vt:lpstr>
      <vt:lpstr>PowerPoint Presentation</vt:lpstr>
      <vt:lpstr>Frequency Response of BJT</vt:lpstr>
      <vt:lpstr>Sequence</vt:lpstr>
      <vt:lpstr>1. Introduction</vt:lpstr>
      <vt:lpstr>PowerPoint Presentation</vt:lpstr>
      <vt:lpstr>PowerPoint Presentation</vt:lpstr>
      <vt:lpstr>Gain Roll-off:  Simple Low-pass Filter</vt:lpstr>
      <vt:lpstr>PowerPoint Presentation</vt:lpstr>
      <vt:lpstr>High-Pass Filter Response</vt:lpstr>
      <vt:lpstr>PowerPoint Presentation</vt:lpstr>
      <vt:lpstr>General Ideal filter Responses </vt:lpstr>
      <vt:lpstr>Why frequency of Operation Important?</vt:lpstr>
      <vt:lpstr>Why Bandwidth of a circuit important?</vt:lpstr>
      <vt:lpstr>Why Bandwidth of a circuit important?</vt:lpstr>
      <vt:lpstr>Conclusion </vt:lpstr>
      <vt:lpstr>2. Some useful definitions  </vt:lpstr>
      <vt:lpstr>The Decibel (dB)</vt:lpstr>
      <vt:lpstr>PowerPoint Presentation</vt:lpstr>
      <vt:lpstr>Gain and input/output resistances</vt:lpstr>
      <vt:lpstr>PowerPoint Presentation</vt:lpstr>
      <vt:lpstr>PowerPoint Presentation</vt:lpstr>
      <vt:lpstr>PowerPoint Presentation</vt:lpstr>
      <vt:lpstr>PowerPoint Presentation</vt:lpstr>
      <vt:lpstr>Poles, Zeros and Bode Plot</vt:lpstr>
      <vt:lpstr>PowerPoint Presentation</vt:lpstr>
      <vt:lpstr>PowerPoint Presentation</vt:lpstr>
      <vt:lpstr>Amplifier Figure of Merit (FOM)</vt:lpstr>
      <vt:lpstr>3. Low Frequency Response (LFR) of BJT</vt:lpstr>
      <vt:lpstr>PowerPoint Presentation</vt:lpstr>
      <vt:lpstr>PowerPoint Presentation</vt:lpstr>
      <vt:lpstr>Amplifier gain vs frequency</vt:lpstr>
      <vt:lpstr>PowerPoint Presentation</vt:lpstr>
      <vt:lpstr>PowerPoint Presentation</vt:lpstr>
      <vt:lpstr>PowerPoint Presentation</vt:lpstr>
      <vt:lpstr> The CE Amplifier</vt:lpstr>
      <vt:lpstr>Considering the Effect of Each of the Three Capacitors Separately</vt:lpstr>
      <vt:lpstr>PowerPoint Presentation</vt:lpstr>
      <vt:lpstr>PowerPoint Presentation</vt:lpstr>
      <vt:lpstr>PowerPoint Presentation</vt:lpstr>
      <vt:lpstr>The Input RC Circuit</vt:lpstr>
      <vt:lpstr>PowerPoint Presentation</vt:lpstr>
      <vt:lpstr>PowerPoint Presentation</vt:lpstr>
      <vt:lpstr>PowerPoint Presentation</vt:lpstr>
      <vt:lpstr>By-Pass Re Capacitor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Basit Alvi</dc:creator>
  <cp:lastModifiedBy>Abdul Basit Alvi</cp:lastModifiedBy>
  <cp:revision>1</cp:revision>
  <dcterms:created xsi:type="dcterms:W3CDTF">2022-10-24T04:52:44Z</dcterms:created>
  <dcterms:modified xsi:type="dcterms:W3CDTF">2022-10-24T04:53:11Z</dcterms:modified>
</cp:coreProperties>
</file>