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3" r:id="rId1"/>
  </p:sldMasterIdLst>
  <p:notesMasterIdLst>
    <p:notesMasterId r:id="rId37"/>
  </p:notesMasterIdLst>
  <p:handoutMasterIdLst>
    <p:handoutMasterId r:id="rId38"/>
  </p:handoutMasterIdLst>
  <p:sldIdLst>
    <p:sldId id="354" r:id="rId2"/>
    <p:sldId id="322" r:id="rId3"/>
    <p:sldId id="356" r:id="rId4"/>
    <p:sldId id="363" r:id="rId5"/>
    <p:sldId id="326" r:id="rId6"/>
    <p:sldId id="324" r:id="rId7"/>
    <p:sldId id="327" r:id="rId8"/>
    <p:sldId id="357" r:id="rId9"/>
    <p:sldId id="328" r:id="rId10"/>
    <p:sldId id="333" r:id="rId11"/>
    <p:sldId id="359" r:id="rId12"/>
    <p:sldId id="337" r:id="rId13"/>
    <p:sldId id="360" r:id="rId14"/>
    <p:sldId id="334" r:id="rId15"/>
    <p:sldId id="335" r:id="rId16"/>
    <p:sldId id="355" r:id="rId17"/>
    <p:sldId id="338" r:id="rId18"/>
    <p:sldId id="340" r:id="rId19"/>
    <p:sldId id="341" r:id="rId20"/>
    <p:sldId id="342" r:id="rId21"/>
    <p:sldId id="352" r:id="rId22"/>
    <p:sldId id="381" r:id="rId23"/>
    <p:sldId id="353" r:id="rId24"/>
    <p:sldId id="382" r:id="rId25"/>
    <p:sldId id="383" r:id="rId26"/>
    <p:sldId id="384" r:id="rId27"/>
    <p:sldId id="385" r:id="rId28"/>
    <p:sldId id="386" r:id="rId29"/>
    <p:sldId id="358" r:id="rId30"/>
    <p:sldId id="387" r:id="rId31"/>
    <p:sldId id="361" r:id="rId32"/>
    <p:sldId id="362" r:id="rId33"/>
    <p:sldId id="374" r:id="rId34"/>
    <p:sldId id="388" r:id="rId35"/>
    <p:sldId id="389" r:id="rId36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66FF33"/>
    <a:srgbClr val="3333FF"/>
    <a:srgbClr val="990033"/>
    <a:srgbClr val="FF6600"/>
    <a:srgbClr val="FF00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49" autoAdjust="0"/>
    <p:restoredTop sz="94241" autoAdjust="0"/>
  </p:normalViewPr>
  <p:slideViewPr>
    <p:cSldViewPr>
      <p:cViewPr varScale="1">
        <p:scale>
          <a:sx n="125" d="100"/>
          <a:sy n="125" d="100"/>
        </p:scale>
        <p:origin x="176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7FE083A0-67FC-49DF-ADB1-ED29AAC3040A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041B53A9-5532-470D-A5B7-843B2F4B1BCA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tr-TR"/>
              <a:t>2/10/2010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F07D56-5731-4A3A-9775-621774C4CDB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2/10/2010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A814-443C-417A-AA4B-9B9D547DBB2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tr-TR"/>
              <a:t>2/10/2010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2BDCA00-A1F3-476D-9E29-EEA9F1C3181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51502D1-CD83-4737-B87E-80B707E0A82E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45BF1F5-6F3D-400E-8FF6-BF03DF788105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CE4DB31-8ADD-488E-AC8C-DB45AAFAC4E7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71BCB6F-AE7E-4F0A-AE52-15619A6EE9DA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3C877F8-4BAB-4470-9716-52367E9B59A2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176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2/10/2010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B0AD7C3-E12A-4BB1-B11B-67710BB9F2EE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2/10/2010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A0396EA-1CF6-4483-B73B-34565AA20A69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tr-TR"/>
              <a:t>2/10/2010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0F4C541-84E3-4ED3-B76A-DF65146DD38A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tr-TR"/>
              <a:t>2/10/2010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47BAA76-0507-4BC6-A75C-0794436E107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2/10/2010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EA39193-5921-4115-BC9E-B1007AB57D9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2/10/2010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B21F6-6338-4D91-B064-393C7C6EBF5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2/10/2010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67FFD9D-C965-4A3C-8384-61E871CC7E9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tr-TR"/>
              <a:t>2/10/2010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5816A2C-9F8D-432D-A97E-B1FAA9C32B7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tr-TR"/>
              <a:t>2/10/2010</a:t>
            </a:r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DEE1831-13C2-444A-A84C-65F6CF3AC939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7" r:id="rId13"/>
    <p:sldLayoutId id="2147483718" r:id="rId14"/>
    <p:sldLayoutId id="2147483719" r:id="rId15"/>
    <p:sldLayoutId id="2147483720" r:id="rId16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15.emf"/><Relationship Id="rId7" Type="http://schemas.openxmlformats.org/officeDocument/2006/relationships/image" Target="../media/image17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9.emf"/><Relationship Id="rId5" Type="http://schemas.openxmlformats.org/officeDocument/2006/relationships/image" Target="../media/image16.e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tif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emf"/><Relationship Id="rId4" Type="http://schemas.openxmlformats.org/officeDocument/2006/relationships/oleObject" Target="../embeddings/oleObject1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28.emf"/><Relationship Id="rId7" Type="http://schemas.openxmlformats.org/officeDocument/2006/relationships/image" Target="../media/image30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9.e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3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7" Type="http://schemas.openxmlformats.org/officeDocument/2006/relationships/image" Target="../media/image34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33.emf"/><Relationship Id="rId4" Type="http://schemas.openxmlformats.org/officeDocument/2006/relationships/oleObject" Target="../embeddings/oleObject2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7" Type="http://schemas.openxmlformats.org/officeDocument/2006/relationships/image" Target="../media/image70.png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emf"/><Relationship Id="rId4" Type="http://schemas.openxmlformats.org/officeDocument/2006/relationships/oleObject" Target="../embeddings/oleObject2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emf"/><Relationship Id="rId4" Type="http://schemas.openxmlformats.org/officeDocument/2006/relationships/oleObject" Target="../embeddings/oleObject30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7.emf"/><Relationship Id="rId4" Type="http://schemas.openxmlformats.org/officeDocument/2006/relationships/oleObject" Target="../embeddings/oleObject33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9.emf"/><Relationship Id="rId4" Type="http://schemas.openxmlformats.org/officeDocument/2006/relationships/oleObject" Target="../embeddings/oleObject35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emf"/><Relationship Id="rId4" Type="http://schemas.openxmlformats.org/officeDocument/2006/relationships/oleObject" Target="../embeddings/oleObject37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tiff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tiff"/><Relationship Id="rId2" Type="http://schemas.openxmlformats.org/officeDocument/2006/relationships/image" Target="../media/image53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7.emf"/><Relationship Id="rId7" Type="http://schemas.openxmlformats.org/officeDocument/2006/relationships/oleObject" Target="../embeddings/oleObject4.bin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31840" y="1988840"/>
            <a:ext cx="4915272" cy="2160240"/>
          </a:xfrm>
        </p:spPr>
        <p:txBody>
          <a:bodyPr>
            <a:normAutofit fontScale="90000"/>
          </a:bodyPr>
          <a:lstStyle/>
          <a:p>
            <a:r>
              <a:rPr lang="tr-TR" i="0" dirty="0"/>
              <a:t>INTRODUCTION </a:t>
            </a:r>
            <a:br>
              <a:rPr lang="tr-TR" i="0" dirty="0"/>
            </a:br>
            <a:r>
              <a:rPr lang="tr-TR" i="0" dirty="0"/>
              <a:t>TO</a:t>
            </a:r>
            <a:r>
              <a:rPr lang="tr-TR" dirty="0"/>
              <a:t> </a:t>
            </a:r>
            <a:br>
              <a:rPr lang="tr-TR" dirty="0"/>
            </a:br>
            <a:r>
              <a:rPr lang="tr-TR" dirty="0"/>
              <a:t>Machine </a:t>
            </a:r>
            <a:br>
              <a:rPr lang="tr-TR" dirty="0"/>
            </a:br>
            <a:r>
              <a:rPr lang="tr-TR" dirty="0"/>
              <a:t>Learning</a:t>
            </a:r>
            <a:br>
              <a:rPr lang="tr-TR" dirty="0"/>
            </a:br>
            <a:r>
              <a:rPr lang="tr-TR" sz="2800" dirty="0"/>
              <a:t>3rd Edition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39552" y="4149080"/>
            <a:ext cx="7344816" cy="1584176"/>
          </a:xfrm>
          <a:prstGeom prst="rect">
            <a:avLst/>
          </a:prstGeom>
        </p:spPr>
        <p:txBody>
          <a:bodyPr vert="horz" anchor="ctr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ETHEM ALPAYDIN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© The MIT Press, 2014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alpaydin@boun.edu.tr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http://www.cmpe.boun.edu.tr/~ethem/i2ml3e</a:t>
            </a:r>
            <a:endParaRPr kumimoji="0" lang="tr-TR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131840" y="836712"/>
            <a:ext cx="4895850" cy="36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800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Lecture Slides for</a:t>
            </a:r>
          </a:p>
        </p:txBody>
      </p:sp>
      <p:pic>
        <p:nvPicPr>
          <p:cNvPr id="15" name="Picture 2" descr="http://mitpress.mit.edu/sites/default/files/imagecache/booklist_node/978026202818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908720"/>
            <a:ext cx="2095500" cy="23717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/>
              <a:t>Parametric</a:t>
            </a:r>
            <a:r>
              <a:rPr lang="tr-TR" dirty="0"/>
              <a:t> </a:t>
            </a:r>
            <a:r>
              <a:rPr lang="tr-TR" dirty="0" err="1"/>
              <a:t>Classification</a:t>
            </a:r>
            <a:r>
              <a:rPr lang="tr-TR" dirty="0"/>
              <a:t> (</a:t>
            </a:r>
            <a:r>
              <a:rPr lang="tr-TR" dirty="0" err="1"/>
              <a:t>Bayes</a:t>
            </a:r>
            <a:r>
              <a:rPr lang="tr-TR" dirty="0"/>
              <a:t>’ </a:t>
            </a:r>
            <a:r>
              <a:rPr lang="tr-TR" dirty="0" err="1"/>
              <a:t>Rule</a:t>
            </a:r>
            <a:r>
              <a:rPr lang="tr-TR" dirty="0"/>
              <a:t>)</a:t>
            </a:r>
            <a:endParaRPr lang="en-GB" dirty="0"/>
          </a:p>
        </p:txBody>
      </p:sp>
      <p:graphicFrame>
        <p:nvGraphicFramePr>
          <p:cNvPr id="180233" name="Object 9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26633021"/>
              </p:ext>
            </p:extLst>
          </p:nvPr>
        </p:nvGraphicFramePr>
        <p:xfrm>
          <a:off x="913926" y="3284984"/>
          <a:ext cx="3983038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7680" imgH="660240" progId="Equation.3">
                  <p:embed/>
                </p:oleObj>
              </mc:Choice>
              <mc:Fallback>
                <p:oleObj name="Equation" r:id="rId2" imgW="1777680" imgH="6602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3926" y="3284984"/>
                        <a:ext cx="3983038" cy="147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C56CD1C6-154B-48BD-875B-DBDEBBA082BC}" type="slidenum">
              <a:rPr lang="tr-TR"/>
              <a:pPr/>
              <a:t>10</a:t>
            </a:fld>
            <a:endParaRPr lang="tr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641934-5D22-B245-8EBC-751A0C54B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1998426"/>
            <a:ext cx="6007503" cy="9905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Parametric</a:t>
            </a:r>
            <a:r>
              <a:rPr lang="tr-TR" dirty="0"/>
              <a:t> </a:t>
            </a:r>
            <a:r>
              <a:rPr lang="tr-TR" dirty="0" err="1"/>
              <a:t>Classification</a:t>
            </a:r>
            <a:r>
              <a:rPr lang="tr-TR" dirty="0"/>
              <a:t> (</a:t>
            </a:r>
            <a:r>
              <a:rPr lang="tr-TR" dirty="0" err="1"/>
              <a:t>Gaussian</a:t>
            </a:r>
            <a:r>
              <a:rPr lang="tr-TR" dirty="0"/>
              <a:t>)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56CD1C6-154B-48BD-875B-DBDEBBA082BC}" type="slidenum">
              <a:rPr lang="tr-TR"/>
              <a:pPr/>
              <a:t>11</a:t>
            </a:fld>
            <a:endParaRPr lang="tr-TR"/>
          </a:p>
        </p:txBody>
      </p:sp>
      <p:graphicFrame>
        <p:nvGraphicFramePr>
          <p:cNvPr id="180235" name="Object 11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244783680"/>
              </p:ext>
            </p:extLst>
          </p:nvPr>
        </p:nvGraphicFramePr>
        <p:xfrm>
          <a:off x="971600" y="3429000"/>
          <a:ext cx="6538913" cy="219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69920" imgH="965160" progId="Equation.3">
                  <p:embed/>
                </p:oleObj>
              </mc:Choice>
              <mc:Fallback>
                <p:oleObj name="Equation" r:id="rId2" imgW="2869920" imgH="965160" progId="Equation.3">
                  <p:embed/>
                  <p:pic>
                    <p:nvPicPr>
                      <p:cNvPr id="18023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429000"/>
                        <a:ext cx="6538913" cy="219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7E61CEA-AF2B-424C-AC30-4FF7477731B2}"/>
              </a:ext>
            </a:extLst>
          </p:cNvPr>
          <p:cNvSpPr txBox="1"/>
          <p:nvPr/>
        </p:nvSpPr>
        <p:spPr>
          <a:xfrm>
            <a:off x="971600" y="1916832"/>
            <a:ext cx="56166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Suppose the distribution is Gaussian</a:t>
            </a:r>
          </a:p>
        </p:txBody>
      </p:sp>
    </p:spTree>
    <p:extLst>
      <p:ext uri="{BB962C8B-B14F-4D97-AF65-F5344CB8AC3E}">
        <p14:creationId xmlns:p14="http://schemas.microsoft.com/office/powerpoint/2010/main" val="1919349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5170B-1878-49C5-BC6B-5A6114880779}" type="slidenum">
              <a:rPr lang="tr-TR" smtClean="0"/>
              <a:pPr/>
              <a:t>12</a:t>
            </a:fld>
            <a:endParaRPr lang="tr-TR" dirty="0"/>
          </a:p>
        </p:txBody>
      </p:sp>
      <p:sp>
        <p:nvSpPr>
          <p:cNvPr id="192522" name="Rectangle 10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549275"/>
            <a:ext cx="8207375" cy="5832475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Given the sample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ML estimates are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Discriminant</a:t>
            </a:r>
          </a:p>
        </p:txBody>
      </p:sp>
      <p:graphicFrame>
        <p:nvGraphicFramePr>
          <p:cNvPr id="192528" name="Object 1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275856" y="548680"/>
          <a:ext cx="2073275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63280" imgH="241200" progId="Equation.3">
                  <p:embed/>
                </p:oleObj>
              </mc:Choice>
              <mc:Fallback>
                <p:oleObj name="Equation" r:id="rId2" imgW="863280" imgH="2412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548680"/>
                        <a:ext cx="2073275" cy="579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35" name="Object 23"/>
          <p:cNvGraphicFramePr>
            <a:graphicFrameLocks noChangeAspect="1"/>
          </p:cNvGraphicFramePr>
          <p:nvPr/>
        </p:nvGraphicFramePr>
        <p:xfrm>
          <a:off x="1619250" y="1412875"/>
          <a:ext cx="1008063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9040" imgH="177480" progId="Equation.3">
                  <p:embed/>
                </p:oleObj>
              </mc:Choice>
              <mc:Fallback>
                <p:oleObj name="Equation" r:id="rId4" imgW="419040" imgH="17748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412875"/>
                        <a:ext cx="1008063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36" name="Object 24"/>
          <p:cNvGraphicFramePr>
            <a:graphicFrameLocks noChangeAspect="1"/>
          </p:cNvGraphicFramePr>
          <p:nvPr/>
        </p:nvGraphicFramePr>
        <p:xfrm>
          <a:off x="3740150" y="1196975"/>
          <a:ext cx="273208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33440" imgH="507960" progId="Equation.3">
                  <p:embed/>
                </p:oleObj>
              </mc:Choice>
              <mc:Fallback>
                <p:oleObj name="Equation" r:id="rId6" imgW="1333440" imgH="50796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150" y="1196975"/>
                        <a:ext cx="2732088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37" name="Object 25"/>
          <p:cNvGraphicFramePr>
            <a:graphicFrameLocks noChangeAspect="1"/>
          </p:cNvGraphicFramePr>
          <p:nvPr/>
        </p:nvGraphicFramePr>
        <p:xfrm>
          <a:off x="1259632" y="3140968"/>
          <a:ext cx="6196013" cy="146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95480" imgH="685800" progId="Equation.3">
                  <p:embed/>
                </p:oleObj>
              </mc:Choice>
              <mc:Fallback>
                <p:oleObj name="Equation" r:id="rId8" imgW="2895480" imgH="6858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140968"/>
                        <a:ext cx="6196013" cy="1465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39" name="Object 27"/>
          <p:cNvGraphicFramePr>
            <a:graphicFrameLocks noChangeAspect="1"/>
          </p:cNvGraphicFramePr>
          <p:nvPr/>
        </p:nvGraphicFramePr>
        <p:xfrm>
          <a:off x="2195736" y="5373216"/>
          <a:ext cx="6454775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08080" imgH="457200" progId="Equation.3">
                  <p:embed/>
                </p:oleObj>
              </mc:Choice>
              <mc:Fallback>
                <p:oleObj name="Equation" r:id="rId10" imgW="2908080" imgH="4572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5373216"/>
                        <a:ext cx="6454775" cy="1014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5170B-1878-49C5-BC6B-5A6114880779}" type="slidenum">
              <a:rPr lang="tr-TR" smtClean="0"/>
              <a:pPr/>
              <a:t>13</a:t>
            </a:fld>
            <a:endParaRPr lang="tr-TR" dirty="0"/>
          </a:p>
        </p:txBody>
      </p:sp>
      <p:sp>
        <p:nvSpPr>
          <p:cNvPr id="192522" name="Rectangle 10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549275"/>
            <a:ext cx="8207375" cy="5832475"/>
          </a:xfrm>
        </p:spPr>
        <p:txBody>
          <a:bodyPr/>
          <a:lstStyle/>
          <a:p>
            <a:r>
              <a:rPr lang="tr-TR" dirty="0" err="1">
                <a:solidFill>
                  <a:schemeClr val="tx2"/>
                </a:solidFill>
                <a:latin typeface="+mj-lt"/>
              </a:rPr>
              <a:t>Discriminant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19253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252773"/>
              </p:ext>
            </p:extLst>
          </p:nvPr>
        </p:nvGraphicFramePr>
        <p:xfrm>
          <a:off x="876299" y="1412776"/>
          <a:ext cx="6454775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08080" imgH="457200" progId="Equation.3">
                  <p:embed/>
                </p:oleObj>
              </mc:Choice>
              <mc:Fallback>
                <p:oleObj name="Equation" r:id="rId2" imgW="2908080" imgH="457200" progId="Equation.3">
                  <p:embed/>
                  <p:pic>
                    <p:nvPicPr>
                      <p:cNvPr id="19253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299" y="1412776"/>
                        <a:ext cx="6454775" cy="1014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F0678181-4C1D-3245-8795-6D4C7460A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906" y="2636912"/>
            <a:ext cx="7220187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922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BF2156-022F-4C6F-B06E-94B98A0B3906}" type="slidenum">
              <a:rPr lang="tr-TR"/>
              <a:pPr/>
              <a:t>14</a:t>
            </a:fld>
            <a:endParaRPr lang="tr-TR"/>
          </a:p>
        </p:txBody>
      </p:sp>
      <p:pic>
        <p:nvPicPr>
          <p:cNvPr id="181268" name="Picture 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333375"/>
            <a:ext cx="7791450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1259" name="Text Box 11"/>
          <p:cNvSpPr txBox="1">
            <a:spLocks noChangeArrowheads="1"/>
          </p:cNvSpPr>
          <p:nvPr/>
        </p:nvSpPr>
        <p:spPr bwMode="auto">
          <a:xfrm>
            <a:off x="6156325" y="1557338"/>
            <a:ext cx="163936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i="1" dirty="0">
                <a:solidFill>
                  <a:schemeClr val="tx2"/>
                </a:solidFill>
                <a:latin typeface="+mj-lt"/>
              </a:rPr>
              <a:t>Equal variances</a:t>
            </a:r>
          </a:p>
        </p:txBody>
      </p:sp>
      <p:sp>
        <p:nvSpPr>
          <p:cNvPr id="181261" name="Text Box 13"/>
          <p:cNvSpPr txBox="1">
            <a:spLocks noChangeArrowheads="1"/>
          </p:cNvSpPr>
          <p:nvPr/>
        </p:nvSpPr>
        <p:spPr bwMode="auto">
          <a:xfrm>
            <a:off x="5076825" y="4797425"/>
            <a:ext cx="2825750" cy="64633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1800" i="1" dirty="0">
                <a:solidFill>
                  <a:schemeClr val="tx2"/>
                </a:solidFill>
                <a:latin typeface="+mj-lt"/>
              </a:rPr>
              <a:t>Single boundary at</a:t>
            </a:r>
          </a:p>
          <a:p>
            <a:r>
              <a:rPr lang="tr-TR" sz="1800" i="1" dirty="0">
                <a:solidFill>
                  <a:schemeClr val="tx2"/>
                </a:solidFill>
                <a:latin typeface="+mj-lt"/>
              </a:rPr>
              <a:t>halfway between means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6AB663-6BFC-6BC1-F7CD-6E25BD001FAC}"/>
              </a:ext>
            </a:extLst>
          </p:cNvPr>
          <p:cNvSpPr txBox="1"/>
          <p:nvPr/>
        </p:nvSpPr>
        <p:spPr>
          <a:xfrm>
            <a:off x="1691680" y="1557338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Discriminant point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CCA0E93-40BE-529D-FC9B-ABB8BBB20206}"/>
              </a:ext>
            </a:extLst>
          </p:cNvPr>
          <p:cNvCxnSpPr>
            <a:stCxn id="2" idx="3"/>
          </p:cNvCxnSpPr>
          <p:nvPr/>
        </p:nvCxnSpPr>
        <p:spPr>
          <a:xfrm>
            <a:off x="3059832" y="1849726"/>
            <a:ext cx="1512168" cy="6431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981BD59-9CA7-16EB-D07F-7D7A8D557702}"/>
              </a:ext>
            </a:extLst>
          </p:cNvPr>
          <p:cNvSpPr txBox="1"/>
          <p:nvPr/>
        </p:nvSpPr>
        <p:spPr>
          <a:xfrm>
            <a:off x="1907704" y="4715887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Discriminant point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D1A7F1-65E9-94AF-1D57-D5E24FDBD58E}"/>
              </a:ext>
            </a:extLst>
          </p:cNvPr>
          <p:cNvCxnSpPr>
            <a:cxnSpLocks/>
          </p:cNvCxnSpPr>
          <p:nvPr/>
        </p:nvCxnSpPr>
        <p:spPr>
          <a:xfrm flipV="1">
            <a:off x="3275856" y="5066670"/>
            <a:ext cx="1296144" cy="539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4F2737-9DC8-4D3C-B4C3-09D12B27940B}" type="slidenum">
              <a:rPr lang="tr-TR"/>
              <a:pPr/>
              <a:t>15</a:t>
            </a:fld>
            <a:endParaRPr lang="tr-TR"/>
          </a:p>
        </p:txBody>
      </p:sp>
      <p:pic>
        <p:nvPicPr>
          <p:cNvPr id="186384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32656"/>
            <a:ext cx="7791450" cy="625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6377" name="Text Box 9"/>
          <p:cNvSpPr txBox="1">
            <a:spLocks noChangeArrowheads="1"/>
          </p:cNvSpPr>
          <p:nvPr/>
        </p:nvSpPr>
        <p:spPr bwMode="auto">
          <a:xfrm>
            <a:off x="4787900" y="1268413"/>
            <a:ext cx="2303451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i="1" dirty="0">
                <a:solidFill>
                  <a:schemeClr val="tx2"/>
                </a:solidFill>
                <a:latin typeface="+mj-lt"/>
              </a:rPr>
              <a:t>Variances are different</a:t>
            </a:r>
          </a:p>
        </p:txBody>
      </p:sp>
      <p:sp>
        <p:nvSpPr>
          <p:cNvPr id="186380" name="Text Box 12"/>
          <p:cNvSpPr txBox="1">
            <a:spLocks noChangeArrowheads="1"/>
          </p:cNvSpPr>
          <p:nvPr/>
        </p:nvSpPr>
        <p:spPr bwMode="auto">
          <a:xfrm>
            <a:off x="5219700" y="4797425"/>
            <a:ext cx="1666803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i="1" dirty="0">
                <a:solidFill>
                  <a:schemeClr val="tx2"/>
                </a:solidFill>
                <a:latin typeface="+mj-lt"/>
              </a:rPr>
              <a:t>Two boundaries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CEFEA0-7A79-0300-EAAA-5A7A2F1A164C}"/>
              </a:ext>
            </a:extLst>
          </p:cNvPr>
          <p:cNvSpPr txBox="1"/>
          <p:nvPr/>
        </p:nvSpPr>
        <p:spPr>
          <a:xfrm>
            <a:off x="1547664" y="1453079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Discriminant points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2B1B926-F192-93E4-D0E1-B53694231E2A}"/>
              </a:ext>
            </a:extLst>
          </p:cNvPr>
          <p:cNvCxnSpPr/>
          <p:nvPr/>
        </p:nvCxnSpPr>
        <p:spPr>
          <a:xfrm>
            <a:off x="2555776" y="1844824"/>
            <a:ext cx="144016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18BD19-4CD2-97C7-3DB0-F9CC998A9075}"/>
              </a:ext>
            </a:extLst>
          </p:cNvPr>
          <p:cNvCxnSpPr>
            <a:cxnSpLocks/>
          </p:cNvCxnSpPr>
          <p:nvPr/>
        </p:nvCxnSpPr>
        <p:spPr>
          <a:xfrm>
            <a:off x="2843808" y="1758434"/>
            <a:ext cx="1591469" cy="5184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F84D7E-2C0B-1E51-FF55-E72BF8B648AE}"/>
              </a:ext>
            </a:extLst>
          </p:cNvPr>
          <p:cNvSpPr txBox="1"/>
          <p:nvPr/>
        </p:nvSpPr>
        <p:spPr>
          <a:xfrm>
            <a:off x="2963156" y="4212650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Discriminant points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DE089F-5B15-AAE9-293F-657D4D3E7B48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2572433" y="4505038"/>
            <a:ext cx="390723" cy="4770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0914CC3-6E7B-7D7A-0B31-624BB467B341}"/>
              </a:ext>
            </a:extLst>
          </p:cNvPr>
          <p:cNvCxnSpPr>
            <a:cxnSpLocks/>
          </p:cNvCxnSpPr>
          <p:nvPr/>
        </p:nvCxnSpPr>
        <p:spPr>
          <a:xfrm>
            <a:off x="3851548" y="4590304"/>
            <a:ext cx="583729" cy="3691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21F6-6338-4D91-B064-393C7C6EBF5E}" type="slidenum">
              <a:rPr lang="tr-TR" smtClean="0"/>
              <a:pPr/>
              <a:t>16</a:t>
            </a:fld>
            <a:endParaRPr lang="tr-TR"/>
          </a:p>
        </p:txBody>
      </p:sp>
      <p:pic>
        <p:nvPicPr>
          <p:cNvPr id="430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588" y="42863"/>
            <a:ext cx="7362825" cy="677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Regression</a:t>
            </a:r>
            <a:endParaRPr lang="en-GB"/>
          </a:p>
        </p:txBody>
      </p:sp>
      <p:graphicFrame>
        <p:nvGraphicFramePr>
          <p:cNvPr id="193550" name="Object 1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660400" y="1862138"/>
          <a:ext cx="3500438" cy="219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98320" imgH="939600" progId="Equation.3">
                  <p:embed/>
                </p:oleObj>
              </mc:Choice>
              <mc:Fallback>
                <p:oleObj name="Equation" r:id="rId2" imgW="1498320" imgH="9396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1862138"/>
                        <a:ext cx="3500438" cy="2195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52" name="Object 1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11560" y="4293096"/>
          <a:ext cx="5681663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38280" imgH="888840" progId="Equation.3">
                  <p:embed/>
                </p:oleObj>
              </mc:Choice>
              <mc:Fallback>
                <p:oleObj name="Equation" r:id="rId4" imgW="2438280" imgH="88884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293096"/>
                        <a:ext cx="5681663" cy="207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CF168A93-B8FE-4D39-817C-B50CD7D8D528}" type="slidenum">
              <a:rPr lang="tr-TR"/>
              <a:pPr/>
              <a:t>17</a:t>
            </a:fld>
            <a:endParaRPr lang="tr-TR"/>
          </a:p>
        </p:txBody>
      </p:sp>
      <p:pic>
        <p:nvPicPr>
          <p:cNvPr id="193544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39952" y="692696"/>
            <a:ext cx="4777680" cy="3185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Regression: From LogL to Error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6187D6B-A9B7-45E1-8CE2-160916E46020}" type="slidenum">
              <a:rPr lang="tr-TR"/>
              <a:pPr/>
              <a:t>18</a:t>
            </a:fld>
            <a:endParaRPr lang="tr-TR"/>
          </a:p>
        </p:txBody>
      </p:sp>
      <p:graphicFrame>
        <p:nvGraphicFramePr>
          <p:cNvPr id="196614" name="Object 6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785813" y="2286000"/>
          <a:ext cx="7135812" cy="355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33640" imgH="1460160" progId="Equation.3">
                  <p:embed/>
                </p:oleObj>
              </mc:Choice>
              <mc:Fallback>
                <p:oleObj name="Equation" r:id="rId2" imgW="2933640" imgH="14601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2286000"/>
                        <a:ext cx="7135812" cy="355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539552" y="332656"/>
            <a:ext cx="8229600" cy="828660"/>
          </a:xfrm>
        </p:spPr>
        <p:txBody>
          <a:bodyPr/>
          <a:lstStyle/>
          <a:p>
            <a:r>
              <a:rPr lang="tr-TR" dirty="0"/>
              <a:t>Linear Regression</a:t>
            </a:r>
          </a:p>
        </p:txBody>
      </p:sp>
      <p:graphicFrame>
        <p:nvGraphicFramePr>
          <p:cNvPr id="197640" name="Object 8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869950" y="1614488"/>
          <a:ext cx="3224213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98320" imgH="241200" progId="Equation.3">
                  <p:embed/>
                </p:oleObj>
              </mc:Choice>
              <mc:Fallback>
                <p:oleObj name="Equation" r:id="rId2" imgW="1498320" imgH="241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1614488"/>
                        <a:ext cx="3224213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42" name="Object 1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608263" y="2276475"/>
          <a:ext cx="4429125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41400" imgH="736560" progId="Equation.3">
                  <p:embed/>
                </p:oleObj>
              </mc:Choice>
              <mc:Fallback>
                <p:oleObj name="Equation" r:id="rId4" imgW="1841400" imgH="73656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263" y="2276475"/>
                        <a:ext cx="4429125" cy="177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44" name="Object 1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109663" y="4149725"/>
          <a:ext cx="6176962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06560" imgH="711000" progId="Equation.3">
                  <p:embed/>
                </p:oleObj>
              </mc:Choice>
              <mc:Fallback>
                <p:oleObj name="Equation" r:id="rId6" imgW="2806560" imgH="7110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663" y="4149725"/>
                        <a:ext cx="6176962" cy="156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46" name="Object 14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3722688" y="5734050"/>
          <a:ext cx="140811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22080" imgH="228600" progId="Equation.3">
                  <p:embed/>
                </p:oleObj>
              </mc:Choice>
              <mc:Fallback>
                <p:oleObj name="Equation" r:id="rId8" imgW="622080" imgH="2286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688" y="5734050"/>
                        <a:ext cx="1408112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DDF478-3E2D-40C3-95EC-6C47C3DEE589}" type="slidenum">
              <a:rPr lang="tr-TR"/>
              <a:pPr/>
              <a:t>19</a:t>
            </a:fld>
            <a:endParaRPr lang="tr-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sz="2000" i="0" dirty="0"/>
              <a:t>CHAPTER 4-5:</a:t>
            </a:r>
            <a:r>
              <a:rPr lang="tr-TR" dirty="0"/>
              <a:t> </a:t>
            </a:r>
            <a:br>
              <a:rPr lang="tr-TR" dirty="0"/>
            </a:br>
            <a:r>
              <a:rPr lang="tr-TR" dirty="0" err="1"/>
              <a:t>UnIvarIate</a:t>
            </a:r>
            <a:r>
              <a:rPr lang="tr-TR" dirty="0"/>
              <a:t> &amp; </a:t>
            </a:r>
            <a:r>
              <a:rPr lang="tr-TR" dirty="0" err="1"/>
              <a:t>MultIvarIate</a:t>
            </a:r>
            <a:r>
              <a:rPr lang="tr-TR" dirty="0"/>
              <a:t> </a:t>
            </a:r>
            <a:r>
              <a:rPr lang="tr-TR" dirty="0" err="1"/>
              <a:t>AnalysIs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8229600" cy="900098"/>
          </a:xfrm>
        </p:spPr>
        <p:txBody>
          <a:bodyPr/>
          <a:lstStyle/>
          <a:p>
            <a:r>
              <a:rPr lang="tr-TR" dirty="0"/>
              <a:t>Polynomial Regression</a:t>
            </a:r>
          </a:p>
        </p:txBody>
      </p:sp>
      <p:graphicFrame>
        <p:nvGraphicFramePr>
          <p:cNvPr id="198666" name="Object 10"/>
          <p:cNvGraphicFramePr>
            <a:graphicFrameLocks noGrp="1" noChangeAspect="1"/>
          </p:cNvGraphicFramePr>
          <p:nvPr>
            <p:ph sz="half" idx="1"/>
          </p:nvPr>
        </p:nvGraphicFramePr>
        <p:xfrm>
          <a:off x="527050" y="1703388"/>
          <a:ext cx="8050213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68680" imgH="266400" progId="Equation.3">
                  <p:embed/>
                </p:oleObj>
              </mc:Choice>
              <mc:Fallback>
                <p:oleObj name="Equation" r:id="rId2" imgW="3568680" imgH="2664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" y="1703388"/>
                        <a:ext cx="8050213" cy="601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8" name="Object 1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428750" y="2565400"/>
          <a:ext cx="5707063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9800" imgH="965160" progId="Equation.3">
                  <p:embed/>
                </p:oleObj>
              </mc:Choice>
              <mc:Fallback>
                <p:oleObj name="Equation" r:id="rId4" imgW="2539800" imgH="96516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2565400"/>
                        <a:ext cx="5707063" cy="216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70" name="Object 1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538413" y="5300663"/>
          <a:ext cx="2484437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54080" imgH="253800" progId="Equation.3">
                  <p:embed/>
                </p:oleObj>
              </mc:Choice>
              <mc:Fallback>
                <p:oleObj name="Equation" r:id="rId6" imgW="1054080" imgH="2538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413" y="5300663"/>
                        <a:ext cx="2484437" cy="598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E9A438-3A2C-46C3-A06F-44762B50EB47}" type="slidenum">
              <a:rPr lang="tr-TR"/>
              <a:pPr/>
              <a:t>20</a:t>
            </a:fld>
            <a:endParaRPr lang="tr-T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Multivariate Data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EE2E8B0-0E84-4385-9558-F606E6E587BE}" type="slidenum">
              <a:rPr lang="tr-TR"/>
              <a:pPr/>
              <a:t>21</a:t>
            </a:fld>
            <a:endParaRPr lang="tr-TR"/>
          </a:p>
        </p:txBody>
      </p:sp>
      <p:graphicFrame>
        <p:nvGraphicFramePr>
          <p:cNvPr id="211973" name="Object 5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047875" y="3500438"/>
          <a:ext cx="4038600" cy="247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6480" imgH="939600" progId="Equation.3">
                  <p:embed/>
                </p:oleObj>
              </mc:Choice>
              <mc:Fallback>
                <p:oleObj name="Equation" r:id="rId2" imgW="1536480" imgH="939600" progId="Equation.3">
                  <p:embed/>
                  <p:pic>
                    <p:nvPicPr>
                      <p:cNvPr id="2119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3500438"/>
                        <a:ext cx="4038600" cy="2470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700808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Multiple measurements (sensors)</a:t>
            </a:r>
          </a:p>
          <a:p>
            <a:r>
              <a:rPr lang="tr-TR" i="1" dirty="0">
                <a:solidFill>
                  <a:schemeClr val="accent1"/>
                </a:solidFill>
                <a:latin typeface="+mj-lt"/>
              </a:rPr>
              <a:t>d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inputs/features/attributes: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-variate </a:t>
            </a:r>
          </a:p>
          <a:p>
            <a:r>
              <a:rPr lang="tr-TR" i="1" dirty="0">
                <a:solidFill>
                  <a:schemeClr val="accent1"/>
                </a:solidFill>
                <a:latin typeface="+mj-lt"/>
              </a:rPr>
              <a:t>N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instances/observations/examples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Multivariate Data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EE2E8B0-0E84-4385-9558-F606E6E587BE}" type="slidenum">
              <a:rPr lang="tr-TR"/>
              <a:pPr/>
              <a:t>22</a:t>
            </a:fld>
            <a:endParaRPr lang="tr-TR"/>
          </a:p>
        </p:txBody>
      </p:sp>
      <p:graphicFrame>
        <p:nvGraphicFramePr>
          <p:cNvPr id="211973" name="Object 5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047875" y="3500438"/>
          <a:ext cx="4038600" cy="247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6480" imgH="939600" progId="Equation.3">
                  <p:embed/>
                </p:oleObj>
              </mc:Choice>
              <mc:Fallback>
                <p:oleObj name="Equation" r:id="rId2" imgW="1536480" imgH="939600" progId="Equation.3">
                  <p:embed/>
                  <p:pic>
                    <p:nvPicPr>
                      <p:cNvPr id="2119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3500438"/>
                        <a:ext cx="4038600" cy="2470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700808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Multiple measurements (sensors)</a:t>
            </a:r>
          </a:p>
          <a:p>
            <a:r>
              <a:rPr lang="tr-TR" i="1" dirty="0">
                <a:solidFill>
                  <a:schemeClr val="accent1"/>
                </a:solidFill>
                <a:latin typeface="+mj-lt"/>
              </a:rPr>
              <a:t>d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inputs/features/attributes: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-variate </a:t>
            </a:r>
          </a:p>
          <a:p>
            <a:r>
              <a:rPr lang="tr-TR" i="1" dirty="0">
                <a:solidFill>
                  <a:schemeClr val="accent1"/>
                </a:solidFill>
                <a:latin typeface="+mj-lt"/>
              </a:rPr>
              <a:t>N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instances/observations/examples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F4AB92-93CE-574E-854F-43929A237017}"/>
              </a:ext>
            </a:extLst>
          </p:cNvPr>
          <p:cNvSpPr/>
          <p:nvPr/>
        </p:nvSpPr>
        <p:spPr>
          <a:xfrm>
            <a:off x="2915816" y="3573016"/>
            <a:ext cx="2952328" cy="5760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A7F8BC3-93F0-E54E-A2D4-ABB36C8D3A9E}"/>
                  </a:ext>
                </a:extLst>
              </p:cNvPr>
              <p:cNvSpPr txBox="1"/>
              <p:nvPr/>
            </p:nvSpPr>
            <p:spPr>
              <a:xfrm>
                <a:off x="6055205" y="3573016"/>
                <a:ext cx="5164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A7F8BC3-93F0-E54E-A2D4-ABB36C8D3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205" y="3573016"/>
                <a:ext cx="516423" cy="492443"/>
              </a:xfrm>
              <a:prstGeom prst="rect">
                <a:avLst/>
              </a:prstGeom>
              <a:blipFill>
                <a:blip r:embed="rId5"/>
                <a:stretch>
                  <a:fillRect l="-9524" t="-2500" r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94D7E6E8-03B5-904D-85A7-14E84D924EF0}"/>
              </a:ext>
            </a:extLst>
          </p:cNvPr>
          <p:cNvSpPr/>
          <p:nvPr/>
        </p:nvSpPr>
        <p:spPr>
          <a:xfrm>
            <a:off x="2938855" y="4208972"/>
            <a:ext cx="2952328" cy="57606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5B73C2-B2F7-904D-B6CB-AA8A7FAC6341}"/>
                  </a:ext>
                </a:extLst>
              </p:cNvPr>
              <p:cNvSpPr txBox="1"/>
              <p:nvPr/>
            </p:nvSpPr>
            <p:spPr>
              <a:xfrm>
                <a:off x="6086475" y="4168017"/>
                <a:ext cx="52520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5B73C2-B2F7-904D-B6CB-AA8A7FAC6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475" y="4168017"/>
                <a:ext cx="525208" cy="492443"/>
              </a:xfrm>
              <a:prstGeom prst="rect">
                <a:avLst/>
              </a:prstGeom>
              <a:blipFill>
                <a:blip r:embed="rId6"/>
                <a:stretch>
                  <a:fillRect l="-9524" t="-2500" r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2BDC000-374C-8B4B-B562-832AA6151C22}"/>
              </a:ext>
            </a:extLst>
          </p:cNvPr>
          <p:cNvSpPr/>
          <p:nvPr/>
        </p:nvSpPr>
        <p:spPr>
          <a:xfrm>
            <a:off x="2942640" y="5358868"/>
            <a:ext cx="2952328" cy="57606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3A9E27-294F-2E42-85C7-67E48683C0F2}"/>
                  </a:ext>
                </a:extLst>
              </p:cNvPr>
              <p:cNvSpPr txBox="1"/>
              <p:nvPr/>
            </p:nvSpPr>
            <p:spPr>
              <a:xfrm>
                <a:off x="6086475" y="5362034"/>
                <a:ext cx="58509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3A9E27-294F-2E42-85C7-67E48683C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475" y="5362034"/>
                <a:ext cx="585097" cy="492443"/>
              </a:xfrm>
              <a:prstGeom prst="rect">
                <a:avLst/>
              </a:prstGeom>
              <a:blipFill>
                <a:blip r:embed="rId7"/>
                <a:stretch>
                  <a:fillRect l="-8511" t="-2564" r="-42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786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Multivariate Parameters</a:t>
            </a:r>
          </a:p>
        </p:txBody>
      </p:sp>
      <p:graphicFrame>
        <p:nvGraphicFramePr>
          <p:cNvPr id="213005" name="Object 1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187624" y="3861048"/>
          <a:ext cx="6495316" cy="18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90840" imgH="939600" progId="Equation.3">
                  <p:embed/>
                </p:oleObj>
              </mc:Choice>
              <mc:Fallback>
                <p:oleObj name="Equation" r:id="rId2" imgW="3390840" imgH="939600" progId="Equation.3">
                  <p:embed/>
                  <p:pic>
                    <p:nvPicPr>
                      <p:cNvPr id="21300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861048"/>
                        <a:ext cx="6495316" cy="18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03" name="Object 11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043608" y="1772816"/>
          <a:ext cx="4768850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49360" imgH="952200" progId="Equation.3">
                  <p:embed/>
                </p:oleObj>
              </mc:Choice>
              <mc:Fallback>
                <p:oleObj name="Equation" r:id="rId4" imgW="2349360" imgH="952200" progId="Equation.3">
                  <p:embed/>
                  <p:pic>
                    <p:nvPicPr>
                      <p:cNvPr id="21300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772816"/>
                        <a:ext cx="4768850" cy="193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BCB74DE1-5D12-4E18-96D8-5E2BE0E4D2AC}" type="slidenum">
              <a:rPr lang="tr-TR"/>
              <a:pPr/>
              <a:t>23</a:t>
            </a:fld>
            <a:endParaRPr lang="tr-T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332656"/>
            <a:ext cx="8147248" cy="864096"/>
          </a:xfrm>
        </p:spPr>
        <p:txBody>
          <a:bodyPr>
            <a:normAutofit/>
          </a:bodyPr>
          <a:lstStyle/>
          <a:p>
            <a:r>
              <a:rPr lang="tr-TR" dirty="0"/>
              <a:t>Parameter Estimation</a:t>
            </a:r>
          </a:p>
        </p:txBody>
      </p:sp>
      <p:graphicFrame>
        <p:nvGraphicFramePr>
          <p:cNvPr id="214025" name="Object 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155700" y="2138363"/>
          <a:ext cx="6399213" cy="293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73320" imgH="1409400" progId="Equation.3">
                  <p:embed/>
                </p:oleObj>
              </mc:Choice>
              <mc:Fallback>
                <p:oleObj name="Equation" r:id="rId2" imgW="3073320" imgH="1409400" progId="Equation.3">
                  <p:embed/>
                  <p:pic>
                    <p:nvPicPr>
                      <p:cNvPr id="21402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2138363"/>
                        <a:ext cx="6399213" cy="293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4FE7F0-2532-4D12-95E5-10FF6594793F}" type="slidenum">
              <a:rPr lang="tr-TR"/>
              <a:pPr/>
              <a:t>24</a:t>
            </a:fld>
            <a:endParaRPr lang="tr-T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Estimation of Missing Values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09A2D61-2319-49BA-B585-00F0178B2A9F}" type="slidenum">
              <a:rPr lang="tr-TR"/>
              <a:pPr/>
              <a:t>25</a:t>
            </a:fld>
            <a:endParaRPr lang="tr-TR"/>
          </a:p>
        </p:txBody>
      </p:sp>
      <p:sp>
        <p:nvSpPr>
          <p:cNvPr id="2150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What to do if certain instances have missing attributes?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Ignore those instances: not a good idea if the sample is small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Use ‘missing’ as an attribute: may give information</a:t>
            </a:r>
          </a:p>
          <a:p>
            <a:r>
              <a:rPr lang="tr-TR" dirty="0">
                <a:solidFill>
                  <a:schemeClr val="accent1"/>
                </a:solidFill>
                <a:latin typeface="+mj-lt"/>
              </a:rPr>
              <a:t>Imputation: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Fill in the missing value</a:t>
            </a:r>
          </a:p>
          <a:p>
            <a:pPr lvl="1"/>
            <a:r>
              <a:rPr lang="tr-TR" dirty="0">
                <a:solidFill>
                  <a:schemeClr val="tx2"/>
                </a:solidFill>
                <a:latin typeface="+mj-lt"/>
              </a:rPr>
              <a:t>Mean imputation: Use the most likely value (e.g., mean)</a:t>
            </a:r>
          </a:p>
          <a:p>
            <a:pPr lvl="1"/>
            <a:r>
              <a:rPr lang="tr-TR" dirty="0">
                <a:solidFill>
                  <a:schemeClr val="tx2"/>
                </a:solidFill>
                <a:latin typeface="+mj-lt"/>
              </a:rPr>
              <a:t>Imputation by regression: Predict based on other attributes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06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64" y="1071546"/>
            <a:ext cx="5500726" cy="4506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8640"/>
            <a:ext cx="8229600" cy="928694"/>
          </a:xfrm>
        </p:spPr>
        <p:txBody>
          <a:bodyPr>
            <a:normAutofit/>
          </a:bodyPr>
          <a:lstStyle/>
          <a:p>
            <a:r>
              <a:rPr lang="tr-TR" dirty="0"/>
              <a:t>Multivariate Normal Distribution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89761D-F8EE-469B-918C-005E7D032ACF}" type="slidenum">
              <a:rPr lang="tr-TR"/>
              <a:pPr/>
              <a:t>26</a:t>
            </a:fld>
            <a:endParaRPr lang="tr-TR"/>
          </a:p>
        </p:txBody>
      </p:sp>
      <p:graphicFrame>
        <p:nvGraphicFramePr>
          <p:cNvPr id="216072" name="Object 8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430213" y="4572000"/>
          <a:ext cx="6900862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44720" imgH="685800" progId="Equation.3">
                  <p:embed/>
                </p:oleObj>
              </mc:Choice>
              <mc:Fallback>
                <p:oleObj name="Equation" r:id="rId3" imgW="2844720" imgH="685800" progId="Equation.3">
                  <p:embed/>
                  <p:pic>
                    <p:nvPicPr>
                      <p:cNvPr id="21607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3" y="4572000"/>
                        <a:ext cx="6900862" cy="166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896144"/>
          </a:xfrm>
        </p:spPr>
        <p:txBody>
          <a:bodyPr>
            <a:normAutofit/>
          </a:bodyPr>
          <a:lstStyle/>
          <a:p>
            <a:r>
              <a:rPr lang="tr-TR" dirty="0"/>
              <a:t>Multivariate Normal Distribution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16F5B4F-5919-4910-9122-A076B4399795}" type="slidenum">
              <a:rPr lang="tr-TR"/>
              <a:pPr/>
              <a:t>27</a:t>
            </a:fld>
            <a:endParaRPr lang="tr-TR"/>
          </a:p>
        </p:txBody>
      </p:sp>
      <p:graphicFrame>
        <p:nvGraphicFramePr>
          <p:cNvPr id="217101" name="Object 1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9029700" y="28067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20" imgH="215640" progId="Equation.3">
                  <p:embed/>
                </p:oleObj>
              </mc:Choice>
              <mc:Fallback>
                <p:oleObj name="Equation" r:id="rId2" imgW="114120" imgH="215640" progId="Equation.3">
                  <p:embed/>
                  <p:pic>
                    <p:nvPicPr>
                      <p:cNvPr id="21710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9700" y="280670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092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1772816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Mahalanobis distance: (</a:t>
            </a:r>
            <a:r>
              <a:rPr lang="tr-TR" sz="2800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sz="2800" dirty="0">
                <a:solidFill>
                  <a:schemeClr val="tx2"/>
                </a:solidFill>
                <a:latin typeface="+mj-lt"/>
              </a:rPr>
              <a:t>– </a:t>
            </a:r>
            <a:r>
              <a:rPr lang="tr-TR" sz="2800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800" b="1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sz="2800" baseline="30000" dirty="0">
                <a:solidFill>
                  <a:schemeClr val="tx2"/>
                </a:solidFill>
                <a:latin typeface="+mj-lt"/>
              </a:rPr>
              <a:t>–</a:t>
            </a:r>
            <a:r>
              <a:rPr lang="tr-TR" sz="2800" b="1" baseline="30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sz="2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800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sz="2800" dirty="0">
                <a:solidFill>
                  <a:schemeClr val="tx2"/>
                </a:solidFill>
                <a:latin typeface="+mj-lt"/>
              </a:rPr>
              <a:t>– </a:t>
            </a:r>
            <a:r>
              <a:rPr lang="tr-TR" sz="2800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</a:t>
            </a:r>
          </a:p>
          <a:p>
            <a:pPr lvl="1"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measures the distance from 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to 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in terms of </a:t>
            </a:r>
            <a:r>
              <a:rPr lang="tr-TR" sz="2400" b="1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(normalizes for difference in variances and correlations)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Bivariate: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d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 2</a:t>
            </a:r>
          </a:p>
          <a:p>
            <a:pPr>
              <a:buFont typeface="Wingdings" pitchFamily="2" charset="2"/>
              <a:buNone/>
            </a:pPr>
            <a:endParaRPr lang="tr-TR" dirty="0">
              <a:latin typeface="+mj-lt"/>
            </a:endParaRPr>
          </a:p>
        </p:txBody>
      </p:sp>
      <p:graphicFrame>
        <p:nvGraphicFramePr>
          <p:cNvPr id="217103" name="Object 1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851920" y="3356992"/>
          <a:ext cx="2880320" cy="1282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46040" imgH="482400" progId="Equation.3">
                  <p:embed/>
                </p:oleObj>
              </mc:Choice>
              <mc:Fallback>
                <p:oleObj name="Equation" r:id="rId4" imgW="1346040" imgH="482400" progId="Equation.3">
                  <p:embed/>
                  <p:pic>
                    <p:nvPicPr>
                      <p:cNvPr id="21710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3356992"/>
                        <a:ext cx="2880320" cy="12822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813" y="1628800"/>
            <a:ext cx="6026496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332656"/>
            <a:ext cx="8075240" cy="864096"/>
          </a:xfrm>
        </p:spPr>
        <p:txBody>
          <a:bodyPr>
            <a:normAutofit/>
          </a:bodyPr>
          <a:lstStyle/>
          <a:p>
            <a:r>
              <a:rPr lang="tr-TR" dirty="0"/>
              <a:t>Bivariate Normal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BFFA06F-D51B-44D4-A139-D23E3421C7E4}" type="slidenum">
              <a:rPr lang="tr-TR"/>
              <a:pPr/>
              <a:t>28</a:t>
            </a:fld>
            <a:endParaRPr lang="tr-T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74EEF4-207C-4F6D-882D-044F2E2B6F4F}" type="slidenum">
              <a:rPr lang="tr-TR"/>
              <a:pPr/>
              <a:t>29</a:t>
            </a:fld>
            <a:endParaRPr lang="tr-TR"/>
          </a:p>
        </p:txBody>
      </p:sp>
      <p:pic>
        <p:nvPicPr>
          <p:cNvPr id="21812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476250"/>
            <a:ext cx="7372350" cy="615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Parametric Estimation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7D18607-7BAB-4C63-A5F0-47F027AB4319}" type="slidenum">
              <a:rPr lang="tr-TR">
                <a:solidFill>
                  <a:schemeClr val="tx2"/>
                </a:solidFill>
              </a:rPr>
              <a:pPr/>
              <a:t>3</a:t>
            </a:fld>
            <a:endParaRPr lang="tr-TR">
              <a:solidFill>
                <a:schemeClr val="tx2"/>
              </a:solidFill>
            </a:endParaRPr>
          </a:p>
        </p:txBody>
      </p:sp>
      <p:sp>
        <p:nvSpPr>
          <p:cNvPr id="1658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GB" sz="2400" dirty="0">
                <a:solidFill>
                  <a:schemeClr val="tx2"/>
                </a:solidFill>
                <a:latin typeface="+mj-lt"/>
              </a:rPr>
              <a:t>Now that we have studied one probabilistic approach for classification i.e., Bayes’ Rule. It is time to estimate it unknowns from the </a:t>
            </a:r>
            <a:r>
              <a:rPr lang="en-GB" sz="2400" u="sng" dirty="0">
                <a:solidFill>
                  <a:schemeClr val="tx2"/>
                </a:solidFill>
                <a:latin typeface="+mj-lt"/>
              </a:rPr>
              <a:t>training data</a:t>
            </a:r>
            <a:r>
              <a:rPr lang="en-GB" sz="2400" dirty="0">
                <a:solidFill>
                  <a:schemeClr val="tx2"/>
                </a:solidFill>
                <a:latin typeface="+mj-lt"/>
              </a:rPr>
              <a:t>.</a:t>
            </a:r>
          </a:p>
        </p:txBody>
      </p:sp>
      <p:graphicFrame>
        <p:nvGraphicFramePr>
          <p:cNvPr id="6" name="Object 25">
            <a:extLst>
              <a:ext uri="{FF2B5EF4-FFF2-40B4-BE49-F238E27FC236}">
                <a16:creationId xmlns:a16="http://schemas.microsoft.com/office/drawing/2014/main" id="{A61AB054-6E15-6A4B-8189-F9DED14599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525031"/>
              </p:ext>
            </p:extLst>
          </p:nvPr>
        </p:nvGraphicFramePr>
        <p:xfrm>
          <a:off x="3036888" y="3964721"/>
          <a:ext cx="3284537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400" imgH="419040" progId="Equation.3">
                  <p:embed/>
                </p:oleObj>
              </mc:Choice>
              <mc:Fallback>
                <p:oleObj name="Equation" r:id="rId2" imgW="1409400" imgH="419040" progId="Equation.3">
                  <p:embed/>
                  <p:pic>
                    <p:nvPicPr>
                      <p:cNvPr id="13724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888" y="3964721"/>
                        <a:ext cx="3284537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>
            <a:extLst>
              <a:ext uri="{FF2B5EF4-FFF2-40B4-BE49-F238E27FC236}">
                <a16:creationId xmlns:a16="http://schemas.microsoft.com/office/drawing/2014/main" id="{F438D19E-91FF-394D-A622-B9ADED39F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3532921"/>
            <a:ext cx="1368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2000" i="1">
                <a:solidFill>
                  <a:schemeClr val="tx2"/>
                </a:solidFill>
                <a:latin typeface="+mj-lt"/>
              </a:rPr>
              <a:t>posterior</a:t>
            </a:r>
          </a:p>
        </p:txBody>
      </p:sp>
      <p:cxnSp>
        <p:nvCxnSpPr>
          <p:cNvPr id="8" name="AutoShape 7">
            <a:extLst>
              <a:ext uri="{FF2B5EF4-FFF2-40B4-BE49-F238E27FC236}">
                <a16:creationId xmlns:a16="http://schemas.microsoft.com/office/drawing/2014/main" id="{9C067500-3A1A-DA47-A579-5EB6F3EC092F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368550" y="4009171"/>
            <a:ext cx="409575" cy="4667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" name="Text Box 8">
            <a:extLst>
              <a:ext uri="{FF2B5EF4-FFF2-40B4-BE49-F238E27FC236}">
                <a16:creationId xmlns:a16="http://schemas.microsoft.com/office/drawing/2014/main" id="{3EA825E9-A4F4-DB48-B4DD-B162585DB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3137634"/>
            <a:ext cx="11780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i="1" dirty="0">
                <a:solidFill>
                  <a:schemeClr val="tx2"/>
                </a:solidFill>
                <a:latin typeface="+mj-lt"/>
              </a:rPr>
              <a:t>likelihood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27D7149B-FDC3-1A45-BB17-98AF976D1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3137634"/>
            <a:ext cx="683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i="1">
                <a:solidFill>
                  <a:schemeClr val="tx2"/>
                </a:solidFill>
                <a:latin typeface="+mj-lt"/>
              </a:rPr>
              <a:t>prior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2EFE11BE-B6C8-0746-A799-B25D5138F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5333146"/>
            <a:ext cx="10903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i="1">
                <a:solidFill>
                  <a:schemeClr val="tx2"/>
                </a:solidFill>
                <a:latin typeface="+mj-lt"/>
              </a:rPr>
              <a:t>evidence</a:t>
            </a:r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16F729D4-ED28-CD4E-9D74-9719989A6CA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35600" y="4972784"/>
            <a:ext cx="2159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53750967-AA8E-A344-BD70-D15A6E182E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0563" y="3605946"/>
            <a:ext cx="2159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14" name="Line 15">
            <a:extLst>
              <a:ext uri="{FF2B5EF4-FFF2-40B4-BE49-F238E27FC236}">
                <a16:creationId xmlns:a16="http://schemas.microsoft.com/office/drawing/2014/main" id="{3C5BAF07-7A5D-8C4E-911C-EAD4C3B943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5963" y="3605946"/>
            <a:ext cx="144462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27124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Independent Inputs: Naive Bayes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67BA215-60DD-4387-9842-6FD10EB5354D}" type="slidenum">
              <a:rPr lang="tr-TR"/>
              <a:pPr/>
              <a:t>30</a:t>
            </a:fld>
            <a:endParaRPr lang="tr-TR"/>
          </a:p>
        </p:txBody>
      </p:sp>
      <p:graphicFrame>
        <p:nvGraphicFramePr>
          <p:cNvPr id="219142" name="Object 6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000125" y="3357563"/>
          <a:ext cx="7208838" cy="151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14520" imgH="698400" progId="Equation.3">
                  <p:embed/>
                </p:oleObj>
              </mc:Choice>
              <mc:Fallback>
                <p:oleObj name="Equation" r:id="rId2" imgW="3314520" imgH="698400" progId="Equation.3">
                  <p:embed/>
                  <p:pic>
                    <p:nvPicPr>
                      <p:cNvPr id="2191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3357563"/>
                        <a:ext cx="7208838" cy="1519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4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2000250"/>
            <a:ext cx="8229600" cy="3886200"/>
          </a:xfrm>
        </p:spPr>
        <p:txBody>
          <a:bodyPr>
            <a:normAutofit fontScale="92500" lnSpcReduction="10000"/>
          </a:bodyPr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If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are independent, offdiagonals of </a:t>
            </a:r>
            <a:r>
              <a:rPr lang="tr-TR" sz="2800" b="1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are 0, Mahalanobis distance reduces to weighted (by 1/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σ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Euclidean distance: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If variances are also equal, reduces to Euclidean distance</a:t>
            </a:r>
          </a:p>
          <a:p>
            <a:pPr>
              <a:buFont typeface="Wingdings" pitchFamily="2" charset="2"/>
              <a:buNone/>
            </a:pPr>
            <a:endParaRPr lang="tr-TR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8075240" cy="936104"/>
          </a:xfrm>
        </p:spPr>
        <p:txBody>
          <a:bodyPr>
            <a:normAutofit/>
          </a:bodyPr>
          <a:lstStyle/>
          <a:p>
            <a:r>
              <a:rPr lang="tr-TR" dirty="0"/>
              <a:t>Parametric Classification</a:t>
            </a:r>
            <a:endParaRPr lang="tr-TR" sz="4400" i="0" dirty="0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567136"/>
            <a:ext cx="4038600" cy="3886200"/>
          </a:xfrm>
        </p:spPr>
        <p:txBody>
          <a:bodyPr/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If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|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C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) ~ N ( 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, </a:t>
            </a:r>
            <a:r>
              <a:rPr lang="tr-TR" sz="2400" b="1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)</a:t>
            </a: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Discriminant functions</a:t>
            </a:r>
          </a:p>
        </p:txBody>
      </p:sp>
      <p:graphicFrame>
        <p:nvGraphicFramePr>
          <p:cNvPr id="221193" name="Object 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073150" y="3019574"/>
          <a:ext cx="7023100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13000" imgH="469800" progId="Equation.3">
                  <p:embed/>
                </p:oleObj>
              </mc:Choice>
              <mc:Fallback>
                <p:oleObj name="Equation" r:id="rId2" imgW="3213000" imgH="469800" progId="Equation.3">
                  <p:embed/>
                  <p:pic>
                    <p:nvPicPr>
                      <p:cNvPr id="2211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3019574"/>
                        <a:ext cx="7023100" cy="1027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5" name="Object 1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44525" y="4748361"/>
          <a:ext cx="7889875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59120" imgH="609480" progId="Equation.3">
                  <p:embed/>
                </p:oleObj>
              </mc:Choice>
              <mc:Fallback>
                <p:oleObj name="Equation" r:id="rId4" imgW="3759120" imgH="609480" progId="Equation.3">
                  <p:embed/>
                  <p:pic>
                    <p:nvPicPr>
                      <p:cNvPr id="22119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" y="4748361"/>
                        <a:ext cx="7889875" cy="1279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Estimation of Parameters</a:t>
            </a:r>
          </a:p>
        </p:txBody>
      </p:sp>
      <p:graphicFrame>
        <p:nvGraphicFramePr>
          <p:cNvPr id="222215" name="Object 7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971600" y="1988840"/>
          <a:ext cx="4210050" cy="322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55520" imgH="1498320" progId="Equation.3">
                  <p:embed/>
                </p:oleObj>
              </mc:Choice>
              <mc:Fallback>
                <p:oleObj name="Equation" r:id="rId2" imgW="1955520" imgH="1498320" progId="Equation.3">
                  <p:embed/>
                  <p:pic>
                    <p:nvPicPr>
                      <p:cNvPr id="2222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988840"/>
                        <a:ext cx="4210050" cy="322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7" name="Object 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214438" y="5357813"/>
          <a:ext cx="6904037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00400" imgH="393480" progId="Equation.3">
                  <p:embed/>
                </p:oleObj>
              </mc:Choice>
              <mc:Fallback>
                <p:oleObj name="Equation" r:id="rId4" imgW="3200400" imgH="393480" progId="Equation.3">
                  <p:embed/>
                  <p:pic>
                    <p:nvPicPr>
                      <p:cNvPr id="22221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5357813"/>
                        <a:ext cx="6904037" cy="849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79703DE4-3C38-4D55-87C0-550690D3BF90}" type="slidenum">
              <a:rPr lang="tr-TR"/>
              <a:pPr/>
              <a:t>32</a:t>
            </a:fld>
            <a:endParaRPr lang="tr-T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Multivariate</a:t>
            </a:r>
            <a:r>
              <a:rPr lang="tr-TR" dirty="0"/>
              <a:t> </a:t>
            </a:r>
            <a:r>
              <a:rPr lang="tr-TR" dirty="0" err="1"/>
              <a:t>Linear</a:t>
            </a:r>
            <a:r>
              <a:rPr lang="tr-TR" dirty="0"/>
              <a:t> </a:t>
            </a:r>
            <a:r>
              <a:rPr lang="tr-TR" dirty="0" err="1"/>
              <a:t>Regression</a:t>
            </a:r>
            <a:endParaRPr lang="tr-TR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99229D-2240-4590-86F3-B438EB8F8B34}" type="slidenum">
              <a:rPr lang="tr-TR">
                <a:latin typeface="+mj-lt"/>
              </a:rPr>
              <a:pPr/>
              <a:t>33</a:t>
            </a:fld>
            <a:endParaRPr lang="tr-TR">
              <a:latin typeface="+mj-lt"/>
            </a:endParaRPr>
          </a:p>
        </p:txBody>
      </p:sp>
      <p:graphicFrame>
        <p:nvGraphicFramePr>
          <p:cNvPr id="235529" name="Object 9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691680" y="1700809"/>
          <a:ext cx="4887912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50960" imgH="241200" progId="Equation.3">
                  <p:embed/>
                </p:oleObj>
              </mc:Choice>
              <mc:Fallback>
                <p:oleObj name="Equation" r:id="rId2" imgW="1650960" imgH="241200" progId="Equation.3">
                  <p:embed/>
                  <p:pic>
                    <p:nvPicPr>
                      <p:cNvPr id="23552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700809"/>
                        <a:ext cx="4887912" cy="648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2420888"/>
            <a:ext cx="8229600" cy="39604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Multivariate linear model</a:t>
            </a:r>
          </a:p>
          <a:p>
            <a:pPr>
              <a:lnSpc>
                <a:spcPct val="90000"/>
              </a:lnSpc>
            </a:pP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Multivariate polynomial model: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sz="2000" dirty="0">
                <a:solidFill>
                  <a:schemeClr val="tx2"/>
                </a:solidFill>
                <a:latin typeface="+mj-lt"/>
              </a:rPr>
              <a:t>		</a:t>
            </a:r>
            <a:endParaRPr lang="tr-TR" sz="2400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235531" name="Object 11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043608" y="2780928"/>
          <a:ext cx="7275512" cy="1465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14520" imgH="634680" progId="Equation.3">
                  <p:embed/>
                </p:oleObj>
              </mc:Choice>
              <mc:Fallback>
                <p:oleObj name="Equation" r:id="rId4" imgW="3314520" imgH="634680" progId="Equation.3">
                  <p:embed/>
                  <p:pic>
                    <p:nvPicPr>
                      <p:cNvPr id="23553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780928"/>
                        <a:ext cx="7275512" cy="14658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3FB2C-7FE6-9546-B9D7-CB04C233D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Multivariate</a:t>
            </a:r>
            <a:r>
              <a:rPr lang="tr-TR" dirty="0"/>
              <a:t> </a:t>
            </a:r>
            <a:r>
              <a:rPr lang="tr-TR" dirty="0" err="1"/>
              <a:t>Linear</a:t>
            </a:r>
            <a:r>
              <a:rPr lang="tr-TR" dirty="0"/>
              <a:t> </a:t>
            </a:r>
            <a:r>
              <a:rPr lang="tr-TR" dirty="0" err="1"/>
              <a:t>Regression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EA3EFA-64D2-7940-A1EA-C5CB93A9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A50DE53-2D62-46ED-A14C-DA14665A4C40}" type="slidenum">
              <a:rPr lang="tr-TR" smtClean="0"/>
              <a:pPr/>
              <a:t>34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F2848C8-BDF6-804D-8F05-A00FCEAB0BA3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GB" dirty="0"/>
                  <a:t>Taking the derivative </a:t>
                </a:r>
                <a:r>
                  <a:rPr lang="en-GB" dirty="0" err="1"/>
                  <a:t>w.r.t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dirty="0"/>
                  <a:t> and equate to zero to minimise the error or maximise the likelihood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F2848C8-BDF6-804D-8F05-A00FCEAB0B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467" t="-1408" r="-26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7DEE680-39AA-3844-85CA-0D2F32E78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084" y="3140968"/>
            <a:ext cx="6224527" cy="248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020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3FB2C-7FE6-9546-B9D7-CB04C233D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Multivariate</a:t>
            </a:r>
            <a:r>
              <a:rPr lang="tr-TR" dirty="0"/>
              <a:t> </a:t>
            </a:r>
            <a:r>
              <a:rPr lang="tr-TR" dirty="0" err="1"/>
              <a:t>Linear</a:t>
            </a:r>
            <a:r>
              <a:rPr lang="tr-TR" dirty="0"/>
              <a:t> </a:t>
            </a:r>
            <a:r>
              <a:rPr lang="tr-TR" dirty="0" err="1"/>
              <a:t>Regression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EA3EFA-64D2-7940-A1EA-C5CB93A9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A50DE53-2D62-46ED-A14C-DA14665A4C40}" type="slidenum">
              <a:rPr lang="tr-TR" smtClean="0"/>
              <a:pPr/>
              <a:t>35</a:t>
            </a:fld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848C8-BDF6-804D-8F05-A00FCEAB0BA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Lets define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92DA9A-2BD6-F741-964B-0E90339D7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153" y="2636912"/>
            <a:ext cx="6237693" cy="15841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E61DF6-C614-3B41-9C5C-9D716DBBA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5" y="4602089"/>
            <a:ext cx="2016223" cy="5600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793B69-10E1-AA49-8223-939A8378B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5" y="5301986"/>
            <a:ext cx="2492033" cy="48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853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9EE2-8AB6-8CC3-618E-0014EBD72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E4CA7E-EFF8-C09F-0A85-FA1EC847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EA39193-5921-4115-BC9E-B1007AB57D92}" type="slidenum">
              <a:rPr lang="tr-TR" smtClean="0"/>
              <a:pPr/>
              <a:t>4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5E039D-5BF4-D343-8E9A-D439A6355570}"/>
                  </a:ext>
                </a:extLst>
              </p:cNvPr>
              <p:cNvSpPr txBox="1"/>
              <p:nvPr/>
            </p:nvSpPr>
            <p:spPr>
              <a:xfrm>
                <a:off x="3110772" y="2204864"/>
                <a:ext cx="3151055" cy="2796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dirty="0"/>
                  <a:t>X=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4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4000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sz="40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4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4000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sz="40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i="0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sz="4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4000" b="0" i="0" smtClean="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p>
                                        <m:r>
                                          <a:rPr lang="en-US" sz="40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sz="4000" b="0" i="0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sz="4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4000" b="0" i="0" smtClean="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p>
                                        <m:r>
                                          <a:rPr lang="en-US" sz="40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5E039D-5BF4-D343-8E9A-D439A6355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772" y="2204864"/>
                <a:ext cx="3151055" cy="2796984"/>
              </a:xfrm>
              <a:prstGeom prst="rect">
                <a:avLst/>
              </a:prstGeom>
              <a:blipFill>
                <a:blip r:embed="rId2"/>
                <a:stretch>
                  <a:fillRect l="-9639" r="-2410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3505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Parametric Estimation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7D18607-7BAB-4C63-A5F0-47F027AB4319}" type="slidenum">
              <a:rPr lang="tr-TR">
                <a:solidFill>
                  <a:schemeClr val="tx2"/>
                </a:solidFill>
              </a:rPr>
              <a:pPr/>
              <a:t>5</a:t>
            </a:fld>
            <a:endParaRPr lang="tr-TR">
              <a:solidFill>
                <a:schemeClr val="tx2"/>
              </a:solidFill>
            </a:endParaRPr>
          </a:p>
        </p:txBody>
      </p:sp>
      <p:sp>
        <p:nvSpPr>
          <p:cNvPr id="1658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en-GB" b="1" i="1" dirty="0">
                <a:solidFill>
                  <a:schemeClr val="tx2"/>
                </a:solidFill>
              </a:rPr>
              <a:t> </a:t>
            </a:r>
            <a:r>
              <a:rPr lang="en-GB" dirty="0">
                <a:solidFill>
                  <a:schemeClr val="tx2"/>
                </a:solidFill>
              </a:rPr>
              <a:t>= { </a:t>
            </a:r>
            <a:r>
              <a:rPr lang="en-GB" i="1" dirty="0" err="1">
                <a:solidFill>
                  <a:schemeClr val="tx2"/>
                </a:solidFill>
              </a:rPr>
              <a:t>x</a:t>
            </a:r>
            <a:r>
              <a:rPr lang="en-GB" i="1" baseline="30000" dirty="0" err="1">
                <a:solidFill>
                  <a:schemeClr val="tx2"/>
                </a:solidFill>
              </a:rPr>
              <a:t>t</a:t>
            </a:r>
            <a:r>
              <a:rPr lang="en-GB" i="1" baseline="30000" dirty="0">
                <a:solidFill>
                  <a:schemeClr val="tx2"/>
                </a:solidFill>
              </a:rPr>
              <a:t> </a:t>
            </a:r>
            <a:r>
              <a:rPr lang="en-GB" dirty="0">
                <a:solidFill>
                  <a:schemeClr val="tx2"/>
                </a:solidFill>
              </a:rPr>
              <a:t>}</a:t>
            </a:r>
            <a:r>
              <a:rPr lang="en-GB" i="1" baseline="-25000" dirty="0">
                <a:solidFill>
                  <a:schemeClr val="tx2"/>
                </a:solidFill>
              </a:rPr>
              <a:t> </a:t>
            </a:r>
            <a:r>
              <a:rPr lang="en-GB" dirty="0">
                <a:solidFill>
                  <a:schemeClr val="tx2"/>
                </a:solidFill>
                <a:latin typeface="+mj-lt"/>
              </a:rPr>
              <a:t>where</a:t>
            </a:r>
            <a:r>
              <a:rPr lang="en-GB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GB" i="1" dirty="0" err="1">
                <a:solidFill>
                  <a:schemeClr val="tx2"/>
                </a:solidFill>
                <a:latin typeface="+mj-lt"/>
              </a:rPr>
              <a:t>x</a:t>
            </a:r>
            <a:r>
              <a:rPr lang="en-GB" i="1" baseline="30000" dirty="0" err="1">
                <a:solidFill>
                  <a:schemeClr val="tx2"/>
                </a:solidFill>
                <a:latin typeface="+mj-lt"/>
              </a:rPr>
              <a:t>t</a:t>
            </a:r>
            <a:r>
              <a:rPr lang="en-GB" i="1" baseline="300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GB" dirty="0">
                <a:solidFill>
                  <a:schemeClr val="tx2"/>
                </a:solidFill>
                <a:latin typeface="+mj-lt"/>
              </a:rPr>
              <a:t>~ </a:t>
            </a:r>
            <a:r>
              <a:rPr lang="en-GB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en-GB" dirty="0">
                <a:solidFill>
                  <a:schemeClr val="tx2"/>
                </a:solidFill>
                <a:latin typeface="+mj-lt"/>
              </a:rPr>
              <a:t>(</a:t>
            </a:r>
            <a:r>
              <a:rPr lang="en-GB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en-GB" dirty="0">
                <a:solidFill>
                  <a:schemeClr val="tx2"/>
                </a:solidFill>
                <a:latin typeface="+mj-lt"/>
              </a:rPr>
              <a:t>)</a:t>
            </a:r>
          </a:p>
          <a:p>
            <a:r>
              <a:rPr lang="en-GB" dirty="0">
                <a:solidFill>
                  <a:schemeClr val="tx2"/>
                </a:solidFill>
                <a:latin typeface="+mj-lt"/>
              </a:rPr>
              <a:t>For example, mean and variance are enough parameters to judge an underlying distribution of the data.</a:t>
            </a:r>
          </a:p>
          <a:p>
            <a:r>
              <a:rPr lang="en-GB" dirty="0">
                <a:solidFill>
                  <a:schemeClr val="tx2"/>
                </a:solidFill>
                <a:latin typeface="+mj-lt"/>
              </a:rPr>
              <a:t>Parametric estimation: </a:t>
            </a:r>
          </a:p>
          <a:p>
            <a:pPr lvl="1">
              <a:buFont typeface="Wingdings" pitchFamily="2" charset="2"/>
              <a:buNone/>
            </a:pPr>
            <a:r>
              <a:rPr lang="en-GB" sz="2400" dirty="0">
                <a:solidFill>
                  <a:schemeClr val="tx2"/>
                </a:solidFill>
                <a:latin typeface="+mj-lt"/>
              </a:rPr>
              <a:t>	Assume a form for </a:t>
            </a:r>
            <a:r>
              <a:rPr lang="en-GB" sz="2400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en-GB" sz="2400" dirty="0">
                <a:solidFill>
                  <a:schemeClr val="tx2"/>
                </a:solidFill>
                <a:latin typeface="+mj-lt"/>
              </a:rPr>
              <a:t>(</a:t>
            </a:r>
            <a:r>
              <a:rPr lang="en-GB" sz="2400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en-GB" sz="2400" dirty="0">
                <a:solidFill>
                  <a:schemeClr val="tx2"/>
                </a:solidFill>
                <a:latin typeface="+mj-lt"/>
              </a:rPr>
              <a:t>|</a:t>
            </a:r>
            <a:r>
              <a:rPr lang="en-GB" sz="2400" i="1" dirty="0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en-GB" sz="2400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GB" sz="2400" dirty="0">
                <a:solidFill>
                  <a:schemeClr val="tx2"/>
                </a:solidFill>
                <a:latin typeface="+mj-lt"/>
              </a:rPr>
              <a:t>) and estimate </a:t>
            </a:r>
            <a:r>
              <a:rPr lang="en-GB" i="1" dirty="0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en-GB" i="1" dirty="0">
                <a:solidFill>
                  <a:schemeClr val="tx2"/>
                </a:solidFill>
              </a:rPr>
              <a:t> </a:t>
            </a:r>
            <a:r>
              <a:rPr lang="en-GB" sz="2400" dirty="0">
                <a:solidFill>
                  <a:schemeClr val="tx2"/>
                </a:solidFill>
                <a:latin typeface="+mj-lt"/>
              </a:rPr>
              <a:t>,</a:t>
            </a:r>
            <a:r>
              <a:rPr lang="en-GB" sz="24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GB" sz="2400" dirty="0">
                <a:solidFill>
                  <a:schemeClr val="tx2"/>
                </a:solidFill>
                <a:latin typeface="+mj-lt"/>
              </a:rPr>
              <a:t>its sufficient statistics, using X</a:t>
            </a:r>
          </a:p>
          <a:p>
            <a:pPr lvl="1">
              <a:buFont typeface="Wingdings" pitchFamily="2" charset="2"/>
              <a:buNone/>
            </a:pPr>
            <a:r>
              <a:rPr lang="en-GB" sz="2400" dirty="0">
                <a:solidFill>
                  <a:schemeClr val="tx2"/>
                </a:solidFill>
                <a:latin typeface="+mj-lt"/>
              </a:rPr>
              <a:t>	e.g., N ( </a:t>
            </a:r>
            <a:r>
              <a:rPr lang="en-GB" sz="2400" i="1" dirty="0" err="1">
                <a:solidFill>
                  <a:schemeClr val="tx2"/>
                </a:solidFill>
                <a:latin typeface="+mj-lt"/>
              </a:rPr>
              <a:t>μ</a:t>
            </a:r>
            <a:r>
              <a:rPr lang="en-GB" sz="2400" dirty="0">
                <a:solidFill>
                  <a:schemeClr val="tx2"/>
                </a:solidFill>
                <a:latin typeface="+mj-lt"/>
              </a:rPr>
              <a:t>, </a:t>
            </a:r>
            <a:r>
              <a:rPr lang="en-GB" sz="2400" i="1" dirty="0">
                <a:solidFill>
                  <a:schemeClr val="tx2"/>
                </a:solidFill>
                <a:latin typeface="+mj-lt"/>
              </a:rPr>
              <a:t>σ</a:t>
            </a:r>
            <a:r>
              <a:rPr lang="en-GB" sz="2400" baseline="30000" dirty="0">
                <a:solidFill>
                  <a:schemeClr val="tx2"/>
                </a:solidFill>
                <a:latin typeface="+mj-lt"/>
              </a:rPr>
              <a:t>2</a:t>
            </a:r>
            <a:r>
              <a:rPr lang="en-GB" sz="2400" dirty="0">
                <a:solidFill>
                  <a:schemeClr val="tx2"/>
                </a:solidFill>
                <a:latin typeface="+mj-lt"/>
              </a:rPr>
              <a:t>) where </a:t>
            </a:r>
            <a:r>
              <a:rPr lang="en-GB" i="1" dirty="0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en-GB" sz="2400" dirty="0">
                <a:solidFill>
                  <a:schemeClr val="tx2"/>
                </a:solidFill>
                <a:latin typeface="+mj-lt"/>
              </a:rPr>
              <a:t> = { </a:t>
            </a:r>
            <a:r>
              <a:rPr lang="en-GB" sz="2400" i="1" dirty="0" err="1">
                <a:solidFill>
                  <a:schemeClr val="tx2"/>
                </a:solidFill>
                <a:latin typeface="+mj-lt"/>
              </a:rPr>
              <a:t>μ</a:t>
            </a:r>
            <a:r>
              <a:rPr lang="en-GB" sz="2400" dirty="0">
                <a:solidFill>
                  <a:schemeClr val="tx2"/>
                </a:solidFill>
                <a:latin typeface="+mj-lt"/>
              </a:rPr>
              <a:t>, </a:t>
            </a:r>
            <a:r>
              <a:rPr lang="en-GB" sz="2400" i="1" dirty="0">
                <a:solidFill>
                  <a:schemeClr val="tx2"/>
                </a:solidFill>
                <a:latin typeface="+mj-lt"/>
              </a:rPr>
              <a:t>σ</a:t>
            </a:r>
            <a:r>
              <a:rPr lang="en-GB" sz="2400" baseline="30000" dirty="0">
                <a:solidFill>
                  <a:schemeClr val="tx2"/>
                </a:solidFill>
                <a:latin typeface="+mj-lt"/>
              </a:rPr>
              <a:t>2</a:t>
            </a:r>
            <a:r>
              <a:rPr lang="en-GB" sz="2400" dirty="0">
                <a:solidFill>
                  <a:schemeClr val="tx2"/>
                </a:solidFill>
                <a:latin typeface="+mj-lt"/>
              </a:rPr>
              <a:t>}</a:t>
            </a:r>
          </a:p>
          <a:p>
            <a:pPr lvl="1">
              <a:buFont typeface="Wingdings" pitchFamily="2" charset="2"/>
              <a:buNone/>
            </a:pPr>
            <a:endParaRPr lang="tr-TR" sz="2400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Maximum Likelihood Estimation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071448B-E8AA-4D1F-9506-381EAEFE5035}" type="slidenum">
              <a:rPr lang="tr-TR"/>
              <a:pPr/>
              <a:t>6</a:t>
            </a:fld>
            <a:endParaRPr lang="tr-TR"/>
          </a:p>
        </p:txBody>
      </p:sp>
      <p:sp>
        <p:nvSpPr>
          <p:cNvPr id="1638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accent1"/>
                </a:solidFill>
                <a:latin typeface="+mj-lt"/>
              </a:rPr>
              <a:t>Likelihood</a:t>
            </a:r>
            <a:r>
              <a:rPr lang="tr-TR" dirty="0"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of </a:t>
            </a:r>
            <a:r>
              <a:rPr lang="tr-TR" i="1" dirty="0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given the sample 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</a:rPr>
              <a:t>		</a:t>
            </a:r>
            <a:r>
              <a:rPr lang="tr-TR" i="1" dirty="0">
                <a:solidFill>
                  <a:schemeClr val="tx2"/>
                </a:solidFill>
              </a:rPr>
              <a:t>l 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tr-TR" i="1" dirty="0" err="1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tr-TR" i="1" dirty="0">
                <a:solidFill>
                  <a:schemeClr val="tx2"/>
                </a:solidFill>
                <a:latin typeface="Symbol" pitchFamily="18" charset="2"/>
              </a:rPr>
              <a:t> 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) = </a:t>
            </a:r>
            <a:r>
              <a:rPr lang="tr-TR" i="1" dirty="0">
                <a:solidFill>
                  <a:schemeClr val="tx2"/>
                </a:solidFill>
              </a:rPr>
              <a:t>p 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b="1" i="1" dirty="0">
                <a:solidFill>
                  <a:schemeClr val="tx2"/>
                </a:solidFill>
              </a:rPr>
              <a:t> 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tr-TR" i="1" dirty="0">
                <a:solidFill>
                  <a:schemeClr val="tx2"/>
                </a:solidFill>
                <a:latin typeface="Symbol" pitchFamily="18" charset="2"/>
              </a:rPr>
              <a:t> </a:t>
            </a:r>
            <a:r>
              <a:rPr lang="tr-TR" i="1" dirty="0" err="1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tr-TR" dirty="0">
                <a:solidFill>
                  <a:schemeClr val="tx2"/>
                </a:solidFill>
              </a:rPr>
              <a:t>) = ∏</a:t>
            </a:r>
            <a:r>
              <a:rPr lang="tr-TR" i="1" baseline="-40000" dirty="0">
                <a:solidFill>
                  <a:schemeClr val="tx2"/>
                </a:solidFill>
              </a:rPr>
              <a:t>t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i="1" dirty="0">
                <a:solidFill>
                  <a:schemeClr val="tx2"/>
                </a:solidFill>
              </a:rPr>
              <a:t>p 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tr-TR" i="1" dirty="0" err="1">
                <a:solidFill>
                  <a:schemeClr val="tx2"/>
                </a:solidFill>
              </a:rPr>
              <a:t>x</a:t>
            </a:r>
            <a:r>
              <a:rPr lang="tr-TR" i="1" baseline="30000" dirty="0" err="1">
                <a:solidFill>
                  <a:schemeClr val="tx2"/>
                </a:solidFill>
              </a:rPr>
              <a:t>t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tr-TR" i="1" dirty="0">
                <a:solidFill>
                  <a:schemeClr val="tx2"/>
                </a:solidFill>
                <a:latin typeface="Symbol" pitchFamily="18" charset="2"/>
              </a:rPr>
              <a:t> </a:t>
            </a:r>
            <a:r>
              <a:rPr lang="tr-TR" i="1" dirty="0" err="1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tr-TR" dirty="0">
                <a:solidFill>
                  <a:schemeClr val="tx2"/>
                </a:solidFill>
              </a:rPr>
              <a:t>)</a:t>
            </a: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</a:endParaRPr>
          </a:p>
          <a:p>
            <a:r>
              <a:rPr lang="tr-TR" dirty="0">
                <a:solidFill>
                  <a:schemeClr val="accent1"/>
                </a:solidFill>
                <a:latin typeface="+mj-lt"/>
              </a:rPr>
              <a:t>Log likelihood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</a:rPr>
              <a:t>		 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L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tr-TR" i="1" dirty="0" err="1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tr-TR" i="1" dirty="0">
                <a:solidFill>
                  <a:schemeClr val="tx2"/>
                </a:solidFill>
                <a:latin typeface="Symbol" pitchFamily="18" charset="2"/>
              </a:rPr>
              <a:t> 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) = </a:t>
            </a:r>
            <a:r>
              <a:rPr lang="tr-TR" dirty="0" err="1">
                <a:solidFill>
                  <a:schemeClr val="tx2"/>
                </a:solidFill>
                <a:latin typeface="+mj-lt"/>
              </a:rPr>
              <a:t>log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i="1" dirty="0">
                <a:solidFill>
                  <a:schemeClr val="tx2"/>
                </a:solidFill>
              </a:rPr>
              <a:t>l 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tr-TR" i="1" dirty="0" err="1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tr-TR" i="1" dirty="0">
                <a:solidFill>
                  <a:schemeClr val="tx2"/>
                </a:solidFill>
                <a:latin typeface="Symbol" pitchFamily="18" charset="2"/>
              </a:rPr>
              <a:t> 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) = ∑</a:t>
            </a:r>
            <a:r>
              <a:rPr lang="tr-TR" i="1" baseline="-40000" dirty="0">
                <a:solidFill>
                  <a:schemeClr val="tx2"/>
                </a:solidFill>
              </a:rPr>
              <a:t>t</a:t>
            </a:r>
            <a:r>
              <a:rPr lang="tr-TR" dirty="0">
                <a:solidFill>
                  <a:schemeClr val="tx2"/>
                </a:solidFill>
              </a:rPr>
              <a:t> log </a:t>
            </a:r>
            <a:r>
              <a:rPr lang="tr-TR" i="1" dirty="0">
                <a:solidFill>
                  <a:schemeClr val="tx2"/>
                </a:solidFill>
              </a:rPr>
              <a:t>p 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tr-TR" i="1" dirty="0" err="1">
                <a:solidFill>
                  <a:schemeClr val="tx2"/>
                </a:solidFill>
              </a:rPr>
              <a:t>x</a:t>
            </a:r>
            <a:r>
              <a:rPr lang="tr-TR" i="1" baseline="30000" dirty="0" err="1">
                <a:solidFill>
                  <a:schemeClr val="tx2"/>
                </a:solidFill>
              </a:rPr>
              <a:t>t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tr-TR" i="1" dirty="0">
                <a:solidFill>
                  <a:schemeClr val="tx2"/>
                </a:solidFill>
                <a:latin typeface="Symbol" pitchFamily="18" charset="2"/>
              </a:rPr>
              <a:t> </a:t>
            </a:r>
            <a:r>
              <a:rPr lang="tr-TR" i="1" dirty="0" err="1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tr-TR" dirty="0">
                <a:solidFill>
                  <a:schemeClr val="tx2"/>
                </a:solidFill>
              </a:rPr>
              <a:t>)</a:t>
            </a:r>
          </a:p>
          <a:p>
            <a:endParaRPr lang="tr-TR" dirty="0">
              <a:solidFill>
                <a:schemeClr val="tx2"/>
              </a:solidFill>
            </a:endParaRPr>
          </a:p>
          <a:p>
            <a:r>
              <a:rPr lang="tr-TR" dirty="0">
                <a:solidFill>
                  <a:schemeClr val="accent1"/>
                </a:solidFill>
                <a:latin typeface="+mj-lt"/>
              </a:rPr>
              <a:t>Maximum likelihood estimator (MLE)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</a:rPr>
              <a:t>		</a:t>
            </a:r>
            <a:r>
              <a:rPr lang="tr-TR" i="1" dirty="0">
                <a:solidFill>
                  <a:schemeClr val="tx2"/>
                </a:solidFill>
                <a:latin typeface="Symbol" pitchFamily="18" charset="2"/>
              </a:rPr>
              <a:t> </a:t>
            </a:r>
            <a:r>
              <a:rPr lang="tr-TR" i="1" dirty="0" err="1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tr-TR" i="1" dirty="0">
                <a:solidFill>
                  <a:schemeClr val="tx2"/>
                </a:solidFill>
                <a:latin typeface="Symbol" pitchFamily="18" charset="2"/>
              </a:rPr>
              <a:t> </a:t>
            </a:r>
            <a:r>
              <a:rPr lang="tr-TR" baseline="30000" dirty="0">
                <a:solidFill>
                  <a:schemeClr val="tx2"/>
                </a:solidFill>
              </a:rPr>
              <a:t>*</a:t>
            </a:r>
            <a:r>
              <a:rPr lang="tr-TR" dirty="0">
                <a:solidFill>
                  <a:schemeClr val="tx2"/>
                </a:solidFill>
              </a:rPr>
              <a:t> = </a:t>
            </a:r>
            <a:r>
              <a:rPr lang="tr-TR" dirty="0" err="1">
                <a:solidFill>
                  <a:schemeClr val="tx2"/>
                </a:solidFill>
                <a:latin typeface="+mj-lt"/>
              </a:rPr>
              <a:t>argmax</a:t>
            </a:r>
            <a:r>
              <a:rPr lang="tr-TR" i="1" dirty="0">
                <a:solidFill>
                  <a:schemeClr val="tx2"/>
                </a:solidFill>
                <a:latin typeface="Symbol" pitchFamily="18" charset="2"/>
              </a:rPr>
              <a:t> </a:t>
            </a:r>
            <a:r>
              <a:rPr lang="tr-TR" i="1" baseline="-25000" dirty="0" err="1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L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tr-TR" i="1" dirty="0" err="1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tr-TR" i="1" dirty="0">
                <a:solidFill>
                  <a:schemeClr val="tx2"/>
                </a:solidFill>
                <a:latin typeface="Symbol" pitchFamily="18" charset="2"/>
              </a:rPr>
              <a:t> 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)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835E37-EE69-424D-9D38-230F6FD19265}"/>
              </a:ext>
            </a:extLst>
          </p:cNvPr>
          <p:cNvSpPr txBox="1"/>
          <p:nvPr/>
        </p:nvSpPr>
        <p:spPr>
          <a:xfrm>
            <a:off x="7037856" y="2132856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Why?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Examples: Bernoulli/Multinomial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7C82E6-4B38-4D0E-9016-1BB8613DC4D4}" type="slidenum">
              <a:rPr lang="tr-TR"/>
              <a:pPr/>
              <a:t>7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915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292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  <a:latin typeface="+mj-lt"/>
                  </a:rPr>
                  <a:t>Bernoulli:</a:t>
                </a:r>
                <a:r>
                  <a:rPr lang="en-GB" dirty="0">
                    <a:latin typeface="+mj-lt"/>
                  </a:rPr>
                  <a:t> </a:t>
                </a:r>
                <a:r>
                  <a:rPr lang="en-GB" dirty="0">
                    <a:solidFill>
                      <a:schemeClr val="tx2"/>
                    </a:solidFill>
                    <a:latin typeface="+mj-lt"/>
                  </a:rPr>
                  <a:t>Two states, failure/success, </a:t>
                </a:r>
                <a:r>
                  <a:rPr lang="en-GB" i="1" dirty="0">
                    <a:solidFill>
                      <a:schemeClr val="tx2"/>
                    </a:solidFill>
                    <a:latin typeface="+mj-lt"/>
                  </a:rPr>
                  <a:t>x</a:t>
                </a:r>
                <a:r>
                  <a:rPr lang="en-GB" dirty="0">
                    <a:solidFill>
                      <a:schemeClr val="tx2"/>
                    </a:solidFill>
                    <a:latin typeface="+mj-lt"/>
                  </a:rPr>
                  <a:t> in {0,1} </a:t>
                </a:r>
              </a:p>
              <a:p>
                <a:pPr lvl="1">
                  <a:buFont typeface="Wingdings" pitchFamily="2" charset="2"/>
                  <a:buNone/>
                </a:pPr>
                <a:r>
                  <a:rPr lang="en-GB" sz="2400" i="1" dirty="0">
                    <a:solidFill>
                      <a:schemeClr val="tx2"/>
                    </a:solidFill>
                  </a:rPr>
                  <a:t>P </a:t>
                </a:r>
                <a:r>
                  <a:rPr lang="en-GB" sz="2400" dirty="0">
                    <a:solidFill>
                      <a:schemeClr val="tx2"/>
                    </a:solidFill>
                  </a:rPr>
                  <a:t>(</a:t>
                </a:r>
                <a:r>
                  <a:rPr lang="en-GB" sz="2400" i="1" dirty="0">
                    <a:solidFill>
                      <a:schemeClr val="tx2"/>
                    </a:solidFill>
                  </a:rPr>
                  <a:t>x</a:t>
                </a:r>
                <a:r>
                  <a:rPr lang="en-GB" sz="2400" dirty="0">
                    <a:solidFill>
                      <a:schemeClr val="tx2"/>
                    </a:solidFill>
                  </a:rPr>
                  <a:t>) = </a:t>
                </a:r>
                <a:r>
                  <a:rPr lang="en-GB" sz="2400" i="1" dirty="0">
                    <a:solidFill>
                      <a:schemeClr val="tx2"/>
                    </a:solidFill>
                  </a:rPr>
                  <a:t>p</a:t>
                </a:r>
                <a:r>
                  <a:rPr lang="en-GB" sz="2400" i="1" baseline="30000" dirty="0">
                    <a:solidFill>
                      <a:schemeClr val="tx2"/>
                    </a:solidFill>
                  </a:rPr>
                  <a:t>x</a:t>
                </a:r>
                <a:r>
                  <a:rPr lang="en-GB" sz="2400" baseline="30000" dirty="0">
                    <a:solidFill>
                      <a:schemeClr val="tx2"/>
                    </a:solidFill>
                  </a:rPr>
                  <a:t> </a:t>
                </a:r>
                <a:r>
                  <a:rPr lang="en-GB" sz="2400" dirty="0">
                    <a:solidFill>
                      <a:schemeClr val="tx2"/>
                    </a:solidFill>
                  </a:rPr>
                  <a:t>(1 – </a:t>
                </a:r>
                <a:r>
                  <a:rPr lang="en-GB" sz="2400" i="1" dirty="0">
                    <a:solidFill>
                      <a:schemeClr val="tx2"/>
                    </a:solidFill>
                  </a:rPr>
                  <a:t>p</a:t>
                </a:r>
                <a:r>
                  <a:rPr lang="en-GB" sz="2400" i="1" baseline="-25000" dirty="0">
                    <a:solidFill>
                      <a:schemeClr val="tx2"/>
                    </a:solidFill>
                  </a:rPr>
                  <a:t> </a:t>
                </a:r>
                <a:r>
                  <a:rPr lang="en-GB" sz="2400" dirty="0">
                    <a:solidFill>
                      <a:schemeClr val="tx2"/>
                    </a:solidFill>
                  </a:rPr>
                  <a:t>)</a:t>
                </a:r>
                <a:r>
                  <a:rPr lang="en-GB" sz="2400" i="1" baseline="-25000" dirty="0">
                    <a:solidFill>
                      <a:schemeClr val="tx2"/>
                    </a:solidFill>
                  </a:rPr>
                  <a:t> </a:t>
                </a:r>
                <a:r>
                  <a:rPr lang="en-GB" sz="2400" baseline="30000" dirty="0">
                    <a:solidFill>
                      <a:schemeClr val="tx2"/>
                    </a:solidFill>
                  </a:rPr>
                  <a:t>(1 – </a:t>
                </a:r>
                <a:r>
                  <a:rPr lang="en-GB" sz="2400" i="1" baseline="30000" dirty="0">
                    <a:solidFill>
                      <a:schemeClr val="tx2"/>
                    </a:solidFill>
                  </a:rPr>
                  <a:t>x</a:t>
                </a:r>
                <a:r>
                  <a:rPr lang="en-GB" sz="2400" baseline="30000" dirty="0">
                    <a:solidFill>
                      <a:schemeClr val="tx2"/>
                    </a:solidFill>
                  </a:rPr>
                  <a:t>)</a:t>
                </a:r>
              </a:p>
              <a:p>
                <a:pPr lvl="1">
                  <a:buFont typeface="Wingdings" pitchFamily="2" charset="2"/>
                  <a:buNone/>
                </a:pPr>
                <a:endParaRPr lang="en-GB" sz="2400" baseline="30000" dirty="0">
                  <a:solidFill>
                    <a:schemeClr val="tx2"/>
                  </a:solidFill>
                </a:endParaRPr>
              </a:p>
              <a:p>
                <a:pPr lvl="1">
                  <a:buFont typeface="Wingdings" pitchFamily="2" charset="2"/>
                  <a:buNone/>
                </a:pPr>
                <a:r>
                  <a:rPr lang="en-GB" sz="2400" dirty="0">
                    <a:solidFill>
                      <a:schemeClr val="tx2"/>
                    </a:solidFill>
                    <a:latin typeface="Lucida Calligraphy" pitchFamily="66" charset="0"/>
                  </a:rPr>
                  <a:t>				L </a:t>
                </a:r>
                <a:r>
                  <a:rPr lang="en-GB" sz="2400" dirty="0">
                    <a:solidFill>
                      <a:schemeClr val="tx2"/>
                    </a:solidFill>
                  </a:rPr>
                  <a:t>(</a:t>
                </a:r>
                <a:r>
                  <a:rPr lang="en-GB" sz="2400" i="1" dirty="0" err="1">
                    <a:solidFill>
                      <a:schemeClr val="tx2"/>
                    </a:solidFill>
                  </a:rPr>
                  <a:t>p</a:t>
                </a:r>
                <a:r>
                  <a:rPr lang="en-GB" sz="2400" dirty="0" err="1">
                    <a:solidFill>
                      <a:schemeClr val="tx2"/>
                    </a:solidFill>
                  </a:rPr>
                  <a:t>|</a:t>
                </a:r>
                <a:r>
                  <a:rPr lang="en-GB" sz="2400" dirty="0" err="1">
                    <a:solidFill>
                      <a:schemeClr val="tx2"/>
                    </a:solidFill>
                    <a:latin typeface="Lucida Calligraphy" pitchFamily="66" charset="0"/>
                  </a:rPr>
                  <a:t>X</a:t>
                </a:r>
                <a:r>
                  <a:rPr lang="en-GB" sz="2400" dirty="0">
                    <a:solidFill>
                      <a:schemeClr val="tx2"/>
                    </a:solidFill>
                  </a:rPr>
                  <a:t>) = log ∏</a:t>
                </a:r>
                <a:r>
                  <a:rPr lang="en-GB" sz="2400" i="1" baseline="-40000" dirty="0">
                    <a:solidFill>
                      <a:schemeClr val="tx2"/>
                    </a:solidFill>
                  </a:rPr>
                  <a:t>t</a:t>
                </a:r>
                <a:r>
                  <a:rPr lang="en-GB" sz="2400" dirty="0">
                    <a:solidFill>
                      <a:schemeClr val="tx2"/>
                    </a:solidFill>
                  </a:rPr>
                  <a:t> </a:t>
                </a:r>
                <a:r>
                  <a:rPr lang="en-GB" sz="2400" i="1" dirty="0" err="1">
                    <a:solidFill>
                      <a:schemeClr val="tx2"/>
                    </a:solidFill>
                  </a:rPr>
                  <a:t>p</a:t>
                </a:r>
                <a:r>
                  <a:rPr lang="en-GB" sz="2400" i="1" baseline="30000" dirty="0" err="1">
                    <a:solidFill>
                      <a:schemeClr val="tx2"/>
                    </a:solidFill>
                  </a:rPr>
                  <a:t>x</a:t>
                </a:r>
                <a:r>
                  <a:rPr lang="en-GB" sz="2400" i="1" baseline="50000" dirty="0" err="1">
                    <a:solidFill>
                      <a:schemeClr val="tx2"/>
                    </a:solidFill>
                  </a:rPr>
                  <a:t>t</a:t>
                </a:r>
                <a:r>
                  <a:rPr lang="en-GB" sz="2400" baseline="30000" dirty="0">
                    <a:solidFill>
                      <a:schemeClr val="tx2"/>
                    </a:solidFill>
                  </a:rPr>
                  <a:t> </a:t>
                </a:r>
                <a:r>
                  <a:rPr lang="en-GB" sz="2400" dirty="0">
                    <a:solidFill>
                      <a:schemeClr val="tx2"/>
                    </a:solidFill>
                  </a:rPr>
                  <a:t>(1 – </a:t>
                </a:r>
                <a:r>
                  <a:rPr lang="en-GB" sz="2400" i="1" dirty="0">
                    <a:solidFill>
                      <a:schemeClr val="tx2"/>
                    </a:solidFill>
                  </a:rPr>
                  <a:t>p</a:t>
                </a:r>
                <a:r>
                  <a:rPr lang="en-GB" sz="2400" i="1" baseline="-25000" dirty="0">
                    <a:solidFill>
                      <a:schemeClr val="tx2"/>
                    </a:solidFill>
                  </a:rPr>
                  <a:t> </a:t>
                </a:r>
                <a:r>
                  <a:rPr lang="en-GB" sz="2400" dirty="0">
                    <a:solidFill>
                      <a:schemeClr val="tx2"/>
                    </a:solidFill>
                  </a:rPr>
                  <a:t>)</a:t>
                </a:r>
                <a:r>
                  <a:rPr lang="en-GB" sz="2400" i="1" baseline="-25000" dirty="0">
                    <a:solidFill>
                      <a:schemeClr val="tx2"/>
                    </a:solidFill>
                  </a:rPr>
                  <a:t> </a:t>
                </a:r>
                <a:r>
                  <a:rPr lang="en-GB" sz="2400" baseline="30000" dirty="0">
                    <a:solidFill>
                      <a:schemeClr val="tx2"/>
                    </a:solidFill>
                  </a:rPr>
                  <a:t>(1 – </a:t>
                </a:r>
                <a:r>
                  <a:rPr lang="en-GB" sz="2400" i="1" baseline="30000" dirty="0" err="1">
                    <a:solidFill>
                      <a:schemeClr val="tx2"/>
                    </a:solidFill>
                  </a:rPr>
                  <a:t>x</a:t>
                </a:r>
                <a:r>
                  <a:rPr lang="en-GB" sz="2400" i="1" baseline="50000" dirty="0" err="1">
                    <a:solidFill>
                      <a:schemeClr val="tx2"/>
                    </a:solidFill>
                  </a:rPr>
                  <a:t>t</a:t>
                </a:r>
                <a:r>
                  <a:rPr lang="en-GB" sz="2400" baseline="30000" dirty="0">
                    <a:solidFill>
                      <a:schemeClr val="tx2"/>
                    </a:solidFill>
                  </a:rPr>
                  <a:t>) </a:t>
                </a:r>
                <a:endParaRPr lang="en-GB" sz="2400" dirty="0">
                  <a:solidFill>
                    <a:schemeClr val="tx2"/>
                  </a:solidFill>
                </a:endParaRPr>
              </a:p>
              <a:p>
                <a:pPr lvl="1">
                  <a:buFont typeface="Wingdings" pitchFamily="2" charset="2"/>
                  <a:buNone/>
                </a:pPr>
                <a:r>
                  <a:rPr lang="en-GB" sz="2400" dirty="0">
                    <a:solidFill>
                      <a:schemeClr val="tx2"/>
                    </a:solidFill>
                    <a:latin typeface="+mj-lt"/>
                  </a:rPr>
                  <a:t>Now the parameters are mean and variance,</a:t>
                </a:r>
              </a:p>
              <a:p>
                <a:pPr lvl="1">
                  <a:buFont typeface="Wingdings" pitchFamily="2" charset="2"/>
                  <a:buNone/>
                </a:pPr>
                <a:r>
                  <a:rPr lang="en-GB" sz="2400" dirty="0">
                    <a:solidFill>
                      <a:schemeClr val="tx2"/>
                    </a:solidFill>
                    <a:latin typeface="+mj-lt"/>
                  </a:rPr>
                  <a:t>Mean =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GB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GB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𝑥𝑝</m:t>
                        </m:r>
                        <m:d>
                          <m:dPr>
                            <m:ctrlPr>
                              <a:rPr lang="en-GB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GB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=1.</m:t>
                        </m:r>
                        <m:r>
                          <a:rPr lang="en-GB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+0.</m:t>
                        </m:r>
                        <m:d>
                          <m:dPr>
                            <m:ctrlPr>
                              <a:rPr lang="en-GB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GB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GB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nary>
                  </m:oMath>
                </a14:m>
                <a:endParaRPr lang="en-GB" sz="2400" dirty="0">
                  <a:solidFill>
                    <a:schemeClr val="tx2"/>
                  </a:solidFill>
                  <a:latin typeface="+mj-lt"/>
                </a:endParaRPr>
              </a:p>
              <a:p>
                <a:pPr lvl="1">
                  <a:buFont typeface="Wingdings" pitchFamily="2" charset="2"/>
                  <a:buNone/>
                </a:pPr>
                <a:r>
                  <a:rPr lang="en-GB" sz="2400" dirty="0">
                    <a:solidFill>
                      <a:schemeClr val="tx2"/>
                    </a:solidFill>
                    <a:latin typeface="+mj-lt"/>
                  </a:rPr>
                  <a:t>Var =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ctrlPr>
                          <a:rPr lang="en-GB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GB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GB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GB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24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4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24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4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GB" sz="240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40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GB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GB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GB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GB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sz="2400" dirty="0">
                  <a:solidFill>
                    <a:schemeClr val="tx2"/>
                  </a:solidFill>
                  <a:latin typeface="+mj-lt"/>
                </a:endParaRPr>
              </a:p>
              <a:p>
                <a:pPr lvl="1">
                  <a:buFont typeface="Wingdings" pitchFamily="2" charset="2"/>
                  <a:buNone/>
                </a:pPr>
                <a:endParaRPr lang="en-GB" sz="2400" dirty="0">
                  <a:solidFill>
                    <a:schemeClr val="tx2"/>
                  </a:solidFill>
                  <a:latin typeface="+mj-lt"/>
                </a:endParaRPr>
              </a:p>
              <a:p>
                <a:pPr lvl="1">
                  <a:buFont typeface="Wingdings" pitchFamily="2" charset="2"/>
                  <a:buNone/>
                </a:pPr>
                <a:r>
                  <a:rPr lang="en-GB" sz="2400" dirty="0">
                    <a:solidFill>
                      <a:schemeClr val="tx2"/>
                    </a:solidFill>
                    <a:latin typeface="+mj-lt"/>
                  </a:rPr>
                  <a:t>So there are only one parameter </a:t>
                </a:r>
                <a:r>
                  <a:rPr lang="en-GB" sz="2400" i="1" dirty="0">
                    <a:solidFill>
                      <a:schemeClr val="tx2"/>
                    </a:solidFill>
                    <a:latin typeface="+mj-lt"/>
                  </a:rPr>
                  <a:t>p </a:t>
                </a:r>
                <a:r>
                  <a:rPr lang="en-GB" sz="2400" dirty="0">
                    <a:solidFill>
                      <a:schemeClr val="tx2"/>
                    </a:solidFill>
                    <a:latin typeface="+mj-lt"/>
                  </a:rPr>
                  <a:t> to be estimated for max likelihood by putting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GB" sz="24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GB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𝑑𝑝</m:t>
                        </m:r>
                      </m:den>
                    </m:f>
                    <m:r>
                      <a:rPr lang="en-GB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2400" i="1" dirty="0">
                  <a:solidFill>
                    <a:schemeClr val="tx2"/>
                  </a:solidFill>
                  <a:latin typeface="+mj-lt"/>
                </a:endParaRPr>
              </a:p>
              <a:p>
                <a:pPr lvl="1">
                  <a:buFont typeface="Wingdings" pitchFamily="2" charset="2"/>
                  <a:buNone/>
                </a:pPr>
                <a:endParaRPr lang="en-GB" sz="2400" dirty="0">
                  <a:solidFill>
                    <a:schemeClr val="tx2"/>
                  </a:solidFill>
                  <a:latin typeface="+mj-lt"/>
                </a:endParaRPr>
              </a:p>
              <a:p>
                <a:pPr lvl="1">
                  <a:buFont typeface="Wingdings" pitchFamily="2" charset="2"/>
                  <a:buNone/>
                </a:pPr>
                <a:r>
                  <a:rPr lang="en-GB" sz="2400" dirty="0">
                    <a:solidFill>
                      <a:schemeClr val="tx2"/>
                    </a:solidFill>
                    <a:latin typeface="+mj-lt"/>
                  </a:rPr>
                  <a:t>MLE</a:t>
                </a:r>
                <a:r>
                  <a:rPr lang="en-GB" sz="2400" dirty="0">
                    <a:solidFill>
                      <a:schemeClr val="tx2"/>
                    </a:solidFill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24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GB" sz="2400" i="1" baseline="-25000" dirty="0">
                    <a:solidFill>
                      <a:schemeClr val="tx2"/>
                    </a:solidFill>
                  </a:rPr>
                  <a:t> </a:t>
                </a:r>
                <a:r>
                  <a:rPr lang="en-GB" sz="2400" dirty="0">
                    <a:solidFill>
                      <a:schemeClr val="tx2"/>
                    </a:solidFill>
                  </a:rPr>
                  <a:t>= ∑</a:t>
                </a:r>
                <a:r>
                  <a:rPr lang="en-GB" sz="2400" i="1" baseline="-40000" dirty="0">
                    <a:solidFill>
                      <a:schemeClr val="tx2"/>
                    </a:solidFill>
                  </a:rPr>
                  <a:t>t</a:t>
                </a:r>
                <a:r>
                  <a:rPr lang="en-GB" sz="2400" dirty="0">
                    <a:solidFill>
                      <a:schemeClr val="tx2"/>
                    </a:solidFill>
                  </a:rPr>
                  <a:t> </a:t>
                </a:r>
                <a:r>
                  <a:rPr lang="en-GB" sz="2400" i="1" dirty="0" err="1">
                    <a:solidFill>
                      <a:schemeClr val="tx2"/>
                    </a:solidFill>
                  </a:rPr>
                  <a:t>x</a:t>
                </a:r>
                <a:r>
                  <a:rPr lang="en-GB" sz="2400" i="1" baseline="30000" dirty="0" err="1">
                    <a:solidFill>
                      <a:schemeClr val="tx2"/>
                    </a:solidFill>
                  </a:rPr>
                  <a:t>t</a:t>
                </a:r>
                <a:r>
                  <a:rPr lang="en-GB" sz="2400" i="1" baseline="30000" dirty="0">
                    <a:solidFill>
                      <a:schemeClr val="tx2"/>
                    </a:solidFill>
                  </a:rPr>
                  <a:t> </a:t>
                </a:r>
                <a:r>
                  <a:rPr lang="en-GB" sz="2400" dirty="0">
                    <a:solidFill>
                      <a:schemeClr val="tx2"/>
                    </a:solidFill>
                  </a:rPr>
                  <a:t>/ </a:t>
                </a:r>
                <a:r>
                  <a:rPr lang="en-GB" sz="2400" i="1" dirty="0">
                    <a:solidFill>
                      <a:schemeClr val="tx2"/>
                    </a:solidFill>
                  </a:rPr>
                  <a:t>N</a:t>
                </a:r>
                <a:r>
                  <a:rPr lang="en-GB" sz="2400" i="1" baseline="30000" dirty="0">
                    <a:solidFill>
                      <a:schemeClr val="tx2"/>
                    </a:solidFill>
                  </a:rPr>
                  <a:t> </a:t>
                </a:r>
              </a:p>
              <a:p>
                <a:pPr lvl="1">
                  <a:buFont typeface="Wingdings" pitchFamily="2" charset="2"/>
                  <a:buNone/>
                </a:pPr>
                <a:endParaRPr lang="tr-TR" sz="2400" i="1" baseline="30000" dirty="0"/>
              </a:p>
            </p:txBody>
          </p:sp>
        </mc:Choice>
        <mc:Fallback xmlns="">
          <p:sp>
            <p:nvSpPr>
              <p:cNvPr id="1669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29200"/>
              </a:xfrm>
              <a:blipFill>
                <a:blip r:embed="rId2"/>
                <a:stretch>
                  <a:fillRect l="-467" t="-2267" b="-45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Examples: Bernoulli/Multinomial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7C82E6-4B38-4D0E-9016-1BB8613DC4D4}" type="slidenum">
              <a:rPr lang="tr-TR"/>
              <a:pPr/>
              <a:t>8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915" name="Rectangle 3"/>
              <p:cNvSpPr>
                <a:spLocks noGrp="1" noChangeArrowheads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lvl="1">
                  <a:buFont typeface="Wingdings" pitchFamily="2" charset="2"/>
                  <a:buNone/>
                </a:pPr>
                <a:endParaRPr lang="tr-TR" sz="2400" i="1" baseline="30000" dirty="0"/>
              </a:p>
              <a:p>
                <a:r>
                  <a:rPr lang="tr-TR" dirty="0">
                    <a:solidFill>
                      <a:schemeClr val="accent1"/>
                    </a:solidFill>
                    <a:latin typeface="+mj-lt"/>
                  </a:rPr>
                  <a:t>Multinomial: </a:t>
                </a:r>
                <a:r>
                  <a:rPr lang="tr-TR" i="1" dirty="0">
                    <a:solidFill>
                      <a:schemeClr val="tx2"/>
                    </a:solidFill>
                    <a:latin typeface="+mj-lt"/>
                  </a:rPr>
                  <a:t>K</a:t>
                </a:r>
                <a:r>
                  <a:rPr lang="tr-TR" dirty="0">
                    <a:solidFill>
                      <a:schemeClr val="tx2"/>
                    </a:solidFill>
                    <a:latin typeface="+mj-lt"/>
                  </a:rPr>
                  <a:t>&gt;2 states, </a:t>
                </a:r>
                <a:r>
                  <a:rPr lang="tr-TR" i="1" dirty="0">
                    <a:solidFill>
                      <a:schemeClr val="tx2"/>
                    </a:solidFill>
                    <a:latin typeface="+mj-lt"/>
                  </a:rPr>
                  <a:t>x</a:t>
                </a:r>
                <a:r>
                  <a:rPr lang="tr-TR" i="1" baseline="-25000" dirty="0">
                    <a:solidFill>
                      <a:schemeClr val="tx2"/>
                    </a:solidFill>
                    <a:latin typeface="+mj-lt"/>
                  </a:rPr>
                  <a:t>i</a:t>
                </a:r>
                <a:r>
                  <a:rPr lang="tr-TR" dirty="0">
                    <a:solidFill>
                      <a:schemeClr val="tx2"/>
                    </a:solidFill>
                    <a:latin typeface="+mj-lt"/>
                  </a:rPr>
                  <a:t> in {0,1}</a:t>
                </a:r>
              </a:p>
              <a:p>
                <a:endParaRPr lang="tr-TR" dirty="0">
                  <a:solidFill>
                    <a:schemeClr val="tx2"/>
                  </a:solidFill>
                  <a:latin typeface="+mj-lt"/>
                </a:endParaRPr>
              </a:p>
              <a:p>
                <a:endParaRPr lang="tr-TR" dirty="0">
                  <a:solidFill>
                    <a:schemeClr val="tx2"/>
                  </a:solidFill>
                  <a:latin typeface="+mj-lt"/>
                </a:endParaRPr>
              </a:p>
              <a:p>
                <a:endParaRPr lang="tr-TR" dirty="0">
                  <a:solidFill>
                    <a:schemeClr val="tx2"/>
                  </a:solidFill>
                  <a:latin typeface="+mj-lt"/>
                </a:endParaRPr>
              </a:p>
              <a:p>
                <a:endParaRPr lang="tr-TR" dirty="0">
                  <a:solidFill>
                    <a:schemeClr val="tx2"/>
                  </a:solidFill>
                  <a:latin typeface="+mj-lt"/>
                </a:endParaRPr>
              </a:p>
              <a:p>
                <a:pPr lvl="1">
                  <a:buFont typeface="Wingdings" pitchFamily="2" charset="2"/>
                  <a:buNone/>
                </a:pPr>
                <a:r>
                  <a:rPr lang="tr-TR" sz="2400" i="1" dirty="0">
                    <a:solidFill>
                      <a:schemeClr val="tx2"/>
                    </a:solidFill>
                  </a:rPr>
                  <a:t>P </a:t>
                </a:r>
                <a:r>
                  <a:rPr lang="tr-TR" sz="2400" dirty="0">
                    <a:solidFill>
                      <a:schemeClr val="tx2"/>
                    </a:solidFill>
                  </a:rPr>
                  <a:t>(</a:t>
                </a:r>
                <a:r>
                  <a:rPr lang="tr-TR" sz="2400" i="1" dirty="0">
                    <a:solidFill>
                      <a:schemeClr val="tx2"/>
                    </a:solidFill>
                  </a:rPr>
                  <a:t>x</a:t>
                </a:r>
                <a:r>
                  <a:rPr lang="tr-TR" sz="2400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tr-TR" sz="2400" dirty="0">
                    <a:solidFill>
                      <a:schemeClr val="tx2"/>
                    </a:solidFill>
                  </a:rPr>
                  <a:t>,</a:t>
                </a:r>
                <a:r>
                  <a:rPr lang="tr-TR" sz="2400" i="1" dirty="0">
                    <a:solidFill>
                      <a:schemeClr val="tx2"/>
                    </a:solidFill>
                  </a:rPr>
                  <a:t>x</a:t>
                </a:r>
                <a:r>
                  <a:rPr lang="tr-TR" sz="2400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tr-TR" sz="2400" dirty="0">
                    <a:solidFill>
                      <a:schemeClr val="tx2"/>
                    </a:solidFill>
                  </a:rPr>
                  <a:t>,...,</a:t>
                </a:r>
                <a:r>
                  <a:rPr lang="tr-TR" sz="2400" i="1" dirty="0">
                    <a:solidFill>
                      <a:schemeClr val="tx2"/>
                    </a:solidFill>
                  </a:rPr>
                  <a:t>x</a:t>
                </a:r>
                <a:r>
                  <a:rPr lang="tr-TR" sz="2400" baseline="-25000" dirty="0">
                    <a:solidFill>
                      <a:schemeClr val="tx2"/>
                    </a:solidFill>
                  </a:rPr>
                  <a:t>K</a:t>
                </a:r>
                <a:r>
                  <a:rPr lang="tr-TR" sz="2400" dirty="0">
                    <a:solidFill>
                      <a:schemeClr val="tx2"/>
                    </a:solidFill>
                  </a:rPr>
                  <a:t>) = ∏</a:t>
                </a:r>
                <a:r>
                  <a:rPr lang="tr-TR" sz="2400" i="1" baseline="-40000" dirty="0">
                    <a:solidFill>
                      <a:schemeClr val="tx2"/>
                    </a:solidFill>
                  </a:rPr>
                  <a:t>i</a:t>
                </a:r>
                <a:r>
                  <a:rPr lang="tr-TR" sz="2400" dirty="0">
                    <a:solidFill>
                      <a:schemeClr val="tx2"/>
                    </a:solidFill>
                  </a:rPr>
                  <a:t> </a:t>
                </a:r>
                <a:r>
                  <a:rPr lang="tr-TR" sz="2400" i="1" dirty="0">
                    <a:solidFill>
                      <a:schemeClr val="tx2"/>
                    </a:solidFill>
                  </a:rPr>
                  <a:t>p</a:t>
                </a:r>
                <a:r>
                  <a:rPr lang="tr-TR" sz="2400" i="1" baseline="-25000" dirty="0">
                    <a:solidFill>
                      <a:schemeClr val="tx2"/>
                    </a:solidFill>
                  </a:rPr>
                  <a:t>i</a:t>
                </a:r>
                <a:r>
                  <a:rPr lang="tr-TR" sz="2400" i="1" baseline="30000" dirty="0">
                    <a:solidFill>
                      <a:schemeClr val="tx2"/>
                    </a:solidFill>
                  </a:rPr>
                  <a:t>x</a:t>
                </a:r>
                <a:r>
                  <a:rPr lang="tr-TR" sz="2400" i="1" baseline="10000" dirty="0">
                    <a:solidFill>
                      <a:schemeClr val="tx2"/>
                    </a:solidFill>
                  </a:rPr>
                  <a:t>i</a:t>
                </a:r>
                <a:endParaRPr lang="tr-TR" sz="2400" dirty="0">
                  <a:solidFill>
                    <a:schemeClr val="tx2"/>
                  </a:solidFill>
                </a:endParaRPr>
              </a:p>
              <a:p>
                <a:pPr lvl="1">
                  <a:buFont typeface="Wingdings" pitchFamily="2" charset="2"/>
                  <a:buNone/>
                </a:pPr>
                <a:r>
                  <a:rPr lang="tr-TR" sz="2400" dirty="0">
                    <a:solidFill>
                      <a:schemeClr val="tx2"/>
                    </a:solidFill>
                    <a:latin typeface="Lucida Calligraphy" pitchFamily="66" charset="0"/>
                  </a:rPr>
                  <a:t>				L</a:t>
                </a:r>
                <a:r>
                  <a:rPr lang="tr-TR" sz="2400" dirty="0">
                    <a:solidFill>
                      <a:schemeClr val="tx2"/>
                    </a:solidFill>
                  </a:rPr>
                  <a:t>(</a:t>
                </a:r>
                <a:r>
                  <a:rPr lang="tr-TR" sz="2400" i="1" dirty="0">
                    <a:solidFill>
                      <a:schemeClr val="tx2"/>
                    </a:solidFill>
                  </a:rPr>
                  <a:t>p</a:t>
                </a:r>
                <a:r>
                  <a:rPr lang="tr-TR" sz="2400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tr-TR" sz="2400" dirty="0">
                    <a:solidFill>
                      <a:schemeClr val="tx2"/>
                    </a:solidFill>
                  </a:rPr>
                  <a:t>,</a:t>
                </a:r>
                <a:r>
                  <a:rPr lang="tr-TR" sz="2400" i="1" dirty="0">
                    <a:solidFill>
                      <a:schemeClr val="tx2"/>
                    </a:solidFill>
                  </a:rPr>
                  <a:t>p</a:t>
                </a:r>
                <a:r>
                  <a:rPr lang="tr-TR" sz="2400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tr-TR" sz="2400" dirty="0">
                    <a:solidFill>
                      <a:schemeClr val="tx2"/>
                    </a:solidFill>
                  </a:rPr>
                  <a:t>,...,</a:t>
                </a:r>
                <a:r>
                  <a:rPr lang="tr-TR" sz="2400" i="1" dirty="0">
                    <a:solidFill>
                      <a:schemeClr val="tx2"/>
                    </a:solidFill>
                  </a:rPr>
                  <a:t>p</a:t>
                </a:r>
                <a:r>
                  <a:rPr lang="tr-TR" sz="2400" i="1" baseline="-25000" dirty="0">
                    <a:solidFill>
                      <a:schemeClr val="tx2"/>
                    </a:solidFill>
                  </a:rPr>
                  <a:t>K</a:t>
                </a:r>
                <a:r>
                  <a:rPr lang="tr-TR" sz="2400" dirty="0">
                    <a:solidFill>
                      <a:schemeClr val="tx2"/>
                    </a:solidFill>
                  </a:rPr>
                  <a:t>|</a:t>
                </a:r>
                <a:r>
                  <a:rPr lang="tr-TR" sz="2400" dirty="0">
                    <a:solidFill>
                      <a:schemeClr val="tx2"/>
                    </a:solidFill>
                    <a:latin typeface="Lucida Calligraphy" pitchFamily="66" charset="0"/>
                  </a:rPr>
                  <a:t>X</a:t>
                </a:r>
                <a:r>
                  <a:rPr lang="tr-TR" sz="2400" dirty="0">
                    <a:solidFill>
                      <a:schemeClr val="tx2"/>
                    </a:solidFill>
                  </a:rPr>
                  <a:t>) = log ∏</a:t>
                </a:r>
                <a:r>
                  <a:rPr lang="tr-TR" sz="2400" i="1" baseline="-40000" dirty="0">
                    <a:solidFill>
                      <a:schemeClr val="tx2"/>
                    </a:solidFill>
                  </a:rPr>
                  <a:t>t </a:t>
                </a:r>
                <a:r>
                  <a:rPr lang="tr-TR" sz="2400" dirty="0">
                    <a:solidFill>
                      <a:schemeClr val="tx2"/>
                    </a:solidFill>
                  </a:rPr>
                  <a:t>∏</a:t>
                </a:r>
                <a:r>
                  <a:rPr lang="tr-TR" sz="2400" i="1" baseline="-40000" dirty="0">
                    <a:solidFill>
                      <a:schemeClr val="tx2"/>
                    </a:solidFill>
                  </a:rPr>
                  <a:t>i</a:t>
                </a:r>
                <a:r>
                  <a:rPr lang="tr-TR" sz="2400" dirty="0">
                    <a:solidFill>
                      <a:schemeClr val="tx2"/>
                    </a:solidFill>
                  </a:rPr>
                  <a:t> </a:t>
                </a:r>
                <a:r>
                  <a:rPr lang="tr-TR" sz="2400" i="1" dirty="0">
                    <a:solidFill>
                      <a:schemeClr val="tx2"/>
                    </a:solidFill>
                  </a:rPr>
                  <a:t>p</a:t>
                </a:r>
                <a:r>
                  <a:rPr lang="tr-TR" sz="2400" i="1" baseline="-25000" dirty="0">
                    <a:solidFill>
                      <a:schemeClr val="tx2"/>
                    </a:solidFill>
                  </a:rPr>
                  <a:t>i</a:t>
                </a:r>
                <a:r>
                  <a:rPr lang="tr-TR" sz="2400" i="1" baseline="30000" dirty="0">
                    <a:solidFill>
                      <a:schemeClr val="tx2"/>
                    </a:solidFill>
                  </a:rPr>
                  <a:t>x</a:t>
                </a:r>
                <a:r>
                  <a:rPr lang="tr-TR" sz="2400" i="1" baseline="10000" dirty="0">
                    <a:solidFill>
                      <a:schemeClr val="tx2"/>
                    </a:solidFill>
                  </a:rPr>
                  <a:t>i</a:t>
                </a:r>
                <a:r>
                  <a:rPr lang="tr-TR" sz="2400" i="1" baseline="50000" dirty="0">
                    <a:solidFill>
                      <a:schemeClr val="tx2"/>
                    </a:solidFill>
                  </a:rPr>
                  <a:t>t</a:t>
                </a:r>
                <a:r>
                  <a:rPr lang="tr-TR" sz="2400" i="1" dirty="0">
                    <a:solidFill>
                      <a:schemeClr val="tx2"/>
                    </a:solidFill>
                  </a:rPr>
                  <a:t> </a:t>
                </a:r>
              </a:p>
              <a:p>
                <a:pPr lvl="1">
                  <a:buFont typeface="Wingdings" pitchFamily="2" charset="2"/>
                  <a:buNone/>
                </a:pPr>
                <a:r>
                  <a:rPr lang="tr-TR" sz="2400" dirty="0">
                    <a:solidFill>
                      <a:schemeClr val="tx2"/>
                    </a:solidFill>
                    <a:latin typeface="+mj-lt"/>
                  </a:rPr>
                  <a:t>MLE</a:t>
                </a:r>
                <a:r>
                  <a:rPr lang="tr-TR" sz="2400" dirty="0">
                    <a:solidFill>
                      <a:schemeClr val="tx2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4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sz="2400" dirty="0">
                    <a:solidFill>
                      <a:schemeClr val="tx2"/>
                    </a:solidFill>
                  </a:rPr>
                  <a:t>= ∑</a:t>
                </a:r>
                <a:r>
                  <a:rPr lang="tr-TR" sz="2400" i="1" baseline="-40000" dirty="0">
                    <a:solidFill>
                      <a:schemeClr val="tx2"/>
                    </a:solidFill>
                  </a:rPr>
                  <a:t>t</a:t>
                </a:r>
                <a:r>
                  <a:rPr lang="tr-TR" sz="2400" dirty="0">
                    <a:solidFill>
                      <a:schemeClr val="tx2"/>
                    </a:solidFill>
                  </a:rPr>
                  <a:t> </a:t>
                </a:r>
                <a:r>
                  <a:rPr lang="tr-TR" sz="2400" i="1" dirty="0">
                    <a:solidFill>
                      <a:schemeClr val="tx2"/>
                    </a:solidFill>
                  </a:rPr>
                  <a:t>x</a:t>
                </a:r>
                <a:r>
                  <a:rPr lang="tr-TR" sz="2400" i="1" baseline="-25000" dirty="0">
                    <a:solidFill>
                      <a:schemeClr val="tx2"/>
                    </a:solidFill>
                  </a:rPr>
                  <a:t>i</a:t>
                </a:r>
                <a:r>
                  <a:rPr lang="tr-TR" sz="2400" i="1" baseline="30000" dirty="0">
                    <a:solidFill>
                      <a:schemeClr val="tx2"/>
                    </a:solidFill>
                  </a:rPr>
                  <a:t>t </a:t>
                </a:r>
                <a:r>
                  <a:rPr lang="tr-TR" sz="2400" dirty="0">
                    <a:solidFill>
                      <a:schemeClr val="tx2"/>
                    </a:solidFill>
                  </a:rPr>
                  <a:t>/ </a:t>
                </a:r>
                <a:r>
                  <a:rPr lang="tr-TR" sz="2400" i="1" dirty="0">
                    <a:solidFill>
                      <a:schemeClr val="tx2"/>
                    </a:solidFill>
                  </a:rPr>
                  <a:t>N</a:t>
                </a:r>
                <a:endParaRPr lang="en-GB" sz="2400" i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669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4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22BAB218-5D07-4349-9D40-20E71E517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573016"/>
            <a:ext cx="5410721" cy="8131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D8C132-2C55-A143-8577-70802C165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54" y="2496965"/>
            <a:ext cx="8712546" cy="81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236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404664"/>
            <a:ext cx="8075240" cy="739552"/>
          </a:xfrm>
        </p:spPr>
        <p:txBody>
          <a:bodyPr>
            <a:noAutofit/>
          </a:bodyPr>
          <a:lstStyle/>
          <a:p>
            <a:r>
              <a:rPr lang="tr-TR" dirty="0"/>
              <a:t>Gaussian (Normal) Distribution</a:t>
            </a:r>
            <a:endParaRPr lang="en-GB" dirty="0"/>
          </a:p>
        </p:txBody>
      </p:sp>
      <p:graphicFrame>
        <p:nvGraphicFramePr>
          <p:cNvPr id="167956" name="Object 20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549400" y="2660650"/>
          <a:ext cx="1854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54000" imgH="507960" progId="Equation.3">
                  <p:embed/>
                </p:oleObj>
              </mc:Choice>
              <mc:Fallback>
                <p:oleObj name="Equation" r:id="rId2" imgW="1854000" imgH="50796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2660650"/>
                        <a:ext cx="18542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58" name="Object 22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678266139"/>
              </p:ext>
            </p:extLst>
          </p:nvPr>
        </p:nvGraphicFramePr>
        <p:xfrm>
          <a:off x="7134628" y="5102458"/>
          <a:ext cx="1443800" cy="1495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54080" imgH="1091880" progId="Equation.3">
                  <p:embed/>
                </p:oleObj>
              </mc:Choice>
              <mc:Fallback>
                <p:oleObj name="Equation" r:id="rId4" imgW="1054080" imgH="109188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4628" y="5102458"/>
                        <a:ext cx="1443800" cy="14959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2" name="Rectangle 6"/>
          <p:cNvSpPr>
            <a:spLocks noGrp="1" noChangeArrowheads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= 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N </a:t>
            </a:r>
            <a:r>
              <a:rPr lang="tr-TR" dirty="0">
                <a:solidFill>
                  <a:schemeClr val="tx2"/>
                </a:solidFill>
              </a:rPr>
              <a:t>( </a:t>
            </a:r>
            <a:r>
              <a:rPr lang="tr-TR" i="1" dirty="0">
                <a:solidFill>
                  <a:schemeClr val="tx2"/>
                </a:solidFill>
              </a:rPr>
              <a:t>μ</a:t>
            </a:r>
            <a:r>
              <a:rPr lang="tr-TR" dirty="0">
                <a:solidFill>
                  <a:schemeClr val="tx2"/>
                </a:solidFill>
              </a:rPr>
              <a:t>, </a:t>
            </a:r>
            <a:r>
              <a:rPr lang="tr-TR" i="1" dirty="0">
                <a:solidFill>
                  <a:schemeClr val="tx2"/>
                </a:solidFill>
              </a:rPr>
              <a:t>σ</a:t>
            </a:r>
            <a:r>
              <a:rPr lang="tr-TR" baseline="30000" dirty="0">
                <a:solidFill>
                  <a:schemeClr val="tx2"/>
                </a:solidFill>
              </a:rPr>
              <a:t>2</a:t>
            </a:r>
            <a:r>
              <a:rPr lang="tr-TR" dirty="0">
                <a:solidFill>
                  <a:schemeClr val="tx2"/>
                </a:solidFill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</a:rPr>
              <a:t>	</a:t>
            </a: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</a:endParaRPr>
          </a:p>
          <a:p>
            <a:endParaRPr lang="tr-TR" dirty="0">
              <a:solidFill>
                <a:schemeClr val="tx2"/>
              </a:solidFill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MLE for </a:t>
            </a:r>
            <a:r>
              <a:rPr lang="tr-TR" i="1" dirty="0">
                <a:solidFill>
                  <a:schemeClr val="tx2"/>
                </a:solidFill>
              </a:rPr>
              <a:t>μ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and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i="1" dirty="0">
                <a:solidFill>
                  <a:schemeClr val="tx2"/>
                </a:solidFill>
              </a:rPr>
              <a:t>σ</a:t>
            </a:r>
            <a:r>
              <a:rPr lang="tr-TR" baseline="30000" dirty="0">
                <a:solidFill>
                  <a:schemeClr val="tx2"/>
                </a:solidFill>
              </a:rPr>
              <a:t>2</a:t>
            </a:r>
            <a:r>
              <a:rPr lang="tr-TR" dirty="0">
                <a:solidFill>
                  <a:schemeClr val="tx2"/>
                </a:solidFill>
              </a:rPr>
              <a:t>:</a:t>
            </a:r>
            <a:endParaRPr lang="en-GB" i="1" dirty="0">
              <a:solidFill>
                <a:schemeClr val="tx2"/>
              </a:solidFill>
            </a:endParaRP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24D488-F7A5-446C-AFA1-DF2ECD17B2E9}" type="slidenum">
              <a:rPr lang="tr-TR"/>
              <a:pPr/>
              <a:t>9</a:t>
            </a:fld>
            <a:endParaRPr lang="tr-TR"/>
          </a:p>
        </p:txBody>
      </p:sp>
      <p:sp>
        <p:nvSpPr>
          <p:cNvPr id="167945" name="Text Box 9"/>
          <p:cNvSpPr txBox="1">
            <a:spLocks noChangeArrowheads="1"/>
          </p:cNvSpPr>
          <p:nvPr/>
        </p:nvSpPr>
        <p:spPr bwMode="auto">
          <a:xfrm>
            <a:off x="2339975" y="436562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2400" i="1">
                <a:latin typeface="Lucida Bright" pitchFamily="18" charset="0"/>
              </a:rPr>
              <a:t>μ</a:t>
            </a:r>
            <a:endParaRPr lang="en-GB" sz="2400" i="1">
              <a:latin typeface="Lucida Bright" pitchFamily="18" charset="0"/>
            </a:endParaRPr>
          </a:p>
        </p:txBody>
      </p:sp>
      <p:sp>
        <p:nvSpPr>
          <p:cNvPr id="167947" name="Line 11"/>
          <p:cNvSpPr>
            <a:spLocks noChangeShapeType="1"/>
          </p:cNvSpPr>
          <p:nvPr/>
        </p:nvSpPr>
        <p:spPr bwMode="auto">
          <a:xfrm flipH="1" flipV="1">
            <a:off x="2339975" y="436562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67948" name="Line 12"/>
          <p:cNvSpPr>
            <a:spLocks noChangeShapeType="1"/>
          </p:cNvSpPr>
          <p:nvPr/>
        </p:nvSpPr>
        <p:spPr bwMode="auto">
          <a:xfrm>
            <a:off x="2339975" y="4868863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67949" name="Text Box 13"/>
          <p:cNvSpPr txBox="1">
            <a:spLocks noChangeArrowheads="1"/>
          </p:cNvSpPr>
          <p:nvPr/>
        </p:nvSpPr>
        <p:spPr bwMode="auto">
          <a:xfrm>
            <a:off x="3132138" y="4495800"/>
            <a:ext cx="334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>
                <a:latin typeface="Lucida Bright" pitchFamily="18" charset="0"/>
              </a:rPr>
              <a:t>σ</a:t>
            </a:r>
            <a:endParaRPr lang="en-GB" sz="2400" i="1">
              <a:latin typeface="Lucida Bright" pitchFamily="18" charset="0"/>
            </a:endParaRPr>
          </a:p>
        </p:txBody>
      </p:sp>
      <p:pic>
        <p:nvPicPr>
          <p:cNvPr id="167955" name="Picture 1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9750" y="1844675"/>
            <a:ext cx="332422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67960" name="Object 24"/>
          <p:cNvGraphicFramePr>
            <a:graphicFrameLocks noChangeAspect="1"/>
          </p:cNvGraphicFramePr>
          <p:nvPr/>
        </p:nvGraphicFramePr>
        <p:xfrm>
          <a:off x="4664075" y="2590800"/>
          <a:ext cx="38465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828800" imgH="482400" progId="Equation.3">
                  <p:embed/>
                </p:oleObj>
              </mc:Choice>
              <mc:Fallback>
                <p:oleObj name="Equation" r:id="rId7" imgW="1828800" imgH="4824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4075" y="2590800"/>
                        <a:ext cx="3846513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A6C37168-E18F-4446-833B-3071FD6F7C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3568" y="5129613"/>
            <a:ext cx="5666835" cy="646899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3960</TotalTime>
  <Words>812</Words>
  <Application>Microsoft Macintosh PowerPoint</Application>
  <PresentationFormat>On-screen Show (4:3)</PresentationFormat>
  <Paragraphs>177</Paragraphs>
  <Slides>35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Arial</vt:lpstr>
      <vt:lpstr>Calibri</vt:lpstr>
      <vt:lpstr>Cambria Math</vt:lpstr>
      <vt:lpstr>Lucida Bright</vt:lpstr>
      <vt:lpstr>Lucida Calligraphy</vt:lpstr>
      <vt:lpstr>Palatino Linotype</vt:lpstr>
      <vt:lpstr>Symbol</vt:lpstr>
      <vt:lpstr>Tw Cen MT</vt:lpstr>
      <vt:lpstr>Wingdings</vt:lpstr>
      <vt:lpstr>Wingdings 2</vt:lpstr>
      <vt:lpstr>Median</vt:lpstr>
      <vt:lpstr>Equation</vt:lpstr>
      <vt:lpstr>INTRODUCTION  TO  Machine  Learning 3rd Edition</vt:lpstr>
      <vt:lpstr>CHAPTER 4-5:  UnIvarIate &amp; MultIvarIate AnalysIs</vt:lpstr>
      <vt:lpstr>Parametric Estimation</vt:lpstr>
      <vt:lpstr>Univariate Data</vt:lpstr>
      <vt:lpstr>Parametric Estimation</vt:lpstr>
      <vt:lpstr>Maximum Likelihood Estimation</vt:lpstr>
      <vt:lpstr>Examples: Bernoulli/Multinomial</vt:lpstr>
      <vt:lpstr>Examples: Bernoulli/Multinomial</vt:lpstr>
      <vt:lpstr>Gaussian (Normal) Distribution</vt:lpstr>
      <vt:lpstr>Parametric Classification (Bayes’ Rule)</vt:lpstr>
      <vt:lpstr>Parametric Classification (Gaussian)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Regression</vt:lpstr>
      <vt:lpstr>Regression: From LogL to Error</vt:lpstr>
      <vt:lpstr>Linear Regression</vt:lpstr>
      <vt:lpstr>Polynomial Regression</vt:lpstr>
      <vt:lpstr>Multivariate Data</vt:lpstr>
      <vt:lpstr>Multivariate Data</vt:lpstr>
      <vt:lpstr>Multivariate Parameters</vt:lpstr>
      <vt:lpstr>Parameter Estimation</vt:lpstr>
      <vt:lpstr>Estimation of Missing Values</vt:lpstr>
      <vt:lpstr>Multivariate Normal Distribution</vt:lpstr>
      <vt:lpstr>Multivariate Normal Distribution</vt:lpstr>
      <vt:lpstr>Bivariate Normal</vt:lpstr>
      <vt:lpstr>PowerPoint Presentation</vt:lpstr>
      <vt:lpstr>Independent Inputs: Naive Bayes</vt:lpstr>
      <vt:lpstr>Parametric Classification</vt:lpstr>
      <vt:lpstr>Estimation of Parameters</vt:lpstr>
      <vt:lpstr>Multivariate Linear Regression</vt:lpstr>
      <vt:lpstr>Multivariate Linear Regression</vt:lpstr>
      <vt:lpstr>Multivariate Linear Regression</vt:lpstr>
    </vt:vector>
  </TitlesOfParts>
  <Company>BOGAZICI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Ahmad Salman</cp:lastModifiedBy>
  <cp:revision>227</cp:revision>
  <dcterms:created xsi:type="dcterms:W3CDTF">2005-01-24T14:46:28Z</dcterms:created>
  <dcterms:modified xsi:type="dcterms:W3CDTF">2023-11-16T17:27:19Z</dcterms:modified>
</cp:coreProperties>
</file>