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8"/>
  </p:notesMasterIdLst>
  <p:sldIdLst>
    <p:sldId id="256" r:id="rId4"/>
    <p:sldId id="301" r:id="rId5"/>
    <p:sldId id="261" r:id="rId6"/>
    <p:sldId id="302" r:id="rId7"/>
    <p:sldId id="303" r:id="rId8"/>
    <p:sldId id="313" r:id="rId9"/>
    <p:sldId id="325" r:id="rId10"/>
    <p:sldId id="326" r:id="rId11"/>
    <p:sldId id="327" r:id="rId12"/>
    <p:sldId id="328" r:id="rId13"/>
    <p:sldId id="315" r:id="rId14"/>
    <p:sldId id="330" r:id="rId15"/>
    <p:sldId id="331" r:id="rId16"/>
    <p:sldId id="324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nularity ­" initials="Z­" lastIdx="1" clrIdx="0">
    <p:extLst>
      <p:ext uri="{19B8F6BF-5375-455C-9EA6-DF929625EA0E}">
        <p15:presenceInfo xmlns:p15="http://schemas.microsoft.com/office/powerpoint/2012/main" userId="c66178815c310d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A784"/>
    <a:srgbClr val="404040"/>
    <a:srgbClr val="FE4F5A"/>
    <a:srgbClr val="66AAD7"/>
    <a:srgbClr val="FC4A7B"/>
    <a:srgbClr val="ECA710"/>
    <a:srgbClr val="7A90E2"/>
    <a:srgbClr val="9B59AF"/>
    <a:srgbClr val="A8823E"/>
    <a:srgbClr val="D3C1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20" autoAdjust="0"/>
  </p:normalViewPr>
  <p:slideViewPr>
    <p:cSldViewPr>
      <p:cViewPr varScale="1">
        <p:scale>
          <a:sx n="147" d="100"/>
          <a:sy n="147" d="100"/>
        </p:scale>
        <p:origin x="570" y="126"/>
      </p:cViewPr>
      <p:guideLst>
        <p:guide orient="horz" pos="184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773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950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rgbClr val="00B050"/>
                </a:solidFill>
                <a:latin typeface="Bahnschrift SemiBold" panose="020B0502040204020203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54B4B-31FF-44DD-9210-74D215AAE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394D9-7A20-48CA-B45A-CA635A736238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91DDC-C7F4-4A02-991E-777423480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FADFB-2D02-4E53-8D84-D9BB1FCF91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AF172-831F-4F22-B00C-054FE6918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A4B44-6C0A-4A2E-985B-8F825A28114C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91E90-C6F5-402C-938C-0DAC0BCB9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4A3F-80B3-40E8-BC02-1ABA465D89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BD4D8-670A-4030-A260-142A41A3E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4803CA-C447-4AA4-85FC-F5D414C9A41A}" type="datetimeFigureOut">
              <a:rPr lang="en-US" smtClean="0"/>
              <a:pPr/>
              <a:t>12/31/2021</a:t>
            </a:fld>
            <a:r>
              <a:rPr lang="en-US" dirty="0"/>
              <a:t> – 9:56 pm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642D13-585A-45ED-943E-70A8037F4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5DACE7-0F2E-44F4-B815-C0EF26E5FC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5.wdp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14051" y="2643758"/>
            <a:ext cx="5220072" cy="1728192"/>
          </a:xfrm>
        </p:spPr>
        <p:txBody>
          <a:bodyPr/>
          <a:lstStyle/>
          <a:p>
            <a:pPr lvl="0"/>
            <a:r>
              <a:rPr lang="en-US" altLang="ko-KR" dirty="0">
                <a:latin typeface="Bahnschrift SemiBold" panose="020B0502040204020203" pitchFamily="34" charset="0"/>
              </a:rPr>
              <a:t>Hangman Game</a:t>
            </a:r>
          </a:p>
          <a:p>
            <a:pPr lvl="0"/>
            <a:r>
              <a:rPr lang="en-US" altLang="ko-KR" sz="1800" dirty="0">
                <a:latin typeface="Bahnschrift SemiBold" panose="020B0502040204020203" pitchFamily="34" charset="0"/>
              </a:rPr>
              <a:t>Digital Logic Design (EE-221)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Top The Hangman Stickers for Android &amp;amp; iOS | Gfycat">
            <a:extLst>
              <a:ext uri="{FF2B5EF4-FFF2-40B4-BE49-F238E27FC236}">
                <a16:creationId xmlns:a16="http://schemas.microsoft.com/office/drawing/2014/main" id="{2A756225-D29B-4122-BA7E-C625645B6BF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257" y="339502"/>
            <a:ext cx="315035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B64EDBC6-64B0-4E4A-8DEE-33D2EA2F53D1}"/>
              </a:ext>
            </a:extLst>
          </p:cNvPr>
          <p:cNvSpPr txBox="1">
            <a:spLocks/>
          </p:cNvSpPr>
          <p:nvPr/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803CA-C447-4AA4-85FC-F5D414C9A41A}" type="datetimeFigureOut">
              <a:rPr lang="en-US" smtClean="0"/>
              <a:pPr/>
              <a:t>12/31/2021</a:t>
            </a:fld>
            <a:r>
              <a:rPr lang="en-US" dirty="0"/>
              <a:t> – 8:10 pm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F2E057A5-7CCF-48A2-9F39-D67B2717AAAA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5DACE7-0F2E-44F4-B815-C0EF26E5FC3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B0BE3E-8F03-445E-AEE0-878C956A33E0}"/>
              </a:ext>
            </a:extLst>
          </p:cNvPr>
          <p:cNvSpPr/>
          <p:nvPr/>
        </p:nvSpPr>
        <p:spPr>
          <a:xfrm>
            <a:off x="2417406" y="195486"/>
            <a:ext cx="43091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solidFill>
                  <a:srgbClr val="63A784"/>
                </a:solidFill>
                <a:latin typeface="Bahnschrift" panose="020B0502040204020203" pitchFamily="34" charset="0"/>
              </a:rPr>
              <a:t>Design: LCD Display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5D4C0-9214-4A42-9766-76143A7E68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855" b="5292"/>
          <a:stretch/>
        </p:blipFill>
        <p:spPr bwMode="auto">
          <a:xfrm>
            <a:off x="2987824" y="1203598"/>
            <a:ext cx="3024336" cy="151216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3CA440-18A2-4941-B011-2D131DF50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5353" y="2913632"/>
            <a:ext cx="3476955" cy="1731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FFC000"/>
            </a:solidFill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0CAD7A-FD6B-4C49-97DD-A79976AF9A50}"/>
              </a:ext>
            </a:extLst>
          </p:cNvPr>
          <p:cNvSpPr/>
          <p:nvPr/>
        </p:nvSpPr>
        <p:spPr>
          <a:xfrm>
            <a:off x="4716016" y="3363838"/>
            <a:ext cx="237626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</a:rPr>
              <a:t>16x2</a:t>
            </a:r>
          </a:p>
          <a:p>
            <a:pPr algn="ctr"/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</a:rPr>
              <a:t>LCD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45360E67-5509-403C-A341-AFDAB33F9B00}"/>
              </a:ext>
            </a:extLst>
          </p:cNvPr>
          <p:cNvSpPr txBox="1">
            <a:spLocks/>
          </p:cNvSpPr>
          <p:nvPr/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803CA-C447-4AA4-85FC-F5D414C9A41A}" type="datetimeFigureOut">
              <a:rPr lang="en-US" smtClean="0"/>
              <a:pPr/>
              <a:t>12/31/2021</a:t>
            </a:fld>
            <a:r>
              <a:rPr lang="en-US" dirty="0"/>
              <a:t> – 9:58 pm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6701BADB-A334-4159-AF9F-475663DFB8E5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5DACE7-0F2E-44F4-B815-C0EF26E5FC3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1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55B97E2-30BC-4BAD-888A-2DEEB6A0949D}"/>
              </a:ext>
            </a:extLst>
          </p:cNvPr>
          <p:cNvSpPr/>
          <p:nvPr/>
        </p:nvSpPr>
        <p:spPr>
          <a:xfrm>
            <a:off x="3376801" y="267494"/>
            <a:ext cx="23903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solidFill>
                  <a:srgbClr val="73B3CE"/>
                </a:solidFill>
                <a:latin typeface="Bahnschrift" panose="020B0502040204020203" pitchFamily="34" charset="0"/>
              </a:rPr>
              <a:t>Simulation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9FD4390C-86A7-4F44-AC29-4B878983FBC0}"/>
              </a:ext>
            </a:extLst>
          </p:cNvPr>
          <p:cNvSpPr txBox="1">
            <a:spLocks/>
          </p:cNvSpPr>
          <p:nvPr/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803CA-C447-4AA4-85FC-F5D414C9A41A}" type="datetimeFigureOut">
              <a:rPr lang="en-US" smtClean="0"/>
              <a:pPr/>
              <a:t>12/31/2021</a:t>
            </a:fld>
            <a:r>
              <a:rPr lang="en-US"/>
              <a:t> – 9:56 pm</a:t>
            </a:r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58C0F5ED-FFA4-4DCD-AD5E-AE381A7E8F8D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5DACE7-0F2E-44F4-B815-C0EF26E5FC3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B8CA6C1-FE29-49D4-8EF1-73ABC422B9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6317" y="913825"/>
            <a:ext cx="4471367" cy="395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7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162A19-A94A-46E1-9F0B-50A1AA1F449A}"/>
              </a:ext>
            </a:extLst>
          </p:cNvPr>
          <p:cNvSpPr/>
          <p:nvPr/>
        </p:nvSpPr>
        <p:spPr>
          <a:xfrm>
            <a:off x="2451905" y="247681"/>
            <a:ext cx="427392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solidFill>
                  <a:srgbClr val="4DC78A"/>
                </a:solidFill>
                <a:latin typeface="Bahnschrift" panose="020B0502040204020203" pitchFamily="34" charset="0"/>
              </a:rPr>
              <a:t>Issues Encountered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3FB8C6-C7E0-4696-935D-C5C5508A6327}"/>
              </a:ext>
            </a:extLst>
          </p:cNvPr>
          <p:cNvSpPr txBox="1"/>
          <p:nvPr/>
        </p:nvSpPr>
        <p:spPr>
          <a:xfrm>
            <a:off x="1394147" y="1149574"/>
            <a:ext cx="6355706" cy="155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Issue of Voltage Levels of Signals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Issues in Individual ICs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74LS Family Open Characteristics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Difficult to Debug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17177EE3-88D4-46EF-85E1-8CBC52E6FCA5}"/>
              </a:ext>
            </a:extLst>
          </p:cNvPr>
          <p:cNvSpPr txBox="1">
            <a:spLocks/>
          </p:cNvSpPr>
          <p:nvPr/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803CA-C447-4AA4-85FC-F5D414C9A41A}" type="datetimeFigureOut">
              <a:rPr lang="en-US" smtClean="0"/>
              <a:pPr/>
              <a:t>12/31/2021</a:t>
            </a:fld>
            <a:r>
              <a:rPr lang="en-US" dirty="0"/>
              <a:t> – 10:10 pm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969923F2-FF9E-4766-AF40-D5536AAD1761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5DACE7-0F2E-44F4-B815-C0EF26E5FC3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55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8B186D4-0512-4B97-A92F-18820A676C30}"/>
              </a:ext>
            </a:extLst>
          </p:cNvPr>
          <p:cNvSpPr txBox="1"/>
          <p:nvPr/>
        </p:nvSpPr>
        <p:spPr>
          <a:xfrm>
            <a:off x="1394147" y="1149574"/>
            <a:ext cx="6355706" cy="1958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Gap between Implementations and Simulations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Learnt Practical Applications of Digital Logic</a:t>
            </a:r>
            <a:endParaRPr lang="en-AU" sz="1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Learnt the Art o</a:t>
            </a:r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Debugging Complex Circuits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Learnt Digital Logic Design, </a:t>
            </a:r>
            <a:r>
              <a:rPr lang="en-AU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copium</a:t>
            </a:r>
            <a:endParaRPr lang="en-AU" sz="5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AU" sz="1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B01DD-C907-4802-9DAB-A61C98C00768}"/>
              </a:ext>
            </a:extLst>
          </p:cNvPr>
          <p:cNvSpPr/>
          <p:nvPr/>
        </p:nvSpPr>
        <p:spPr>
          <a:xfrm>
            <a:off x="3357609" y="247681"/>
            <a:ext cx="24625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solidFill>
                  <a:srgbClr val="4DC78A"/>
                </a:solidFill>
                <a:latin typeface="Bahnschrift" panose="020B0502040204020203" pitchFamily="34" charset="0"/>
              </a:rPr>
              <a:t>Conclusion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69D301A3-AAE9-43AB-956D-CE2CB6661AC4}"/>
              </a:ext>
            </a:extLst>
          </p:cNvPr>
          <p:cNvSpPr txBox="1">
            <a:spLocks/>
          </p:cNvSpPr>
          <p:nvPr/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803CA-C447-4AA4-85FC-F5D414C9A41A}" type="datetimeFigureOut">
              <a:rPr lang="en-US" smtClean="0"/>
              <a:pPr/>
              <a:t>12/31/2021</a:t>
            </a:fld>
            <a:r>
              <a:rPr lang="en-US" dirty="0"/>
              <a:t> – 10:12 pm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93027C1-4E42-4363-BA78-F969E658CD86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5DACE7-0F2E-44F4-B815-C0EF26E5FC3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1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A1E7F0-1792-472F-8897-23794D3D15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3848" y="2283718"/>
            <a:ext cx="2736303" cy="576063"/>
          </a:xfrm>
        </p:spPr>
        <p:txBody>
          <a:bodyPr/>
          <a:lstStyle/>
          <a:p>
            <a:r>
              <a:rPr lang="en-US" sz="4000" b="1" dirty="0">
                <a:solidFill>
                  <a:srgbClr val="4DC78A"/>
                </a:solidFill>
                <a:latin typeface="Bahnschrift" panose="020B0502040204020203" pitchFamily="34" charset="0"/>
              </a:rPr>
              <a:t>Demo!</a:t>
            </a:r>
            <a:endParaRPr lang="en-AU" sz="4000" dirty="0">
              <a:gradFill flip="none" rotWithShape="1">
                <a:gsLst>
                  <a:gs pos="0">
                    <a:schemeClr val="accent4">
                      <a:lumMod val="89000"/>
                    </a:schemeClr>
                  </a:gs>
                  <a:gs pos="23000">
                    <a:schemeClr val="accent4">
                      <a:lumMod val="89000"/>
                    </a:schemeClr>
                  </a:gs>
                  <a:gs pos="69000">
                    <a:schemeClr val="accent4">
                      <a:lumMod val="75000"/>
                    </a:schemeClr>
                  </a:gs>
                  <a:gs pos="97000">
                    <a:schemeClr val="accent4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Bahnschrift" panose="020B0502040204020203" pitchFamily="34" charset="0"/>
            </a:endParaRP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2698973F-F771-4E6E-B742-123C1CE0ABC5}"/>
              </a:ext>
            </a:extLst>
          </p:cNvPr>
          <p:cNvSpPr txBox="1">
            <a:spLocks/>
          </p:cNvSpPr>
          <p:nvPr/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803CA-C447-4AA4-85FC-F5D414C9A41A}" type="datetimeFigureOut">
              <a:rPr lang="en-US" smtClean="0"/>
              <a:pPr/>
              <a:t>12/31/2021</a:t>
            </a:fld>
            <a:r>
              <a:rPr lang="en-US" dirty="0"/>
              <a:t> – 10:15 pm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7C322E36-CE9A-4D40-977A-BF091DE84BD2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5DACE7-0F2E-44F4-B815-C0EF26E5FC3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85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0B25694-1900-48BC-A6A0-FEB7468E4519}"/>
              </a:ext>
            </a:extLst>
          </p:cNvPr>
          <p:cNvSpPr/>
          <p:nvPr/>
        </p:nvSpPr>
        <p:spPr>
          <a:xfrm>
            <a:off x="1691680" y="1203598"/>
            <a:ext cx="5760640" cy="3024336"/>
          </a:xfrm>
          <a:prstGeom prst="roundRect">
            <a:avLst/>
          </a:prstGeom>
          <a:gradFill flip="none" rotWithShape="1">
            <a:gsLst>
              <a:gs pos="0">
                <a:srgbClr val="8E9ACE"/>
              </a:gs>
              <a:gs pos="23000">
                <a:srgbClr val="7F8DC7"/>
              </a:gs>
              <a:gs pos="69000">
                <a:srgbClr val="7F8DC7"/>
              </a:gs>
              <a:gs pos="97000">
                <a:srgbClr val="6380DB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D5EC272-D117-4EE2-9668-202C5EB412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139" y="340401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rgbClr val="FE4F5A"/>
                </a:solidFill>
                <a:latin typeface="Bahnschrift" panose="020B0502040204020203" pitchFamily="34" charset="0"/>
              </a:rPr>
              <a:t>Group Members</a:t>
            </a:r>
            <a:endParaRPr lang="en-AU" b="1" dirty="0">
              <a:solidFill>
                <a:srgbClr val="FE4F5A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284549-6161-4E31-BC17-610E4D792769}"/>
              </a:ext>
            </a:extLst>
          </p:cNvPr>
          <p:cNvGrpSpPr/>
          <p:nvPr/>
        </p:nvGrpSpPr>
        <p:grpSpPr>
          <a:xfrm>
            <a:off x="2702308" y="1541419"/>
            <a:ext cx="1709420" cy="661964"/>
            <a:chOff x="251520" y="3350185"/>
            <a:chExt cx="1675921" cy="661964"/>
          </a:xfrm>
        </p:grpSpPr>
        <p:sp>
          <p:nvSpPr>
            <p:cNvPr id="12" name="Text Placeholder 17">
              <a:extLst>
                <a:ext uri="{FF2B5EF4-FFF2-40B4-BE49-F238E27FC236}">
                  <a16:creationId xmlns:a16="http://schemas.microsoft.com/office/drawing/2014/main" id="{6960A2E0-0D0A-408A-A9D0-8FF977FF7F7B}"/>
                </a:ext>
              </a:extLst>
            </p:cNvPr>
            <p:cNvSpPr txBox="1">
              <a:spLocks/>
            </p:cNvSpPr>
            <p:nvPr/>
          </p:nvSpPr>
          <p:spPr>
            <a:xfrm>
              <a:off x="251520" y="3350185"/>
              <a:ext cx="1656183" cy="37952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rPr>
                <a:t>Imran Haider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E7628C-0559-4424-86B8-3C78244B4113}"/>
                </a:ext>
              </a:extLst>
            </p:cNvPr>
            <p:cNvSpPr txBox="1"/>
            <p:nvPr/>
          </p:nvSpPr>
          <p:spPr>
            <a:xfrm>
              <a:off x="271258" y="3735150"/>
              <a:ext cx="16561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rPr>
                <a:t>CMS: 332569</a:t>
              </a:r>
              <a:endParaRPr lang="ko-KR" altLang="en-US" sz="12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2A3613-599B-4900-9BD4-B39EC8291282}"/>
              </a:ext>
            </a:extLst>
          </p:cNvPr>
          <p:cNvGrpSpPr/>
          <p:nvPr/>
        </p:nvGrpSpPr>
        <p:grpSpPr>
          <a:xfrm>
            <a:off x="2476898" y="3238244"/>
            <a:ext cx="2160241" cy="756388"/>
            <a:chOff x="251520" y="3350185"/>
            <a:chExt cx="1656184" cy="75638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9947D50-1C3D-412A-BF3F-DC426548D409}"/>
                </a:ext>
              </a:extLst>
            </p:cNvPr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7" name="Text Placeholder 17">
                <a:extLst>
                  <a:ext uri="{FF2B5EF4-FFF2-40B4-BE49-F238E27FC236}">
                    <a16:creationId xmlns:a16="http://schemas.microsoft.com/office/drawing/2014/main" id="{38C8BED1-4DEC-4672-8D82-C43CF4D082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b="1" dirty="0">
                    <a:solidFill>
                      <a:schemeClr val="bg1"/>
                    </a:solidFill>
                    <a:latin typeface="Bahnschrift" panose="020B0502040204020203" pitchFamily="34" charset="0"/>
                    <a:cs typeface="Arial" pitchFamily="34" charset="0"/>
                  </a:rPr>
                  <a:t>Muhammad Ahmed </a:t>
                </a:r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chemeClr val="bg1"/>
                    </a:solidFill>
                    <a:latin typeface="Bahnschrift" panose="020B0502040204020203" pitchFamily="34" charset="0"/>
                    <a:cs typeface="Arial" pitchFamily="34" charset="0"/>
                  </a:rPr>
                  <a:t>Mohsin</a:t>
                </a:r>
              </a:p>
            </p:txBody>
          </p:sp>
          <p:sp>
            <p:nvSpPr>
              <p:cNvPr id="18" name="Text Placeholder 18">
                <a:extLst>
                  <a:ext uri="{FF2B5EF4-FFF2-40B4-BE49-F238E27FC236}">
                    <a16:creationId xmlns:a16="http://schemas.microsoft.com/office/drawing/2014/main" id="{D00A1FD3-9FDA-4FE7-8962-8906B15737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endParaRPr lang="en-US" sz="1200" b="1" dirty="0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FFD30E-D43A-46D0-A78D-3E23AA8E5F78}"/>
                </a:ext>
              </a:extLst>
            </p:cNvPr>
            <p:cNvSpPr txBox="1"/>
            <p:nvPr/>
          </p:nvSpPr>
          <p:spPr>
            <a:xfrm>
              <a:off x="251520" y="3829574"/>
              <a:ext cx="16561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rPr>
                <a:t>CMS: 333060</a:t>
              </a:r>
              <a:endParaRPr lang="ko-KR" altLang="en-US" sz="12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191134-08FA-4F1B-A4ED-E7963B03CB35}"/>
              </a:ext>
            </a:extLst>
          </p:cNvPr>
          <p:cNvGrpSpPr/>
          <p:nvPr/>
        </p:nvGrpSpPr>
        <p:grpSpPr>
          <a:xfrm>
            <a:off x="4860032" y="3238244"/>
            <a:ext cx="1476164" cy="750740"/>
            <a:chOff x="240992" y="3350185"/>
            <a:chExt cx="1697588" cy="7507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675BED5-D82B-4302-B767-1008070D6DCA}"/>
                </a:ext>
              </a:extLst>
            </p:cNvPr>
            <p:cNvGrpSpPr/>
            <p:nvPr/>
          </p:nvGrpSpPr>
          <p:grpSpPr>
            <a:xfrm>
              <a:off x="240992" y="3350185"/>
              <a:ext cx="1666714" cy="511791"/>
              <a:chOff x="3769840" y="3327771"/>
              <a:chExt cx="1594250" cy="511791"/>
            </a:xfrm>
            <a:noFill/>
          </p:grpSpPr>
          <p:sp>
            <p:nvSpPr>
              <p:cNvPr id="22" name="Text Placeholder 17">
                <a:extLst>
                  <a:ext uri="{FF2B5EF4-FFF2-40B4-BE49-F238E27FC236}">
                    <a16:creationId xmlns:a16="http://schemas.microsoft.com/office/drawing/2014/main" id="{ECF5B0AD-97C6-449A-8A55-FB1C1EC040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b="1" dirty="0">
                    <a:solidFill>
                      <a:schemeClr val="bg1"/>
                    </a:solidFill>
                    <a:latin typeface="Bahnschrift" panose="020B0502040204020203" pitchFamily="34" charset="0"/>
                    <a:cs typeface="Arial" pitchFamily="34" charset="0"/>
                  </a:rPr>
                  <a:t>Muhammad </a:t>
                </a:r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chemeClr val="bg1"/>
                    </a:solidFill>
                    <a:latin typeface="Bahnschrift" panose="020B0502040204020203" pitchFamily="34" charset="0"/>
                    <a:cs typeface="Arial" pitchFamily="34" charset="0"/>
                  </a:rPr>
                  <a:t>Umer</a:t>
                </a:r>
              </a:p>
            </p:txBody>
          </p:sp>
          <p:sp>
            <p:nvSpPr>
              <p:cNvPr id="23" name="Text Placeholder 18">
                <a:extLst>
                  <a:ext uri="{FF2B5EF4-FFF2-40B4-BE49-F238E27FC236}">
                    <a16:creationId xmlns:a16="http://schemas.microsoft.com/office/drawing/2014/main" id="{6562AFAA-CF18-449C-8217-D81ACAD42F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9840" y="3589982"/>
                <a:ext cx="1594250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endParaRPr lang="en-US" sz="1200" b="1" dirty="0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100674-1802-4FC3-871E-479DF107F238}"/>
                </a:ext>
              </a:extLst>
            </p:cNvPr>
            <p:cNvSpPr txBox="1"/>
            <p:nvPr/>
          </p:nvSpPr>
          <p:spPr>
            <a:xfrm>
              <a:off x="282397" y="3823926"/>
              <a:ext cx="16561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rPr>
                <a:t>CMS: 345834</a:t>
              </a:r>
              <a:endParaRPr lang="ko-KR" altLang="en-US" sz="12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D5D39C9-ACD1-4BC5-9E08-613D2C17F38A}"/>
              </a:ext>
            </a:extLst>
          </p:cNvPr>
          <p:cNvGrpSpPr/>
          <p:nvPr/>
        </p:nvGrpSpPr>
        <p:grpSpPr>
          <a:xfrm>
            <a:off x="4896037" y="1541419"/>
            <a:ext cx="1440159" cy="667433"/>
            <a:chOff x="251520" y="3350185"/>
            <a:chExt cx="1656183" cy="667433"/>
          </a:xfrm>
        </p:grpSpPr>
        <p:sp>
          <p:nvSpPr>
            <p:cNvPr id="52" name="Text Placeholder 17">
              <a:extLst>
                <a:ext uri="{FF2B5EF4-FFF2-40B4-BE49-F238E27FC236}">
                  <a16:creationId xmlns:a16="http://schemas.microsoft.com/office/drawing/2014/main" id="{E649DBE7-8F27-47E3-B02C-784D5AF4C06E}"/>
                </a:ext>
              </a:extLst>
            </p:cNvPr>
            <p:cNvSpPr txBox="1">
              <a:spLocks/>
            </p:cNvSpPr>
            <p:nvPr/>
          </p:nvSpPr>
          <p:spPr>
            <a:xfrm>
              <a:off x="251520" y="3350185"/>
              <a:ext cx="1656183" cy="37952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rPr>
                <a:t>Tariq Umar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FD5CE5-9E10-4DAA-851C-EFDC22CE7F84}"/>
                </a:ext>
              </a:extLst>
            </p:cNvPr>
            <p:cNvSpPr txBox="1"/>
            <p:nvPr/>
          </p:nvSpPr>
          <p:spPr>
            <a:xfrm>
              <a:off x="251520" y="3740619"/>
              <a:ext cx="16561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rPr>
                <a:t>CMS: 334943</a:t>
              </a:r>
              <a:endParaRPr lang="ko-KR" altLang="en-US" sz="12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1387C149-F6FD-458E-BE11-B50C224537F0}"/>
              </a:ext>
            </a:extLst>
          </p:cNvPr>
          <p:cNvSpPr/>
          <p:nvPr/>
        </p:nvSpPr>
        <p:spPr>
          <a:xfrm>
            <a:off x="1691680" y="2526327"/>
            <a:ext cx="5760640" cy="333709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2" name="Date Placeholder 1">
            <a:extLst>
              <a:ext uri="{FF2B5EF4-FFF2-40B4-BE49-F238E27FC236}">
                <a16:creationId xmlns:a16="http://schemas.microsoft.com/office/drawing/2014/main" id="{A1AF0D62-F11D-466E-BDAC-5F5C67531C88}"/>
              </a:ext>
            </a:extLst>
          </p:cNvPr>
          <p:cNvSpPr txBox="1">
            <a:spLocks/>
          </p:cNvSpPr>
          <p:nvPr/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803CA-C447-4AA4-85FC-F5D414C9A41A}" type="datetimeFigureOut">
              <a:rPr lang="en-US" smtClean="0"/>
              <a:pPr/>
              <a:t>12/31/2021</a:t>
            </a:fld>
            <a:r>
              <a:rPr lang="en-US" dirty="0"/>
              <a:t> – 8:13 pm</a:t>
            </a:r>
          </a:p>
        </p:txBody>
      </p:sp>
      <p:sp>
        <p:nvSpPr>
          <p:cNvPr id="33" name="Slide Number Placeholder 2">
            <a:extLst>
              <a:ext uri="{FF2B5EF4-FFF2-40B4-BE49-F238E27FC236}">
                <a16:creationId xmlns:a16="http://schemas.microsoft.com/office/drawing/2014/main" id="{57476608-7049-4AA3-8444-0F3E0BB24D5C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5DACE7-0F2E-44F4-B815-C0EF26E5FC3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8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696129" y="313501"/>
            <a:ext cx="6066845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68D78"/>
                </a:solidFill>
                <a:latin typeface="Bahnschrift" panose="020B0502040204020203" pitchFamily="34" charset="0"/>
                <a:cs typeface="Arial" pitchFamily="34" charset="0"/>
              </a:rPr>
              <a:t>Table of Contents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627422" y="1015018"/>
            <a:ext cx="5876763" cy="653752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rgbClr val="E8A4EA"/>
            </a:solidFill>
            <a:ln>
              <a:solidFill>
                <a:srgbClr val="E8A4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Bahnschrift SemiBold" panose="020B0502040204020203" pitchFamily="34" charset="0"/>
              </a:endParaRPr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E8A4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Bahnschrift SemiBold" panose="020B0502040204020203" pitchFamily="34" charset="0"/>
              </a:endParaRPr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E8A4EA"/>
            </a:solidFill>
            <a:ln>
              <a:solidFill>
                <a:srgbClr val="E8A4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FC30F2E-5CD7-44C2-B4BB-0C37DCD893D2}"/>
              </a:ext>
            </a:extLst>
          </p:cNvPr>
          <p:cNvGrpSpPr/>
          <p:nvPr/>
        </p:nvGrpSpPr>
        <p:grpSpPr>
          <a:xfrm>
            <a:off x="2627422" y="1779662"/>
            <a:ext cx="5876763" cy="653752"/>
            <a:chOff x="1151472" y="3187501"/>
            <a:chExt cx="6552728" cy="914400"/>
          </a:xfrm>
        </p:grpSpPr>
        <p:sp>
          <p:nvSpPr>
            <p:cNvPr id="37" name="Pentagon 4">
              <a:extLst>
                <a:ext uri="{FF2B5EF4-FFF2-40B4-BE49-F238E27FC236}">
                  <a16:creationId xmlns:a16="http://schemas.microsoft.com/office/drawing/2014/main" id="{BFCF457D-1759-408B-A15C-DA80267607F7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rgbClr val="9AD3E9"/>
            </a:solidFill>
            <a:ln>
              <a:solidFill>
                <a:srgbClr val="9AD3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Bahnschrift SemiBold" panose="020B0502040204020203" pitchFamily="34" charset="0"/>
              </a:endParaRPr>
            </a:p>
          </p:txBody>
        </p:sp>
        <p:sp>
          <p:nvSpPr>
            <p:cNvPr id="38" name="Pentagon 5">
              <a:extLst>
                <a:ext uri="{FF2B5EF4-FFF2-40B4-BE49-F238E27FC236}">
                  <a16:creationId xmlns:a16="http://schemas.microsoft.com/office/drawing/2014/main" id="{454BADCF-3A7A-4679-AC34-2F1901B7667B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9AD3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Bahnschrift SemiBold" panose="020B0502040204020203" pitchFamily="34" charset="0"/>
              </a:endParaRPr>
            </a:p>
          </p:txBody>
        </p:sp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EDBFF2D8-9D13-4ABA-8B87-57125C421514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9AD3E9"/>
            </a:solidFill>
            <a:ln>
              <a:solidFill>
                <a:srgbClr val="9AD3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A1FC85E-FBC5-44E7-B84F-1B009268FA73}"/>
              </a:ext>
            </a:extLst>
          </p:cNvPr>
          <p:cNvGrpSpPr/>
          <p:nvPr/>
        </p:nvGrpSpPr>
        <p:grpSpPr>
          <a:xfrm>
            <a:off x="2644561" y="2571750"/>
            <a:ext cx="5876763" cy="653752"/>
            <a:chOff x="1151472" y="3187501"/>
            <a:chExt cx="6552728" cy="914400"/>
          </a:xfrm>
        </p:grpSpPr>
        <p:sp>
          <p:nvSpPr>
            <p:cNvPr id="41" name="Pentagon 4">
              <a:extLst>
                <a:ext uri="{FF2B5EF4-FFF2-40B4-BE49-F238E27FC236}">
                  <a16:creationId xmlns:a16="http://schemas.microsoft.com/office/drawing/2014/main" id="{AFF4020E-016A-4F6B-BBDC-4E675C42D270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rgbClr val="99DABA"/>
            </a:solidFill>
            <a:ln>
              <a:solidFill>
                <a:srgbClr val="99DA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Bahnschrift SemiBold" panose="020B0502040204020203" pitchFamily="34" charset="0"/>
              </a:endParaRPr>
            </a:p>
          </p:txBody>
        </p:sp>
        <p:sp>
          <p:nvSpPr>
            <p:cNvPr id="42" name="Pentagon 5">
              <a:extLst>
                <a:ext uri="{FF2B5EF4-FFF2-40B4-BE49-F238E27FC236}">
                  <a16:creationId xmlns:a16="http://schemas.microsoft.com/office/drawing/2014/main" id="{C6979EAA-0980-41C1-9CA7-386ACAA033D8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99DA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Bahnschrift SemiBold" panose="020B0502040204020203" pitchFamily="34" charset="0"/>
              </a:endParaRPr>
            </a:p>
          </p:txBody>
        </p:sp>
        <p:sp>
          <p:nvSpPr>
            <p:cNvPr id="43" name="Diamond 42">
              <a:extLst>
                <a:ext uri="{FF2B5EF4-FFF2-40B4-BE49-F238E27FC236}">
                  <a16:creationId xmlns:a16="http://schemas.microsoft.com/office/drawing/2014/main" id="{DFA4FCFB-CA0C-4B4A-B77D-329B9CD50298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99DABA"/>
            </a:solidFill>
            <a:ln>
              <a:solidFill>
                <a:srgbClr val="99DA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352624E-0A73-4D18-9D2B-53273C160696}"/>
              </a:ext>
            </a:extLst>
          </p:cNvPr>
          <p:cNvGrpSpPr/>
          <p:nvPr/>
        </p:nvGrpSpPr>
        <p:grpSpPr>
          <a:xfrm>
            <a:off x="2638108" y="3363838"/>
            <a:ext cx="5876763" cy="653752"/>
            <a:chOff x="1151472" y="3187501"/>
            <a:chExt cx="6552728" cy="914400"/>
          </a:xfrm>
        </p:grpSpPr>
        <p:sp>
          <p:nvSpPr>
            <p:cNvPr id="45" name="Pentagon 4">
              <a:extLst>
                <a:ext uri="{FF2B5EF4-FFF2-40B4-BE49-F238E27FC236}">
                  <a16:creationId xmlns:a16="http://schemas.microsoft.com/office/drawing/2014/main" id="{FD37A1E2-982D-4D44-8E94-29376136B9B6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rgbClr val="B6BDD9"/>
            </a:solidFill>
            <a:ln>
              <a:solidFill>
                <a:srgbClr val="B6BD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Bahnschrift SemiBold" panose="020B0502040204020203" pitchFamily="34" charset="0"/>
              </a:endParaRPr>
            </a:p>
          </p:txBody>
        </p:sp>
        <p:sp>
          <p:nvSpPr>
            <p:cNvPr id="46" name="Pentagon 5">
              <a:extLst>
                <a:ext uri="{FF2B5EF4-FFF2-40B4-BE49-F238E27FC236}">
                  <a16:creationId xmlns:a16="http://schemas.microsoft.com/office/drawing/2014/main" id="{7BC432A8-B107-4BA1-B3E3-ADD2936CE0DB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B6BD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Bahnschrift SemiBold" panose="020B0502040204020203" pitchFamily="34" charset="0"/>
              </a:endParaRPr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FC0B3C0E-B304-43C9-96AE-CD34F3BDFB5A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B6BDD9"/>
            </a:solidFill>
            <a:ln>
              <a:solidFill>
                <a:srgbClr val="B6BD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3244854-440E-41AD-84E7-6644883DEB2C}"/>
              </a:ext>
            </a:extLst>
          </p:cNvPr>
          <p:cNvGrpSpPr/>
          <p:nvPr/>
        </p:nvGrpSpPr>
        <p:grpSpPr>
          <a:xfrm>
            <a:off x="2627422" y="4129509"/>
            <a:ext cx="5876763" cy="653752"/>
            <a:chOff x="1151472" y="3187501"/>
            <a:chExt cx="6552728" cy="914400"/>
          </a:xfrm>
        </p:grpSpPr>
        <p:sp>
          <p:nvSpPr>
            <p:cNvPr id="49" name="Pentagon 4">
              <a:extLst>
                <a:ext uri="{FF2B5EF4-FFF2-40B4-BE49-F238E27FC236}">
                  <a16:creationId xmlns:a16="http://schemas.microsoft.com/office/drawing/2014/main" id="{6D7A8699-B442-42D4-9EF7-E62BA40B1EC3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rgbClr val="F68D78"/>
            </a:solidFill>
            <a:ln>
              <a:solidFill>
                <a:srgbClr val="F68D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Bahnschrift SemiBold" panose="020B0502040204020203" pitchFamily="34" charset="0"/>
              </a:endParaRPr>
            </a:p>
          </p:txBody>
        </p:sp>
        <p:sp>
          <p:nvSpPr>
            <p:cNvPr id="50" name="Pentagon 5">
              <a:extLst>
                <a:ext uri="{FF2B5EF4-FFF2-40B4-BE49-F238E27FC236}">
                  <a16:creationId xmlns:a16="http://schemas.microsoft.com/office/drawing/2014/main" id="{FFFAFC14-79F8-4BB3-847F-222145440CB1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F68D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Bahnschrift SemiBold" panose="020B0502040204020203" pitchFamily="34" charset="0"/>
              </a:endParaRPr>
            </a:p>
          </p:txBody>
        </p:sp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B7E37D0B-443C-4D8C-BFBE-A66880A81DD0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F68D78"/>
            </a:solidFill>
            <a:ln>
              <a:solidFill>
                <a:srgbClr val="F68D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latin typeface="Bahnschrift SemiBold" panose="020B0502040204020203" pitchFamily="34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2911904-8D98-4946-9BF6-FC781F36C939}"/>
              </a:ext>
            </a:extLst>
          </p:cNvPr>
          <p:cNvSpPr txBox="1"/>
          <p:nvPr/>
        </p:nvSpPr>
        <p:spPr>
          <a:xfrm>
            <a:off x="3453578" y="11555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Bahnschrift SemiBold" panose="020B0502040204020203" pitchFamily="34" charset="0"/>
              </a:rPr>
              <a:t>Introduction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8AB0F2-CCF0-4EAC-B51A-D726F22C090E}"/>
              </a:ext>
            </a:extLst>
          </p:cNvPr>
          <p:cNvSpPr txBox="1"/>
          <p:nvPr/>
        </p:nvSpPr>
        <p:spPr>
          <a:xfrm>
            <a:off x="3458181" y="19260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Design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51D22F-4539-4964-ADE0-D7F78C9FE3FB}"/>
              </a:ext>
            </a:extLst>
          </p:cNvPr>
          <p:cNvSpPr txBox="1"/>
          <p:nvPr/>
        </p:nvSpPr>
        <p:spPr>
          <a:xfrm>
            <a:off x="3458181" y="271574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Bahnschrift SemiBold" panose="020B0502040204020203" pitchFamily="34" charset="0"/>
              </a:rPr>
              <a:t>Working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87B0DD-C399-4217-8BE8-E2B43D2F148F}"/>
              </a:ext>
            </a:extLst>
          </p:cNvPr>
          <p:cNvSpPr txBox="1"/>
          <p:nvPr/>
        </p:nvSpPr>
        <p:spPr>
          <a:xfrm>
            <a:off x="3453578" y="35028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Bahnschrift SemiBold" panose="020B0502040204020203" pitchFamily="34" charset="0"/>
              </a:rPr>
              <a:t>Hardware Issues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D351A65-05D3-48F2-A6A8-DC7D080380A4}"/>
              </a:ext>
            </a:extLst>
          </p:cNvPr>
          <p:cNvSpPr txBox="1"/>
          <p:nvPr/>
        </p:nvSpPr>
        <p:spPr>
          <a:xfrm>
            <a:off x="3453578" y="427171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Bahnschrift SemiBold" panose="020B0502040204020203" pitchFamily="34" charset="0"/>
              </a:rPr>
              <a:t>Conclusion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90F9DE-9C20-4144-A36E-70B93AE21AEF}"/>
              </a:ext>
            </a:extLst>
          </p:cNvPr>
          <p:cNvSpPr txBox="1"/>
          <p:nvPr/>
        </p:nvSpPr>
        <p:spPr>
          <a:xfrm>
            <a:off x="2881005" y="115301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1</a:t>
            </a:r>
            <a:endParaRPr lang="en-AU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54EE3B-051B-4CC9-9217-26852677E633}"/>
              </a:ext>
            </a:extLst>
          </p:cNvPr>
          <p:cNvSpPr txBox="1"/>
          <p:nvPr/>
        </p:nvSpPr>
        <p:spPr>
          <a:xfrm>
            <a:off x="2881005" y="19460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2</a:t>
            </a:r>
            <a:endParaRPr lang="en-AU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A13732-4DC8-4B9E-AB89-F0D861FF68E7}"/>
              </a:ext>
            </a:extLst>
          </p:cNvPr>
          <p:cNvSpPr txBox="1"/>
          <p:nvPr/>
        </p:nvSpPr>
        <p:spPr>
          <a:xfrm>
            <a:off x="2881005" y="27181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3</a:t>
            </a:r>
            <a:endParaRPr lang="en-AU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9E19F2-7FF6-483E-B89A-6693EE1B68B3}"/>
              </a:ext>
            </a:extLst>
          </p:cNvPr>
          <p:cNvSpPr txBox="1"/>
          <p:nvPr/>
        </p:nvSpPr>
        <p:spPr>
          <a:xfrm>
            <a:off x="2881005" y="349462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4</a:t>
            </a:r>
            <a:endParaRPr lang="en-AU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1D51D7-015F-40B7-92BE-98234F83AEF6}"/>
              </a:ext>
            </a:extLst>
          </p:cNvPr>
          <p:cNvSpPr txBox="1"/>
          <p:nvPr/>
        </p:nvSpPr>
        <p:spPr>
          <a:xfrm>
            <a:off x="2881005" y="42742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5</a:t>
            </a:r>
            <a:endParaRPr lang="en-AU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5" name="Date Placeholder 1">
            <a:extLst>
              <a:ext uri="{FF2B5EF4-FFF2-40B4-BE49-F238E27FC236}">
                <a16:creationId xmlns:a16="http://schemas.microsoft.com/office/drawing/2014/main" id="{9F9F5F91-5DCC-4A39-AACF-03CDA8DFDA9F}"/>
              </a:ext>
            </a:extLst>
          </p:cNvPr>
          <p:cNvSpPr txBox="1">
            <a:spLocks/>
          </p:cNvSpPr>
          <p:nvPr/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803CA-C447-4AA4-85FC-F5D414C9A41A}" type="datetimeFigureOut">
              <a:rPr lang="en-US" smtClean="0"/>
              <a:pPr/>
              <a:t>12/31/2021</a:t>
            </a:fld>
            <a:r>
              <a:rPr lang="en-US" dirty="0"/>
              <a:t> – 8:44 pm</a:t>
            </a:r>
          </a:p>
        </p:txBody>
      </p:sp>
      <p:sp>
        <p:nvSpPr>
          <p:cNvPr id="53" name="Slide Number Placeholder 2">
            <a:extLst>
              <a:ext uri="{FF2B5EF4-FFF2-40B4-BE49-F238E27FC236}">
                <a16:creationId xmlns:a16="http://schemas.microsoft.com/office/drawing/2014/main" id="{2DB0BCDF-BF9E-47D3-AED8-E2970237B395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5DACE7-0F2E-44F4-B815-C0EF26E5FC3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8B186D4-0512-4B97-A92F-18820A676C30}"/>
              </a:ext>
            </a:extLst>
          </p:cNvPr>
          <p:cNvSpPr txBox="1"/>
          <p:nvPr/>
        </p:nvSpPr>
        <p:spPr>
          <a:xfrm>
            <a:off x="1394147" y="1149574"/>
            <a:ext cx="6355706" cy="155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Hangman Game – A Brief Overview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Game of Guesswork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Number of Tries = 2 * Total Characters</a:t>
            </a:r>
            <a:endParaRPr lang="en-AU" sz="1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 with Digital Logic Design</a:t>
            </a:r>
            <a:endParaRPr lang="en-AU" sz="1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B01DD-C907-4802-9DAB-A61C98C00768}"/>
              </a:ext>
            </a:extLst>
          </p:cNvPr>
          <p:cNvSpPr/>
          <p:nvPr/>
        </p:nvSpPr>
        <p:spPr>
          <a:xfrm>
            <a:off x="3249398" y="247681"/>
            <a:ext cx="26789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solidFill>
                  <a:srgbClr val="4DC78A"/>
                </a:solidFill>
                <a:latin typeface="Bahnschrift" panose="020B0502040204020203" pitchFamily="34" charset="0"/>
              </a:rPr>
              <a:t>Introduction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8DD83DC-BF9A-4A9F-8CAF-F2702903344C}"/>
              </a:ext>
            </a:extLst>
          </p:cNvPr>
          <p:cNvSpPr txBox="1">
            <a:spLocks/>
          </p:cNvSpPr>
          <p:nvPr/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803CA-C447-4AA4-85FC-F5D414C9A41A}" type="datetimeFigureOut">
              <a:rPr lang="en-US" smtClean="0"/>
              <a:pPr/>
              <a:t>12/31/2021</a:t>
            </a:fld>
            <a:r>
              <a:rPr lang="en-US" dirty="0"/>
              <a:t> – 8:56 pm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54F3B1C-E180-45D6-9DCE-13C8BF346E17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5DACE7-0F2E-44F4-B815-C0EF26E5FC3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1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FE868E-D09F-48E3-A4EA-FA4EFBF859BA}"/>
              </a:ext>
            </a:extLst>
          </p:cNvPr>
          <p:cNvSpPr/>
          <p:nvPr/>
        </p:nvSpPr>
        <p:spPr>
          <a:xfrm rot="16200000">
            <a:off x="414702" y="2248584"/>
            <a:ext cx="18389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solidFill>
                  <a:srgbClr val="E8A4EA"/>
                </a:solidFill>
                <a:latin typeface="Bahnschrift" panose="020B0502040204020203" pitchFamily="34" charset="0"/>
              </a:rPr>
              <a:t>Pipeline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E3969809-F548-45B8-8D3E-61BF7C676BBB}"/>
              </a:ext>
            </a:extLst>
          </p:cNvPr>
          <p:cNvSpPr txBox="1">
            <a:spLocks/>
          </p:cNvSpPr>
          <p:nvPr/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803CA-C447-4AA4-85FC-F5D414C9A41A}" type="datetimeFigureOut">
              <a:rPr lang="en-US" smtClean="0"/>
              <a:pPr/>
              <a:t>12/31/2021</a:t>
            </a:fld>
            <a:r>
              <a:rPr lang="en-US" dirty="0"/>
              <a:t> – 9:13 pm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51C466AC-E021-458A-AA1D-3CD81800FB79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5DACE7-0F2E-44F4-B815-C0EF26E5FC3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9F813-F9C5-492A-866E-0E59DA3F1BE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15338" y="205755"/>
            <a:ext cx="3113323" cy="473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1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B0BE3E-8F03-445E-AEE0-878C956A33E0}"/>
              </a:ext>
            </a:extLst>
          </p:cNvPr>
          <p:cNvSpPr/>
          <p:nvPr/>
        </p:nvSpPr>
        <p:spPr>
          <a:xfrm>
            <a:off x="2806933" y="195486"/>
            <a:ext cx="35301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solidFill>
                  <a:srgbClr val="F8B2A3"/>
                </a:solidFill>
                <a:latin typeface="Bahnschrift" panose="020B0502040204020203" pitchFamily="34" charset="0"/>
              </a:rPr>
              <a:t>Design: Encoder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92BB6-29A0-4D73-B2DA-CA235B010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4408" y="1216476"/>
            <a:ext cx="5895184" cy="27105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rgbClr val="63A784"/>
            </a:solidFill>
          </a:ln>
          <a:effectLst/>
        </p:spPr>
      </p:pic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1ED7597-5C7E-4F21-B363-83849B0BC23F}"/>
              </a:ext>
            </a:extLst>
          </p:cNvPr>
          <p:cNvSpPr txBox="1">
            <a:spLocks/>
          </p:cNvSpPr>
          <p:nvPr/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803CA-C447-4AA4-85FC-F5D414C9A41A}" type="datetimeFigureOut">
              <a:rPr lang="en-US" smtClean="0"/>
              <a:pPr/>
              <a:t>12/31/2021</a:t>
            </a:fld>
            <a:r>
              <a:rPr lang="en-US" dirty="0"/>
              <a:t> – 9:23 pm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DC121C34-8112-4BFD-BB03-17D606C8292F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5DACE7-0F2E-44F4-B815-C0EF26E5FC3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1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B0BE3E-8F03-445E-AEE0-878C956A33E0}"/>
              </a:ext>
            </a:extLst>
          </p:cNvPr>
          <p:cNvSpPr/>
          <p:nvPr/>
        </p:nvSpPr>
        <p:spPr>
          <a:xfrm>
            <a:off x="2848611" y="195486"/>
            <a:ext cx="34467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solidFill>
                  <a:srgbClr val="FE4F5A"/>
                </a:solidFill>
                <a:latin typeface="Bahnschrift" panose="020B0502040204020203" pitchFamily="34" charset="0"/>
              </a:rPr>
              <a:t>Design: Storage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06763-B615-4735-A4A1-2D259A829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347614"/>
            <a:ext cx="2838822" cy="22485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FE4F5A"/>
            </a:solidFill>
          </a:ln>
          <a:effectLst/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AE777FEC-DB4C-4E52-8DDA-884D5F04BAD8}"/>
              </a:ext>
            </a:extLst>
          </p:cNvPr>
          <p:cNvSpPr txBox="1">
            <a:spLocks/>
          </p:cNvSpPr>
          <p:nvPr/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803CA-C447-4AA4-85FC-F5D414C9A41A}" type="datetimeFigureOut">
              <a:rPr lang="en-US" smtClean="0"/>
              <a:pPr/>
              <a:t>12/31/2021</a:t>
            </a:fld>
            <a:r>
              <a:rPr lang="en-US" dirty="0"/>
              <a:t> – 9:33 pm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34842975-A346-4DB7-811D-EDF4BD6509F9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5DACE7-0F2E-44F4-B815-C0EF26E5FC3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A05CC3-C05E-4C65-A952-C00607A41410}"/>
              </a:ext>
            </a:extLst>
          </p:cNvPr>
          <p:cNvSpPr txBox="1"/>
          <p:nvPr/>
        </p:nvSpPr>
        <p:spPr>
          <a:xfrm>
            <a:off x="827582" y="1733203"/>
            <a:ext cx="3744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latin typeface="Bahnschrift" panose="020B0502040204020203" pitchFamily="34" charset="0"/>
              </a:rPr>
              <a:t>Latches were used to store the target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latin typeface="Bahnschrift" panose="020B0502040204020203" pitchFamily="34" charset="0"/>
              </a:rPr>
              <a:t>Each word has 7 alphabets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latin typeface="Bahnschrift" panose="020B0502040204020203" pitchFamily="34" charset="0"/>
              </a:rPr>
              <a:t>Each alphabet is encoded into 5 bits</a:t>
            </a:r>
          </a:p>
        </p:txBody>
      </p:sp>
    </p:spTree>
    <p:extLst>
      <p:ext uri="{BB962C8B-B14F-4D97-AF65-F5344CB8AC3E}">
        <p14:creationId xmlns:p14="http://schemas.microsoft.com/office/powerpoint/2010/main" val="163937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B0BE3E-8F03-445E-AEE0-878C956A33E0}"/>
              </a:ext>
            </a:extLst>
          </p:cNvPr>
          <p:cNvSpPr/>
          <p:nvPr/>
        </p:nvSpPr>
        <p:spPr>
          <a:xfrm>
            <a:off x="2424619" y="195486"/>
            <a:ext cx="42947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solidFill>
                  <a:srgbClr val="66AAD7"/>
                </a:solidFill>
                <a:latin typeface="Bahnschrift" panose="020B0502040204020203" pitchFamily="34" charset="0"/>
              </a:rPr>
              <a:t>Design: Comparator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41D4B-9EA2-4F3E-A678-F962A03E6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09102"/>
            <a:ext cx="5943600" cy="17252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677A7BA8-E100-4EC5-9CC7-003BFF4A33B9}"/>
              </a:ext>
            </a:extLst>
          </p:cNvPr>
          <p:cNvSpPr txBox="1">
            <a:spLocks/>
          </p:cNvSpPr>
          <p:nvPr/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803CA-C447-4AA4-85FC-F5D414C9A41A}" type="datetimeFigureOut">
              <a:rPr lang="en-US" smtClean="0"/>
              <a:pPr/>
              <a:t>12/31/2021</a:t>
            </a:fld>
            <a:r>
              <a:rPr lang="en-US" dirty="0"/>
              <a:t> – 9:54 pm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D79652C5-13FA-45C0-9701-787585F23FBA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5DACE7-0F2E-44F4-B815-C0EF26E5FC3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B0BE3E-8F03-445E-AEE0-878C956A33E0}"/>
              </a:ext>
            </a:extLst>
          </p:cNvPr>
          <p:cNvSpPr/>
          <p:nvPr/>
        </p:nvSpPr>
        <p:spPr>
          <a:xfrm>
            <a:off x="2837394" y="195486"/>
            <a:ext cx="34692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solidFill>
                  <a:srgbClr val="FC4A7B"/>
                </a:solidFill>
                <a:latin typeface="Bahnschrift" panose="020B0502040204020203" pitchFamily="34" charset="0"/>
              </a:rPr>
              <a:t>Design: Counter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6C87B-4742-4EDA-866E-7062F8F941E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861" y="1131590"/>
            <a:ext cx="4999355" cy="30041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7DFD7D15-B9F0-432B-A6BF-47657E02297E}"/>
              </a:ext>
            </a:extLst>
          </p:cNvPr>
          <p:cNvSpPr txBox="1">
            <a:spLocks/>
          </p:cNvSpPr>
          <p:nvPr/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803CA-C447-4AA4-85FC-F5D414C9A41A}" type="datetimeFigureOut">
              <a:rPr lang="en-US" smtClean="0"/>
              <a:pPr/>
              <a:t>12/31/2021</a:t>
            </a:fld>
            <a:r>
              <a:rPr lang="en-US" dirty="0"/>
              <a:t> – 9:57 pm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4C5A7F20-EC40-4246-B656-E7C804641CBB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5DACE7-0F2E-44F4-B815-C0EF26E5FC3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97CCF6-3906-4CFE-B3FA-E04091FD74E0}"/>
              </a:ext>
            </a:extLst>
          </p:cNvPr>
          <p:cNvSpPr txBox="1"/>
          <p:nvPr/>
        </p:nvSpPr>
        <p:spPr>
          <a:xfrm>
            <a:off x="3626915" y="1347613"/>
            <a:ext cx="36004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63A784"/>
                </a:solidFill>
              </a:rPr>
              <a:t>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A8D3B0-C69C-40C6-8EB3-44CD3A1AFBA0}"/>
              </a:ext>
            </a:extLst>
          </p:cNvPr>
          <p:cNvSpPr txBox="1"/>
          <p:nvPr/>
        </p:nvSpPr>
        <p:spPr>
          <a:xfrm>
            <a:off x="2663788" y="3565055"/>
            <a:ext cx="3384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63A784"/>
                </a:solidFill>
                <a:latin typeface="Bahnschrift" panose="020B0502040204020203" pitchFamily="34" charset="0"/>
              </a:rPr>
              <a:t>Each button-press triggers the counter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61C4BB-FC11-4761-886A-1225C0A605D6}"/>
              </a:ext>
            </a:extLst>
          </p:cNvPr>
          <p:cNvSpPr txBox="1"/>
          <p:nvPr/>
        </p:nvSpPr>
        <p:spPr>
          <a:xfrm>
            <a:off x="6154185" y="1175698"/>
            <a:ext cx="947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63A784"/>
                </a:solidFill>
                <a:latin typeface="Bahnschrift" panose="020B0502040204020203" pitchFamily="34" charset="0"/>
              </a:rPr>
              <a:t>7 Segment</a:t>
            </a:r>
          </a:p>
          <a:p>
            <a:r>
              <a:rPr lang="en-US" sz="1200" dirty="0">
                <a:solidFill>
                  <a:srgbClr val="63A784"/>
                </a:solidFill>
                <a:latin typeface="Bahnschrift" panose="020B0502040204020203" pitchFamily="34" charset="0"/>
              </a:rPr>
              <a:t>  Display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09D757-E52A-4181-AA0D-520BA71B348D}"/>
              </a:ext>
            </a:extLst>
          </p:cNvPr>
          <p:cNvSpPr txBox="1"/>
          <p:nvPr/>
        </p:nvSpPr>
        <p:spPr>
          <a:xfrm>
            <a:off x="3806935" y="2859782"/>
            <a:ext cx="94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63A784"/>
                </a:solidFill>
                <a:latin typeface="Bahnschrift" panose="020B0502040204020203" pitchFamily="34" charset="0"/>
              </a:rPr>
              <a:t>Decoder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82E73E-ADCE-4153-BEBF-AE1EDBA47D35}"/>
              </a:ext>
            </a:extLst>
          </p:cNvPr>
          <p:cNvSpPr txBox="1"/>
          <p:nvPr/>
        </p:nvSpPr>
        <p:spPr>
          <a:xfrm>
            <a:off x="1181210" y="199568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63A784"/>
                </a:solidFill>
                <a:latin typeface="Bahnschrift" panose="020B0502040204020203" pitchFamily="34" charset="0"/>
              </a:rPr>
              <a:t>Decade Counter</a:t>
            </a:r>
          </a:p>
        </p:txBody>
      </p:sp>
    </p:spTree>
    <p:extLst>
      <p:ext uri="{BB962C8B-B14F-4D97-AF65-F5344CB8AC3E}">
        <p14:creationId xmlns:p14="http://schemas.microsoft.com/office/powerpoint/2010/main" val="21079128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Stuff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3055</TotalTime>
  <Words>241</Words>
  <Application>Microsoft Office PowerPoint</Application>
  <PresentationFormat>On-screen Show (16:9)</PresentationFormat>
  <Paragraphs>87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Bahnschrift</vt:lpstr>
      <vt:lpstr>Bahnschrift SemiBold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Muhammad Umer</cp:lastModifiedBy>
  <cp:revision>758</cp:revision>
  <cp:lastPrinted>2021-12-30T18:00:17Z</cp:lastPrinted>
  <dcterms:created xsi:type="dcterms:W3CDTF">2016-12-05T23:26:54Z</dcterms:created>
  <dcterms:modified xsi:type="dcterms:W3CDTF">2021-12-31T09:20:45Z</dcterms:modified>
</cp:coreProperties>
</file>