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665" r:id="rId2"/>
    <p:sldId id="272" r:id="rId3"/>
    <p:sldId id="645" r:id="rId4"/>
    <p:sldId id="578" r:id="rId5"/>
    <p:sldId id="579" r:id="rId6"/>
    <p:sldId id="580" r:id="rId7"/>
    <p:sldId id="646" r:id="rId8"/>
    <p:sldId id="581" r:id="rId9"/>
    <p:sldId id="647" r:id="rId10"/>
    <p:sldId id="583" r:id="rId11"/>
    <p:sldId id="648" r:id="rId12"/>
    <p:sldId id="584" r:id="rId13"/>
    <p:sldId id="649" r:id="rId14"/>
    <p:sldId id="658" r:id="rId15"/>
    <p:sldId id="659" r:id="rId16"/>
    <p:sldId id="585" r:id="rId17"/>
    <p:sldId id="660" r:id="rId18"/>
    <p:sldId id="661" r:id="rId19"/>
    <p:sldId id="662" r:id="rId20"/>
    <p:sldId id="653" r:id="rId21"/>
    <p:sldId id="686" r:id="rId22"/>
    <p:sldId id="587" r:id="rId23"/>
    <p:sldId id="681" r:id="rId24"/>
    <p:sldId id="589" r:id="rId25"/>
    <p:sldId id="687" r:id="rId26"/>
    <p:sldId id="688" r:id="rId27"/>
    <p:sldId id="657" r:id="rId28"/>
    <p:sldId id="669" r:id="rId2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FFB8BB-A057-470C-85F5-C3A49697BC50}" v="4" dt="2020-12-07T10:44:35.7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3" d="100"/>
          <a:sy n="73" d="100"/>
        </p:scale>
        <p:origin x="6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shad Nazir" userId="e79abec6-69ed-4b61-8344-d13cd311707a" providerId="ADAL" clId="{BBFFB8BB-A057-470C-85F5-C3A49697BC50}"/>
    <pc:docChg chg="custSel addSld delSld modSld">
      <pc:chgData name="Arshad Nazir" userId="e79abec6-69ed-4b61-8344-d13cd311707a" providerId="ADAL" clId="{BBFFB8BB-A057-470C-85F5-C3A49697BC50}" dt="2020-12-07T10:48:00.642" v="33" actId="113"/>
      <pc:docMkLst>
        <pc:docMk/>
      </pc:docMkLst>
      <pc:sldChg chg="del">
        <pc:chgData name="Arshad Nazir" userId="e79abec6-69ed-4b61-8344-d13cd311707a" providerId="ADAL" clId="{BBFFB8BB-A057-470C-85F5-C3A49697BC50}" dt="2020-12-07T10:43:14.399" v="29" actId="2696"/>
        <pc:sldMkLst>
          <pc:docMk/>
          <pc:sldMk cId="1823300333" sldId="271"/>
        </pc:sldMkLst>
      </pc:sldChg>
      <pc:sldChg chg="modSp add">
        <pc:chgData name="Arshad Nazir" userId="e79abec6-69ed-4b61-8344-d13cd311707a" providerId="ADAL" clId="{BBFFB8BB-A057-470C-85F5-C3A49697BC50}" dt="2020-12-07T10:42:56.066" v="27" actId="14100"/>
        <pc:sldMkLst>
          <pc:docMk/>
          <pc:sldMk cId="1291502" sldId="665"/>
        </pc:sldMkLst>
        <pc:spChg chg="mod">
          <ac:chgData name="Arshad Nazir" userId="e79abec6-69ed-4b61-8344-d13cd311707a" providerId="ADAL" clId="{BBFFB8BB-A057-470C-85F5-C3A49697BC50}" dt="2020-12-07T10:42:28.910" v="2" actId="27636"/>
          <ac:spMkLst>
            <pc:docMk/>
            <pc:sldMk cId="1291502" sldId="665"/>
            <ac:spMk id="2" creationId="{DEEA91AA-D5AC-45AF-A51A-BE7F302349D2}"/>
          </ac:spMkLst>
        </pc:spChg>
        <pc:spChg chg="mod">
          <ac:chgData name="Arshad Nazir" userId="e79abec6-69ed-4b61-8344-d13cd311707a" providerId="ADAL" clId="{BBFFB8BB-A057-470C-85F5-C3A49697BC50}" dt="2020-12-07T10:42:47.763" v="26" actId="20577"/>
          <ac:spMkLst>
            <pc:docMk/>
            <pc:sldMk cId="1291502" sldId="665"/>
            <ac:spMk id="3" creationId="{5C63809E-0F1F-4E2C-8FCF-5C27FE40B3D8}"/>
          </ac:spMkLst>
        </pc:spChg>
        <pc:spChg chg="mod">
          <ac:chgData name="Arshad Nazir" userId="e79abec6-69ed-4b61-8344-d13cd311707a" providerId="ADAL" clId="{BBFFB8BB-A057-470C-85F5-C3A49697BC50}" dt="2020-12-07T10:42:56.066" v="27" actId="14100"/>
          <ac:spMkLst>
            <pc:docMk/>
            <pc:sldMk cId="1291502" sldId="665"/>
            <ac:spMk id="5" creationId="{C4F838D8-D834-4625-BF27-55139A8BA925}"/>
          </ac:spMkLst>
        </pc:spChg>
      </pc:sldChg>
      <pc:sldChg chg="modSp add">
        <pc:chgData name="Arshad Nazir" userId="e79abec6-69ed-4b61-8344-d13cd311707a" providerId="ADAL" clId="{BBFFB8BB-A057-470C-85F5-C3A49697BC50}" dt="2020-12-07T10:48:00.642" v="33" actId="113"/>
        <pc:sldMkLst>
          <pc:docMk/>
          <pc:sldMk cId="2304746951" sldId="669"/>
        </pc:sldMkLst>
        <pc:spChg chg="mod">
          <ac:chgData name="Arshad Nazir" userId="e79abec6-69ed-4b61-8344-d13cd311707a" providerId="ADAL" clId="{BBFFB8BB-A057-470C-85F5-C3A49697BC50}" dt="2020-12-07T10:48:00.642" v="33" actId="113"/>
          <ac:spMkLst>
            <pc:docMk/>
            <pc:sldMk cId="2304746951" sldId="669"/>
            <ac:spMk id="2" creationId="{6019516B-1377-4BC6-88AC-BA330D13225D}"/>
          </ac:spMkLst>
        </pc:spChg>
      </pc:sldChg>
      <pc:sldChg chg="add del">
        <pc:chgData name="Arshad Nazir" userId="e79abec6-69ed-4b61-8344-d13cd311707a" providerId="ADAL" clId="{BBFFB8BB-A057-470C-85F5-C3A49697BC50}" dt="2020-12-07T10:44:42.676" v="32" actId="2696"/>
        <pc:sldMkLst>
          <pc:docMk/>
          <pc:sldMk cId="3329601932" sldId="689"/>
        </pc:sldMkLst>
      </pc:sldChg>
      <pc:sldChg chg="add del">
        <pc:chgData name="Arshad Nazir" userId="e79abec6-69ed-4b61-8344-d13cd311707a" providerId="ADAL" clId="{BBFFB8BB-A057-470C-85F5-C3A49697BC50}" dt="2020-12-07T10:43:09.041" v="28" actId="2696"/>
        <pc:sldMkLst>
          <pc:docMk/>
          <pc:sldMk cId="3915426585" sldId="689"/>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2D6EA-2D4E-4E6B-840F-07B2D4E6446A}" type="datetimeFigureOut">
              <a:rPr lang="en-PK" smtClean="0"/>
              <a:t>04/11/2021</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C2AB94-7C6D-4897-A7E2-B0394612869E}" type="slidenum">
              <a:rPr lang="en-PK" smtClean="0"/>
              <a:t>‹#›</a:t>
            </a:fld>
            <a:endParaRPr lang="en-PK"/>
          </a:p>
        </p:txBody>
      </p:sp>
    </p:spTree>
    <p:extLst>
      <p:ext uri="{BB962C8B-B14F-4D97-AF65-F5344CB8AC3E}">
        <p14:creationId xmlns:p14="http://schemas.microsoft.com/office/powerpoint/2010/main" val="1941992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D18111AE-C644-445E-B0C7-070280DF8A33}" type="slidenum">
              <a:rPr lang="x-none" smtClean="0"/>
              <a:pPr/>
              <a:t>1</a:t>
            </a:fld>
            <a:endParaRPr lang="x-none"/>
          </a:p>
        </p:txBody>
      </p:sp>
    </p:spTree>
    <p:extLst>
      <p:ext uri="{BB962C8B-B14F-4D97-AF65-F5344CB8AC3E}">
        <p14:creationId xmlns:p14="http://schemas.microsoft.com/office/powerpoint/2010/main" val="796091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7445-1249-4BA6-BFC5-FC723BC8F3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3A11DEC1-BC21-4A15-B86E-89B51B2FDF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04799A53-6C3B-4381-AE97-CF868967D1A2}"/>
              </a:ext>
            </a:extLst>
          </p:cNvPr>
          <p:cNvSpPr>
            <a:spLocks noGrp="1"/>
          </p:cNvSpPr>
          <p:nvPr>
            <p:ph type="dt" sz="half" idx="10"/>
          </p:nvPr>
        </p:nvSpPr>
        <p:spPr/>
        <p:txBody>
          <a:bodyPr/>
          <a:lstStyle/>
          <a:p>
            <a:fld id="{35796328-A624-472E-9DA1-D51EE5B95BEA}" type="datetime8">
              <a:rPr lang="en-PK" smtClean="0"/>
              <a:t>04/11/2021 11:56 AM</a:t>
            </a:fld>
            <a:endParaRPr lang="en-PK"/>
          </a:p>
        </p:txBody>
      </p:sp>
      <p:sp>
        <p:nvSpPr>
          <p:cNvPr id="5" name="Footer Placeholder 4">
            <a:extLst>
              <a:ext uri="{FF2B5EF4-FFF2-40B4-BE49-F238E27FC236}">
                <a16:creationId xmlns:a16="http://schemas.microsoft.com/office/drawing/2014/main" id="{C68FB95B-C530-432C-B2A0-6E3D464E95A5}"/>
              </a:ext>
            </a:extLst>
          </p:cNvPr>
          <p:cNvSpPr>
            <a:spLocks noGrp="1"/>
          </p:cNvSpPr>
          <p:nvPr>
            <p:ph type="ftr" sz="quarter" idx="11"/>
          </p:nvPr>
        </p:nvSpPr>
        <p:spPr/>
        <p:txBody>
          <a:bodyPr/>
          <a:lstStyle/>
          <a:p>
            <a:r>
              <a:rPr lang="en-US" smtClean="0"/>
              <a:t>Fall 2021</a:t>
            </a:r>
            <a:endParaRPr lang="en-PK"/>
          </a:p>
        </p:txBody>
      </p:sp>
      <p:sp>
        <p:nvSpPr>
          <p:cNvPr id="6" name="Slide Number Placeholder 5">
            <a:extLst>
              <a:ext uri="{FF2B5EF4-FFF2-40B4-BE49-F238E27FC236}">
                <a16:creationId xmlns:a16="http://schemas.microsoft.com/office/drawing/2014/main" id="{28AEB348-1AF0-4A8B-BF32-39C18CD9E878}"/>
              </a:ext>
            </a:extLst>
          </p:cNvPr>
          <p:cNvSpPr>
            <a:spLocks noGrp="1"/>
          </p:cNvSpPr>
          <p:nvPr>
            <p:ph type="sldNum" sz="quarter" idx="12"/>
          </p:nvPr>
        </p:nvSpPr>
        <p:spPr/>
        <p:txBody>
          <a:bodyPr/>
          <a:lstStyle/>
          <a:p>
            <a:fld id="{7000EB38-BADF-40E8-A0D2-1BB999F9F745}" type="slidenum">
              <a:rPr lang="en-PK" smtClean="0"/>
              <a:t>‹#›</a:t>
            </a:fld>
            <a:endParaRPr lang="en-PK"/>
          </a:p>
        </p:txBody>
      </p:sp>
    </p:spTree>
    <p:extLst>
      <p:ext uri="{BB962C8B-B14F-4D97-AF65-F5344CB8AC3E}">
        <p14:creationId xmlns:p14="http://schemas.microsoft.com/office/powerpoint/2010/main" val="674508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7118-219C-4EE7-8114-2861737A1C6E}"/>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45C6CE9C-F866-418B-97B5-D48A2B4312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1F5655F-15D7-4DF9-A986-0B84376BD5ED}"/>
              </a:ext>
            </a:extLst>
          </p:cNvPr>
          <p:cNvSpPr>
            <a:spLocks noGrp="1"/>
          </p:cNvSpPr>
          <p:nvPr>
            <p:ph type="dt" sz="half" idx="10"/>
          </p:nvPr>
        </p:nvSpPr>
        <p:spPr/>
        <p:txBody>
          <a:bodyPr/>
          <a:lstStyle/>
          <a:p>
            <a:fld id="{14FAFC27-1536-4545-91E0-2BD744D94505}" type="datetime8">
              <a:rPr lang="en-PK" smtClean="0"/>
              <a:t>04/11/2021 11:56 AM</a:t>
            </a:fld>
            <a:endParaRPr lang="en-PK"/>
          </a:p>
        </p:txBody>
      </p:sp>
      <p:sp>
        <p:nvSpPr>
          <p:cNvPr id="5" name="Footer Placeholder 4">
            <a:extLst>
              <a:ext uri="{FF2B5EF4-FFF2-40B4-BE49-F238E27FC236}">
                <a16:creationId xmlns:a16="http://schemas.microsoft.com/office/drawing/2014/main" id="{FD87E834-F4B7-4D37-8993-91C37A411780}"/>
              </a:ext>
            </a:extLst>
          </p:cNvPr>
          <p:cNvSpPr>
            <a:spLocks noGrp="1"/>
          </p:cNvSpPr>
          <p:nvPr>
            <p:ph type="ftr" sz="quarter" idx="11"/>
          </p:nvPr>
        </p:nvSpPr>
        <p:spPr/>
        <p:txBody>
          <a:bodyPr/>
          <a:lstStyle/>
          <a:p>
            <a:r>
              <a:rPr lang="en-US" smtClean="0"/>
              <a:t>Fall 2021</a:t>
            </a:r>
            <a:endParaRPr lang="en-PK"/>
          </a:p>
        </p:txBody>
      </p:sp>
      <p:sp>
        <p:nvSpPr>
          <p:cNvPr id="6" name="Slide Number Placeholder 5">
            <a:extLst>
              <a:ext uri="{FF2B5EF4-FFF2-40B4-BE49-F238E27FC236}">
                <a16:creationId xmlns:a16="http://schemas.microsoft.com/office/drawing/2014/main" id="{F6528542-04AD-4D48-969F-ADCD73E933B2}"/>
              </a:ext>
            </a:extLst>
          </p:cNvPr>
          <p:cNvSpPr>
            <a:spLocks noGrp="1"/>
          </p:cNvSpPr>
          <p:nvPr>
            <p:ph type="sldNum" sz="quarter" idx="12"/>
          </p:nvPr>
        </p:nvSpPr>
        <p:spPr/>
        <p:txBody>
          <a:bodyPr/>
          <a:lstStyle/>
          <a:p>
            <a:fld id="{7000EB38-BADF-40E8-A0D2-1BB999F9F745}" type="slidenum">
              <a:rPr lang="en-PK" smtClean="0"/>
              <a:t>‹#›</a:t>
            </a:fld>
            <a:endParaRPr lang="en-PK"/>
          </a:p>
        </p:txBody>
      </p:sp>
    </p:spTree>
    <p:extLst>
      <p:ext uri="{BB962C8B-B14F-4D97-AF65-F5344CB8AC3E}">
        <p14:creationId xmlns:p14="http://schemas.microsoft.com/office/powerpoint/2010/main" val="847585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20DF82-EB7B-44F7-B876-74995C0015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4F3CC425-A1DE-482B-9C08-8D4C40238A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F34751E-AB2B-4844-B5A0-E1C117444AED}"/>
              </a:ext>
            </a:extLst>
          </p:cNvPr>
          <p:cNvSpPr>
            <a:spLocks noGrp="1"/>
          </p:cNvSpPr>
          <p:nvPr>
            <p:ph type="dt" sz="half" idx="10"/>
          </p:nvPr>
        </p:nvSpPr>
        <p:spPr/>
        <p:txBody>
          <a:bodyPr/>
          <a:lstStyle/>
          <a:p>
            <a:fld id="{2083052D-890B-4831-B514-D20B612A0254}" type="datetime8">
              <a:rPr lang="en-PK" smtClean="0"/>
              <a:t>04/11/2021 11:56 AM</a:t>
            </a:fld>
            <a:endParaRPr lang="en-PK"/>
          </a:p>
        </p:txBody>
      </p:sp>
      <p:sp>
        <p:nvSpPr>
          <p:cNvPr id="5" name="Footer Placeholder 4">
            <a:extLst>
              <a:ext uri="{FF2B5EF4-FFF2-40B4-BE49-F238E27FC236}">
                <a16:creationId xmlns:a16="http://schemas.microsoft.com/office/drawing/2014/main" id="{79D22A06-B1C7-485C-A75D-58B83078B0FF}"/>
              </a:ext>
            </a:extLst>
          </p:cNvPr>
          <p:cNvSpPr>
            <a:spLocks noGrp="1"/>
          </p:cNvSpPr>
          <p:nvPr>
            <p:ph type="ftr" sz="quarter" idx="11"/>
          </p:nvPr>
        </p:nvSpPr>
        <p:spPr/>
        <p:txBody>
          <a:bodyPr/>
          <a:lstStyle/>
          <a:p>
            <a:r>
              <a:rPr lang="en-US" smtClean="0"/>
              <a:t>Fall 2021</a:t>
            </a:r>
            <a:endParaRPr lang="en-PK"/>
          </a:p>
        </p:txBody>
      </p:sp>
      <p:sp>
        <p:nvSpPr>
          <p:cNvPr id="6" name="Slide Number Placeholder 5">
            <a:extLst>
              <a:ext uri="{FF2B5EF4-FFF2-40B4-BE49-F238E27FC236}">
                <a16:creationId xmlns:a16="http://schemas.microsoft.com/office/drawing/2014/main" id="{55AFB3F0-0C84-4777-95F8-CC3FB6692EEB}"/>
              </a:ext>
            </a:extLst>
          </p:cNvPr>
          <p:cNvSpPr>
            <a:spLocks noGrp="1"/>
          </p:cNvSpPr>
          <p:nvPr>
            <p:ph type="sldNum" sz="quarter" idx="12"/>
          </p:nvPr>
        </p:nvSpPr>
        <p:spPr/>
        <p:txBody>
          <a:bodyPr/>
          <a:lstStyle/>
          <a:p>
            <a:fld id="{7000EB38-BADF-40E8-A0D2-1BB999F9F745}" type="slidenum">
              <a:rPr lang="en-PK" smtClean="0"/>
              <a:t>‹#›</a:t>
            </a:fld>
            <a:endParaRPr lang="en-PK"/>
          </a:p>
        </p:txBody>
      </p:sp>
    </p:spTree>
    <p:extLst>
      <p:ext uri="{BB962C8B-B14F-4D97-AF65-F5344CB8AC3E}">
        <p14:creationId xmlns:p14="http://schemas.microsoft.com/office/powerpoint/2010/main" val="3959633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3EE7E-2701-4254-88FD-B779498A24E1}"/>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1A11DBE-4FEB-4697-BA9A-666A28CB7F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453B60B-37B5-4823-8B2E-DA0A6E13CCA1}"/>
              </a:ext>
            </a:extLst>
          </p:cNvPr>
          <p:cNvSpPr>
            <a:spLocks noGrp="1"/>
          </p:cNvSpPr>
          <p:nvPr>
            <p:ph type="dt" sz="half" idx="10"/>
          </p:nvPr>
        </p:nvSpPr>
        <p:spPr/>
        <p:txBody>
          <a:bodyPr/>
          <a:lstStyle/>
          <a:p>
            <a:fld id="{E6E6B54C-A1AE-444C-8D4F-AE241311DA66}" type="datetime8">
              <a:rPr lang="en-PK" smtClean="0"/>
              <a:t>04/11/2021 11:56 AM</a:t>
            </a:fld>
            <a:endParaRPr lang="en-PK"/>
          </a:p>
        </p:txBody>
      </p:sp>
      <p:sp>
        <p:nvSpPr>
          <p:cNvPr id="5" name="Footer Placeholder 4">
            <a:extLst>
              <a:ext uri="{FF2B5EF4-FFF2-40B4-BE49-F238E27FC236}">
                <a16:creationId xmlns:a16="http://schemas.microsoft.com/office/drawing/2014/main" id="{1C9F9516-F3A0-46F6-9A8F-49945FE5DD88}"/>
              </a:ext>
            </a:extLst>
          </p:cNvPr>
          <p:cNvSpPr>
            <a:spLocks noGrp="1"/>
          </p:cNvSpPr>
          <p:nvPr>
            <p:ph type="ftr" sz="quarter" idx="11"/>
          </p:nvPr>
        </p:nvSpPr>
        <p:spPr/>
        <p:txBody>
          <a:bodyPr/>
          <a:lstStyle/>
          <a:p>
            <a:r>
              <a:rPr lang="en-US" smtClean="0"/>
              <a:t>Fall 2021</a:t>
            </a:r>
            <a:endParaRPr lang="en-PK"/>
          </a:p>
        </p:txBody>
      </p:sp>
      <p:sp>
        <p:nvSpPr>
          <p:cNvPr id="6" name="Slide Number Placeholder 5">
            <a:extLst>
              <a:ext uri="{FF2B5EF4-FFF2-40B4-BE49-F238E27FC236}">
                <a16:creationId xmlns:a16="http://schemas.microsoft.com/office/drawing/2014/main" id="{124D9748-8C2E-4761-9042-9BB08877D568}"/>
              </a:ext>
            </a:extLst>
          </p:cNvPr>
          <p:cNvSpPr>
            <a:spLocks noGrp="1"/>
          </p:cNvSpPr>
          <p:nvPr>
            <p:ph type="sldNum" sz="quarter" idx="12"/>
          </p:nvPr>
        </p:nvSpPr>
        <p:spPr/>
        <p:txBody>
          <a:bodyPr/>
          <a:lstStyle/>
          <a:p>
            <a:fld id="{7000EB38-BADF-40E8-A0D2-1BB999F9F745}" type="slidenum">
              <a:rPr lang="en-PK" smtClean="0"/>
              <a:t>‹#›</a:t>
            </a:fld>
            <a:endParaRPr lang="en-PK"/>
          </a:p>
        </p:txBody>
      </p:sp>
    </p:spTree>
    <p:extLst>
      <p:ext uri="{BB962C8B-B14F-4D97-AF65-F5344CB8AC3E}">
        <p14:creationId xmlns:p14="http://schemas.microsoft.com/office/powerpoint/2010/main" val="4027165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6B91-2AB7-41C5-889C-77C61D7DA6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FFCA2157-2FBC-489C-8167-188A1C1E68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ABEB20-6C59-4B2A-81F9-4D2AC9BAC0ED}"/>
              </a:ext>
            </a:extLst>
          </p:cNvPr>
          <p:cNvSpPr>
            <a:spLocks noGrp="1"/>
          </p:cNvSpPr>
          <p:nvPr>
            <p:ph type="dt" sz="half" idx="10"/>
          </p:nvPr>
        </p:nvSpPr>
        <p:spPr/>
        <p:txBody>
          <a:bodyPr/>
          <a:lstStyle/>
          <a:p>
            <a:fld id="{375BCFE1-3A73-4F9A-B251-99641B9DD180}" type="datetime8">
              <a:rPr lang="en-PK" smtClean="0"/>
              <a:t>04/11/2021 11:56 AM</a:t>
            </a:fld>
            <a:endParaRPr lang="en-PK"/>
          </a:p>
        </p:txBody>
      </p:sp>
      <p:sp>
        <p:nvSpPr>
          <p:cNvPr id="5" name="Footer Placeholder 4">
            <a:extLst>
              <a:ext uri="{FF2B5EF4-FFF2-40B4-BE49-F238E27FC236}">
                <a16:creationId xmlns:a16="http://schemas.microsoft.com/office/drawing/2014/main" id="{63214190-B55D-4D02-9173-4BB050DCFCA0}"/>
              </a:ext>
            </a:extLst>
          </p:cNvPr>
          <p:cNvSpPr>
            <a:spLocks noGrp="1"/>
          </p:cNvSpPr>
          <p:nvPr>
            <p:ph type="ftr" sz="quarter" idx="11"/>
          </p:nvPr>
        </p:nvSpPr>
        <p:spPr/>
        <p:txBody>
          <a:bodyPr/>
          <a:lstStyle/>
          <a:p>
            <a:r>
              <a:rPr lang="en-US" smtClean="0"/>
              <a:t>Fall 2021</a:t>
            </a:r>
            <a:endParaRPr lang="en-PK"/>
          </a:p>
        </p:txBody>
      </p:sp>
      <p:sp>
        <p:nvSpPr>
          <p:cNvPr id="6" name="Slide Number Placeholder 5">
            <a:extLst>
              <a:ext uri="{FF2B5EF4-FFF2-40B4-BE49-F238E27FC236}">
                <a16:creationId xmlns:a16="http://schemas.microsoft.com/office/drawing/2014/main" id="{5D24A07E-96C6-4D9F-993B-205C49EC1AA3}"/>
              </a:ext>
            </a:extLst>
          </p:cNvPr>
          <p:cNvSpPr>
            <a:spLocks noGrp="1"/>
          </p:cNvSpPr>
          <p:nvPr>
            <p:ph type="sldNum" sz="quarter" idx="12"/>
          </p:nvPr>
        </p:nvSpPr>
        <p:spPr/>
        <p:txBody>
          <a:bodyPr/>
          <a:lstStyle/>
          <a:p>
            <a:fld id="{7000EB38-BADF-40E8-A0D2-1BB999F9F745}" type="slidenum">
              <a:rPr lang="en-PK" smtClean="0"/>
              <a:t>‹#›</a:t>
            </a:fld>
            <a:endParaRPr lang="en-PK"/>
          </a:p>
        </p:txBody>
      </p:sp>
    </p:spTree>
    <p:extLst>
      <p:ext uri="{BB962C8B-B14F-4D97-AF65-F5344CB8AC3E}">
        <p14:creationId xmlns:p14="http://schemas.microsoft.com/office/powerpoint/2010/main" val="3469888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0F607-0FF9-43B5-82FA-61609693F1C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9C64329-A92F-41B1-AF29-613BE71DA2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ED9DAFB5-A5A4-4E76-A874-41A4941581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9EC9E680-6E7A-4E9F-8C6D-8C02249A3DED}"/>
              </a:ext>
            </a:extLst>
          </p:cNvPr>
          <p:cNvSpPr>
            <a:spLocks noGrp="1"/>
          </p:cNvSpPr>
          <p:nvPr>
            <p:ph type="dt" sz="half" idx="10"/>
          </p:nvPr>
        </p:nvSpPr>
        <p:spPr/>
        <p:txBody>
          <a:bodyPr/>
          <a:lstStyle/>
          <a:p>
            <a:fld id="{39A20563-9414-47F9-8F50-E5464946F2F3}" type="datetime8">
              <a:rPr lang="en-PK" smtClean="0"/>
              <a:t>04/11/2021 11:56 AM</a:t>
            </a:fld>
            <a:endParaRPr lang="en-PK"/>
          </a:p>
        </p:txBody>
      </p:sp>
      <p:sp>
        <p:nvSpPr>
          <p:cNvPr id="6" name="Footer Placeholder 5">
            <a:extLst>
              <a:ext uri="{FF2B5EF4-FFF2-40B4-BE49-F238E27FC236}">
                <a16:creationId xmlns:a16="http://schemas.microsoft.com/office/drawing/2014/main" id="{7565BAEE-56BA-4908-A056-ED67D8DF33BF}"/>
              </a:ext>
            </a:extLst>
          </p:cNvPr>
          <p:cNvSpPr>
            <a:spLocks noGrp="1"/>
          </p:cNvSpPr>
          <p:nvPr>
            <p:ph type="ftr" sz="quarter" idx="11"/>
          </p:nvPr>
        </p:nvSpPr>
        <p:spPr/>
        <p:txBody>
          <a:bodyPr/>
          <a:lstStyle/>
          <a:p>
            <a:r>
              <a:rPr lang="en-US" smtClean="0"/>
              <a:t>Fall 2021</a:t>
            </a:r>
            <a:endParaRPr lang="en-PK"/>
          </a:p>
        </p:txBody>
      </p:sp>
      <p:sp>
        <p:nvSpPr>
          <p:cNvPr id="7" name="Slide Number Placeholder 6">
            <a:extLst>
              <a:ext uri="{FF2B5EF4-FFF2-40B4-BE49-F238E27FC236}">
                <a16:creationId xmlns:a16="http://schemas.microsoft.com/office/drawing/2014/main" id="{8EA077FE-0FA0-4E44-B9C4-7A22611D5CDE}"/>
              </a:ext>
            </a:extLst>
          </p:cNvPr>
          <p:cNvSpPr>
            <a:spLocks noGrp="1"/>
          </p:cNvSpPr>
          <p:nvPr>
            <p:ph type="sldNum" sz="quarter" idx="12"/>
          </p:nvPr>
        </p:nvSpPr>
        <p:spPr/>
        <p:txBody>
          <a:bodyPr/>
          <a:lstStyle/>
          <a:p>
            <a:fld id="{7000EB38-BADF-40E8-A0D2-1BB999F9F745}" type="slidenum">
              <a:rPr lang="en-PK" smtClean="0"/>
              <a:t>‹#›</a:t>
            </a:fld>
            <a:endParaRPr lang="en-PK"/>
          </a:p>
        </p:txBody>
      </p:sp>
    </p:spTree>
    <p:extLst>
      <p:ext uri="{BB962C8B-B14F-4D97-AF65-F5344CB8AC3E}">
        <p14:creationId xmlns:p14="http://schemas.microsoft.com/office/powerpoint/2010/main" val="1506810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9F14-3507-4F76-9DB8-3ACFFD1A48A1}"/>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375512F-8EE7-48A8-BB1E-3E582CC1A1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B5BCB4-1256-42C1-9F1C-3825AFC3DF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493B2879-9D5A-4488-BC46-291A6DF95C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454F1E-D2CF-4AA5-B89E-17AF7A9559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67F01AB1-6D7F-4F2F-B9D8-215E389861D1}"/>
              </a:ext>
            </a:extLst>
          </p:cNvPr>
          <p:cNvSpPr>
            <a:spLocks noGrp="1"/>
          </p:cNvSpPr>
          <p:nvPr>
            <p:ph type="dt" sz="half" idx="10"/>
          </p:nvPr>
        </p:nvSpPr>
        <p:spPr/>
        <p:txBody>
          <a:bodyPr/>
          <a:lstStyle/>
          <a:p>
            <a:fld id="{ECC4EE01-5E52-434C-A92D-6E20DF02BBD6}" type="datetime8">
              <a:rPr lang="en-PK" smtClean="0"/>
              <a:t>04/11/2021 11:56 AM</a:t>
            </a:fld>
            <a:endParaRPr lang="en-PK"/>
          </a:p>
        </p:txBody>
      </p:sp>
      <p:sp>
        <p:nvSpPr>
          <p:cNvPr id="8" name="Footer Placeholder 7">
            <a:extLst>
              <a:ext uri="{FF2B5EF4-FFF2-40B4-BE49-F238E27FC236}">
                <a16:creationId xmlns:a16="http://schemas.microsoft.com/office/drawing/2014/main" id="{DBD25D2B-E482-45D5-81B4-4B0FFB9C9C31}"/>
              </a:ext>
            </a:extLst>
          </p:cNvPr>
          <p:cNvSpPr>
            <a:spLocks noGrp="1"/>
          </p:cNvSpPr>
          <p:nvPr>
            <p:ph type="ftr" sz="quarter" idx="11"/>
          </p:nvPr>
        </p:nvSpPr>
        <p:spPr/>
        <p:txBody>
          <a:bodyPr/>
          <a:lstStyle/>
          <a:p>
            <a:r>
              <a:rPr lang="en-US" smtClean="0"/>
              <a:t>Fall 2021</a:t>
            </a:r>
            <a:endParaRPr lang="en-PK"/>
          </a:p>
        </p:txBody>
      </p:sp>
      <p:sp>
        <p:nvSpPr>
          <p:cNvPr id="9" name="Slide Number Placeholder 8">
            <a:extLst>
              <a:ext uri="{FF2B5EF4-FFF2-40B4-BE49-F238E27FC236}">
                <a16:creationId xmlns:a16="http://schemas.microsoft.com/office/drawing/2014/main" id="{3FD6A18A-A7DB-494D-AD8C-C65E051D823B}"/>
              </a:ext>
            </a:extLst>
          </p:cNvPr>
          <p:cNvSpPr>
            <a:spLocks noGrp="1"/>
          </p:cNvSpPr>
          <p:nvPr>
            <p:ph type="sldNum" sz="quarter" idx="12"/>
          </p:nvPr>
        </p:nvSpPr>
        <p:spPr/>
        <p:txBody>
          <a:bodyPr/>
          <a:lstStyle/>
          <a:p>
            <a:fld id="{7000EB38-BADF-40E8-A0D2-1BB999F9F745}" type="slidenum">
              <a:rPr lang="en-PK" smtClean="0"/>
              <a:t>‹#›</a:t>
            </a:fld>
            <a:endParaRPr lang="en-PK"/>
          </a:p>
        </p:txBody>
      </p:sp>
    </p:spTree>
    <p:extLst>
      <p:ext uri="{BB962C8B-B14F-4D97-AF65-F5344CB8AC3E}">
        <p14:creationId xmlns:p14="http://schemas.microsoft.com/office/powerpoint/2010/main" val="769124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F9AE-5E9E-4703-A2E1-051F87C0ABDC}"/>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9F5581E4-FC19-48BE-AF02-A3E43EF08528}"/>
              </a:ext>
            </a:extLst>
          </p:cNvPr>
          <p:cNvSpPr>
            <a:spLocks noGrp="1"/>
          </p:cNvSpPr>
          <p:nvPr>
            <p:ph type="dt" sz="half" idx="10"/>
          </p:nvPr>
        </p:nvSpPr>
        <p:spPr/>
        <p:txBody>
          <a:bodyPr/>
          <a:lstStyle/>
          <a:p>
            <a:fld id="{AC8640BD-A4CE-4537-87B9-DC3B800D4295}" type="datetime8">
              <a:rPr lang="en-PK" smtClean="0"/>
              <a:t>04/11/2021 11:56 AM</a:t>
            </a:fld>
            <a:endParaRPr lang="en-PK"/>
          </a:p>
        </p:txBody>
      </p:sp>
      <p:sp>
        <p:nvSpPr>
          <p:cNvPr id="4" name="Footer Placeholder 3">
            <a:extLst>
              <a:ext uri="{FF2B5EF4-FFF2-40B4-BE49-F238E27FC236}">
                <a16:creationId xmlns:a16="http://schemas.microsoft.com/office/drawing/2014/main" id="{14A6A998-832F-47D2-8354-9069E975AEF1}"/>
              </a:ext>
            </a:extLst>
          </p:cNvPr>
          <p:cNvSpPr>
            <a:spLocks noGrp="1"/>
          </p:cNvSpPr>
          <p:nvPr>
            <p:ph type="ftr" sz="quarter" idx="11"/>
          </p:nvPr>
        </p:nvSpPr>
        <p:spPr/>
        <p:txBody>
          <a:bodyPr/>
          <a:lstStyle/>
          <a:p>
            <a:r>
              <a:rPr lang="en-US" smtClean="0"/>
              <a:t>Fall 2021</a:t>
            </a:r>
            <a:endParaRPr lang="en-PK"/>
          </a:p>
        </p:txBody>
      </p:sp>
      <p:sp>
        <p:nvSpPr>
          <p:cNvPr id="5" name="Slide Number Placeholder 4">
            <a:extLst>
              <a:ext uri="{FF2B5EF4-FFF2-40B4-BE49-F238E27FC236}">
                <a16:creationId xmlns:a16="http://schemas.microsoft.com/office/drawing/2014/main" id="{82DE83A8-3ACA-4443-AC29-C046490DBDDC}"/>
              </a:ext>
            </a:extLst>
          </p:cNvPr>
          <p:cNvSpPr>
            <a:spLocks noGrp="1"/>
          </p:cNvSpPr>
          <p:nvPr>
            <p:ph type="sldNum" sz="quarter" idx="12"/>
          </p:nvPr>
        </p:nvSpPr>
        <p:spPr/>
        <p:txBody>
          <a:bodyPr/>
          <a:lstStyle/>
          <a:p>
            <a:fld id="{7000EB38-BADF-40E8-A0D2-1BB999F9F745}" type="slidenum">
              <a:rPr lang="en-PK" smtClean="0"/>
              <a:t>‹#›</a:t>
            </a:fld>
            <a:endParaRPr lang="en-PK"/>
          </a:p>
        </p:txBody>
      </p:sp>
    </p:spTree>
    <p:extLst>
      <p:ext uri="{BB962C8B-B14F-4D97-AF65-F5344CB8AC3E}">
        <p14:creationId xmlns:p14="http://schemas.microsoft.com/office/powerpoint/2010/main" val="323310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EC6C3A-B3A0-4119-AB79-927A5D80D79A}"/>
              </a:ext>
            </a:extLst>
          </p:cNvPr>
          <p:cNvSpPr>
            <a:spLocks noGrp="1"/>
          </p:cNvSpPr>
          <p:nvPr>
            <p:ph type="dt" sz="half" idx="10"/>
          </p:nvPr>
        </p:nvSpPr>
        <p:spPr/>
        <p:txBody>
          <a:bodyPr/>
          <a:lstStyle/>
          <a:p>
            <a:fld id="{12B8429A-6551-4FE6-AEA2-C209D31A4077}" type="datetime8">
              <a:rPr lang="en-PK" smtClean="0"/>
              <a:t>04/11/2021 11:56 AM</a:t>
            </a:fld>
            <a:endParaRPr lang="en-PK"/>
          </a:p>
        </p:txBody>
      </p:sp>
      <p:sp>
        <p:nvSpPr>
          <p:cNvPr id="3" name="Footer Placeholder 2">
            <a:extLst>
              <a:ext uri="{FF2B5EF4-FFF2-40B4-BE49-F238E27FC236}">
                <a16:creationId xmlns:a16="http://schemas.microsoft.com/office/drawing/2014/main" id="{45F593C4-6DD4-48D3-A7B7-7B4132E94FB4}"/>
              </a:ext>
            </a:extLst>
          </p:cNvPr>
          <p:cNvSpPr>
            <a:spLocks noGrp="1"/>
          </p:cNvSpPr>
          <p:nvPr>
            <p:ph type="ftr" sz="quarter" idx="11"/>
          </p:nvPr>
        </p:nvSpPr>
        <p:spPr/>
        <p:txBody>
          <a:bodyPr/>
          <a:lstStyle/>
          <a:p>
            <a:r>
              <a:rPr lang="en-US" smtClean="0"/>
              <a:t>Fall 2021</a:t>
            </a:r>
            <a:endParaRPr lang="en-PK"/>
          </a:p>
        </p:txBody>
      </p:sp>
      <p:sp>
        <p:nvSpPr>
          <p:cNvPr id="4" name="Slide Number Placeholder 3">
            <a:extLst>
              <a:ext uri="{FF2B5EF4-FFF2-40B4-BE49-F238E27FC236}">
                <a16:creationId xmlns:a16="http://schemas.microsoft.com/office/drawing/2014/main" id="{439695CF-ABFA-4F5C-9C8A-C35FF7D06DC5}"/>
              </a:ext>
            </a:extLst>
          </p:cNvPr>
          <p:cNvSpPr>
            <a:spLocks noGrp="1"/>
          </p:cNvSpPr>
          <p:nvPr>
            <p:ph type="sldNum" sz="quarter" idx="12"/>
          </p:nvPr>
        </p:nvSpPr>
        <p:spPr/>
        <p:txBody>
          <a:bodyPr/>
          <a:lstStyle/>
          <a:p>
            <a:fld id="{7000EB38-BADF-40E8-A0D2-1BB999F9F745}" type="slidenum">
              <a:rPr lang="en-PK" smtClean="0"/>
              <a:t>‹#›</a:t>
            </a:fld>
            <a:endParaRPr lang="en-PK"/>
          </a:p>
        </p:txBody>
      </p:sp>
    </p:spTree>
    <p:extLst>
      <p:ext uri="{BB962C8B-B14F-4D97-AF65-F5344CB8AC3E}">
        <p14:creationId xmlns:p14="http://schemas.microsoft.com/office/powerpoint/2010/main" val="3489057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5A83-6FA9-4A8A-95B8-679593E307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FAAC41EA-43F8-47F3-B69F-C5B5260246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1A727EF7-F614-42F3-98B0-5FF4EAECD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1761C-7A38-4989-811F-A8524D6AB832}"/>
              </a:ext>
            </a:extLst>
          </p:cNvPr>
          <p:cNvSpPr>
            <a:spLocks noGrp="1"/>
          </p:cNvSpPr>
          <p:nvPr>
            <p:ph type="dt" sz="half" idx="10"/>
          </p:nvPr>
        </p:nvSpPr>
        <p:spPr/>
        <p:txBody>
          <a:bodyPr/>
          <a:lstStyle/>
          <a:p>
            <a:fld id="{8A7F8316-5EC3-4EAD-9751-A91C92931C14}" type="datetime8">
              <a:rPr lang="en-PK" smtClean="0"/>
              <a:t>04/11/2021 11:56 AM</a:t>
            </a:fld>
            <a:endParaRPr lang="en-PK"/>
          </a:p>
        </p:txBody>
      </p:sp>
      <p:sp>
        <p:nvSpPr>
          <p:cNvPr id="6" name="Footer Placeholder 5">
            <a:extLst>
              <a:ext uri="{FF2B5EF4-FFF2-40B4-BE49-F238E27FC236}">
                <a16:creationId xmlns:a16="http://schemas.microsoft.com/office/drawing/2014/main" id="{CF8A601D-E14F-416E-B009-35F9D5B35DA6}"/>
              </a:ext>
            </a:extLst>
          </p:cNvPr>
          <p:cNvSpPr>
            <a:spLocks noGrp="1"/>
          </p:cNvSpPr>
          <p:nvPr>
            <p:ph type="ftr" sz="quarter" idx="11"/>
          </p:nvPr>
        </p:nvSpPr>
        <p:spPr/>
        <p:txBody>
          <a:bodyPr/>
          <a:lstStyle/>
          <a:p>
            <a:r>
              <a:rPr lang="en-US" smtClean="0"/>
              <a:t>Fall 2021</a:t>
            </a:r>
            <a:endParaRPr lang="en-PK"/>
          </a:p>
        </p:txBody>
      </p:sp>
      <p:sp>
        <p:nvSpPr>
          <p:cNvPr id="7" name="Slide Number Placeholder 6">
            <a:extLst>
              <a:ext uri="{FF2B5EF4-FFF2-40B4-BE49-F238E27FC236}">
                <a16:creationId xmlns:a16="http://schemas.microsoft.com/office/drawing/2014/main" id="{B0A44F28-4C42-477F-B972-2BBF8D857699}"/>
              </a:ext>
            </a:extLst>
          </p:cNvPr>
          <p:cNvSpPr>
            <a:spLocks noGrp="1"/>
          </p:cNvSpPr>
          <p:nvPr>
            <p:ph type="sldNum" sz="quarter" idx="12"/>
          </p:nvPr>
        </p:nvSpPr>
        <p:spPr/>
        <p:txBody>
          <a:bodyPr/>
          <a:lstStyle/>
          <a:p>
            <a:fld id="{7000EB38-BADF-40E8-A0D2-1BB999F9F745}" type="slidenum">
              <a:rPr lang="en-PK" smtClean="0"/>
              <a:t>‹#›</a:t>
            </a:fld>
            <a:endParaRPr lang="en-PK"/>
          </a:p>
        </p:txBody>
      </p:sp>
    </p:spTree>
    <p:extLst>
      <p:ext uri="{BB962C8B-B14F-4D97-AF65-F5344CB8AC3E}">
        <p14:creationId xmlns:p14="http://schemas.microsoft.com/office/powerpoint/2010/main" val="74261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720D-7AF3-4145-96E0-F3D254B92D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DEADDDAF-9AB9-417C-B77B-975FF5264B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18E4014D-58FE-4981-A8C6-B08D9DB817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52033-226B-40DC-8B9C-583FF50E8D1B}"/>
              </a:ext>
            </a:extLst>
          </p:cNvPr>
          <p:cNvSpPr>
            <a:spLocks noGrp="1"/>
          </p:cNvSpPr>
          <p:nvPr>
            <p:ph type="dt" sz="half" idx="10"/>
          </p:nvPr>
        </p:nvSpPr>
        <p:spPr/>
        <p:txBody>
          <a:bodyPr/>
          <a:lstStyle/>
          <a:p>
            <a:fld id="{4CFA33D0-5A9C-42D9-A78A-151AFEBFC0B7}" type="datetime8">
              <a:rPr lang="en-PK" smtClean="0"/>
              <a:t>04/11/2021 11:56 AM</a:t>
            </a:fld>
            <a:endParaRPr lang="en-PK"/>
          </a:p>
        </p:txBody>
      </p:sp>
      <p:sp>
        <p:nvSpPr>
          <p:cNvPr id="6" name="Footer Placeholder 5">
            <a:extLst>
              <a:ext uri="{FF2B5EF4-FFF2-40B4-BE49-F238E27FC236}">
                <a16:creationId xmlns:a16="http://schemas.microsoft.com/office/drawing/2014/main" id="{84A15548-EEA3-48ED-975D-1BBC8363E786}"/>
              </a:ext>
            </a:extLst>
          </p:cNvPr>
          <p:cNvSpPr>
            <a:spLocks noGrp="1"/>
          </p:cNvSpPr>
          <p:nvPr>
            <p:ph type="ftr" sz="quarter" idx="11"/>
          </p:nvPr>
        </p:nvSpPr>
        <p:spPr/>
        <p:txBody>
          <a:bodyPr/>
          <a:lstStyle/>
          <a:p>
            <a:r>
              <a:rPr lang="en-US" smtClean="0"/>
              <a:t>Fall 2021</a:t>
            </a:r>
            <a:endParaRPr lang="en-PK"/>
          </a:p>
        </p:txBody>
      </p:sp>
      <p:sp>
        <p:nvSpPr>
          <p:cNvPr id="7" name="Slide Number Placeholder 6">
            <a:extLst>
              <a:ext uri="{FF2B5EF4-FFF2-40B4-BE49-F238E27FC236}">
                <a16:creationId xmlns:a16="http://schemas.microsoft.com/office/drawing/2014/main" id="{33D13569-9D48-430B-A48E-9F2DF4F4D9DD}"/>
              </a:ext>
            </a:extLst>
          </p:cNvPr>
          <p:cNvSpPr>
            <a:spLocks noGrp="1"/>
          </p:cNvSpPr>
          <p:nvPr>
            <p:ph type="sldNum" sz="quarter" idx="12"/>
          </p:nvPr>
        </p:nvSpPr>
        <p:spPr/>
        <p:txBody>
          <a:bodyPr/>
          <a:lstStyle/>
          <a:p>
            <a:fld id="{7000EB38-BADF-40E8-A0D2-1BB999F9F745}" type="slidenum">
              <a:rPr lang="en-PK" smtClean="0"/>
              <a:t>‹#›</a:t>
            </a:fld>
            <a:endParaRPr lang="en-PK"/>
          </a:p>
        </p:txBody>
      </p:sp>
    </p:spTree>
    <p:extLst>
      <p:ext uri="{BB962C8B-B14F-4D97-AF65-F5344CB8AC3E}">
        <p14:creationId xmlns:p14="http://schemas.microsoft.com/office/powerpoint/2010/main" val="362980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9B2FD6-DC61-4AF2-9685-1C62313F8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6066526-8C1B-44DE-A0C1-A1E9896B0E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1CD5E70-CCC7-4550-AD71-92AA242995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CDA0CF-F666-449E-8371-52D0E98C7906}" type="datetime8">
              <a:rPr lang="en-PK" smtClean="0"/>
              <a:t>04/11/2021 11:56 AM</a:t>
            </a:fld>
            <a:endParaRPr lang="en-PK"/>
          </a:p>
        </p:txBody>
      </p:sp>
      <p:sp>
        <p:nvSpPr>
          <p:cNvPr id="5" name="Footer Placeholder 4">
            <a:extLst>
              <a:ext uri="{FF2B5EF4-FFF2-40B4-BE49-F238E27FC236}">
                <a16:creationId xmlns:a16="http://schemas.microsoft.com/office/drawing/2014/main" id="{8330B7B5-1259-426B-B089-DC2A438478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Fall 2021</a:t>
            </a:r>
            <a:endParaRPr lang="en-PK"/>
          </a:p>
        </p:txBody>
      </p:sp>
      <p:sp>
        <p:nvSpPr>
          <p:cNvPr id="6" name="Slide Number Placeholder 5">
            <a:extLst>
              <a:ext uri="{FF2B5EF4-FFF2-40B4-BE49-F238E27FC236}">
                <a16:creationId xmlns:a16="http://schemas.microsoft.com/office/drawing/2014/main" id="{4A06AE1B-3C1F-4C2F-BA71-CB2B156CF8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0EB38-BADF-40E8-A0D2-1BB999F9F745}" type="slidenum">
              <a:rPr lang="en-PK" smtClean="0"/>
              <a:t>‹#›</a:t>
            </a:fld>
            <a:endParaRPr lang="en-PK"/>
          </a:p>
        </p:txBody>
      </p:sp>
    </p:spTree>
    <p:extLst>
      <p:ext uri="{BB962C8B-B14F-4D97-AF65-F5344CB8AC3E}">
        <p14:creationId xmlns:p14="http://schemas.microsoft.com/office/powerpoint/2010/main" val="1430674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91AA-D5AC-45AF-A51A-BE7F302349D2}"/>
              </a:ext>
            </a:extLst>
          </p:cNvPr>
          <p:cNvSpPr>
            <a:spLocks noGrp="1"/>
          </p:cNvSpPr>
          <p:nvPr>
            <p:ph type="ctrTitle"/>
          </p:nvPr>
        </p:nvSpPr>
        <p:spPr>
          <a:xfrm>
            <a:off x="1524000" y="3589606"/>
            <a:ext cx="9144000" cy="897988"/>
          </a:xfrm>
        </p:spPr>
        <p:txBody>
          <a:bodyPr>
            <a:normAutofit fontScale="90000"/>
          </a:bodyPr>
          <a:lstStyle/>
          <a:p>
            <a:r>
              <a:rPr lang="en-US" dirty="0"/>
              <a:t>Chapter4: Combinational Logic</a:t>
            </a:r>
            <a:endParaRPr lang="x-none" dirty="0"/>
          </a:p>
        </p:txBody>
      </p:sp>
      <p:sp>
        <p:nvSpPr>
          <p:cNvPr id="3" name="Subtitle 2">
            <a:extLst>
              <a:ext uri="{FF2B5EF4-FFF2-40B4-BE49-F238E27FC236}">
                <a16:creationId xmlns:a16="http://schemas.microsoft.com/office/drawing/2014/main" id="{5C63809E-0F1F-4E2C-8FCF-5C27FE40B3D8}"/>
              </a:ext>
            </a:extLst>
          </p:cNvPr>
          <p:cNvSpPr>
            <a:spLocks noGrp="1"/>
          </p:cNvSpPr>
          <p:nvPr>
            <p:ph type="subTitle" idx="1"/>
          </p:nvPr>
        </p:nvSpPr>
        <p:spPr>
          <a:xfrm>
            <a:off x="1828800" y="4740812"/>
            <a:ext cx="8534400" cy="897988"/>
          </a:xfrm>
        </p:spPr>
        <p:txBody>
          <a:bodyPr>
            <a:normAutofit/>
          </a:bodyPr>
          <a:lstStyle/>
          <a:p>
            <a:r>
              <a:rPr lang="en-US" dirty="0" smtClean="0"/>
              <a:t>Lecture2- </a:t>
            </a:r>
            <a:r>
              <a:rPr lang="en-US" dirty="0"/>
              <a:t>Design 4-bit Ripple Carry Binary Adder-Subtractor Circuit</a:t>
            </a:r>
            <a:endParaRPr lang="en-US" sz="2200" dirty="0"/>
          </a:p>
          <a:p>
            <a:endParaRPr lang="en-US" sz="2200" dirty="0"/>
          </a:p>
          <a:p>
            <a:endParaRPr lang="x-none" sz="2200" dirty="0"/>
          </a:p>
        </p:txBody>
      </p:sp>
      <p:pic>
        <p:nvPicPr>
          <p:cNvPr id="4" name="Picture 3">
            <a:extLst>
              <a:ext uri="{FF2B5EF4-FFF2-40B4-BE49-F238E27FC236}">
                <a16:creationId xmlns:a16="http://schemas.microsoft.com/office/drawing/2014/main" id="{16ED60B2-383C-4BE5-B978-09154AA77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576775"/>
            <a:ext cx="2883877" cy="285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C4F838D8-D834-4625-BF27-55139A8BA925}"/>
              </a:ext>
            </a:extLst>
          </p:cNvPr>
          <p:cNvSpPr txBox="1"/>
          <p:nvPr/>
        </p:nvSpPr>
        <p:spPr>
          <a:xfrm>
            <a:off x="6694312" y="5638800"/>
            <a:ext cx="4663500" cy="1107996"/>
          </a:xfrm>
          <a:prstGeom prst="rect">
            <a:avLst/>
          </a:prstGeom>
          <a:noFill/>
        </p:spPr>
        <p:txBody>
          <a:bodyPr wrap="square" rtlCol="0">
            <a:spAutoFit/>
          </a:bodyPr>
          <a:lstStyle/>
          <a:p>
            <a:r>
              <a:rPr lang="en-US" sz="2200" dirty="0"/>
              <a:t>	Engr. Arshad Nazir, Asst Prof</a:t>
            </a:r>
          </a:p>
          <a:p>
            <a:r>
              <a:rPr lang="en-US" sz="2200" dirty="0"/>
              <a:t>	Dept of Electrical Engineering</a:t>
            </a:r>
          </a:p>
          <a:p>
            <a:r>
              <a:rPr lang="en-US" sz="2200" dirty="0"/>
              <a:t>	SEECS</a:t>
            </a:r>
            <a:endParaRPr lang="en-PK" sz="2200" dirty="0"/>
          </a:p>
        </p:txBody>
      </p:sp>
      <p:sp>
        <p:nvSpPr>
          <p:cNvPr id="7" name="Slide Number Placeholder 6">
            <a:extLst>
              <a:ext uri="{FF2B5EF4-FFF2-40B4-BE49-F238E27FC236}">
                <a16:creationId xmlns:a16="http://schemas.microsoft.com/office/drawing/2014/main" id="{F814FB70-2D09-4620-BB99-CEA93131219B}"/>
              </a:ext>
            </a:extLst>
          </p:cNvPr>
          <p:cNvSpPr>
            <a:spLocks noGrp="1"/>
          </p:cNvSpPr>
          <p:nvPr>
            <p:ph type="sldNum" sz="quarter" idx="12"/>
          </p:nvPr>
        </p:nvSpPr>
        <p:spPr/>
        <p:txBody>
          <a:bodyPr/>
          <a:lstStyle/>
          <a:p>
            <a:fld id="{C67A5FE1-49BF-4FC3-8580-729551CB42E1}" type="slidenum">
              <a:rPr lang="x-none" smtClean="0"/>
              <a:pPr/>
              <a:t>1</a:t>
            </a:fld>
            <a:endParaRPr lang="x-none"/>
          </a:p>
        </p:txBody>
      </p:sp>
      <p:sp>
        <p:nvSpPr>
          <p:cNvPr id="6" name="Footer Placeholder 5">
            <a:extLst>
              <a:ext uri="{FF2B5EF4-FFF2-40B4-BE49-F238E27FC236}">
                <a16:creationId xmlns:a16="http://schemas.microsoft.com/office/drawing/2014/main" id="{F4D06613-BAE0-4DD1-BB8C-E3421F5147AD}"/>
              </a:ext>
            </a:extLst>
          </p:cNvPr>
          <p:cNvSpPr>
            <a:spLocks noGrp="1"/>
          </p:cNvSpPr>
          <p:nvPr>
            <p:ph type="ftr" sz="quarter" idx="11"/>
          </p:nvPr>
        </p:nvSpPr>
        <p:spPr/>
        <p:txBody>
          <a:bodyPr/>
          <a:lstStyle/>
          <a:p>
            <a:r>
              <a:rPr lang="en-US" smtClean="0"/>
              <a:t>Fall 2021</a:t>
            </a:r>
            <a:endParaRPr lang="x-none" dirty="0"/>
          </a:p>
        </p:txBody>
      </p:sp>
    </p:spTree>
    <p:extLst>
      <p:ext uri="{BB962C8B-B14F-4D97-AF65-F5344CB8AC3E}">
        <p14:creationId xmlns:p14="http://schemas.microsoft.com/office/powerpoint/2010/main" val="1291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201FDBD-2FCC-43A4-B2DA-1A3DBF6CFCAD}"/>
              </a:ext>
            </a:extLst>
          </p:cNvPr>
          <p:cNvSpPr>
            <a:spLocks noGrp="1" noChangeArrowheads="1"/>
          </p:cNvSpPr>
          <p:nvPr>
            <p:ph type="title"/>
          </p:nvPr>
        </p:nvSpPr>
        <p:spPr>
          <a:xfrm>
            <a:off x="1595439" y="142876"/>
            <a:ext cx="9215437" cy="417513"/>
          </a:xfrm>
        </p:spPr>
        <p:txBody>
          <a:bodyPr>
            <a:noAutofit/>
          </a:bodyPr>
          <a:lstStyle/>
          <a:p>
            <a:r>
              <a:rPr lang="en-US" altLang="en-US" dirty="0"/>
              <a:t>Full Adder with Two Half Adders</a:t>
            </a:r>
          </a:p>
        </p:txBody>
      </p:sp>
      <p:sp>
        <p:nvSpPr>
          <p:cNvPr id="30723" name="Rectangle 3">
            <a:extLst>
              <a:ext uri="{FF2B5EF4-FFF2-40B4-BE49-F238E27FC236}">
                <a16:creationId xmlns:a16="http://schemas.microsoft.com/office/drawing/2014/main" id="{D06D1428-28E7-4E47-AC9C-34D224D08FAC}"/>
              </a:ext>
            </a:extLst>
          </p:cNvPr>
          <p:cNvSpPr>
            <a:spLocks noGrp="1" noChangeArrowheads="1"/>
          </p:cNvSpPr>
          <p:nvPr>
            <p:ph type="body" idx="1"/>
          </p:nvPr>
        </p:nvSpPr>
        <p:spPr bwMode="auto">
          <a:xfrm>
            <a:off x="1447801" y="762000"/>
            <a:ext cx="9396413" cy="59436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zh-TW" sz="2200" dirty="0">
                <a:solidFill>
                  <a:srgbClr val="FF5050"/>
                </a:solidFill>
              </a:rPr>
              <a:t>Full</a:t>
            </a:r>
            <a:r>
              <a:rPr lang="en-US" altLang="zh-TW" sz="2200" dirty="0"/>
              <a:t> </a:t>
            </a:r>
            <a:r>
              <a:rPr lang="en-US" altLang="zh-TW" sz="2200" dirty="0">
                <a:solidFill>
                  <a:srgbClr val="FF5050"/>
                </a:solidFill>
              </a:rPr>
              <a:t>adder</a:t>
            </a:r>
            <a:r>
              <a:rPr lang="en-US" altLang="zh-TW" sz="2200" dirty="0"/>
              <a:t> can also be implemented with </a:t>
            </a:r>
            <a:r>
              <a:rPr lang="en-US" altLang="zh-TW" sz="2200" dirty="0">
                <a:solidFill>
                  <a:srgbClr val="FF5050"/>
                </a:solidFill>
              </a:rPr>
              <a:t>two</a:t>
            </a:r>
            <a:r>
              <a:rPr lang="en-US" altLang="zh-TW" sz="2200" dirty="0"/>
              <a:t> </a:t>
            </a:r>
            <a:r>
              <a:rPr lang="en-US" altLang="zh-TW" sz="2200" dirty="0">
                <a:solidFill>
                  <a:srgbClr val="FF5050"/>
                </a:solidFill>
              </a:rPr>
              <a:t>half</a:t>
            </a:r>
            <a:r>
              <a:rPr lang="en-US" altLang="zh-TW" sz="2200" dirty="0"/>
              <a:t> </a:t>
            </a:r>
            <a:r>
              <a:rPr lang="en-US" altLang="zh-TW" sz="2200" dirty="0">
                <a:solidFill>
                  <a:srgbClr val="FF5050"/>
                </a:solidFill>
              </a:rPr>
              <a:t>adders</a:t>
            </a:r>
            <a:r>
              <a:rPr lang="en-US" altLang="zh-TW" sz="2200" dirty="0"/>
              <a:t> and an </a:t>
            </a:r>
            <a:r>
              <a:rPr lang="en-US" altLang="zh-TW" sz="2200" dirty="0">
                <a:solidFill>
                  <a:srgbClr val="FF5050"/>
                </a:solidFill>
              </a:rPr>
              <a:t>OR</a:t>
            </a:r>
            <a:r>
              <a:rPr lang="en-US" altLang="zh-TW" sz="2200" dirty="0"/>
              <a:t> gate. The S output from the second half adder is the exclusive-OR of z and the output of the first half adder giving</a:t>
            </a:r>
          </a:p>
          <a:p>
            <a:pPr lvl="1" algn="just"/>
            <a:r>
              <a:rPr lang="en-US" altLang="zh-TW" sz="2200" dirty="0"/>
              <a:t>S = z </a:t>
            </a:r>
            <a:r>
              <a:rPr lang="en-US" altLang="zh-TW" sz="2200" dirty="0">
                <a:latin typeface="Symbol" panose="05050102010706020507" pitchFamily="18" charset="2"/>
              </a:rPr>
              <a:t>Å</a:t>
            </a:r>
            <a:r>
              <a:rPr lang="en-US" altLang="zh-TW" sz="2200" dirty="0"/>
              <a:t> (x </a:t>
            </a:r>
            <a:r>
              <a:rPr lang="en-US" altLang="zh-TW" sz="2200" dirty="0">
                <a:latin typeface="Symbol" panose="05050102010706020507" pitchFamily="18" charset="2"/>
              </a:rPr>
              <a:t>Å </a:t>
            </a:r>
            <a:r>
              <a:rPr lang="en-US" altLang="zh-TW" sz="2200" dirty="0"/>
              <a:t>y) 	</a:t>
            </a:r>
          </a:p>
          <a:p>
            <a:pPr lvl="2" algn="just">
              <a:buFontTx/>
              <a:buNone/>
            </a:pPr>
            <a:r>
              <a:rPr lang="en-US" altLang="zh-TW" sz="2200" dirty="0"/>
              <a:t>= z'(</a:t>
            </a:r>
            <a:r>
              <a:rPr lang="en-US" altLang="zh-TW" sz="2200" dirty="0" err="1"/>
              <a:t>xy</a:t>
            </a:r>
            <a:r>
              <a:rPr lang="en-US" altLang="zh-TW" sz="2200" dirty="0"/>
              <a:t>'+</a:t>
            </a:r>
            <a:r>
              <a:rPr lang="en-US" altLang="zh-TW" sz="2200" dirty="0" err="1"/>
              <a:t>x'y</a:t>
            </a:r>
            <a:r>
              <a:rPr lang="en-US" altLang="zh-TW" sz="2200" dirty="0"/>
              <a:t>)+z(</a:t>
            </a:r>
            <a:r>
              <a:rPr lang="en-US" altLang="zh-TW" sz="2200" dirty="0" err="1"/>
              <a:t>xy</a:t>
            </a:r>
            <a:r>
              <a:rPr lang="en-US" altLang="zh-TW" sz="2200" dirty="0"/>
              <a:t>'+</a:t>
            </a:r>
            <a:r>
              <a:rPr lang="en-US" altLang="zh-TW" sz="2200" dirty="0" err="1"/>
              <a:t>x'y</a:t>
            </a:r>
            <a:r>
              <a:rPr lang="en-US" altLang="zh-TW" sz="2200" dirty="0"/>
              <a:t>)'</a:t>
            </a:r>
          </a:p>
          <a:p>
            <a:pPr lvl="2" algn="just">
              <a:buFontTx/>
              <a:buNone/>
            </a:pPr>
            <a:r>
              <a:rPr lang="en-US" altLang="zh-TW" sz="2200" dirty="0"/>
              <a:t>=z'(</a:t>
            </a:r>
            <a:r>
              <a:rPr lang="en-US" altLang="zh-TW" sz="2200" dirty="0" err="1"/>
              <a:t>xy</a:t>
            </a:r>
            <a:r>
              <a:rPr lang="en-US" altLang="zh-TW" sz="2200" dirty="0"/>
              <a:t>'+</a:t>
            </a:r>
            <a:r>
              <a:rPr lang="en-US" altLang="zh-TW" sz="2200" dirty="0" err="1"/>
              <a:t>x'y</a:t>
            </a:r>
            <a:r>
              <a:rPr lang="en-US" altLang="zh-TW" sz="2200" dirty="0"/>
              <a:t>)+z(</a:t>
            </a:r>
            <a:r>
              <a:rPr lang="en-US" altLang="zh-TW" sz="2200" dirty="0" err="1"/>
              <a:t>xy+x'y</a:t>
            </a:r>
            <a:r>
              <a:rPr lang="en-US" altLang="zh-TW" sz="2200" dirty="0"/>
              <a:t>')</a:t>
            </a:r>
          </a:p>
          <a:p>
            <a:pPr lvl="1" algn="just">
              <a:buFontTx/>
              <a:buNone/>
            </a:pPr>
            <a:r>
              <a:rPr lang="en-US" altLang="zh-TW" sz="2200" dirty="0"/>
              <a:t>		= xy'z'+x'</a:t>
            </a:r>
            <a:r>
              <a:rPr lang="en-US" altLang="zh-TW" sz="2200" dirty="0" err="1"/>
              <a:t>yz</a:t>
            </a:r>
            <a:r>
              <a:rPr lang="en-US" altLang="zh-TW" sz="2200" dirty="0"/>
              <a:t>'+</a:t>
            </a:r>
            <a:r>
              <a:rPr lang="en-US" altLang="zh-TW" sz="2200" dirty="0" err="1"/>
              <a:t>xyz+x'y'z</a:t>
            </a:r>
            <a:endParaRPr lang="en-US" altLang="zh-TW" sz="2200" dirty="0"/>
          </a:p>
          <a:p>
            <a:pPr lvl="1" algn="just"/>
            <a:r>
              <a:rPr lang="en-US" altLang="zh-TW" sz="2200" dirty="0"/>
              <a:t>C = z(</a:t>
            </a:r>
            <a:r>
              <a:rPr lang="en-US" altLang="zh-TW" sz="2200" dirty="0" err="1"/>
              <a:t>xy</a:t>
            </a:r>
            <a:r>
              <a:rPr lang="en-US" altLang="zh-TW" sz="2200" dirty="0"/>
              <a:t>'+</a:t>
            </a:r>
            <a:r>
              <a:rPr lang="en-US" altLang="zh-TW" sz="2200" dirty="0" err="1"/>
              <a:t>x'y</a:t>
            </a:r>
            <a:r>
              <a:rPr lang="en-US" altLang="zh-TW" sz="2200" dirty="0"/>
              <a:t>)+</a:t>
            </a:r>
            <a:r>
              <a:rPr lang="en-US" altLang="zh-TW" sz="2200" dirty="0" err="1"/>
              <a:t>xy</a:t>
            </a:r>
            <a:r>
              <a:rPr lang="en-US" altLang="zh-TW" sz="2200" dirty="0"/>
              <a:t> </a:t>
            </a:r>
          </a:p>
          <a:p>
            <a:pPr lvl="2" algn="just">
              <a:buFontTx/>
              <a:buNone/>
            </a:pPr>
            <a:r>
              <a:rPr lang="en-US" altLang="zh-TW" sz="2200" dirty="0"/>
              <a:t>= </a:t>
            </a:r>
            <a:r>
              <a:rPr lang="en-US" altLang="zh-TW" sz="2200" dirty="0" err="1"/>
              <a:t>xy'z+x'yz</a:t>
            </a:r>
            <a:r>
              <a:rPr lang="en-US" altLang="zh-TW" sz="2200" dirty="0"/>
              <a:t>+ </a:t>
            </a:r>
            <a:r>
              <a:rPr lang="en-US" altLang="zh-TW" sz="2200" dirty="0" err="1"/>
              <a:t>xy</a:t>
            </a:r>
            <a:endParaRPr lang="en-US" altLang="zh-TW" sz="2200" dirty="0"/>
          </a:p>
          <a:p>
            <a:pPr algn="just"/>
            <a:endParaRPr lang="en-US" altLang="zh-TW" sz="2200" dirty="0"/>
          </a:p>
        </p:txBody>
      </p:sp>
      <p:pic>
        <p:nvPicPr>
          <p:cNvPr id="30724" name="Picture 6">
            <a:extLst>
              <a:ext uri="{FF2B5EF4-FFF2-40B4-BE49-F238E27FC236}">
                <a16:creationId xmlns:a16="http://schemas.microsoft.com/office/drawing/2014/main" id="{C194BD4B-BC01-4AC6-9CE7-B194B0E06D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1" y="4028661"/>
            <a:ext cx="7313613" cy="26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EE088862-79B0-4E70-B055-EAE8E7CCA8BE}"/>
              </a:ext>
            </a:extLst>
          </p:cNvPr>
          <p:cNvSpPr>
            <a:spLocks noGrp="1"/>
          </p:cNvSpPr>
          <p:nvPr>
            <p:ph type="sldNum" sz="quarter" idx="12"/>
          </p:nvPr>
        </p:nvSpPr>
        <p:spPr/>
        <p:txBody>
          <a:bodyPr/>
          <a:lstStyle/>
          <a:p>
            <a:fld id="{7000EB38-BADF-40E8-A0D2-1BB999F9F745}" type="slidenum">
              <a:rPr lang="en-PK" smtClean="0"/>
              <a:t>10</a:t>
            </a:fld>
            <a:endParaRPr lang="en-PK"/>
          </a:p>
        </p:txBody>
      </p:sp>
      <p:sp>
        <p:nvSpPr>
          <p:cNvPr id="2" name="Footer Placeholder 1">
            <a:extLst>
              <a:ext uri="{FF2B5EF4-FFF2-40B4-BE49-F238E27FC236}">
                <a16:creationId xmlns:a16="http://schemas.microsoft.com/office/drawing/2014/main" id="{D0ED29AC-7954-4471-8060-06A5FD85DB0C}"/>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0C55E62-6BF2-402F-A5F1-FCFE1C23A54E}"/>
              </a:ext>
            </a:extLst>
          </p:cNvPr>
          <p:cNvSpPr>
            <a:spLocks noGrp="1" noChangeArrowheads="1"/>
          </p:cNvSpPr>
          <p:nvPr>
            <p:ph type="title"/>
          </p:nvPr>
        </p:nvSpPr>
        <p:spPr>
          <a:xfrm>
            <a:off x="1881189" y="219076"/>
            <a:ext cx="8429625" cy="417513"/>
          </a:xfrm>
        </p:spPr>
        <p:txBody>
          <a:bodyPr>
            <a:noAutofit/>
          </a:bodyPr>
          <a:lstStyle/>
          <a:p>
            <a:pPr algn="ctr"/>
            <a:r>
              <a:rPr lang="en-US" altLang="zh-TW" dirty="0"/>
              <a:t>4-Bit Binary Adder</a:t>
            </a:r>
          </a:p>
        </p:txBody>
      </p:sp>
      <p:sp>
        <p:nvSpPr>
          <p:cNvPr id="31747" name="Rectangle 3">
            <a:extLst>
              <a:ext uri="{FF2B5EF4-FFF2-40B4-BE49-F238E27FC236}">
                <a16:creationId xmlns:a16="http://schemas.microsoft.com/office/drawing/2014/main" id="{8667FC26-4EEE-4415-BFE9-3AF85C542C02}"/>
              </a:ext>
            </a:extLst>
          </p:cNvPr>
          <p:cNvSpPr>
            <a:spLocks noGrp="1" noChangeArrowheads="1"/>
          </p:cNvSpPr>
          <p:nvPr>
            <p:ph type="body" idx="1"/>
          </p:nvPr>
        </p:nvSpPr>
        <p:spPr bwMode="auto">
          <a:xfrm>
            <a:off x="1905000" y="785814"/>
            <a:ext cx="8382000" cy="553878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zh-TW" sz="2200" dirty="0"/>
              <a:t>A </a:t>
            </a:r>
            <a:r>
              <a:rPr lang="en-US" altLang="zh-TW" sz="2200" dirty="0">
                <a:solidFill>
                  <a:srgbClr val="FF5050"/>
                </a:solidFill>
              </a:rPr>
              <a:t>binary</a:t>
            </a:r>
            <a:r>
              <a:rPr lang="en-US" altLang="zh-TW" sz="2200" dirty="0"/>
              <a:t> </a:t>
            </a:r>
            <a:r>
              <a:rPr lang="en-US" altLang="zh-TW" sz="2200" dirty="0">
                <a:solidFill>
                  <a:srgbClr val="FF5050"/>
                </a:solidFill>
              </a:rPr>
              <a:t>adder</a:t>
            </a:r>
            <a:r>
              <a:rPr lang="en-US" altLang="zh-TW" sz="2200" dirty="0"/>
              <a:t> is a digital circuit that produces the arithmetic </a:t>
            </a:r>
            <a:r>
              <a:rPr lang="en-US" altLang="zh-TW" sz="2200" dirty="0">
                <a:solidFill>
                  <a:srgbClr val="FF5050"/>
                </a:solidFill>
              </a:rPr>
              <a:t>sum</a:t>
            </a:r>
            <a:r>
              <a:rPr lang="en-US" altLang="zh-TW" sz="2200" dirty="0"/>
              <a:t> of </a:t>
            </a:r>
            <a:r>
              <a:rPr lang="en-US" altLang="zh-TW" sz="2200" dirty="0">
                <a:solidFill>
                  <a:srgbClr val="FF5050"/>
                </a:solidFill>
              </a:rPr>
              <a:t>two</a:t>
            </a:r>
            <a:r>
              <a:rPr lang="en-US" altLang="zh-TW" sz="2200" dirty="0"/>
              <a:t> </a:t>
            </a:r>
            <a:r>
              <a:rPr lang="en-US" altLang="zh-TW" sz="2200" dirty="0">
                <a:solidFill>
                  <a:srgbClr val="FF5050"/>
                </a:solidFill>
              </a:rPr>
              <a:t>binary</a:t>
            </a:r>
            <a:r>
              <a:rPr lang="en-US" altLang="zh-TW" sz="2200" dirty="0"/>
              <a:t> </a:t>
            </a:r>
            <a:r>
              <a:rPr lang="en-US" altLang="zh-TW" sz="2200" dirty="0">
                <a:solidFill>
                  <a:srgbClr val="FF5050"/>
                </a:solidFill>
              </a:rPr>
              <a:t>numbers</a:t>
            </a:r>
            <a:r>
              <a:rPr lang="en-US" altLang="zh-TW" sz="2200" dirty="0"/>
              <a:t>. </a:t>
            </a:r>
          </a:p>
          <a:p>
            <a:pPr algn="just"/>
            <a:r>
              <a:rPr lang="en-US" altLang="zh-TW" sz="2200" dirty="0"/>
              <a:t>A </a:t>
            </a:r>
            <a:r>
              <a:rPr lang="en-US" altLang="zh-TW" sz="2200" dirty="0">
                <a:solidFill>
                  <a:srgbClr val="FF5050"/>
                </a:solidFill>
              </a:rPr>
              <a:t>binary</a:t>
            </a:r>
            <a:r>
              <a:rPr lang="en-US" altLang="zh-TW" sz="2200" dirty="0"/>
              <a:t> </a:t>
            </a:r>
            <a:r>
              <a:rPr lang="en-US" altLang="zh-TW" sz="2200" dirty="0">
                <a:solidFill>
                  <a:srgbClr val="FF5050"/>
                </a:solidFill>
              </a:rPr>
              <a:t>adder</a:t>
            </a:r>
            <a:r>
              <a:rPr lang="en-US" altLang="zh-TW" sz="2200" dirty="0"/>
              <a:t> can be implemented using </a:t>
            </a:r>
            <a:r>
              <a:rPr lang="en-US" altLang="zh-TW" sz="2200" dirty="0">
                <a:solidFill>
                  <a:srgbClr val="FF5050"/>
                </a:solidFill>
              </a:rPr>
              <a:t>multiple</a:t>
            </a:r>
            <a:r>
              <a:rPr lang="en-US" altLang="zh-TW" sz="2200" dirty="0"/>
              <a:t> </a:t>
            </a:r>
            <a:r>
              <a:rPr lang="en-US" altLang="zh-TW" sz="2200" dirty="0">
                <a:solidFill>
                  <a:srgbClr val="FF5050"/>
                </a:solidFill>
              </a:rPr>
              <a:t>full</a:t>
            </a:r>
            <a:r>
              <a:rPr lang="en-US" altLang="zh-TW" sz="2200" dirty="0"/>
              <a:t> </a:t>
            </a:r>
            <a:r>
              <a:rPr lang="en-US" altLang="zh-TW" sz="2200" dirty="0">
                <a:solidFill>
                  <a:srgbClr val="FF5050"/>
                </a:solidFill>
              </a:rPr>
              <a:t>adders</a:t>
            </a:r>
            <a:r>
              <a:rPr lang="en-US" altLang="zh-TW" sz="2200" dirty="0"/>
              <a:t> (FA) connected in cascade with the output carry from each full adder to the input carry of the next full adder in the chain</a:t>
            </a:r>
          </a:p>
          <a:p>
            <a:pPr algn="just"/>
            <a:endParaRPr lang="en-US" altLang="zh-TW" sz="2200" dirty="0"/>
          </a:p>
          <a:p>
            <a:pPr algn="just"/>
            <a:endParaRPr lang="en-US" altLang="zh-TW" sz="2200" dirty="0"/>
          </a:p>
        </p:txBody>
      </p:sp>
      <p:pic>
        <p:nvPicPr>
          <p:cNvPr id="31748" name="Picture 4">
            <a:extLst>
              <a:ext uri="{FF2B5EF4-FFF2-40B4-BE49-F238E27FC236}">
                <a16:creationId xmlns:a16="http://schemas.microsoft.com/office/drawing/2014/main" id="{562EFA15-93CB-4C49-B1EB-2A24E77BA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988" y="2786063"/>
            <a:ext cx="7313612"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DB74A507-7557-41E8-BF75-B90CC3D6687D}"/>
              </a:ext>
            </a:extLst>
          </p:cNvPr>
          <p:cNvSpPr>
            <a:spLocks noGrp="1"/>
          </p:cNvSpPr>
          <p:nvPr>
            <p:ph type="sldNum" sz="quarter" idx="12"/>
          </p:nvPr>
        </p:nvSpPr>
        <p:spPr/>
        <p:txBody>
          <a:bodyPr/>
          <a:lstStyle/>
          <a:p>
            <a:fld id="{7000EB38-BADF-40E8-A0D2-1BB999F9F745}" type="slidenum">
              <a:rPr lang="en-PK" smtClean="0"/>
              <a:t>11</a:t>
            </a:fld>
            <a:endParaRPr lang="en-PK"/>
          </a:p>
        </p:txBody>
      </p:sp>
      <p:sp>
        <p:nvSpPr>
          <p:cNvPr id="2" name="Footer Placeholder 1">
            <a:extLst>
              <a:ext uri="{FF2B5EF4-FFF2-40B4-BE49-F238E27FC236}">
                <a16:creationId xmlns:a16="http://schemas.microsoft.com/office/drawing/2014/main" id="{8EF68EF0-4A75-4798-858E-00DA12803672}"/>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113B2E3-2153-4D9A-8405-DA53D93C2006}"/>
              </a:ext>
            </a:extLst>
          </p:cNvPr>
          <p:cNvSpPr>
            <a:spLocks noGrp="1" noChangeArrowheads="1"/>
          </p:cNvSpPr>
          <p:nvPr>
            <p:ph type="title"/>
          </p:nvPr>
        </p:nvSpPr>
        <p:spPr>
          <a:xfrm>
            <a:off x="1881189" y="219076"/>
            <a:ext cx="8429625" cy="417513"/>
          </a:xfrm>
        </p:spPr>
        <p:txBody>
          <a:bodyPr>
            <a:noAutofit/>
          </a:bodyPr>
          <a:lstStyle/>
          <a:p>
            <a:pPr algn="ctr"/>
            <a:r>
              <a:rPr lang="en-US" altLang="en-US" dirty="0"/>
              <a:t>4-Bit Binary Adder</a:t>
            </a:r>
          </a:p>
        </p:txBody>
      </p:sp>
      <p:sp>
        <p:nvSpPr>
          <p:cNvPr id="32771" name="Rectangle 3">
            <a:extLst>
              <a:ext uri="{FF2B5EF4-FFF2-40B4-BE49-F238E27FC236}">
                <a16:creationId xmlns:a16="http://schemas.microsoft.com/office/drawing/2014/main" id="{97FCB2EF-182B-49B3-AC64-A26D24B92520}"/>
              </a:ext>
            </a:extLst>
          </p:cNvPr>
          <p:cNvSpPr>
            <a:spLocks noGrp="1" noChangeArrowheads="1"/>
          </p:cNvSpPr>
          <p:nvPr>
            <p:ph type="body" idx="1"/>
          </p:nvPr>
        </p:nvSpPr>
        <p:spPr bwMode="auto">
          <a:xfrm>
            <a:off x="1905000" y="857250"/>
            <a:ext cx="8382000" cy="523875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zh-TW" sz="2200" dirty="0"/>
              <a:t>The augend bits of A and the addend bits of B are designated by subscript numbers from right to left, with subscript 0 denoting the least significant bit</a:t>
            </a:r>
          </a:p>
          <a:p>
            <a:pPr algn="just"/>
            <a:r>
              <a:rPr lang="en-US" altLang="zh-TW" sz="2200" dirty="0"/>
              <a:t>The carries are connected in a chain through the full adders</a:t>
            </a:r>
          </a:p>
          <a:p>
            <a:pPr algn="just"/>
            <a:r>
              <a:rPr lang="en-US" altLang="zh-TW" sz="2200" dirty="0"/>
              <a:t>The S outputs generate the required sum bits</a:t>
            </a:r>
          </a:p>
          <a:p>
            <a:pPr algn="just"/>
            <a:endParaRPr lang="en-US" altLang="zh-TW" sz="2200" dirty="0"/>
          </a:p>
        </p:txBody>
      </p:sp>
      <p:graphicFrame>
        <p:nvGraphicFramePr>
          <p:cNvPr id="32772" name="Object 5">
            <a:extLst>
              <a:ext uri="{FF2B5EF4-FFF2-40B4-BE49-F238E27FC236}">
                <a16:creationId xmlns:a16="http://schemas.microsoft.com/office/drawing/2014/main" id="{6A38C769-D69E-434A-B185-CFA158717D77}"/>
              </a:ext>
            </a:extLst>
          </p:cNvPr>
          <p:cNvGraphicFramePr>
            <a:graphicFrameLocks noChangeAspect="1"/>
          </p:cNvGraphicFramePr>
          <p:nvPr/>
        </p:nvGraphicFramePr>
        <p:xfrm>
          <a:off x="3095626" y="2857500"/>
          <a:ext cx="5548313" cy="2928938"/>
        </p:xfrm>
        <a:graphic>
          <a:graphicData uri="http://schemas.openxmlformats.org/presentationml/2006/ole">
            <mc:AlternateContent xmlns:mc="http://schemas.openxmlformats.org/markup-compatibility/2006">
              <mc:Choice xmlns:v="urn:schemas-microsoft-com:vml" Requires="v">
                <p:oleObj spid="_x0000_s2061" name="Bitmap Image" r:id="rId3" imgW="3362794" imgH="1580952" progId="Paint.Picture">
                  <p:embed/>
                </p:oleObj>
              </mc:Choice>
              <mc:Fallback>
                <p:oleObj name="Bitmap Image" r:id="rId3" imgW="3362794" imgH="1580952" progId="Paint.Picture">
                  <p:embed/>
                  <p:pic>
                    <p:nvPicPr>
                      <p:cNvPr id="32772" name="Object 5">
                        <a:extLst>
                          <a:ext uri="{FF2B5EF4-FFF2-40B4-BE49-F238E27FC236}">
                            <a16:creationId xmlns:a16="http://schemas.microsoft.com/office/drawing/2014/main" id="{6A38C769-D69E-434A-B185-CFA158717D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26" y="2857500"/>
                        <a:ext cx="5548313" cy="292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A305B543-9733-491A-9AF6-122A23E7CAFF}"/>
              </a:ext>
            </a:extLst>
          </p:cNvPr>
          <p:cNvSpPr>
            <a:spLocks noGrp="1"/>
          </p:cNvSpPr>
          <p:nvPr>
            <p:ph type="sldNum" sz="quarter" idx="12"/>
          </p:nvPr>
        </p:nvSpPr>
        <p:spPr/>
        <p:txBody>
          <a:bodyPr/>
          <a:lstStyle/>
          <a:p>
            <a:fld id="{7000EB38-BADF-40E8-A0D2-1BB999F9F745}" type="slidenum">
              <a:rPr lang="en-PK" smtClean="0"/>
              <a:t>12</a:t>
            </a:fld>
            <a:endParaRPr lang="en-PK"/>
          </a:p>
        </p:txBody>
      </p:sp>
      <p:sp>
        <p:nvSpPr>
          <p:cNvPr id="2" name="Footer Placeholder 1">
            <a:extLst>
              <a:ext uri="{FF2B5EF4-FFF2-40B4-BE49-F238E27FC236}">
                <a16:creationId xmlns:a16="http://schemas.microsoft.com/office/drawing/2014/main" id="{E7EC5E4C-10EA-4D68-B5C5-DA930129BC13}"/>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a:extLst>
              <a:ext uri="{FF2B5EF4-FFF2-40B4-BE49-F238E27FC236}">
                <a16:creationId xmlns:a16="http://schemas.microsoft.com/office/drawing/2014/main" id="{936165CD-B7C6-46D6-87C8-477D1C9C5163}"/>
              </a:ext>
            </a:extLst>
          </p:cNvPr>
          <p:cNvSpPr>
            <a:spLocks noGrp="1" noChangeArrowheads="1"/>
          </p:cNvSpPr>
          <p:nvPr>
            <p:ph type="title"/>
          </p:nvPr>
        </p:nvSpPr>
        <p:spPr>
          <a:xfrm>
            <a:off x="1881189" y="219076"/>
            <a:ext cx="8643937" cy="417513"/>
          </a:xfrm>
        </p:spPr>
        <p:txBody>
          <a:bodyPr>
            <a:noAutofit/>
          </a:bodyPr>
          <a:lstStyle/>
          <a:p>
            <a:pPr algn="ctr"/>
            <a:r>
              <a:rPr lang="en-US" altLang="en-US" dirty="0"/>
              <a:t>4-Bit Binary Adder</a:t>
            </a:r>
          </a:p>
        </p:txBody>
      </p:sp>
      <p:sp>
        <p:nvSpPr>
          <p:cNvPr id="33795" name="Rectangle 1027">
            <a:extLst>
              <a:ext uri="{FF2B5EF4-FFF2-40B4-BE49-F238E27FC236}">
                <a16:creationId xmlns:a16="http://schemas.microsoft.com/office/drawing/2014/main" id="{AC83BB95-8951-4A14-9E64-1926673631F7}"/>
              </a:ext>
            </a:extLst>
          </p:cNvPr>
          <p:cNvSpPr>
            <a:spLocks noGrp="1" noChangeArrowheads="1"/>
          </p:cNvSpPr>
          <p:nvPr>
            <p:ph type="body" idx="1"/>
          </p:nvPr>
        </p:nvSpPr>
        <p:spPr bwMode="auto">
          <a:xfrm>
            <a:off x="809897" y="857250"/>
            <a:ext cx="10763794" cy="546735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zh-TW" sz="2200" dirty="0"/>
              <a:t>Consider the two binary numbers, A= 1011 and B= 0011</a:t>
            </a:r>
          </a:p>
          <a:p>
            <a:pPr algn="just"/>
            <a:r>
              <a:rPr lang="en-US" altLang="zh-TW" sz="2200" dirty="0"/>
              <a:t>Their sum S= 1110 is formed with four-bit adders</a:t>
            </a:r>
          </a:p>
          <a:p>
            <a:pPr algn="just"/>
            <a:r>
              <a:rPr lang="en-US" altLang="zh-TW" sz="2200" dirty="0"/>
              <a:t>The bits are added with full adders, starting from the least significant position (subscript 0), to form the sum bit and carry bit</a:t>
            </a:r>
          </a:p>
          <a:p>
            <a:pPr algn="just"/>
            <a:r>
              <a:rPr lang="en-US" altLang="zh-TW" sz="2200" dirty="0"/>
              <a:t>The input carry C</a:t>
            </a:r>
            <a:r>
              <a:rPr lang="en-US" altLang="zh-TW" sz="2200" baseline="-25000" dirty="0"/>
              <a:t>0 </a:t>
            </a:r>
            <a:r>
              <a:rPr lang="en-US" altLang="zh-TW" sz="2200" dirty="0"/>
              <a:t>in the least significant position must be 0</a:t>
            </a:r>
          </a:p>
          <a:p>
            <a:pPr algn="just"/>
            <a:r>
              <a:rPr lang="en-US" altLang="zh-TW" sz="2200" dirty="0"/>
              <a:t>The value of C</a:t>
            </a:r>
            <a:r>
              <a:rPr lang="en-US" altLang="zh-TW" sz="2200" baseline="-25000" dirty="0"/>
              <a:t>i+1</a:t>
            </a:r>
            <a:r>
              <a:rPr lang="en-US" altLang="zh-TW" sz="2200" dirty="0"/>
              <a:t> in </a:t>
            </a:r>
            <a:r>
              <a:rPr lang="en-US" altLang="zh-TW" sz="2200" dirty="0" smtClean="0"/>
              <a:t>any </a:t>
            </a:r>
            <a:r>
              <a:rPr lang="en-US" altLang="zh-TW" sz="2200" dirty="0"/>
              <a:t>position is the output carry of the </a:t>
            </a:r>
            <a:r>
              <a:rPr lang="en-US" altLang="zh-TW" sz="2200" dirty="0" smtClean="0"/>
              <a:t>that full adder stage and it is </a:t>
            </a:r>
            <a:r>
              <a:rPr lang="en-US" altLang="zh-TW" sz="2200" dirty="0"/>
              <a:t>transferred  into  the </a:t>
            </a:r>
            <a:r>
              <a:rPr lang="en-US" altLang="zh-TW" sz="2200" dirty="0" smtClean="0"/>
              <a:t>input  </a:t>
            </a:r>
            <a:r>
              <a:rPr lang="en-US" altLang="zh-TW" sz="2200" dirty="0"/>
              <a:t>carry  of  the  full  adder </a:t>
            </a:r>
            <a:r>
              <a:rPr lang="en-US" altLang="zh-TW" sz="2200" dirty="0" smtClean="0"/>
              <a:t>that adds </a:t>
            </a:r>
            <a:r>
              <a:rPr lang="en-US" altLang="zh-TW" sz="2200" dirty="0"/>
              <a:t>the bits one higher </a:t>
            </a:r>
            <a:r>
              <a:rPr lang="en-US" altLang="zh-TW" sz="2200" dirty="0" smtClean="0"/>
              <a:t>significant position higher.</a:t>
            </a:r>
          </a:p>
          <a:p>
            <a:pPr algn="just"/>
            <a:r>
              <a:rPr lang="en-US" altLang="zh-TW" sz="2200" dirty="0" smtClean="0"/>
              <a:t>The </a:t>
            </a:r>
            <a:r>
              <a:rPr lang="en-US" altLang="zh-TW" sz="2200" dirty="0"/>
              <a:t>sum bits are thus generated starting from the </a:t>
            </a:r>
            <a:endParaRPr lang="en-US" altLang="zh-TW" sz="2200" dirty="0" smtClean="0"/>
          </a:p>
          <a:p>
            <a:pPr marL="0" indent="0" algn="just">
              <a:buNone/>
            </a:pPr>
            <a:r>
              <a:rPr lang="en-US" altLang="zh-TW" sz="2200" dirty="0" smtClean="0"/>
              <a:t>   rightmost </a:t>
            </a:r>
            <a:r>
              <a:rPr lang="en-US" altLang="zh-TW" sz="2200" dirty="0"/>
              <a:t>position and are available as soon as the </a:t>
            </a:r>
            <a:endParaRPr lang="en-US" altLang="zh-TW" sz="2200" dirty="0" smtClean="0"/>
          </a:p>
          <a:p>
            <a:pPr marL="0" indent="0" algn="just">
              <a:buNone/>
            </a:pPr>
            <a:r>
              <a:rPr lang="en-US" altLang="zh-TW" sz="2200" dirty="0"/>
              <a:t> </a:t>
            </a:r>
            <a:r>
              <a:rPr lang="en-US" altLang="zh-TW" sz="2200" dirty="0" smtClean="0"/>
              <a:t>  corresponding </a:t>
            </a:r>
            <a:r>
              <a:rPr lang="en-US" altLang="zh-TW" sz="2200" dirty="0"/>
              <a:t>previous carry bit is </a:t>
            </a:r>
            <a:r>
              <a:rPr lang="en-US" altLang="zh-TW" sz="2200" dirty="0" smtClean="0"/>
              <a:t>generated.</a:t>
            </a:r>
            <a:endParaRPr lang="en-US" altLang="zh-TW" sz="2200" dirty="0"/>
          </a:p>
          <a:p>
            <a:pPr algn="just"/>
            <a:r>
              <a:rPr lang="en-US" altLang="zh-TW" sz="2200" dirty="0"/>
              <a:t>All the carries must be generated for the correct sum </a:t>
            </a:r>
            <a:endParaRPr lang="en-US" altLang="zh-TW" sz="2200" dirty="0" smtClean="0"/>
          </a:p>
          <a:p>
            <a:pPr marL="0" indent="0" algn="just">
              <a:buNone/>
            </a:pPr>
            <a:r>
              <a:rPr lang="en-US" altLang="zh-TW" sz="2200" dirty="0"/>
              <a:t> </a:t>
            </a:r>
            <a:r>
              <a:rPr lang="en-US" altLang="zh-TW" sz="2200" dirty="0" smtClean="0"/>
              <a:t>   bits </a:t>
            </a:r>
            <a:r>
              <a:rPr lang="en-US" altLang="zh-TW" sz="2200" dirty="0"/>
              <a:t>to appear at the outputs</a:t>
            </a:r>
          </a:p>
          <a:p>
            <a:pPr algn="just"/>
            <a:endParaRPr lang="en-US" altLang="zh-TW" sz="2200" dirty="0"/>
          </a:p>
        </p:txBody>
      </p:sp>
      <p:graphicFrame>
        <p:nvGraphicFramePr>
          <p:cNvPr id="778366" name="Group 1150">
            <a:extLst>
              <a:ext uri="{FF2B5EF4-FFF2-40B4-BE49-F238E27FC236}">
                <a16:creationId xmlns:a16="http://schemas.microsoft.com/office/drawing/2014/main" id="{A29707C9-5DFF-43BB-9F04-1083F3D55816}"/>
              </a:ext>
            </a:extLst>
          </p:cNvPr>
          <p:cNvGraphicFramePr>
            <a:graphicFrameLocks noGrp="1"/>
          </p:cNvGraphicFramePr>
          <p:nvPr>
            <p:extLst>
              <p:ext uri="{D42A27DB-BD31-4B8C-83A1-F6EECF244321}">
                <p14:modId xmlns:p14="http://schemas.microsoft.com/office/powerpoint/2010/main" val="1619063458"/>
              </p:ext>
            </p:extLst>
          </p:nvPr>
        </p:nvGraphicFramePr>
        <p:xfrm>
          <a:off x="7733213" y="3857626"/>
          <a:ext cx="3620588" cy="2233613"/>
        </p:xfrm>
        <a:graphic>
          <a:graphicData uri="http://schemas.openxmlformats.org/drawingml/2006/table">
            <a:tbl>
              <a:tblPr/>
              <a:tblGrid>
                <a:gridCol w="1521605">
                  <a:extLst>
                    <a:ext uri="{9D8B030D-6E8A-4147-A177-3AD203B41FA5}">
                      <a16:colId xmlns:a16="http://schemas.microsoft.com/office/drawing/2014/main" val="20000"/>
                    </a:ext>
                  </a:extLst>
                </a:gridCol>
                <a:gridCol w="371022">
                  <a:extLst>
                    <a:ext uri="{9D8B030D-6E8A-4147-A177-3AD203B41FA5}">
                      <a16:colId xmlns:a16="http://schemas.microsoft.com/office/drawing/2014/main" val="20001"/>
                    </a:ext>
                  </a:extLst>
                </a:gridCol>
                <a:gridCol w="371022">
                  <a:extLst>
                    <a:ext uri="{9D8B030D-6E8A-4147-A177-3AD203B41FA5}">
                      <a16:colId xmlns:a16="http://schemas.microsoft.com/office/drawing/2014/main" val="20002"/>
                    </a:ext>
                  </a:extLst>
                </a:gridCol>
                <a:gridCol w="371022">
                  <a:extLst>
                    <a:ext uri="{9D8B030D-6E8A-4147-A177-3AD203B41FA5}">
                      <a16:colId xmlns:a16="http://schemas.microsoft.com/office/drawing/2014/main" val="20003"/>
                    </a:ext>
                  </a:extLst>
                </a:gridCol>
                <a:gridCol w="371022">
                  <a:extLst>
                    <a:ext uri="{9D8B030D-6E8A-4147-A177-3AD203B41FA5}">
                      <a16:colId xmlns:a16="http://schemas.microsoft.com/office/drawing/2014/main" val="20004"/>
                    </a:ext>
                  </a:extLst>
                </a:gridCol>
                <a:gridCol w="614895">
                  <a:extLst>
                    <a:ext uri="{9D8B030D-6E8A-4147-A177-3AD203B41FA5}">
                      <a16:colId xmlns:a16="http://schemas.microsoft.com/office/drawing/2014/main" val="20005"/>
                    </a:ext>
                  </a:extLst>
                </a:gridCol>
              </a:tblGrid>
              <a:tr h="33866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1" i="0" u="none" strike="noStrike" cap="none" normalizeH="0" baseline="0" dirty="0">
                          <a:ln>
                            <a:noFill/>
                          </a:ln>
                          <a:solidFill>
                            <a:schemeClr val="tx1"/>
                          </a:solidFill>
                          <a:effectLst/>
                          <a:latin typeface="Arial" charset="0"/>
                          <a:ea typeface="PMingLiU" pitchFamily="18" charset="-120"/>
                        </a:rPr>
                        <a:t>Subscript </a:t>
                      </a:r>
                      <a:r>
                        <a:rPr kumimoji="1" lang="en-US" sz="1400" b="1" i="0" u="none" strike="noStrike" cap="none" normalizeH="0" baseline="0" dirty="0" err="1">
                          <a:ln>
                            <a:noFill/>
                          </a:ln>
                          <a:solidFill>
                            <a:schemeClr val="tx1"/>
                          </a:solidFill>
                          <a:effectLst/>
                          <a:latin typeface="Arial" charset="0"/>
                          <a:ea typeface="PMingLiU" pitchFamily="18" charset="-120"/>
                        </a:rPr>
                        <a:t>i</a:t>
                      </a:r>
                      <a:endParaRPr kumimoji="1" lang="en-US" sz="1400" b="1" i="0" u="none" strike="noStrike" cap="none" normalizeH="0" baseline="0" dirty="0">
                        <a:ln>
                          <a:noFill/>
                        </a:ln>
                        <a:solidFill>
                          <a:schemeClr val="tx1"/>
                        </a:solidFill>
                        <a:effectLst/>
                        <a:latin typeface="Arial" charset="0"/>
                        <a:ea typeface="PMingLiU" pitchFamily="18" charset="-120"/>
                      </a:endParaRPr>
                    </a:p>
                  </a:txBody>
                  <a:tcPr marL="91427" marR="91427"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1" i="0" u="none" strike="noStrike" cap="none" normalizeH="0" baseline="0">
                          <a:ln>
                            <a:noFill/>
                          </a:ln>
                          <a:solidFill>
                            <a:schemeClr val="tx1"/>
                          </a:solidFill>
                          <a:effectLst/>
                          <a:latin typeface="Arial" charset="0"/>
                          <a:ea typeface="PMingLiU" pitchFamily="18" charset="-120"/>
                        </a:rPr>
                        <a:t>3</a:t>
                      </a:r>
                    </a:p>
                  </a:txBody>
                  <a:tcPr marL="91427" marR="9142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1" i="0" u="none" strike="noStrike" cap="none" normalizeH="0" baseline="0">
                          <a:ln>
                            <a:noFill/>
                          </a:ln>
                          <a:solidFill>
                            <a:schemeClr val="tx1"/>
                          </a:solidFill>
                          <a:effectLst/>
                          <a:latin typeface="Arial" charset="0"/>
                          <a:ea typeface="PMingLiU" pitchFamily="18" charset="-120"/>
                        </a:rPr>
                        <a:t>2</a:t>
                      </a:r>
                    </a:p>
                  </a:txBody>
                  <a:tcPr marL="91427" marR="9142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1" i="0" u="none" strike="noStrike" cap="none" normalizeH="0" baseline="0">
                          <a:ln>
                            <a:noFill/>
                          </a:ln>
                          <a:solidFill>
                            <a:schemeClr val="tx1"/>
                          </a:solidFill>
                          <a:effectLst/>
                          <a:latin typeface="Arial" charset="0"/>
                          <a:ea typeface="PMingLiU" pitchFamily="18" charset="-120"/>
                        </a:rPr>
                        <a:t>1</a:t>
                      </a:r>
                    </a:p>
                  </a:txBody>
                  <a:tcPr marL="91427" marR="9142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1" i="0" u="none" strike="noStrike" cap="none" normalizeH="0" baseline="0">
                          <a:ln>
                            <a:noFill/>
                          </a:ln>
                          <a:solidFill>
                            <a:schemeClr val="tx1"/>
                          </a:solidFill>
                          <a:effectLst/>
                          <a:latin typeface="Arial" charset="0"/>
                          <a:ea typeface="PMingLiU" pitchFamily="18" charset="-120"/>
                        </a:rPr>
                        <a:t>0</a:t>
                      </a:r>
                    </a:p>
                  </a:txBody>
                  <a:tcPr marL="91427" marR="9142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1" lang="en-US" sz="1400" b="1" i="0" u="none" strike="noStrike" cap="none" normalizeH="0" baseline="0">
                        <a:ln>
                          <a:noFill/>
                        </a:ln>
                        <a:solidFill>
                          <a:schemeClr val="tx1"/>
                        </a:solidFill>
                        <a:effectLst/>
                        <a:latin typeface="Arial" charset="0"/>
                        <a:ea typeface="PMingLiU" pitchFamily="18" charset="-120"/>
                      </a:endParaRPr>
                    </a:p>
                  </a:txBody>
                  <a:tcPr marL="91427" marR="91427"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866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Input carry</a:t>
                      </a:r>
                    </a:p>
                  </a:txBody>
                  <a:tcPr marL="91427" marR="91427"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0</a:t>
                      </a:r>
                    </a:p>
                  </a:txBody>
                  <a:tcPr marL="91427" marR="9142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dirty="0">
                          <a:ln>
                            <a:noFill/>
                          </a:ln>
                          <a:solidFill>
                            <a:schemeClr val="tx1"/>
                          </a:solidFill>
                          <a:effectLst/>
                          <a:latin typeface="Arial" charset="0"/>
                          <a:ea typeface="PMingLiU" pitchFamily="18" charset="-120"/>
                        </a:rPr>
                        <a:t>1</a:t>
                      </a:r>
                    </a:p>
                  </a:txBody>
                  <a:tcPr marL="91427" marR="9142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1</a:t>
                      </a:r>
                    </a:p>
                  </a:txBody>
                  <a:tcPr marL="91427" marR="9142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0</a:t>
                      </a:r>
                    </a:p>
                  </a:txBody>
                  <a:tcPr marL="91427" marR="9142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C</a:t>
                      </a:r>
                      <a:r>
                        <a:rPr kumimoji="1" lang="en-US" sz="1400" b="0" i="0" u="none" strike="noStrike" cap="none" normalizeH="0" baseline="-25000">
                          <a:ln>
                            <a:noFill/>
                          </a:ln>
                          <a:solidFill>
                            <a:schemeClr val="tx1"/>
                          </a:solidFill>
                          <a:effectLst/>
                          <a:latin typeface="Arial" charset="0"/>
                          <a:ea typeface="PMingLiU" pitchFamily="18" charset="-120"/>
                        </a:rPr>
                        <a:t>i</a:t>
                      </a:r>
                    </a:p>
                  </a:txBody>
                  <a:tcPr marL="91427" marR="91427"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66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Augend</a:t>
                      </a:r>
                    </a:p>
                  </a:txBody>
                  <a:tcPr marL="91427" marR="91427"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1</a:t>
                      </a:r>
                    </a:p>
                  </a:txBody>
                  <a:tcPr marL="91427" marR="9142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0</a:t>
                      </a:r>
                    </a:p>
                  </a:txBody>
                  <a:tcPr marL="91427" marR="9142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dirty="0">
                          <a:ln>
                            <a:noFill/>
                          </a:ln>
                          <a:solidFill>
                            <a:schemeClr val="tx1"/>
                          </a:solidFill>
                          <a:effectLst/>
                          <a:latin typeface="Arial" charset="0"/>
                          <a:ea typeface="PMingLiU" pitchFamily="18" charset="-120"/>
                        </a:rPr>
                        <a:t>1</a:t>
                      </a:r>
                    </a:p>
                  </a:txBody>
                  <a:tcPr marL="91427" marR="9142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1</a:t>
                      </a:r>
                    </a:p>
                  </a:txBody>
                  <a:tcPr marL="91427" marR="9142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A</a:t>
                      </a:r>
                      <a:r>
                        <a:rPr kumimoji="1" lang="en-US" sz="1400" b="0" i="0" u="none" strike="noStrike" cap="none" normalizeH="0" baseline="-25000">
                          <a:ln>
                            <a:noFill/>
                          </a:ln>
                          <a:solidFill>
                            <a:schemeClr val="tx1"/>
                          </a:solidFill>
                          <a:effectLst/>
                          <a:latin typeface="Arial" charset="0"/>
                          <a:ea typeface="PMingLiU" pitchFamily="18" charset="-120"/>
                        </a:rPr>
                        <a:t>i</a:t>
                      </a:r>
                    </a:p>
                  </a:txBody>
                  <a:tcPr marL="91427" marR="91427"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66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Addend</a:t>
                      </a:r>
                    </a:p>
                  </a:txBody>
                  <a:tcPr marL="91427" marR="91427"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0</a:t>
                      </a:r>
                    </a:p>
                  </a:txBody>
                  <a:tcPr marL="91427" marR="9142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0</a:t>
                      </a:r>
                    </a:p>
                  </a:txBody>
                  <a:tcPr marL="91427" marR="9142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1</a:t>
                      </a:r>
                    </a:p>
                  </a:txBody>
                  <a:tcPr marL="91427" marR="9142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1</a:t>
                      </a:r>
                    </a:p>
                  </a:txBody>
                  <a:tcPr marL="91427" marR="9142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B</a:t>
                      </a:r>
                      <a:r>
                        <a:rPr kumimoji="1" lang="en-US" sz="1400" b="0" i="0" u="none" strike="noStrike" cap="none" normalizeH="0" baseline="-25000">
                          <a:ln>
                            <a:noFill/>
                          </a:ln>
                          <a:solidFill>
                            <a:schemeClr val="tx1"/>
                          </a:solidFill>
                          <a:effectLst/>
                          <a:latin typeface="Arial" charset="0"/>
                          <a:ea typeface="PMingLiU" pitchFamily="18" charset="-120"/>
                        </a:rPr>
                        <a:t>i</a:t>
                      </a:r>
                    </a:p>
                  </a:txBody>
                  <a:tcPr marL="91427" marR="91427"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66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Sum</a:t>
                      </a:r>
                    </a:p>
                  </a:txBody>
                  <a:tcPr marL="91427" marR="91427"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1</a:t>
                      </a:r>
                    </a:p>
                  </a:txBody>
                  <a:tcPr marL="91427" marR="9142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1</a:t>
                      </a:r>
                    </a:p>
                  </a:txBody>
                  <a:tcPr marL="91427" marR="9142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1</a:t>
                      </a:r>
                    </a:p>
                  </a:txBody>
                  <a:tcPr marL="91427" marR="9142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0</a:t>
                      </a:r>
                    </a:p>
                  </a:txBody>
                  <a:tcPr marL="91427" marR="9142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S</a:t>
                      </a:r>
                      <a:r>
                        <a:rPr kumimoji="1" lang="en-US" sz="1400" b="0" i="0" u="none" strike="noStrike" cap="none" normalizeH="0" baseline="-25000">
                          <a:ln>
                            <a:noFill/>
                          </a:ln>
                          <a:solidFill>
                            <a:schemeClr val="tx1"/>
                          </a:solidFill>
                          <a:effectLst/>
                          <a:latin typeface="Arial" charset="0"/>
                          <a:ea typeface="PMingLiU" pitchFamily="18" charset="-120"/>
                        </a:rPr>
                        <a:t>i</a:t>
                      </a:r>
                    </a:p>
                  </a:txBody>
                  <a:tcPr marL="91427" marR="91427"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0288">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Output carry</a:t>
                      </a:r>
                    </a:p>
                  </a:txBody>
                  <a:tcPr marL="91427" marR="91427"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0</a:t>
                      </a:r>
                    </a:p>
                  </a:txBody>
                  <a:tcPr marL="91427" marR="9142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0</a:t>
                      </a:r>
                    </a:p>
                  </a:txBody>
                  <a:tcPr marL="91427" marR="9142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1</a:t>
                      </a:r>
                    </a:p>
                  </a:txBody>
                  <a:tcPr marL="91427" marR="9142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a:ln>
                            <a:noFill/>
                          </a:ln>
                          <a:solidFill>
                            <a:schemeClr val="tx1"/>
                          </a:solidFill>
                          <a:effectLst/>
                          <a:latin typeface="Arial" charset="0"/>
                          <a:ea typeface="PMingLiU" pitchFamily="18" charset="-120"/>
                        </a:rPr>
                        <a:t>1</a:t>
                      </a:r>
                    </a:p>
                  </a:txBody>
                  <a:tcPr marL="91427" marR="91427"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1" lang="en-US" sz="1400" b="0" i="0" u="none" strike="noStrike" cap="none" normalizeH="0" baseline="0" dirty="0">
                          <a:ln>
                            <a:noFill/>
                          </a:ln>
                          <a:solidFill>
                            <a:schemeClr val="tx1"/>
                          </a:solidFill>
                          <a:effectLst/>
                          <a:latin typeface="Arial" charset="0"/>
                          <a:ea typeface="PMingLiU" pitchFamily="18" charset="-120"/>
                        </a:rPr>
                        <a:t>C</a:t>
                      </a:r>
                      <a:r>
                        <a:rPr kumimoji="1" lang="en-US" sz="1400" b="0" i="0" u="none" strike="noStrike" cap="none" normalizeH="0" baseline="-25000" dirty="0">
                          <a:ln>
                            <a:noFill/>
                          </a:ln>
                          <a:solidFill>
                            <a:schemeClr val="tx1"/>
                          </a:solidFill>
                          <a:effectLst/>
                          <a:latin typeface="Arial" charset="0"/>
                          <a:ea typeface="PMingLiU" pitchFamily="18" charset="-120"/>
                        </a:rPr>
                        <a:t>i+1</a:t>
                      </a:r>
                    </a:p>
                  </a:txBody>
                  <a:tcPr marL="91427" marR="91427"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Slide Number Placeholder 2">
            <a:extLst>
              <a:ext uri="{FF2B5EF4-FFF2-40B4-BE49-F238E27FC236}">
                <a16:creationId xmlns:a16="http://schemas.microsoft.com/office/drawing/2014/main" id="{EA01DC2F-690D-41A5-908E-0807B065C5CE}"/>
              </a:ext>
            </a:extLst>
          </p:cNvPr>
          <p:cNvSpPr>
            <a:spLocks noGrp="1"/>
          </p:cNvSpPr>
          <p:nvPr>
            <p:ph type="sldNum" sz="quarter" idx="12"/>
          </p:nvPr>
        </p:nvSpPr>
        <p:spPr/>
        <p:txBody>
          <a:bodyPr/>
          <a:lstStyle/>
          <a:p>
            <a:fld id="{7000EB38-BADF-40E8-A0D2-1BB999F9F745}" type="slidenum">
              <a:rPr lang="en-PK" smtClean="0"/>
              <a:t>13</a:t>
            </a:fld>
            <a:endParaRPr lang="en-PK"/>
          </a:p>
        </p:txBody>
      </p:sp>
      <p:sp>
        <p:nvSpPr>
          <p:cNvPr id="2" name="Footer Placeholder 1">
            <a:extLst>
              <a:ext uri="{FF2B5EF4-FFF2-40B4-BE49-F238E27FC236}">
                <a16:creationId xmlns:a16="http://schemas.microsoft.com/office/drawing/2014/main" id="{E40ED58A-1BDF-47A2-9CB6-AF0DC6727D19}"/>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242EA01-A0DE-4D48-8BCA-CA2E97753374}"/>
              </a:ext>
            </a:extLst>
          </p:cNvPr>
          <p:cNvSpPr>
            <a:spLocks noGrp="1" noChangeArrowheads="1"/>
          </p:cNvSpPr>
          <p:nvPr>
            <p:ph type="title"/>
          </p:nvPr>
        </p:nvSpPr>
        <p:spPr>
          <a:xfrm>
            <a:off x="2024063" y="219076"/>
            <a:ext cx="8286750" cy="417513"/>
          </a:xfrm>
        </p:spPr>
        <p:txBody>
          <a:bodyPr>
            <a:noAutofit/>
          </a:bodyPr>
          <a:lstStyle/>
          <a:p>
            <a:pPr algn="ctr"/>
            <a:r>
              <a:rPr lang="en-US" altLang="en-US" dirty="0"/>
              <a:t>Carry Propagation</a:t>
            </a:r>
          </a:p>
        </p:txBody>
      </p:sp>
      <p:sp>
        <p:nvSpPr>
          <p:cNvPr id="35843" name="Rectangle 3">
            <a:extLst>
              <a:ext uri="{FF2B5EF4-FFF2-40B4-BE49-F238E27FC236}">
                <a16:creationId xmlns:a16="http://schemas.microsoft.com/office/drawing/2014/main" id="{18831C16-0689-43FA-8F28-BA79F84C72D6}"/>
              </a:ext>
            </a:extLst>
          </p:cNvPr>
          <p:cNvSpPr>
            <a:spLocks noGrp="1" noChangeArrowheads="1"/>
          </p:cNvSpPr>
          <p:nvPr>
            <p:ph type="body" idx="1"/>
          </p:nvPr>
        </p:nvSpPr>
        <p:spPr bwMode="auto">
          <a:xfrm>
            <a:off x="1905000" y="1000126"/>
            <a:ext cx="8382000" cy="50958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lnSpc>
                <a:spcPct val="80000"/>
              </a:lnSpc>
            </a:pPr>
            <a:r>
              <a:rPr lang="en-US" altLang="zh-TW" sz="2200" dirty="0"/>
              <a:t>The addition of two binary numbers in parallel implies that all the bits of the augend and addend are available for computation at the same time</a:t>
            </a:r>
          </a:p>
          <a:p>
            <a:pPr algn="just">
              <a:lnSpc>
                <a:spcPct val="80000"/>
              </a:lnSpc>
            </a:pPr>
            <a:r>
              <a:rPr lang="en-US" altLang="zh-TW" sz="2200" dirty="0"/>
              <a:t>In any combinational circuit, the signal must propagate through the gates before the correct output is available in the output terminals.</a:t>
            </a:r>
          </a:p>
          <a:p>
            <a:pPr algn="just">
              <a:lnSpc>
                <a:spcPct val="80000"/>
              </a:lnSpc>
            </a:pPr>
            <a:r>
              <a:rPr lang="en-US" altLang="zh-TW" sz="2200" dirty="0"/>
              <a:t>The Total </a:t>
            </a:r>
            <a:r>
              <a:rPr lang="en-US" altLang="zh-TW" sz="2200" dirty="0">
                <a:solidFill>
                  <a:srgbClr val="FF0000"/>
                </a:solidFill>
              </a:rPr>
              <a:t>propagation time = propagation delay of a typical gate X the number of gate levels</a:t>
            </a:r>
          </a:p>
          <a:p>
            <a:pPr algn="just">
              <a:lnSpc>
                <a:spcPct val="80000"/>
              </a:lnSpc>
            </a:pPr>
            <a:r>
              <a:rPr lang="en-US" altLang="zh-TW" sz="2200" dirty="0"/>
              <a:t>The longest propagation delay time in a binary adder is the time it takes the carry to propagate through the full adders.</a:t>
            </a:r>
          </a:p>
          <a:p>
            <a:pPr algn="just">
              <a:lnSpc>
                <a:spcPct val="80000"/>
              </a:lnSpc>
            </a:pPr>
            <a:r>
              <a:rPr lang="en-US" altLang="zh-TW" sz="2200" dirty="0"/>
              <a:t>This is because each bit of the sum output depends on the value of the input carry. This makes the binary adder very slow.</a:t>
            </a:r>
          </a:p>
        </p:txBody>
      </p:sp>
      <p:sp>
        <p:nvSpPr>
          <p:cNvPr id="3" name="Slide Number Placeholder 2">
            <a:extLst>
              <a:ext uri="{FF2B5EF4-FFF2-40B4-BE49-F238E27FC236}">
                <a16:creationId xmlns:a16="http://schemas.microsoft.com/office/drawing/2014/main" id="{8A2BB091-A235-4811-A1FA-75949691665D}"/>
              </a:ext>
            </a:extLst>
          </p:cNvPr>
          <p:cNvSpPr>
            <a:spLocks noGrp="1"/>
          </p:cNvSpPr>
          <p:nvPr>
            <p:ph type="sldNum" sz="quarter" idx="12"/>
          </p:nvPr>
        </p:nvSpPr>
        <p:spPr/>
        <p:txBody>
          <a:bodyPr/>
          <a:lstStyle/>
          <a:p>
            <a:fld id="{7000EB38-BADF-40E8-A0D2-1BB999F9F745}" type="slidenum">
              <a:rPr lang="en-PK" smtClean="0"/>
              <a:t>14</a:t>
            </a:fld>
            <a:endParaRPr lang="en-PK"/>
          </a:p>
        </p:txBody>
      </p:sp>
      <p:sp>
        <p:nvSpPr>
          <p:cNvPr id="2" name="Footer Placeholder 1">
            <a:extLst>
              <a:ext uri="{FF2B5EF4-FFF2-40B4-BE49-F238E27FC236}">
                <a16:creationId xmlns:a16="http://schemas.microsoft.com/office/drawing/2014/main" id="{D8691875-C109-454A-8E39-71813F4449E2}"/>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19D0D7B-1E49-4AC2-8E1E-282EC361FA42}"/>
              </a:ext>
            </a:extLst>
          </p:cNvPr>
          <p:cNvSpPr>
            <a:spLocks noGrp="1" noChangeArrowheads="1"/>
          </p:cNvSpPr>
          <p:nvPr>
            <p:ph type="title"/>
          </p:nvPr>
        </p:nvSpPr>
        <p:spPr>
          <a:xfrm>
            <a:off x="1881189" y="219075"/>
            <a:ext cx="8429625" cy="312738"/>
          </a:xfrm>
        </p:spPr>
        <p:txBody>
          <a:bodyPr>
            <a:noAutofit/>
          </a:bodyPr>
          <a:lstStyle/>
          <a:p>
            <a:pPr algn="ctr"/>
            <a:r>
              <a:rPr lang="en-US" altLang="en-US"/>
              <a:t>Carry Propagation</a:t>
            </a:r>
          </a:p>
        </p:txBody>
      </p:sp>
      <p:sp>
        <p:nvSpPr>
          <p:cNvPr id="36867" name="Rectangle 3">
            <a:extLst>
              <a:ext uri="{FF2B5EF4-FFF2-40B4-BE49-F238E27FC236}">
                <a16:creationId xmlns:a16="http://schemas.microsoft.com/office/drawing/2014/main" id="{6B5D4E08-8122-4B32-9919-19B8361E7210}"/>
              </a:ext>
            </a:extLst>
          </p:cNvPr>
          <p:cNvSpPr>
            <a:spLocks noGrp="1" noChangeArrowheads="1"/>
          </p:cNvSpPr>
          <p:nvPr>
            <p:ph type="body" idx="1"/>
          </p:nvPr>
        </p:nvSpPr>
        <p:spPr bwMode="auto">
          <a:xfrm>
            <a:off x="1905000" y="928688"/>
            <a:ext cx="8382000" cy="51673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zh-TW" sz="2200" dirty="0"/>
              <a:t>Since each bit of the sum output depends on the value of input carry, the value of S</a:t>
            </a:r>
            <a:r>
              <a:rPr lang="en-US" altLang="zh-TW" sz="2200" baseline="-25000" dirty="0"/>
              <a:t>i </a:t>
            </a:r>
            <a:r>
              <a:rPr lang="en-US" altLang="zh-TW" sz="2200" dirty="0"/>
              <a:t>in any given stage in the adder will be in its steady state final value only after the </a:t>
            </a:r>
            <a:r>
              <a:rPr lang="en-US" altLang="zh-TW" sz="2200" dirty="0">
                <a:solidFill>
                  <a:srgbClr val="FF5050"/>
                </a:solidFill>
              </a:rPr>
              <a:t>input</a:t>
            </a:r>
            <a:r>
              <a:rPr lang="en-US" altLang="zh-TW" sz="2200" dirty="0"/>
              <a:t> </a:t>
            </a:r>
            <a:r>
              <a:rPr lang="en-US" altLang="zh-TW" sz="2200" dirty="0">
                <a:solidFill>
                  <a:srgbClr val="FF5050"/>
                </a:solidFill>
              </a:rPr>
              <a:t>carry</a:t>
            </a:r>
            <a:r>
              <a:rPr lang="en-US" altLang="zh-TW" sz="2200" dirty="0"/>
              <a:t> to the stage has been </a:t>
            </a:r>
            <a:r>
              <a:rPr lang="en-US" altLang="zh-TW" sz="2200" dirty="0">
                <a:solidFill>
                  <a:srgbClr val="FF5050"/>
                </a:solidFill>
              </a:rPr>
              <a:t>propagated</a:t>
            </a:r>
          </a:p>
          <a:p>
            <a:pPr algn="just"/>
            <a:r>
              <a:rPr lang="en-US" altLang="zh-TW" sz="2200" dirty="0"/>
              <a:t>Consider output S</a:t>
            </a:r>
            <a:r>
              <a:rPr lang="en-US" altLang="zh-TW" sz="2200" baseline="-25000" dirty="0"/>
              <a:t>3</a:t>
            </a:r>
            <a:r>
              <a:rPr lang="en-US" altLang="zh-TW" sz="2200" dirty="0"/>
              <a:t> in Figure 4-9. Inputs A</a:t>
            </a:r>
            <a:r>
              <a:rPr lang="en-US" altLang="zh-TW" sz="2200" baseline="-25000" dirty="0"/>
              <a:t>3</a:t>
            </a:r>
            <a:r>
              <a:rPr lang="en-US" altLang="zh-TW" sz="2200" dirty="0"/>
              <a:t> and B</a:t>
            </a:r>
            <a:r>
              <a:rPr lang="en-US" altLang="zh-TW" sz="2200" baseline="-25000" dirty="0"/>
              <a:t>3</a:t>
            </a:r>
            <a:r>
              <a:rPr lang="en-US" altLang="zh-TW" sz="2200" dirty="0"/>
              <a:t> are available as soon as input signals are applied to the adder, however input carry C</a:t>
            </a:r>
            <a:r>
              <a:rPr lang="en-US" altLang="zh-TW" sz="2200" baseline="-25000" dirty="0"/>
              <a:t>3</a:t>
            </a:r>
            <a:r>
              <a:rPr lang="en-US" altLang="zh-TW" sz="2200" dirty="0"/>
              <a:t> doesn’t settle to its final value until C</a:t>
            </a:r>
            <a:r>
              <a:rPr lang="en-US" altLang="zh-TW" sz="2200" baseline="-25000" dirty="0"/>
              <a:t>2</a:t>
            </a:r>
            <a:r>
              <a:rPr lang="en-US" altLang="zh-TW" sz="2200" dirty="0"/>
              <a:t> is available from the previous stage</a:t>
            </a:r>
          </a:p>
          <a:p>
            <a:pPr algn="just"/>
            <a:r>
              <a:rPr lang="en-US" altLang="zh-TW" sz="2200" dirty="0"/>
              <a:t>Similarly, C</a:t>
            </a:r>
            <a:r>
              <a:rPr lang="en-US" altLang="zh-TW" sz="2200" baseline="-25000" dirty="0"/>
              <a:t>2</a:t>
            </a:r>
            <a:r>
              <a:rPr lang="en-US" altLang="zh-TW" sz="2200" dirty="0"/>
              <a:t> has to wait for C</a:t>
            </a:r>
            <a:r>
              <a:rPr lang="en-US" altLang="zh-TW" sz="2200" baseline="-25000" dirty="0"/>
              <a:t>1</a:t>
            </a:r>
            <a:r>
              <a:rPr lang="en-US" altLang="zh-TW" sz="2200" dirty="0"/>
              <a:t> and so on down to C</a:t>
            </a:r>
            <a:r>
              <a:rPr lang="en-US" altLang="zh-TW" sz="2200" baseline="-25000" dirty="0"/>
              <a:t>0</a:t>
            </a:r>
          </a:p>
          <a:p>
            <a:pPr algn="just"/>
            <a:r>
              <a:rPr lang="en-US" altLang="zh-TW" sz="2200" dirty="0"/>
              <a:t>In this way only after the carry propagates and ripples through all stages will the last output S</a:t>
            </a:r>
            <a:r>
              <a:rPr lang="en-US" altLang="zh-TW" sz="2200" baseline="-25000" dirty="0"/>
              <a:t>3</a:t>
            </a:r>
            <a:r>
              <a:rPr lang="en-US" altLang="zh-TW" sz="2200" dirty="0"/>
              <a:t> and carry C</a:t>
            </a:r>
            <a:r>
              <a:rPr lang="en-US" altLang="zh-TW" sz="2200" baseline="-25000" dirty="0"/>
              <a:t>4</a:t>
            </a:r>
            <a:r>
              <a:rPr lang="en-US" altLang="zh-TW" sz="2200" dirty="0"/>
              <a:t> settle to their final correct value</a:t>
            </a:r>
          </a:p>
        </p:txBody>
      </p:sp>
      <p:sp>
        <p:nvSpPr>
          <p:cNvPr id="3" name="Slide Number Placeholder 2">
            <a:extLst>
              <a:ext uri="{FF2B5EF4-FFF2-40B4-BE49-F238E27FC236}">
                <a16:creationId xmlns:a16="http://schemas.microsoft.com/office/drawing/2014/main" id="{58A0693D-C4C9-4DC6-8D3A-0FB0BF8B88E0}"/>
              </a:ext>
            </a:extLst>
          </p:cNvPr>
          <p:cNvSpPr>
            <a:spLocks noGrp="1"/>
          </p:cNvSpPr>
          <p:nvPr>
            <p:ph type="sldNum" sz="quarter" idx="12"/>
          </p:nvPr>
        </p:nvSpPr>
        <p:spPr/>
        <p:txBody>
          <a:bodyPr/>
          <a:lstStyle/>
          <a:p>
            <a:fld id="{7000EB38-BADF-40E8-A0D2-1BB999F9F745}" type="slidenum">
              <a:rPr lang="en-PK" smtClean="0"/>
              <a:t>15</a:t>
            </a:fld>
            <a:endParaRPr lang="en-PK"/>
          </a:p>
        </p:txBody>
      </p:sp>
      <p:sp>
        <p:nvSpPr>
          <p:cNvPr id="2" name="Footer Placeholder 1">
            <a:extLst>
              <a:ext uri="{FF2B5EF4-FFF2-40B4-BE49-F238E27FC236}">
                <a16:creationId xmlns:a16="http://schemas.microsoft.com/office/drawing/2014/main" id="{04699C5C-BDEF-49E4-8C66-C6D633B599FF}"/>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E2DC443-D0A9-452E-B827-A6C1E622C3F4}"/>
              </a:ext>
            </a:extLst>
          </p:cNvPr>
          <p:cNvSpPr>
            <a:spLocks noGrp="1" noChangeArrowheads="1"/>
          </p:cNvSpPr>
          <p:nvPr>
            <p:ph type="title"/>
          </p:nvPr>
        </p:nvSpPr>
        <p:spPr>
          <a:xfrm>
            <a:off x="1881189" y="219076"/>
            <a:ext cx="8358187" cy="417513"/>
          </a:xfrm>
        </p:spPr>
        <p:txBody>
          <a:bodyPr>
            <a:noAutofit/>
          </a:bodyPr>
          <a:lstStyle/>
          <a:p>
            <a:pPr algn="ctr"/>
            <a:r>
              <a:rPr lang="en-US" altLang="en-US" dirty="0"/>
              <a:t>Carry Propagation</a:t>
            </a:r>
          </a:p>
        </p:txBody>
      </p:sp>
      <p:sp>
        <p:nvSpPr>
          <p:cNvPr id="37891" name="Rectangle 3">
            <a:extLst>
              <a:ext uri="{FF2B5EF4-FFF2-40B4-BE49-F238E27FC236}">
                <a16:creationId xmlns:a16="http://schemas.microsoft.com/office/drawing/2014/main" id="{4AB324E0-D5C2-47AC-9B57-8FDFA11EB3E2}"/>
              </a:ext>
            </a:extLst>
          </p:cNvPr>
          <p:cNvSpPr>
            <a:spLocks noGrp="1" noChangeArrowheads="1"/>
          </p:cNvSpPr>
          <p:nvPr>
            <p:ph type="body" idx="1"/>
          </p:nvPr>
        </p:nvSpPr>
        <p:spPr bwMode="auto">
          <a:xfrm>
            <a:off x="1905000" y="914400"/>
            <a:ext cx="8382000" cy="57150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zh-TW" sz="2200" dirty="0"/>
              <a:t>The number of gate levels for the carry propagation can be found from the circuit of the full adder</a:t>
            </a:r>
          </a:p>
          <a:p>
            <a:pPr algn="just"/>
            <a:r>
              <a:rPr lang="en-US" altLang="zh-TW" sz="2200" dirty="0"/>
              <a:t>The input and output variables use the subscript </a:t>
            </a:r>
            <a:r>
              <a:rPr lang="en-US" altLang="zh-TW" sz="2200" i="1" dirty="0" err="1"/>
              <a:t>i</a:t>
            </a:r>
            <a:r>
              <a:rPr lang="en-US" altLang="zh-TW" sz="2200" dirty="0"/>
              <a:t> to denote a typical stage in the adder</a:t>
            </a:r>
          </a:p>
          <a:p>
            <a:pPr algn="just"/>
            <a:r>
              <a:rPr lang="en-US" altLang="zh-TW" sz="2200" dirty="0"/>
              <a:t>The signals at P</a:t>
            </a:r>
            <a:r>
              <a:rPr lang="en-US" altLang="zh-TW" sz="2200" i="1" baseline="-25000" dirty="0"/>
              <a:t>i</a:t>
            </a:r>
            <a:r>
              <a:rPr lang="en-US" altLang="zh-TW" sz="2200" dirty="0"/>
              <a:t> and G</a:t>
            </a:r>
            <a:r>
              <a:rPr lang="en-US" altLang="zh-TW" sz="2200" i="1" baseline="-25000" dirty="0"/>
              <a:t>i</a:t>
            </a:r>
            <a:r>
              <a:rPr lang="en-US" altLang="zh-TW" sz="2200" dirty="0"/>
              <a:t> settle to their steady state values after they propagate through their respective gates</a:t>
            </a:r>
          </a:p>
        </p:txBody>
      </p:sp>
      <p:pic>
        <p:nvPicPr>
          <p:cNvPr id="37892" name="Picture 6">
            <a:extLst>
              <a:ext uri="{FF2B5EF4-FFF2-40B4-BE49-F238E27FC236}">
                <a16:creationId xmlns:a16="http://schemas.microsoft.com/office/drawing/2014/main" id="{7D3E0CE0-AC70-4E17-95C7-13D831EAA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1" y="3357564"/>
            <a:ext cx="7313613" cy="296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39189C06-FC5A-47ED-A337-56F86424B81F}"/>
              </a:ext>
            </a:extLst>
          </p:cNvPr>
          <p:cNvSpPr>
            <a:spLocks noGrp="1"/>
          </p:cNvSpPr>
          <p:nvPr>
            <p:ph type="sldNum" sz="quarter" idx="12"/>
          </p:nvPr>
        </p:nvSpPr>
        <p:spPr/>
        <p:txBody>
          <a:bodyPr/>
          <a:lstStyle/>
          <a:p>
            <a:fld id="{7000EB38-BADF-40E8-A0D2-1BB999F9F745}" type="slidenum">
              <a:rPr lang="en-PK" smtClean="0"/>
              <a:t>16</a:t>
            </a:fld>
            <a:endParaRPr lang="en-PK"/>
          </a:p>
        </p:txBody>
      </p:sp>
      <p:sp>
        <p:nvSpPr>
          <p:cNvPr id="2" name="Footer Placeholder 1">
            <a:extLst>
              <a:ext uri="{FF2B5EF4-FFF2-40B4-BE49-F238E27FC236}">
                <a16:creationId xmlns:a16="http://schemas.microsoft.com/office/drawing/2014/main" id="{6EF14086-CF1B-4612-912D-251899DB589B}"/>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C8CCDFD-84D0-486B-AF3C-DADC219BC792}"/>
              </a:ext>
            </a:extLst>
          </p:cNvPr>
          <p:cNvSpPr>
            <a:spLocks noGrp="1" noChangeArrowheads="1"/>
          </p:cNvSpPr>
          <p:nvPr>
            <p:ph type="title"/>
          </p:nvPr>
        </p:nvSpPr>
        <p:spPr>
          <a:xfrm>
            <a:off x="1952625" y="219076"/>
            <a:ext cx="8358188" cy="417513"/>
          </a:xfrm>
        </p:spPr>
        <p:txBody>
          <a:bodyPr>
            <a:noAutofit/>
          </a:bodyPr>
          <a:lstStyle/>
          <a:p>
            <a:pPr algn="ctr"/>
            <a:r>
              <a:rPr lang="en-US" altLang="en-US" dirty="0"/>
              <a:t>Carry Propagation</a:t>
            </a:r>
          </a:p>
        </p:txBody>
      </p:sp>
      <p:sp>
        <p:nvSpPr>
          <p:cNvPr id="38915" name="Rectangle 3">
            <a:extLst>
              <a:ext uri="{FF2B5EF4-FFF2-40B4-BE49-F238E27FC236}">
                <a16:creationId xmlns:a16="http://schemas.microsoft.com/office/drawing/2014/main" id="{21497BC4-436E-4585-8B51-12BC813DC8D7}"/>
              </a:ext>
            </a:extLst>
          </p:cNvPr>
          <p:cNvSpPr>
            <a:spLocks noGrp="1" noChangeArrowheads="1"/>
          </p:cNvSpPr>
          <p:nvPr>
            <p:ph type="body" idx="1"/>
          </p:nvPr>
        </p:nvSpPr>
        <p:spPr bwMode="auto">
          <a:xfrm>
            <a:off x="1905000" y="785813"/>
            <a:ext cx="8382000" cy="59293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zh-TW" sz="2200" dirty="0"/>
              <a:t>These two signals are common to all full adders and depend only on the augend and addend bits</a:t>
            </a:r>
          </a:p>
          <a:p>
            <a:pPr algn="just"/>
            <a:r>
              <a:rPr lang="en-US" altLang="zh-TW" sz="2200" dirty="0"/>
              <a:t>The signal from the input carry C</a:t>
            </a:r>
            <a:r>
              <a:rPr lang="en-US" altLang="zh-TW" sz="2200" baseline="-25000" dirty="0"/>
              <a:t>i</a:t>
            </a:r>
            <a:r>
              <a:rPr lang="en-US" altLang="zh-TW" sz="2200" dirty="0"/>
              <a:t> to the output carry C</a:t>
            </a:r>
            <a:r>
              <a:rPr lang="en-US" altLang="zh-TW" sz="2200" baseline="-25000" dirty="0"/>
              <a:t>i+1</a:t>
            </a:r>
            <a:r>
              <a:rPr lang="en-US" altLang="zh-TW" sz="2200" dirty="0"/>
              <a:t> propagates through an AND gate and an OR gate, which constitutes two gate  levels</a:t>
            </a:r>
          </a:p>
          <a:p>
            <a:pPr algn="just"/>
            <a:r>
              <a:rPr lang="en-US" altLang="zh-TW" sz="2200" dirty="0"/>
              <a:t>If there are four full adders in the adder, the output carry C</a:t>
            </a:r>
            <a:r>
              <a:rPr lang="en-US" altLang="zh-TW" sz="2200" baseline="-25000" dirty="0"/>
              <a:t>4</a:t>
            </a:r>
            <a:r>
              <a:rPr lang="en-US" altLang="zh-TW" sz="2200" dirty="0"/>
              <a:t> would have 2 x 4 = 8 gate levels from C</a:t>
            </a:r>
            <a:r>
              <a:rPr lang="en-US" altLang="zh-TW" sz="2200" baseline="-25000" dirty="0"/>
              <a:t>0</a:t>
            </a:r>
            <a:r>
              <a:rPr lang="en-US" altLang="zh-TW" sz="2200" dirty="0"/>
              <a:t> to C</a:t>
            </a:r>
            <a:r>
              <a:rPr lang="en-US" altLang="zh-TW" sz="2200" baseline="-25000" dirty="0"/>
              <a:t>4</a:t>
            </a:r>
            <a:r>
              <a:rPr lang="en-US" altLang="zh-TW" sz="2200" dirty="0"/>
              <a:t>.</a:t>
            </a:r>
          </a:p>
          <a:p>
            <a:pPr algn="just"/>
            <a:r>
              <a:rPr lang="en-US" altLang="zh-TW" sz="2200" dirty="0"/>
              <a:t>For an </a:t>
            </a:r>
            <a:r>
              <a:rPr lang="en-US" altLang="zh-TW" sz="2200" dirty="0">
                <a:solidFill>
                  <a:srgbClr val="FF5050"/>
                </a:solidFill>
              </a:rPr>
              <a:t>n-bit</a:t>
            </a:r>
            <a:r>
              <a:rPr lang="en-US" altLang="zh-TW" sz="2200" dirty="0"/>
              <a:t> </a:t>
            </a:r>
            <a:r>
              <a:rPr lang="en-US" altLang="zh-TW" sz="2200" dirty="0">
                <a:solidFill>
                  <a:srgbClr val="FF5050"/>
                </a:solidFill>
              </a:rPr>
              <a:t>adder</a:t>
            </a:r>
            <a:r>
              <a:rPr lang="en-US" altLang="zh-TW" sz="2200" dirty="0"/>
              <a:t>, there are </a:t>
            </a:r>
            <a:r>
              <a:rPr lang="en-US" altLang="zh-TW" sz="2200" dirty="0">
                <a:solidFill>
                  <a:srgbClr val="FF5050"/>
                </a:solidFill>
              </a:rPr>
              <a:t>2n</a:t>
            </a:r>
            <a:r>
              <a:rPr lang="en-US" altLang="zh-TW" sz="2200" dirty="0"/>
              <a:t> </a:t>
            </a:r>
            <a:r>
              <a:rPr lang="en-US" altLang="zh-TW" sz="2200" dirty="0">
                <a:solidFill>
                  <a:srgbClr val="FF5050"/>
                </a:solidFill>
              </a:rPr>
              <a:t>gate</a:t>
            </a:r>
            <a:r>
              <a:rPr lang="en-US" altLang="zh-TW" sz="2200" dirty="0"/>
              <a:t> levels for the carry to propagate from input to output</a:t>
            </a:r>
          </a:p>
          <a:p>
            <a:pPr algn="just"/>
            <a:r>
              <a:rPr lang="en-US" altLang="zh-TW" sz="2200" dirty="0"/>
              <a:t>The outputs of a combinational circuit will not be correct unless the signals are given enough time to </a:t>
            </a:r>
            <a:r>
              <a:rPr lang="en-US" altLang="zh-TW" sz="2200" dirty="0">
                <a:solidFill>
                  <a:srgbClr val="FF5050"/>
                </a:solidFill>
              </a:rPr>
              <a:t>propagate</a:t>
            </a:r>
            <a:r>
              <a:rPr lang="en-US" altLang="zh-TW" sz="2200" dirty="0"/>
              <a:t> </a:t>
            </a:r>
            <a:r>
              <a:rPr lang="en-US" altLang="zh-TW" sz="2200" dirty="0">
                <a:solidFill>
                  <a:srgbClr val="FF5050"/>
                </a:solidFill>
              </a:rPr>
              <a:t>through</a:t>
            </a:r>
            <a:r>
              <a:rPr lang="en-US" altLang="zh-TW" sz="2200" dirty="0"/>
              <a:t> the </a:t>
            </a:r>
            <a:r>
              <a:rPr lang="en-US" altLang="zh-TW" sz="2200" dirty="0">
                <a:solidFill>
                  <a:srgbClr val="FF5050"/>
                </a:solidFill>
              </a:rPr>
              <a:t>gates</a:t>
            </a:r>
            <a:r>
              <a:rPr lang="en-US" altLang="zh-TW" sz="2200" dirty="0"/>
              <a:t> connected from inputs to outputs</a:t>
            </a:r>
          </a:p>
          <a:p>
            <a:pPr algn="just"/>
            <a:r>
              <a:rPr lang="en-US" altLang="zh-TW" sz="2200" dirty="0"/>
              <a:t>All other arithmetic operations are implemented by successive additions, the </a:t>
            </a:r>
            <a:r>
              <a:rPr lang="en-US" altLang="zh-TW" sz="2200" dirty="0">
                <a:solidFill>
                  <a:srgbClr val="FF5050"/>
                </a:solidFill>
              </a:rPr>
              <a:t>time</a:t>
            </a:r>
            <a:r>
              <a:rPr lang="en-US" altLang="zh-TW" sz="2200" dirty="0"/>
              <a:t> </a:t>
            </a:r>
            <a:r>
              <a:rPr lang="en-US" altLang="zh-TW" sz="2200" dirty="0">
                <a:solidFill>
                  <a:srgbClr val="FF5050"/>
                </a:solidFill>
              </a:rPr>
              <a:t>consumed</a:t>
            </a:r>
            <a:r>
              <a:rPr lang="en-US" altLang="zh-TW" sz="2200" dirty="0"/>
              <a:t> during the addition process is very critical.</a:t>
            </a:r>
          </a:p>
          <a:p>
            <a:pPr algn="just"/>
            <a:endParaRPr lang="en-US" altLang="zh-TW" sz="2200" dirty="0"/>
          </a:p>
        </p:txBody>
      </p:sp>
      <p:sp>
        <p:nvSpPr>
          <p:cNvPr id="3" name="Slide Number Placeholder 2">
            <a:extLst>
              <a:ext uri="{FF2B5EF4-FFF2-40B4-BE49-F238E27FC236}">
                <a16:creationId xmlns:a16="http://schemas.microsoft.com/office/drawing/2014/main" id="{DCFDD340-BE4F-4565-932C-6C74B4FE52EF}"/>
              </a:ext>
            </a:extLst>
          </p:cNvPr>
          <p:cNvSpPr>
            <a:spLocks noGrp="1"/>
          </p:cNvSpPr>
          <p:nvPr>
            <p:ph type="sldNum" sz="quarter" idx="12"/>
          </p:nvPr>
        </p:nvSpPr>
        <p:spPr/>
        <p:txBody>
          <a:bodyPr/>
          <a:lstStyle/>
          <a:p>
            <a:fld id="{7000EB38-BADF-40E8-A0D2-1BB999F9F745}" type="slidenum">
              <a:rPr lang="en-PK" smtClean="0"/>
              <a:t>17</a:t>
            </a:fld>
            <a:endParaRPr lang="en-PK"/>
          </a:p>
        </p:txBody>
      </p:sp>
      <p:sp>
        <p:nvSpPr>
          <p:cNvPr id="2" name="Footer Placeholder 1">
            <a:extLst>
              <a:ext uri="{FF2B5EF4-FFF2-40B4-BE49-F238E27FC236}">
                <a16:creationId xmlns:a16="http://schemas.microsoft.com/office/drawing/2014/main" id="{F22856F6-E50F-4DED-9644-FF842F0AFF17}"/>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a:extLst>
              <a:ext uri="{FF2B5EF4-FFF2-40B4-BE49-F238E27FC236}">
                <a16:creationId xmlns:a16="http://schemas.microsoft.com/office/drawing/2014/main" id="{B4C19B27-50A6-4A7F-9376-870746E0EF8E}"/>
              </a:ext>
            </a:extLst>
          </p:cNvPr>
          <p:cNvSpPr>
            <a:spLocks noGrp="1" noChangeArrowheads="1"/>
          </p:cNvSpPr>
          <p:nvPr>
            <p:ph type="title"/>
          </p:nvPr>
        </p:nvSpPr>
        <p:spPr>
          <a:xfrm>
            <a:off x="1881189" y="285750"/>
            <a:ext cx="8358187" cy="571500"/>
          </a:xfrm>
        </p:spPr>
        <p:txBody>
          <a:bodyPr>
            <a:noAutofit/>
          </a:bodyPr>
          <a:lstStyle/>
          <a:p>
            <a:pPr algn="ctr"/>
            <a:r>
              <a:rPr lang="en-US" altLang="en-US" dirty="0"/>
              <a:t>Carry Propagation</a:t>
            </a:r>
          </a:p>
        </p:txBody>
      </p:sp>
      <p:sp>
        <p:nvSpPr>
          <p:cNvPr id="39939" name="Rectangle 1027">
            <a:extLst>
              <a:ext uri="{FF2B5EF4-FFF2-40B4-BE49-F238E27FC236}">
                <a16:creationId xmlns:a16="http://schemas.microsoft.com/office/drawing/2014/main" id="{BBC6D13D-EC35-44B1-866C-14E5C75E7A7F}"/>
              </a:ext>
            </a:extLst>
          </p:cNvPr>
          <p:cNvSpPr>
            <a:spLocks noGrp="1" noChangeArrowheads="1"/>
          </p:cNvSpPr>
          <p:nvPr>
            <p:ph type="body" idx="1"/>
          </p:nvPr>
        </p:nvSpPr>
        <p:spPr bwMode="auto">
          <a:xfrm>
            <a:off x="1905000" y="1000126"/>
            <a:ext cx="8382000" cy="47910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zh-TW" sz="2200" dirty="0"/>
              <a:t>One choice to reduce the carry propagation delay is to employ faster gates but the most widely used technique for reducing the carry propagation time in parallel adder is principle of carry lookahead</a:t>
            </a:r>
          </a:p>
          <a:p>
            <a:pPr algn="just"/>
            <a:r>
              <a:rPr lang="en-US" altLang="zh-TW" sz="2200" dirty="0"/>
              <a:t>Consider the circuit of full adder shown in fig 4-10</a:t>
            </a:r>
          </a:p>
          <a:p>
            <a:pPr algn="just"/>
            <a:r>
              <a:rPr lang="en-US" altLang="zh-TW" sz="2200" dirty="0"/>
              <a:t>If we define two binary variables</a:t>
            </a:r>
          </a:p>
          <a:p>
            <a:pPr lvl="1">
              <a:buFont typeface="Wingdings" panose="05000000000000000000" pitchFamily="2" charset="2"/>
              <a:buChar char="Ø"/>
            </a:pPr>
            <a:r>
              <a:rPr lang="en-US" altLang="zh-TW" sz="2200" dirty="0"/>
              <a:t>carry propagate: P</a:t>
            </a:r>
            <a:r>
              <a:rPr lang="en-US" altLang="zh-TW" sz="2200" baseline="-25000" dirty="0"/>
              <a:t>i</a:t>
            </a:r>
            <a:r>
              <a:rPr lang="en-US" altLang="zh-TW" sz="2200" dirty="0"/>
              <a:t> = </a:t>
            </a:r>
            <a:r>
              <a:rPr lang="en-US" altLang="zh-TW" sz="2200" dirty="0" err="1"/>
              <a:t>A</a:t>
            </a:r>
            <a:r>
              <a:rPr lang="en-US" altLang="zh-TW" sz="2200" baseline="-25000" dirty="0" err="1"/>
              <a:t>i</a:t>
            </a:r>
            <a:r>
              <a:rPr lang="en-US" dirty="0" err="1">
                <a:sym typeface="Symbol" panose="05050102010706020507" pitchFamily="18" charset="2"/>
              </a:rPr>
              <a:t></a:t>
            </a:r>
            <a:r>
              <a:rPr lang="en-US" altLang="zh-TW" sz="2200" dirty="0" err="1"/>
              <a:t>B</a:t>
            </a:r>
            <a:r>
              <a:rPr lang="en-US" altLang="zh-TW" sz="2200" baseline="-25000" dirty="0" err="1"/>
              <a:t>i</a:t>
            </a:r>
            <a:r>
              <a:rPr lang="en-US" altLang="zh-TW" sz="2200" dirty="0"/>
              <a:t> (Term associated with the propagation of carry from C</a:t>
            </a:r>
            <a:r>
              <a:rPr lang="en-US" altLang="zh-TW" sz="2200" baseline="-25000" dirty="0"/>
              <a:t>i</a:t>
            </a:r>
            <a:r>
              <a:rPr lang="en-US" altLang="zh-TW" sz="2200" dirty="0"/>
              <a:t> to C</a:t>
            </a:r>
            <a:r>
              <a:rPr lang="en-US" altLang="zh-TW" sz="2200" baseline="-25000" dirty="0"/>
              <a:t>i+1</a:t>
            </a:r>
            <a:r>
              <a:rPr lang="en-US" altLang="zh-TW" sz="2200" dirty="0"/>
              <a:t>)</a:t>
            </a:r>
          </a:p>
          <a:p>
            <a:pPr lvl="1">
              <a:buFont typeface="Wingdings" panose="05000000000000000000" pitchFamily="2" charset="2"/>
              <a:buChar char="Ø"/>
            </a:pPr>
            <a:r>
              <a:rPr lang="en-US" altLang="zh-TW" sz="2200" dirty="0"/>
              <a:t>carry generate: G</a:t>
            </a:r>
            <a:r>
              <a:rPr lang="en-US" altLang="zh-TW" sz="2200" baseline="-25000" dirty="0"/>
              <a:t>i </a:t>
            </a:r>
            <a:r>
              <a:rPr lang="en-US" altLang="zh-TW" sz="2200" dirty="0"/>
              <a:t>= </a:t>
            </a:r>
            <a:r>
              <a:rPr lang="en-US" altLang="zh-TW" sz="2200" dirty="0" err="1"/>
              <a:t>A</a:t>
            </a:r>
            <a:r>
              <a:rPr lang="en-US" altLang="zh-TW" sz="2200" baseline="-25000" dirty="0" err="1"/>
              <a:t>i</a:t>
            </a:r>
            <a:r>
              <a:rPr lang="en-US" altLang="zh-TW" sz="2200" dirty="0" err="1"/>
              <a:t>B</a:t>
            </a:r>
            <a:r>
              <a:rPr lang="en-US" altLang="zh-TW" sz="2200" baseline="-25000" dirty="0" err="1"/>
              <a:t>i</a:t>
            </a:r>
            <a:r>
              <a:rPr lang="en-US" altLang="zh-TW" sz="2200" baseline="-25000" dirty="0"/>
              <a:t>  </a:t>
            </a:r>
            <a:r>
              <a:rPr lang="en-US" altLang="zh-TW" sz="2200" dirty="0"/>
              <a:t>(Produces 1 when both Ai and Bi are 1)</a:t>
            </a:r>
          </a:p>
          <a:p>
            <a:r>
              <a:rPr lang="en-US" altLang="zh-TW" sz="2200" dirty="0"/>
              <a:t>Output sum and carry can be expressed as</a:t>
            </a:r>
          </a:p>
          <a:p>
            <a:pPr lvl="1">
              <a:buFont typeface="Wingdings" panose="05000000000000000000" pitchFamily="2" charset="2"/>
              <a:buChar char="Ø"/>
            </a:pPr>
            <a:r>
              <a:rPr lang="en-US" altLang="zh-TW" sz="2200" dirty="0"/>
              <a:t>sum: S</a:t>
            </a:r>
            <a:r>
              <a:rPr lang="en-US" altLang="zh-TW" sz="2200" baseline="-25000" dirty="0"/>
              <a:t>i </a:t>
            </a:r>
            <a:r>
              <a:rPr lang="en-US" altLang="zh-TW" sz="2200" dirty="0"/>
              <a:t>= </a:t>
            </a:r>
            <a:r>
              <a:rPr lang="en-US" altLang="zh-TW" sz="2200" dirty="0" err="1"/>
              <a:t>P</a:t>
            </a:r>
            <a:r>
              <a:rPr lang="en-US" altLang="zh-TW" sz="2200" baseline="-25000" dirty="0" err="1"/>
              <a:t>i</a:t>
            </a:r>
            <a:r>
              <a:rPr lang="en-US" dirty="0" err="1">
                <a:sym typeface="Symbol" panose="05050102010706020507" pitchFamily="18" charset="2"/>
              </a:rPr>
              <a:t></a:t>
            </a:r>
            <a:r>
              <a:rPr lang="en-US" altLang="zh-TW" sz="2200" dirty="0" err="1"/>
              <a:t>C</a:t>
            </a:r>
            <a:r>
              <a:rPr lang="en-US" altLang="zh-TW" sz="2200" baseline="-25000" dirty="0" err="1"/>
              <a:t>i</a:t>
            </a:r>
            <a:endParaRPr lang="en-US" altLang="zh-TW" sz="2200" baseline="-25000" dirty="0"/>
          </a:p>
          <a:p>
            <a:pPr lvl="1">
              <a:buFont typeface="Wingdings" panose="05000000000000000000" pitchFamily="2" charset="2"/>
              <a:buChar char="Ø"/>
            </a:pPr>
            <a:r>
              <a:rPr lang="en-US" altLang="zh-TW" sz="2200" dirty="0"/>
              <a:t>carry: C</a:t>
            </a:r>
            <a:r>
              <a:rPr lang="en-US" altLang="zh-TW" sz="2200" baseline="-25000" dirty="0"/>
              <a:t>i+1</a:t>
            </a:r>
            <a:r>
              <a:rPr lang="en-US" altLang="zh-TW" sz="2200" dirty="0"/>
              <a:t> = </a:t>
            </a:r>
            <a:r>
              <a:rPr lang="en-US" altLang="zh-TW" sz="2200" dirty="0" err="1"/>
              <a:t>G</a:t>
            </a:r>
            <a:r>
              <a:rPr lang="en-US" altLang="zh-TW" sz="2200" baseline="-25000" dirty="0" err="1"/>
              <a:t>i</a:t>
            </a:r>
            <a:r>
              <a:rPr lang="en-US" altLang="zh-TW" sz="2200" dirty="0" err="1"/>
              <a:t>+P</a:t>
            </a:r>
            <a:r>
              <a:rPr lang="en-US" altLang="zh-TW" sz="2200" baseline="-25000" dirty="0" err="1"/>
              <a:t>i</a:t>
            </a:r>
            <a:r>
              <a:rPr lang="en-US" altLang="zh-TW" sz="2200" dirty="0" err="1"/>
              <a:t>C</a:t>
            </a:r>
            <a:r>
              <a:rPr lang="en-US" altLang="zh-TW" sz="2200" baseline="-25000" dirty="0" err="1"/>
              <a:t>i</a:t>
            </a:r>
            <a:endParaRPr lang="en-US" altLang="zh-TW" sz="2200" dirty="0"/>
          </a:p>
        </p:txBody>
      </p:sp>
      <p:sp>
        <p:nvSpPr>
          <p:cNvPr id="3" name="Slide Number Placeholder 2">
            <a:extLst>
              <a:ext uri="{FF2B5EF4-FFF2-40B4-BE49-F238E27FC236}">
                <a16:creationId xmlns:a16="http://schemas.microsoft.com/office/drawing/2014/main" id="{C9B326C1-F237-44C0-A3A4-C75B327C3DCA}"/>
              </a:ext>
            </a:extLst>
          </p:cNvPr>
          <p:cNvSpPr>
            <a:spLocks noGrp="1"/>
          </p:cNvSpPr>
          <p:nvPr>
            <p:ph type="sldNum" sz="quarter" idx="12"/>
          </p:nvPr>
        </p:nvSpPr>
        <p:spPr/>
        <p:txBody>
          <a:bodyPr/>
          <a:lstStyle/>
          <a:p>
            <a:fld id="{7000EB38-BADF-40E8-A0D2-1BB999F9F745}" type="slidenum">
              <a:rPr lang="en-PK" smtClean="0"/>
              <a:t>18</a:t>
            </a:fld>
            <a:endParaRPr lang="en-PK"/>
          </a:p>
        </p:txBody>
      </p:sp>
      <p:sp>
        <p:nvSpPr>
          <p:cNvPr id="2" name="Footer Placeholder 1">
            <a:extLst>
              <a:ext uri="{FF2B5EF4-FFF2-40B4-BE49-F238E27FC236}">
                <a16:creationId xmlns:a16="http://schemas.microsoft.com/office/drawing/2014/main" id="{959AF8E3-8D90-44A2-A12E-DEEED772F6DF}"/>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a:extLst>
              <a:ext uri="{FF2B5EF4-FFF2-40B4-BE49-F238E27FC236}">
                <a16:creationId xmlns:a16="http://schemas.microsoft.com/office/drawing/2014/main" id="{1FFBE216-BFC9-4F73-BA9F-C05E1F626CBC}"/>
              </a:ext>
            </a:extLst>
          </p:cNvPr>
          <p:cNvSpPr>
            <a:spLocks noGrp="1" noChangeArrowheads="1"/>
          </p:cNvSpPr>
          <p:nvPr>
            <p:ph type="title"/>
          </p:nvPr>
        </p:nvSpPr>
        <p:spPr>
          <a:xfrm>
            <a:off x="1952625" y="219076"/>
            <a:ext cx="8358188" cy="417513"/>
          </a:xfrm>
        </p:spPr>
        <p:txBody>
          <a:bodyPr>
            <a:noAutofit/>
          </a:bodyPr>
          <a:lstStyle/>
          <a:p>
            <a:pPr algn="ctr"/>
            <a:r>
              <a:rPr lang="en-US" altLang="en-US" dirty="0"/>
              <a:t>Carry Propagation</a:t>
            </a:r>
          </a:p>
        </p:txBody>
      </p:sp>
      <p:sp>
        <p:nvSpPr>
          <p:cNvPr id="40963" name="Rectangle 1027">
            <a:extLst>
              <a:ext uri="{FF2B5EF4-FFF2-40B4-BE49-F238E27FC236}">
                <a16:creationId xmlns:a16="http://schemas.microsoft.com/office/drawing/2014/main" id="{ABA44064-2CBF-4B50-8C50-20BC051AABDE}"/>
              </a:ext>
            </a:extLst>
          </p:cNvPr>
          <p:cNvSpPr>
            <a:spLocks noGrp="1" noChangeArrowheads="1"/>
          </p:cNvSpPr>
          <p:nvPr>
            <p:ph type="body" idx="1"/>
          </p:nvPr>
        </p:nvSpPr>
        <p:spPr bwMode="auto">
          <a:xfrm>
            <a:off x="1905000" y="928688"/>
            <a:ext cx="8477250" cy="54721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lnSpc>
                <a:spcPct val="80000"/>
              </a:lnSpc>
            </a:pPr>
            <a:r>
              <a:rPr lang="en-US" altLang="zh-TW" sz="2200" dirty="0"/>
              <a:t>We now write the Boolean functions for the </a:t>
            </a:r>
            <a:r>
              <a:rPr lang="en-US" altLang="zh-TW" sz="2200" dirty="0">
                <a:solidFill>
                  <a:srgbClr val="FF5050"/>
                </a:solidFill>
              </a:rPr>
              <a:t>carry</a:t>
            </a:r>
            <a:r>
              <a:rPr lang="en-US" altLang="zh-TW" sz="2200" dirty="0"/>
              <a:t> </a:t>
            </a:r>
            <a:r>
              <a:rPr lang="en-US" altLang="zh-TW" sz="2200" dirty="0">
                <a:solidFill>
                  <a:srgbClr val="FF5050"/>
                </a:solidFill>
              </a:rPr>
              <a:t>outputs</a:t>
            </a:r>
            <a:r>
              <a:rPr lang="en-US" altLang="zh-TW" sz="2200" dirty="0"/>
              <a:t> of each stage and substitute for each C</a:t>
            </a:r>
            <a:r>
              <a:rPr lang="en-US" altLang="zh-TW" sz="2200" baseline="-25000" dirty="0"/>
              <a:t>i</a:t>
            </a:r>
            <a:r>
              <a:rPr lang="en-US" altLang="zh-TW" sz="2200" dirty="0"/>
              <a:t>, its value from the previous equation</a:t>
            </a:r>
          </a:p>
          <a:p>
            <a:pPr lvl="1" algn="just">
              <a:lnSpc>
                <a:spcPct val="80000"/>
              </a:lnSpc>
              <a:buFont typeface="Wingdings" panose="05000000000000000000" pitchFamily="2" charset="2"/>
              <a:buChar char="Ø"/>
            </a:pPr>
            <a:r>
              <a:rPr lang="en-US" altLang="zh-TW" sz="2200" dirty="0"/>
              <a:t>C</a:t>
            </a:r>
            <a:r>
              <a:rPr lang="en-US" altLang="zh-TW" sz="2200" baseline="-25000" dirty="0"/>
              <a:t>o</a:t>
            </a:r>
            <a:r>
              <a:rPr lang="en-US" altLang="zh-TW" sz="2200" dirty="0"/>
              <a:t>= input carry</a:t>
            </a:r>
            <a:endParaRPr lang="en-US" altLang="zh-TW" sz="2200" baseline="-25000" dirty="0"/>
          </a:p>
          <a:p>
            <a:pPr lvl="1" algn="just">
              <a:lnSpc>
                <a:spcPct val="80000"/>
              </a:lnSpc>
              <a:buFont typeface="Wingdings" panose="05000000000000000000" pitchFamily="2" charset="2"/>
              <a:buChar char="Ø"/>
            </a:pPr>
            <a:r>
              <a:rPr lang="en-US" altLang="zh-TW" sz="2200" dirty="0"/>
              <a:t>C</a:t>
            </a:r>
            <a:r>
              <a:rPr lang="en-US" altLang="zh-TW" sz="2200" baseline="-25000" dirty="0"/>
              <a:t>1</a:t>
            </a:r>
            <a:r>
              <a:rPr lang="en-US" altLang="zh-TW" sz="2200" dirty="0"/>
              <a:t> = G</a:t>
            </a:r>
            <a:r>
              <a:rPr lang="en-US" altLang="zh-TW" sz="2200" baseline="-25000" dirty="0"/>
              <a:t>0</a:t>
            </a:r>
            <a:r>
              <a:rPr lang="en-US" altLang="zh-TW" sz="2200" dirty="0"/>
              <a:t>+P</a:t>
            </a:r>
            <a:r>
              <a:rPr lang="en-US" altLang="zh-TW" sz="2200" baseline="-25000" dirty="0"/>
              <a:t>0</a:t>
            </a:r>
            <a:r>
              <a:rPr lang="en-US" altLang="zh-TW" sz="2200" dirty="0"/>
              <a:t>C</a:t>
            </a:r>
            <a:r>
              <a:rPr lang="en-US" altLang="zh-TW" sz="2200" baseline="-25000" dirty="0"/>
              <a:t>0</a:t>
            </a:r>
          </a:p>
          <a:p>
            <a:pPr lvl="1" algn="just">
              <a:lnSpc>
                <a:spcPct val="80000"/>
              </a:lnSpc>
              <a:buFont typeface="Wingdings" panose="05000000000000000000" pitchFamily="2" charset="2"/>
              <a:buChar char="Ø"/>
            </a:pPr>
            <a:r>
              <a:rPr lang="en-US" altLang="zh-TW" sz="2200" dirty="0"/>
              <a:t>C</a:t>
            </a:r>
            <a:r>
              <a:rPr lang="en-US" altLang="zh-TW" sz="2200" baseline="-25000" dirty="0"/>
              <a:t>2</a:t>
            </a:r>
            <a:r>
              <a:rPr lang="en-US" altLang="zh-TW" sz="2200" dirty="0"/>
              <a:t> = G</a:t>
            </a:r>
            <a:r>
              <a:rPr lang="en-US" altLang="zh-TW" sz="2200" baseline="-25000" dirty="0"/>
              <a:t>1</a:t>
            </a:r>
            <a:r>
              <a:rPr lang="en-US" altLang="zh-TW" sz="2200" dirty="0"/>
              <a:t>+P</a:t>
            </a:r>
            <a:r>
              <a:rPr lang="en-US" altLang="zh-TW" sz="2200" baseline="-25000" dirty="0"/>
              <a:t>1</a:t>
            </a:r>
            <a:r>
              <a:rPr lang="en-US" altLang="zh-TW" sz="2200" dirty="0"/>
              <a:t>C</a:t>
            </a:r>
            <a:r>
              <a:rPr lang="en-US" altLang="zh-TW" sz="2200" baseline="-25000" dirty="0"/>
              <a:t>1</a:t>
            </a:r>
            <a:r>
              <a:rPr lang="en-US" altLang="zh-TW" sz="2200" dirty="0"/>
              <a:t> </a:t>
            </a:r>
          </a:p>
          <a:p>
            <a:pPr lvl="1" algn="just">
              <a:lnSpc>
                <a:spcPct val="80000"/>
              </a:lnSpc>
              <a:buFontTx/>
              <a:buNone/>
            </a:pPr>
            <a:r>
              <a:rPr lang="en-US" altLang="zh-TW" sz="2200" dirty="0"/>
              <a:t>     = G</a:t>
            </a:r>
            <a:r>
              <a:rPr lang="en-US" altLang="zh-TW" sz="2200" baseline="-25000" dirty="0"/>
              <a:t>1</a:t>
            </a:r>
            <a:r>
              <a:rPr lang="en-US" altLang="zh-TW" sz="2200" dirty="0"/>
              <a:t>+P</a:t>
            </a:r>
            <a:r>
              <a:rPr lang="en-US" altLang="zh-TW" sz="2200" baseline="-25000" dirty="0"/>
              <a:t>1</a:t>
            </a:r>
            <a:r>
              <a:rPr lang="en-US" altLang="zh-TW" sz="2200" dirty="0"/>
              <a:t>(G</a:t>
            </a:r>
            <a:r>
              <a:rPr lang="en-US" altLang="zh-TW" sz="2200" baseline="-25000" dirty="0"/>
              <a:t>0</a:t>
            </a:r>
            <a:r>
              <a:rPr lang="en-US" altLang="zh-TW" sz="2200" dirty="0"/>
              <a:t>+P</a:t>
            </a:r>
            <a:r>
              <a:rPr lang="en-US" altLang="zh-TW" sz="2200" baseline="-25000" dirty="0"/>
              <a:t>0</a:t>
            </a:r>
            <a:r>
              <a:rPr lang="en-US" altLang="zh-TW" sz="2200" dirty="0"/>
              <a:t>C</a:t>
            </a:r>
            <a:r>
              <a:rPr lang="en-US" altLang="zh-TW" sz="2200" baseline="-25000" dirty="0"/>
              <a:t>0</a:t>
            </a:r>
            <a:r>
              <a:rPr lang="en-US" altLang="zh-TW" sz="2200" dirty="0"/>
              <a:t>) </a:t>
            </a:r>
          </a:p>
          <a:p>
            <a:pPr lvl="1" algn="just">
              <a:lnSpc>
                <a:spcPct val="80000"/>
              </a:lnSpc>
              <a:buFontTx/>
              <a:buNone/>
            </a:pPr>
            <a:r>
              <a:rPr lang="en-US" altLang="zh-TW" sz="2200" dirty="0"/>
              <a:t>     = G</a:t>
            </a:r>
            <a:r>
              <a:rPr lang="en-US" altLang="zh-TW" sz="2200" baseline="-25000" dirty="0"/>
              <a:t>1</a:t>
            </a:r>
            <a:r>
              <a:rPr lang="en-US" altLang="zh-TW" sz="2200" dirty="0"/>
              <a:t>+P</a:t>
            </a:r>
            <a:r>
              <a:rPr lang="en-US" altLang="zh-TW" sz="2200" baseline="-25000" dirty="0"/>
              <a:t>1</a:t>
            </a:r>
            <a:r>
              <a:rPr lang="en-US" altLang="zh-TW" sz="2200" dirty="0"/>
              <a:t>G</a:t>
            </a:r>
            <a:r>
              <a:rPr lang="en-US" altLang="zh-TW" sz="2200" baseline="-25000" dirty="0"/>
              <a:t>0</a:t>
            </a:r>
            <a:r>
              <a:rPr lang="en-US" altLang="zh-TW" sz="2200" dirty="0"/>
              <a:t>+P</a:t>
            </a:r>
            <a:r>
              <a:rPr lang="en-US" altLang="zh-TW" sz="2200" baseline="-25000" dirty="0"/>
              <a:t>1</a:t>
            </a:r>
            <a:r>
              <a:rPr lang="en-US" altLang="zh-TW" sz="2200" dirty="0"/>
              <a:t>P</a:t>
            </a:r>
            <a:r>
              <a:rPr lang="en-US" altLang="zh-TW" sz="2200" baseline="-25000" dirty="0"/>
              <a:t>0</a:t>
            </a:r>
            <a:r>
              <a:rPr lang="en-US" altLang="zh-TW" sz="2200" dirty="0"/>
              <a:t>C</a:t>
            </a:r>
            <a:r>
              <a:rPr lang="en-US" altLang="zh-TW" sz="2200" baseline="-25000" dirty="0"/>
              <a:t>0</a:t>
            </a:r>
          </a:p>
          <a:p>
            <a:pPr lvl="1" algn="just">
              <a:lnSpc>
                <a:spcPct val="80000"/>
              </a:lnSpc>
              <a:buFont typeface="Wingdings" panose="05000000000000000000" pitchFamily="2" charset="2"/>
              <a:buChar char="Ø"/>
            </a:pPr>
            <a:r>
              <a:rPr lang="en-US" altLang="zh-TW" sz="2200" dirty="0"/>
              <a:t>C</a:t>
            </a:r>
            <a:r>
              <a:rPr lang="en-US" altLang="zh-TW" sz="2200" baseline="-25000" dirty="0"/>
              <a:t>3 </a:t>
            </a:r>
            <a:r>
              <a:rPr lang="en-US" altLang="zh-TW" sz="2200" dirty="0"/>
              <a:t>= G</a:t>
            </a:r>
            <a:r>
              <a:rPr lang="en-US" altLang="zh-TW" sz="2200" baseline="-25000" dirty="0"/>
              <a:t>2</a:t>
            </a:r>
            <a:r>
              <a:rPr lang="en-US" altLang="zh-TW" sz="2200" dirty="0"/>
              <a:t>+P</a:t>
            </a:r>
            <a:r>
              <a:rPr lang="en-US" altLang="zh-TW" sz="2200" baseline="-25000" dirty="0"/>
              <a:t>2</a:t>
            </a:r>
            <a:r>
              <a:rPr lang="en-US" altLang="zh-TW" sz="2200" dirty="0"/>
              <a:t>C</a:t>
            </a:r>
            <a:r>
              <a:rPr lang="en-US" altLang="zh-TW" sz="2200" baseline="-25000" dirty="0"/>
              <a:t>2</a:t>
            </a:r>
          </a:p>
          <a:p>
            <a:pPr lvl="1" algn="just">
              <a:lnSpc>
                <a:spcPct val="80000"/>
              </a:lnSpc>
              <a:buFontTx/>
              <a:buNone/>
            </a:pPr>
            <a:r>
              <a:rPr lang="en-US" altLang="zh-TW" sz="2200" baseline="-25000" dirty="0"/>
              <a:t>            </a:t>
            </a:r>
            <a:r>
              <a:rPr lang="en-US" altLang="zh-TW" sz="2200" dirty="0"/>
              <a:t>= G</a:t>
            </a:r>
            <a:r>
              <a:rPr lang="en-US" altLang="zh-TW" sz="2200" baseline="-25000" dirty="0"/>
              <a:t>2</a:t>
            </a:r>
            <a:r>
              <a:rPr lang="en-US" altLang="zh-TW" sz="2200" dirty="0"/>
              <a:t>+P</a:t>
            </a:r>
            <a:r>
              <a:rPr lang="en-US" altLang="zh-TW" sz="2200" baseline="-25000" dirty="0"/>
              <a:t>2</a:t>
            </a:r>
            <a:r>
              <a:rPr lang="en-US" altLang="zh-TW" sz="2200" dirty="0"/>
              <a:t>G</a:t>
            </a:r>
            <a:r>
              <a:rPr lang="en-US" altLang="zh-TW" sz="2200" baseline="-25000" dirty="0"/>
              <a:t>1</a:t>
            </a:r>
            <a:r>
              <a:rPr lang="en-US" altLang="zh-TW" sz="2200" dirty="0"/>
              <a:t>+P</a:t>
            </a:r>
            <a:r>
              <a:rPr lang="en-US" altLang="zh-TW" sz="2200" baseline="-25000" dirty="0"/>
              <a:t>2</a:t>
            </a:r>
            <a:r>
              <a:rPr lang="en-US" altLang="zh-TW" sz="2200" dirty="0"/>
              <a:t>P</a:t>
            </a:r>
            <a:r>
              <a:rPr lang="en-US" altLang="zh-TW" sz="2200" baseline="-25000" dirty="0"/>
              <a:t>1</a:t>
            </a:r>
            <a:r>
              <a:rPr lang="en-US" altLang="zh-TW" sz="2200" dirty="0"/>
              <a:t>G</a:t>
            </a:r>
            <a:r>
              <a:rPr lang="en-US" altLang="zh-TW" sz="2200" baseline="-25000" dirty="0"/>
              <a:t>0</a:t>
            </a:r>
            <a:r>
              <a:rPr lang="en-US" altLang="zh-TW" sz="2200" dirty="0"/>
              <a:t>+ P</a:t>
            </a:r>
            <a:r>
              <a:rPr lang="en-US" altLang="zh-TW" sz="2200" baseline="-25000" dirty="0"/>
              <a:t>2</a:t>
            </a:r>
            <a:r>
              <a:rPr lang="en-US" altLang="zh-TW" sz="2200" dirty="0"/>
              <a:t>P</a:t>
            </a:r>
            <a:r>
              <a:rPr lang="en-US" altLang="zh-TW" sz="2200" baseline="-25000" dirty="0"/>
              <a:t>1</a:t>
            </a:r>
            <a:r>
              <a:rPr lang="en-US" altLang="zh-TW" sz="2200" dirty="0"/>
              <a:t>P</a:t>
            </a:r>
            <a:r>
              <a:rPr lang="en-US" altLang="zh-TW" sz="2200" baseline="-25000" dirty="0"/>
              <a:t>0</a:t>
            </a:r>
            <a:r>
              <a:rPr lang="en-US" altLang="zh-TW" sz="2200" dirty="0"/>
              <a:t>C</a:t>
            </a:r>
            <a:r>
              <a:rPr lang="en-US" altLang="zh-TW" sz="2200" baseline="-25000" dirty="0"/>
              <a:t>0</a:t>
            </a:r>
          </a:p>
          <a:p>
            <a:pPr lvl="1" algn="just">
              <a:lnSpc>
                <a:spcPct val="80000"/>
              </a:lnSpc>
              <a:buFont typeface="Wingdings" panose="05000000000000000000" pitchFamily="2" charset="2"/>
              <a:buChar char="Ø"/>
            </a:pPr>
            <a:r>
              <a:rPr lang="en-US" altLang="zh-TW" sz="2200" dirty="0"/>
              <a:t>C</a:t>
            </a:r>
            <a:r>
              <a:rPr lang="en-US" altLang="zh-TW" sz="2200" baseline="-25000" dirty="0"/>
              <a:t>4</a:t>
            </a:r>
            <a:r>
              <a:rPr lang="en-US" altLang="zh-TW" sz="2200" dirty="0"/>
              <a:t> = G</a:t>
            </a:r>
            <a:r>
              <a:rPr lang="en-US" altLang="zh-TW" sz="2200" baseline="-25000" dirty="0"/>
              <a:t>3</a:t>
            </a:r>
            <a:r>
              <a:rPr lang="en-US" altLang="zh-TW" sz="2200" dirty="0"/>
              <a:t>+P</a:t>
            </a:r>
            <a:r>
              <a:rPr lang="en-US" altLang="zh-TW" sz="2200" baseline="-25000" dirty="0"/>
              <a:t>3</a:t>
            </a:r>
            <a:r>
              <a:rPr lang="en-US" altLang="zh-TW" sz="2200" dirty="0"/>
              <a:t>C</a:t>
            </a:r>
            <a:r>
              <a:rPr lang="en-US" altLang="zh-TW" sz="2200" baseline="-25000" dirty="0"/>
              <a:t>3</a:t>
            </a:r>
          </a:p>
          <a:p>
            <a:pPr lvl="1" algn="just">
              <a:lnSpc>
                <a:spcPct val="80000"/>
              </a:lnSpc>
              <a:buFontTx/>
              <a:buNone/>
            </a:pPr>
            <a:r>
              <a:rPr lang="en-US" altLang="zh-TW" sz="2200" dirty="0"/>
              <a:t>        =G</a:t>
            </a:r>
            <a:r>
              <a:rPr lang="en-US" altLang="zh-TW" sz="2200" baseline="-25000" dirty="0"/>
              <a:t>3</a:t>
            </a:r>
            <a:r>
              <a:rPr lang="en-US" altLang="zh-TW" sz="2200" dirty="0"/>
              <a:t>+P</a:t>
            </a:r>
            <a:r>
              <a:rPr lang="en-US" altLang="zh-TW" sz="2200" baseline="-25000" dirty="0"/>
              <a:t>3</a:t>
            </a:r>
            <a:r>
              <a:rPr lang="en-US" altLang="zh-TW" sz="2200" dirty="0"/>
              <a:t>G</a:t>
            </a:r>
            <a:r>
              <a:rPr lang="en-US" altLang="zh-TW" sz="2200" baseline="-25000" dirty="0"/>
              <a:t>2</a:t>
            </a:r>
            <a:r>
              <a:rPr lang="en-US" altLang="zh-TW" sz="2200" dirty="0"/>
              <a:t>+P</a:t>
            </a:r>
            <a:r>
              <a:rPr lang="en-US" altLang="zh-TW" sz="2200" baseline="-25000" dirty="0"/>
              <a:t>3</a:t>
            </a:r>
            <a:r>
              <a:rPr lang="en-US" altLang="zh-TW" sz="2200" dirty="0"/>
              <a:t>P</a:t>
            </a:r>
            <a:r>
              <a:rPr lang="en-US" altLang="zh-TW" sz="2200" baseline="-25000" dirty="0"/>
              <a:t>2</a:t>
            </a:r>
            <a:r>
              <a:rPr lang="en-US" altLang="zh-TW" sz="2200" dirty="0"/>
              <a:t>G</a:t>
            </a:r>
            <a:r>
              <a:rPr lang="en-US" altLang="zh-TW" sz="2200" baseline="-25000" dirty="0"/>
              <a:t>1</a:t>
            </a:r>
            <a:r>
              <a:rPr lang="en-US" altLang="zh-TW" sz="2200" dirty="0"/>
              <a:t>+P</a:t>
            </a:r>
            <a:r>
              <a:rPr lang="en-US" altLang="zh-TW" sz="2200" baseline="-25000" dirty="0"/>
              <a:t>3</a:t>
            </a:r>
            <a:r>
              <a:rPr lang="en-US" altLang="zh-TW" sz="2200" dirty="0"/>
              <a:t>P</a:t>
            </a:r>
            <a:r>
              <a:rPr lang="en-US" altLang="zh-TW" sz="2200" baseline="-25000" dirty="0"/>
              <a:t>2</a:t>
            </a:r>
            <a:r>
              <a:rPr lang="en-US" altLang="zh-TW" sz="2200" dirty="0"/>
              <a:t>P</a:t>
            </a:r>
            <a:r>
              <a:rPr lang="en-US" altLang="zh-TW" sz="2200" baseline="-25000" dirty="0"/>
              <a:t>1</a:t>
            </a:r>
            <a:r>
              <a:rPr lang="en-US" altLang="zh-TW" sz="2200" dirty="0"/>
              <a:t>G</a:t>
            </a:r>
            <a:r>
              <a:rPr lang="en-US" altLang="zh-TW" sz="2200" baseline="-25000" dirty="0"/>
              <a:t>0</a:t>
            </a:r>
            <a:r>
              <a:rPr lang="en-US" altLang="zh-TW" sz="2200" dirty="0"/>
              <a:t>+P</a:t>
            </a:r>
            <a:r>
              <a:rPr lang="en-US" altLang="zh-TW" sz="2200" baseline="-25000" dirty="0"/>
              <a:t>3</a:t>
            </a:r>
            <a:r>
              <a:rPr lang="en-US" altLang="zh-TW" sz="2200" dirty="0"/>
              <a:t>P</a:t>
            </a:r>
            <a:r>
              <a:rPr lang="en-US" altLang="zh-TW" sz="2200" baseline="-25000" dirty="0"/>
              <a:t>2</a:t>
            </a:r>
            <a:r>
              <a:rPr lang="en-US" altLang="zh-TW" sz="2200" dirty="0"/>
              <a:t>P</a:t>
            </a:r>
            <a:r>
              <a:rPr lang="en-US" altLang="zh-TW" sz="2200" baseline="-25000" dirty="0"/>
              <a:t>1</a:t>
            </a:r>
            <a:r>
              <a:rPr lang="en-US" altLang="zh-TW" sz="2200" dirty="0"/>
              <a:t>P</a:t>
            </a:r>
            <a:r>
              <a:rPr lang="en-US" altLang="zh-TW" sz="2200" baseline="-25000" dirty="0"/>
              <a:t>0</a:t>
            </a:r>
            <a:r>
              <a:rPr lang="en-US" altLang="zh-TW" sz="2200" dirty="0"/>
              <a:t>C</a:t>
            </a:r>
            <a:r>
              <a:rPr lang="en-US" altLang="zh-TW" sz="2200" baseline="-25000" dirty="0"/>
              <a:t>0</a:t>
            </a:r>
            <a:endParaRPr lang="en-US" altLang="zh-TW" sz="2200" dirty="0"/>
          </a:p>
          <a:p>
            <a:pPr algn="just">
              <a:lnSpc>
                <a:spcPct val="80000"/>
              </a:lnSpc>
            </a:pPr>
            <a:r>
              <a:rPr lang="en-US" altLang="zh-TW" sz="2200" dirty="0"/>
              <a:t>Since the Boolean function for each output carry is expressed in </a:t>
            </a:r>
            <a:r>
              <a:rPr lang="en-US" altLang="zh-TW" sz="2200" dirty="0">
                <a:solidFill>
                  <a:srgbClr val="FF5050"/>
                </a:solidFill>
              </a:rPr>
              <a:t>sum</a:t>
            </a:r>
            <a:r>
              <a:rPr lang="en-US" altLang="zh-TW" sz="2200" dirty="0"/>
              <a:t> </a:t>
            </a:r>
            <a:r>
              <a:rPr lang="en-US" altLang="zh-TW" sz="2200" dirty="0">
                <a:solidFill>
                  <a:srgbClr val="FF5050"/>
                </a:solidFill>
              </a:rPr>
              <a:t>of</a:t>
            </a:r>
            <a:r>
              <a:rPr lang="en-US" altLang="zh-TW" sz="2200" dirty="0"/>
              <a:t> </a:t>
            </a:r>
            <a:r>
              <a:rPr lang="en-US" altLang="zh-TW" sz="2200" dirty="0">
                <a:solidFill>
                  <a:srgbClr val="FF5050"/>
                </a:solidFill>
              </a:rPr>
              <a:t>products</a:t>
            </a:r>
            <a:r>
              <a:rPr lang="en-US" altLang="zh-TW" sz="2200" dirty="0"/>
              <a:t>, each function can be implemented with </a:t>
            </a:r>
            <a:r>
              <a:rPr lang="en-US" altLang="zh-TW" sz="2200" dirty="0">
                <a:solidFill>
                  <a:srgbClr val="FF5050"/>
                </a:solidFill>
              </a:rPr>
              <a:t>one</a:t>
            </a:r>
            <a:r>
              <a:rPr lang="en-US" altLang="zh-TW" sz="2200" dirty="0"/>
              <a:t> </a:t>
            </a:r>
            <a:r>
              <a:rPr lang="en-US" altLang="zh-TW" sz="2200" dirty="0">
                <a:solidFill>
                  <a:srgbClr val="FF5050"/>
                </a:solidFill>
              </a:rPr>
              <a:t>level</a:t>
            </a:r>
            <a:r>
              <a:rPr lang="en-US" altLang="zh-TW" sz="2200" dirty="0"/>
              <a:t> </a:t>
            </a:r>
            <a:r>
              <a:rPr lang="en-US" altLang="zh-TW" sz="2200" dirty="0">
                <a:solidFill>
                  <a:srgbClr val="FF5050"/>
                </a:solidFill>
              </a:rPr>
              <a:t>of</a:t>
            </a:r>
            <a:r>
              <a:rPr lang="en-US" altLang="zh-TW" sz="2200" dirty="0"/>
              <a:t> </a:t>
            </a:r>
            <a:r>
              <a:rPr lang="en-US" altLang="zh-TW" sz="2200" dirty="0">
                <a:solidFill>
                  <a:srgbClr val="FF5050"/>
                </a:solidFill>
              </a:rPr>
              <a:t>AND</a:t>
            </a:r>
            <a:r>
              <a:rPr lang="en-US" altLang="zh-TW" sz="2200" dirty="0"/>
              <a:t> gates followed by an </a:t>
            </a:r>
            <a:r>
              <a:rPr lang="en-US" altLang="zh-TW" sz="2200" dirty="0">
                <a:solidFill>
                  <a:srgbClr val="FF5050"/>
                </a:solidFill>
              </a:rPr>
              <a:t>OR</a:t>
            </a:r>
            <a:r>
              <a:rPr lang="en-US" altLang="zh-TW" sz="2200" dirty="0"/>
              <a:t> </a:t>
            </a:r>
            <a:r>
              <a:rPr lang="en-US" altLang="zh-TW" sz="2200" dirty="0">
                <a:solidFill>
                  <a:srgbClr val="FF5050"/>
                </a:solidFill>
              </a:rPr>
              <a:t>gate </a:t>
            </a:r>
            <a:r>
              <a:rPr lang="en-US" altLang="zh-TW" sz="2200" dirty="0"/>
              <a:t>(or by two-level NAND) </a:t>
            </a:r>
          </a:p>
        </p:txBody>
      </p:sp>
      <p:sp>
        <p:nvSpPr>
          <p:cNvPr id="3" name="Slide Number Placeholder 2">
            <a:extLst>
              <a:ext uri="{FF2B5EF4-FFF2-40B4-BE49-F238E27FC236}">
                <a16:creationId xmlns:a16="http://schemas.microsoft.com/office/drawing/2014/main" id="{094C92B6-C379-46D6-BCEC-5104F7FE4177}"/>
              </a:ext>
            </a:extLst>
          </p:cNvPr>
          <p:cNvSpPr>
            <a:spLocks noGrp="1"/>
          </p:cNvSpPr>
          <p:nvPr>
            <p:ph type="sldNum" sz="quarter" idx="12"/>
          </p:nvPr>
        </p:nvSpPr>
        <p:spPr/>
        <p:txBody>
          <a:bodyPr/>
          <a:lstStyle/>
          <a:p>
            <a:fld id="{7000EB38-BADF-40E8-A0D2-1BB999F9F745}" type="slidenum">
              <a:rPr lang="en-PK" smtClean="0"/>
              <a:t>19</a:t>
            </a:fld>
            <a:endParaRPr lang="en-PK"/>
          </a:p>
        </p:txBody>
      </p:sp>
      <p:sp>
        <p:nvSpPr>
          <p:cNvPr id="2" name="Footer Placeholder 1">
            <a:extLst>
              <a:ext uri="{FF2B5EF4-FFF2-40B4-BE49-F238E27FC236}">
                <a16:creationId xmlns:a16="http://schemas.microsoft.com/office/drawing/2014/main" id="{2EC9F01F-03FA-4977-8B7F-78114998FAB0}"/>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BDA28-7550-428B-B95F-9D663DA5CB77}"/>
              </a:ext>
            </a:extLst>
          </p:cNvPr>
          <p:cNvSpPr>
            <a:spLocks noGrp="1"/>
          </p:cNvSpPr>
          <p:nvPr>
            <p:ph type="title"/>
          </p:nvPr>
        </p:nvSpPr>
        <p:spPr/>
        <p:txBody>
          <a:bodyPr/>
          <a:lstStyle/>
          <a:p>
            <a:pPr algn="ctr"/>
            <a:r>
              <a:rPr lang="en-US" dirty="0"/>
              <a:t>Objectives</a:t>
            </a:r>
            <a:endParaRPr lang="en-PK" dirty="0"/>
          </a:p>
        </p:txBody>
      </p:sp>
      <p:sp>
        <p:nvSpPr>
          <p:cNvPr id="3" name="Content Placeholder 2">
            <a:extLst>
              <a:ext uri="{FF2B5EF4-FFF2-40B4-BE49-F238E27FC236}">
                <a16:creationId xmlns:a16="http://schemas.microsoft.com/office/drawing/2014/main" id="{2C0D8150-5AF6-4834-8B73-4BA109914CEF}"/>
              </a:ext>
            </a:extLst>
          </p:cNvPr>
          <p:cNvSpPr>
            <a:spLocks noGrp="1"/>
          </p:cNvSpPr>
          <p:nvPr>
            <p:ph idx="1"/>
          </p:nvPr>
        </p:nvSpPr>
        <p:spPr>
          <a:xfrm>
            <a:off x="1308294" y="1825625"/>
            <a:ext cx="10045505" cy="4351338"/>
          </a:xfrm>
        </p:spPr>
        <p:txBody>
          <a:bodyPr/>
          <a:lstStyle/>
          <a:p>
            <a:r>
              <a:rPr lang="en-US" dirty="0" smtClean="0"/>
              <a:t>Study Half </a:t>
            </a:r>
            <a:r>
              <a:rPr lang="en-US" dirty="0" smtClean="0"/>
              <a:t>and Full Adders</a:t>
            </a:r>
          </a:p>
          <a:p>
            <a:r>
              <a:rPr lang="en-US" dirty="0" smtClean="0"/>
              <a:t>Design </a:t>
            </a:r>
            <a:r>
              <a:rPr lang="en-US" dirty="0"/>
              <a:t>4-Bit Ripple Carry Binary Adder-subtractor design using Full-Adders</a:t>
            </a:r>
          </a:p>
          <a:p>
            <a:endParaRPr lang="en-PK" dirty="0"/>
          </a:p>
        </p:txBody>
      </p:sp>
      <p:sp>
        <p:nvSpPr>
          <p:cNvPr id="5" name="Slide Number Placeholder 4">
            <a:extLst>
              <a:ext uri="{FF2B5EF4-FFF2-40B4-BE49-F238E27FC236}">
                <a16:creationId xmlns:a16="http://schemas.microsoft.com/office/drawing/2014/main" id="{62B18A73-E9E2-4A3E-86E1-979461FC7D13}"/>
              </a:ext>
            </a:extLst>
          </p:cNvPr>
          <p:cNvSpPr>
            <a:spLocks noGrp="1"/>
          </p:cNvSpPr>
          <p:nvPr>
            <p:ph type="sldNum" sz="quarter" idx="12"/>
          </p:nvPr>
        </p:nvSpPr>
        <p:spPr/>
        <p:txBody>
          <a:bodyPr/>
          <a:lstStyle/>
          <a:p>
            <a:fld id="{7000EB38-BADF-40E8-A0D2-1BB999F9F745}" type="slidenum">
              <a:rPr lang="en-PK" smtClean="0"/>
              <a:t>2</a:t>
            </a:fld>
            <a:endParaRPr lang="en-PK"/>
          </a:p>
        </p:txBody>
      </p:sp>
      <p:sp>
        <p:nvSpPr>
          <p:cNvPr id="4" name="Footer Placeholder 3">
            <a:extLst>
              <a:ext uri="{FF2B5EF4-FFF2-40B4-BE49-F238E27FC236}">
                <a16:creationId xmlns:a16="http://schemas.microsoft.com/office/drawing/2014/main" id="{95F1E9F5-F5AC-4286-8B33-E0A24BCCB8BD}"/>
              </a:ext>
            </a:extLst>
          </p:cNvPr>
          <p:cNvSpPr>
            <a:spLocks noGrp="1"/>
          </p:cNvSpPr>
          <p:nvPr>
            <p:ph type="ftr" sz="quarter" idx="11"/>
          </p:nvPr>
        </p:nvSpPr>
        <p:spPr/>
        <p:txBody>
          <a:bodyPr/>
          <a:lstStyle/>
          <a:p>
            <a:r>
              <a:rPr lang="en-US" smtClean="0"/>
              <a:t>Fall 2021</a:t>
            </a:r>
            <a:endParaRPr lang="en-PK"/>
          </a:p>
        </p:txBody>
      </p:sp>
    </p:spTree>
    <p:extLst>
      <p:ext uri="{BB962C8B-B14F-4D97-AF65-F5344CB8AC3E}">
        <p14:creationId xmlns:p14="http://schemas.microsoft.com/office/powerpoint/2010/main" val="1152495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798D64D-9421-4542-B287-8B66E01881BD}"/>
              </a:ext>
            </a:extLst>
          </p:cNvPr>
          <p:cNvSpPr>
            <a:spLocks noGrp="1" noChangeArrowheads="1"/>
          </p:cNvSpPr>
          <p:nvPr>
            <p:ph type="title"/>
          </p:nvPr>
        </p:nvSpPr>
        <p:spPr>
          <a:xfrm>
            <a:off x="2024063" y="219076"/>
            <a:ext cx="8215312" cy="417513"/>
          </a:xfrm>
        </p:spPr>
        <p:txBody>
          <a:bodyPr>
            <a:noAutofit/>
          </a:bodyPr>
          <a:lstStyle/>
          <a:p>
            <a:pPr algn="ctr"/>
            <a:r>
              <a:rPr lang="en-US" altLang="en-US" dirty="0"/>
              <a:t>Carry Look ahead Generator</a:t>
            </a:r>
          </a:p>
        </p:txBody>
      </p:sp>
      <p:sp>
        <p:nvSpPr>
          <p:cNvPr id="41987" name="Rectangle 3">
            <a:extLst>
              <a:ext uri="{FF2B5EF4-FFF2-40B4-BE49-F238E27FC236}">
                <a16:creationId xmlns:a16="http://schemas.microsoft.com/office/drawing/2014/main" id="{03985309-E57F-4412-8F23-210882E184B4}"/>
              </a:ext>
            </a:extLst>
          </p:cNvPr>
          <p:cNvSpPr>
            <a:spLocks noGrp="1" noChangeArrowheads="1"/>
          </p:cNvSpPr>
          <p:nvPr>
            <p:ph type="body" idx="1"/>
          </p:nvPr>
        </p:nvSpPr>
        <p:spPr bwMode="auto">
          <a:xfrm>
            <a:off x="1905000" y="914400"/>
            <a:ext cx="8382000" cy="51816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TW" sz="2200" dirty="0"/>
              <a:t>The four Boolean functions for C</a:t>
            </a:r>
            <a:r>
              <a:rPr lang="en-US" altLang="zh-TW" sz="2200" baseline="-25000" dirty="0"/>
              <a:t>1</a:t>
            </a:r>
            <a:r>
              <a:rPr lang="en-US" altLang="zh-TW" sz="2200" dirty="0"/>
              <a:t>, C</a:t>
            </a:r>
            <a:r>
              <a:rPr lang="en-US" altLang="zh-TW" sz="2200" baseline="-25000" dirty="0"/>
              <a:t>2</a:t>
            </a:r>
            <a:r>
              <a:rPr lang="en-US" altLang="zh-TW" sz="2200" dirty="0"/>
              <a:t>, C</a:t>
            </a:r>
            <a:r>
              <a:rPr lang="en-US" altLang="zh-TW" sz="2200" baseline="-25000" dirty="0"/>
              <a:t>3</a:t>
            </a:r>
            <a:r>
              <a:rPr lang="en-US" altLang="zh-TW" sz="2200" dirty="0"/>
              <a:t> ,and C</a:t>
            </a:r>
            <a:r>
              <a:rPr lang="en-US" altLang="zh-TW" sz="2200" baseline="-25000" dirty="0"/>
              <a:t>4 </a:t>
            </a:r>
            <a:r>
              <a:rPr lang="en-US" altLang="zh-TW" sz="2200" dirty="0"/>
              <a:t>are implemented in the </a:t>
            </a:r>
            <a:r>
              <a:rPr lang="en-US" altLang="zh-TW" sz="2200" dirty="0">
                <a:solidFill>
                  <a:srgbClr val="FF5050"/>
                </a:solidFill>
              </a:rPr>
              <a:t>carry</a:t>
            </a:r>
            <a:r>
              <a:rPr lang="en-US" altLang="zh-TW" sz="2200" dirty="0"/>
              <a:t> </a:t>
            </a:r>
            <a:r>
              <a:rPr lang="en-US" altLang="zh-TW" sz="2200" dirty="0">
                <a:solidFill>
                  <a:srgbClr val="FF5050"/>
                </a:solidFill>
              </a:rPr>
              <a:t>look ahead</a:t>
            </a:r>
            <a:r>
              <a:rPr lang="en-US" altLang="zh-TW" sz="2200" dirty="0"/>
              <a:t> </a:t>
            </a:r>
            <a:r>
              <a:rPr lang="en-US" altLang="zh-TW" sz="2200" dirty="0">
                <a:solidFill>
                  <a:srgbClr val="FF5050"/>
                </a:solidFill>
              </a:rPr>
              <a:t>generator</a:t>
            </a:r>
            <a:r>
              <a:rPr lang="en-US" altLang="zh-TW" sz="2200" dirty="0"/>
              <a:t> shown in Figure 4-11</a:t>
            </a:r>
          </a:p>
          <a:p>
            <a:r>
              <a:rPr lang="en-US" altLang="zh-TW" sz="2200" dirty="0"/>
              <a:t>Here C</a:t>
            </a:r>
            <a:r>
              <a:rPr lang="en-US" altLang="zh-TW" sz="2200" baseline="-25000" dirty="0"/>
              <a:t>4 </a:t>
            </a:r>
            <a:r>
              <a:rPr lang="en-US" altLang="zh-TW" sz="2200" dirty="0">
                <a:solidFill>
                  <a:srgbClr val="FF5050"/>
                </a:solidFill>
              </a:rPr>
              <a:t>doesn’t</a:t>
            </a:r>
            <a:r>
              <a:rPr lang="en-US" altLang="zh-TW" sz="2200" dirty="0"/>
              <a:t> </a:t>
            </a:r>
            <a:r>
              <a:rPr lang="en-US" altLang="zh-TW" sz="2200" dirty="0">
                <a:solidFill>
                  <a:srgbClr val="FF5050"/>
                </a:solidFill>
              </a:rPr>
              <a:t>have</a:t>
            </a:r>
            <a:r>
              <a:rPr lang="en-US" altLang="zh-TW" sz="2200" dirty="0"/>
              <a:t> </a:t>
            </a:r>
            <a:r>
              <a:rPr lang="en-US" altLang="zh-TW" sz="2200" dirty="0">
                <a:solidFill>
                  <a:srgbClr val="FF5050"/>
                </a:solidFill>
              </a:rPr>
              <a:t>to</a:t>
            </a:r>
            <a:r>
              <a:rPr lang="en-US" altLang="zh-TW" sz="2200" dirty="0"/>
              <a:t> </a:t>
            </a:r>
            <a:r>
              <a:rPr lang="en-US" altLang="zh-TW" sz="2200" dirty="0">
                <a:solidFill>
                  <a:srgbClr val="FF5050"/>
                </a:solidFill>
              </a:rPr>
              <a:t>wait</a:t>
            </a:r>
            <a:r>
              <a:rPr lang="en-US" altLang="zh-TW" sz="2200" dirty="0"/>
              <a:t> for C</a:t>
            </a:r>
            <a:r>
              <a:rPr lang="en-US" altLang="zh-TW" sz="2200" baseline="-25000" dirty="0"/>
              <a:t>3</a:t>
            </a:r>
            <a:r>
              <a:rPr lang="en-US" altLang="zh-TW" sz="2200" dirty="0"/>
              <a:t>, C</a:t>
            </a:r>
            <a:r>
              <a:rPr lang="en-US" altLang="zh-TW" sz="2200" baseline="-25000" dirty="0"/>
              <a:t>2</a:t>
            </a:r>
            <a:r>
              <a:rPr lang="en-US" altLang="zh-TW" sz="2200" dirty="0"/>
              <a:t> and C</a:t>
            </a:r>
            <a:r>
              <a:rPr lang="en-US" altLang="zh-TW" sz="2200" baseline="-25000" dirty="0"/>
              <a:t>1</a:t>
            </a:r>
            <a:r>
              <a:rPr lang="en-US" altLang="zh-TW" sz="2200" dirty="0"/>
              <a:t> to propagate and C</a:t>
            </a:r>
            <a:r>
              <a:rPr lang="en-US" altLang="zh-TW" sz="2200" baseline="-25000" dirty="0"/>
              <a:t>4</a:t>
            </a:r>
            <a:r>
              <a:rPr lang="en-US" altLang="zh-TW" sz="2200" dirty="0"/>
              <a:t> is propagated at the same time as C</a:t>
            </a:r>
            <a:r>
              <a:rPr lang="en-US" altLang="zh-TW" sz="2200" baseline="-25000" dirty="0"/>
              <a:t>1</a:t>
            </a:r>
            <a:r>
              <a:rPr lang="en-US" altLang="zh-TW" sz="2200" dirty="0"/>
              <a:t>, C</a:t>
            </a:r>
            <a:r>
              <a:rPr lang="en-US" altLang="zh-TW" sz="2200" baseline="-25000" dirty="0"/>
              <a:t>2</a:t>
            </a:r>
            <a:r>
              <a:rPr lang="en-US" altLang="zh-TW" sz="2200" dirty="0"/>
              <a:t>, and C</a:t>
            </a:r>
            <a:r>
              <a:rPr lang="en-US" altLang="zh-TW" sz="2200" baseline="-25000" dirty="0"/>
              <a:t>3</a:t>
            </a:r>
            <a:r>
              <a:rPr lang="en-US" altLang="zh-TW" sz="2200" dirty="0"/>
              <a:t>.</a:t>
            </a:r>
            <a:r>
              <a:rPr lang="en-US" altLang="zh-TW" sz="2200" baseline="-25000" dirty="0"/>
              <a:t> </a:t>
            </a:r>
            <a:r>
              <a:rPr lang="en-US" altLang="zh-TW" sz="2200" dirty="0"/>
              <a:t> </a:t>
            </a:r>
          </a:p>
          <a:p>
            <a:pPr algn="just"/>
            <a:endParaRPr lang="en-US" altLang="zh-TW" sz="2200" baseline="-25000" dirty="0"/>
          </a:p>
          <a:p>
            <a:pPr algn="just"/>
            <a:endParaRPr lang="en-US" altLang="zh-TW" sz="2200" dirty="0"/>
          </a:p>
        </p:txBody>
      </p:sp>
      <p:sp>
        <p:nvSpPr>
          <p:cNvPr id="3" name="Slide Number Placeholder 2">
            <a:extLst>
              <a:ext uri="{FF2B5EF4-FFF2-40B4-BE49-F238E27FC236}">
                <a16:creationId xmlns:a16="http://schemas.microsoft.com/office/drawing/2014/main" id="{441C8F62-8150-44F9-8AEA-0754DD5B93BE}"/>
              </a:ext>
            </a:extLst>
          </p:cNvPr>
          <p:cNvSpPr>
            <a:spLocks noGrp="1"/>
          </p:cNvSpPr>
          <p:nvPr>
            <p:ph type="sldNum" sz="quarter" idx="12"/>
          </p:nvPr>
        </p:nvSpPr>
        <p:spPr/>
        <p:txBody>
          <a:bodyPr/>
          <a:lstStyle/>
          <a:p>
            <a:fld id="{7000EB38-BADF-40E8-A0D2-1BB999F9F745}" type="slidenum">
              <a:rPr lang="en-PK" smtClean="0"/>
              <a:t>20</a:t>
            </a:fld>
            <a:endParaRPr lang="en-PK"/>
          </a:p>
        </p:txBody>
      </p:sp>
      <p:sp>
        <p:nvSpPr>
          <p:cNvPr id="2" name="Footer Placeholder 1">
            <a:extLst>
              <a:ext uri="{FF2B5EF4-FFF2-40B4-BE49-F238E27FC236}">
                <a16:creationId xmlns:a16="http://schemas.microsoft.com/office/drawing/2014/main" id="{B792A4BB-BAE5-461E-92D1-DBB53AD53BAE}"/>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EF81313F-DBF0-4A75-873B-2EE015A64724}"/>
              </a:ext>
            </a:extLst>
          </p:cNvPr>
          <p:cNvSpPr>
            <a:spLocks noGrp="1" noChangeArrowheads="1"/>
          </p:cNvSpPr>
          <p:nvPr>
            <p:ph type="title"/>
          </p:nvPr>
        </p:nvSpPr>
        <p:spPr>
          <a:xfrm>
            <a:off x="1952625" y="219076"/>
            <a:ext cx="8286750" cy="417513"/>
          </a:xfrm>
        </p:spPr>
        <p:txBody>
          <a:bodyPr>
            <a:noAutofit/>
          </a:bodyPr>
          <a:lstStyle/>
          <a:p>
            <a:pPr algn="ctr"/>
            <a:r>
              <a:rPr lang="en-US" altLang="en-US" dirty="0"/>
              <a:t>Carry Look ahead Generator</a:t>
            </a:r>
          </a:p>
        </p:txBody>
      </p:sp>
      <p:pic>
        <p:nvPicPr>
          <p:cNvPr id="43011" name="Picture 2">
            <a:extLst>
              <a:ext uri="{FF2B5EF4-FFF2-40B4-BE49-F238E27FC236}">
                <a16:creationId xmlns:a16="http://schemas.microsoft.com/office/drawing/2014/main" id="{B6B3F49F-435D-4109-8669-A10A53EB08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1188" y="928688"/>
            <a:ext cx="8437562" cy="5357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3012" name="TextBox 4">
            <a:extLst>
              <a:ext uri="{FF2B5EF4-FFF2-40B4-BE49-F238E27FC236}">
                <a16:creationId xmlns:a16="http://schemas.microsoft.com/office/drawing/2014/main" id="{FA1E6E49-9470-4F64-BC25-578983AC37BB}"/>
              </a:ext>
            </a:extLst>
          </p:cNvPr>
          <p:cNvSpPr txBox="1">
            <a:spLocks noChangeArrowheads="1"/>
          </p:cNvSpPr>
          <p:nvPr/>
        </p:nvSpPr>
        <p:spPr bwMode="auto">
          <a:xfrm>
            <a:off x="4595814" y="6000751"/>
            <a:ext cx="550068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anose="020B0604020202020204" pitchFamily="34" charset="0"/>
                <a:ea typeface="PMingLiU" panose="02020500000000000000" pitchFamily="18" charset="-120"/>
              </a:defRPr>
            </a:lvl1pPr>
            <a:lvl2pPr marL="742950" indent="-285750">
              <a:defRPr kumimoji="1" sz="2400" b="1">
                <a:solidFill>
                  <a:schemeClr val="tx1"/>
                </a:solidFill>
                <a:latin typeface="Arial" panose="020B0604020202020204" pitchFamily="34" charset="0"/>
                <a:ea typeface="PMingLiU" panose="02020500000000000000" pitchFamily="18" charset="-120"/>
              </a:defRPr>
            </a:lvl2pPr>
            <a:lvl3pPr marL="1143000" indent="-228600">
              <a:defRPr kumimoji="1" sz="2400" b="1">
                <a:solidFill>
                  <a:schemeClr val="tx1"/>
                </a:solidFill>
                <a:latin typeface="Arial" panose="020B0604020202020204" pitchFamily="34" charset="0"/>
                <a:ea typeface="PMingLiU" panose="02020500000000000000" pitchFamily="18" charset="-120"/>
              </a:defRPr>
            </a:lvl3pPr>
            <a:lvl4pPr marL="1600200" indent="-228600">
              <a:defRPr kumimoji="1" sz="2400" b="1">
                <a:solidFill>
                  <a:schemeClr val="tx1"/>
                </a:solidFill>
                <a:latin typeface="Arial" panose="020B0604020202020204" pitchFamily="34" charset="0"/>
                <a:ea typeface="PMingLiU" panose="02020500000000000000" pitchFamily="18" charset="-120"/>
              </a:defRPr>
            </a:lvl4pPr>
            <a:lvl5pPr marL="2057400" indent="-228600">
              <a:defRPr kumimoji="1" sz="2400" b="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PMingLiU" panose="02020500000000000000" pitchFamily="18" charset="-120"/>
              </a:defRPr>
            </a:lvl9pPr>
          </a:lstStyle>
          <a:p>
            <a:pPr>
              <a:lnSpc>
                <a:spcPct val="90000"/>
              </a:lnSpc>
            </a:pPr>
            <a:r>
              <a:rPr lang="en-US" altLang="en-US" sz="1600">
                <a:latin typeface="Book Antiqua" panose="02040602050305030304" pitchFamily="18" charset="0"/>
              </a:rPr>
              <a:t>Fig 4-11 Logic Diagram of Carry Look ahead Generator</a:t>
            </a:r>
          </a:p>
        </p:txBody>
      </p:sp>
      <p:sp>
        <p:nvSpPr>
          <p:cNvPr id="43013" name="Rectangle 5">
            <a:extLst>
              <a:ext uri="{FF2B5EF4-FFF2-40B4-BE49-F238E27FC236}">
                <a16:creationId xmlns:a16="http://schemas.microsoft.com/office/drawing/2014/main" id="{ABDDF0EE-1C21-4120-BE1B-516318E47D9C}"/>
              </a:ext>
            </a:extLst>
          </p:cNvPr>
          <p:cNvSpPr>
            <a:spLocks noChangeArrowheads="1"/>
          </p:cNvSpPr>
          <p:nvPr/>
        </p:nvSpPr>
        <p:spPr bwMode="auto">
          <a:xfrm>
            <a:off x="1952625" y="857250"/>
            <a:ext cx="828675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PMingLiU" panose="02020500000000000000" pitchFamily="18" charset="-120"/>
              </a:defRPr>
            </a:lvl1pPr>
            <a:lvl2pPr marL="742950" indent="-285750">
              <a:defRPr kumimoji="1" sz="2400" b="1">
                <a:solidFill>
                  <a:schemeClr val="tx1"/>
                </a:solidFill>
                <a:latin typeface="Arial" panose="020B0604020202020204" pitchFamily="34" charset="0"/>
                <a:ea typeface="PMingLiU" panose="02020500000000000000" pitchFamily="18" charset="-120"/>
              </a:defRPr>
            </a:lvl2pPr>
            <a:lvl3pPr marL="1143000" indent="-228600">
              <a:defRPr kumimoji="1" sz="2400" b="1">
                <a:solidFill>
                  <a:schemeClr val="tx1"/>
                </a:solidFill>
                <a:latin typeface="Arial" panose="020B0604020202020204" pitchFamily="34" charset="0"/>
                <a:ea typeface="PMingLiU" panose="02020500000000000000" pitchFamily="18" charset="-120"/>
              </a:defRPr>
            </a:lvl3pPr>
            <a:lvl4pPr marL="1600200" indent="-228600">
              <a:defRPr kumimoji="1" sz="2400" b="1">
                <a:solidFill>
                  <a:schemeClr val="tx1"/>
                </a:solidFill>
                <a:latin typeface="Arial" panose="020B0604020202020204" pitchFamily="34" charset="0"/>
                <a:ea typeface="PMingLiU" panose="02020500000000000000" pitchFamily="18" charset="-120"/>
              </a:defRPr>
            </a:lvl4pPr>
            <a:lvl5pPr marL="2057400" indent="-228600">
              <a:defRPr kumimoji="1" sz="2400" b="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PMingLiU" panose="02020500000000000000" pitchFamily="18" charset="-120"/>
              </a:defRPr>
            </a:lvl9pPr>
          </a:lstStyle>
          <a:p>
            <a:pPr>
              <a:lnSpc>
                <a:spcPct val="90000"/>
              </a:lnSpc>
            </a:pPr>
            <a:endParaRPr lang="en-US" altLang="en-US"/>
          </a:p>
        </p:txBody>
      </p:sp>
      <p:sp>
        <p:nvSpPr>
          <p:cNvPr id="3" name="Slide Number Placeholder 2">
            <a:extLst>
              <a:ext uri="{FF2B5EF4-FFF2-40B4-BE49-F238E27FC236}">
                <a16:creationId xmlns:a16="http://schemas.microsoft.com/office/drawing/2014/main" id="{2495BA0A-A0AA-4D74-950A-3E0DFE64BAD5}"/>
              </a:ext>
            </a:extLst>
          </p:cNvPr>
          <p:cNvSpPr>
            <a:spLocks noGrp="1"/>
          </p:cNvSpPr>
          <p:nvPr>
            <p:ph type="sldNum" sz="quarter" idx="12"/>
          </p:nvPr>
        </p:nvSpPr>
        <p:spPr/>
        <p:txBody>
          <a:bodyPr/>
          <a:lstStyle/>
          <a:p>
            <a:fld id="{7000EB38-BADF-40E8-A0D2-1BB999F9F745}" type="slidenum">
              <a:rPr lang="en-PK" smtClean="0"/>
              <a:t>21</a:t>
            </a:fld>
            <a:endParaRPr lang="en-PK"/>
          </a:p>
        </p:txBody>
      </p:sp>
      <p:sp>
        <p:nvSpPr>
          <p:cNvPr id="2" name="Footer Placeholder 1">
            <a:extLst>
              <a:ext uri="{FF2B5EF4-FFF2-40B4-BE49-F238E27FC236}">
                <a16:creationId xmlns:a16="http://schemas.microsoft.com/office/drawing/2014/main" id="{CD40FAA2-BDA9-4CD2-B1FE-CE7C8D19255E}"/>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2FA21C6D-63C5-4932-A4D3-D976CF4E5B91}"/>
              </a:ext>
            </a:extLst>
          </p:cNvPr>
          <p:cNvSpPr>
            <a:spLocks noGrp="1" noChangeArrowheads="1"/>
          </p:cNvSpPr>
          <p:nvPr>
            <p:ph type="title"/>
          </p:nvPr>
        </p:nvSpPr>
        <p:spPr>
          <a:xfrm>
            <a:off x="1666876" y="219076"/>
            <a:ext cx="8429625" cy="417513"/>
          </a:xfrm>
        </p:spPr>
        <p:txBody>
          <a:bodyPr>
            <a:noAutofit/>
          </a:bodyPr>
          <a:lstStyle/>
          <a:p>
            <a:pPr algn="ctr"/>
            <a:r>
              <a:rPr lang="en-US" altLang="en-US" dirty="0"/>
              <a:t>4-Bit Adder with Carry Look ahead</a:t>
            </a:r>
          </a:p>
        </p:txBody>
      </p:sp>
      <p:sp>
        <p:nvSpPr>
          <p:cNvPr id="44035" name="Rectangle 4">
            <a:extLst>
              <a:ext uri="{FF2B5EF4-FFF2-40B4-BE49-F238E27FC236}">
                <a16:creationId xmlns:a16="http://schemas.microsoft.com/office/drawing/2014/main" id="{7ED0695C-350D-43F5-9D08-2A175FD6210F}"/>
              </a:ext>
            </a:extLst>
          </p:cNvPr>
          <p:cNvSpPr>
            <a:spLocks noGrp="1" noChangeArrowheads="1"/>
          </p:cNvSpPr>
          <p:nvPr>
            <p:ph type="body" idx="1"/>
          </p:nvPr>
        </p:nvSpPr>
        <p:spPr bwMode="auto">
          <a:xfrm>
            <a:off x="1714500" y="857250"/>
            <a:ext cx="8420100" cy="5238750"/>
          </a:xfrm>
          <a:solidFill>
            <a:srgbClr val="FFFFFF"/>
          </a:solidFill>
          <a:ln>
            <a:noFill/>
            <a:miter lim="800000"/>
            <a:headEnd/>
            <a:tailEnd/>
          </a:ln>
        </p:spPr>
        <p:txBody>
          <a:bodyPr vert="horz" wrap="square" lIns="91440" tIns="45720" rIns="91440" bIns="45720" numCol="1" rtlCol="0" anchor="t" anchorCtr="0" compatLnSpc="1">
            <a:prstTxWarp prst="textNoShape">
              <a:avLst/>
            </a:prstTxWarp>
            <a:normAutofit/>
          </a:bodyPr>
          <a:lstStyle/>
          <a:p>
            <a:pPr algn="just"/>
            <a:r>
              <a:rPr lang="en-US" altLang="zh-TW" sz="2200" dirty="0"/>
              <a:t>The construction of 4-bit adder with a carry lookahead generator is shown in Figure 4-12</a:t>
            </a:r>
          </a:p>
          <a:p>
            <a:pPr algn="just"/>
            <a:r>
              <a:rPr lang="en-US" altLang="zh-TW" sz="2200" dirty="0"/>
              <a:t>Each sum output requires two exclusive-OR gates. </a:t>
            </a:r>
          </a:p>
          <a:p>
            <a:pPr algn="just"/>
            <a:r>
              <a:rPr lang="en-US" altLang="zh-TW" sz="2200" dirty="0"/>
              <a:t>The output of first exclusive-OR gate generates the P</a:t>
            </a:r>
            <a:r>
              <a:rPr lang="en-US" altLang="zh-TW" sz="2200" baseline="-25000" dirty="0"/>
              <a:t>i</a:t>
            </a:r>
            <a:r>
              <a:rPr lang="en-US" altLang="zh-TW" sz="2200" dirty="0"/>
              <a:t> variable and the AND gate generates the G</a:t>
            </a:r>
            <a:r>
              <a:rPr lang="en-US" altLang="zh-TW" sz="2200" baseline="-25000" dirty="0"/>
              <a:t>i</a:t>
            </a:r>
            <a:r>
              <a:rPr lang="en-US" altLang="zh-TW" sz="2200" dirty="0"/>
              <a:t> variable</a:t>
            </a:r>
          </a:p>
          <a:p>
            <a:pPr algn="just"/>
            <a:r>
              <a:rPr lang="en-US" altLang="zh-TW" sz="2200" dirty="0"/>
              <a:t>The carries are propagated through the carry look ahead generator and applied as inputs to the second exclusive-OR gate</a:t>
            </a:r>
          </a:p>
          <a:p>
            <a:pPr algn="just"/>
            <a:r>
              <a:rPr lang="en-US" altLang="zh-TW" sz="2200" dirty="0"/>
              <a:t>All </a:t>
            </a:r>
            <a:r>
              <a:rPr lang="en-US" altLang="zh-TW" sz="2200" dirty="0">
                <a:solidFill>
                  <a:srgbClr val="FF5050"/>
                </a:solidFill>
              </a:rPr>
              <a:t>outputs</a:t>
            </a:r>
            <a:r>
              <a:rPr lang="en-US" altLang="zh-TW" sz="2200" dirty="0"/>
              <a:t> </a:t>
            </a:r>
            <a:r>
              <a:rPr lang="en-US" altLang="zh-TW" sz="2200" dirty="0">
                <a:solidFill>
                  <a:srgbClr val="FF5050"/>
                </a:solidFill>
              </a:rPr>
              <a:t>carries</a:t>
            </a:r>
            <a:r>
              <a:rPr lang="en-US" altLang="zh-TW" sz="2200" dirty="0"/>
              <a:t> are generated after a delay through </a:t>
            </a:r>
            <a:r>
              <a:rPr lang="en-US" altLang="zh-TW" sz="2200" dirty="0">
                <a:solidFill>
                  <a:srgbClr val="FF5050"/>
                </a:solidFill>
              </a:rPr>
              <a:t>two</a:t>
            </a:r>
            <a:r>
              <a:rPr lang="en-US" altLang="zh-TW" sz="2200" dirty="0"/>
              <a:t> </a:t>
            </a:r>
            <a:r>
              <a:rPr lang="en-US" altLang="zh-TW" sz="2200" dirty="0">
                <a:solidFill>
                  <a:srgbClr val="FF5050"/>
                </a:solidFill>
              </a:rPr>
              <a:t>levels</a:t>
            </a:r>
            <a:r>
              <a:rPr lang="en-US" altLang="zh-TW" sz="2200" dirty="0"/>
              <a:t> of gates</a:t>
            </a:r>
          </a:p>
          <a:p>
            <a:pPr algn="just"/>
            <a:r>
              <a:rPr lang="en-US" altLang="zh-TW" sz="2200" dirty="0"/>
              <a:t>Outputs S</a:t>
            </a:r>
            <a:r>
              <a:rPr lang="en-US" altLang="zh-TW" sz="2200" baseline="-25000" dirty="0"/>
              <a:t>1</a:t>
            </a:r>
            <a:r>
              <a:rPr lang="en-US" altLang="zh-TW" sz="2200" dirty="0"/>
              <a:t> through S</a:t>
            </a:r>
            <a:r>
              <a:rPr lang="en-US" altLang="zh-TW" sz="2200" baseline="-25000" dirty="0"/>
              <a:t>3</a:t>
            </a:r>
            <a:r>
              <a:rPr lang="en-US" altLang="zh-TW" sz="2200" dirty="0"/>
              <a:t> have </a:t>
            </a:r>
            <a:r>
              <a:rPr lang="en-US" altLang="zh-TW" sz="2200" dirty="0">
                <a:solidFill>
                  <a:srgbClr val="FF5050"/>
                </a:solidFill>
              </a:rPr>
              <a:t>equal</a:t>
            </a:r>
            <a:r>
              <a:rPr lang="en-US" altLang="zh-TW" sz="2200" dirty="0"/>
              <a:t> </a:t>
            </a:r>
            <a:r>
              <a:rPr lang="en-US" altLang="zh-TW" sz="2200" dirty="0">
                <a:solidFill>
                  <a:srgbClr val="FF5050"/>
                </a:solidFill>
              </a:rPr>
              <a:t>propagation</a:t>
            </a:r>
            <a:r>
              <a:rPr lang="en-US" altLang="zh-TW" sz="2200" dirty="0"/>
              <a:t> </a:t>
            </a:r>
            <a:r>
              <a:rPr lang="en-US" altLang="zh-TW" sz="2200" dirty="0">
                <a:solidFill>
                  <a:srgbClr val="FF5050"/>
                </a:solidFill>
              </a:rPr>
              <a:t>delay</a:t>
            </a:r>
            <a:r>
              <a:rPr lang="en-US" altLang="zh-TW" sz="2200" dirty="0"/>
              <a:t> times</a:t>
            </a:r>
          </a:p>
        </p:txBody>
      </p:sp>
      <p:sp>
        <p:nvSpPr>
          <p:cNvPr id="3" name="Slide Number Placeholder 2">
            <a:extLst>
              <a:ext uri="{FF2B5EF4-FFF2-40B4-BE49-F238E27FC236}">
                <a16:creationId xmlns:a16="http://schemas.microsoft.com/office/drawing/2014/main" id="{545BD89B-AE3C-488B-A61F-8B1B04F53B1D}"/>
              </a:ext>
            </a:extLst>
          </p:cNvPr>
          <p:cNvSpPr>
            <a:spLocks noGrp="1"/>
          </p:cNvSpPr>
          <p:nvPr>
            <p:ph type="sldNum" sz="quarter" idx="12"/>
          </p:nvPr>
        </p:nvSpPr>
        <p:spPr/>
        <p:txBody>
          <a:bodyPr/>
          <a:lstStyle/>
          <a:p>
            <a:fld id="{7000EB38-BADF-40E8-A0D2-1BB999F9F745}" type="slidenum">
              <a:rPr lang="en-PK" smtClean="0"/>
              <a:t>22</a:t>
            </a:fld>
            <a:endParaRPr lang="en-PK"/>
          </a:p>
        </p:txBody>
      </p:sp>
      <p:sp>
        <p:nvSpPr>
          <p:cNvPr id="2" name="Footer Placeholder 1">
            <a:extLst>
              <a:ext uri="{FF2B5EF4-FFF2-40B4-BE49-F238E27FC236}">
                <a16:creationId xmlns:a16="http://schemas.microsoft.com/office/drawing/2014/main" id="{5BE34959-7CA5-4677-A917-712D7139D6D0}"/>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82BE425B-2315-4A79-971A-646913FF7ECB}"/>
              </a:ext>
            </a:extLst>
          </p:cNvPr>
          <p:cNvSpPr>
            <a:spLocks noGrp="1" noChangeArrowheads="1"/>
          </p:cNvSpPr>
          <p:nvPr>
            <p:ph type="title"/>
          </p:nvPr>
        </p:nvSpPr>
        <p:spPr>
          <a:xfrm>
            <a:off x="2070101" y="219076"/>
            <a:ext cx="7883525" cy="417513"/>
          </a:xfrm>
        </p:spPr>
        <p:txBody>
          <a:bodyPr>
            <a:noAutofit/>
          </a:bodyPr>
          <a:lstStyle/>
          <a:p>
            <a:pPr algn="ctr"/>
            <a:r>
              <a:rPr lang="en-US" altLang="en-US" dirty="0"/>
              <a:t>4-Bit Adder with Carry Look ahead</a:t>
            </a:r>
          </a:p>
        </p:txBody>
      </p:sp>
      <p:pic>
        <p:nvPicPr>
          <p:cNvPr id="45059" name="Picture 2" descr="AACFLOV0">
            <a:extLst>
              <a:ext uri="{FF2B5EF4-FFF2-40B4-BE49-F238E27FC236}">
                <a16:creationId xmlns:a16="http://schemas.microsoft.com/office/drawing/2014/main" id="{5DA72C54-FA53-45AF-9EA8-14DE94FFAC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1" y="1071563"/>
            <a:ext cx="4500563"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6A79585F-A829-46EF-9999-64DCCD09A9E5}"/>
              </a:ext>
            </a:extLst>
          </p:cNvPr>
          <p:cNvSpPr>
            <a:spLocks noGrp="1"/>
          </p:cNvSpPr>
          <p:nvPr>
            <p:ph type="sldNum" sz="quarter" idx="12"/>
          </p:nvPr>
        </p:nvSpPr>
        <p:spPr/>
        <p:txBody>
          <a:bodyPr/>
          <a:lstStyle/>
          <a:p>
            <a:fld id="{7000EB38-BADF-40E8-A0D2-1BB999F9F745}" type="slidenum">
              <a:rPr lang="en-PK" smtClean="0"/>
              <a:t>23</a:t>
            </a:fld>
            <a:endParaRPr lang="en-PK"/>
          </a:p>
        </p:txBody>
      </p:sp>
      <p:sp>
        <p:nvSpPr>
          <p:cNvPr id="2" name="Footer Placeholder 1">
            <a:extLst>
              <a:ext uri="{FF2B5EF4-FFF2-40B4-BE49-F238E27FC236}">
                <a16:creationId xmlns:a16="http://schemas.microsoft.com/office/drawing/2014/main" id="{E051D653-56A7-4E36-BF94-D6B38A3B6D09}"/>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D2BB963-F764-46A6-B7D0-5E75E42F298B}"/>
              </a:ext>
            </a:extLst>
          </p:cNvPr>
          <p:cNvSpPr>
            <a:spLocks noGrp="1" noChangeArrowheads="1"/>
          </p:cNvSpPr>
          <p:nvPr>
            <p:ph type="title"/>
          </p:nvPr>
        </p:nvSpPr>
        <p:spPr>
          <a:xfrm>
            <a:off x="2070100" y="219076"/>
            <a:ext cx="7812088" cy="417513"/>
          </a:xfrm>
        </p:spPr>
        <p:txBody>
          <a:bodyPr>
            <a:noAutofit/>
          </a:bodyPr>
          <a:lstStyle/>
          <a:p>
            <a:pPr algn="ctr"/>
            <a:r>
              <a:rPr lang="en-US" altLang="zh-TW" dirty="0"/>
              <a:t>Binary Subtractor</a:t>
            </a:r>
          </a:p>
        </p:txBody>
      </p:sp>
      <p:sp>
        <p:nvSpPr>
          <p:cNvPr id="46083" name="Rectangle 3">
            <a:extLst>
              <a:ext uri="{FF2B5EF4-FFF2-40B4-BE49-F238E27FC236}">
                <a16:creationId xmlns:a16="http://schemas.microsoft.com/office/drawing/2014/main" id="{AA8248A7-10DD-4D15-857A-77F60A6B5BFF}"/>
              </a:ext>
            </a:extLst>
          </p:cNvPr>
          <p:cNvSpPr>
            <a:spLocks noGrp="1" noChangeArrowheads="1"/>
          </p:cNvSpPr>
          <p:nvPr>
            <p:ph type="body" idx="1"/>
          </p:nvPr>
        </p:nvSpPr>
        <p:spPr bwMode="auto">
          <a:xfrm>
            <a:off x="2133600" y="980729"/>
            <a:ext cx="7772400" cy="492918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zh-TW" sz="2200" dirty="0"/>
              <a:t>The </a:t>
            </a:r>
            <a:r>
              <a:rPr lang="en-US" altLang="zh-TW" sz="2200" dirty="0">
                <a:solidFill>
                  <a:srgbClr val="FF5050"/>
                </a:solidFill>
              </a:rPr>
              <a:t>subtraction</a:t>
            </a:r>
            <a:r>
              <a:rPr lang="en-US" altLang="zh-TW" sz="2200" dirty="0"/>
              <a:t> of unsigned binary numbers can be easily done by means of </a:t>
            </a:r>
            <a:r>
              <a:rPr lang="en-US" altLang="zh-TW" sz="2200" dirty="0">
                <a:solidFill>
                  <a:srgbClr val="FF5050"/>
                </a:solidFill>
              </a:rPr>
              <a:t>complements</a:t>
            </a:r>
            <a:r>
              <a:rPr lang="en-US" altLang="zh-TW" sz="2200" dirty="0"/>
              <a:t>.(section 1-5)</a:t>
            </a:r>
          </a:p>
          <a:p>
            <a:pPr algn="just"/>
            <a:r>
              <a:rPr lang="en-US" altLang="zh-TW" sz="2200" dirty="0"/>
              <a:t>A-B = A+(2’s complement of B)</a:t>
            </a:r>
          </a:p>
          <a:p>
            <a:pPr algn="just"/>
            <a:r>
              <a:rPr lang="en-US" altLang="zh-TW" sz="2200" dirty="0"/>
              <a:t>The </a:t>
            </a:r>
            <a:r>
              <a:rPr lang="en-US" altLang="zh-TW" sz="2200" dirty="0">
                <a:solidFill>
                  <a:srgbClr val="FF5050"/>
                </a:solidFill>
              </a:rPr>
              <a:t>2’s</a:t>
            </a:r>
            <a:r>
              <a:rPr lang="en-US" altLang="zh-TW" sz="2200" dirty="0"/>
              <a:t> </a:t>
            </a:r>
            <a:r>
              <a:rPr lang="en-US" altLang="zh-TW" sz="2200" dirty="0">
                <a:solidFill>
                  <a:srgbClr val="FF5050"/>
                </a:solidFill>
              </a:rPr>
              <a:t>complement</a:t>
            </a:r>
            <a:r>
              <a:rPr lang="en-US" altLang="zh-TW" sz="2200" dirty="0"/>
              <a:t> can be obtained by taking the </a:t>
            </a:r>
            <a:r>
              <a:rPr lang="en-US" altLang="zh-TW" sz="2200" dirty="0">
                <a:solidFill>
                  <a:srgbClr val="FF5050"/>
                </a:solidFill>
              </a:rPr>
              <a:t>1’s</a:t>
            </a:r>
            <a:r>
              <a:rPr lang="en-US" altLang="zh-TW" sz="2200" dirty="0"/>
              <a:t> </a:t>
            </a:r>
            <a:r>
              <a:rPr lang="en-US" altLang="zh-TW" sz="2200" dirty="0">
                <a:solidFill>
                  <a:srgbClr val="FF5050"/>
                </a:solidFill>
              </a:rPr>
              <a:t>complement</a:t>
            </a:r>
            <a:r>
              <a:rPr lang="en-US" altLang="zh-TW" sz="2200" dirty="0"/>
              <a:t> and </a:t>
            </a:r>
            <a:r>
              <a:rPr lang="en-US" altLang="zh-TW" sz="2200" dirty="0">
                <a:solidFill>
                  <a:srgbClr val="FF5050"/>
                </a:solidFill>
              </a:rPr>
              <a:t>adding</a:t>
            </a:r>
            <a:r>
              <a:rPr lang="en-US" altLang="zh-TW" sz="2200" dirty="0"/>
              <a:t> </a:t>
            </a:r>
            <a:r>
              <a:rPr lang="en-US" altLang="zh-TW" sz="2200" dirty="0">
                <a:solidFill>
                  <a:srgbClr val="FF5050"/>
                </a:solidFill>
              </a:rPr>
              <a:t>1</a:t>
            </a:r>
            <a:r>
              <a:rPr lang="en-US" altLang="zh-TW" sz="2200" dirty="0"/>
              <a:t> to least significant pair of bits</a:t>
            </a:r>
          </a:p>
          <a:p>
            <a:pPr algn="just"/>
            <a:r>
              <a:rPr lang="en-US" altLang="zh-TW" sz="2200" dirty="0"/>
              <a:t>To obtain </a:t>
            </a:r>
            <a:r>
              <a:rPr lang="en-US" altLang="zh-TW" sz="2200" dirty="0">
                <a:solidFill>
                  <a:srgbClr val="FF5050"/>
                </a:solidFill>
              </a:rPr>
              <a:t>2’s</a:t>
            </a:r>
            <a:r>
              <a:rPr lang="en-US" altLang="zh-TW" sz="2200" dirty="0"/>
              <a:t> </a:t>
            </a:r>
            <a:r>
              <a:rPr lang="en-US" altLang="zh-TW" sz="2200" dirty="0">
                <a:solidFill>
                  <a:srgbClr val="FF5050"/>
                </a:solidFill>
              </a:rPr>
              <a:t>complement</a:t>
            </a:r>
            <a:r>
              <a:rPr lang="en-US" altLang="zh-TW" sz="2200" dirty="0"/>
              <a:t>, the </a:t>
            </a:r>
            <a:r>
              <a:rPr lang="en-US" altLang="zh-TW" sz="2200" dirty="0">
                <a:solidFill>
                  <a:srgbClr val="FF5050"/>
                </a:solidFill>
              </a:rPr>
              <a:t>1’s</a:t>
            </a:r>
            <a:r>
              <a:rPr lang="en-US" altLang="zh-TW" sz="2200" dirty="0"/>
              <a:t> </a:t>
            </a:r>
            <a:r>
              <a:rPr lang="en-US" altLang="zh-TW" sz="2200" dirty="0">
                <a:solidFill>
                  <a:srgbClr val="FF5050"/>
                </a:solidFill>
              </a:rPr>
              <a:t>complement</a:t>
            </a:r>
            <a:r>
              <a:rPr lang="en-US" altLang="zh-TW" sz="2200" dirty="0"/>
              <a:t> can be implemented with </a:t>
            </a:r>
            <a:r>
              <a:rPr lang="en-US" altLang="zh-TW" sz="2200" dirty="0">
                <a:solidFill>
                  <a:srgbClr val="FF5050"/>
                </a:solidFill>
              </a:rPr>
              <a:t>inverters</a:t>
            </a:r>
            <a:r>
              <a:rPr lang="en-US" altLang="zh-TW" sz="2200" dirty="0"/>
              <a:t> and one can be added to the sum through the </a:t>
            </a:r>
            <a:r>
              <a:rPr lang="en-US" altLang="zh-TW" sz="2200" dirty="0">
                <a:solidFill>
                  <a:srgbClr val="FF5050"/>
                </a:solidFill>
              </a:rPr>
              <a:t>input</a:t>
            </a:r>
            <a:r>
              <a:rPr lang="en-US" altLang="zh-TW" sz="2200" dirty="0"/>
              <a:t> </a:t>
            </a:r>
            <a:r>
              <a:rPr lang="en-US" altLang="zh-TW" sz="2200" dirty="0">
                <a:solidFill>
                  <a:srgbClr val="FF5050"/>
                </a:solidFill>
              </a:rPr>
              <a:t>carry</a:t>
            </a:r>
          </a:p>
        </p:txBody>
      </p:sp>
      <p:sp>
        <p:nvSpPr>
          <p:cNvPr id="3" name="Slide Number Placeholder 2">
            <a:extLst>
              <a:ext uri="{FF2B5EF4-FFF2-40B4-BE49-F238E27FC236}">
                <a16:creationId xmlns:a16="http://schemas.microsoft.com/office/drawing/2014/main" id="{44E8902B-EFD0-4793-8200-69AA388AAD41}"/>
              </a:ext>
            </a:extLst>
          </p:cNvPr>
          <p:cNvSpPr>
            <a:spLocks noGrp="1"/>
          </p:cNvSpPr>
          <p:nvPr>
            <p:ph type="sldNum" sz="quarter" idx="12"/>
          </p:nvPr>
        </p:nvSpPr>
        <p:spPr/>
        <p:txBody>
          <a:bodyPr/>
          <a:lstStyle/>
          <a:p>
            <a:fld id="{7000EB38-BADF-40E8-A0D2-1BB999F9F745}" type="slidenum">
              <a:rPr lang="en-PK" smtClean="0"/>
              <a:t>24</a:t>
            </a:fld>
            <a:endParaRPr lang="en-PK"/>
          </a:p>
        </p:txBody>
      </p:sp>
      <p:sp>
        <p:nvSpPr>
          <p:cNvPr id="2" name="Footer Placeholder 1">
            <a:extLst>
              <a:ext uri="{FF2B5EF4-FFF2-40B4-BE49-F238E27FC236}">
                <a16:creationId xmlns:a16="http://schemas.microsoft.com/office/drawing/2014/main" id="{5532686C-64B2-428A-A595-10D267E9E87E}"/>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63E94A1-8F85-4823-8BD4-87AE07A5EFEB}"/>
              </a:ext>
            </a:extLst>
          </p:cNvPr>
          <p:cNvSpPr>
            <a:spLocks noGrp="1" noChangeArrowheads="1"/>
          </p:cNvSpPr>
          <p:nvPr>
            <p:ph type="title"/>
          </p:nvPr>
        </p:nvSpPr>
        <p:spPr>
          <a:xfrm>
            <a:off x="1952626" y="357188"/>
            <a:ext cx="8215313" cy="500062"/>
          </a:xfrm>
        </p:spPr>
        <p:txBody>
          <a:bodyPr>
            <a:noAutofit/>
          </a:bodyPr>
          <a:lstStyle/>
          <a:p>
            <a:pPr algn="ctr"/>
            <a:r>
              <a:rPr lang="en-US" altLang="zh-TW" dirty="0"/>
              <a:t>Binary Subtractor</a:t>
            </a:r>
          </a:p>
        </p:txBody>
      </p:sp>
      <p:sp>
        <p:nvSpPr>
          <p:cNvPr id="47107" name="Rectangle 3">
            <a:extLst>
              <a:ext uri="{FF2B5EF4-FFF2-40B4-BE49-F238E27FC236}">
                <a16:creationId xmlns:a16="http://schemas.microsoft.com/office/drawing/2014/main" id="{5B223592-30B1-4BAD-9C7F-86B3066B9FB0}"/>
              </a:ext>
            </a:extLst>
          </p:cNvPr>
          <p:cNvSpPr>
            <a:spLocks noGrp="1" noChangeArrowheads="1"/>
          </p:cNvSpPr>
          <p:nvPr>
            <p:ph type="body" idx="1"/>
          </p:nvPr>
        </p:nvSpPr>
        <p:spPr bwMode="auto">
          <a:xfrm>
            <a:off x="1938339" y="857250"/>
            <a:ext cx="8229600" cy="5214938"/>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zh-TW" sz="2200" dirty="0"/>
              <a:t>The circuit for </a:t>
            </a:r>
            <a:r>
              <a:rPr lang="en-US" altLang="zh-TW" sz="2200" dirty="0">
                <a:solidFill>
                  <a:srgbClr val="FF5050"/>
                </a:solidFill>
              </a:rPr>
              <a:t>subtracting</a:t>
            </a:r>
            <a:r>
              <a:rPr lang="en-US" altLang="zh-TW" sz="2200" dirty="0"/>
              <a:t> A – B consists of an </a:t>
            </a:r>
            <a:r>
              <a:rPr lang="en-US" altLang="zh-TW" sz="2200" dirty="0">
                <a:solidFill>
                  <a:srgbClr val="FF5050"/>
                </a:solidFill>
              </a:rPr>
              <a:t>adder</a:t>
            </a:r>
            <a:r>
              <a:rPr lang="en-US" altLang="zh-TW" sz="2200" dirty="0"/>
              <a:t> with </a:t>
            </a:r>
            <a:r>
              <a:rPr lang="en-US" altLang="zh-TW" sz="2200" dirty="0">
                <a:solidFill>
                  <a:srgbClr val="FF5050"/>
                </a:solidFill>
              </a:rPr>
              <a:t>inverters</a:t>
            </a:r>
            <a:r>
              <a:rPr lang="en-US" altLang="zh-TW" sz="2200" dirty="0"/>
              <a:t> placed between each data input B and the corresponding input of full adder</a:t>
            </a:r>
          </a:p>
          <a:p>
            <a:pPr algn="just"/>
            <a:r>
              <a:rPr lang="en-US" altLang="zh-TW" sz="2200" dirty="0"/>
              <a:t>The input carry </a:t>
            </a:r>
            <a:r>
              <a:rPr lang="en-US" altLang="zh-TW" sz="2200" dirty="0">
                <a:solidFill>
                  <a:srgbClr val="FF5050"/>
                </a:solidFill>
              </a:rPr>
              <a:t>C</a:t>
            </a:r>
            <a:r>
              <a:rPr lang="en-US" altLang="zh-TW" sz="2200" baseline="-25000" dirty="0">
                <a:solidFill>
                  <a:srgbClr val="FF5050"/>
                </a:solidFill>
              </a:rPr>
              <a:t>0</a:t>
            </a:r>
            <a:r>
              <a:rPr lang="en-US" altLang="zh-TW" sz="2200" dirty="0"/>
              <a:t> must be equal to </a:t>
            </a:r>
            <a:r>
              <a:rPr lang="en-US" altLang="zh-TW" sz="2200" dirty="0">
                <a:solidFill>
                  <a:srgbClr val="FF5050"/>
                </a:solidFill>
              </a:rPr>
              <a:t>1</a:t>
            </a:r>
            <a:r>
              <a:rPr lang="en-US" altLang="zh-TW" sz="2200" dirty="0"/>
              <a:t> when performing </a:t>
            </a:r>
            <a:r>
              <a:rPr lang="en-US" altLang="zh-TW" sz="2200" dirty="0">
                <a:solidFill>
                  <a:srgbClr val="FF5050"/>
                </a:solidFill>
              </a:rPr>
              <a:t>subtraction</a:t>
            </a:r>
          </a:p>
          <a:p>
            <a:pPr algn="just"/>
            <a:r>
              <a:rPr lang="en-US" altLang="zh-TW" sz="2200" dirty="0"/>
              <a:t>The </a:t>
            </a:r>
            <a:r>
              <a:rPr lang="en-US" altLang="zh-TW" sz="2200" dirty="0">
                <a:solidFill>
                  <a:srgbClr val="FF5050"/>
                </a:solidFill>
              </a:rPr>
              <a:t>operation</a:t>
            </a:r>
            <a:r>
              <a:rPr lang="en-US" altLang="zh-TW" sz="2200" dirty="0"/>
              <a:t> thus performed becomes A plus the 1’s complement of B plus 1 (A+1’s complement of B+1). This is equal to A plus 2’s complement of B (A+2’s complement of B)</a:t>
            </a:r>
          </a:p>
          <a:p>
            <a:pPr algn="just"/>
            <a:r>
              <a:rPr lang="en-US" altLang="zh-TW" sz="2200" dirty="0"/>
              <a:t>For unsigned numbers this gives A – B if A ≥ B or the 2’s complement of (B – A) if A&lt;B </a:t>
            </a:r>
          </a:p>
        </p:txBody>
      </p:sp>
      <p:sp>
        <p:nvSpPr>
          <p:cNvPr id="3" name="Slide Number Placeholder 2">
            <a:extLst>
              <a:ext uri="{FF2B5EF4-FFF2-40B4-BE49-F238E27FC236}">
                <a16:creationId xmlns:a16="http://schemas.microsoft.com/office/drawing/2014/main" id="{DFD4AE68-E337-4802-97EB-B3B68C5F2DFC}"/>
              </a:ext>
            </a:extLst>
          </p:cNvPr>
          <p:cNvSpPr>
            <a:spLocks noGrp="1"/>
          </p:cNvSpPr>
          <p:nvPr>
            <p:ph type="sldNum" sz="quarter" idx="12"/>
          </p:nvPr>
        </p:nvSpPr>
        <p:spPr/>
        <p:txBody>
          <a:bodyPr/>
          <a:lstStyle/>
          <a:p>
            <a:fld id="{7000EB38-BADF-40E8-A0D2-1BB999F9F745}" type="slidenum">
              <a:rPr lang="en-PK" smtClean="0"/>
              <a:t>25</a:t>
            </a:fld>
            <a:endParaRPr lang="en-PK"/>
          </a:p>
        </p:txBody>
      </p:sp>
      <p:sp>
        <p:nvSpPr>
          <p:cNvPr id="2" name="Footer Placeholder 1">
            <a:extLst>
              <a:ext uri="{FF2B5EF4-FFF2-40B4-BE49-F238E27FC236}">
                <a16:creationId xmlns:a16="http://schemas.microsoft.com/office/drawing/2014/main" id="{DD0C7136-0B68-480F-96BE-24F10D00C2BD}"/>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63C7A98-6FFC-43D0-B305-F7FE2BC026EE}"/>
              </a:ext>
            </a:extLst>
          </p:cNvPr>
          <p:cNvSpPr>
            <a:spLocks noGrp="1" noChangeArrowheads="1"/>
          </p:cNvSpPr>
          <p:nvPr>
            <p:ph type="title"/>
          </p:nvPr>
        </p:nvSpPr>
        <p:spPr>
          <a:xfrm>
            <a:off x="2024063" y="219076"/>
            <a:ext cx="8286750" cy="417513"/>
          </a:xfrm>
        </p:spPr>
        <p:txBody>
          <a:bodyPr>
            <a:noAutofit/>
          </a:bodyPr>
          <a:lstStyle/>
          <a:p>
            <a:pPr algn="ctr"/>
            <a:r>
              <a:rPr lang="en-US" altLang="zh-TW" dirty="0"/>
              <a:t>Binary Subtractor</a:t>
            </a:r>
          </a:p>
        </p:txBody>
      </p:sp>
      <p:sp>
        <p:nvSpPr>
          <p:cNvPr id="48131" name="Rectangle 3">
            <a:extLst>
              <a:ext uri="{FF2B5EF4-FFF2-40B4-BE49-F238E27FC236}">
                <a16:creationId xmlns:a16="http://schemas.microsoft.com/office/drawing/2014/main" id="{5EC9FC3C-5BCF-496F-A410-E9AAA5AF793E}"/>
              </a:ext>
            </a:extLst>
          </p:cNvPr>
          <p:cNvSpPr>
            <a:spLocks noGrp="1" noChangeArrowheads="1"/>
          </p:cNvSpPr>
          <p:nvPr>
            <p:ph type="body" idx="1"/>
          </p:nvPr>
        </p:nvSpPr>
        <p:spPr bwMode="auto">
          <a:xfrm>
            <a:off x="1789042" y="928688"/>
            <a:ext cx="8759687" cy="54721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zh-TW" sz="2200" dirty="0"/>
              <a:t>The </a:t>
            </a:r>
            <a:r>
              <a:rPr lang="en-US" altLang="zh-TW" sz="2200" dirty="0">
                <a:solidFill>
                  <a:srgbClr val="FF5050"/>
                </a:solidFill>
              </a:rPr>
              <a:t>addition</a:t>
            </a:r>
            <a:r>
              <a:rPr lang="en-US" altLang="zh-TW" sz="2200" dirty="0"/>
              <a:t> and </a:t>
            </a:r>
            <a:r>
              <a:rPr lang="en-US" altLang="zh-TW" sz="2200" dirty="0">
                <a:solidFill>
                  <a:srgbClr val="FF5050"/>
                </a:solidFill>
              </a:rPr>
              <a:t>subtraction</a:t>
            </a:r>
            <a:r>
              <a:rPr lang="en-US" altLang="zh-TW" sz="2200" dirty="0"/>
              <a:t> operation can be </a:t>
            </a:r>
            <a:r>
              <a:rPr lang="en-US" altLang="zh-TW" sz="2200" dirty="0">
                <a:solidFill>
                  <a:srgbClr val="FF5050"/>
                </a:solidFill>
              </a:rPr>
              <a:t>combined</a:t>
            </a:r>
            <a:r>
              <a:rPr lang="en-US" altLang="zh-TW" sz="2200" dirty="0"/>
              <a:t> into one circuit with one common binary adder</a:t>
            </a:r>
          </a:p>
          <a:p>
            <a:pPr algn="just"/>
            <a:r>
              <a:rPr lang="en-US" altLang="zh-TW" sz="2200" dirty="0"/>
              <a:t>This is done by including an </a:t>
            </a:r>
            <a:r>
              <a:rPr lang="en-US" altLang="zh-TW" sz="2200" dirty="0">
                <a:solidFill>
                  <a:srgbClr val="FF5050"/>
                </a:solidFill>
              </a:rPr>
              <a:t>exclusive-OR</a:t>
            </a:r>
            <a:r>
              <a:rPr lang="en-US" altLang="zh-TW" sz="2200" dirty="0"/>
              <a:t> gate with </a:t>
            </a:r>
            <a:r>
              <a:rPr lang="en-US" altLang="zh-TW" sz="2200" dirty="0">
                <a:solidFill>
                  <a:srgbClr val="FF5050"/>
                </a:solidFill>
              </a:rPr>
              <a:t>each</a:t>
            </a:r>
            <a:r>
              <a:rPr lang="en-US" altLang="zh-TW" sz="2200" dirty="0"/>
              <a:t> </a:t>
            </a:r>
            <a:r>
              <a:rPr lang="en-US" altLang="zh-TW" sz="2200" dirty="0">
                <a:solidFill>
                  <a:srgbClr val="FF5050"/>
                </a:solidFill>
              </a:rPr>
              <a:t>full</a:t>
            </a:r>
            <a:r>
              <a:rPr lang="en-US" altLang="zh-TW" sz="2200" dirty="0"/>
              <a:t> </a:t>
            </a:r>
            <a:r>
              <a:rPr lang="en-US" altLang="zh-TW" sz="2200" dirty="0">
                <a:solidFill>
                  <a:srgbClr val="FF5050"/>
                </a:solidFill>
              </a:rPr>
              <a:t>adder</a:t>
            </a:r>
          </a:p>
          <a:p>
            <a:pPr algn="just"/>
            <a:r>
              <a:rPr lang="en-US" altLang="zh-TW" sz="2200" dirty="0"/>
              <a:t>The mode input M controls the operation. When </a:t>
            </a:r>
            <a:r>
              <a:rPr lang="en-US" altLang="zh-TW" sz="2200" dirty="0">
                <a:solidFill>
                  <a:srgbClr val="FF5050"/>
                </a:solidFill>
              </a:rPr>
              <a:t>M=0</a:t>
            </a:r>
            <a:r>
              <a:rPr lang="en-US" altLang="zh-TW" sz="2200" dirty="0"/>
              <a:t>, we have B</a:t>
            </a:r>
            <a:r>
              <a:rPr lang="en-US" sz="2200" dirty="0">
                <a:sym typeface="Symbol" panose="05050102010706020507" pitchFamily="18" charset="2"/>
              </a:rPr>
              <a:t></a:t>
            </a:r>
            <a:r>
              <a:rPr lang="en-US" altLang="zh-TW" sz="2200" dirty="0"/>
              <a:t>0= B. The full adder receives the value of B, the input carry is 0 and the circuit performs </a:t>
            </a:r>
            <a:r>
              <a:rPr lang="en-US" altLang="zh-TW" sz="2200" dirty="0">
                <a:solidFill>
                  <a:srgbClr val="FF5050"/>
                </a:solidFill>
              </a:rPr>
              <a:t>A+B</a:t>
            </a:r>
          </a:p>
          <a:p>
            <a:pPr algn="just"/>
            <a:r>
              <a:rPr lang="en-US" altLang="zh-TW" sz="2200" dirty="0"/>
              <a:t>When </a:t>
            </a:r>
            <a:r>
              <a:rPr lang="en-US" altLang="zh-TW" sz="2200" dirty="0">
                <a:solidFill>
                  <a:srgbClr val="FF5050"/>
                </a:solidFill>
              </a:rPr>
              <a:t>M=1</a:t>
            </a:r>
            <a:r>
              <a:rPr lang="en-US" altLang="zh-TW" sz="2200" dirty="0"/>
              <a:t>, we have B</a:t>
            </a:r>
            <a:r>
              <a:rPr lang="en-US" sz="2200" dirty="0">
                <a:sym typeface="Symbol" panose="05050102010706020507" pitchFamily="18" charset="2"/>
              </a:rPr>
              <a:t></a:t>
            </a:r>
            <a:r>
              <a:rPr lang="en-US" altLang="zh-TW" sz="2200" dirty="0"/>
              <a:t>1= B’. The full adder receives the value of B’, the input carry C</a:t>
            </a:r>
            <a:r>
              <a:rPr lang="en-US" altLang="zh-TW" sz="2200" baseline="-25000" dirty="0"/>
              <a:t>0</a:t>
            </a:r>
            <a:r>
              <a:rPr lang="en-US" altLang="zh-TW" sz="2200" dirty="0"/>
              <a:t> is 1 and the circuit performs A plus the 2’s complement of B. (A+1’s complement of B+1).</a:t>
            </a:r>
          </a:p>
          <a:p>
            <a:pPr algn="just"/>
            <a:r>
              <a:rPr lang="en-US" altLang="zh-TW" sz="2200" dirty="0"/>
              <a:t>The exclusive-OR with output </a:t>
            </a:r>
            <a:r>
              <a:rPr lang="en-US" altLang="zh-TW" sz="2200" dirty="0">
                <a:solidFill>
                  <a:srgbClr val="FF5050"/>
                </a:solidFill>
              </a:rPr>
              <a:t>V</a:t>
            </a:r>
            <a:r>
              <a:rPr lang="en-US" altLang="zh-TW" sz="2200" dirty="0"/>
              <a:t> is for detecting an overflow (detail later, in overflow)</a:t>
            </a:r>
          </a:p>
        </p:txBody>
      </p:sp>
      <p:sp>
        <p:nvSpPr>
          <p:cNvPr id="3" name="Slide Number Placeholder 2">
            <a:extLst>
              <a:ext uri="{FF2B5EF4-FFF2-40B4-BE49-F238E27FC236}">
                <a16:creationId xmlns:a16="http://schemas.microsoft.com/office/drawing/2014/main" id="{C6654457-3724-46A5-BF6A-90BB31ED6FC8}"/>
              </a:ext>
            </a:extLst>
          </p:cNvPr>
          <p:cNvSpPr>
            <a:spLocks noGrp="1"/>
          </p:cNvSpPr>
          <p:nvPr>
            <p:ph type="sldNum" sz="quarter" idx="12"/>
          </p:nvPr>
        </p:nvSpPr>
        <p:spPr/>
        <p:txBody>
          <a:bodyPr/>
          <a:lstStyle/>
          <a:p>
            <a:fld id="{7000EB38-BADF-40E8-A0D2-1BB999F9F745}" type="slidenum">
              <a:rPr lang="en-PK" smtClean="0"/>
              <a:t>26</a:t>
            </a:fld>
            <a:endParaRPr lang="en-PK"/>
          </a:p>
        </p:txBody>
      </p:sp>
      <p:sp>
        <p:nvSpPr>
          <p:cNvPr id="2" name="Footer Placeholder 1">
            <a:extLst>
              <a:ext uri="{FF2B5EF4-FFF2-40B4-BE49-F238E27FC236}">
                <a16:creationId xmlns:a16="http://schemas.microsoft.com/office/drawing/2014/main" id="{21E3C15D-4701-4F69-B3A7-84A20A8D8145}"/>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1028">
            <a:extLst>
              <a:ext uri="{FF2B5EF4-FFF2-40B4-BE49-F238E27FC236}">
                <a16:creationId xmlns:a16="http://schemas.microsoft.com/office/drawing/2014/main" id="{970D54BF-9D19-4E68-A1DA-A35CDB9D0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461" y="1000127"/>
            <a:ext cx="9568070" cy="520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32246E79-2CD8-452F-B3C1-816D4718F574}"/>
              </a:ext>
            </a:extLst>
          </p:cNvPr>
          <p:cNvSpPr>
            <a:spLocks noGrp="1"/>
          </p:cNvSpPr>
          <p:nvPr>
            <p:ph type="sldNum" sz="quarter" idx="12"/>
          </p:nvPr>
        </p:nvSpPr>
        <p:spPr/>
        <p:txBody>
          <a:bodyPr/>
          <a:lstStyle/>
          <a:p>
            <a:fld id="{7000EB38-BADF-40E8-A0D2-1BB999F9F745}" type="slidenum">
              <a:rPr lang="en-PK" smtClean="0"/>
              <a:t>27</a:t>
            </a:fld>
            <a:endParaRPr lang="en-PK"/>
          </a:p>
        </p:txBody>
      </p:sp>
      <p:sp>
        <p:nvSpPr>
          <p:cNvPr id="2" name="Footer Placeholder 1">
            <a:extLst>
              <a:ext uri="{FF2B5EF4-FFF2-40B4-BE49-F238E27FC236}">
                <a16:creationId xmlns:a16="http://schemas.microsoft.com/office/drawing/2014/main" id="{27B02207-C964-4054-93CF-0D6869F0D121}"/>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516B-1377-4BC6-88AC-BA330D13225D}"/>
              </a:ext>
            </a:extLst>
          </p:cNvPr>
          <p:cNvSpPr>
            <a:spLocks noGrp="1"/>
          </p:cNvSpPr>
          <p:nvPr>
            <p:ph type="title"/>
          </p:nvPr>
        </p:nvSpPr>
        <p:spPr>
          <a:xfrm>
            <a:off x="4391526" y="2983832"/>
            <a:ext cx="2899611" cy="866273"/>
          </a:xfrm>
        </p:spPr>
        <p:txBody>
          <a:bodyPr/>
          <a:lstStyle/>
          <a:p>
            <a:r>
              <a:rPr lang="en-US" b="1" dirty="0"/>
              <a:t>The End</a:t>
            </a:r>
            <a:endParaRPr lang="en-PK" b="1" dirty="0"/>
          </a:p>
        </p:txBody>
      </p:sp>
      <p:sp>
        <p:nvSpPr>
          <p:cNvPr id="4" name="Slide Number Placeholder 3">
            <a:extLst>
              <a:ext uri="{FF2B5EF4-FFF2-40B4-BE49-F238E27FC236}">
                <a16:creationId xmlns:a16="http://schemas.microsoft.com/office/drawing/2014/main" id="{62AE683F-6E8D-41AC-BA86-11C2C674C30F}"/>
              </a:ext>
            </a:extLst>
          </p:cNvPr>
          <p:cNvSpPr>
            <a:spLocks noGrp="1"/>
          </p:cNvSpPr>
          <p:nvPr>
            <p:ph type="sldNum" sz="quarter" idx="12"/>
          </p:nvPr>
        </p:nvSpPr>
        <p:spPr/>
        <p:txBody>
          <a:bodyPr/>
          <a:lstStyle/>
          <a:p>
            <a:fld id="{C67A5FE1-49BF-4FC3-8580-729551CB42E1}" type="slidenum">
              <a:rPr lang="x-none" smtClean="0"/>
              <a:pPr/>
              <a:t>28</a:t>
            </a:fld>
            <a:endParaRPr lang="x-none"/>
          </a:p>
        </p:txBody>
      </p:sp>
      <p:sp>
        <p:nvSpPr>
          <p:cNvPr id="3" name="Footer Placeholder 2">
            <a:extLst>
              <a:ext uri="{FF2B5EF4-FFF2-40B4-BE49-F238E27FC236}">
                <a16:creationId xmlns:a16="http://schemas.microsoft.com/office/drawing/2014/main" id="{08037E93-2472-4B39-932A-A9DC6EFC3BC7}"/>
              </a:ext>
            </a:extLst>
          </p:cNvPr>
          <p:cNvSpPr>
            <a:spLocks noGrp="1"/>
          </p:cNvSpPr>
          <p:nvPr>
            <p:ph type="ftr" sz="quarter" idx="11"/>
          </p:nvPr>
        </p:nvSpPr>
        <p:spPr/>
        <p:txBody>
          <a:bodyPr/>
          <a:lstStyle/>
          <a:p>
            <a:r>
              <a:rPr lang="en-US" smtClean="0"/>
              <a:t>Fall 2021</a:t>
            </a:r>
            <a:endParaRPr lang="en-PK"/>
          </a:p>
        </p:txBody>
      </p:sp>
    </p:spTree>
    <p:extLst>
      <p:ext uri="{BB962C8B-B14F-4D97-AF65-F5344CB8AC3E}">
        <p14:creationId xmlns:p14="http://schemas.microsoft.com/office/powerpoint/2010/main" val="2304746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D52A8FB-66F8-41D4-8067-CC48EB8362DD}"/>
              </a:ext>
            </a:extLst>
          </p:cNvPr>
          <p:cNvSpPr>
            <a:spLocks noGrp="1" noChangeArrowheads="1"/>
          </p:cNvSpPr>
          <p:nvPr>
            <p:ph type="title"/>
          </p:nvPr>
        </p:nvSpPr>
        <p:spPr>
          <a:xfrm>
            <a:off x="2856089" y="357188"/>
            <a:ext cx="6524978" cy="500062"/>
          </a:xfrm>
        </p:spPr>
        <p:txBody>
          <a:bodyPr>
            <a:noAutofit/>
          </a:bodyPr>
          <a:lstStyle/>
          <a:p>
            <a:r>
              <a:rPr lang="en-US" altLang="zh-TW" dirty="0"/>
              <a:t>Binary Adder-Subtractor</a:t>
            </a:r>
          </a:p>
        </p:txBody>
      </p:sp>
      <p:sp>
        <p:nvSpPr>
          <p:cNvPr id="23555" name="Rectangle 3">
            <a:extLst>
              <a:ext uri="{FF2B5EF4-FFF2-40B4-BE49-F238E27FC236}">
                <a16:creationId xmlns:a16="http://schemas.microsoft.com/office/drawing/2014/main" id="{63538CB7-A2E6-4ABE-857E-FAF5F1DFD775}"/>
              </a:ext>
            </a:extLst>
          </p:cNvPr>
          <p:cNvSpPr>
            <a:spLocks noGrp="1" noChangeArrowheads="1"/>
          </p:cNvSpPr>
          <p:nvPr>
            <p:ph type="body" idx="1"/>
          </p:nvPr>
        </p:nvSpPr>
        <p:spPr bwMode="auto">
          <a:xfrm>
            <a:off x="1952625" y="1000126"/>
            <a:ext cx="8382000" cy="5072063"/>
          </a:xfrm>
          <a:noFill/>
          <a:ln>
            <a:noFill/>
            <a:miter lim="800000"/>
            <a:headEnd/>
            <a:tailEnd/>
          </a:ln>
        </p:spPr>
        <p:txBody>
          <a:bodyPr vert="horz" wrap="square" lIns="91440" tIns="45720" rIns="91440" bIns="45720" numCol="1" rtlCol="0" anchor="t" anchorCtr="0" compatLnSpc="1">
            <a:prstTxWarp prst="textNoShape">
              <a:avLst/>
            </a:prstTxWarp>
            <a:normAutofit/>
          </a:bodyPr>
          <a:lstStyle/>
          <a:p>
            <a:pPr algn="just"/>
            <a:r>
              <a:rPr lang="en-US" altLang="zh-TW" sz="2200" dirty="0"/>
              <a:t>Digital computers perform various arithmetic operations</a:t>
            </a:r>
          </a:p>
          <a:p>
            <a:pPr algn="just"/>
            <a:r>
              <a:rPr lang="en-US" altLang="zh-TW" sz="2200" dirty="0"/>
              <a:t>The most basic arithmetic operation is the </a:t>
            </a:r>
            <a:r>
              <a:rPr lang="en-US" altLang="zh-TW" sz="2200" dirty="0">
                <a:solidFill>
                  <a:srgbClr val="FF5050"/>
                </a:solidFill>
              </a:rPr>
              <a:t>addition</a:t>
            </a:r>
            <a:r>
              <a:rPr lang="en-US" altLang="zh-TW" sz="2200" dirty="0"/>
              <a:t> of two binary digits</a:t>
            </a:r>
          </a:p>
          <a:p>
            <a:pPr algn="just"/>
            <a:r>
              <a:rPr lang="en-US" altLang="zh-TW" sz="2200" dirty="0"/>
              <a:t>When both augend and addend bits to be added are equal to 1, the binary sum consists of two digits (1+1=10). The higher significant bit of this result is called a carry. This carry is added to the next higher order pair of significant bits.</a:t>
            </a:r>
          </a:p>
          <a:p>
            <a:pPr algn="just"/>
            <a:r>
              <a:rPr lang="en-US" altLang="zh-TW" sz="2200" dirty="0"/>
              <a:t>A </a:t>
            </a:r>
            <a:r>
              <a:rPr lang="en-US" altLang="zh-TW" sz="2200" dirty="0">
                <a:solidFill>
                  <a:srgbClr val="FF5050"/>
                </a:solidFill>
              </a:rPr>
              <a:t>combinational</a:t>
            </a:r>
            <a:r>
              <a:rPr lang="en-US" altLang="zh-TW" sz="2200" dirty="0"/>
              <a:t> </a:t>
            </a:r>
            <a:r>
              <a:rPr lang="en-US" altLang="zh-TW" sz="2200" dirty="0">
                <a:solidFill>
                  <a:srgbClr val="FF5050"/>
                </a:solidFill>
              </a:rPr>
              <a:t>circuit</a:t>
            </a:r>
            <a:r>
              <a:rPr lang="en-US" altLang="zh-TW" sz="2200" dirty="0"/>
              <a:t> that performs the </a:t>
            </a:r>
            <a:r>
              <a:rPr lang="en-US" altLang="zh-TW" sz="2200" dirty="0">
                <a:solidFill>
                  <a:srgbClr val="FF5050"/>
                </a:solidFill>
              </a:rPr>
              <a:t>addition</a:t>
            </a:r>
            <a:r>
              <a:rPr lang="en-US" altLang="zh-TW" sz="2200" dirty="0"/>
              <a:t> of </a:t>
            </a:r>
            <a:r>
              <a:rPr lang="en-US" altLang="zh-TW" sz="2200" dirty="0">
                <a:solidFill>
                  <a:srgbClr val="FF5050"/>
                </a:solidFill>
              </a:rPr>
              <a:t>two</a:t>
            </a:r>
            <a:r>
              <a:rPr lang="en-US" altLang="zh-TW" sz="2200" dirty="0"/>
              <a:t> </a:t>
            </a:r>
            <a:r>
              <a:rPr lang="en-US" altLang="zh-TW" sz="2200" dirty="0">
                <a:solidFill>
                  <a:srgbClr val="FF5050"/>
                </a:solidFill>
              </a:rPr>
              <a:t>bits</a:t>
            </a:r>
            <a:r>
              <a:rPr lang="en-US" altLang="zh-TW" sz="2200" dirty="0"/>
              <a:t> and produces SUM and Carry is called a </a:t>
            </a:r>
            <a:r>
              <a:rPr lang="en-US" altLang="zh-TW" sz="2200" dirty="0">
                <a:solidFill>
                  <a:srgbClr val="FF5050"/>
                </a:solidFill>
              </a:rPr>
              <a:t>half</a:t>
            </a:r>
            <a:r>
              <a:rPr lang="en-US" altLang="zh-TW" sz="2200" dirty="0"/>
              <a:t> </a:t>
            </a:r>
            <a:r>
              <a:rPr lang="en-US" altLang="zh-TW" sz="2200" dirty="0">
                <a:solidFill>
                  <a:srgbClr val="FF5050"/>
                </a:solidFill>
              </a:rPr>
              <a:t>adder (HA)</a:t>
            </a:r>
            <a:r>
              <a:rPr lang="en-US" altLang="zh-TW" sz="2200" dirty="0"/>
              <a:t>.</a:t>
            </a:r>
          </a:p>
        </p:txBody>
      </p:sp>
      <p:sp>
        <p:nvSpPr>
          <p:cNvPr id="2" name="Footer Placeholder 1">
            <a:extLst>
              <a:ext uri="{FF2B5EF4-FFF2-40B4-BE49-F238E27FC236}">
                <a16:creationId xmlns:a16="http://schemas.microsoft.com/office/drawing/2014/main" id="{5FC1F72C-BF32-4E81-84BD-20CBF6FF7FAA}"/>
              </a:ext>
            </a:extLst>
          </p:cNvPr>
          <p:cNvSpPr>
            <a:spLocks noGrp="1"/>
          </p:cNvSpPr>
          <p:nvPr>
            <p:ph type="ftr" sz="quarter" idx="11"/>
          </p:nvPr>
        </p:nvSpPr>
        <p:spPr/>
        <p:txBody>
          <a:bodyPr/>
          <a:lstStyle/>
          <a:p>
            <a:r>
              <a:rPr lang="en-US" smtClean="0"/>
              <a:t>Fall 2021</a:t>
            </a:r>
            <a:endParaRPr lang="en-PK"/>
          </a:p>
        </p:txBody>
      </p:sp>
      <p:sp>
        <p:nvSpPr>
          <p:cNvPr id="3" name="Slide Number Placeholder 2">
            <a:extLst>
              <a:ext uri="{FF2B5EF4-FFF2-40B4-BE49-F238E27FC236}">
                <a16:creationId xmlns:a16="http://schemas.microsoft.com/office/drawing/2014/main" id="{7E3F3FDA-0235-44B3-8AEE-CBEC64EAD48E}"/>
              </a:ext>
            </a:extLst>
          </p:cNvPr>
          <p:cNvSpPr>
            <a:spLocks noGrp="1"/>
          </p:cNvSpPr>
          <p:nvPr>
            <p:ph type="sldNum" sz="quarter" idx="12"/>
          </p:nvPr>
        </p:nvSpPr>
        <p:spPr/>
        <p:txBody>
          <a:bodyPr/>
          <a:lstStyle/>
          <a:p>
            <a:fld id="{7000EB38-BADF-40E8-A0D2-1BB999F9F745}" type="slidenum">
              <a:rPr lang="en-PK" smtClean="0"/>
              <a:t>3</a:t>
            </a:fld>
            <a:endParaRPr lang="en-PK"/>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7EAEE26-2A1D-44DD-B27C-2F2DFA42882B}"/>
              </a:ext>
            </a:extLst>
          </p:cNvPr>
          <p:cNvSpPr>
            <a:spLocks noGrp="1" noChangeArrowheads="1"/>
          </p:cNvSpPr>
          <p:nvPr>
            <p:ph type="title"/>
          </p:nvPr>
        </p:nvSpPr>
        <p:spPr>
          <a:xfrm>
            <a:off x="4470400" y="219075"/>
            <a:ext cx="4140200" cy="522288"/>
          </a:xfrm>
        </p:spPr>
        <p:txBody>
          <a:bodyPr>
            <a:noAutofit/>
          </a:bodyPr>
          <a:lstStyle/>
          <a:p>
            <a:r>
              <a:rPr lang="en-US" altLang="zh-TW" dirty="0"/>
              <a:t>Half Adder</a:t>
            </a:r>
          </a:p>
        </p:txBody>
      </p:sp>
      <p:sp>
        <p:nvSpPr>
          <p:cNvPr id="24579" name="Rectangle 3">
            <a:extLst>
              <a:ext uri="{FF2B5EF4-FFF2-40B4-BE49-F238E27FC236}">
                <a16:creationId xmlns:a16="http://schemas.microsoft.com/office/drawing/2014/main" id="{7EC952BE-1886-424E-BB6A-595A293FBFD4}"/>
              </a:ext>
            </a:extLst>
          </p:cNvPr>
          <p:cNvSpPr>
            <a:spLocks noGrp="1" noChangeArrowheads="1"/>
          </p:cNvSpPr>
          <p:nvPr>
            <p:ph type="body" idx="1"/>
          </p:nvPr>
        </p:nvSpPr>
        <p:spPr bwMode="auto">
          <a:xfrm>
            <a:off x="1828800" y="1038578"/>
            <a:ext cx="8382000" cy="5533673"/>
          </a:xfrm>
          <a:noFill/>
          <a:ln>
            <a:noFill/>
            <a:miter lim="800000"/>
            <a:headEnd/>
            <a:tailEnd/>
          </a:ln>
        </p:spPr>
        <p:txBody>
          <a:bodyPr vert="horz" wrap="square" lIns="91440" tIns="45720" rIns="91440" bIns="45720" numCol="1" rtlCol="0" anchor="t" anchorCtr="0" compatLnSpc="1">
            <a:prstTxWarp prst="textNoShape">
              <a:avLst/>
            </a:prstTxWarp>
            <a:normAutofit/>
          </a:bodyPr>
          <a:lstStyle/>
          <a:p>
            <a:pPr algn="just"/>
            <a:r>
              <a:rPr lang="en-US" altLang="zh-TW" sz="2200" dirty="0">
                <a:solidFill>
                  <a:srgbClr val="FF5050"/>
                </a:solidFill>
              </a:rPr>
              <a:t>Half</a:t>
            </a:r>
            <a:r>
              <a:rPr lang="en-US" altLang="zh-TW" sz="2200" dirty="0"/>
              <a:t> </a:t>
            </a:r>
            <a:r>
              <a:rPr lang="en-US" altLang="zh-TW" sz="2200" dirty="0">
                <a:solidFill>
                  <a:srgbClr val="FF5050"/>
                </a:solidFill>
              </a:rPr>
              <a:t>adder</a:t>
            </a:r>
            <a:r>
              <a:rPr lang="en-US" altLang="zh-TW" sz="2200" dirty="0"/>
              <a:t> adds two binary bits and produces SUM and Carry so it requires </a:t>
            </a:r>
            <a:r>
              <a:rPr lang="en-US" altLang="zh-TW" sz="2200" dirty="0">
                <a:solidFill>
                  <a:srgbClr val="FF5050"/>
                </a:solidFill>
              </a:rPr>
              <a:t>two</a:t>
            </a:r>
            <a:r>
              <a:rPr lang="en-US" altLang="zh-TW" sz="2200" dirty="0"/>
              <a:t> </a:t>
            </a:r>
            <a:r>
              <a:rPr lang="en-US" altLang="zh-TW" sz="2200" dirty="0">
                <a:solidFill>
                  <a:srgbClr val="FF5050"/>
                </a:solidFill>
              </a:rPr>
              <a:t>inputs</a:t>
            </a:r>
            <a:r>
              <a:rPr lang="en-US" altLang="zh-TW" sz="2200" dirty="0"/>
              <a:t> and </a:t>
            </a:r>
            <a:r>
              <a:rPr lang="en-US" altLang="zh-TW" sz="2200" dirty="0">
                <a:solidFill>
                  <a:srgbClr val="FF5050"/>
                </a:solidFill>
              </a:rPr>
              <a:t>two</a:t>
            </a:r>
            <a:r>
              <a:rPr lang="en-US" altLang="zh-TW" sz="2200" dirty="0"/>
              <a:t> </a:t>
            </a:r>
            <a:r>
              <a:rPr lang="en-US" altLang="zh-TW" sz="2200" dirty="0">
                <a:solidFill>
                  <a:srgbClr val="FF5050"/>
                </a:solidFill>
              </a:rPr>
              <a:t>outputs</a:t>
            </a:r>
          </a:p>
          <a:p>
            <a:pPr lvl="1" algn="just"/>
            <a:r>
              <a:rPr lang="en-US" altLang="zh-TW" sz="2200" dirty="0"/>
              <a:t>0+0=0 ; 0+1=1 ; 1+0=1 ; 1+1=10</a:t>
            </a:r>
          </a:p>
          <a:p>
            <a:pPr algn="just"/>
            <a:r>
              <a:rPr lang="en-US" altLang="zh-TW" sz="2200" dirty="0"/>
              <a:t>The input variables designate the augend and addend bit, the output variables produce the </a:t>
            </a:r>
            <a:r>
              <a:rPr lang="en-US" altLang="zh-TW" sz="2200" dirty="0">
                <a:solidFill>
                  <a:srgbClr val="FF5050"/>
                </a:solidFill>
              </a:rPr>
              <a:t>sum</a:t>
            </a:r>
            <a:r>
              <a:rPr lang="en-US" altLang="zh-TW" sz="2200" dirty="0"/>
              <a:t> (S) and </a:t>
            </a:r>
            <a:r>
              <a:rPr lang="en-US" altLang="zh-TW" sz="2200" dirty="0">
                <a:solidFill>
                  <a:srgbClr val="FF5050"/>
                </a:solidFill>
              </a:rPr>
              <a:t>carry</a:t>
            </a:r>
            <a:r>
              <a:rPr lang="en-US" altLang="zh-TW" sz="2200" dirty="0"/>
              <a:t> (C)</a:t>
            </a:r>
          </a:p>
          <a:p>
            <a:pPr algn="just"/>
            <a:r>
              <a:rPr lang="en-US" altLang="zh-TW" sz="2200" dirty="0"/>
              <a:t>The truth table for half adder is shown. The C output is 1 only when both inputs are 1. The S output represents the least significant bit of the sum</a:t>
            </a:r>
          </a:p>
          <a:p>
            <a:pPr algn="just"/>
            <a:endParaRPr lang="en-US" altLang="zh-TW" sz="2200" dirty="0"/>
          </a:p>
        </p:txBody>
      </p:sp>
      <p:graphicFrame>
        <p:nvGraphicFramePr>
          <p:cNvPr id="24580" name="Object 4">
            <a:hlinkClick r:id="" action="ppaction://ole?verb=0"/>
            <a:extLst>
              <a:ext uri="{FF2B5EF4-FFF2-40B4-BE49-F238E27FC236}">
                <a16:creationId xmlns:a16="http://schemas.microsoft.com/office/drawing/2014/main" id="{10BCA304-13B7-4A41-BB72-8152AF250388}"/>
              </a:ext>
            </a:extLst>
          </p:cNvPr>
          <p:cNvGraphicFramePr>
            <a:graphicFrameLocks/>
          </p:cNvGraphicFramePr>
          <p:nvPr/>
        </p:nvGraphicFramePr>
        <p:xfrm>
          <a:off x="6908800" y="4143375"/>
          <a:ext cx="2687638" cy="2286000"/>
        </p:xfrm>
        <a:graphic>
          <a:graphicData uri="http://schemas.openxmlformats.org/presentationml/2006/ole">
            <mc:AlternateContent xmlns:mc="http://schemas.openxmlformats.org/markup-compatibility/2006">
              <mc:Choice xmlns:v="urn:schemas-microsoft-com:vml" Requires="v">
                <p:oleObj spid="_x0000_s3084" name="Document" r:id="rId3" imgW="2085995" imgH="1971721" progId="Word.Document.8">
                  <p:embed/>
                </p:oleObj>
              </mc:Choice>
              <mc:Fallback>
                <p:oleObj name="Document" r:id="rId3" imgW="2085995" imgH="1971721" progId="Word.Document.8">
                  <p:embed/>
                  <p:pic>
                    <p:nvPicPr>
                      <p:cNvPr id="24580" name="Object 4">
                        <a:hlinkClick r:id="" action="ppaction://ole?verb=0"/>
                        <a:extLst>
                          <a:ext uri="{FF2B5EF4-FFF2-40B4-BE49-F238E27FC236}">
                            <a16:creationId xmlns:a16="http://schemas.microsoft.com/office/drawing/2014/main" id="{10BCA304-13B7-4A41-BB72-8152AF25038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8800" y="4143375"/>
                        <a:ext cx="2687638"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a:extLst>
              <a:ext uri="{FF2B5EF4-FFF2-40B4-BE49-F238E27FC236}">
                <a16:creationId xmlns:a16="http://schemas.microsoft.com/office/drawing/2014/main" id="{333C57C0-F9FE-49E1-A5AE-4B3CC1A98BC0}"/>
              </a:ext>
            </a:extLst>
          </p:cNvPr>
          <p:cNvSpPr>
            <a:spLocks noGrp="1"/>
          </p:cNvSpPr>
          <p:nvPr>
            <p:ph type="ftr" sz="quarter" idx="11"/>
          </p:nvPr>
        </p:nvSpPr>
        <p:spPr/>
        <p:txBody>
          <a:bodyPr/>
          <a:lstStyle/>
          <a:p>
            <a:r>
              <a:rPr lang="en-US" smtClean="0"/>
              <a:t>Fall 2021</a:t>
            </a:r>
            <a:endParaRPr lang="en-PK"/>
          </a:p>
        </p:txBody>
      </p:sp>
      <p:sp>
        <p:nvSpPr>
          <p:cNvPr id="3" name="Slide Number Placeholder 2">
            <a:extLst>
              <a:ext uri="{FF2B5EF4-FFF2-40B4-BE49-F238E27FC236}">
                <a16:creationId xmlns:a16="http://schemas.microsoft.com/office/drawing/2014/main" id="{6F5FB6E7-05D9-477B-B9A3-FDD6BF32833C}"/>
              </a:ext>
            </a:extLst>
          </p:cNvPr>
          <p:cNvSpPr>
            <a:spLocks noGrp="1"/>
          </p:cNvSpPr>
          <p:nvPr>
            <p:ph type="sldNum" sz="quarter" idx="12"/>
          </p:nvPr>
        </p:nvSpPr>
        <p:spPr/>
        <p:txBody>
          <a:bodyPr/>
          <a:lstStyle/>
          <a:p>
            <a:fld id="{7000EB38-BADF-40E8-A0D2-1BB999F9F745}" type="slidenum">
              <a:rPr lang="en-PK" smtClean="0"/>
              <a:t>4</a:t>
            </a:fld>
            <a:endParaRPr lang="en-PK"/>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18ECBDF-D66F-4CAB-91C6-6F1954275C5E}"/>
              </a:ext>
            </a:extLst>
          </p:cNvPr>
          <p:cNvSpPr>
            <a:spLocks noGrp="1" noChangeArrowheads="1"/>
          </p:cNvSpPr>
          <p:nvPr>
            <p:ph type="title"/>
          </p:nvPr>
        </p:nvSpPr>
        <p:spPr>
          <a:xfrm>
            <a:off x="2449689" y="357188"/>
            <a:ext cx="7789687" cy="571500"/>
          </a:xfrm>
        </p:spPr>
        <p:txBody>
          <a:bodyPr>
            <a:noAutofit/>
          </a:bodyPr>
          <a:lstStyle/>
          <a:p>
            <a:r>
              <a:rPr lang="en-US" altLang="zh-TW" dirty="0"/>
              <a:t>Half Adder Output Expressions</a:t>
            </a:r>
            <a:endParaRPr lang="en-US" altLang="en-US" dirty="0"/>
          </a:p>
        </p:txBody>
      </p:sp>
      <p:sp>
        <p:nvSpPr>
          <p:cNvPr id="25603" name="Rectangle 3">
            <a:extLst>
              <a:ext uri="{FF2B5EF4-FFF2-40B4-BE49-F238E27FC236}">
                <a16:creationId xmlns:a16="http://schemas.microsoft.com/office/drawing/2014/main" id="{730D7195-0513-44F3-9D4D-7A78E096F7F5}"/>
              </a:ext>
            </a:extLst>
          </p:cNvPr>
          <p:cNvSpPr>
            <a:spLocks noGrp="1" noChangeArrowheads="1"/>
          </p:cNvSpPr>
          <p:nvPr>
            <p:ph type="body" idx="1"/>
          </p:nvPr>
        </p:nvSpPr>
        <p:spPr bwMode="auto">
          <a:xfrm>
            <a:off x="1905000" y="1000126"/>
            <a:ext cx="8382000" cy="5324475"/>
          </a:xfrm>
          <a:noFill/>
          <a:ln>
            <a:noFill/>
            <a:miter lim="800000"/>
            <a:headEnd/>
            <a:tailEnd/>
          </a:ln>
        </p:spPr>
        <p:txBody>
          <a:bodyPr vert="horz" wrap="square" lIns="91440" tIns="45720" rIns="91440" bIns="45720" numCol="1" rtlCol="0" anchor="t" anchorCtr="0" compatLnSpc="1">
            <a:prstTxWarp prst="textNoShape">
              <a:avLst/>
            </a:prstTxWarp>
            <a:normAutofit/>
          </a:bodyPr>
          <a:lstStyle/>
          <a:p>
            <a:pPr algn="just"/>
            <a:r>
              <a:rPr lang="en-US" altLang="zh-TW" sz="2200" dirty="0"/>
              <a:t>The simplified sum of products expressions are:</a:t>
            </a:r>
          </a:p>
          <a:p>
            <a:pPr lvl="1" algn="just">
              <a:buFont typeface="Wingdings" panose="05000000000000000000" pitchFamily="2" charset="2"/>
              <a:buChar char="Ø"/>
            </a:pPr>
            <a:r>
              <a:rPr lang="en-US" altLang="zh-TW" sz="2200" dirty="0"/>
              <a:t>S = </a:t>
            </a:r>
            <a:r>
              <a:rPr lang="en-US" altLang="zh-TW" sz="2200" dirty="0" err="1"/>
              <a:t>x'y+xy</a:t>
            </a:r>
            <a:r>
              <a:rPr lang="en-US" altLang="zh-TW" sz="2200" dirty="0"/>
              <a:t>'	</a:t>
            </a:r>
          </a:p>
          <a:p>
            <a:pPr lvl="1" algn="just">
              <a:buFont typeface="Wingdings" panose="05000000000000000000" pitchFamily="2" charset="2"/>
              <a:buChar char="Ø"/>
            </a:pPr>
            <a:r>
              <a:rPr lang="en-US" altLang="zh-TW" sz="2200" dirty="0"/>
              <a:t>C = </a:t>
            </a:r>
            <a:r>
              <a:rPr lang="en-US" altLang="zh-TW" sz="2200" dirty="0" err="1"/>
              <a:t>xy</a:t>
            </a:r>
            <a:endParaRPr lang="en-US" altLang="zh-TW" sz="2200" dirty="0"/>
          </a:p>
          <a:p>
            <a:pPr algn="just"/>
            <a:r>
              <a:rPr lang="en-US" altLang="zh-TW" sz="2200" dirty="0"/>
              <a:t>It can be implemented in </a:t>
            </a:r>
            <a:r>
              <a:rPr lang="en-US" altLang="zh-TW" sz="2200" dirty="0">
                <a:solidFill>
                  <a:srgbClr val="FF5050"/>
                </a:solidFill>
              </a:rPr>
              <a:t>sum</a:t>
            </a:r>
            <a:r>
              <a:rPr lang="en-US" altLang="zh-TW" sz="2200" dirty="0"/>
              <a:t> </a:t>
            </a:r>
            <a:r>
              <a:rPr lang="en-US" altLang="zh-TW" sz="2200" dirty="0">
                <a:solidFill>
                  <a:srgbClr val="FF5050"/>
                </a:solidFill>
              </a:rPr>
              <a:t>of</a:t>
            </a:r>
            <a:r>
              <a:rPr lang="en-US" altLang="zh-TW" sz="2200" dirty="0"/>
              <a:t> </a:t>
            </a:r>
            <a:r>
              <a:rPr lang="en-US" altLang="zh-TW" sz="2200" dirty="0">
                <a:solidFill>
                  <a:srgbClr val="FF5050"/>
                </a:solidFill>
              </a:rPr>
              <a:t>products</a:t>
            </a:r>
            <a:r>
              <a:rPr lang="en-US" altLang="zh-TW" sz="2200" dirty="0"/>
              <a:t>. It can also be implemented with an </a:t>
            </a:r>
            <a:r>
              <a:rPr lang="en-US" altLang="zh-TW" sz="2200" dirty="0">
                <a:solidFill>
                  <a:srgbClr val="FF5050"/>
                </a:solidFill>
              </a:rPr>
              <a:t>exclusive-OR</a:t>
            </a:r>
            <a:r>
              <a:rPr lang="en-US" altLang="zh-TW" sz="2200" dirty="0"/>
              <a:t> and an </a:t>
            </a:r>
            <a:r>
              <a:rPr lang="en-US" altLang="zh-TW" sz="2200" dirty="0">
                <a:solidFill>
                  <a:srgbClr val="FF5050"/>
                </a:solidFill>
              </a:rPr>
              <a:t>AND</a:t>
            </a:r>
            <a:r>
              <a:rPr lang="en-US" altLang="zh-TW" sz="2200" dirty="0"/>
              <a:t> gate</a:t>
            </a:r>
          </a:p>
          <a:p>
            <a:pPr lvl="1" algn="just">
              <a:buFont typeface="Wingdings" panose="05000000000000000000" pitchFamily="2" charset="2"/>
              <a:buChar char="Ø"/>
            </a:pPr>
            <a:r>
              <a:rPr lang="en-US" altLang="zh-TW" sz="2200" dirty="0"/>
              <a:t>S=</a:t>
            </a:r>
            <a:r>
              <a:rPr lang="en-US" altLang="zh-TW" sz="2200" dirty="0" err="1"/>
              <a:t>x</a:t>
            </a:r>
            <a:r>
              <a:rPr lang="en-US" altLang="en-PK" sz="2200" dirty="0" err="1">
                <a:sym typeface="Symbol" panose="05050102010706020507" pitchFamily="18" charset="2"/>
              </a:rPr>
              <a:t></a:t>
            </a:r>
            <a:r>
              <a:rPr lang="en-US" altLang="zh-TW" sz="2200" dirty="0" err="1"/>
              <a:t>y</a:t>
            </a:r>
            <a:r>
              <a:rPr lang="en-US" altLang="zh-TW" sz="2200" dirty="0"/>
              <a:t>= (</a:t>
            </a:r>
            <a:r>
              <a:rPr lang="en-US" altLang="zh-TW" sz="2200" dirty="0" err="1"/>
              <a:t>x+y</a:t>
            </a:r>
            <a:r>
              <a:rPr lang="en-US" altLang="zh-TW" sz="2200" dirty="0"/>
              <a:t>)(</a:t>
            </a:r>
            <a:r>
              <a:rPr lang="en-US" altLang="zh-TW" sz="2200" dirty="0" err="1"/>
              <a:t>x'+y</a:t>
            </a:r>
            <a:r>
              <a:rPr lang="en-US" altLang="zh-TW" sz="2200" dirty="0"/>
              <a:t>')</a:t>
            </a:r>
          </a:p>
          <a:p>
            <a:pPr lvl="1" algn="just">
              <a:buFont typeface="Wingdings" panose="05000000000000000000" pitchFamily="2" charset="2"/>
              <a:buChar char="Ø"/>
            </a:pPr>
            <a:r>
              <a:rPr lang="en-US" altLang="zh-TW" sz="2200" dirty="0"/>
              <a:t>S' = </a:t>
            </a:r>
            <a:r>
              <a:rPr lang="en-US" altLang="zh-TW" sz="2200" dirty="0" err="1"/>
              <a:t>xy+x'y</a:t>
            </a:r>
            <a:r>
              <a:rPr lang="en-US" altLang="zh-TW" sz="2200" dirty="0"/>
              <a:t>'= C+ </a:t>
            </a:r>
            <a:r>
              <a:rPr lang="en-US" altLang="zh-TW" sz="2200" dirty="0" err="1"/>
              <a:t>x'y</a:t>
            </a:r>
            <a:r>
              <a:rPr lang="en-US" altLang="zh-TW" sz="2200" dirty="0"/>
              <a:t>'</a:t>
            </a:r>
          </a:p>
          <a:p>
            <a:pPr lvl="1" algn="just">
              <a:buFont typeface="Wingdings" panose="05000000000000000000" pitchFamily="2" charset="2"/>
              <a:buChar char="Ø"/>
            </a:pPr>
            <a:r>
              <a:rPr lang="en-US" altLang="zh-TW" sz="2200" dirty="0"/>
              <a:t>S = (</a:t>
            </a:r>
            <a:r>
              <a:rPr lang="en-US" altLang="zh-TW" sz="2200" dirty="0" err="1"/>
              <a:t>C+x'y</a:t>
            </a:r>
            <a:r>
              <a:rPr lang="en-US" altLang="zh-TW" sz="2200" dirty="0"/>
              <a:t>')'</a:t>
            </a:r>
          </a:p>
          <a:p>
            <a:pPr lvl="1" algn="just">
              <a:buFont typeface="Wingdings" panose="05000000000000000000" pitchFamily="2" charset="2"/>
              <a:buChar char="Ø"/>
            </a:pPr>
            <a:r>
              <a:rPr lang="en-US" altLang="zh-TW" sz="2200" dirty="0"/>
              <a:t>C = </a:t>
            </a:r>
            <a:r>
              <a:rPr lang="en-US" altLang="zh-TW" sz="2200" dirty="0" err="1"/>
              <a:t>xy</a:t>
            </a:r>
            <a:r>
              <a:rPr lang="en-US" altLang="zh-TW" sz="2200" dirty="0"/>
              <a:t>= (</a:t>
            </a:r>
            <a:r>
              <a:rPr lang="en-US" altLang="zh-TW" sz="2200" dirty="0" err="1"/>
              <a:t>x'+y</a:t>
            </a:r>
            <a:r>
              <a:rPr lang="en-US" altLang="zh-TW" sz="2200" dirty="0"/>
              <a:t>')'</a:t>
            </a:r>
          </a:p>
        </p:txBody>
      </p:sp>
      <p:sp>
        <p:nvSpPr>
          <p:cNvPr id="2" name="Footer Placeholder 1">
            <a:extLst>
              <a:ext uri="{FF2B5EF4-FFF2-40B4-BE49-F238E27FC236}">
                <a16:creationId xmlns:a16="http://schemas.microsoft.com/office/drawing/2014/main" id="{DA08C18E-D9A4-4774-8159-0EC45FA843FB}"/>
              </a:ext>
            </a:extLst>
          </p:cNvPr>
          <p:cNvSpPr>
            <a:spLocks noGrp="1"/>
          </p:cNvSpPr>
          <p:nvPr>
            <p:ph type="ftr" sz="quarter" idx="11"/>
          </p:nvPr>
        </p:nvSpPr>
        <p:spPr/>
        <p:txBody>
          <a:bodyPr/>
          <a:lstStyle/>
          <a:p>
            <a:r>
              <a:rPr lang="en-US" smtClean="0"/>
              <a:t>Fall 2021</a:t>
            </a:r>
            <a:endParaRPr lang="en-PK"/>
          </a:p>
        </p:txBody>
      </p:sp>
      <p:sp>
        <p:nvSpPr>
          <p:cNvPr id="3" name="Slide Number Placeholder 2">
            <a:extLst>
              <a:ext uri="{FF2B5EF4-FFF2-40B4-BE49-F238E27FC236}">
                <a16:creationId xmlns:a16="http://schemas.microsoft.com/office/drawing/2014/main" id="{3E0CD84E-75B5-4D5B-B83A-FAB839A3E141}"/>
              </a:ext>
            </a:extLst>
          </p:cNvPr>
          <p:cNvSpPr>
            <a:spLocks noGrp="1"/>
          </p:cNvSpPr>
          <p:nvPr>
            <p:ph type="sldNum" sz="quarter" idx="12"/>
          </p:nvPr>
        </p:nvSpPr>
        <p:spPr/>
        <p:txBody>
          <a:bodyPr/>
          <a:lstStyle/>
          <a:p>
            <a:fld id="{7000EB38-BADF-40E8-A0D2-1BB999F9F745}" type="slidenum">
              <a:rPr lang="en-PK" smtClean="0"/>
              <a:t>5</a:t>
            </a:fld>
            <a:endParaRPr lang="en-PK"/>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 descr="C:\jobs\Marries\CH04\Tiff\AACFLOO0.tif">
            <a:extLst>
              <a:ext uri="{FF2B5EF4-FFF2-40B4-BE49-F238E27FC236}">
                <a16:creationId xmlns:a16="http://schemas.microsoft.com/office/drawing/2014/main" id="{1C69F4D6-463B-445D-8228-F6EEA50E2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285876"/>
            <a:ext cx="8001000"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68883941-CDF9-4205-BD83-160A7627A2A9}"/>
              </a:ext>
            </a:extLst>
          </p:cNvPr>
          <p:cNvSpPr>
            <a:spLocks noGrp="1"/>
          </p:cNvSpPr>
          <p:nvPr>
            <p:ph type="ftr" sz="quarter" idx="11"/>
          </p:nvPr>
        </p:nvSpPr>
        <p:spPr/>
        <p:txBody>
          <a:bodyPr/>
          <a:lstStyle/>
          <a:p>
            <a:r>
              <a:rPr lang="en-US" smtClean="0"/>
              <a:t>Fall 2021</a:t>
            </a:r>
            <a:endParaRPr lang="en-PK"/>
          </a:p>
        </p:txBody>
      </p:sp>
      <p:sp>
        <p:nvSpPr>
          <p:cNvPr id="3" name="Slide Number Placeholder 2">
            <a:extLst>
              <a:ext uri="{FF2B5EF4-FFF2-40B4-BE49-F238E27FC236}">
                <a16:creationId xmlns:a16="http://schemas.microsoft.com/office/drawing/2014/main" id="{F01689CC-F81D-4827-B7BA-AA35CED6ABE2}"/>
              </a:ext>
            </a:extLst>
          </p:cNvPr>
          <p:cNvSpPr>
            <a:spLocks noGrp="1"/>
          </p:cNvSpPr>
          <p:nvPr>
            <p:ph type="sldNum" sz="quarter" idx="12"/>
          </p:nvPr>
        </p:nvSpPr>
        <p:spPr/>
        <p:txBody>
          <a:bodyPr/>
          <a:lstStyle/>
          <a:p>
            <a:fld id="{7000EB38-BADF-40E8-A0D2-1BB999F9F745}" type="slidenum">
              <a:rPr lang="en-PK" smtClean="0"/>
              <a:t>6</a:t>
            </a:fld>
            <a:endParaRPr lang="en-PK"/>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6040BD1-8EAA-4842-A8C7-CD0C34630B18}"/>
              </a:ext>
            </a:extLst>
          </p:cNvPr>
          <p:cNvSpPr>
            <a:spLocks noGrp="1" noChangeArrowheads="1"/>
          </p:cNvSpPr>
          <p:nvPr>
            <p:ph type="title"/>
          </p:nvPr>
        </p:nvSpPr>
        <p:spPr>
          <a:xfrm>
            <a:off x="1881189" y="142876"/>
            <a:ext cx="8358187" cy="417513"/>
          </a:xfrm>
        </p:spPr>
        <p:txBody>
          <a:bodyPr>
            <a:noAutofit/>
          </a:bodyPr>
          <a:lstStyle/>
          <a:p>
            <a:pPr algn="ctr"/>
            <a:r>
              <a:rPr lang="en-US" altLang="en-US" dirty="0"/>
              <a:t>Full Adder</a:t>
            </a:r>
          </a:p>
        </p:txBody>
      </p:sp>
      <p:sp>
        <p:nvSpPr>
          <p:cNvPr id="27651" name="Rectangle 3">
            <a:extLst>
              <a:ext uri="{FF2B5EF4-FFF2-40B4-BE49-F238E27FC236}">
                <a16:creationId xmlns:a16="http://schemas.microsoft.com/office/drawing/2014/main" id="{ED3A278F-34E1-4A4F-80D2-CA3A6D69C1BE}"/>
              </a:ext>
            </a:extLst>
          </p:cNvPr>
          <p:cNvSpPr>
            <a:spLocks noGrp="1" noChangeArrowheads="1"/>
          </p:cNvSpPr>
          <p:nvPr>
            <p:ph type="body" idx="1"/>
          </p:nvPr>
        </p:nvSpPr>
        <p:spPr bwMode="auto">
          <a:xfrm>
            <a:off x="1905000" y="762000"/>
            <a:ext cx="8382000" cy="57912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en-US" sz="2200" dirty="0"/>
              <a:t>A </a:t>
            </a:r>
            <a:r>
              <a:rPr lang="en-US" altLang="en-US" sz="2200" dirty="0">
                <a:solidFill>
                  <a:srgbClr val="FF5050"/>
                </a:solidFill>
              </a:rPr>
              <a:t>Full-Adder (FA)</a:t>
            </a:r>
            <a:r>
              <a:rPr lang="en-US" altLang="en-US" sz="2200" dirty="0"/>
              <a:t> is a combinational circuit that forms the arithmetic </a:t>
            </a:r>
            <a:r>
              <a:rPr lang="en-US" altLang="en-US" sz="2200" dirty="0">
                <a:solidFill>
                  <a:srgbClr val="FF5050"/>
                </a:solidFill>
              </a:rPr>
              <a:t>sum</a:t>
            </a:r>
            <a:r>
              <a:rPr lang="en-US" altLang="en-US" sz="2200" dirty="0"/>
              <a:t> of </a:t>
            </a:r>
            <a:r>
              <a:rPr lang="en-US" altLang="en-US" sz="2200" dirty="0">
                <a:solidFill>
                  <a:srgbClr val="FF5050"/>
                </a:solidFill>
              </a:rPr>
              <a:t>three</a:t>
            </a:r>
            <a:r>
              <a:rPr lang="en-US" altLang="en-US" sz="2200" dirty="0"/>
              <a:t> </a:t>
            </a:r>
            <a:r>
              <a:rPr lang="en-US" altLang="en-US" sz="2200" dirty="0">
                <a:solidFill>
                  <a:srgbClr val="FF5050"/>
                </a:solidFill>
              </a:rPr>
              <a:t>bits</a:t>
            </a:r>
            <a:r>
              <a:rPr lang="en-US" altLang="en-US" sz="2200" dirty="0"/>
              <a:t> (three input bits).</a:t>
            </a:r>
          </a:p>
          <a:p>
            <a:pPr lvl="1" algn="just">
              <a:buFont typeface="Wingdings" panose="05000000000000000000" pitchFamily="2" charset="2"/>
              <a:buChar char="Ø"/>
            </a:pPr>
            <a:r>
              <a:rPr lang="en-US" altLang="zh-TW" sz="2200" dirty="0"/>
              <a:t>Two of the input variables x, y represents the two significant bits to be added</a:t>
            </a:r>
          </a:p>
          <a:p>
            <a:pPr lvl="1" algn="just">
              <a:buFont typeface="Wingdings" panose="05000000000000000000" pitchFamily="2" charset="2"/>
              <a:buChar char="Ø"/>
            </a:pPr>
            <a:r>
              <a:rPr lang="en-US" altLang="zh-TW" sz="2200" dirty="0"/>
              <a:t>The third input z represents the carry bit from the previous lower significant position</a:t>
            </a:r>
          </a:p>
          <a:p>
            <a:pPr lvl="1" algn="just">
              <a:buFont typeface="Wingdings" panose="05000000000000000000" pitchFamily="2" charset="2"/>
              <a:buChar char="Ø"/>
            </a:pPr>
            <a:r>
              <a:rPr lang="en-US" altLang="zh-TW" sz="2200" dirty="0"/>
              <a:t>Two output bits are necessary designated by the symbol S for sum and C for carry</a:t>
            </a:r>
          </a:p>
          <a:p>
            <a:pPr lvl="1"/>
            <a:endParaRPr lang="en-US" altLang="en-US" sz="2200" dirty="0"/>
          </a:p>
        </p:txBody>
      </p:sp>
      <p:graphicFrame>
        <p:nvGraphicFramePr>
          <p:cNvPr id="27652" name="Object 5">
            <a:hlinkClick r:id="" action="ppaction://ole?verb=0"/>
            <a:extLst>
              <a:ext uri="{FF2B5EF4-FFF2-40B4-BE49-F238E27FC236}">
                <a16:creationId xmlns:a16="http://schemas.microsoft.com/office/drawing/2014/main" id="{811B7E52-FA1C-4B1E-97BD-ECA64B218D32}"/>
              </a:ext>
            </a:extLst>
          </p:cNvPr>
          <p:cNvGraphicFramePr>
            <a:graphicFrameLocks/>
          </p:cNvGraphicFramePr>
          <p:nvPr>
            <p:extLst>
              <p:ext uri="{D42A27DB-BD31-4B8C-83A1-F6EECF244321}">
                <p14:modId xmlns:p14="http://schemas.microsoft.com/office/powerpoint/2010/main" val="3585936706"/>
              </p:ext>
            </p:extLst>
          </p:nvPr>
        </p:nvGraphicFramePr>
        <p:xfrm>
          <a:off x="7453314" y="3357563"/>
          <a:ext cx="2714625" cy="2928938"/>
        </p:xfrm>
        <a:graphic>
          <a:graphicData uri="http://schemas.openxmlformats.org/presentationml/2006/ole">
            <mc:AlternateContent xmlns:mc="http://schemas.openxmlformats.org/markup-compatibility/2006">
              <mc:Choice xmlns:v="urn:schemas-microsoft-com:vml" Requires="v">
                <p:oleObj spid="_x0000_s1037" name="Document" r:id="rId3" imgW="3038461" imgH="3609819" progId="Word.Document.8">
                  <p:embed/>
                </p:oleObj>
              </mc:Choice>
              <mc:Fallback>
                <p:oleObj name="Document" r:id="rId3" imgW="3038461" imgH="3609819" progId="Word.Document.8">
                  <p:embed/>
                  <p:pic>
                    <p:nvPicPr>
                      <p:cNvPr id="27652" name="Object 5">
                        <a:hlinkClick r:id="" action="ppaction://ole?verb=0"/>
                        <a:extLst>
                          <a:ext uri="{FF2B5EF4-FFF2-40B4-BE49-F238E27FC236}">
                            <a16:creationId xmlns:a16="http://schemas.microsoft.com/office/drawing/2014/main" id="{811B7E52-FA1C-4B1E-97BD-ECA64B218D3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3314" y="3357563"/>
                        <a:ext cx="2714625" cy="2928938"/>
                      </a:xfrm>
                      <a:prstGeom prst="rect">
                        <a:avLst/>
                      </a:prstGeom>
                      <a:noFill/>
                      <a:ln>
                        <a:noFill/>
                      </a:ln>
                      <a:effectLst/>
                    </p:spPr>
                  </p:pic>
                </p:oleObj>
              </mc:Fallback>
            </mc:AlternateContent>
          </a:graphicData>
        </a:graphic>
      </p:graphicFrame>
      <p:sp>
        <p:nvSpPr>
          <p:cNvPr id="27653" name="Text Box 6">
            <a:extLst>
              <a:ext uri="{FF2B5EF4-FFF2-40B4-BE49-F238E27FC236}">
                <a16:creationId xmlns:a16="http://schemas.microsoft.com/office/drawing/2014/main" id="{A929BB7E-07C1-4FAF-BAB2-AD78A651492B}"/>
              </a:ext>
            </a:extLst>
          </p:cNvPr>
          <p:cNvSpPr txBox="1">
            <a:spLocks noChangeArrowheads="1"/>
          </p:cNvSpPr>
          <p:nvPr/>
        </p:nvSpPr>
        <p:spPr bwMode="auto">
          <a:xfrm>
            <a:off x="1905000" y="3357563"/>
            <a:ext cx="5334000" cy="225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defRPr kumimoji="1" sz="2400" b="1">
                <a:solidFill>
                  <a:schemeClr val="tx1"/>
                </a:solidFill>
                <a:latin typeface="Arial" panose="020B0604020202020204" pitchFamily="34" charset="0"/>
                <a:ea typeface="PMingLiU" panose="02020500000000000000" pitchFamily="18" charset="-120"/>
              </a:defRPr>
            </a:lvl1pPr>
            <a:lvl2pPr marL="742950" indent="-285750">
              <a:defRPr kumimoji="1" sz="2400" b="1">
                <a:solidFill>
                  <a:schemeClr val="tx1"/>
                </a:solidFill>
                <a:latin typeface="Arial" panose="020B0604020202020204" pitchFamily="34" charset="0"/>
                <a:ea typeface="PMingLiU" panose="02020500000000000000" pitchFamily="18" charset="-120"/>
              </a:defRPr>
            </a:lvl2pPr>
            <a:lvl3pPr marL="1143000" indent="-228600">
              <a:defRPr kumimoji="1" sz="2400" b="1">
                <a:solidFill>
                  <a:schemeClr val="tx1"/>
                </a:solidFill>
                <a:latin typeface="Arial" panose="020B0604020202020204" pitchFamily="34" charset="0"/>
                <a:ea typeface="PMingLiU" panose="02020500000000000000" pitchFamily="18" charset="-120"/>
              </a:defRPr>
            </a:lvl3pPr>
            <a:lvl4pPr marL="1600200" indent="-228600">
              <a:defRPr kumimoji="1" sz="2400" b="1">
                <a:solidFill>
                  <a:schemeClr val="tx1"/>
                </a:solidFill>
                <a:latin typeface="Arial" panose="020B0604020202020204" pitchFamily="34" charset="0"/>
                <a:ea typeface="PMingLiU" panose="02020500000000000000" pitchFamily="18" charset="-120"/>
              </a:defRPr>
            </a:lvl4pPr>
            <a:lvl5pPr marL="2057400" indent="-228600">
              <a:defRPr kumimoji="1" sz="2400" b="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PMingLiU" panose="02020500000000000000" pitchFamily="18" charset="-120"/>
              </a:defRPr>
            </a:lvl9pPr>
          </a:lstStyle>
          <a:p>
            <a:pPr algn="just">
              <a:lnSpc>
                <a:spcPct val="90000"/>
              </a:lnSpc>
              <a:spcBef>
                <a:spcPct val="50000"/>
              </a:spcBef>
              <a:buFontTx/>
              <a:buChar char="•"/>
            </a:pPr>
            <a:r>
              <a:rPr lang="en-US" altLang="en-US" sz="2200" b="0" dirty="0">
                <a:latin typeface="+mn-lt"/>
              </a:rPr>
              <a:t>When all input bits are 0, the output is 0 </a:t>
            </a:r>
          </a:p>
          <a:p>
            <a:pPr algn="just">
              <a:lnSpc>
                <a:spcPct val="90000"/>
              </a:lnSpc>
              <a:spcBef>
                <a:spcPct val="50000"/>
              </a:spcBef>
              <a:buFontTx/>
              <a:buChar char="•"/>
            </a:pPr>
            <a:r>
              <a:rPr lang="en-US" altLang="en-US" sz="2200" b="0" dirty="0">
                <a:latin typeface="+mn-lt"/>
              </a:rPr>
              <a:t>The S output is equal to 1 when only one input is equal to 1 or when all three inputs are equal to 1</a:t>
            </a:r>
          </a:p>
          <a:p>
            <a:pPr algn="just">
              <a:lnSpc>
                <a:spcPct val="90000"/>
              </a:lnSpc>
              <a:spcBef>
                <a:spcPct val="50000"/>
              </a:spcBef>
              <a:buFontTx/>
              <a:buChar char="•"/>
            </a:pPr>
            <a:r>
              <a:rPr lang="en-US" altLang="en-US" sz="2200" b="0" dirty="0">
                <a:latin typeface="+mn-lt"/>
              </a:rPr>
              <a:t>The C output has a carry of 1 if two or three inputs are equal to 1   </a:t>
            </a:r>
          </a:p>
        </p:txBody>
      </p:sp>
      <p:sp>
        <p:nvSpPr>
          <p:cNvPr id="3" name="Slide Number Placeholder 2">
            <a:extLst>
              <a:ext uri="{FF2B5EF4-FFF2-40B4-BE49-F238E27FC236}">
                <a16:creationId xmlns:a16="http://schemas.microsoft.com/office/drawing/2014/main" id="{A7E03DDE-52E6-4DF2-9991-5B7C34792F5C}"/>
              </a:ext>
            </a:extLst>
          </p:cNvPr>
          <p:cNvSpPr>
            <a:spLocks noGrp="1"/>
          </p:cNvSpPr>
          <p:nvPr>
            <p:ph type="sldNum" sz="quarter" idx="12"/>
          </p:nvPr>
        </p:nvSpPr>
        <p:spPr/>
        <p:txBody>
          <a:bodyPr/>
          <a:lstStyle/>
          <a:p>
            <a:fld id="{7000EB38-BADF-40E8-A0D2-1BB999F9F745}" type="slidenum">
              <a:rPr lang="en-PK" smtClean="0"/>
              <a:t>7</a:t>
            </a:fld>
            <a:endParaRPr lang="en-PK"/>
          </a:p>
        </p:txBody>
      </p:sp>
      <p:sp>
        <p:nvSpPr>
          <p:cNvPr id="2" name="Footer Placeholder 1">
            <a:extLst>
              <a:ext uri="{FF2B5EF4-FFF2-40B4-BE49-F238E27FC236}">
                <a16:creationId xmlns:a16="http://schemas.microsoft.com/office/drawing/2014/main" id="{226E03D8-E746-4C11-B0A7-538701CBAE24}"/>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a:extLst>
              <a:ext uri="{FF2B5EF4-FFF2-40B4-BE49-F238E27FC236}">
                <a16:creationId xmlns:a16="http://schemas.microsoft.com/office/drawing/2014/main" id="{2182070C-A844-47E9-B83A-DC71DA060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5" y="1500188"/>
            <a:ext cx="8072438"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7D44104F-A974-4BA2-9598-A59778EAD0A1}"/>
              </a:ext>
            </a:extLst>
          </p:cNvPr>
          <p:cNvSpPr txBox="1"/>
          <p:nvPr/>
        </p:nvSpPr>
        <p:spPr>
          <a:xfrm>
            <a:off x="7667625" y="4500563"/>
            <a:ext cx="357188" cy="341312"/>
          </a:xfrm>
          <a:prstGeom prst="rect">
            <a:avLst/>
          </a:prstGeom>
          <a:solidFill>
            <a:schemeClr val="bg1"/>
          </a:solidFill>
        </p:spPr>
        <p:txBody>
          <a:bodyPr>
            <a:spAutoFit/>
          </a:bodyPr>
          <a:lstStyle/>
          <a:p>
            <a:pPr>
              <a:lnSpc>
                <a:spcPct val="90000"/>
              </a:lnSpc>
              <a:defRPr/>
            </a:pPr>
            <a:r>
              <a:rPr lang="en-US" i="1" dirty="0">
                <a:solidFill>
                  <a:schemeClr val="bg2">
                    <a:lumMod val="75000"/>
                  </a:schemeClr>
                </a:solidFill>
                <a:latin typeface="Arial" charset="0"/>
              </a:rPr>
              <a:t>C</a:t>
            </a:r>
          </a:p>
        </p:txBody>
      </p:sp>
      <p:sp>
        <p:nvSpPr>
          <p:cNvPr id="3" name="Slide Number Placeholder 2">
            <a:extLst>
              <a:ext uri="{FF2B5EF4-FFF2-40B4-BE49-F238E27FC236}">
                <a16:creationId xmlns:a16="http://schemas.microsoft.com/office/drawing/2014/main" id="{27A119AF-2AE0-4759-84DA-6EA375470F30}"/>
              </a:ext>
            </a:extLst>
          </p:cNvPr>
          <p:cNvSpPr>
            <a:spLocks noGrp="1"/>
          </p:cNvSpPr>
          <p:nvPr>
            <p:ph type="sldNum" sz="quarter" idx="12"/>
          </p:nvPr>
        </p:nvSpPr>
        <p:spPr/>
        <p:txBody>
          <a:bodyPr/>
          <a:lstStyle/>
          <a:p>
            <a:fld id="{7000EB38-BADF-40E8-A0D2-1BB999F9F745}" type="slidenum">
              <a:rPr lang="en-PK" smtClean="0"/>
              <a:t>8</a:t>
            </a:fld>
            <a:endParaRPr lang="en-PK"/>
          </a:p>
        </p:txBody>
      </p:sp>
      <p:sp>
        <p:nvSpPr>
          <p:cNvPr id="2" name="Footer Placeholder 1">
            <a:extLst>
              <a:ext uri="{FF2B5EF4-FFF2-40B4-BE49-F238E27FC236}">
                <a16:creationId xmlns:a16="http://schemas.microsoft.com/office/drawing/2014/main" id="{06B06D8F-7862-4A2C-B7EE-43B0735654EF}"/>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D3AC5E7-D2F7-4F1F-A07B-D5A66883852F}"/>
              </a:ext>
            </a:extLst>
          </p:cNvPr>
          <p:cNvSpPr>
            <a:spLocks noGrp="1" noChangeArrowheads="1"/>
          </p:cNvSpPr>
          <p:nvPr>
            <p:ph type="title"/>
          </p:nvPr>
        </p:nvSpPr>
        <p:spPr>
          <a:xfrm>
            <a:off x="1881189" y="145773"/>
            <a:ext cx="8643937" cy="993913"/>
          </a:xfrm>
        </p:spPr>
        <p:txBody>
          <a:bodyPr>
            <a:noAutofit/>
          </a:bodyPr>
          <a:lstStyle/>
          <a:p>
            <a:pPr algn="ctr"/>
            <a:r>
              <a:rPr lang="en-US" altLang="en-US" dirty="0"/>
              <a:t>Simplified Output Expressions for Full Adder</a:t>
            </a:r>
          </a:p>
        </p:txBody>
      </p:sp>
      <p:sp>
        <p:nvSpPr>
          <p:cNvPr id="29699" name="Rectangle 3">
            <a:extLst>
              <a:ext uri="{FF2B5EF4-FFF2-40B4-BE49-F238E27FC236}">
                <a16:creationId xmlns:a16="http://schemas.microsoft.com/office/drawing/2014/main" id="{A3315CE3-9313-4521-AEC3-6584C7393672}"/>
              </a:ext>
            </a:extLst>
          </p:cNvPr>
          <p:cNvSpPr>
            <a:spLocks noGrp="1" noChangeArrowheads="1"/>
          </p:cNvSpPr>
          <p:nvPr>
            <p:ph type="body" idx="1"/>
          </p:nvPr>
        </p:nvSpPr>
        <p:spPr bwMode="auto">
          <a:xfrm>
            <a:off x="1881188" y="1364974"/>
            <a:ext cx="8634412" cy="5064401"/>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zh-TW" sz="2200" dirty="0"/>
              <a:t>The </a:t>
            </a:r>
            <a:r>
              <a:rPr lang="en-US" altLang="zh-TW" sz="2200" dirty="0">
                <a:solidFill>
                  <a:srgbClr val="FF5050"/>
                </a:solidFill>
              </a:rPr>
              <a:t>simplified</a:t>
            </a:r>
            <a:r>
              <a:rPr lang="en-US" altLang="zh-TW" sz="2200" dirty="0"/>
              <a:t> </a:t>
            </a:r>
            <a:r>
              <a:rPr lang="en-US" altLang="zh-TW" sz="2200" dirty="0">
                <a:solidFill>
                  <a:srgbClr val="FF5050"/>
                </a:solidFill>
              </a:rPr>
              <a:t>expressions</a:t>
            </a:r>
            <a:r>
              <a:rPr lang="en-US" altLang="zh-TW" sz="2200" dirty="0"/>
              <a:t> for </a:t>
            </a:r>
            <a:r>
              <a:rPr lang="en-US" altLang="zh-TW" sz="2200" dirty="0">
                <a:solidFill>
                  <a:srgbClr val="FF5050"/>
                </a:solidFill>
              </a:rPr>
              <a:t>full</a:t>
            </a:r>
            <a:r>
              <a:rPr lang="en-US" altLang="zh-TW" sz="2200" dirty="0"/>
              <a:t> </a:t>
            </a:r>
            <a:r>
              <a:rPr lang="en-US" altLang="zh-TW" sz="2200" dirty="0">
                <a:solidFill>
                  <a:srgbClr val="FF5050"/>
                </a:solidFill>
              </a:rPr>
              <a:t>adder</a:t>
            </a:r>
            <a:r>
              <a:rPr lang="en-US" altLang="zh-TW" sz="2200" dirty="0"/>
              <a:t> are</a:t>
            </a:r>
          </a:p>
          <a:p>
            <a:pPr lvl="1" algn="just"/>
            <a:r>
              <a:rPr lang="en-US" altLang="zh-TW" sz="2200" dirty="0"/>
              <a:t>S = x' y' z + x' y z' + x y' z' + x y z</a:t>
            </a:r>
          </a:p>
          <a:p>
            <a:pPr lvl="1" algn="just"/>
            <a:r>
              <a:rPr lang="en-US" altLang="zh-TW" sz="2200" dirty="0"/>
              <a:t>C = </a:t>
            </a:r>
            <a:r>
              <a:rPr lang="en-US" altLang="zh-TW" sz="2200" dirty="0" err="1"/>
              <a:t>xy</a:t>
            </a:r>
            <a:r>
              <a:rPr lang="en-US" altLang="zh-TW" sz="2200" dirty="0"/>
              <a:t> + </a:t>
            </a:r>
            <a:r>
              <a:rPr lang="en-US" altLang="zh-TW" sz="2200" dirty="0" err="1"/>
              <a:t>xz</a:t>
            </a:r>
            <a:r>
              <a:rPr lang="en-US" altLang="zh-TW" sz="2200" dirty="0"/>
              <a:t> + </a:t>
            </a:r>
            <a:r>
              <a:rPr lang="en-US" altLang="zh-TW" sz="2200" dirty="0" err="1"/>
              <a:t>yz</a:t>
            </a:r>
            <a:endParaRPr lang="en-US" altLang="zh-TW" sz="2200" dirty="0"/>
          </a:p>
        </p:txBody>
      </p:sp>
      <p:pic>
        <p:nvPicPr>
          <p:cNvPr id="29700" name="Picture 5">
            <a:extLst>
              <a:ext uri="{FF2B5EF4-FFF2-40B4-BE49-F238E27FC236}">
                <a16:creationId xmlns:a16="http://schemas.microsoft.com/office/drawing/2014/main" id="{4907FFBD-028A-4822-8245-8F73B69B6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976" y="2500314"/>
            <a:ext cx="7769225" cy="359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0E7D5B04-CC4A-4A1B-832C-931F70B29F37}"/>
              </a:ext>
            </a:extLst>
          </p:cNvPr>
          <p:cNvSpPr>
            <a:spLocks noGrp="1"/>
          </p:cNvSpPr>
          <p:nvPr>
            <p:ph type="sldNum" sz="quarter" idx="12"/>
          </p:nvPr>
        </p:nvSpPr>
        <p:spPr/>
        <p:txBody>
          <a:bodyPr/>
          <a:lstStyle/>
          <a:p>
            <a:fld id="{7000EB38-BADF-40E8-A0D2-1BB999F9F745}" type="slidenum">
              <a:rPr lang="en-PK" smtClean="0"/>
              <a:t>9</a:t>
            </a:fld>
            <a:endParaRPr lang="en-PK"/>
          </a:p>
        </p:txBody>
      </p:sp>
      <p:sp>
        <p:nvSpPr>
          <p:cNvPr id="2" name="Footer Placeholder 1">
            <a:extLst>
              <a:ext uri="{FF2B5EF4-FFF2-40B4-BE49-F238E27FC236}">
                <a16:creationId xmlns:a16="http://schemas.microsoft.com/office/drawing/2014/main" id="{58A833E6-7C75-4EBC-AEF8-D04883F650E7}"/>
              </a:ext>
            </a:extLst>
          </p:cNvPr>
          <p:cNvSpPr>
            <a:spLocks noGrp="1"/>
          </p:cNvSpPr>
          <p:nvPr>
            <p:ph type="ftr" sz="quarter" idx="11"/>
          </p:nvPr>
        </p:nvSpPr>
        <p:spPr/>
        <p:txBody>
          <a:bodyPr/>
          <a:lstStyle/>
          <a:p>
            <a:r>
              <a:rPr lang="en-US" smtClean="0"/>
              <a:t>Fall 2021</a:t>
            </a:r>
            <a:endParaRPr lang="en-PK"/>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1936</Words>
  <Application>Microsoft Office PowerPoint</Application>
  <PresentationFormat>Widescreen</PresentationFormat>
  <Paragraphs>231</Paragraphs>
  <Slides>28</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9" baseType="lpstr">
      <vt:lpstr>Arial</vt:lpstr>
      <vt:lpstr>Book Antiqua</vt:lpstr>
      <vt:lpstr>Calibri</vt:lpstr>
      <vt:lpstr>Calibri Light</vt:lpstr>
      <vt:lpstr>PMingLiU</vt:lpstr>
      <vt:lpstr>PMingLiU</vt:lpstr>
      <vt:lpstr>Symbol</vt:lpstr>
      <vt:lpstr>Wingdings</vt:lpstr>
      <vt:lpstr>Office Theme</vt:lpstr>
      <vt:lpstr>Document</vt:lpstr>
      <vt:lpstr>Bitmap Image</vt:lpstr>
      <vt:lpstr>Chapter4: Combinational Logic</vt:lpstr>
      <vt:lpstr>Objectives</vt:lpstr>
      <vt:lpstr>Binary Adder-Subtractor</vt:lpstr>
      <vt:lpstr>Half Adder</vt:lpstr>
      <vt:lpstr>Half Adder Output Expressions</vt:lpstr>
      <vt:lpstr>PowerPoint Presentation</vt:lpstr>
      <vt:lpstr>Full Adder</vt:lpstr>
      <vt:lpstr>PowerPoint Presentation</vt:lpstr>
      <vt:lpstr>Simplified Output Expressions for Full Adder</vt:lpstr>
      <vt:lpstr>Full Adder with Two Half Adders</vt:lpstr>
      <vt:lpstr>4-Bit Binary Adder</vt:lpstr>
      <vt:lpstr>4-Bit Binary Adder</vt:lpstr>
      <vt:lpstr>4-Bit Binary Adder</vt:lpstr>
      <vt:lpstr>Carry Propagation</vt:lpstr>
      <vt:lpstr>Carry Propagation</vt:lpstr>
      <vt:lpstr>Carry Propagation</vt:lpstr>
      <vt:lpstr>Carry Propagation</vt:lpstr>
      <vt:lpstr>Carry Propagation</vt:lpstr>
      <vt:lpstr>Carry Propagation</vt:lpstr>
      <vt:lpstr>Carry Look ahead Generator</vt:lpstr>
      <vt:lpstr>Carry Look ahead Generator</vt:lpstr>
      <vt:lpstr>4-Bit Adder with Carry Look ahead</vt:lpstr>
      <vt:lpstr>4-Bit Adder with Carry Look ahead</vt:lpstr>
      <vt:lpstr>Binary Subtractor</vt:lpstr>
      <vt:lpstr>Binary Subtractor</vt:lpstr>
      <vt:lpstr>Binary Subtractor</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Arshad Nazir</dc:creator>
  <cp:lastModifiedBy>arshad</cp:lastModifiedBy>
  <cp:revision>37</cp:revision>
  <dcterms:created xsi:type="dcterms:W3CDTF">2020-03-27T05:16:59Z</dcterms:created>
  <dcterms:modified xsi:type="dcterms:W3CDTF">2021-11-04T07:16:37Z</dcterms:modified>
</cp:coreProperties>
</file>