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665" r:id="rId2"/>
    <p:sldId id="277" r:id="rId3"/>
    <p:sldId id="654" r:id="rId4"/>
    <p:sldId id="651" r:id="rId5"/>
    <p:sldId id="652" r:id="rId6"/>
    <p:sldId id="585" r:id="rId7"/>
    <p:sldId id="660" r:id="rId8"/>
    <p:sldId id="661" r:id="rId9"/>
    <p:sldId id="662" r:id="rId10"/>
    <p:sldId id="653" r:id="rId11"/>
    <p:sldId id="686" r:id="rId12"/>
    <p:sldId id="587" r:id="rId13"/>
    <p:sldId id="681" r:id="rId14"/>
    <p:sldId id="589" r:id="rId15"/>
    <p:sldId id="687" r:id="rId16"/>
    <p:sldId id="688" r:id="rId17"/>
    <p:sldId id="657" r:id="rId18"/>
    <p:sldId id="590" r:id="rId19"/>
    <p:sldId id="689" r:id="rId20"/>
    <p:sldId id="690" r:id="rId21"/>
    <p:sldId id="663" r:id="rId22"/>
    <p:sldId id="669"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75F78-3BB4-41A1-ADD9-28BD05D0E415}" v="3" dt="2020-12-12T07:30:11.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ad Nazir" userId="e79abec6-69ed-4b61-8344-d13cd311707a" providerId="ADAL" clId="{5D0EF736-DE88-4DF7-964E-280F07A029AC}"/>
    <pc:docChg chg="custSel modSld">
      <pc:chgData name="Arshad Nazir" userId="e79abec6-69ed-4b61-8344-d13cd311707a" providerId="ADAL" clId="{5D0EF736-DE88-4DF7-964E-280F07A029AC}" dt="2020-12-12T07:07:57.047" v="2" actId="5793"/>
      <pc:docMkLst>
        <pc:docMk/>
      </pc:docMkLst>
      <pc:sldChg chg="modSp">
        <pc:chgData name="Arshad Nazir" userId="e79abec6-69ed-4b61-8344-d13cd311707a" providerId="ADAL" clId="{5D0EF736-DE88-4DF7-964E-280F07A029AC}" dt="2020-12-12T07:07:57.047" v="2" actId="5793"/>
        <pc:sldMkLst>
          <pc:docMk/>
          <pc:sldMk cId="0" sldId="661"/>
        </pc:sldMkLst>
        <pc:spChg chg="mod">
          <ac:chgData name="Arshad Nazir" userId="e79abec6-69ed-4b61-8344-d13cd311707a" providerId="ADAL" clId="{5D0EF736-DE88-4DF7-964E-280F07A029AC}" dt="2020-12-12T07:07:57.047" v="2" actId="5793"/>
          <ac:spMkLst>
            <pc:docMk/>
            <pc:sldMk cId="0" sldId="661"/>
            <ac:spMk id="39939" creationId="{BBC6D13D-EC35-44B1-866C-14E5C75E7A7F}"/>
          </ac:spMkLst>
        </pc:spChg>
      </pc:sldChg>
    </pc:docChg>
  </pc:docChgLst>
  <pc:docChgLst>
    <pc:chgData name="Arshad Nazir" userId="e79abec6-69ed-4b61-8344-d13cd311707a" providerId="ADAL" clId="{7FB75F78-3BB4-41A1-ADD9-28BD05D0E415}"/>
    <pc:docChg chg="undo custSel addSld delSld modSld">
      <pc:chgData name="Arshad Nazir" userId="e79abec6-69ed-4b61-8344-d13cd311707a" providerId="ADAL" clId="{7FB75F78-3BB4-41A1-ADD9-28BD05D0E415}" dt="2020-12-12T07:33:49.614" v="20" actId="14100"/>
      <pc:docMkLst>
        <pc:docMk/>
      </pc:docMkLst>
      <pc:sldChg chg="del">
        <pc:chgData name="Arshad Nazir" userId="e79abec6-69ed-4b61-8344-d13cd311707a" providerId="ADAL" clId="{7FB75F78-3BB4-41A1-ADD9-28BD05D0E415}" dt="2020-12-12T07:31:12.416" v="15" actId="2696"/>
        <pc:sldMkLst>
          <pc:docMk/>
          <pc:sldMk cId="1823300333" sldId="276"/>
        </pc:sldMkLst>
      </pc:sldChg>
      <pc:sldChg chg="modSp">
        <pc:chgData name="Arshad Nazir" userId="e79abec6-69ed-4b61-8344-d13cd311707a" providerId="ADAL" clId="{7FB75F78-3BB4-41A1-ADD9-28BD05D0E415}" dt="2020-12-12T07:33:49.614" v="20" actId="14100"/>
        <pc:sldMkLst>
          <pc:docMk/>
          <pc:sldMk cId="1152495642" sldId="277"/>
        </pc:sldMkLst>
        <pc:spChg chg="mod">
          <ac:chgData name="Arshad Nazir" userId="e79abec6-69ed-4b61-8344-d13cd311707a" providerId="ADAL" clId="{7FB75F78-3BB4-41A1-ADD9-28BD05D0E415}" dt="2020-12-12T07:33:49.614" v="20" actId="14100"/>
          <ac:spMkLst>
            <pc:docMk/>
            <pc:sldMk cId="1152495642" sldId="277"/>
            <ac:spMk id="2" creationId="{6A2BDA28-7550-428B-B95F-9D663DA5CB77}"/>
          </ac:spMkLst>
        </pc:spChg>
        <pc:spChg chg="mod">
          <ac:chgData name="Arshad Nazir" userId="e79abec6-69ed-4b61-8344-d13cd311707a" providerId="ADAL" clId="{7FB75F78-3BB4-41A1-ADD9-28BD05D0E415}" dt="2020-12-12T07:33:34.907" v="19" actId="255"/>
          <ac:spMkLst>
            <pc:docMk/>
            <pc:sldMk cId="1152495642" sldId="277"/>
            <ac:spMk id="3" creationId="{2C0D8150-5AF6-4834-8B73-4BA109914CEF}"/>
          </ac:spMkLst>
        </pc:spChg>
      </pc:sldChg>
      <pc:sldChg chg="modSp add">
        <pc:chgData name="Arshad Nazir" userId="e79abec6-69ed-4b61-8344-d13cd311707a" providerId="ADAL" clId="{7FB75F78-3BB4-41A1-ADD9-28BD05D0E415}" dt="2020-12-12T07:30:52.274" v="13" actId="14100"/>
        <pc:sldMkLst>
          <pc:docMk/>
          <pc:sldMk cId="1291502" sldId="665"/>
        </pc:sldMkLst>
        <pc:spChg chg="mod">
          <ac:chgData name="Arshad Nazir" userId="e79abec6-69ed-4b61-8344-d13cd311707a" providerId="ADAL" clId="{7FB75F78-3BB4-41A1-ADD9-28BD05D0E415}" dt="2020-12-12T07:29:17.294" v="6" actId="2711"/>
          <ac:spMkLst>
            <pc:docMk/>
            <pc:sldMk cId="1291502" sldId="665"/>
            <ac:spMk id="2" creationId="{DEEA91AA-D5AC-45AF-A51A-BE7F302349D2}"/>
          </ac:spMkLst>
        </pc:spChg>
        <pc:spChg chg="mod">
          <ac:chgData name="Arshad Nazir" userId="e79abec6-69ed-4b61-8344-d13cd311707a" providerId="ADAL" clId="{7FB75F78-3BB4-41A1-ADD9-28BD05D0E415}" dt="2020-12-12T07:30:11.532" v="11" actId="207"/>
          <ac:spMkLst>
            <pc:docMk/>
            <pc:sldMk cId="1291502" sldId="665"/>
            <ac:spMk id="3" creationId="{5C63809E-0F1F-4E2C-8FCF-5C27FE40B3D8}"/>
          </ac:spMkLst>
        </pc:spChg>
        <pc:spChg chg="mod">
          <ac:chgData name="Arshad Nazir" userId="e79abec6-69ed-4b61-8344-d13cd311707a" providerId="ADAL" clId="{7FB75F78-3BB4-41A1-ADD9-28BD05D0E415}" dt="2020-12-12T07:30:52.274" v="13" actId="14100"/>
          <ac:spMkLst>
            <pc:docMk/>
            <pc:sldMk cId="1291502" sldId="665"/>
            <ac:spMk id="5" creationId="{C4F838D8-D834-4625-BF27-55139A8BA925}"/>
          </ac:spMkLst>
        </pc:spChg>
      </pc:sldChg>
      <pc:sldChg chg="add del">
        <pc:chgData name="Arshad Nazir" userId="e79abec6-69ed-4b61-8344-d13cd311707a" providerId="ADAL" clId="{7FB75F78-3BB4-41A1-ADD9-28BD05D0E415}" dt="2020-12-12T07:31:05.697" v="14" actId="2696"/>
        <pc:sldMkLst>
          <pc:docMk/>
          <pc:sldMk cId="123349030" sldId="693"/>
        </pc:sldMkLst>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4-07T05:52:45"/>
    </inkml:context>
    <inkml:brush xml:id="br0">
      <inkml:brushProperty name="width" value="0.05292" units="cm"/>
      <inkml:brushProperty name="height" value="0.05292" units="cm"/>
      <inkml:brushProperty name="color" value="#FF0000"/>
    </inkml:brush>
  </inkml:definitions>
  <inkml:trace contextRef="#ctx0" brushRef="#br0">14114 8235 0,'0'-25'15,"-25"25"1,0 0 78,25-24-63,-25-1-15,25 0-1,-24 25 1,24-25 0,-25 0-1,0 1 32,0 24 0,25-25-31,-25 25 15,1 0 78,-1 49-78,0-49 1,0 0-17,0 25 126,25 0-94,-24-25-16,-1 0 32,0 0-48,0 0 16,0 0 1,1 0-1,-1 0 0,0 0 16,25 25 0,-25-25-16,25 25-15,0-1 15,0 1 0,0 0 1,0 0-17,0 0 16,25-25 48,-25 24 155,0 1-203,0 0 0,0 0 1,-25-25-17,25 25 1,0-1 46,0 1-15,0 0-47,0 0 47,0 0-16,-25-25-15,1 0 0,24 24-1,-25 1-15,0-25 16,0 25 0,25 0 15,0 0-16,0-1-15,25 1 32,-25 0 30,0 0-31,0 0 48,25 24-64,0-24 16,-1-25-15,-24 25 0,25-25 15,0-25 78,-25 0-62,25 0-16,0 1-15,-25-1 15,24 25 1,1 0 14,25 0-14,-25 0-17,-1 0 17,1 0-1,0 0-16,0 0 48,0 0-1,-1 0 79,1 0-125,-25-25 31,0 0-16,25 25-16,-25-25 17,25 25-1,-25-24-15,0-1 15,0 0 16,25 25-16,-25-25-15,24 0 30,-24 1-14,0-1-17,0 0 1,0 0 0,25 25-1,-25-25 1,0 1-1,0-1 17,0 0-1,25 0 31,-25 0-46,0 1 0,0-1-1,0 0 17,0 0-1,25 0 47,-25 1-47,25-1 16,-25 0-31</inkml:trace>
  <inkml:trace contextRef="#ctx0" brushRef="#br0" timeOffset="6107.87">13345 8086 0,'0'-24'15,"0"-1"17,0-25-1,0 25 0,-25 0-15,0 25 15,1 0-15,-26 25 15,0 0-31,25-25 31,25 25-15,-24-25-1,-1 0 48,0 25-48,25 0 17,-25-25 30,0 24 1,25 1-32,-24-25 0,24 25-15,-25 0-1,0 0 32,0-1-31,25 1 0,-25 0 15,1-25-16,-1 0 17,25 25-1,0 0 63,-25-25-63,25 24 0,0 1-15,0 0 31,0 0-16,0 0 0,0-1-15,25-24 15,-25 25-15,0 0 15,0 0-15,0 0-1,25-1 32,-25 1 94,24 0-63,-24 0-78,0 0 78,25-25-47,-25 24-15,25-24 93,0 0 1,0 0-95,-1 0 32,1 0-16,0 25 1,0-25-17,0 0 48,-25-25-16,24 25 15,1-24 16,0 24-62,0 0 140,0 0-93,0 0-1,-1 0-62,1 0 94,-25-25-47,0 0-16,0 0 16,25 0 15,-25 1-15,0-1-16,25 25 1,-25-25-17,0 0 48,0 0-32,0 1-31,0-1 16,0 0 15,0 0 0,0 0 0,25 1 79,-25-1-48,0 0 79,0 0-125,0 0-1,0 1 32,0-1 31,0 0-15,0 0-16,0 0 15,0 1-31,0-1-15,0 0 0,0 0-1,0 0 32,0 0-31</inkml:trace>
  <inkml:trace contextRef="#ctx0" brushRef="#br0" timeOffset="12318.22">13196 12774 0,'-25'0'125</inkml:trace>
  <inkml:trace contextRef="#ctx0" brushRef="#br0" timeOffset="17296.16">13146 12824 0,'-24'0'62,"-1"0"32,25 25-78,0 0 46,0-1 16,0 1-62,0 0 31,0 0 62,0 0-15,0-1-63,25-24-15,-1 0 15,-24 25-15,25-25 15,0 0-15,0 25 62,-25 0-31,25 0-32,0-25 48,-1 0-48,1 0 32,0 0-15,0 0 30,0-25-46,-25 0 31,24 25-32,-24-25 16,25 25 32,-25-25-47,25 1 46,0 24-31,-25-25 32,0 0 31,0 0-63,0 0 0,0 1-15,-25-1 31,0 0 15,25 0-46,-25 0 46,1 25-46,24-24-1,-25 24 1,0 0 31,0 0 0,25-25-32,-25 25 17,1 0-17,-1 0 17,0 0 30,0 0 16,0 0 0</inkml:trace>
  <inkml:trace contextRef="#ctx0" brushRef="#br0" timeOffset="46065.51">24061 8062 0,'-25'0'63,"0"0"-1,0 0-46,0 0 15,1-25 1,-1 0 46,0 25-63,0 0 1,0 0 0,0-25-1,-24 25 1,24 0-16,0 0 31,25 25 32,-25-25-63,25 25 31,-24-25 16,-1 0-16,0 0 0,0 25 0,0-25-15,25 49 0,0-24-16,-24 0 15,24 0 1,-25-25 0,0 24-1,0-24 1,0 25 15,25 0-15,-24-25-1,-1 25-15,25 0 16,0-1 0,-25 1-1,25 0 1,-25 0-16,0-25 15,25 25 1,0-1 15,-24-24-15,24 25 0,-25-25-1,0 0 16,25 25-15,-25-25-16,25 25 31,-25-25 1,25 25 14,0-1-14,0 1-17,25-25 32,0 25-31,-25 0-1,25 0 48,-25-1-47,25 1 30,-1-25-14,-24 25-17,25-25 1,-25 25 0,0 0 15,0-1 0,25-24 0,-25 25 1,25-25-17,0 25 1,-1-25-1,1 0 1,0 0 0,0 0-1,0 0 17,-1 0-17,1 0 1,0 0-16,0 0 31,0 0 0,-1 0-15,1 0 0,0 0-1,0 0 16,0 0 1,-25-25 30,24 25-62,1 0 16,-25-25 15,25 25-15,-25-24 15,25 24-15,-25-25-1,0 0 1,0 0-1,25-24 17,-25 24-17,25 0 1,-25-25-16,0 1 16,0 24-1,0 0 1,24 0-1,-24 1 32,0-1-47,25 25 63,-25-25-48,0 0 1,25 0 0,-25-24-16,0 24 31,0-25-15,25 26-1,-25-1 1,0 0 31,0 0 62,0 0-78,0 1 32,0-1-1,-25 25-46,25-25 31</inkml:trace>
  <inkml:trace contextRef="#ctx0" brushRef="#br0" timeOffset="50829.32">23192 8210 0,'0'-24'15,"0"-1"17,0 0-32,-24 0 15,-1 0 1,0 1-1,0-1 32,0 25-15,1 0-17,-1 0 1,0 0 15,0 0 0,25-25-31,-25 25 16,1 0 31,-1 0 15,0 0-46,25 25 0,0 0 15,-25-1 0,25 1-31,-25-25 16,25 25-1,-49-25 1,49 25 0,-25-25-1,25 25 1,-25-25-1,0 24 1,0-24 15,25 25-31,0 0 16,0 0 0,0 0-1,0-1 1,0 1-1,-24-25 17,24 25-32,-25-25 15,0 0 1,25 50-16,0-26 31,-25 1-15,25 0 31,-25-25-32,25 25 17,0 0-32,0 24 15,0-24 1,0 25-1,0-26 1,0 1 0,0 0-16,25 25 31,-25-26 0,0 1-15,25 0-16,-25 0 15,25 0 1,0-1 0,-25 1-1,24 0-15,-24 0 32,25-25-32,0 0 31,-25 25-16,0 0 1,25-25-16,0 0 31,0 0-15,-1 0 0,-24-25-1,25 25 1,0 0 15,0 0 0,0-25-15,-1 25 15,1 0 0,-25-25 1,0 0-1,0 0-15,25 25 15,0-24-16,0 24 1,-1 0 0,1 0-1,-25-25 1,25 25 15,-25-25-15,0 0-1,25 25 1,-25-25 0,0 1-1,0-1 1,0-25 0,0 25-16,0-24 15,0 24 1,0 0-1,0 0 1,0 1 0,0-1 15,0 0-15,0 0-1,0 0 1,0 1-16,0-1 31,0 0 63,0 0-79,0 0 17,0 1-17,0-26 1,0 0 0,0 26-1,0-1 1,0 0-1,0 0 32,25 25 16,-1-25-63,-24 1 62,0-1-46,0 0 15,0 0-15,0 50 46</inkml:trace>
  <inkml:trace contextRef="#ctx0" brushRef="#br0" timeOffset="58474.81">23168 12576 0,'0'-25'500,"0"50"-375,0 0 78,0 0-187,0-1 0,0 1-1,0 0 32,0 0 469,0 0-422,0-1-63,0 1-16,0 0 48,0 0-32,0 0-15,0-1 15,0 1 16,0 0-31,0 0-1,0 0 1,0-1 15,0 1 16,-25-25-31,25 25 15,25-25 313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1F02A-6A0C-4EFC-8E48-6480D4D33498}" type="datetimeFigureOut">
              <a:rPr lang="en-PK" smtClean="0"/>
              <a:t>04/11/2021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49A3B-1B6D-4B3B-A7D8-D4E6AD29FA5C}" type="slidenum">
              <a:rPr lang="en-PK" smtClean="0"/>
              <a:t>‹#›</a:t>
            </a:fld>
            <a:endParaRPr lang="en-PK"/>
          </a:p>
        </p:txBody>
      </p:sp>
    </p:spTree>
    <p:extLst>
      <p:ext uri="{BB962C8B-B14F-4D97-AF65-F5344CB8AC3E}">
        <p14:creationId xmlns:p14="http://schemas.microsoft.com/office/powerpoint/2010/main" val="21389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18111AE-C644-445E-B0C7-070280DF8A33}" type="slidenum">
              <a:rPr lang="x-none" smtClean="0"/>
              <a:pPr/>
              <a:t>1</a:t>
            </a:fld>
            <a:endParaRPr lang="x-none"/>
          </a:p>
        </p:txBody>
      </p:sp>
    </p:spTree>
    <p:extLst>
      <p:ext uri="{BB962C8B-B14F-4D97-AF65-F5344CB8AC3E}">
        <p14:creationId xmlns:p14="http://schemas.microsoft.com/office/powerpoint/2010/main" val="79609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8F49A3B-1B6D-4B3B-A7D8-D4E6AD29FA5C}" type="slidenum">
              <a:rPr lang="en-PK" smtClean="0"/>
              <a:t>20</a:t>
            </a:fld>
            <a:endParaRPr lang="en-PK"/>
          </a:p>
        </p:txBody>
      </p:sp>
    </p:spTree>
    <p:extLst>
      <p:ext uri="{BB962C8B-B14F-4D97-AF65-F5344CB8AC3E}">
        <p14:creationId xmlns:p14="http://schemas.microsoft.com/office/powerpoint/2010/main" val="170206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A062-E23B-4F35-8FA7-756971DAA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D16FF9D-5148-4BC4-B6ED-34C554AC50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23F2798-6CE7-4B08-B34F-F1881371C512}"/>
              </a:ext>
            </a:extLst>
          </p:cNvPr>
          <p:cNvSpPr>
            <a:spLocks noGrp="1"/>
          </p:cNvSpPr>
          <p:nvPr>
            <p:ph type="dt" sz="half" idx="10"/>
          </p:nvPr>
        </p:nvSpPr>
        <p:spPr/>
        <p:txBody>
          <a:bodyPr/>
          <a:lstStyle/>
          <a:p>
            <a:fld id="{4B778B97-8921-4EEA-B79D-404618C91D27}" type="datetime8">
              <a:rPr lang="en-PK" smtClean="0"/>
              <a:t>04/11/2021 11:53 AM</a:t>
            </a:fld>
            <a:endParaRPr lang="en-PK"/>
          </a:p>
        </p:txBody>
      </p:sp>
      <p:sp>
        <p:nvSpPr>
          <p:cNvPr id="5" name="Footer Placeholder 4">
            <a:extLst>
              <a:ext uri="{FF2B5EF4-FFF2-40B4-BE49-F238E27FC236}">
                <a16:creationId xmlns:a16="http://schemas.microsoft.com/office/drawing/2014/main" id="{53F76162-6BF2-4D1E-B2CA-C701816B1EEF}"/>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688C628B-9855-439C-91A1-7BF8BA0564E2}"/>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280307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A34A-2CA0-4B08-B88D-EF0479BB484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24140A2-57EC-48DB-B82D-0392A9ED9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FD65937-9F40-4445-8BB3-2A84390ACFE1}"/>
              </a:ext>
            </a:extLst>
          </p:cNvPr>
          <p:cNvSpPr>
            <a:spLocks noGrp="1"/>
          </p:cNvSpPr>
          <p:nvPr>
            <p:ph type="dt" sz="half" idx="10"/>
          </p:nvPr>
        </p:nvSpPr>
        <p:spPr/>
        <p:txBody>
          <a:bodyPr/>
          <a:lstStyle/>
          <a:p>
            <a:fld id="{E5AA0158-FC85-4D0D-821E-4067D1756B4A}" type="datetime8">
              <a:rPr lang="en-PK" smtClean="0"/>
              <a:t>04/11/2021 11:53 AM</a:t>
            </a:fld>
            <a:endParaRPr lang="en-PK"/>
          </a:p>
        </p:txBody>
      </p:sp>
      <p:sp>
        <p:nvSpPr>
          <p:cNvPr id="5" name="Footer Placeholder 4">
            <a:extLst>
              <a:ext uri="{FF2B5EF4-FFF2-40B4-BE49-F238E27FC236}">
                <a16:creationId xmlns:a16="http://schemas.microsoft.com/office/drawing/2014/main" id="{66219ADE-0DF1-4B8F-9189-DD2EE9A574C9}"/>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73E83EF3-5F20-48DC-87E5-9749E69B3CD1}"/>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411846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24E36-455F-4D03-8AFB-A1A3E948B4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70F9931-B465-4B86-947D-968E33504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7D269A-8294-42DC-BE80-202F1B721816}"/>
              </a:ext>
            </a:extLst>
          </p:cNvPr>
          <p:cNvSpPr>
            <a:spLocks noGrp="1"/>
          </p:cNvSpPr>
          <p:nvPr>
            <p:ph type="dt" sz="half" idx="10"/>
          </p:nvPr>
        </p:nvSpPr>
        <p:spPr/>
        <p:txBody>
          <a:bodyPr/>
          <a:lstStyle/>
          <a:p>
            <a:fld id="{F29D07A8-A4F5-4081-8E1A-977E72C9EF94}" type="datetime8">
              <a:rPr lang="en-PK" smtClean="0"/>
              <a:t>04/11/2021 11:53 AM</a:t>
            </a:fld>
            <a:endParaRPr lang="en-PK"/>
          </a:p>
        </p:txBody>
      </p:sp>
      <p:sp>
        <p:nvSpPr>
          <p:cNvPr id="5" name="Footer Placeholder 4">
            <a:extLst>
              <a:ext uri="{FF2B5EF4-FFF2-40B4-BE49-F238E27FC236}">
                <a16:creationId xmlns:a16="http://schemas.microsoft.com/office/drawing/2014/main" id="{101EBDC3-379D-49AC-BE95-31545CD1E340}"/>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EB42BB38-BF56-45B4-8F01-ECE1C686C9C1}"/>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159258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0ACC-3AA6-4601-AAC0-0292E4AD989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08583E0-3EDF-408A-B25B-5BB33D0B20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79859B-7A8C-428D-9AD3-FA38ED2EC0C6}"/>
              </a:ext>
            </a:extLst>
          </p:cNvPr>
          <p:cNvSpPr>
            <a:spLocks noGrp="1"/>
          </p:cNvSpPr>
          <p:nvPr>
            <p:ph type="dt" sz="half" idx="10"/>
          </p:nvPr>
        </p:nvSpPr>
        <p:spPr/>
        <p:txBody>
          <a:bodyPr/>
          <a:lstStyle/>
          <a:p>
            <a:fld id="{EFECEBBC-45B9-4099-A19A-3DC1F6EDB9B7}" type="datetime8">
              <a:rPr lang="en-PK" smtClean="0"/>
              <a:t>04/11/2021 11:53 AM</a:t>
            </a:fld>
            <a:endParaRPr lang="en-PK"/>
          </a:p>
        </p:txBody>
      </p:sp>
      <p:sp>
        <p:nvSpPr>
          <p:cNvPr id="5" name="Footer Placeholder 4">
            <a:extLst>
              <a:ext uri="{FF2B5EF4-FFF2-40B4-BE49-F238E27FC236}">
                <a16:creationId xmlns:a16="http://schemas.microsoft.com/office/drawing/2014/main" id="{3B95979D-A502-43D4-8913-884853710640}"/>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B4EC0BD8-C7C0-4096-A421-C9DFFEA486D4}"/>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78267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627A-0671-4D9C-B8F6-BE499C043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D851399-FB44-4EE0-A5D3-3A0B34694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21316-9347-4A47-AA48-66D5DE184487}"/>
              </a:ext>
            </a:extLst>
          </p:cNvPr>
          <p:cNvSpPr>
            <a:spLocks noGrp="1"/>
          </p:cNvSpPr>
          <p:nvPr>
            <p:ph type="dt" sz="half" idx="10"/>
          </p:nvPr>
        </p:nvSpPr>
        <p:spPr/>
        <p:txBody>
          <a:bodyPr/>
          <a:lstStyle/>
          <a:p>
            <a:fld id="{0187C8D1-BE72-4C5B-9753-C5C7CE6DD4B6}" type="datetime8">
              <a:rPr lang="en-PK" smtClean="0"/>
              <a:t>04/11/2021 11:53 AM</a:t>
            </a:fld>
            <a:endParaRPr lang="en-PK"/>
          </a:p>
        </p:txBody>
      </p:sp>
      <p:sp>
        <p:nvSpPr>
          <p:cNvPr id="5" name="Footer Placeholder 4">
            <a:extLst>
              <a:ext uri="{FF2B5EF4-FFF2-40B4-BE49-F238E27FC236}">
                <a16:creationId xmlns:a16="http://schemas.microsoft.com/office/drawing/2014/main" id="{EBD08FF1-1A0C-4C45-96C0-C1D9CA69B305}"/>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2A5ECA8B-00B8-423A-BE63-99C1049455DB}"/>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6427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41F2-463B-4942-96C8-E7AB0FAC633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65E483B-8B71-418A-99ED-74FB1FB42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F261F4B-6D85-423A-BADB-1446FBB72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22BE85A-EEDB-4492-9EBB-A2723A3827EC}"/>
              </a:ext>
            </a:extLst>
          </p:cNvPr>
          <p:cNvSpPr>
            <a:spLocks noGrp="1"/>
          </p:cNvSpPr>
          <p:nvPr>
            <p:ph type="dt" sz="half" idx="10"/>
          </p:nvPr>
        </p:nvSpPr>
        <p:spPr/>
        <p:txBody>
          <a:bodyPr/>
          <a:lstStyle/>
          <a:p>
            <a:fld id="{C417143F-926F-4F4B-B958-1FE39F078FEA}" type="datetime8">
              <a:rPr lang="en-PK" smtClean="0"/>
              <a:t>04/11/2021 11:53 AM</a:t>
            </a:fld>
            <a:endParaRPr lang="en-PK"/>
          </a:p>
        </p:txBody>
      </p:sp>
      <p:sp>
        <p:nvSpPr>
          <p:cNvPr id="6" name="Footer Placeholder 5">
            <a:extLst>
              <a:ext uri="{FF2B5EF4-FFF2-40B4-BE49-F238E27FC236}">
                <a16:creationId xmlns:a16="http://schemas.microsoft.com/office/drawing/2014/main" id="{B91EF972-D992-4C7B-88BE-72B96C7CA177}"/>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54730227-598D-4340-8C90-D0C0692CBEF6}"/>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95357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AFBB-03D3-4BAD-9854-37FDD7E48F9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E8C1A92-B321-433B-A610-976FE39C7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B1C52-92CE-4E0C-ABD7-218530984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C08550D-F0C2-4CA9-937F-D5A8ECA57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D75F1-8895-4B40-B62A-63DADCC9C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E10BA89-A243-4FF6-A115-4D6A2ACCE375}"/>
              </a:ext>
            </a:extLst>
          </p:cNvPr>
          <p:cNvSpPr>
            <a:spLocks noGrp="1"/>
          </p:cNvSpPr>
          <p:nvPr>
            <p:ph type="dt" sz="half" idx="10"/>
          </p:nvPr>
        </p:nvSpPr>
        <p:spPr/>
        <p:txBody>
          <a:bodyPr/>
          <a:lstStyle/>
          <a:p>
            <a:fld id="{53CDB976-E2F7-4C7E-BFAB-6F9345E01E7A}" type="datetime8">
              <a:rPr lang="en-PK" smtClean="0"/>
              <a:t>04/11/2021 11:53 AM</a:t>
            </a:fld>
            <a:endParaRPr lang="en-PK"/>
          </a:p>
        </p:txBody>
      </p:sp>
      <p:sp>
        <p:nvSpPr>
          <p:cNvPr id="8" name="Footer Placeholder 7">
            <a:extLst>
              <a:ext uri="{FF2B5EF4-FFF2-40B4-BE49-F238E27FC236}">
                <a16:creationId xmlns:a16="http://schemas.microsoft.com/office/drawing/2014/main" id="{CFB57758-2B64-422F-BBF7-B410BA432342}"/>
              </a:ext>
            </a:extLst>
          </p:cNvPr>
          <p:cNvSpPr>
            <a:spLocks noGrp="1"/>
          </p:cNvSpPr>
          <p:nvPr>
            <p:ph type="ftr" sz="quarter" idx="11"/>
          </p:nvPr>
        </p:nvSpPr>
        <p:spPr/>
        <p:txBody>
          <a:bodyPr/>
          <a:lstStyle/>
          <a:p>
            <a:r>
              <a:rPr lang="en-US" smtClean="0"/>
              <a:t>Fall 2021</a:t>
            </a:r>
            <a:endParaRPr lang="en-PK"/>
          </a:p>
        </p:txBody>
      </p:sp>
      <p:sp>
        <p:nvSpPr>
          <p:cNvPr id="9" name="Slide Number Placeholder 8">
            <a:extLst>
              <a:ext uri="{FF2B5EF4-FFF2-40B4-BE49-F238E27FC236}">
                <a16:creationId xmlns:a16="http://schemas.microsoft.com/office/drawing/2014/main" id="{6DF807B4-16EA-46C2-9C93-D50A47FE2206}"/>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276141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2B31-204B-42C6-BDEC-7376043D3C9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14BE703-F44F-4EE5-829D-59BCC3B3D52C}"/>
              </a:ext>
            </a:extLst>
          </p:cNvPr>
          <p:cNvSpPr>
            <a:spLocks noGrp="1"/>
          </p:cNvSpPr>
          <p:nvPr>
            <p:ph type="dt" sz="half" idx="10"/>
          </p:nvPr>
        </p:nvSpPr>
        <p:spPr/>
        <p:txBody>
          <a:bodyPr/>
          <a:lstStyle/>
          <a:p>
            <a:fld id="{6CDC3F7B-22FF-4460-B776-E273A5032160}" type="datetime8">
              <a:rPr lang="en-PK" smtClean="0"/>
              <a:t>04/11/2021 11:53 AM</a:t>
            </a:fld>
            <a:endParaRPr lang="en-PK"/>
          </a:p>
        </p:txBody>
      </p:sp>
      <p:sp>
        <p:nvSpPr>
          <p:cNvPr id="4" name="Footer Placeholder 3">
            <a:extLst>
              <a:ext uri="{FF2B5EF4-FFF2-40B4-BE49-F238E27FC236}">
                <a16:creationId xmlns:a16="http://schemas.microsoft.com/office/drawing/2014/main" id="{19B013EF-E1C9-47B4-9075-640AED97C50A}"/>
              </a:ext>
            </a:extLst>
          </p:cNvPr>
          <p:cNvSpPr>
            <a:spLocks noGrp="1"/>
          </p:cNvSpPr>
          <p:nvPr>
            <p:ph type="ftr" sz="quarter" idx="11"/>
          </p:nvPr>
        </p:nvSpPr>
        <p:spPr/>
        <p:txBody>
          <a:bodyPr/>
          <a:lstStyle/>
          <a:p>
            <a:r>
              <a:rPr lang="en-US" smtClean="0"/>
              <a:t>Fall 2021</a:t>
            </a:r>
            <a:endParaRPr lang="en-PK"/>
          </a:p>
        </p:txBody>
      </p:sp>
      <p:sp>
        <p:nvSpPr>
          <p:cNvPr id="5" name="Slide Number Placeholder 4">
            <a:extLst>
              <a:ext uri="{FF2B5EF4-FFF2-40B4-BE49-F238E27FC236}">
                <a16:creationId xmlns:a16="http://schemas.microsoft.com/office/drawing/2014/main" id="{9889E8D1-5D09-42AD-98C6-62FD12D45D35}"/>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405136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342D9-A27C-482F-9F63-BA0531221EC9}"/>
              </a:ext>
            </a:extLst>
          </p:cNvPr>
          <p:cNvSpPr>
            <a:spLocks noGrp="1"/>
          </p:cNvSpPr>
          <p:nvPr>
            <p:ph type="dt" sz="half" idx="10"/>
          </p:nvPr>
        </p:nvSpPr>
        <p:spPr/>
        <p:txBody>
          <a:bodyPr/>
          <a:lstStyle/>
          <a:p>
            <a:fld id="{8AC604D4-3555-47DD-A9D9-1416B9520803}" type="datetime8">
              <a:rPr lang="en-PK" smtClean="0"/>
              <a:t>04/11/2021 11:53 AM</a:t>
            </a:fld>
            <a:endParaRPr lang="en-PK"/>
          </a:p>
        </p:txBody>
      </p:sp>
      <p:sp>
        <p:nvSpPr>
          <p:cNvPr id="3" name="Footer Placeholder 2">
            <a:extLst>
              <a:ext uri="{FF2B5EF4-FFF2-40B4-BE49-F238E27FC236}">
                <a16:creationId xmlns:a16="http://schemas.microsoft.com/office/drawing/2014/main" id="{C76EB7D8-BB54-47BE-BFA0-73E158E8E937}"/>
              </a:ext>
            </a:extLst>
          </p:cNvPr>
          <p:cNvSpPr>
            <a:spLocks noGrp="1"/>
          </p:cNvSpPr>
          <p:nvPr>
            <p:ph type="ftr" sz="quarter" idx="11"/>
          </p:nvPr>
        </p:nvSpPr>
        <p:spPr/>
        <p:txBody>
          <a:bodyPr/>
          <a:lstStyle/>
          <a:p>
            <a:r>
              <a:rPr lang="en-US" smtClean="0"/>
              <a:t>Fall 2021</a:t>
            </a:r>
            <a:endParaRPr lang="en-PK"/>
          </a:p>
        </p:txBody>
      </p:sp>
      <p:sp>
        <p:nvSpPr>
          <p:cNvPr id="4" name="Slide Number Placeholder 3">
            <a:extLst>
              <a:ext uri="{FF2B5EF4-FFF2-40B4-BE49-F238E27FC236}">
                <a16:creationId xmlns:a16="http://schemas.microsoft.com/office/drawing/2014/main" id="{F8EAE6AE-75A7-41BE-99EE-9443EA5B5041}"/>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244675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0B9B-1591-49AF-BC0E-DD8EE965D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B725361-4000-4570-9F64-753254DAE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89BAC28-604F-4BFA-8280-AC6701324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B39C3-2AEB-42EB-9686-6AB021A18AB2}"/>
              </a:ext>
            </a:extLst>
          </p:cNvPr>
          <p:cNvSpPr>
            <a:spLocks noGrp="1"/>
          </p:cNvSpPr>
          <p:nvPr>
            <p:ph type="dt" sz="half" idx="10"/>
          </p:nvPr>
        </p:nvSpPr>
        <p:spPr/>
        <p:txBody>
          <a:bodyPr/>
          <a:lstStyle/>
          <a:p>
            <a:fld id="{C5BB9FFC-C967-4730-94DF-F54DF31723E5}" type="datetime8">
              <a:rPr lang="en-PK" smtClean="0"/>
              <a:t>04/11/2021 11:53 AM</a:t>
            </a:fld>
            <a:endParaRPr lang="en-PK"/>
          </a:p>
        </p:txBody>
      </p:sp>
      <p:sp>
        <p:nvSpPr>
          <p:cNvPr id="6" name="Footer Placeholder 5">
            <a:extLst>
              <a:ext uri="{FF2B5EF4-FFF2-40B4-BE49-F238E27FC236}">
                <a16:creationId xmlns:a16="http://schemas.microsoft.com/office/drawing/2014/main" id="{60C92F60-45B2-422B-ADA9-EA555AAABE0D}"/>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8ED158D7-9075-463B-BCEE-DDCA9005D5E9}"/>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406362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8A26-2733-4437-9B7D-55995F784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4055036-657E-47EE-8E1D-77AB908B2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3C6F1BD-7523-49C1-9E1E-731369225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40AE9-B9C4-4DB6-8541-C3001D2587EA}"/>
              </a:ext>
            </a:extLst>
          </p:cNvPr>
          <p:cNvSpPr>
            <a:spLocks noGrp="1"/>
          </p:cNvSpPr>
          <p:nvPr>
            <p:ph type="dt" sz="half" idx="10"/>
          </p:nvPr>
        </p:nvSpPr>
        <p:spPr/>
        <p:txBody>
          <a:bodyPr/>
          <a:lstStyle/>
          <a:p>
            <a:fld id="{629D2560-8DB8-45E5-920F-1793A21EC0AF}" type="datetime8">
              <a:rPr lang="en-PK" smtClean="0"/>
              <a:t>04/11/2021 11:53 AM</a:t>
            </a:fld>
            <a:endParaRPr lang="en-PK"/>
          </a:p>
        </p:txBody>
      </p:sp>
      <p:sp>
        <p:nvSpPr>
          <p:cNvPr id="6" name="Footer Placeholder 5">
            <a:extLst>
              <a:ext uri="{FF2B5EF4-FFF2-40B4-BE49-F238E27FC236}">
                <a16:creationId xmlns:a16="http://schemas.microsoft.com/office/drawing/2014/main" id="{D70F512B-1917-4AA1-9A99-7DADF31DB2CC}"/>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79A1D4A3-31F3-4C2D-AC6E-F6B1DC8F9438}"/>
              </a:ext>
            </a:extLst>
          </p:cNvPr>
          <p:cNvSpPr>
            <a:spLocks noGrp="1"/>
          </p:cNvSpPr>
          <p:nvPr>
            <p:ph type="sldNum" sz="quarter" idx="12"/>
          </p:nvPr>
        </p:nvSpPr>
        <p:spPr/>
        <p:txBody>
          <a:bodyPr/>
          <a:lstStyle/>
          <a:p>
            <a:fld id="{6E63CA27-6894-4573-9048-726EF75BF820}" type="slidenum">
              <a:rPr lang="en-PK" smtClean="0"/>
              <a:t>‹#›</a:t>
            </a:fld>
            <a:endParaRPr lang="en-PK"/>
          </a:p>
        </p:txBody>
      </p:sp>
    </p:spTree>
    <p:extLst>
      <p:ext uri="{BB962C8B-B14F-4D97-AF65-F5344CB8AC3E}">
        <p14:creationId xmlns:p14="http://schemas.microsoft.com/office/powerpoint/2010/main" val="250018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2A8DB-1128-4948-BD37-7494EFE8D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7D6EEBB-FEC1-46F5-B253-5158259C6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762DCA-401B-4562-A1F8-F5FBEB666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9B115-2BC2-4DAE-A46B-D0DAE89ED74E}" type="datetime8">
              <a:rPr lang="en-PK" smtClean="0"/>
              <a:t>04/11/2021 11:53 AM</a:t>
            </a:fld>
            <a:endParaRPr lang="en-PK"/>
          </a:p>
        </p:txBody>
      </p:sp>
      <p:sp>
        <p:nvSpPr>
          <p:cNvPr id="5" name="Footer Placeholder 4">
            <a:extLst>
              <a:ext uri="{FF2B5EF4-FFF2-40B4-BE49-F238E27FC236}">
                <a16:creationId xmlns:a16="http://schemas.microsoft.com/office/drawing/2014/main" id="{14D00E89-94CD-40AC-8A96-619477AA2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Fall 2021</a:t>
            </a:r>
            <a:endParaRPr lang="en-PK"/>
          </a:p>
        </p:txBody>
      </p:sp>
      <p:sp>
        <p:nvSpPr>
          <p:cNvPr id="6" name="Slide Number Placeholder 5">
            <a:extLst>
              <a:ext uri="{FF2B5EF4-FFF2-40B4-BE49-F238E27FC236}">
                <a16:creationId xmlns:a16="http://schemas.microsoft.com/office/drawing/2014/main" id="{2CAFB78E-95AA-4853-8DB0-F8B36ED3E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3CA27-6894-4573-9048-726EF75BF820}" type="slidenum">
              <a:rPr lang="en-PK" smtClean="0"/>
              <a:t>‹#›</a:t>
            </a:fld>
            <a:endParaRPr lang="en-PK"/>
          </a:p>
        </p:txBody>
      </p:sp>
    </p:spTree>
    <p:extLst>
      <p:ext uri="{BB962C8B-B14F-4D97-AF65-F5344CB8AC3E}">
        <p14:creationId xmlns:p14="http://schemas.microsoft.com/office/powerpoint/2010/main" val="187761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1AA-D5AC-45AF-A51A-BE7F302349D2}"/>
              </a:ext>
            </a:extLst>
          </p:cNvPr>
          <p:cNvSpPr>
            <a:spLocks noGrp="1"/>
          </p:cNvSpPr>
          <p:nvPr>
            <p:ph type="ctrTitle"/>
          </p:nvPr>
        </p:nvSpPr>
        <p:spPr>
          <a:xfrm>
            <a:off x="1524000" y="3589606"/>
            <a:ext cx="9144000" cy="897988"/>
          </a:xfrm>
        </p:spPr>
        <p:txBody>
          <a:bodyPr>
            <a:normAutofit/>
          </a:bodyPr>
          <a:lstStyle/>
          <a:p>
            <a:r>
              <a:rPr lang="en-US" sz="4400" dirty="0">
                <a:cs typeface="Arial" panose="020B0604020202020204" pitchFamily="34" charset="0"/>
              </a:rPr>
              <a:t>Chapter4: Combinational Logic</a:t>
            </a:r>
            <a:endParaRPr lang="x-none" sz="4400" dirty="0">
              <a:cs typeface="Arial" panose="020B0604020202020204" pitchFamily="34" charset="0"/>
            </a:endParaRPr>
          </a:p>
        </p:txBody>
      </p:sp>
      <p:sp>
        <p:nvSpPr>
          <p:cNvPr id="3" name="Subtitle 2">
            <a:extLst>
              <a:ext uri="{FF2B5EF4-FFF2-40B4-BE49-F238E27FC236}">
                <a16:creationId xmlns:a16="http://schemas.microsoft.com/office/drawing/2014/main" id="{5C63809E-0F1F-4E2C-8FCF-5C27FE40B3D8}"/>
              </a:ext>
            </a:extLst>
          </p:cNvPr>
          <p:cNvSpPr>
            <a:spLocks noGrp="1"/>
          </p:cNvSpPr>
          <p:nvPr>
            <p:ph type="subTitle" idx="1"/>
          </p:nvPr>
        </p:nvSpPr>
        <p:spPr>
          <a:xfrm>
            <a:off x="1828800" y="4740812"/>
            <a:ext cx="8534400" cy="897988"/>
          </a:xfrm>
        </p:spPr>
        <p:txBody>
          <a:bodyPr>
            <a:normAutofit/>
          </a:bodyPr>
          <a:lstStyle/>
          <a:p>
            <a:r>
              <a:rPr lang="en-US" dirty="0" smtClean="0">
                <a:cs typeface="Arial" panose="020B0604020202020204" pitchFamily="34" charset="0"/>
              </a:rPr>
              <a:t>Lecture3- </a:t>
            </a:r>
            <a:r>
              <a:rPr lang="en-US" dirty="0">
                <a:cs typeface="Arial" panose="020B0604020202020204" pitchFamily="34" charset="0"/>
              </a:rPr>
              <a:t>Design 4-bit Lookahead Carry Binary Adder-Subtractor Circuit</a:t>
            </a:r>
          </a:p>
          <a:p>
            <a:endParaRPr lang="en-US" dirty="0"/>
          </a:p>
          <a:p>
            <a:endParaRPr lang="x-none" dirty="0"/>
          </a:p>
        </p:txBody>
      </p:sp>
      <p:pic>
        <p:nvPicPr>
          <p:cNvPr id="4" name="Picture 3">
            <a:extLst>
              <a:ext uri="{FF2B5EF4-FFF2-40B4-BE49-F238E27FC236}">
                <a16:creationId xmlns:a16="http://schemas.microsoft.com/office/drawing/2014/main" id="{16ED60B2-383C-4BE5-B978-09154AA77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576775"/>
            <a:ext cx="2883877" cy="285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4F838D8-D834-4625-BF27-55139A8BA925}"/>
              </a:ext>
            </a:extLst>
          </p:cNvPr>
          <p:cNvSpPr txBox="1"/>
          <p:nvPr/>
        </p:nvSpPr>
        <p:spPr>
          <a:xfrm>
            <a:off x="6694312" y="5638800"/>
            <a:ext cx="5132730" cy="1107996"/>
          </a:xfrm>
          <a:prstGeom prst="rect">
            <a:avLst/>
          </a:prstGeom>
          <a:noFill/>
        </p:spPr>
        <p:txBody>
          <a:bodyPr wrap="square" rtlCol="0">
            <a:spAutoFit/>
          </a:bodyPr>
          <a:lstStyle/>
          <a:p>
            <a:r>
              <a:rPr lang="en-US" sz="2200" dirty="0"/>
              <a:t>	</a:t>
            </a:r>
            <a:r>
              <a:rPr lang="en-US" sz="2200" dirty="0">
                <a:cs typeface="Arial" panose="020B0604020202020204" pitchFamily="34" charset="0"/>
              </a:rPr>
              <a:t>Engr. Arshad Nazir, Asst Prof</a:t>
            </a:r>
          </a:p>
          <a:p>
            <a:r>
              <a:rPr lang="en-US" sz="2200" dirty="0">
                <a:cs typeface="Arial" panose="020B0604020202020204" pitchFamily="34" charset="0"/>
              </a:rPr>
              <a:t>	Dept of Electrical Engineering</a:t>
            </a:r>
          </a:p>
          <a:p>
            <a:r>
              <a:rPr lang="en-US" sz="2200" dirty="0">
                <a:cs typeface="Arial" panose="020B0604020202020204" pitchFamily="34" charset="0"/>
              </a:rPr>
              <a:t>	SEECS</a:t>
            </a:r>
            <a:endParaRPr lang="en-PK" sz="2200" dirty="0">
              <a:cs typeface="Arial" panose="020B0604020202020204" pitchFamily="34" charset="0"/>
            </a:endParaRPr>
          </a:p>
        </p:txBody>
      </p:sp>
      <p:sp>
        <p:nvSpPr>
          <p:cNvPr id="7" name="Slide Number Placeholder 6">
            <a:extLst>
              <a:ext uri="{FF2B5EF4-FFF2-40B4-BE49-F238E27FC236}">
                <a16:creationId xmlns:a16="http://schemas.microsoft.com/office/drawing/2014/main" id="{F814FB70-2D09-4620-BB99-CEA93131219B}"/>
              </a:ext>
            </a:extLst>
          </p:cNvPr>
          <p:cNvSpPr>
            <a:spLocks noGrp="1"/>
          </p:cNvSpPr>
          <p:nvPr>
            <p:ph type="sldNum" sz="quarter" idx="12"/>
          </p:nvPr>
        </p:nvSpPr>
        <p:spPr/>
        <p:txBody>
          <a:bodyPr/>
          <a:lstStyle/>
          <a:p>
            <a:fld id="{C67A5FE1-49BF-4FC3-8580-729551CB42E1}" type="slidenum">
              <a:rPr lang="x-none" smtClean="0"/>
              <a:pPr/>
              <a:t>1</a:t>
            </a:fld>
            <a:endParaRPr lang="x-none"/>
          </a:p>
        </p:txBody>
      </p:sp>
      <p:sp>
        <p:nvSpPr>
          <p:cNvPr id="6" name="Footer Placeholder 5">
            <a:extLst>
              <a:ext uri="{FF2B5EF4-FFF2-40B4-BE49-F238E27FC236}">
                <a16:creationId xmlns:a16="http://schemas.microsoft.com/office/drawing/2014/main" id="{F4D06613-BAE0-4DD1-BB8C-E3421F5147AD}"/>
              </a:ext>
            </a:extLst>
          </p:cNvPr>
          <p:cNvSpPr>
            <a:spLocks noGrp="1"/>
          </p:cNvSpPr>
          <p:nvPr>
            <p:ph type="ftr" sz="quarter" idx="11"/>
          </p:nvPr>
        </p:nvSpPr>
        <p:spPr/>
        <p:txBody>
          <a:bodyPr/>
          <a:lstStyle/>
          <a:p>
            <a:r>
              <a:rPr lang="en-US" smtClean="0"/>
              <a:t>Fall 2021</a:t>
            </a:r>
            <a:endParaRPr lang="x-none" dirty="0"/>
          </a:p>
        </p:txBody>
      </p:sp>
    </p:spTree>
    <p:extLst>
      <p:ext uri="{BB962C8B-B14F-4D97-AF65-F5344CB8AC3E}">
        <p14:creationId xmlns:p14="http://schemas.microsoft.com/office/powerpoint/2010/main" val="129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798D64D-9421-4542-B287-8B66E01881BD}"/>
              </a:ext>
            </a:extLst>
          </p:cNvPr>
          <p:cNvSpPr>
            <a:spLocks noGrp="1" noChangeArrowheads="1"/>
          </p:cNvSpPr>
          <p:nvPr>
            <p:ph type="title"/>
          </p:nvPr>
        </p:nvSpPr>
        <p:spPr>
          <a:xfrm>
            <a:off x="2024063" y="219076"/>
            <a:ext cx="8215312" cy="417513"/>
          </a:xfrm>
        </p:spPr>
        <p:txBody>
          <a:bodyPr>
            <a:noAutofit/>
          </a:bodyPr>
          <a:lstStyle/>
          <a:p>
            <a:pPr algn="ctr"/>
            <a:r>
              <a:rPr lang="en-US" altLang="en-US" dirty="0"/>
              <a:t>Carry Look ahead Generator</a:t>
            </a:r>
          </a:p>
        </p:txBody>
      </p:sp>
      <p:sp>
        <p:nvSpPr>
          <p:cNvPr id="41987" name="Rectangle 3">
            <a:extLst>
              <a:ext uri="{FF2B5EF4-FFF2-40B4-BE49-F238E27FC236}">
                <a16:creationId xmlns:a16="http://schemas.microsoft.com/office/drawing/2014/main" id="{03985309-E57F-4412-8F23-210882E184B4}"/>
              </a:ext>
            </a:extLst>
          </p:cNvPr>
          <p:cNvSpPr>
            <a:spLocks noGrp="1" noChangeArrowheads="1"/>
          </p:cNvSpPr>
          <p:nvPr>
            <p:ph type="body" idx="1"/>
          </p:nvPr>
        </p:nvSpPr>
        <p:spPr bwMode="auto">
          <a:xfrm>
            <a:off x="1905000" y="914400"/>
            <a:ext cx="8382000" cy="5181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sz="2200" dirty="0"/>
              <a:t>The four Boolean functions for C</a:t>
            </a:r>
            <a:r>
              <a:rPr lang="en-US" altLang="zh-TW" sz="2200" baseline="-25000" dirty="0"/>
              <a:t>1</a:t>
            </a:r>
            <a:r>
              <a:rPr lang="en-US" altLang="zh-TW" sz="2200" dirty="0"/>
              <a:t>, C</a:t>
            </a:r>
            <a:r>
              <a:rPr lang="en-US" altLang="zh-TW" sz="2200" baseline="-25000" dirty="0"/>
              <a:t>2</a:t>
            </a:r>
            <a:r>
              <a:rPr lang="en-US" altLang="zh-TW" sz="2200" dirty="0"/>
              <a:t>, C</a:t>
            </a:r>
            <a:r>
              <a:rPr lang="en-US" altLang="zh-TW" sz="2200" baseline="-25000" dirty="0"/>
              <a:t>3</a:t>
            </a:r>
            <a:r>
              <a:rPr lang="en-US" altLang="zh-TW" sz="2200" dirty="0"/>
              <a:t> ,and C</a:t>
            </a:r>
            <a:r>
              <a:rPr lang="en-US" altLang="zh-TW" sz="2200" baseline="-25000" dirty="0"/>
              <a:t>4 </a:t>
            </a:r>
            <a:r>
              <a:rPr lang="en-US" altLang="zh-TW" sz="2200" dirty="0"/>
              <a:t>are implemented in the </a:t>
            </a:r>
            <a:r>
              <a:rPr lang="en-US" altLang="zh-TW" sz="2200" dirty="0">
                <a:solidFill>
                  <a:srgbClr val="FF5050"/>
                </a:solidFill>
              </a:rPr>
              <a:t>carry</a:t>
            </a:r>
            <a:r>
              <a:rPr lang="en-US" altLang="zh-TW" sz="2200" dirty="0"/>
              <a:t> </a:t>
            </a:r>
            <a:r>
              <a:rPr lang="en-US" altLang="zh-TW" sz="2200" dirty="0">
                <a:solidFill>
                  <a:srgbClr val="FF5050"/>
                </a:solidFill>
              </a:rPr>
              <a:t>look ahead</a:t>
            </a:r>
            <a:r>
              <a:rPr lang="en-US" altLang="zh-TW" sz="2200" dirty="0"/>
              <a:t> </a:t>
            </a:r>
            <a:r>
              <a:rPr lang="en-US" altLang="zh-TW" sz="2200" dirty="0">
                <a:solidFill>
                  <a:srgbClr val="FF5050"/>
                </a:solidFill>
              </a:rPr>
              <a:t>generator</a:t>
            </a:r>
            <a:r>
              <a:rPr lang="en-US" altLang="zh-TW" sz="2200" dirty="0"/>
              <a:t> shown in Figure 4-11</a:t>
            </a:r>
          </a:p>
          <a:p>
            <a:r>
              <a:rPr lang="en-US" altLang="zh-TW" sz="2200" dirty="0"/>
              <a:t>Here C</a:t>
            </a:r>
            <a:r>
              <a:rPr lang="en-US" altLang="zh-TW" sz="2200" baseline="-25000" dirty="0"/>
              <a:t>4 </a:t>
            </a:r>
            <a:r>
              <a:rPr lang="en-US" altLang="zh-TW" sz="2200" dirty="0">
                <a:solidFill>
                  <a:srgbClr val="FF5050"/>
                </a:solidFill>
              </a:rPr>
              <a:t>doesn’t</a:t>
            </a:r>
            <a:r>
              <a:rPr lang="en-US" altLang="zh-TW" sz="2200" dirty="0"/>
              <a:t> </a:t>
            </a:r>
            <a:r>
              <a:rPr lang="en-US" altLang="zh-TW" sz="2200" dirty="0">
                <a:solidFill>
                  <a:srgbClr val="FF5050"/>
                </a:solidFill>
              </a:rPr>
              <a:t>have</a:t>
            </a:r>
            <a:r>
              <a:rPr lang="en-US" altLang="zh-TW" sz="2200" dirty="0"/>
              <a:t> </a:t>
            </a:r>
            <a:r>
              <a:rPr lang="en-US" altLang="zh-TW" sz="2200" dirty="0">
                <a:solidFill>
                  <a:srgbClr val="FF5050"/>
                </a:solidFill>
              </a:rPr>
              <a:t>to</a:t>
            </a:r>
            <a:r>
              <a:rPr lang="en-US" altLang="zh-TW" sz="2200" dirty="0"/>
              <a:t> </a:t>
            </a:r>
            <a:r>
              <a:rPr lang="en-US" altLang="zh-TW" sz="2200" dirty="0">
                <a:solidFill>
                  <a:srgbClr val="FF5050"/>
                </a:solidFill>
              </a:rPr>
              <a:t>wait</a:t>
            </a:r>
            <a:r>
              <a:rPr lang="en-US" altLang="zh-TW" sz="2200" dirty="0"/>
              <a:t> for C</a:t>
            </a:r>
            <a:r>
              <a:rPr lang="en-US" altLang="zh-TW" sz="2200" baseline="-25000" dirty="0"/>
              <a:t>3</a:t>
            </a:r>
            <a:r>
              <a:rPr lang="en-US" altLang="zh-TW" sz="2200" dirty="0"/>
              <a:t>, C</a:t>
            </a:r>
            <a:r>
              <a:rPr lang="en-US" altLang="zh-TW" sz="2200" baseline="-25000" dirty="0"/>
              <a:t>2</a:t>
            </a:r>
            <a:r>
              <a:rPr lang="en-US" altLang="zh-TW" sz="2200" dirty="0"/>
              <a:t> and C</a:t>
            </a:r>
            <a:r>
              <a:rPr lang="en-US" altLang="zh-TW" sz="2200" baseline="-25000" dirty="0"/>
              <a:t>1</a:t>
            </a:r>
            <a:r>
              <a:rPr lang="en-US" altLang="zh-TW" sz="2200" dirty="0"/>
              <a:t> to propagate and C</a:t>
            </a:r>
            <a:r>
              <a:rPr lang="en-US" altLang="zh-TW" sz="2200" baseline="-25000" dirty="0"/>
              <a:t>4</a:t>
            </a:r>
            <a:r>
              <a:rPr lang="en-US" altLang="zh-TW" sz="2200" dirty="0"/>
              <a:t> is propagated at the same time as C</a:t>
            </a:r>
            <a:r>
              <a:rPr lang="en-US" altLang="zh-TW" sz="2200" baseline="-25000" dirty="0"/>
              <a:t>1</a:t>
            </a:r>
            <a:r>
              <a:rPr lang="en-US" altLang="zh-TW" sz="2200" dirty="0"/>
              <a:t>, C</a:t>
            </a:r>
            <a:r>
              <a:rPr lang="en-US" altLang="zh-TW" sz="2200" baseline="-25000" dirty="0"/>
              <a:t>2</a:t>
            </a:r>
            <a:r>
              <a:rPr lang="en-US" altLang="zh-TW" sz="2200" dirty="0"/>
              <a:t>, and C</a:t>
            </a:r>
            <a:r>
              <a:rPr lang="en-US" altLang="zh-TW" sz="2200" baseline="-25000" dirty="0"/>
              <a:t>3</a:t>
            </a:r>
            <a:r>
              <a:rPr lang="en-US" altLang="zh-TW" sz="2200" dirty="0"/>
              <a:t>.</a:t>
            </a:r>
            <a:r>
              <a:rPr lang="en-US" altLang="zh-TW" sz="2200" baseline="-25000" dirty="0"/>
              <a:t> </a:t>
            </a:r>
            <a:r>
              <a:rPr lang="en-US" altLang="zh-TW" sz="2200" dirty="0"/>
              <a:t> </a:t>
            </a:r>
          </a:p>
          <a:p>
            <a:pPr algn="just"/>
            <a:endParaRPr lang="en-US" altLang="zh-TW" sz="2200" baseline="-25000" dirty="0"/>
          </a:p>
          <a:p>
            <a:pPr algn="just"/>
            <a:endParaRPr lang="en-US" altLang="zh-TW" sz="2200" dirty="0"/>
          </a:p>
        </p:txBody>
      </p:sp>
      <p:sp>
        <p:nvSpPr>
          <p:cNvPr id="3" name="Slide Number Placeholder 2">
            <a:extLst>
              <a:ext uri="{FF2B5EF4-FFF2-40B4-BE49-F238E27FC236}">
                <a16:creationId xmlns:a16="http://schemas.microsoft.com/office/drawing/2014/main" id="{441C8F62-8150-44F9-8AEA-0754DD5B93BE}"/>
              </a:ext>
            </a:extLst>
          </p:cNvPr>
          <p:cNvSpPr>
            <a:spLocks noGrp="1"/>
          </p:cNvSpPr>
          <p:nvPr>
            <p:ph type="sldNum" sz="quarter" idx="12"/>
          </p:nvPr>
        </p:nvSpPr>
        <p:spPr/>
        <p:txBody>
          <a:bodyPr/>
          <a:lstStyle/>
          <a:p>
            <a:fld id="{7000EB38-BADF-40E8-A0D2-1BB999F9F745}" type="slidenum">
              <a:rPr lang="en-PK" smtClean="0"/>
              <a:t>10</a:t>
            </a:fld>
            <a:endParaRPr lang="en-PK"/>
          </a:p>
        </p:txBody>
      </p:sp>
      <p:sp>
        <p:nvSpPr>
          <p:cNvPr id="2" name="Footer Placeholder 1">
            <a:extLst>
              <a:ext uri="{FF2B5EF4-FFF2-40B4-BE49-F238E27FC236}">
                <a16:creationId xmlns:a16="http://schemas.microsoft.com/office/drawing/2014/main" id="{92EA55B7-F16B-4142-9FB0-1A2C3BD962FF}"/>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F81313F-DBF0-4A75-873B-2EE015A64724}"/>
              </a:ext>
            </a:extLst>
          </p:cNvPr>
          <p:cNvSpPr>
            <a:spLocks noGrp="1" noChangeArrowheads="1"/>
          </p:cNvSpPr>
          <p:nvPr>
            <p:ph type="title"/>
          </p:nvPr>
        </p:nvSpPr>
        <p:spPr>
          <a:xfrm>
            <a:off x="1952625" y="219076"/>
            <a:ext cx="8286750" cy="417513"/>
          </a:xfrm>
        </p:spPr>
        <p:txBody>
          <a:bodyPr>
            <a:noAutofit/>
          </a:bodyPr>
          <a:lstStyle/>
          <a:p>
            <a:pPr algn="ctr"/>
            <a:r>
              <a:rPr lang="en-US" altLang="en-US" dirty="0"/>
              <a:t>Carry Look ahead Generator</a:t>
            </a:r>
          </a:p>
        </p:txBody>
      </p:sp>
      <p:pic>
        <p:nvPicPr>
          <p:cNvPr id="43011" name="Picture 2">
            <a:extLst>
              <a:ext uri="{FF2B5EF4-FFF2-40B4-BE49-F238E27FC236}">
                <a16:creationId xmlns:a16="http://schemas.microsoft.com/office/drawing/2014/main" id="{B6B3F49F-435D-4109-8669-A10A53EB08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188" y="928688"/>
            <a:ext cx="8437562" cy="5357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2" name="TextBox 4">
            <a:extLst>
              <a:ext uri="{FF2B5EF4-FFF2-40B4-BE49-F238E27FC236}">
                <a16:creationId xmlns:a16="http://schemas.microsoft.com/office/drawing/2014/main" id="{FA1E6E49-9470-4F64-BC25-578983AC37BB}"/>
              </a:ext>
            </a:extLst>
          </p:cNvPr>
          <p:cNvSpPr txBox="1">
            <a:spLocks noChangeArrowheads="1"/>
          </p:cNvSpPr>
          <p:nvPr/>
        </p:nvSpPr>
        <p:spPr bwMode="auto">
          <a:xfrm>
            <a:off x="4595814" y="6000751"/>
            <a:ext cx="55006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nSpc>
                <a:spcPct val="90000"/>
              </a:lnSpc>
            </a:pPr>
            <a:r>
              <a:rPr lang="en-US" altLang="en-US" sz="1600">
                <a:latin typeface="Book Antiqua" panose="02040602050305030304" pitchFamily="18" charset="0"/>
              </a:rPr>
              <a:t>Fig 4-11 Logic Diagram of Carry Look ahead Generator</a:t>
            </a:r>
          </a:p>
        </p:txBody>
      </p:sp>
      <p:sp>
        <p:nvSpPr>
          <p:cNvPr id="43013" name="Rectangle 5">
            <a:extLst>
              <a:ext uri="{FF2B5EF4-FFF2-40B4-BE49-F238E27FC236}">
                <a16:creationId xmlns:a16="http://schemas.microsoft.com/office/drawing/2014/main" id="{ABDDF0EE-1C21-4120-BE1B-516318E47D9C}"/>
              </a:ext>
            </a:extLst>
          </p:cNvPr>
          <p:cNvSpPr>
            <a:spLocks noChangeArrowheads="1"/>
          </p:cNvSpPr>
          <p:nvPr/>
        </p:nvSpPr>
        <p:spPr bwMode="auto">
          <a:xfrm>
            <a:off x="1952625" y="857250"/>
            <a:ext cx="82867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nSpc>
                <a:spcPct val="90000"/>
              </a:lnSpc>
            </a:pPr>
            <a:endParaRPr lang="en-US" altLang="en-US"/>
          </a:p>
        </p:txBody>
      </p:sp>
      <p:sp>
        <p:nvSpPr>
          <p:cNvPr id="3" name="Slide Number Placeholder 2">
            <a:extLst>
              <a:ext uri="{FF2B5EF4-FFF2-40B4-BE49-F238E27FC236}">
                <a16:creationId xmlns:a16="http://schemas.microsoft.com/office/drawing/2014/main" id="{2495BA0A-A0AA-4D74-950A-3E0DFE64BAD5}"/>
              </a:ext>
            </a:extLst>
          </p:cNvPr>
          <p:cNvSpPr>
            <a:spLocks noGrp="1"/>
          </p:cNvSpPr>
          <p:nvPr>
            <p:ph type="sldNum" sz="quarter" idx="12"/>
          </p:nvPr>
        </p:nvSpPr>
        <p:spPr/>
        <p:txBody>
          <a:bodyPr/>
          <a:lstStyle/>
          <a:p>
            <a:fld id="{7000EB38-BADF-40E8-A0D2-1BB999F9F745}" type="slidenum">
              <a:rPr lang="en-PK" smtClean="0"/>
              <a:t>11</a:t>
            </a:fld>
            <a:endParaRPr lang="en-PK"/>
          </a:p>
        </p:txBody>
      </p:sp>
      <p:sp>
        <p:nvSpPr>
          <p:cNvPr id="2" name="Footer Placeholder 1">
            <a:extLst>
              <a:ext uri="{FF2B5EF4-FFF2-40B4-BE49-F238E27FC236}">
                <a16:creationId xmlns:a16="http://schemas.microsoft.com/office/drawing/2014/main" id="{75A75563-14B4-4E71-9357-94F1B5C7FD8E}"/>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2FA21C6D-63C5-4932-A4D3-D976CF4E5B91}"/>
              </a:ext>
            </a:extLst>
          </p:cNvPr>
          <p:cNvSpPr>
            <a:spLocks noGrp="1" noChangeArrowheads="1"/>
          </p:cNvSpPr>
          <p:nvPr>
            <p:ph type="title"/>
          </p:nvPr>
        </p:nvSpPr>
        <p:spPr>
          <a:xfrm>
            <a:off x="1666876" y="219076"/>
            <a:ext cx="8429625" cy="417513"/>
          </a:xfrm>
        </p:spPr>
        <p:txBody>
          <a:bodyPr>
            <a:noAutofit/>
          </a:bodyPr>
          <a:lstStyle/>
          <a:p>
            <a:pPr algn="ctr"/>
            <a:r>
              <a:rPr lang="en-US" altLang="en-US" dirty="0"/>
              <a:t>4-Bit Adder with Carry Look ahead</a:t>
            </a:r>
          </a:p>
        </p:txBody>
      </p:sp>
      <p:sp>
        <p:nvSpPr>
          <p:cNvPr id="44035" name="Rectangle 4">
            <a:extLst>
              <a:ext uri="{FF2B5EF4-FFF2-40B4-BE49-F238E27FC236}">
                <a16:creationId xmlns:a16="http://schemas.microsoft.com/office/drawing/2014/main" id="{7ED0695C-350D-43F5-9D08-2A175FD6210F}"/>
              </a:ext>
            </a:extLst>
          </p:cNvPr>
          <p:cNvSpPr>
            <a:spLocks noGrp="1" noChangeArrowheads="1"/>
          </p:cNvSpPr>
          <p:nvPr>
            <p:ph type="body" idx="1"/>
          </p:nvPr>
        </p:nvSpPr>
        <p:spPr bwMode="auto">
          <a:xfrm>
            <a:off x="1714500" y="857250"/>
            <a:ext cx="8420100" cy="5238750"/>
          </a:xfrm>
          <a:solidFill>
            <a:srgbClr val="FFFFFF"/>
          </a:solidFill>
          <a:ln>
            <a:noFill/>
            <a:miter lim="800000"/>
            <a:headEnd/>
            <a:tailEnd/>
          </a:ln>
        </p:spPr>
        <p:txBody>
          <a:bodyPr vert="horz" wrap="square" lIns="91440" tIns="45720" rIns="91440" bIns="45720" numCol="1" rtlCol="0" anchor="t" anchorCtr="0" compatLnSpc="1">
            <a:prstTxWarp prst="textNoShape">
              <a:avLst/>
            </a:prstTxWarp>
            <a:normAutofit/>
          </a:bodyPr>
          <a:lstStyle/>
          <a:p>
            <a:pPr algn="just"/>
            <a:r>
              <a:rPr lang="en-US" altLang="zh-TW" sz="2200" dirty="0"/>
              <a:t>The construction of 4-bit adder with a carry lookahead generator is shown in Figure 4-12</a:t>
            </a:r>
          </a:p>
          <a:p>
            <a:pPr algn="just"/>
            <a:r>
              <a:rPr lang="en-US" altLang="zh-TW" sz="2200" dirty="0"/>
              <a:t>Each sum output requires two exclusive-OR gates. </a:t>
            </a:r>
          </a:p>
          <a:p>
            <a:pPr algn="just"/>
            <a:r>
              <a:rPr lang="en-US" altLang="zh-TW" sz="2200" dirty="0"/>
              <a:t>The output of first exclusive-OR gate generates the P</a:t>
            </a:r>
            <a:r>
              <a:rPr lang="en-US" altLang="zh-TW" sz="2200" baseline="-25000" dirty="0"/>
              <a:t>i</a:t>
            </a:r>
            <a:r>
              <a:rPr lang="en-US" altLang="zh-TW" sz="2200" dirty="0"/>
              <a:t> variable and the AND gate generates the G</a:t>
            </a:r>
            <a:r>
              <a:rPr lang="en-US" altLang="zh-TW" sz="2200" baseline="-25000" dirty="0"/>
              <a:t>i</a:t>
            </a:r>
            <a:r>
              <a:rPr lang="en-US" altLang="zh-TW" sz="2200" dirty="0"/>
              <a:t> variable</a:t>
            </a:r>
          </a:p>
          <a:p>
            <a:pPr algn="just"/>
            <a:r>
              <a:rPr lang="en-US" altLang="zh-TW" sz="2200" dirty="0"/>
              <a:t>The carries are propagated through the carry look ahead generator and applied as inputs to the second exclusive-OR gate</a:t>
            </a:r>
          </a:p>
          <a:p>
            <a:pPr algn="just"/>
            <a:r>
              <a:rPr lang="en-US" altLang="zh-TW" sz="2200" dirty="0"/>
              <a:t>All </a:t>
            </a:r>
            <a:r>
              <a:rPr lang="en-US" altLang="zh-TW" sz="2200" dirty="0">
                <a:solidFill>
                  <a:srgbClr val="FF5050"/>
                </a:solidFill>
              </a:rPr>
              <a:t>outputs</a:t>
            </a:r>
            <a:r>
              <a:rPr lang="en-US" altLang="zh-TW" sz="2200" dirty="0"/>
              <a:t> </a:t>
            </a:r>
            <a:r>
              <a:rPr lang="en-US" altLang="zh-TW" sz="2200" dirty="0">
                <a:solidFill>
                  <a:srgbClr val="FF5050"/>
                </a:solidFill>
              </a:rPr>
              <a:t>carries</a:t>
            </a:r>
            <a:r>
              <a:rPr lang="en-US" altLang="zh-TW" sz="2200" dirty="0"/>
              <a:t> are generated after a delay through </a:t>
            </a:r>
            <a:r>
              <a:rPr lang="en-US" altLang="zh-TW" sz="2200" dirty="0">
                <a:solidFill>
                  <a:srgbClr val="FF5050"/>
                </a:solidFill>
              </a:rPr>
              <a:t>two</a:t>
            </a:r>
            <a:r>
              <a:rPr lang="en-US" altLang="zh-TW" sz="2200" dirty="0"/>
              <a:t> </a:t>
            </a:r>
            <a:r>
              <a:rPr lang="en-US" altLang="zh-TW" sz="2200" dirty="0">
                <a:solidFill>
                  <a:srgbClr val="FF5050"/>
                </a:solidFill>
              </a:rPr>
              <a:t>levels</a:t>
            </a:r>
            <a:r>
              <a:rPr lang="en-US" altLang="zh-TW" sz="2200" dirty="0"/>
              <a:t> of gates</a:t>
            </a:r>
          </a:p>
          <a:p>
            <a:pPr algn="just"/>
            <a:r>
              <a:rPr lang="en-US" altLang="zh-TW" sz="2200" dirty="0"/>
              <a:t>Outputs S</a:t>
            </a:r>
            <a:r>
              <a:rPr lang="en-US" altLang="zh-TW" sz="2200" baseline="-25000" dirty="0"/>
              <a:t>1</a:t>
            </a:r>
            <a:r>
              <a:rPr lang="en-US" altLang="zh-TW" sz="2200" dirty="0"/>
              <a:t> through S</a:t>
            </a:r>
            <a:r>
              <a:rPr lang="en-US" altLang="zh-TW" sz="2200" baseline="-25000" dirty="0"/>
              <a:t>3</a:t>
            </a:r>
            <a:r>
              <a:rPr lang="en-US" altLang="zh-TW" sz="2200" dirty="0"/>
              <a:t> have </a:t>
            </a:r>
            <a:r>
              <a:rPr lang="en-US" altLang="zh-TW" sz="2200" dirty="0">
                <a:solidFill>
                  <a:srgbClr val="FF5050"/>
                </a:solidFill>
              </a:rPr>
              <a:t>equal</a:t>
            </a:r>
            <a:r>
              <a:rPr lang="en-US" altLang="zh-TW" sz="2200" dirty="0"/>
              <a:t> </a:t>
            </a:r>
            <a:r>
              <a:rPr lang="en-US" altLang="zh-TW" sz="2200" dirty="0">
                <a:solidFill>
                  <a:srgbClr val="FF5050"/>
                </a:solidFill>
              </a:rPr>
              <a:t>propagation</a:t>
            </a:r>
            <a:r>
              <a:rPr lang="en-US" altLang="zh-TW" sz="2200" dirty="0"/>
              <a:t> </a:t>
            </a:r>
            <a:r>
              <a:rPr lang="en-US" altLang="zh-TW" sz="2200" dirty="0">
                <a:solidFill>
                  <a:srgbClr val="FF5050"/>
                </a:solidFill>
              </a:rPr>
              <a:t>delay</a:t>
            </a:r>
            <a:r>
              <a:rPr lang="en-US" altLang="zh-TW" sz="2200" dirty="0"/>
              <a:t> times</a:t>
            </a:r>
          </a:p>
        </p:txBody>
      </p:sp>
      <p:sp>
        <p:nvSpPr>
          <p:cNvPr id="3" name="Slide Number Placeholder 2">
            <a:extLst>
              <a:ext uri="{FF2B5EF4-FFF2-40B4-BE49-F238E27FC236}">
                <a16:creationId xmlns:a16="http://schemas.microsoft.com/office/drawing/2014/main" id="{545BD89B-AE3C-488B-A61F-8B1B04F53B1D}"/>
              </a:ext>
            </a:extLst>
          </p:cNvPr>
          <p:cNvSpPr>
            <a:spLocks noGrp="1"/>
          </p:cNvSpPr>
          <p:nvPr>
            <p:ph type="sldNum" sz="quarter" idx="12"/>
          </p:nvPr>
        </p:nvSpPr>
        <p:spPr/>
        <p:txBody>
          <a:bodyPr/>
          <a:lstStyle/>
          <a:p>
            <a:fld id="{7000EB38-BADF-40E8-A0D2-1BB999F9F745}" type="slidenum">
              <a:rPr lang="en-PK" smtClean="0"/>
              <a:t>12</a:t>
            </a:fld>
            <a:endParaRPr lang="en-PK"/>
          </a:p>
        </p:txBody>
      </p:sp>
      <p:sp>
        <p:nvSpPr>
          <p:cNvPr id="2" name="Footer Placeholder 1">
            <a:extLst>
              <a:ext uri="{FF2B5EF4-FFF2-40B4-BE49-F238E27FC236}">
                <a16:creationId xmlns:a16="http://schemas.microsoft.com/office/drawing/2014/main" id="{DC0D91AD-2972-4922-B69C-FABDD323DD37}"/>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2BE425B-2315-4A79-971A-646913FF7ECB}"/>
              </a:ext>
            </a:extLst>
          </p:cNvPr>
          <p:cNvSpPr>
            <a:spLocks noGrp="1" noChangeArrowheads="1"/>
          </p:cNvSpPr>
          <p:nvPr>
            <p:ph type="title"/>
          </p:nvPr>
        </p:nvSpPr>
        <p:spPr>
          <a:xfrm>
            <a:off x="2070101" y="219076"/>
            <a:ext cx="7883525" cy="417513"/>
          </a:xfrm>
        </p:spPr>
        <p:txBody>
          <a:bodyPr>
            <a:noAutofit/>
          </a:bodyPr>
          <a:lstStyle/>
          <a:p>
            <a:pPr algn="ctr"/>
            <a:r>
              <a:rPr lang="en-US" altLang="en-US" dirty="0"/>
              <a:t>4-Bit Adder with Carry Look ahead</a:t>
            </a:r>
          </a:p>
        </p:txBody>
      </p:sp>
      <p:pic>
        <p:nvPicPr>
          <p:cNvPr id="45059" name="Picture 2" descr="AACFLOV0">
            <a:extLst>
              <a:ext uri="{FF2B5EF4-FFF2-40B4-BE49-F238E27FC236}">
                <a16:creationId xmlns:a16="http://schemas.microsoft.com/office/drawing/2014/main" id="{5DA72C54-FA53-45AF-9EA8-14DE94FFAC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1" y="1071563"/>
            <a:ext cx="4500563"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A79585F-A829-46EF-9999-64DCCD09A9E5}"/>
              </a:ext>
            </a:extLst>
          </p:cNvPr>
          <p:cNvSpPr>
            <a:spLocks noGrp="1"/>
          </p:cNvSpPr>
          <p:nvPr>
            <p:ph type="sldNum" sz="quarter" idx="12"/>
          </p:nvPr>
        </p:nvSpPr>
        <p:spPr/>
        <p:txBody>
          <a:bodyPr/>
          <a:lstStyle/>
          <a:p>
            <a:fld id="{7000EB38-BADF-40E8-A0D2-1BB999F9F745}" type="slidenum">
              <a:rPr lang="en-PK" smtClean="0"/>
              <a:t>13</a:t>
            </a:fld>
            <a:endParaRPr lang="en-PK"/>
          </a:p>
        </p:txBody>
      </p:sp>
      <p:sp>
        <p:nvSpPr>
          <p:cNvPr id="2" name="Footer Placeholder 1">
            <a:extLst>
              <a:ext uri="{FF2B5EF4-FFF2-40B4-BE49-F238E27FC236}">
                <a16:creationId xmlns:a16="http://schemas.microsoft.com/office/drawing/2014/main" id="{F46EE8C5-4B56-4259-B899-8373D835D6BB}"/>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D2BB963-F764-46A6-B7D0-5E75E42F298B}"/>
              </a:ext>
            </a:extLst>
          </p:cNvPr>
          <p:cNvSpPr>
            <a:spLocks noGrp="1" noChangeArrowheads="1"/>
          </p:cNvSpPr>
          <p:nvPr>
            <p:ph type="title"/>
          </p:nvPr>
        </p:nvSpPr>
        <p:spPr>
          <a:xfrm>
            <a:off x="2070100" y="219076"/>
            <a:ext cx="7812088" cy="417513"/>
          </a:xfrm>
        </p:spPr>
        <p:txBody>
          <a:bodyPr>
            <a:noAutofit/>
          </a:bodyPr>
          <a:lstStyle/>
          <a:p>
            <a:pPr algn="ctr"/>
            <a:r>
              <a:rPr lang="en-US" altLang="zh-TW" dirty="0"/>
              <a:t>Binary Subtractor</a:t>
            </a:r>
          </a:p>
        </p:txBody>
      </p:sp>
      <p:sp>
        <p:nvSpPr>
          <p:cNvPr id="46083" name="Rectangle 3">
            <a:extLst>
              <a:ext uri="{FF2B5EF4-FFF2-40B4-BE49-F238E27FC236}">
                <a16:creationId xmlns:a16="http://schemas.microsoft.com/office/drawing/2014/main" id="{AA8248A7-10DD-4D15-857A-77F60A6B5BFF}"/>
              </a:ext>
            </a:extLst>
          </p:cNvPr>
          <p:cNvSpPr>
            <a:spLocks noGrp="1" noChangeArrowheads="1"/>
          </p:cNvSpPr>
          <p:nvPr>
            <p:ph type="body" idx="1"/>
          </p:nvPr>
        </p:nvSpPr>
        <p:spPr bwMode="auto">
          <a:xfrm>
            <a:off x="2133600" y="980729"/>
            <a:ext cx="7772400" cy="492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t>
            </a:r>
            <a:r>
              <a:rPr lang="en-US" altLang="zh-TW" sz="2200" dirty="0">
                <a:solidFill>
                  <a:srgbClr val="FF5050"/>
                </a:solidFill>
              </a:rPr>
              <a:t>subtraction</a:t>
            </a:r>
            <a:r>
              <a:rPr lang="en-US" altLang="zh-TW" sz="2200" dirty="0"/>
              <a:t> of unsigned binary numbers can be easily done by means of </a:t>
            </a:r>
            <a:r>
              <a:rPr lang="en-US" altLang="zh-TW" sz="2200" dirty="0">
                <a:solidFill>
                  <a:srgbClr val="FF5050"/>
                </a:solidFill>
              </a:rPr>
              <a:t>complements</a:t>
            </a:r>
            <a:r>
              <a:rPr lang="en-US" altLang="zh-TW" sz="2200" dirty="0"/>
              <a:t>.(section 1-5)</a:t>
            </a:r>
          </a:p>
          <a:p>
            <a:pPr algn="just"/>
            <a:r>
              <a:rPr lang="en-US" altLang="zh-TW" sz="2200" dirty="0"/>
              <a:t>A-B = A+(2’s complement of B)</a:t>
            </a:r>
          </a:p>
          <a:p>
            <a:pPr algn="just"/>
            <a:r>
              <a:rPr lang="en-US" altLang="zh-TW" sz="2200" dirty="0"/>
              <a:t>The </a:t>
            </a:r>
            <a:r>
              <a:rPr lang="en-US" altLang="zh-TW" sz="2200" dirty="0">
                <a:solidFill>
                  <a:srgbClr val="FF5050"/>
                </a:solidFill>
              </a:rPr>
              <a:t>2’s</a:t>
            </a:r>
            <a:r>
              <a:rPr lang="en-US" altLang="zh-TW" sz="2200" dirty="0"/>
              <a:t> </a:t>
            </a:r>
            <a:r>
              <a:rPr lang="en-US" altLang="zh-TW" sz="2200" dirty="0">
                <a:solidFill>
                  <a:srgbClr val="FF5050"/>
                </a:solidFill>
              </a:rPr>
              <a:t>complement</a:t>
            </a:r>
            <a:r>
              <a:rPr lang="en-US" altLang="zh-TW" sz="2200" dirty="0"/>
              <a:t> can be obtained by taking the </a:t>
            </a:r>
            <a:r>
              <a:rPr lang="en-US" altLang="zh-TW" sz="2200" dirty="0">
                <a:solidFill>
                  <a:srgbClr val="FF5050"/>
                </a:solidFill>
              </a:rPr>
              <a:t>1’s</a:t>
            </a:r>
            <a:r>
              <a:rPr lang="en-US" altLang="zh-TW" sz="2200" dirty="0"/>
              <a:t> </a:t>
            </a:r>
            <a:r>
              <a:rPr lang="en-US" altLang="zh-TW" sz="2200" dirty="0">
                <a:solidFill>
                  <a:srgbClr val="FF5050"/>
                </a:solidFill>
              </a:rPr>
              <a:t>complement</a:t>
            </a:r>
            <a:r>
              <a:rPr lang="en-US" altLang="zh-TW" sz="2200" dirty="0"/>
              <a:t> and </a:t>
            </a:r>
            <a:r>
              <a:rPr lang="en-US" altLang="zh-TW" sz="2200" dirty="0">
                <a:solidFill>
                  <a:srgbClr val="FF5050"/>
                </a:solidFill>
              </a:rPr>
              <a:t>adding</a:t>
            </a:r>
            <a:r>
              <a:rPr lang="en-US" altLang="zh-TW" sz="2200" dirty="0"/>
              <a:t> </a:t>
            </a:r>
            <a:r>
              <a:rPr lang="en-US" altLang="zh-TW" sz="2200" dirty="0">
                <a:solidFill>
                  <a:srgbClr val="FF5050"/>
                </a:solidFill>
              </a:rPr>
              <a:t>1</a:t>
            </a:r>
            <a:r>
              <a:rPr lang="en-US" altLang="zh-TW" sz="2200" dirty="0"/>
              <a:t> to least significant pair of bits</a:t>
            </a:r>
          </a:p>
          <a:p>
            <a:pPr algn="just"/>
            <a:r>
              <a:rPr lang="en-US" altLang="zh-TW" sz="2200" dirty="0"/>
              <a:t>To obtain </a:t>
            </a:r>
            <a:r>
              <a:rPr lang="en-US" altLang="zh-TW" sz="2200" dirty="0">
                <a:solidFill>
                  <a:srgbClr val="FF5050"/>
                </a:solidFill>
              </a:rPr>
              <a:t>2’s</a:t>
            </a:r>
            <a:r>
              <a:rPr lang="en-US" altLang="zh-TW" sz="2200" dirty="0"/>
              <a:t> </a:t>
            </a:r>
            <a:r>
              <a:rPr lang="en-US" altLang="zh-TW" sz="2200" dirty="0">
                <a:solidFill>
                  <a:srgbClr val="FF5050"/>
                </a:solidFill>
              </a:rPr>
              <a:t>complement</a:t>
            </a:r>
            <a:r>
              <a:rPr lang="en-US" altLang="zh-TW" sz="2200" dirty="0"/>
              <a:t>, the </a:t>
            </a:r>
            <a:r>
              <a:rPr lang="en-US" altLang="zh-TW" sz="2200" dirty="0">
                <a:solidFill>
                  <a:srgbClr val="FF5050"/>
                </a:solidFill>
              </a:rPr>
              <a:t>1’s</a:t>
            </a:r>
            <a:r>
              <a:rPr lang="en-US" altLang="zh-TW" sz="2200" dirty="0"/>
              <a:t> </a:t>
            </a:r>
            <a:r>
              <a:rPr lang="en-US" altLang="zh-TW" sz="2200" dirty="0">
                <a:solidFill>
                  <a:srgbClr val="FF5050"/>
                </a:solidFill>
              </a:rPr>
              <a:t>complement</a:t>
            </a:r>
            <a:r>
              <a:rPr lang="en-US" altLang="zh-TW" sz="2200" dirty="0"/>
              <a:t> can be implemented with </a:t>
            </a:r>
            <a:r>
              <a:rPr lang="en-US" altLang="zh-TW" sz="2200" dirty="0">
                <a:solidFill>
                  <a:srgbClr val="FF5050"/>
                </a:solidFill>
              </a:rPr>
              <a:t>inverters</a:t>
            </a:r>
            <a:r>
              <a:rPr lang="en-US" altLang="zh-TW" sz="2200" dirty="0"/>
              <a:t> and one can be added to the sum through the </a:t>
            </a:r>
            <a:r>
              <a:rPr lang="en-US" altLang="zh-TW" sz="2200" dirty="0">
                <a:solidFill>
                  <a:srgbClr val="FF5050"/>
                </a:solidFill>
              </a:rPr>
              <a:t>input</a:t>
            </a:r>
            <a:r>
              <a:rPr lang="en-US" altLang="zh-TW" sz="2200" dirty="0"/>
              <a:t> </a:t>
            </a:r>
            <a:r>
              <a:rPr lang="en-US" altLang="zh-TW" sz="2200" dirty="0">
                <a:solidFill>
                  <a:srgbClr val="FF5050"/>
                </a:solidFill>
              </a:rPr>
              <a:t>carry</a:t>
            </a:r>
          </a:p>
        </p:txBody>
      </p:sp>
      <p:sp>
        <p:nvSpPr>
          <p:cNvPr id="3" name="Slide Number Placeholder 2">
            <a:extLst>
              <a:ext uri="{FF2B5EF4-FFF2-40B4-BE49-F238E27FC236}">
                <a16:creationId xmlns:a16="http://schemas.microsoft.com/office/drawing/2014/main" id="{44E8902B-EFD0-4793-8200-69AA388AAD41}"/>
              </a:ext>
            </a:extLst>
          </p:cNvPr>
          <p:cNvSpPr>
            <a:spLocks noGrp="1"/>
          </p:cNvSpPr>
          <p:nvPr>
            <p:ph type="sldNum" sz="quarter" idx="12"/>
          </p:nvPr>
        </p:nvSpPr>
        <p:spPr/>
        <p:txBody>
          <a:bodyPr/>
          <a:lstStyle/>
          <a:p>
            <a:fld id="{7000EB38-BADF-40E8-A0D2-1BB999F9F745}" type="slidenum">
              <a:rPr lang="en-PK" smtClean="0"/>
              <a:t>14</a:t>
            </a:fld>
            <a:endParaRPr lang="en-PK"/>
          </a:p>
        </p:txBody>
      </p:sp>
      <p:sp>
        <p:nvSpPr>
          <p:cNvPr id="2" name="Footer Placeholder 1">
            <a:extLst>
              <a:ext uri="{FF2B5EF4-FFF2-40B4-BE49-F238E27FC236}">
                <a16:creationId xmlns:a16="http://schemas.microsoft.com/office/drawing/2014/main" id="{39111D6B-453F-4C43-AB64-060A5FB82E6F}"/>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63E94A1-8F85-4823-8BD4-87AE07A5EFEB}"/>
              </a:ext>
            </a:extLst>
          </p:cNvPr>
          <p:cNvSpPr>
            <a:spLocks noGrp="1" noChangeArrowheads="1"/>
          </p:cNvSpPr>
          <p:nvPr>
            <p:ph type="title"/>
          </p:nvPr>
        </p:nvSpPr>
        <p:spPr>
          <a:xfrm>
            <a:off x="1952626" y="357188"/>
            <a:ext cx="8215313" cy="500062"/>
          </a:xfrm>
        </p:spPr>
        <p:txBody>
          <a:bodyPr>
            <a:noAutofit/>
          </a:bodyPr>
          <a:lstStyle/>
          <a:p>
            <a:pPr algn="ctr"/>
            <a:r>
              <a:rPr lang="en-US" altLang="zh-TW" dirty="0"/>
              <a:t>Binary Subtractor</a:t>
            </a:r>
          </a:p>
        </p:txBody>
      </p:sp>
      <p:sp>
        <p:nvSpPr>
          <p:cNvPr id="47107" name="Rectangle 3">
            <a:extLst>
              <a:ext uri="{FF2B5EF4-FFF2-40B4-BE49-F238E27FC236}">
                <a16:creationId xmlns:a16="http://schemas.microsoft.com/office/drawing/2014/main" id="{5B223592-30B1-4BAD-9C7F-86B3066B9FB0}"/>
              </a:ext>
            </a:extLst>
          </p:cNvPr>
          <p:cNvSpPr>
            <a:spLocks noGrp="1" noChangeArrowheads="1"/>
          </p:cNvSpPr>
          <p:nvPr>
            <p:ph type="body" idx="1"/>
          </p:nvPr>
        </p:nvSpPr>
        <p:spPr bwMode="auto">
          <a:xfrm>
            <a:off x="1938339" y="857250"/>
            <a:ext cx="8229600" cy="52149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circuit for </a:t>
            </a:r>
            <a:r>
              <a:rPr lang="en-US" altLang="zh-TW" sz="2200" dirty="0">
                <a:solidFill>
                  <a:srgbClr val="FF5050"/>
                </a:solidFill>
              </a:rPr>
              <a:t>subtracting</a:t>
            </a:r>
            <a:r>
              <a:rPr lang="en-US" altLang="zh-TW" sz="2200" dirty="0"/>
              <a:t> A – B consists of an </a:t>
            </a:r>
            <a:r>
              <a:rPr lang="en-US" altLang="zh-TW" sz="2200" dirty="0">
                <a:solidFill>
                  <a:srgbClr val="FF5050"/>
                </a:solidFill>
              </a:rPr>
              <a:t>adder</a:t>
            </a:r>
            <a:r>
              <a:rPr lang="en-US" altLang="zh-TW" sz="2200" dirty="0"/>
              <a:t> with </a:t>
            </a:r>
            <a:r>
              <a:rPr lang="en-US" altLang="zh-TW" sz="2200" dirty="0">
                <a:solidFill>
                  <a:srgbClr val="FF5050"/>
                </a:solidFill>
              </a:rPr>
              <a:t>inverters</a:t>
            </a:r>
            <a:r>
              <a:rPr lang="en-US" altLang="zh-TW" sz="2200" dirty="0"/>
              <a:t> placed between each data input B and the corresponding input of full adder</a:t>
            </a:r>
          </a:p>
          <a:p>
            <a:pPr algn="just"/>
            <a:r>
              <a:rPr lang="en-US" altLang="zh-TW" sz="2200" dirty="0"/>
              <a:t>The input carry </a:t>
            </a:r>
            <a:r>
              <a:rPr lang="en-US" altLang="zh-TW" sz="2200" dirty="0">
                <a:solidFill>
                  <a:srgbClr val="FF5050"/>
                </a:solidFill>
              </a:rPr>
              <a:t>C</a:t>
            </a:r>
            <a:r>
              <a:rPr lang="en-US" altLang="zh-TW" sz="2200" baseline="-25000" dirty="0">
                <a:solidFill>
                  <a:srgbClr val="FF5050"/>
                </a:solidFill>
              </a:rPr>
              <a:t>0</a:t>
            </a:r>
            <a:r>
              <a:rPr lang="en-US" altLang="zh-TW" sz="2200" dirty="0"/>
              <a:t> must be equal to </a:t>
            </a:r>
            <a:r>
              <a:rPr lang="en-US" altLang="zh-TW" sz="2200" dirty="0">
                <a:solidFill>
                  <a:srgbClr val="FF5050"/>
                </a:solidFill>
              </a:rPr>
              <a:t>1</a:t>
            </a:r>
            <a:r>
              <a:rPr lang="en-US" altLang="zh-TW" sz="2200" dirty="0"/>
              <a:t> when performing </a:t>
            </a:r>
            <a:r>
              <a:rPr lang="en-US" altLang="zh-TW" sz="2200" dirty="0">
                <a:solidFill>
                  <a:srgbClr val="FF5050"/>
                </a:solidFill>
              </a:rPr>
              <a:t>subtraction</a:t>
            </a:r>
          </a:p>
          <a:p>
            <a:pPr algn="just"/>
            <a:r>
              <a:rPr lang="en-US" altLang="zh-TW" sz="2200" dirty="0"/>
              <a:t>The </a:t>
            </a:r>
            <a:r>
              <a:rPr lang="en-US" altLang="zh-TW" sz="2200" dirty="0">
                <a:solidFill>
                  <a:srgbClr val="FF5050"/>
                </a:solidFill>
              </a:rPr>
              <a:t>operation</a:t>
            </a:r>
            <a:r>
              <a:rPr lang="en-US" altLang="zh-TW" sz="2200" dirty="0"/>
              <a:t> thus performed becomes A plus the 1’s complement of B plus 1 (A+1’s complement of B+1). This is equal to A plus 2’s complement of B (A+2’s complement of B)</a:t>
            </a:r>
          </a:p>
          <a:p>
            <a:pPr algn="just"/>
            <a:r>
              <a:rPr lang="en-US" altLang="zh-TW" sz="2200" dirty="0"/>
              <a:t>For unsigned numbers this gives A – B if A ≥ B or the 2’s complement of (B – A) if A&lt;B </a:t>
            </a:r>
          </a:p>
        </p:txBody>
      </p:sp>
      <p:sp>
        <p:nvSpPr>
          <p:cNvPr id="3" name="Slide Number Placeholder 2">
            <a:extLst>
              <a:ext uri="{FF2B5EF4-FFF2-40B4-BE49-F238E27FC236}">
                <a16:creationId xmlns:a16="http://schemas.microsoft.com/office/drawing/2014/main" id="{DFD4AE68-E337-4802-97EB-B3B68C5F2DFC}"/>
              </a:ext>
            </a:extLst>
          </p:cNvPr>
          <p:cNvSpPr>
            <a:spLocks noGrp="1"/>
          </p:cNvSpPr>
          <p:nvPr>
            <p:ph type="sldNum" sz="quarter" idx="12"/>
          </p:nvPr>
        </p:nvSpPr>
        <p:spPr/>
        <p:txBody>
          <a:bodyPr/>
          <a:lstStyle/>
          <a:p>
            <a:fld id="{7000EB38-BADF-40E8-A0D2-1BB999F9F745}" type="slidenum">
              <a:rPr lang="en-PK" smtClean="0"/>
              <a:t>15</a:t>
            </a:fld>
            <a:endParaRPr lang="en-PK"/>
          </a:p>
        </p:txBody>
      </p:sp>
      <p:sp>
        <p:nvSpPr>
          <p:cNvPr id="2" name="Footer Placeholder 1">
            <a:extLst>
              <a:ext uri="{FF2B5EF4-FFF2-40B4-BE49-F238E27FC236}">
                <a16:creationId xmlns:a16="http://schemas.microsoft.com/office/drawing/2014/main" id="{BD01A959-20A2-409B-AC29-CF640B0E9E4B}"/>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63C7A98-6FFC-43D0-B305-F7FE2BC026EE}"/>
              </a:ext>
            </a:extLst>
          </p:cNvPr>
          <p:cNvSpPr>
            <a:spLocks noGrp="1" noChangeArrowheads="1"/>
          </p:cNvSpPr>
          <p:nvPr>
            <p:ph type="title"/>
          </p:nvPr>
        </p:nvSpPr>
        <p:spPr>
          <a:xfrm>
            <a:off x="2024063" y="219076"/>
            <a:ext cx="8286750" cy="417513"/>
          </a:xfrm>
        </p:spPr>
        <p:txBody>
          <a:bodyPr>
            <a:noAutofit/>
          </a:bodyPr>
          <a:lstStyle/>
          <a:p>
            <a:pPr algn="ctr"/>
            <a:r>
              <a:rPr lang="en-US" altLang="zh-TW" dirty="0"/>
              <a:t>Binary Subtractor</a:t>
            </a:r>
          </a:p>
        </p:txBody>
      </p:sp>
      <p:sp>
        <p:nvSpPr>
          <p:cNvPr id="48131" name="Rectangle 3">
            <a:extLst>
              <a:ext uri="{FF2B5EF4-FFF2-40B4-BE49-F238E27FC236}">
                <a16:creationId xmlns:a16="http://schemas.microsoft.com/office/drawing/2014/main" id="{5EC9FC3C-5BCF-496F-A410-E9AAA5AF793E}"/>
              </a:ext>
            </a:extLst>
          </p:cNvPr>
          <p:cNvSpPr>
            <a:spLocks noGrp="1" noChangeArrowheads="1"/>
          </p:cNvSpPr>
          <p:nvPr>
            <p:ph type="body" idx="1"/>
          </p:nvPr>
        </p:nvSpPr>
        <p:spPr bwMode="auto">
          <a:xfrm>
            <a:off x="1789042" y="928688"/>
            <a:ext cx="8759687" cy="54721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t>
            </a:r>
            <a:r>
              <a:rPr lang="en-US" altLang="zh-TW" sz="2200" dirty="0">
                <a:solidFill>
                  <a:srgbClr val="FF5050"/>
                </a:solidFill>
              </a:rPr>
              <a:t>addition</a:t>
            </a:r>
            <a:r>
              <a:rPr lang="en-US" altLang="zh-TW" sz="2200" dirty="0"/>
              <a:t> and </a:t>
            </a:r>
            <a:r>
              <a:rPr lang="en-US" altLang="zh-TW" sz="2200" dirty="0">
                <a:solidFill>
                  <a:srgbClr val="FF5050"/>
                </a:solidFill>
              </a:rPr>
              <a:t>subtraction</a:t>
            </a:r>
            <a:r>
              <a:rPr lang="en-US" altLang="zh-TW" sz="2200" dirty="0"/>
              <a:t> operation can be </a:t>
            </a:r>
            <a:r>
              <a:rPr lang="en-US" altLang="zh-TW" sz="2200" dirty="0">
                <a:solidFill>
                  <a:srgbClr val="FF5050"/>
                </a:solidFill>
              </a:rPr>
              <a:t>combined</a:t>
            </a:r>
            <a:r>
              <a:rPr lang="en-US" altLang="zh-TW" sz="2200" dirty="0"/>
              <a:t> into one circuit with one common binary adder</a:t>
            </a:r>
          </a:p>
          <a:p>
            <a:pPr algn="just"/>
            <a:r>
              <a:rPr lang="en-US" altLang="zh-TW" sz="2200" dirty="0"/>
              <a:t>This is done by including an </a:t>
            </a:r>
            <a:r>
              <a:rPr lang="en-US" altLang="zh-TW" sz="2200" dirty="0">
                <a:solidFill>
                  <a:srgbClr val="FF5050"/>
                </a:solidFill>
              </a:rPr>
              <a:t>exclusive-OR</a:t>
            </a:r>
            <a:r>
              <a:rPr lang="en-US" altLang="zh-TW" sz="2200" dirty="0"/>
              <a:t> gate with </a:t>
            </a:r>
            <a:r>
              <a:rPr lang="en-US" altLang="zh-TW" sz="2200" dirty="0">
                <a:solidFill>
                  <a:srgbClr val="FF5050"/>
                </a:solidFill>
              </a:rPr>
              <a:t>each</a:t>
            </a:r>
            <a:r>
              <a:rPr lang="en-US" altLang="zh-TW" sz="2200" dirty="0"/>
              <a:t> </a:t>
            </a:r>
            <a:r>
              <a:rPr lang="en-US" altLang="zh-TW" sz="2200" dirty="0">
                <a:solidFill>
                  <a:srgbClr val="FF5050"/>
                </a:solidFill>
              </a:rPr>
              <a:t>full</a:t>
            </a:r>
            <a:r>
              <a:rPr lang="en-US" altLang="zh-TW" sz="2200" dirty="0"/>
              <a:t> </a:t>
            </a:r>
            <a:r>
              <a:rPr lang="en-US" altLang="zh-TW" sz="2200" dirty="0">
                <a:solidFill>
                  <a:srgbClr val="FF5050"/>
                </a:solidFill>
              </a:rPr>
              <a:t>adder</a:t>
            </a:r>
          </a:p>
          <a:p>
            <a:pPr algn="just"/>
            <a:r>
              <a:rPr lang="en-US" altLang="zh-TW" sz="2200" dirty="0"/>
              <a:t>The mode input M controls the operation. When </a:t>
            </a:r>
            <a:r>
              <a:rPr lang="en-US" altLang="zh-TW" sz="2200" dirty="0">
                <a:solidFill>
                  <a:srgbClr val="FF5050"/>
                </a:solidFill>
              </a:rPr>
              <a:t>M=0</a:t>
            </a:r>
            <a:r>
              <a:rPr lang="en-US" altLang="zh-TW" sz="2200" dirty="0"/>
              <a:t>, we have B</a:t>
            </a:r>
            <a:r>
              <a:rPr lang="en-US" sz="2200" dirty="0">
                <a:sym typeface="Symbol" panose="05050102010706020507" pitchFamily="18" charset="2"/>
              </a:rPr>
              <a:t></a:t>
            </a:r>
            <a:r>
              <a:rPr lang="en-US" altLang="zh-TW" sz="2200" dirty="0"/>
              <a:t>0= B. The full adder receives the value of B, the input carry is 0 and the circuit performs </a:t>
            </a:r>
            <a:r>
              <a:rPr lang="en-US" altLang="zh-TW" sz="2200" dirty="0">
                <a:solidFill>
                  <a:srgbClr val="FF5050"/>
                </a:solidFill>
              </a:rPr>
              <a:t>A+B</a:t>
            </a:r>
          </a:p>
          <a:p>
            <a:pPr algn="just"/>
            <a:r>
              <a:rPr lang="en-US" altLang="zh-TW" sz="2200" dirty="0"/>
              <a:t>When </a:t>
            </a:r>
            <a:r>
              <a:rPr lang="en-US" altLang="zh-TW" sz="2200" dirty="0">
                <a:solidFill>
                  <a:srgbClr val="FF5050"/>
                </a:solidFill>
              </a:rPr>
              <a:t>M=1</a:t>
            </a:r>
            <a:r>
              <a:rPr lang="en-US" altLang="zh-TW" sz="2200" dirty="0"/>
              <a:t>, we have B</a:t>
            </a:r>
            <a:r>
              <a:rPr lang="en-US" sz="2200" dirty="0">
                <a:sym typeface="Symbol" panose="05050102010706020507" pitchFamily="18" charset="2"/>
              </a:rPr>
              <a:t></a:t>
            </a:r>
            <a:r>
              <a:rPr lang="en-US" altLang="zh-TW" sz="2200" dirty="0"/>
              <a:t>1= B’. The full adder receives the value of B’, the input carry C</a:t>
            </a:r>
            <a:r>
              <a:rPr lang="en-US" altLang="zh-TW" sz="2200" baseline="-25000" dirty="0"/>
              <a:t>0</a:t>
            </a:r>
            <a:r>
              <a:rPr lang="en-US" altLang="zh-TW" sz="2200" dirty="0"/>
              <a:t> is 1 and the circuit performs A plus the 2’s complement of B. (A+1’s complement of B+1).</a:t>
            </a:r>
          </a:p>
          <a:p>
            <a:pPr algn="just"/>
            <a:r>
              <a:rPr lang="en-US" altLang="zh-TW" sz="2200" dirty="0"/>
              <a:t>The exclusive-OR with output </a:t>
            </a:r>
            <a:r>
              <a:rPr lang="en-US" altLang="zh-TW" sz="2200" dirty="0">
                <a:solidFill>
                  <a:srgbClr val="FF5050"/>
                </a:solidFill>
              </a:rPr>
              <a:t>V</a:t>
            </a:r>
            <a:r>
              <a:rPr lang="en-US" altLang="zh-TW" sz="2200" dirty="0"/>
              <a:t> is for detecting an overflow (detail later, in overflow)</a:t>
            </a:r>
          </a:p>
        </p:txBody>
      </p:sp>
      <p:sp>
        <p:nvSpPr>
          <p:cNvPr id="3" name="Slide Number Placeholder 2">
            <a:extLst>
              <a:ext uri="{FF2B5EF4-FFF2-40B4-BE49-F238E27FC236}">
                <a16:creationId xmlns:a16="http://schemas.microsoft.com/office/drawing/2014/main" id="{C6654457-3724-46A5-BF6A-90BB31ED6FC8}"/>
              </a:ext>
            </a:extLst>
          </p:cNvPr>
          <p:cNvSpPr>
            <a:spLocks noGrp="1"/>
          </p:cNvSpPr>
          <p:nvPr>
            <p:ph type="sldNum" sz="quarter" idx="12"/>
          </p:nvPr>
        </p:nvSpPr>
        <p:spPr/>
        <p:txBody>
          <a:bodyPr/>
          <a:lstStyle/>
          <a:p>
            <a:fld id="{7000EB38-BADF-40E8-A0D2-1BB999F9F745}" type="slidenum">
              <a:rPr lang="en-PK" smtClean="0"/>
              <a:t>16</a:t>
            </a:fld>
            <a:endParaRPr lang="en-PK"/>
          </a:p>
        </p:txBody>
      </p:sp>
      <p:sp>
        <p:nvSpPr>
          <p:cNvPr id="2" name="Footer Placeholder 1">
            <a:extLst>
              <a:ext uri="{FF2B5EF4-FFF2-40B4-BE49-F238E27FC236}">
                <a16:creationId xmlns:a16="http://schemas.microsoft.com/office/drawing/2014/main" id="{DC1C8F10-17EC-43AD-BBEC-9C6FF28A4C21}"/>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028">
            <a:extLst>
              <a:ext uri="{FF2B5EF4-FFF2-40B4-BE49-F238E27FC236}">
                <a16:creationId xmlns:a16="http://schemas.microsoft.com/office/drawing/2014/main" id="{970D54BF-9D19-4E68-A1DA-A35CDB9D0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461" y="1000127"/>
            <a:ext cx="9568070" cy="520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2246E79-2CD8-452F-B3C1-816D4718F574}"/>
              </a:ext>
            </a:extLst>
          </p:cNvPr>
          <p:cNvSpPr>
            <a:spLocks noGrp="1"/>
          </p:cNvSpPr>
          <p:nvPr>
            <p:ph type="sldNum" sz="quarter" idx="12"/>
          </p:nvPr>
        </p:nvSpPr>
        <p:spPr/>
        <p:txBody>
          <a:bodyPr/>
          <a:lstStyle/>
          <a:p>
            <a:fld id="{7000EB38-BADF-40E8-A0D2-1BB999F9F745}" type="slidenum">
              <a:rPr lang="en-PK" smtClean="0"/>
              <a:t>17</a:t>
            </a:fld>
            <a:endParaRPr lang="en-PK"/>
          </a:p>
        </p:txBody>
      </p:sp>
      <p:sp>
        <p:nvSpPr>
          <p:cNvPr id="2" name="Footer Placeholder 1">
            <a:extLst>
              <a:ext uri="{FF2B5EF4-FFF2-40B4-BE49-F238E27FC236}">
                <a16:creationId xmlns:a16="http://schemas.microsoft.com/office/drawing/2014/main" id="{6BEA5A13-F29A-4166-BEB0-899F73BB75CD}"/>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761DF95-F4E6-4582-A547-D11EFA6C0192}"/>
              </a:ext>
            </a:extLst>
          </p:cNvPr>
          <p:cNvSpPr>
            <a:spLocks noGrp="1" noChangeArrowheads="1"/>
          </p:cNvSpPr>
          <p:nvPr>
            <p:ph type="title"/>
          </p:nvPr>
        </p:nvSpPr>
        <p:spPr>
          <a:xfrm>
            <a:off x="2024063" y="285751"/>
            <a:ext cx="8215312" cy="500063"/>
          </a:xfrm>
        </p:spPr>
        <p:txBody>
          <a:bodyPr>
            <a:noAutofit/>
          </a:bodyPr>
          <a:lstStyle/>
          <a:p>
            <a:pPr algn="ctr"/>
            <a:r>
              <a:rPr lang="en-US" altLang="zh-TW" dirty="0"/>
              <a:t>Overflow</a:t>
            </a:r>
            <a:endParaRPr lang="en-US" altLang="en-US" dirty="0"/>
          </a:p>
        </p:txBody>
      </p:sp>
      <p:sp>
        <p:nvSpPr>
          <p:cNvPr id="50179" name="Rectangle 3">
            <a:extLst>
              <a:ext uri="{FF2B5EF4-FFF2-40B4-BE49-F238E27FC236}">
                <a16:creationId xmlns:a16="http://schemas.microsoft.com/office/drawing/2014/main" id="{DCABE1F8-28E6-4A11-A25D-D11186EDDCCF}"/>
              </a:ext>
            </a:extLst>
          </p:cNvPr>
          <p:cNvSpPr>
            <a:spLocks noGrp="1" noChangeArrowheads="1"/>
          </p:cNvSpPr>
          <p:nvPr>
            <p:ph type="body" idx="1"/>
          </p:nvPr>
        </p:nvSpPr>
        <p:spPr bwMode="auto">
          <a:xfrm>
            <a:off x="1905000" y="914400"/>
            <a:ext cx="8382000" cy="5486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When two numbers of </a:t>
            </a:r>
            <a:r>
              <a:rPr lang="en-US" altLang="zh-TW" sz="2200" dirty="0">
                <a:solidFill>
                  <a:srgbClr val="FF5050"/>
                </a:solidFill>
              </a:rPr>
              <a:t>n</a:t>
            </a:r>
            <a:r>
              <a:rPr lang="en-US" altLang="zh-TW" sz="2200" dirty="0"/>
              <a:t> </a:t>
            </a:r>
            <a:r>
              <a:rPr lang="en-US" altLang="zh-TW" sz="2200" dirty="0">
                <a:solidFill>
                  <a:srgbClr val="FF5050"/>
                </a:solidFill>
              </a:rPr>
              <a:t>digits</a:t>
            </a:r>
            <a:r>
              <a:rPr lang="en-US" altLang="zh-TW" sz="2200" dirty="0"/>
              <a:t> are added and </a:t>
            </a:r>
            <a:r>
              <a:rPr lang="en-US" altLang="zh-TW" sz="2200" dirty="0">
                <a:solidFill>
                  <a:srgbClr val="FF5050"/>
                </a:solidFill>
              </a:rPr>
              <a:t>sum</a:t>
            </a:r>
            <a:r>
              <a:rPr lang="en-US" altLang="zh-TW" sz="2200" dirty="0"/>
              <a:t> occupies </a:t>
            </a:r>
            <a:r>
              <a:rPr lang="en-US" altLang="zh-TW" sz="2200" dirty="0">
                <a:solidFill>
                  <a:srgbClr val="FF5050"/>
                </a:solidFill>
              </a:rPr>
              <a:t>n+1</a:t>
            </a:r>
            <a:r>
              <a:rPr lang="en-US" altLang="zh-TW" sz="2200" dirty="0"/>
              <a:t> digits we say that an </a:t>
            </a:r>
            <a:r>
              <a:rPr lang="en-US" altLang="zh-TW" sz="2200" dirty="0">
                <a:solidFill>
                  <a:srgbClr val="FF5050"/>
                </a:solidFill>
              </a:rPr>
              <a:t>overflow</a:t>
            </a:r>
            <a:r>
              <a:rPr lang="en-US" altLang="zh-TW" sz="2200" dirty="0"/>
              <a:t> occurred</a:t>
            </a:r>
          </a:p>
          <a:p>
            <a:pPr algn="just"/>
            <a:r>
              <a:rPr lang="en-US" altLang="zh-TW" sz="2200" dirty="0"/>
              <a:t>Overflow is problem in digital computers because the number of bits that hold the number (limited storage) is finite and a result that contains n+1 can</a:t>
            </a:r>
            <a:r>
              <a:rPr lang="en-US" altLang="zh-TW" sz="2200" dirty="0">
                <a:latin typeface="Times New Roman" panose="02020603050405020304" pitchFamily="18" charset="0"/>
              </a:rPr>
              <a:t>’</a:t>
            </a:r>
            <a:r>
              <a:rPr lang="en-US" altLang="zh-TW" sz="2200" dirty="0"/>
              <a:t>t  be accommodated. </a:t>
            </a:r>
          </a:p>
          <a:p>
            <a:pPr algn="just"/>
            <a:r>
              <a:rPr lang="en-US" altLang="zh-TW" sz="2200" dirty="0"/>
              <a:t>The detection of an overflow after the addition of two binary numbers depends on whether the numbers are considered to be signed or unsigned</a:t>
            </a:r>
          </a:p>
          <a:p>
            <a:pPr algn="just"/>
            <a:r>
              <a:rPr lang="en-US" altLang="zh-TW" sz="2200" dirty="0"/>
              <a:t>When two </a:t>
            </a:r>
            <a:r>
              <a:rPr lang="en-US" altLang="zh-TW" sz="2200" dirty="0">
                <a:solidFill>
                  <a:srgbClr val="FF5050"/>
                </a:solidFill>
              </a:rPr>
              <a:t>unsigned</a:t>
            </a:r>
            <a:r>
              <a:rPr lang="en-US" altLang="zh-TW" sz="2200" dirty="0"/>
              <a:t> numbers are added an overflow is detected from the </a:t>
            </a:r>
            <a:r>
              <a:rPr lang="en-US" altLang="zh-TW" sz="2200" dirty="0">
                <a:solidFill>
                  <a:srgbClr val="FF5050"/>
                </a:solidFill>
              </a:rPr>
              <a:t>end</a:t>
            </a:r>
            <a:r>
              <a:rPr lang="en-US" altLang="zh-TW" sz="2200" dirty="0"/>
              <a:t> </a:t>
            </a:r>
            <a:r>
              <a:rPr lang="en-US" altLang="zh-TW" sz="2200" dirty="0">
                <a:solidFill>
                  <a:srgbClr val="FF5050"/>
                </a:solidFill>
              </a:rPr>
              <a:t>carry</a:t>
            </a:r>
            <a:r>
              <a:rPr lang="en-US" altLang="zh-TW" sz="2200" dirty="0"/>
              <a:t> out of the most significant position</a:t>
            </a:r>
          </a:p>
          <a:p>
            <a:pPr algn="just"/>
            <a:r>
              <a:rPr lang="en-US" altLang="zh-TW" sz="2200" dirty="0"/>
              <a:t>In the case of </a:t>
            </a:r>
            <a:r>
              <a:rPr lang="en-US" altLang="zh-TW" sz="2200" dirty="0">
                <a:solidFill>
                  <a:srgbClr val="FF5050"/>
                </a:solidFill>
              </a:rPr>
              <a:t>signed</a:t>
            </a:r>
            <a:r>
              <a:rPr lang="en-US" altLang="zh-TW" sz="2200" dirty="0"/>
              <a:t> </a:t>
            </a:r>
            <a:r>
              <a:rPr lang="en-US" altLang="zh-TW" sz="2200" dirty="0">
                <a:solidFill>
                  <a:srgbClr val="FF5050"/>
                </a:solidFill>
              </a:rPr>
              <a:t>numbers</a:t>
            </a:r>
            <a:r>
              <a:rPr lang="en-US" altLang="zh-TW" sz="2200" dirty="0"/>
              <a:t>, the leftmost bit always represent the </a:t>
            </a:r>
            <a:r>
              <a:rPr lang="en-US" altLang="zh-TW" sz="2200" dirty="0">
                <a:solidFill>
                  <a:srgbClr val="FF5050"/>
                </a:solidFill>
              </a:rPr>
              <a:t>sign</a:t>
            </a:r>
            <a:r>
              <a:rPr lang="en-US" altLang="zh-TW" sz="2200" dirty="0"/>
              <a:t> and negative numbers are in 2</a:t>
            </a:r>
            <a:r>
              <a:rPr lang="en-US" altLang="zh-TW" sz="2200" dirty="0">
                <a:latin typeface="Times New Roman" panose="02020603050405020304" pitchFamily="18" charset="0"/>
              </a:rPr>
              <a:t>’</a:t>
            </a:r>
            <a:r>
              <a:rPr lang="en-US" altLang="zh-TW" sz="2200" dirty="0"/>
              <a:t>s </a:t>
            </a:r>
            <a:r>
              <a:rPr lang="en-US" altLang="zh-TW" sz="2200" dirty="0">
                <a:solidFill>
                  <a:srgbClr val="FF5050"/>
                </a:solidFill>
              </a:rPr>
              <a:t>complement</a:t>
            </a:r>
            <a:r>
              <a:rPr lang="en-US" altLang="zh-TW" sz="2200" dirty="0"/>
              <a:t> form</a:t>
            </a:r>
          </a:p>
        </p:txBody>
      </p:sp>
      <p:sp>
        <p:nvSpPr>
          <p:cNvPr id="2" name="Footer Placeholder 1">
            <a:extLst>
              <a:ext uri="{FF2B5EF4-FFF2-40B4-BE49-F238E27FC236}">
                <a16:creationId xmlns:a16="http://schemas.microsoft.com/office/drawing/2014/main" id="{A177D78C-B8A0-4CC6-9C27-72BDA30F66BB}"/>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00C330FC-DD3B-484F-8E3A-7C6179B50412}"/>
              </a:ext>
            </a:extLst>
          </p:cNvPr>
          <p:cNvSpPr>
            <a:spLocks noGrp="1"/>
          </p:cNvSpPr>
          <p:nvPr>
            <p:ph type="sldNum" sz="quarter" idx="12"/>
          </p:nvPr>
        </p:nvSpPr>
        <p:spPr/>
        <p:txBody>
          <a:bodyPr/>
          <a:lstStyle/>
          <a:p>
            <a:fld id="{6E63CA27-6894-4573-9048-726EF75BF820}" type="slidenum">
              <a:rPr lang="en-PK" smtClean="0"/>
              <a:t>18</a:t>
            </a:fld>
            <a:endParaRPr lang="en-PK"/>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4EB6B4-D086-4716-A220-82DE26C2E917}"/>
              </a:ext>
            </a:extLst>
          </p:cNvPr>
          <p:cNvSpPr>
            <a:spLocks noGrp="1" noChangeArrowheads="1"/>
          </p:cNvSpPr>
          <p:nvPr>
            <p:ph type="title"/>
          </p:nvPr>
        </p:nvSpPr>
        <p:spPr>
          <a:xfrm>
            <a:off x="1881189" y="285751"/>
            <a:ext cx="8429625" cy="500063"/>
          </a:xfrm>
        </p:spPr>
        <p:txBody>
          <a:bodyPr>
            <a:noAutofit/>
          </a:bodyPr>
          <a:lstStyle/>
          <a:p>
            <a:pPr algn="ctr"/>
            <a:r>
              <a:rPr lang="en-US" altLang="zh-TW" dirty="0"/>
              <a:t>Overflow</a:t>
            </a:r>
            <a:endParaRPr lang="en-US" altLang="en-US" dirty="0"/>
          </a:p>
        </p:txBody>
      </p:sp>
      <p:sp>
        <p:nvSpPr>
          <p:cNvPr id="51203" name="Rectangle 3">
            <a:extLst>
              <a:ext uri="{FF2B5EF4-FFF2-40B4-BE49-F238E27FC236}">
                <a16:creationId xmlns:a16="http://schemas.microsoft.com/office/drawing/2014/main" id="{389FFA70-861D-451D-831D-9AC65EE12F81}"/>
              </a:ext>
            </a:extLst>
          </p:cNvPr>
          <p:cNvSpPr>
            <a:spLocks noGrp="1" noChangeArrowheads="1"/>
          </p:cNvSpPr>
          <p:nvPr>
            <p:ph type="body" idx="1"/>
          </p:nvPr>
        </p:nvSpPr>
        <p:spPr bwMode="auto">
          <a:xfrm>
            <a:off x="1905000" y="928688"/>
            <a:ext cx="8382000" cy="5167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When two signed numbers are added, the sign bit is treated as part of the number and end carry doesn</a:t>
            </a:r>
            <a:r>
              <a:rPr lang="en-US" altLang="zh-TW" sz="2200" dirty="0">
                <a:latin typeface="Times New Roman" panose="02020603050405020304" pitchFamily="18" charset="0"/>
              </a:rPr>
              <a:t>’</a:t>
            </a:r>
            <a:r>
              <a:rPr lang="en-US" altLang="zh-TW" sz="2200" dirty="0"/>
              <a:t>t indicate an overflow</a:t>
            </a:r>
          </a:p>
          <a:p>
            <a:pPr algn="just"/>
            <a:r>
              <a:rPr lang="en-US" altLang="zh-TW" sz="2200" dirty="0"/>
              <a:t>An overflow can</a:t>
            </a:r>
            <a:r>
              <a:rPr lang="en-US" altLang="zh-TW" sz="2200" dirty="0">
                <a:latin typeface="Times New Roman" panose="02020603050405020304" pitchFamily="18" charset="0"/>
              </a:rPr>
              <a:t>’</a:t>
            </a:r>
            <a:r>
              <a:rPr lang="en-US" altLang="zh-TW" sz="2200" dirty="0"/>
              <a:t>t occur after an addition if one number is positive and the other is negative, since adding a positive number to a negative number produces a result which is smaller than the larger of the two original numbers.</a:t>
            </a:r>
          </a:p>
          <a:p>
            <a:pPr algn="just"/>
            <a:r>
              <a:rPr lang="en-US" altLang="zh-TW" sz="2200" dirty="0"/>
              <a:t>An </a:t>
            </a:r>
            <a:r>
              <a:rPr lang="en-US" altLang="zh-TW" sz="2200" dirty="0">
                <a:solidFill>
                  <a:srgbClr val="FF5050"/>
                </a:solidFill>
              </a:rPr>
              <a:t>overflow</a:t>
            </a:r>
            <a:r>
              <a:rPr lang="en-US" altLang="zh-TW" sz="2200" dirty="0"/>
              <a:t> may occur if the two numbers added are </a:t>
            </a:r>
            <a:r>
              <a:rPr lang="en-US" altLang="zh-TW" sz="2200" dirty="0">
                <a:solidFill>
                  <a:srgbClr val="FF5050"/>
                </a:solidFill>
              </a:rPr>
              <a:t>both</a:t>
            </a:r>
            <a:r>
              <a:rPr lang="en-US" altLang="zh-TW" sz="2200" dirty="0"/>
              <a:t> </a:t>
            </a:r>
            <a:r>
              <a:rPr lang="en-US" altLang="zh-TW" sz="2200" dirty="0">
                <a:solidFill>
                  <a:srgbClr val="FF5050"/>
                </a:solidFill>
              </a:rPr>
              <a:t>positive</a:t>
            </a:r>
            <a:r>
              <a:rPr lang="en-US" altLang="zh-TW" sz="2200" dirty="0"/>
              <a:t> or </a:t>
            </a:r>
            <a:r>
              <a:rPr lang="en-US" altLang="zh-TW" sz="2200" dirty="0">
                <a:solidFill>
                  <a:srgbClr val="FF5050"/>
                </a:solidFill>
              </a:rPr>
              <a:t>both</a:t>
            </a:r>
            <a:r>
              <a:rPr lang="en-US" altLang="zh-TW" sz="2200" dirty="0"/>
              <a:t> </a:t>
            </a:r>
            <a:r>
              <a:rPr lang="en-US" altLang="zh-TW" sz="2200" dirty="0">
                <a:solidFill>
                  <a:srgbClr val="FF5050"/>
                </a:solidFill>
              </a:rPr>
              <a:t>negative</a:t>
            </a:r>
          </a:p>
          <a:p>
            <a:pPr algn="just"/>
            <a:r>
              <a:rPr lang="en-US" altLang="zh-TW" sz="2200" dirty="0"/>
              <a:t> For n-bit registers, the range of numbers (signed numbers) that each register can accommodate is from binary 2</a:t>
            </a:r>
            <a:r>
              <a:rPr lang="en-US" altLang="zh-TW" sz="2200" baseline="30000" dirty="0"/>
              <a:t>n-1</a:t>
            </a:r>
            <a:r>
              <a:rPr lang="en-US" altLang="zh-TW" sz="2200" dirty="0"/>
              <a:t>-1 to binary –2</a:t>
            </a:r>
            <a:r>
              <a:rPr lang="en-US" altLang="zh-TW" sz="2200" baseline="30000" dirty="0"/>
              <a:t>n-1</a:t>
            </a:r>
            <a:r>
              <a:rPr lang="en-US" altLang="zh-TW" sz="2200" dirty="0"/>
              <a:t>.</a:t>
            </a:r>
          </a:p>
        </p:txBody>
      </p:sp>
      <p:sp>
        <p:nvSpPr>
          <p:cNvPr id="2" name="Footer Placeholder 1">
            <a:extLst>
              <a:ext uri="{FF2B5EF4-FFF2-40B4-BE49-F238E27FC236}">
                <a16:creationId xmlns:a16="http://schemas.microsoft.com/office/drawing/2014/main" id="{A3841452-32B0-4977-959A-132ED9C97DFD}"/>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93EDEDC6-0D32-4AB9-825B-0B0DC1CDC0E4}"/>
              </a:ext>
            </a:extLst>
          </p:cNvPr>
          <p:cNvSpPr>
            <a:spLocks noGrp="1"/>
          </p:cNvSpPr>
          <p:nvPr>
            <p:ph type="sldNum" sz="quarter" idx="12"/>
          </p:nvPr>
        </p:nvSpPr>
        <p:spPr/>
        <p:txBody>
          <a:bodyPr/>
          <a:lstStyle/>
          <a:p>
            <a:fld id="{6E63CA27-6894-4573-9048-726EF75BF820}" type="slidenum">
              <a:rPr lang="en-PK" smtClean="0"/>
              <a:t>19</a:t>
            </a:fld>
            <a:endParaRPr lang="en-P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DA28-7550-428B-B95F-9D663DA5CB77}"/>
              </a:ext>
            </a:extLst>
          </p:cNvPr>
          <p:cNvSpPr>
            <a:spLocks noGrp="1"/>
          </p:cNvSpPr>
          <p:nvPr>
            <p:ph type="title"/>
          </p:nvPr>
        </p:nvSpPr>
        <p:spPr>
          <a:xfrm>
            <a:off x="838200" y="365125"/>
            <a:ext cx="10045505" cy="1325563"/>
          </a:xfrm>
        </p:spPr>
        <p:txBody>
          <a:bodyPr/>
          <a:lstStyle/>
          <a:p>
            <a:pPr algn="ctr"/>
            <a:r>
              <a:rPr lang="en-US" dirty="0">
                <a:cs typeface="Arial" panose="020B0604020202020204" pitchFamily="34" charset="0"/>
              </a:rPr>
              <a:t>Objectives</a:t>
            </a:r>
            <a:endParaRPr lang="en-PK" dirty="0">
              <a:cs typeface="Arial" panose="020B0604020202020204" pitchFamily="34" charset="0"/>
            </a:endParaRPr>
          </a:p>
        </p:txBody>
      </p:sp>
      <p:sp>
        <p:nvSpPr>
          <p:cNvPr id="3" name="Content Placeholder 2">
            <a:extLst>
              <a:ext uri="{FF2B5EF4-FFF2-40B4-BE49-F238E27FC236}">
                <a16:creationId xmlns:a16="http://schemas.microsoft.com/office/drawing/2014/main" id="{2C0D8150-5AF6-4834-8B73-4BA109914CEF}"/>
              </a:ext>
            </a:extLst>
          </p:cNvPr>
          <p:cNvSpPr>
            <a:spLocks noGrp="1"/>
          </p:cNvSpPr>
          <p:nvPr>
            <p:ph idx="1"/>
          </p:nvPr>
        </p:nvSpPr>
        <p:spPr>
          <a:xfrm>
            <a:off x="1308294" y="1825625"/>
            <a:ext cx="10045505" cy="4351338"/>
          </a:xfrm>
        </p:spPr>
        <p:txBody>
          <a:bodyPr>
            <a:normAutofit/>
          </a:bodyPr>
          <a:lstStyle/>
          <a:p>
            <a:r>
              <a:rPr lang="en-US" dirty="0"/>
              <a:t>Explore the problems associated with Ripple Carry Adder Design</a:t>
            </a:r>
          </a:p>
          <a:p>
            <a:r>
              <a:rPr lang="en-US" dirty="0"/>
              <a:t>Redesign an alternate 4-Bit Binary Adder-</a:t>
            </a:r>
            <a:r>
              <a:rPr lang="en-US" dirty="0" err="1"/>
              <a:t>Subtractor</a:t>
            </a:r>
            <a:r>
              <a:rPr lang="en-US" dirty="0"/>
              <a:t> Circuit i.e. Look ahead Carry Binary Adder to overcome long propagation delays encountered in the previous adder design </a:t>
            </a:r>
          </a:p>
          <a:p>
            <a:r>
              <a:rPr lang="en-US" dirty="0"/>
              <a:t>Study overflow in arithmetic circuits</a:t>
            </a:r>
            <a:endParaRPr lang="en-US" dirty="0"/>
          </a:p>
        </p:txBody>
      </p:sp>
      <p:sp>
        <p:nvSpPr>
          <p:cNvPr id="4" name="Footer Placeholder 3">
            <a:extLst>
              <a:ext uri="{FF2B5EF4-FFF2-40B4-BE49-F238E27FC236}">
                <a16:creationId xmlns:a16="http://schemas.microsoft.com/office/drawing/2014/main" id="{0FB7BFD1-0395-4926-B19E-1411D4FC4A07}"/>
              </a:ext>
            </a:extLst>
          </p:cNvPr>
          <p:cNvSpPr>
            <a:spLocks noGrp="1"/>
          </p:cNvSpPr>
          <p:nvPr>
            <p:ph type="ftr" sz="quarter" idx="11"/>
          </p:nvPr>
        </p:nvSpPr>
        <p:spPr/>
        <p:txBody>
          <a:bodyPr/>
          <a:lstStyle/>
          <a:p>
            <a:r>
              <a:rPr lang="en-US" smtClean="0"/>
              <a:t>Fall 2021</a:t>
            </a:r>
            <a:endParaRPr lang="en-PK"/>
          </a:p>
        </p:txBody>
      </p:sp>
      <p:sp>
        <p:nvSpPr>
          <p:cNvPr id="5" name="Slide Number Placeholder 4">
            <a:extLst>
              <a:ext uri="{FF2B5EF4-FFF2-40B4-BE49-F238E27FC236}">
                <a16:creationId xmlns:a16="http://schemas.microsoft.com/office/drawing/2014/main" id="{E336CB07-BDA0-4008-AE80-6CA4D162545B}"/>
              </a:ext>
            </a:extLst>
          </p:cNvPr>
          <p:cNvSpPr>
            <a:spLocks noGrp="1"/>
          </p:cNvSpPr>
          <p:nvPr>
            <p:ph type="sldNum" sz="quarter" idx="12"/>
          </p:nvPr>
        </p:nvSpPr>
        <p:spPr/>
        <p:txBody>
          <a:bodyPr/>
          <a:lstStyle/>
          <a:p>
            <a:fld id="{6E63CA27-6894-4573-9048-726EF75BF820}" type="slidenum">
              <a:rPr lang="en-PK" smtClean="0"/>
              <a:t>2</a:t>
            </a:fld>
            <a:endParaRPr lang="en-PK"/>
          </a:p>
        </p:txBody>
      </p:sp>
    </p:spTree>
    <p:extLst>
      <p:ext uri="{BB962C8B-B14F-4D97-AF65-F5344CB8AC3E}">
        <p14:creationId xmlns:p14="http://schemas.microsoft.com/office/powerpoint/2010/main" val="115249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6281EF6-42E1-4528-A660-A0C70709423F}"/>
              </a:ext>
            </a:extLst>
          </p:cNvPr>
          <p:cNvSpPr>
            <a:spLocks noGrp="1" noChangeArrowheads="1"/>
          </p:cNvSpPr>
          <p:nvPr>
            <p:ph type="title"/>
          </p:nvPr>
        </p:nvSpPr>
        <p:spPr>
          <a:xfrm>
            <a:off x="2024063" y="357189"/>
            <a:ext cx="8572500" cy="428625"/>
          </a:xfrm>
        </p:spPr>
        <p:txBody>
          <a:bodyPr>
            <a:noAutofit/>
          </a:bodyPr>
          <a:lstStyle/>
          <a:p>
            <a:pPr algn="ctr"/>
            <a:r>
              <a:rPr lang="en-US" altLang="zh-TW" dirty="0"/>
              <a:t>Overflow</a:t>
            </a:r>
            <a:endParaRPr lang="en-US" altLang="en-US" dirty="0"/>
          </a:p>
        </p:txBody>
      </p:sp>
      <p:sp>
        <p:nvSpPr>
          <p:cNvPr id="52227" name="Rectangle 3">
            <a:extLst>
              <a:ext uri="{FF2B5EF4-FFF2-40B4-BE49-F238E27FC236}">
                <a16:creationId xmlns:a16="http://schemas.microsoft.com/office/drawing/2014/main" id="{5775ADA7-302E-41DB-9782-52875ECA3190}"/>
              </a:ext>
            </a:extLst>
          </p:cNvPr>
          <p:cNvSpPr>
            <a:spLocks noGrp="1" noChangeArrowheads="1"/>
          </p:cNvSpPr>
          <p:nvPr>
            <p:ph type="body" idx="1"/>
          </p:nvPr>
        </p:nvSpPr>
        <p:spPr bwMode="auto">
          <a:xfrm>
            <a:off x="1905000" y="928688"/>
            <a:ext cx="8686800" cy="5167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For 8-bit registers, the range of numbers that each register can accommodate is from binary +127 to binary –128</a:t>
            </a:r>
          </a:p>
          <a:p>
            <a:pPr algn="just"/>
            <a:r>
              <a:rPr lang="en-US" altLang="zh-TW" sz="2200" dirty="0"/>
              <a:t>Consider two signed numbers +70 and +80 stored in two 8-bit registers. The sum of two numbers is +150 which exceeds the capacity of eight bit register</a:t>
            </a:r>
          </a:p>
          <a:p>
            <a:pPr algn="just"/>
            <a:endParaRPr lang="en-US" altLang="zh-TW" sz="2200" dirty="0"/>
          </a:p>
        </p:txBody>
      </p:sp>
      <p:pic>
        <p:nvPicPr>
          <p:cNvPr id="52228" name="Picture 4">
            <a:extLst>
              <a:ext uri="{FF2B5EF4-FFF2-40B4-BE49-F238E27FC236}">
                <a16:creationId xmlns:a16="http://schemas.microsoft.com/office/drawing/2014/main" id="{CF895594-EFFA-48BB-8670-75D34CCCB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177" y="2800131"/>
            <a:ext cx="7169614" cy="205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29" name="Text Box 6">
            <a:extLst>
              <a:ext uri="{FF2B5EF4-FFF2-40B4-BE49-F238E27FC236}">
                <a16:creationId xmlns:a16="http://schemas.microsoft.com/office/drawing/2014/main" id="{9C9F0479-06A9-4D1D-B93F-12C3FDF9C271}"/>
              </a:ext>
            </a:extLst>
          </p:cNvPr>
          <p:cNvSpPr txBox="1">
            <a:spLocks noChangeArrowheads="1"/>
          </p:cNvSpPr>
          <p:nvPr/>
        </p:nvSpPr>
        <p:spPr bwMode="auto">
          <a:xfrm>
            <a:off x="2595564" y="5000625"/>
            <a:ext cx="733622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gn="just">
              <a:lnSpc>
                <a:spcPct val="90000"/>
              </a:lnSpc>
              <a:spcBef>
                <a:spcPct val="50000"/>
              </a:spcBef>
            </a:pPr>
            <a:r>
              <a:rPr lang="en-US" altLang="en-US" sz="2200" i="1" dirty="0">
                <a:solidFill>
                  <a:srgbClr val="FF0000"/>
                </a:solidFill>
              </a:rPr>
              <a:t>Note</a:t>
            </a:r>
            <a:r>
              <a:rPr lang="en-US" altLang="en-US" sz="2200" i="1" dirty="0"/>
              <a:t>: Negative numbers are in 2</a:t>
            </a:r>
            <a:r>
              <a:rPr lang="en-US" altLang="en-US" sz="2200" i="1" dirty="0">
                <a:latin typeface="Times New Roman" panose="02020603050405020304" pitchFamily="18" charset="0"/>
              </a:rPr>
              <a:t>’</a:t>
            </a:r>
            <a:r>
              <a:rPr lang="en-US" altLang="en-US" sz="2200" i="1" dirty="0"/>
              <a:t>s complement form</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A9EC8E4-6090-4223-A913-599A29BE58BC}"/>
                  </a:ext>
                </a:extLst>
              </p14:cNvPr>
              <p14:cNvContentPartPr/>
              <p14:nvPr/>
            </p14:nvContentPartPr>
            <p14:xfrm>
              <a:off x="4616640" y="2857320"/>
              <a:ext cx="4045680" cy="1866960"/>
            </p14:xfrm>
          </p:contentPart>
        </mc:Choice>
        <mc:Fallback xmlns="">
          <p:pic>
            <p:nvPicPr>
              <p:cNvPr id="2" name="Ink 1">
                <a:extLst>
                  <a:ext uri="{FF2B5EF4-FFF2-40B4-BE49-F238E27FC236}">
                    <a16:creationId xmlns:a16="http://schemas.microsoft.com/office/drawing/2014/main" id="{DA9EC8E4-6090-4223-A913-599A29BE58BC}"/>
                  </a:ext>
                </a:extLst>
              </p:cNvPr>
              <p:cNvPicPr/>
              <p:nvPr/>
            </p:nvPicPr>
            <p:blipFill>
              <a:blip r:embed="rId5"/>
              <a:stretch>
                <a:fillRect/>
              </a:stretch>
            </p:blipFill>
            <p:spPr>
              <a:xfrm>
                <a:off x="4607280" y="2847960"/>
                <a:ext cx="4064400" cy="1885680"/>
              </a:xfrm>
              <a:prstGeom prst="rect">
                <a:avLst/>
              </a:prstGeom>
            </p:spPr>
          </p:pic>
        </mc:Fallback>
      </mc:AlternateContent>
      <p:sp>
        <p:nvSpPr>
          <p:cNvPr id="3" name="Footer Placeholder 2">
            <a:extLst>
              <a:ext uri="{FF2B5EF4-FFF2-40B4-BE49-F238E27FC236}">
                <a16:creationId xmlns:a16="http://schemas.microsoft.com/office/drawing/2014/main" id="{EB427997-F164-41BF-8F8D-74078048FD04}"/>
              </a:ext>
            </a:extLst>
          </p:cNvPr>
          <p:cNvSpPr>
            <a:spLocks noGrp="1"/>
          </p:cNvSpPr>
          <p:nvPr>
            <p:ph type="ftr" sz="quarter" idx="11"/>
          </p:nvPr>
        </p:nvSpPr>
        <p:spPr/>
        <p:txBody>
          <a:bodyPr/>
          <a:lstStyle/>
          <a:p>
            <a:r>
              <a:rPr lang="en-US" smtClean="0"/>
              <a:t>Fall 2021</a:t>
            </a:r>
            <a:endParaRPr lang="en-PK"/>
          </a:p>
        </p:txBody>
      </p:sp>
      <p:sp>
        <p:nvSpPr>
          <p:cNvPr id="4" name="Slide Number Placeholder 3">
            <a:extLst>
              <a:ext uri="{FF2B5EF4-FFF2-40B4-BE49-F238E27FC236}">
                <a16:creationId xmlns:a16="http://schemas.microsoft.com/office/drawing/2014/main" id="{C70BA3EB-F6BB-4177-B900-ED96F0A38B06}"/>
              </a:ext>
            </a:extLst>
          </p:cNvPr>
          <p:cNvSpPr>
            <a:spLocks noGrp="1"/>
          </p:cNvSpPr>
          <p:nvPr>
            <p:ph type="sldNum" sz="quarter" idx="12"/>
          </p:nvPr>
        </p:nvSpPr>
        <p:spPr/>
        <p:txBody>
          <a:bodyPr/>
          <a:lstStyle/>
          <a:p>
            <a:fld id="{6E63CA27-6894-4573-9048-726EF75BF820}" type="slidenum">
              <a:rPr lang="en-PK" smtClean="0"/>
              <a:t>20</a:t>
            </a:fld>
            <a:endParaRPr lang="en-PK"/>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10F3897-A8E1-44E2-9674-F03EEC6509B3}"/>
              </a:ext>
            </a:extLst>
          </p:cNvPr>
          <p:cNvSpPr>
            <a:spLocks noGrp="1" noChangeArrowheads="1"/>
          </p:cNvSpPr>
          <p:nvPr>
            <p:ph type="title"/>
          </p:nvPr>
        </p:nvSpPr>
        <p:spPr>
          <a:xfrm>
            <a:off x="1881189" y="219076"/>
            <a:ext cx="8429625" cy="417513"/>
          </a:xfrm>
        </p:spPr>
        <p:txBody>
          <a:bodyPr>
            <a:noAutofit/>
          </a:bodyPr>
          <a:lstStyle/>
          <a:p>
            <a:pPr algn="ctr"/>
            <a:r>
              <a:rPr lang="en-US" altLang="zh-TW" dirty="0"/>
              <a:t>Overflow</a:t>
            </a:r>
            <a:endParaRPr lang="en-US" altLang="en-US" dirty="0"/>
          </a:p>
        </p:txBody>
      </p:sp>
      <p:sp>
        <p:nvSpPr>
          <p:cNvPr id="53251" name="Rectangle 3">
            <a:extLst>
              <a:ext uri="{FF2B5EF4-FFF2-40B4-BE49-F238E27FC236}">
                <a16:creationId xmlns:a16="http://schemas.microsoft.com/office/drawing/2014/main" id="{D2AA8145-5A2C-493C-816D-B5E1283AA041}"/>
              </a:ext>
            </a:extLst>
          </p:cNvPr>
          <p:cNvSpPr>
            <a:spLocks noGrp="1" noChangeArrowheads="1"/>
          </p:cNvSpPr>
          <p:nvPr>
            <p:ph type="body" idx="1"/>
          </p:nvPr>
        </p:nvSpPr>
        <p:spPr bwMode="auto">
          <a:xfrm>
            <a:off x="1905000" y="857250"/>
            <a:ext cx="8382000" cy="52387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If we just consider the 8-bit result from the last example, we go wrong as we </a:t>
            </a:r>
          </a:p>
          <a:p>
            <a:pPr lvl="1" algn="just">
              <a:buFont typeface="Wingdings" panose="05000000000000000000" pitchFamily="2" charset="2"/>
              <a:buChar char="Ø"/>
            </a:pPr>
            <a:r>
              <a:rPr lang="en-US" altLang="zh-TW" sz="2200" dirty="0"/>
              <a:t>Add two positive numbers and obtain a negative number</a:t>
            </a:r>
          </a:p>
          <a:p>
            <a:pPr lvl="1" algn="just">
              <a:buFont typeface="Wingdings" panose="05000000000000000000" pitchFamily="2" charset="2"/>
              <a:buChar char="Ø"/>
            </a:pPr>
            <a:r>
              <a:rPr lang="en-US" altLang="zh-TW" sz="2200" dirty="0"/>
              <a:t>Add two negative numbers and obtain a positive number</a:t>
            </a:r>
          </a:p>
          <a:p>
            <a:pPr algn="just"/>
            <a:r>
              <a:rPr lang="en-US" altLang="zh-TW" sz="2200" dirty="0"/>
              <a:t>The carry out of sign bit position is taken as the sign bit of the result, then the 9-bit answer so obtained will be correct. This answer can’t be accommodated within 8-bits we say that an overflow has occurred</a:t>
            </a:r>
          </a:p>
          <a:p>
            <a:pPr algn="just"/>
            <a:r>
              <a:rPr lang="en-US" altLang="zh-TW" sz="2200" dirty="0"/>
              <a:t>An </a:t>
            </a:r>
            <a:r>
              <a:rPr lang="en-US" altLang="zh-TW" sz="2200" dirty="0">
                <a:solidFill>
                  <a:srgbClr val="FF5050"/>
                </a:solidFill>
              </a:rPr>
              <a:t>overflow</a:t>
            </a:r>
            <a:r>
              <a:rPr lang="en-US" altLang="zh-TW" sz="2200" dirty="0"/>
              <a:t> has occurred if </a:t>
            </a:r>
            <a:r>
              <a:rPr lang="en-US" altLang="zh-TW" sz="2200" dirty="0">
                <a:solidFill>
                  <a:srgbClr val="FF5050"/>
                </a:solidFill>
              </a:rPr>
              <a:t>carry</a:t>
            </a:r>
            <a:r>
              <a:rPr lang="en-US" altLang="zh-TW" sz="2200" dirty="0"/>
              <a:t> </a:t>
            </a:r>
            <a:r>
              <a:rPr lang="en-US" altLang="zh-TW" sz="2200" dirty="0">
                <a:solidFill>
                  <a:srgbClr val="FF5050"/>
                </a:solidFill>
              </a:rPr>
              <a:t>into</a:t>
            </a:r>
            <a:r>
              <a:rPr lang="en-US" altLang="zh-TW" sz="2200" dirty="0"/>
              <a:t> the </a:t>
            </a:r>
            <a:r>
              <a:rPr lang="en-US" altLang="zh-TW" sz="2200" dirty="0">
                <a:solidFill>
                  <a:srgbClr val="FF5050"/>
                </a:solidFill>
              </a:rPr>
              <a:t>sign</a:t>
            </a:r>
            <a:r>
              <a:rPr lang="en-US" altLang="zh-TW" sz="2200" dirty="0"/>
              <a:t> </a:t>
            </a:r>
            <a:r>
              <a:rPr lang="en-US" altLang="zh-TW" sz="2200" dirty="0">
                <a:solidFill>
                  <a:srgbClr val="FF5050"/>
                </a:solidFill>
              </a:rPr>
              <a:t>bit</a:t>
            </a:r>
            <a:r>
              <a:rPr lang="en-US" altLang="zh-TW" sz="2200" dirty="0"/>
              <a:t> position and </a:t>
            </a:r>
            <a:r>
              <a:rPr lang="en-US" altLang="zh-TW" sz="2200" dirty="0">
                <a:solidFill>
                  <a:srgbClr val="FF5050"/>
                </a:solidFill>
              </a:rPr>
              <a:t>carry</a:t>
            </a:r>
            <a:r>
              <a:rPr lang="en-US" altLang="zh-TW" sz="2200" dirty="0"/>
              <a:t> </a:t>
            </a:r>
            <a:r>
              <a:rPr lang="en-US" altLang="zh-TW" sz="2200" dirty="0">
                <a:solidFill>
                  <a:srgbClr val="FF5050"/>
                </a:solidFill>
              </a:rPr>
              <a:t>out</a:t>
            </a:r>
            <a:r>
              <a:rPr lang="en-US" altLang="zh-TW" sz="2200" dirty="0"/>
              <a:t> of the </a:t>
            </a:r>
            <a:r>
              <a:rPr lang="en-US" altLang="zh-TW" sz="2200" dirty="0">
                <a:solidFill>
                  <a:srgbClr val="FF5050"/>
                </a:solidFill>
              </a:rPr>
              <a:t>sign</a:t>
            </a:r>
            <a:r>
              <a:rPr lang="en-US" altLang="zh-TW" sz="2200" dirty="0"/>
              <a:t> </a:t>
            </a:r>
            <a:r>
              <a:rPr lang="en-US" altLang="zh-TW" sz="2200" dirty="0">
                <a:solidFill>
                  <a:srgbClr val="FF5050"/>
                </a:solidFill>
              </a:rPr>
              <a:t>bit</a:t>
            </a:r>
            <a:r>
              <a:rPr lang="en-US" altLang="zh-TW" sz="2200" dirty="0"/>
              <a:t> position are </a:t>
            </a:r>
            <a:r>
              <a:rPr lang="en-US" altLang="zh-TW" sz="2200" dirty="0">
                <a:solidFill>
                  <a:srgbClr val="FF5050"/>
                </a:solidFill>
              </a:rPr>
              <a:t>not</a:t>
            </a:r>
            <a:r>
              <a:rPr lang="en-US" altLang="zh-TW" sz="2200" dirty="0"/>
              <a:t> </a:t>
            </a:r>
            <a:r>
              <a:rPr lang="en-US" altLang="zh-TW" sz="2200" dirty="0">
                <a:solidFill>
                  <a:srgbClr val="FF5050"/>
                </a:solidFill>
              </a:rPr>
              <a:t>equal</a:t>
            </a:r>
            <a:r>
              <a:rPr lang="en-US" altLang="zh-TW" sz="2200" dirty="0"/>
              <a:t>. This can be found by applying the two carries to an exclusive-OR gate. 1 at the output of the gate indicates overflow</a:t>
            </a:r>
          </a:p>
          <a:p>
            <a:pPr lvl="1" algn="just">
              <a:buFont typeface="Wingdings" panose="05000000000000000000" pitchFamily="2" charset="2"/>
              <a:buChar char="Ø"/>
            </a:pPr>
            <a:r>
              <a:rPr lang="en-US" altLang="zh-TW" sz="2200" dirty="0"/>
              <a:t>V=0, no overflow; V=1, overflow</a:t>
            </a:r>
          </a:p>
        </p:txBody>
      </p:sp>
      <p:sp>
        <p:nvSpPr>
          <p:cNvPr id="2" name="Footer Placeholder 1">
            <a:extLst>
              <a:ext uri="{FF2B5EF4-FFF2-40B4-BE49-F238E27FC236}">
                <a16:creationId xmlns:a16="http://schemas.microsoft.com/office/drawing/2014/main" id="{C3870773-0159-44D4-9D54-F21270888BBB}"/>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3C4C5D80-D233-4A62-82A9-DB00A8FCC3D0}"/>
              </a:ext>
            </a:extLst>
          </p:cNvPr>
          <p:cNvSpPr>
            <a:spLocks noGrp="1"/>
          </p:cNvSpPr>
          <p:nvPr>
            <p:ph type="sldNum" sz="quarter" idx="12"/>
          </p:nvPr>
        </p:nvSpPr>
        <p:spPr/>
        <p:txBody>
          <a:bodyPr/>
          <a:lstStyle/>
          <a:p>
            <a:fld id="{6E63CA27-6894-4573-9048-726EF75BF820}" type="slidenum">
              <a:rPr lang="en-PK" smtClean="0"/>
              <a:t>21</a:t>
            </a:fld>
            <a:endParaRPr lang="en-PK"/>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516B-1377-4BC6-88AC-BA330D13225D}"/>
              </a:ext>
            </a:extLst>
          </p:cNvPr>
          <p:cNvSpPr>
            <a:spLocks noGrp="1"/>
          </p:cNvSpPr>
          <p:nvPr>
            <p:ph type="title"/>
          </p:nvPr>
        </p:nvSpPr>
        <p:spPr>
          <a:xfrm>
            <a:off x="4391526" y="2983832"/>
            <a:ext cx="2899611" cy="866273"/>
          </a:xfrm>
        </p:spPr>
        <p:txBody>
          <a:bodyPr/>
          <a:lstStyle/>
          <a:p>
            <a:r>
              <a:rPr lang="en-US" b="1" dirty="0"/>
              <a:t>The End</a:t>
            </a:r>
            <a:endParaRPr lang="en-PK" b="1" dirty="0"/>
          </a:p>
        </p:txBody>
      </p:sp>
      <p:sp>
        <p:nvSpPr>
          <p:cNvPr id="4" name="Slide Number Placeholder 3">
            <a:extLst>
              <a:ext uri="{FF2B5EF4-FFF2-40B4-BE49-F238E27FC236}">
                <a16:creationId xmlns:a16="http://schemas.microsoft.com/office/drawing/2014/main" id="{62AE683F-6E8D-41AC-BA86-11C2C674C30F}"/>
              </a:ext>
            </a:extLst>
          </p:cNvPr>
          <p:cNvSpPr>
            <a:spLocks noGrp="1"/>
          </p:cNvSpPr>
          <p:nvPr>
            <p:ph type="sldNum" sz="quarter" idx="12"/>
          </p:nvPr>
        </p:nvSpPr>
        <p:spPr/>
        <p:txBody>
          <a:bodyPr/>
          <a:lstStyle/>
          <a:p>
            <a:fld id="{C67A5FE1-49BF-4FC3-8580-729551CB42E1}" type="slidenum">
              <a:rPr lang="x-none" smtClean="0"/>
              <a:pPr/>
              <a:t>22</a:t>
            </a:fld>
            <a:endParaRPr lang="x-none"/>
          </a:p>
        </p:txBody>
      </p:sp>
      <p:sp>
        <p:nvSpPr>
          <p:cNvPr id="3" name="Footer Placeholder 2">
            <a:extLst>
              <a:ext uri="{FF2B5EF4-FFF2-40B4-BE49-F238E27FC236}">
                <a16:creationId xmlns:a16="http://schemas.microsoft.com/office/drawing/2014/main" id="{08037E93-2472-4B39-932A-A9DC6EFC3BC7}"/>
              </a:ext>
            </a:extLst>
          </p:cNvPr>
          <p:cNvSpPr>
            <a:spLocks noGrp="1"/>
          </p:cNvSpPr>
          <p:nvPr>
            <p:ph type="ftr" sz="quarter" idx="11"/>
          </p:nvPr>
        </p:nvSpPr>
        <p:spPr/>
        <p:txBody>
          <a:bodyPr/>
          <a:lstStyle/>
          <a:p>
            <a:r>
              <a:rPr lang="en-US" smtClean="0"/>
              <a:t>Fall 2021</a:t>
            </a:r>
            <a:endParaRPr lang="en-PK"/>
          </a:p>
        </p:txBody>
      </p:sp>
    </p:spTree>
    <p:extLst>
      <p:ext uri="{BB962C8B-B14F-4D97-AF65-F5344CB8AC3E}">
        <p14:creationId xmlns:p14="http://schemas.microsoft.com/office/powerpoint/2010/main" val="230474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C55E62-6BF2-402F-A5F1-FCFE1C23A54E}"/>
              </a:ext>
            </a:extLst>
          </p:cNvPr>
          <p:cNvSpPr>
            <a:spLocks noGrp="1" noChangeArrowheads="1"/>
          </p:cNvSpPr>
          <p:nvPr>
            <p:ph type="title"/>
          </p:nvPr>
        </p:nvSpPr>
        <p:spPr>
          <a:xfrm>
            <a:off x="1881189" y="219076"/>
            <a:ext cx="8429625" cy="417513"/>
          </a:xfrm>
        </p:spPr>
        <p:txBody>
          <a:bodyPr>
            <a:noAutofit/>
          </a:bodyPr>
          <a:lstStyle/>
          <a:p>
            <a:pPr algn="ctr"/>
            <a:r>
              <a:rPr lang="en-US" altLang="zh-TW" dirty="0"/>
              <a:t>4-Bit Binary Adder</a:t>
            </a:r>
          </a:p>
        </p:txBody>
      </p:sp>
      <p:sp>
        <p:nvSpPr>
          <p:cNvPr id="31747" name="Rectangle 3">
            <a:extLst>
              <a:ext uri="{FF2B5EF4-FFF2-40B4-BE49-F238E27FC236}">
                <a16:creationId xmlns:a16="http://schemas.microsoft.com/office/drawing/2014/main" id="{8667FC26-4EEE-4415-BFE9-3AF85C542C02}"/>
              </a:ext>
            </a:extLst>
          </p:cNvPr>
          <p:cNvSpPr>
            <a:spLocks noGrp="1" noChangeArrowheads="1"/>
          </p:cNvSpPr>
          <p:nvPr>
            <p:ph type="body" idx="1"/>
          </p:nvPr>
        </p:nvSpPr>
        <p:spPr bwMode="auto">
          <a:xfrm>
            <a:off x="1905000" y="785814"/>
            <a:ext cx="8382000" cy="55387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A </a:t>
            </a:r>
            <a:r>
              <a:rPr lang="en-US" altLang="zh-TW" sz="2200" dirty="0">
                <a:solidFill>
                  <a:srgbClr val="FF5050"/>
                </a:solidFill>
              </a:rPr>
              <a:t>binary</a:t>
            </a:r>
            <a:r>
              <a:rPr lang="en-US" altLang="zh-TW" sz="2200" dirty="0"/>
              <a:t> </a:t>
            </a:r>
            <a:r>
              <a:rPr lang="en-US" altLang="zh-TW" sz="2200" dirty="0">
                <a:solidFill>
                  <a:srgbClr val="FF5050"/>
                </a:solidFill>
              </a:rPr>
              <a:t>adder</a:t>
            </a:r>
            <a:r>
              <a:rPr lang="en-US" altLang="zh-TW" sz="2200" dirty="0"/>
              <a:t> is a digital circuit that produces the arithmetic </a:t>
            </a:r>
            <a:r>
              <a:rPr lang="en-US" altLang="zh-TW" sz="2200" dirty="0">
                <a:solidFill>
                  <a:srgbClr val="FF5050"/>
                </a:solidFill>
              </a:rPr>
              <a:t>sum</a:t>
            </a:r>
            <a:r>
              <a:rPr lang="en-US" altLang="zh-TW" sz="2200" dirty="0"/>
              <a:t> of </a:t>
            </a:r>
            <a:r>
              <a:rPr lang="en-US" altLang="zh-TW" sz="2200" dirty="0">
                <a:solidFill>
                  <a:srgbClr val="FF5050"/>
                </a:solidFill>
              </a:rPr>
              <a:t>two</a:t>
            </a:r>
            <a:r>
              <a:rPr lang="en-US" altLang="zh-TW" sz="2200" dirty="0"/>
              <a:t> </a:t>
            </a:r>
            <a:r>
              <a:rPr lang="en-US" altLang="zh-TW" sz="2200" dirty="0">
                <a:solidFill>
                  <a:srgbClr val="FF5050"/>
                </a:solidFill>
              </a:rPr>
              <a:t>binary</a:t>
            </a:r>
            <a:r>
              <a:rPr lang="en-US" altLang="zh-TW" sz="2200" dirty="0"/>
              <a:t> </a:t>
            </a:r>
            <a:r>
              <a:rPr lang="en-US" altLang="zh-TW" sz="2200" dirty="0">
                <a:solidFill>
                  <a:srgbClr val="FF5050"/>
                </a:solidFill>
              </a:rPr>
              <a:t>numbers</a:t>
            </a:r>
            <a:r>
              <a:rPr lang="en-US" altLang="zh-TW" sz="2200" dirty="0"/>
              <a:t>. </a:t>
            </a:r>
          </a:p>
          <a:p>
            <a:pPr algn="just"/>
            <a:r>
              <a:rPr lang="en-US" altLang="zh-TW" sz="2200" dirty="0"/>
              <a:t>A </a:t>
            </a:r>
            <a:r>
              <a:rPr lang="en-US" altLang="zh-TW" sz="2200" dirty="0">
                <a:solidFill>
                  <a:srgbClr val="FF5050"/>
                </a:solidFill>
              </a:rPr>
              <a:t>binary</a:t>
            </a:r>
            <a:r>
              <a:rPr lang="en-US" altLang="zh-TW" sz="2200" dirty="0"/>
              <a:t> </a:t>
            </a:r>
            <a:r>
              <a:rPr lang="en-US" altLang="zh-TW" sz="2200" dirty="0">
                <a:solidFill>
                  <a:srgbClr val="FF5050"/>
                </a:solidFill>
              </a:rPr>
              <a:t>adder</a:t>
            </a:r>
            <a:r>
              <a:rPr lang="en-US" altLang="zh-TW" sz="2200" dirty="0"/>
              <a:t> can be implemented using </a:t>
            </a:r>
            <a:r>
              <a:rPr lang="en-US" altLang="zh-TW" sz="2200" dirty="0">
                <a:solidFill>
                  <a:srgbClr val="FF5050"/>
                </a:solidFill>
              </a:rPr>
              <a:t>multiple</a:t>
            </a:r>
            <a:r>
              <a:rPr lang="en-US" altLang="zh-TW" sz="2200" dirty="0"/>
              <a:t> </a:t>
            </a:r>
            <a:r>
              <a:rPr lang="en-US" altLang="zh-TW" sz="2200" dirty="0">
                <a:solidFill>
                  <a:srgbClr val="FF5050"/>
                </a:solidFill>
              </a:rPr>
              <a:t>full</a:t>
            </a:r>
            <a:r>
              <a:rPr lang="en-US" altLang="zh-TW" sz="2200" dirty="0"/>
              <a:t> </a:t>
            </a:r>
            <a:r>
              <a:rPr lang="en-US" altLang="zh-TW" sz="2200" dirty="0">
                <a:solidFill>
                  <a:srgbClr val="FF5050"/>
                </a:solidFill>
              </a:rPr>
              <a:t>adders</a:t>
            </a:r>
            <a:r>
              <a:rPr lang="en-US" altLang="zh-TW" sz="2200" dirty="0"/>
              <a:t> (FA) connected in cascade with the output carry from each full adder to the input carry of the next full adder in the chain</a:t>
            </a:r>
          </a:p>
          <a:p>
            <a:pPr algn="just"/>
            <a:endParaRPr lang="en-US" altLang="zh-TW" sz="2200" dirty="0"/>
          </a:p>
          <a:p>
            <a:pPr algn="just"/>
            <a:endParaRPr lang="en-US" altLang="zh-TW" sz="2200" dirty="0"/>
          </a:p>
        </p:txBody>
      </p:sp>
      <p:pic>
        <p:nvPicPr>
          <p:cNvPr id="31748" name="Picture 4">
            <a:extLst>
              <a:ext uri="{FF2B5EF4-FFF2-40B4-BE49-F238E27FC236}">
                <a16:creationId xmlns:a16="http://schemas.microsoft.com/office/drawing/2014/main" id="{562EFA15-93CB-4C49-B1EB-2A24E77BA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2786063"/>
            <a:ext cx="73136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B74A507-7557-41E8-BF75-B90CC3D6687D}"/>
              </a:ext>
            </a:extLst>
          </p:cNvPr>
          <p:cNvSpPr>
            <a:spLocks noGrp="1"/>
          </p:cNvSpPr>
          <p:nvPr>
            <p:ph type="sldNum" sz="quarter" idx="12"/>
          </p:nvPr>
        </p:nvSpPr>
        <p:spPr/>
        <p:txBody>
          <a:bodyPr/>
          <a:lstStyle/>
          <a:p>
            <a:fld id="{7000EB38-BADF-40E8-A0D2-1BB999F9F745}" type="slidenum">
              <a:rPr lang="en-PK" smtClean="0"/>
              <a:t>3</a:t>
            </a:fld>
            <a:endParaRPr lang="en-PK"/>
          </a:p>
        </p:txBody>
      </p:sp>
      <p:sp>
        <p:nvSpPr>
          <p:cNvPr id="2" name="Footer Placeholder 1">
            <a:extLst>
              <a:ext uri="{FF2B5EF4-FFF2-40B4-BE49-F238E27FC236}">
                <a16:creationId xmlns:a16="http://schemas.microsoft.com/office/drawing/2014/main" id="{69AF4D58-40BD-4BCB-B6D8-D54B83E423D9}"/>
              </a:ext>
            </a:extLst>
          </p:cNvPr>
          <p:cNvSpPr>
            <a:spLocks noGrp="1"/>
          </p:cNvSpPr>
          <p:nvPr>
            <p:ph type="ftr" sz="quarter" idx="11"/>
          </p:nvPr>
        </p:nvSpPr>
        <p:spPr/>
        <p:txBody>
          <a:bodyPr/>
          <a:lstStyle/>
          <a:p>
            <a:r>
              <a:rPr lang="en-US" smtClean="0"/>
              <a:t>Fall 2021</a:t>
            </a:r>
            <a:endParaRPr lang="en-PK"/>
          </a:p>
        </p:txBody>
      </p:sp>
    </p:spTree>
    <p:extLst>
      <p:ext uri="{BB962C8B-B14F-4D97-AF65-F5344CB8AC3E}">
        <p14:creationId xmlns:p14="http://schemas.microsoft.com/office/powerpoint/2010/main" val="376944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8EF20CF-1F05-481A-905B-7E2116A6CD6E}"/>
              </a:ext>
            </a:extLst>
          </p:cNvPr>
          <p:cNvSpPr>
            <a:spLocks noGrp="1" noChangeArrowheads="1"/>
          </p:cNvSpPr>
          <p:nvPr>
            <p:ph type="title"/>
          </p:nvPr>
        </p:nvSpPr>
        <p:spPr>
          <a:xfrm>
            <a:off x="2024063" y="219076"/>
            <a:ext cx="8286750" cy="417513"/>
          </a:xfrm>
        </p:spPr>
        <p:txBody>
          <a:bodyPr>
            <a:noAutofit/>
          </a:bodyPr>
          <a:lstStyle/>
          <a:p>
            <a:pPr algn="ctr"/>
            <a:r>
              <a:rPr lang="en-US" altLang="en-US" dirty="0"/>
              <a:t>Carry Propagation</a:t>
            </a:r>
          </a:p>
        </p:txBody>
      </p:sp>
      <p:sp>
        <p:nvSpPr>
          <p:cNvPr id="35843" name="Rectangle 3">
            <a:extLst>
              <a:ext uri="{FF2B5EF4-FFF2-40B4-BE49-F238E27FC236}">
                <a16:creationId xmlns:a16="http://schemas.microsoft.com/office/drawing/2014/main" id="{DB1BC360-326E-470B-9E1F-4FECFA0F5D51}"/>
              </a:ext>
            </a:extLst>
          </p:cNvPr>
          <p:cNvSpPr>
            <a:spLocks noGrp="1" noChangeArrowheads="1"/>
          </p:cNvSpPr>
          <p:nvPr>
            <p:ph type="body" idx="1"/>
          </p:nvPr>
        </p:nvSpPr>
        <p:spPr bwMode="auto">
          <a:xfrm>
            <a:off x="1905000" y="1000126"/>
            <a:ext cx="8382000" cy="50958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80000"/>
              </a:lnSpc>
            </a:pPr>
            <a:r>
              <a:rPr lang="en-US" altLang="zh-TW" sz="2200" dirty="0"/>
              <a:t>The addition of two binary numbers in parallel implies that all the bits of the augend and addend are available for computation at the same time</a:t>
            </a:r>
          </a:p>
          <a:p>
            <a:pPr algn="just">
              <a:lnSpc>
                <a:spcPct val="80000"/>
              </a:lnSpc>
            </a:pPr>
            <a:r>
              <a:rPr lang="en-US" altLang="zh-TW" sz="2200" dirty="0"/>
              <a:t>In any combinational circuit, the signal must propagate through the gates before the correct output is available in the output terminals.</a:t>
            </a:r>
          </a:p>
          <a:p>
            <a:pPr algn="just">
              <a:lnSpc>
                <a:spcPct val="80000"/>
              </a:lnSpc>
            </a:pPr>
            <a:r>
              <a:rPr lang="en-US" altLang="zh-TW" sz="2200" dirty="0"/>
              <a:t>The Total </a:t>
            </a:r>
            <a:r>
              <a:rPr lang="en-US" altLang="zh-TW" sz="2200" dirty="0">
                <a:solidFill>
                  <a:srgbClr val="FF0000"/>
                </a:solidFill>
              </a:rPr>
              <a:t>propagation time = propagation delay of a typical gate X the number of gate levels</a:t>
            </a:r>
          </a:p>
          <a:p>
            <a:pPr algn="just">
              <a:lnSpc>
                <a:spcPct val="80000"/>
              </a:lnSpc>
            </a:pPr>
            <a:r>
              <a:rPr lang="en-US" altLang="zh-TW" sz="2200" dirty="0"/>
              <a:t>The longest propagation delay time in a binary adder is the time it takes the carry to propagate through the full adders.</a:t>
            </a:r>
          </a:p>
          <a:p>
            <a:pPr algn="just">
              <a:lnSpc>
                <a:spcPct val="80000"/>
              </a:lnSpc>
            </a:pPr>
            <a:r>
              <a:rPr lang="en-US" altLang="zh-TW" sz="2200" dirty="0"/>
              <a:t>This is because each bit of the sum output depends on the value of the input carry. This makes the binary adder very slow.</a:t>
            </a:r>
          </a:p>
        </p:txBody>
      </p:sp>
      <p:sp>
        <p:nvSpPr>
          <p:cNvPr id="2" name="Footer Placeholder 1">
            <a:extLst>
              <a:ext uri="{FF2B5EF4-FFF2-40B4-BE49-F238E27FC236}">
                <a16:creationId xmlns:a16="http://schemas.microsoft.com/office/drawing/2014/main" id="{D6A9AC7A-2C58-4FE6-A8F1-E0289BA7D9FE}"/>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9FFC0C19-C84E-49D6-9E1F-DC81078E39D3}"/>
              </a:ext>
            </a:extLst>
          </p:cNvPr>
          <p:cNvSpPr>
            <a:spLocks noGrp="1"/>
          </p:cNvSpPr>
          <p:nvPr>
            <p:ph type="sldNum" sz="quarter" idx="12"/>
          </p:nvPr>
        </p:nvSpPr>
        <p:spPr/>
        <p:txBody>
          <a:bodyPr/>
          <a:lstStyle/>
          <a:p>
            <a:fld id="{6E63CA27-6894-4573-9048-726EF75BF820}" type="slidenum">
              <a:rPr lang="en-PK" smtClean="0"/>
              <a:t>4</a:t>
            </a:fld>
            <a:endParaRPr lang="en-P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C9D7367-D4CD-4090-8AB0-3F2C92E8F223}"/>
              </a:ext>
            </a:extLst>
          </p:cNvPr>
          <p:cNvSpPr>
            <a:spLocks noGrp="1" noChangeArrowheads="1"/>
          </p:cNvSpPr>
          <p:nvPr>
            <p:ph type="title"/>
          </p:nvPr>
        </p:nvSpPr>
        <p:spPr>
          <a:xfrm>
            <a:off x="1881189" y="219075"/>
            <a:ext cx="8429625" cy="312738"/>
          </a:xfrm>
        </p:spPr>
        <p:txBody>
          <a:bodyPr>
            <a:noAutofit/>
          </a:bodyPr>
          <a:lstStyle/>
          <a:p>
            <a:pPr algn="ctr"/>
            <a:r>
              <a:rPr lang="en-US" altLang="en-US" dirty="0"/>
              <a:t>Carry Propagation</a:t>
            </a:r>
          </a:p>
        </p:txBody>
      </p:sp>
      <p:sp>
        <p:nvSpPr>
          <p:cNvPr id="36867" name="Rectangle 3">
            <a:extLst>
              <a:ext uri="{FF2B5EF4-FFF2-40B4-BE49-F238E27FC236}">
                <a16:creationId xmlns:a16="http://schemas.microsoft.com/office/drawing/2014/main" id="{EBC76F5B-07B7-40EA-863D-048FE1422378}"/>
              </a:ext>
            </a:extLst>
          </p:cNvPr>
          <p:cNvSpPr>
            <a:spLocks noGrp="1" noChangeArrowheads="1"/>
          </p:cNvSpPr>
          <p:nvPr>
            <p:ph type="body" idx="1"/>
          </p:nvPr>
        </p:nvSpPr>
        <p:spPr bwMode="auto">
          <a:xfrm>
            <a:off x="1905000" y="928688"/>
            <a:ext cx="8382000" cy="5167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Since each bit of the sum output depends on the value of input carry, the value of S</a:t>
            </a:r>
            <a:r>
              <a:rPr lang="en-US" altLang="zh-TW" sz="2200" baseline="-25000" dirty="0"/>
              <a:t>i </a:t>
            </a:r>
            <a:r>
              <a:rPr lang="en-US" altLang="zh-TW" sz="2200" dirty="0"/>
              <a:t>in any given stage in the adder will be in its steady state final value only after the </a:t>
            </a:r>
            <a:r>
              <a:rPr lang="en-US" altLang="zh-TW" sz="2200" dirty="0">
                <a:solidFill>
                  <a:srgbClr val="FF5050"/>
                </a:solidFill>
              </a:rPr>
              <a:t>input</a:t>
            </a:r>
            <a:r>
              <a:rPr lang="en-US" altLang="zh-TW" sz="2200" dirty="0"/>
              <a:t> </a:t>
            </a:r>
            <a:r>
              <a:rPr lang="en-US" altLang="zh-TW" sz="2200" dirty="0">
                <a:solidFill>
                  <a:srgbClr val="FF5050"/>
                </a:solidFill>
              </a:rPr>
              <a:t>carry</a:t>
            </a:r>
            <a:r>
              <a:rPr lang="en-US" altLang="zh-TW" sz="2200" dirty="0"/>
              <a:t> to the stage has been </a:t>
            </a:r>
            <a:r>
              <a:rPr lang="en-US" altLang="zh-TW" sz="2200" dirty="0">
                <a:solidFill>
                  <a:srgbClr val="FF5050"/>
                </a:solidFill>
              </a:rPr>
              <a:t>propagated</a:t>
            </a:r>
          </a:p>
          <a:p>
            <a:pPr algn="just"/>
            <a:r>
              <a:rPr lang="en-US" altLang="zh-TW" sz="2200" dirty="0"/>
              <a:t>Consider output S</a:t>
            </a:r>
            <a:r>
              <a:rPr lang="en-US" altLang="zh-TW" sz="2200" baseline="-25000" dirty="0"/>
              <a:t>3</a:t>
            </a:r>
            <a:r>
              <a:rPr lang="en-US" altLang="zh-TW" sz="2200" dirty="0"/>
              <a:t> in Figure 4-9. Inputs A</a:t>
            </a:r>
            <a:r>
              <a:rPr lang="en-US" altLang="zh-TW" sz="2200" baseline="-25000" dirty="0"/>
              <a:t>3</a:t>
            </a:r>
            <a:r>
              <a:rPr lang="en-US" altLang="zh-TW" sz="2200" dirty="0"/>
              <a:t> and B</a:t>
            </a:r>
            <a:r>
              <a:rPr lang="en-US" altLang="zh-TW" sz="2200" baseline="-25000" dirty="0"/>
              <a:t>3</a:t>
            </a:r>
            <a:r>
              <a:rPr lang="en-US" altLang="zh-TW" sz="2200" dirty="0"/>
              <a:t> are available as soon as input signals are applied to the adder, however input carry C</a:t>
            </a:r>
            <a:r>
              <a:rPr lang="en-US" altLang="zh-TW" sz="2200" baseline="-25000" dirty="0"/>
              <a:t>3</a:t>
            </a:r>
            <a:r>
              <a:rPr lang="en-US" altLang="zh-TW" sz="2200" dirty="0"/>
              <a:t> doesn’t settle to its final value until C</a:t>
            </a:r>
            <a:r>
              <a:rPr lang="en-US" altLang="zh-TW" sz="2200" baseline="-25000" dirty="0"/>
              <a:t>2</a:t>
            </a:r>
            <a:r>
              <a:rPr lang="en-US" altLang="zh-TW" sz="2200" dirty="0"/>
              <a:t> is available from the previous stage</a:t>
            </a:r>
          </a:p>
          <a:p>
            <a:pPr algn="just"/>
            <a:r>
              <a:rPr lang="en-US" altLang="zh-TW" sz="2200" dirty="0"/>
              <a:t>Similarly C</a:t>
            </a:r>
            <a:r>
              <a:rPr lang="en-US" altLang="zh-TW" sz="2200" baseline="-25000" dirty="0"/>
              <a:t>2</a:t>
            </a:r>
            <a:r>
              <a:rPr lang="en-US" altLang="zh-TW" sz="2200" dirty="0"/>
              <a:t> has to wait for C</a:t>
            </a:r>
            <a:r>
              <a:rPr lang="en-US" altLang="zh-TW" sz="2200" baseline="-25000" dirty="0"/>
              <a:t>1</a:t>
            </a:r>
            <a:r>
              <a:rPr lang="en-US" altLang="zh-TW" sz="2200" dirty="0"/>
              <a:t> and so on down to C</a:t>
            </a:r>
            <a:r>
              <a:rPr lang="en-US" altLang="zh-TW" sz="2200" baseline="-25000" dirty="0"/>
              <a:t>0</a:t>
            </a:r>
          </a:p>
          <a:p>
            <a:pPr algn="just"/>
            <a:r>
              <a:rPr lang="en-US" altLang="zh-TW" sz="2200" dirty="0"/>
              <a:t>In this way only after the carry propagates and ripples through all stages will the last output S</a:t>
            </a:r>
            <a:r>
              <a:rPr lang="en-US" altLang="zh-TW" sz="2200" baseline="-25000" dirty="0"/>
              <a:t>3</a:t>
            </a:r>
            <a:r>
              <a:rPr lang="en-US" altLang="zh-TW" sz="2200" dirty="0"/>
              <a:t> and carry C</a:t>
            </a:r>
            <a:r>
              <a:rPr lang="en-US" altLang="zh-TW" sz="2200" baseline="-25000" dirty="0"/>
              <a:t>4</a:t>
            </a:r>
            <a:r>
              <a:rPr lang="en-US" altLang="zh-TW" sz="2200" dirty="0"/>
              <a:t> settle to their final correct value</a:t>
            </a:r>
          </a:p>
        </p:txBody>
      </p:sp>
      <p:sp>
        <p:nvSpPr>
          <p:cNvPr id="2" name="Footer Placeholder 1">
            <a:extLst>
              <a:ext uri="{FF2B5EF4-FFF2-40B4-BE49-F238E27FC236}">
                <a16:creationId xmlns:a16="http://schemas.microsoft.com/office/drawing/2014/main" id="{C88A42F1-4FD2-433A-9C21-00645BD51F6A}"/>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AF31F5A9-B0AF-4B26-8A3A-202CFAFC71A1}"/>
              </a:ext>
            </a:extLst>
          </p:cNvPr>
          <p:cNvSpPr>
            <a:spLocks noGrp="1"/>
          </p:cNvSpPr>
          <p:nvPr>
            <p:ph type="sldNum" sz="quarter" idx="12"/>
          </p:nvPr>
        </p:nvSpPr>
        <p:spPr/>
        <p:txBody>
          <a:bodyPr/>
          <a:lstStyle/>
          <a:p>
            <a:fld id="{6E63CA27-6894-4573-9048-726EF75BF820}" type="slidenum">
              <a:rPr lang="en-PK" smtClean="0"/>
              <a:t>5</a:t>
            </a:fld>
            <a:endParaRPr lang="en-P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E2DC443-D0A9-452E-B827-A6C1E622C3F4}"/>
              </a:ext>
            </a:extLst>
          </p:cNvPr>
          <p:cNvSpPr>
            <a:spLocks noGrp="1" noChangeArrowheads="1"/>
          </p:cNvSpPr>
          <p:nvPr>
            <p:ph type="title"/>
          </p:nvPr>
        </p:nvSpPr>
        <p:spPr>
          <a:xfrm>
            <a:off x="1881189" y="219076"/>
            <a:ext cx="8358187" cy="417513"/>
          </a:xfrm>
        </p:spPr>
        <p:txBody>
          <a:bodyPr>
            <a:noAutofit/>
          </a:bodyPr>
          <a:lstStyle/>
          <a:p>
            <a:pPr algn="ctr"/>
            <a:r>
              <a:rPr lang="en-US" altLang="en-US" dirty="0"/>
              <a:t>Carry Propagation</a:t>
            </a:r>
          </a:p>
        </p:txBody>
      </p:sp>
      <p:sp>
        <p:nvSpPr>
          <p:cNvPr id="37891" name="Rectangle 3">
            <a:extLst>
              <a:ext uri="{FF2B5EF4-FFF2-40B4-BE49-F238E27FC236}">
                <a16:creationId xmlns:a16="http://schemas.microsoft.com/office/drawing/2014/main" id="{4AB324E0-D5C2-47AC-9B57-8FDFA11EB3E2}"/>
              </a:ext>
            </a:extLst>
          </p:cNvPr>
          <p:cNvSpPr>
            <a:spLocks noGrp="1" noChangeArrowheads="1"/>
          </p:cNvSpPr>
          <p:nvPr>
            <p:ph type="body" idx="1"/>
          </p:nvPr>
        </p:nvSpPr>
        <p:spPr bwMode="auto">
          <a:xfrm>
            <a:off x="1905000" y="914400"/>
            <a:ext cx="8382000" cy="5715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number of gate levels for the carry propagation can be found from the circuit of the full adder</a:t>
            </a:r>
          </a:p>
          <a:p>
            <a:pPr algn="just"/>
            <a:r>
              <a:rPr lang="en-US" altLang="zh-TW" sz="2200" dirty="0"/>
              <a:t>The input and output variables use the subscript </a:t>
            </a:r>
            <a:r>
              <a:rPr lang="en-US" altLang="zh-TW" sz="2200" i="1" dirty="0" err="1"/>
              <a:t>i</a:t>
            </a:r>
            <a:r>
              <a:rPr lang="en-US" altLang="zh-TW" sz="2200" dirty="0"/>
              <a:t> to denote a typical stage in the adder</a:t>
            </a:r>
          </a:p>
          <a:p>
            <a:pPr algn="just"/>
            <a:r>
              <a:rPr lang="en-US" altLang="zh-TW" sz="2200" dirty="0"/>
              <a:t>The signals at P</a:t>
            </a:r>
            <a:r>
              <a:rPr lang="en-US" altLang="zh-TW" sz="2200" i="1" baseline="-25000" dirty="0"/>
              <a:t>i</a:t>
            </a:r>
            <a:r>
              <a:rPr lang="en-US" altLang="zh-TW" sz="2200" dirty="0"/>
              <a:t> and G</a:t>
            </a:r>
            <a:r>
              <a:rPr lang="en-US" altLang="zh-TW" sz="2200" i="1" baseline="-25000" dirty="0"/>
              <a:t>i</a:t>
            </a:r>
            <a:r>
              <a:rPr lang="en-US" altLang="zh-TW" sz="2200" dirty="0"/>
              <a:t> settle to their steady state values after they propagate through their respective gates</a:t>
            </a:r>
          </a:p>
        </p:txBody>
      </p:sp>
      <p:pic>
        <p:nvPicPr>
          <p:cNvPr id="37892" name="Picture 6">
            <a:extLst>
              <a:ext uri="{FF2B5EF4-FFF2-40B4-BE49-F238E27FC236}">
                <a16:creationId xmlns:a16="http://schemas.microsoft.com/office/drawing/2014/main" id="{7D3E0CE0-AC70-4E17-95C7-13D831EAA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357564"/>
            <a:ext cx="7313613"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9189C06-FC5A-47ED-A337-56F86424B81F}"/>
              </a:ext>
            </a:extLst>
          </p:cNvPr>
          <p:cNvSpPr>
            <a:spLocks noGrp="1"/>
          </p:cNvSpPr>
          <p:nvPr>
            <p:ph type="sldNum" sz="quarter" idx="12"/>
          </p:nvPr>
        </p:nvSpPr>
        <p:spPr/>
        <p:txBody>
          <a:bodyPr/>
          <a:lstStyle/>
          <a:p>
            <a:fld id="{7000EB38-BADF-40E8-A0D2-1BB999F9F745}" type="slidenum">
              <a:rPr lang="en-PK" smtClean="0"/>
              <a:t>6</a:t>
            </a:fld>
            <a:endParaRPr lang="en-PK"/>
          </a:p>
        </p:txBody>
      </p:sp>
      <p:sp>
        <p:nvSpPr>
          <p:cNvPr id="2" name="Footer Placeholder 1">
            <a:extLst>
              <a:ext uri="{FF2B5EF4-FFF2-40B4-BE49-F238E27FC236}">
                <a16:creationId xmlns:a16="http://schemas.microsoft.com/office/drawing/2014/main" id="{A4EB77C9-3CD2-4276-BD3C-E51B9D998297}"/>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C8CCDFD-84D0-486B-AF3C-DADC219BC792}"/>
              </a:ext>
            </a:extLst>
          </p:cNvPr>
          <p:cNvSpPr>
            <a:spLocks noGrp="1" noChangeArrowheads="1"/>
          </p:cNvSpPr>
          <p:nvPr>
            <p:ph type="title"/>
          </p:nvPr>
        </p:nvSpPr>
        <p:spPr>
          <a:xfrm>
            <a:off x="1952625" y="219076"/>
            <a:ext cx="8358188" cy="417513"/>
          </a:xfrm>
        </p:spPr>
        <p:txBody>
          <a:bodyPr>
            <a:noAutofit/>
          </a:bodyPr>
          <a:lstStyle/>
          <a:p>
            <a:pPr algn="ctr"/>
            <a:r>
              <a:rPr lang="en-US" altLang="en-US" dirty="0"/>
              <a:t>Carry Propagation</a:t>
            </a:r>
          </a:p>
        </p:txBody>
      </p:sp>
      <p:sp>
        <p:nvSpPr>
          <p:cNvPr id="38915" name="Rectangle 3">
            <a:extLst>
              <a:ext uri="{FF2B5EF4-FFF2-40B4-BE49-F238E27FC236}">
                <a16:creationId xmlns:a16="http://schemas.microsoft.com/office/drawing/2014/main" id="{21497BC4-436E-4585-8B51-12BC813DC8D7}"/>
              </a:ext>
            </a:extLst>
          </p:cNvPr>
          <p:cNvSpPr>
            <a:spLocks noGrp="1" noChangeArrowheads="1"/>
          </p:cNvSpPr>
          <p:nvPr>
            <p:ph type="body" idx="1"/>
          </p:nvPr>
        </p:nvSpPr>
        <p:spPr bwMode="auto">
          <a:xfrm>
            <a:off x="1905000" y="785813"/>
            <a:ext cx="8382000" cy="5929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These two signals are common to all full adders and depend only on the augend and addend bits</a:t>
            </a:r>
          </a:p>
          <a:p>
            <a:pPr algn="just"/>
            <a:r>
              <a:rPr lang="en-US" altLang="zh-TW" sz="2200" dirty="0"/>
              <a:t>The signal from the input carry C</a:t>
            </a:r>
            <a:r>
              <a:rPr lang="en-US" altLang="zh-TW" sz="2200" baseline="-25000" dirty="0"/>
              <a:t>i</a:t>
            </a:r>
            <a:r>
              <a:rPr lang="en-US" altLang="zh-TW" sz="2200" dirty="0"/>
              <a:t> to the output carry C</a:t>
            </a:r>
            <a:r>
              <a:rPr lang="en-US" altLang="zh-TW" sz="2200" baseline="-25000" dirty="0"/>
              <a:t>i+1</a:t>
            </a:r>
            <a:r>
              <a:rPr lang="en-US" altLang="zh-TW" sz="2200" dirty="0"/>
              <a:t> propagates through an AND gate and an OR gate, which constitutes two gate  levels</a:t>
            </a:r>
          </a:p>
          <a:p>
            <a:pPr algn="just"/>
            <a:r>
              <a:rPr lang="en-US" altLang="zh-TW" sz="2200" dirty="0"/>
              <a:t>If there are four full adders in the adder, the output carry C</a:t>
            </a:r>
            <a:r>
              <a:rPr lang="en-US" altLang="zh-TW" sz="2200" baseline="-25000" dirty="0"/>
              <a:t>4</a:t>
            </a:r>
            <a:r>
              <a:rPr lang="en-US" altLang="zh-TW" sz="2200" dirty="0"/>
              <a:t> would have 2 x 4 = 8 gate levels from C</a:t>
            </a:r>
            <a:r>
              <a:rPr lang="en-US" altLang="zh-TW" sz="2200" baseline="-25000" dirty="0"/>
              <a:t>0</a:t>
            </a:r>
            <a:r>
              <a:rPr lang="en-US" altLang="zh-TW" sz="2200" dirty="0"/>
              <a:t> to C</a:t>
            </a:r>
            <a:r>
              <a:rPr lang="en-US" altLang="zh-TW" sz="2200" baseline="-25000" dirty="0"/>
              <a:t>4</a:t>
            </a:r>
            <a:r>
              <a:rPr lang="en-US" altLang="zh-TW" sz="2200" dirty="0"/>
              <a:t>.</a:t>
            </a:r>
          </a:p>
          <a:p>
            <a:pPr algn="just"/>
            <a:r>
              <a:rPr lang="en-US" altLang="zh-TW" sz="2200" dirty="0"/>
              <a:t>For an </a:t>
            </a:r>
            <a:r>
              <a:rPr lang="en-US" altLang="zh-TW" sz="2200" dirty="0">
                <a:solidFill>
                  <a:srgbClr val="FF5050"/>
                </a:solidFill>
              </a:rPr>
              <a:t>n-bit</a:t>
            </a:r>
            <a:r>
              <a:rPr lang="en-US" altLang="zh-TW" sz="2200" dirty="0"/>
              <a:t> </a:t>
            </a:r>
            <a:r>
              <a:rPr lang="en-US" altLang="zh-TW" sz="2200" dirty="0">
                <a:solidFill>
                  <a:srgbClr val="FF5050"/>
                </a:solidFill>
              </a:rPr>
              <a:t>adder</a:t>
            </a:r>
            <a:r>
              <a:rPr lang="en-US" altLang="zh-TW" sz="2200" dirty="0"/>
              <a:t>, there are </a:t>
            </a:r>
            <a:r>
              <a:rPr lang="en-US" altLang="zh-TW" sz="2200" dirty="0">
                <a:solidFill>
                  <a:srgbClr val="FF5050"/>
                </a:solidFill>
              </a:rPr>
              <a:t>2n</a:t>
            </a:r>
            <a:r>
              <a:rPr lang="en-US" altLang="zh-TW" sz="2200" dirty="0"/>
              <a:t> </a:t>
            </a:r>
            <a:r>
              <a:rPr lang="en-US" altLang="zh-TW" sz="2200" dirty="0">
                <a:solidFill>
                  <a:srgbClr val="FF5050"/>
                </a:solidFill>
              </a:rPr>
              <a:t>gate</a:t>
            </a:r>
            <a:r>
              <a:rPr lang="en-US" altLang="zh-TW" sz="2200" dirty="0"/>
              <a:t> levels for the carry to propagate from input to output</a:t>
            </a:r>
          </a:p>
          <a:p>
            <a:pPr algn="just"/>
            <a:r>
              <a:rPr lang="en-US" altLang="zh-TW" sz="2200" dirty="0"/>
              <a:t>The outputs of a combinational circuit will not be correct unless the signals are given enough time to </a:t>
            </a:r>
            <a:r>
              <a:rPr lang="en-US" altLang="zh-TW" sz="2200" dirty="0">
                <a:solidFill>
                  <a:srgbClr val="FF5050"/>
                </a:solidFill>
              </a:rPr>
              <a:t>propagate</a:t>
            </a:r>
            <a:r>
              <a:rPr lang="en-US" altLang="zh-TW" sz="2200" dirty="0"/>
              <a:t> </a:t>
            </a:r>
            <a:r>
              <a:rPr lang="en-US" altLang="zh-TW" sz="2200" dirty="0">
                <a:solidFill>
                  <a:srgbClr val="FF5050"/>
                </a:solidFill>
              </a:rPr>
              <a:t>through</a:t>
            </a:r>
            <a:r>
              <a:rPr lang="en-US" altLang="zh-TW" sz="2200" dirty="0"/>
              <a:t> the </a:t>
            </a:r>
            <a:r>
              <a:rPr lang="en-US" altLang="zh-TW" sz="2200" dirty="0">
                <a:solidFill>
                  <a:srgbClr val="FF5050"/>
                </a:solidFill>
              </a:rPr>
              <a:t>gates</a:t>
            </a:r>
            <a:r>
              <a:rPr lang="en-US" altLang="zh-TW" sz="2200" dirty="0"/>
              <a:t> connected from inputs to outputs</a:t>
            </a:r>
          </a:p>
          <a:p>
            <a:pPr algn="just"/>
            <a:r>
              <a:rPr lang="en-US" altLang="zh-TW" sz="2200" dirty="0"/>
              <a:t>All other arithmetic operations are implemented by successive additions, the </a:t>
            </a:r>
            <a:r>
              <a:rPr lang="en-US" altLang="zh-TW" sz="2200" dirty="0">
                <a:solidFill>
                  <a:srgbClr val="FF5050"/>
                </a:solidFill>
              </a:rPr>
              <a:t>time</a:t>
            </a:r>
            <a:r>
              <a:rPr lang="en-US" altLang="zh-TW" sz="2200" dirty="0"/>
              <a:t> </a:t>
            </a:r>
            <a:r>
              <a:rPr lang="en-US" altLang="zh-TW" sz="2200" dirty="0">
                <a:solidFill>
                  <a:srgbClr val="FF5050"/>
                </a:solidFill>
              </a:rPr>
              <a:t>consumed</a:t>
            </a:r>
            <a:r>
              <a:rPr lang="en-US" altLang="zh-TW" sz="2200" dirty="0"/>
              <a:t> during the addition process is very critical.</a:t>
            </a:r>
          </a:p>
          <a:p>
            <a:pPr algn="just"/>
            <a:endParaRPr lang="en-US" altLang="zh-TW" sz="2200" dirty="0"/>
          </a:p>
        </p:txBody>
      </p:sp>
      <p:sp>
        <p:nvSpPr>
          <p:cNvPr id="3" name="Slide Number Placeholder 2">
            <a:extLst>
              <a:ext uri="{FF2B5EF4-FFF2-40B4-BE49-F238E27FC236}">
                <a16:creationId xmlns:a16="http://schemas.microsoft.com/office/drawing/2014/main" id="{DCFDD340-BE4F-4565-932C-6C74B4FE52EF}"/>
              </a:ext>
            </a:extLst>
          </p:cNvPr>
          <p:cNvSpPr>
            <a:spLocks noGrp="1"/>
          </p:cNvSpPr>
          <p:nvPr>
            <p:ph type="sldNum" sz="quarter" idx="12"/>
          </p:nvPr>
        </p:nvSpPr>
        <p:spPr/>
        <p:txBody>
          <a:bodyPr/>
          <a:lstStyle/>
          <a:p>
            <a:fld id="{7000EB38-BADF-40E8-A0D2-1BB999F9F745}" type="slidenum">
              <a:rPr lang="en-PK" smtClean="0"/>
              <a:t>7</a:t>
            </a:fld>
            <a:endParaRPr lang="en-PK"/>
          </a:p>
        </p:txBody>
      </p:sp>
      <p:sp>
        <p:nvSpPr>
          <p:cNvPr id="2" name="Footer Placeholder 1">
            <a:extLst>
              <a:ext uri="{FF2B5EF4-FFF2-40B4-BE49-F238E27FC236}">
                <a16:creationId xmlns:a16="http://schemas.microsoft.com/office/drawing/2014/main" id="{5483E11B-716C-44AA-B7D7-900F4DED2C53}"/>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B4C19B27-50A6-4A7F-9376-870746E0EF8E}"/>
              </a:ext>
            </a:extLst>
          </p:cNvPr>
          <p:cNvSpPr>
            <a:spLocks noGrp="1" noChangeArrowheads="1"/>
          </p:cNvSpPr>
          <p:nvPr>
            <p:ph type="title"/>
          </p:nvPr>
        </p:nvSpPr>
        <p:spPr>
          <a:xfrm>
            <a:off x="1881189" y="285750"/>
            <a:ext cx="8358187" cy="571500"/>
          </a:xfrm>
        </p:spPr>
        <p:txBody>
          <a:bodyPr>
            <a:noAutofit/>
          </a:bodyPr>
          <a:lstStyle/>
          <a:p>
            <a:pPr algn="ctr"/>
            <a:r>
              <a:rPr lang="en-US" altLang="en-US" dirty="0"/>
              <a:t>Carry Propagation</a:t>
            </a:r>
          </a:p>
        </p:txBody>
      </p:sp>
      <p:sp>
        <p:nvSpPr>
          <p:cNvPr id="39939" name="Rectangle 1027">
            <a:extLst>
              <a:ext uri="{FF2B5EF4-FFF2-40B4-BE49-F238E27FC236}">
                <a16:creationId xmlns:a16="http://schemas.microsoft.com/office/drawing/2014/main" id="{BBC6D13D-EC35-44B1-866C-14E5C75E7A7F}"/>
              </a:ext>
            </a:extLst>
          </p:cNvPr>
          <p:cNvSpPr>
            <a:spLocks noGrp="1" noChangeArrowheads="1"/>
          </p:cNvSpPr>
          <p:nvPr>
            <p:ph type="body" idx="1"/>
          </p:nvPr>
        </p:nvSpPr>
        <p:spPr bwMode="auto">
          <a:xfrm>
            <a:off x="1905000" y="1000126"/>
            <a:ext cx="8382000" cy="47910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One choice to reduce the carry propagation delay is to employ faster gates but the most widely used technique for reducing the carry propagation time in parallel adder is principle of carry lookahead</a:t>
            </a:r>
          </a:p>
          <a:p>
            <a:pPr algn="just"/>
            <a:r>
              <a:rPr lang="en-US" altLang="zh-TW" sz="2200" dirty="0"/>
              <a:t>Consider the circuit of full adder shown in fig 4-10</a:t>
            </a:r>
          </a:p>
          <a:p>
            <a:pPr algn="just"/>
            <a:r>
              <a:rPr lang="en-US" altLang="zh-TW" sz="2200" dirty="0"/>
              <a:t>If we define two binary variables</a:t>
            </a:r>
          </a:p>
          <a:p>
            <a:pPr lvl="1">
              <a:buFont typeface="Wingdings" panose="05000000000000000000" pitchFamily="2" charset="2"/>
              <a:buChar char="Ø"/>
            </a:pPr>
            <a:r>
              <a:rPr lang="en-US" altLang="zh-TW" sz="2200" dirty="0"/>
              <a:t>carry propagate: P</a:t>
            </a:r>
            <a:r>
              <a:rPr lang="en-US" altLang="zh-TW" sz="2200" baseline="-25000" dirty="0"/>
              <a:t>i</a:t>
            </a:r>
            <a:r>
              <a:rPr lang="en-US" altLang="zh-TW" sz="2200" dirty="0"/>
              <a:t> = </a:t>
            </a:r>
            <a:r>
              <a:rPr lang="en-US" altLang="zh-TW" sz="2200" dirty="0" err="1"/>
              <a:t>A</a:t>
            </a:r>
            <a:r>
              <a:rPr lang="en-US" altLang="zh-TW" sz="2200" baseline="-25000" dirty="0" err="1"/>
              <a:t>i</a:t>
            </a:r>
            <a:r>
              <a:rPr lang="en-US" dirty="0" err="1">
                <a:sym typeface="Symbol" panose="05050102010706020507" pitchFamily="18" charset="2"/>
              </a:rPr>
              <a:t></a:t>
            </a:r>
            <a:r>
              <a:rPr lang="en-US" altLang="zh-TW" sz="2200" dirty="0" err="1"/>
              <a:t>B</a:t>
            </a:r>
            <a:r>
              <a:rPr lang="en-US" altLang="zh-TW" sz="2200" baseline="-25000" dirty="0" err="1"/>
              <a:t>i</a:t>
            </a:r>
            <a:r>
              <a:rPr lang="en-US" altLang="zh-TW" sz="2200" dirty="0"/>
              <a:t> (Term associated with the propagation of carry from C</a:t>
            </a:r>
            <a:r>
              <a:rPr lang="en-US" altLang="zh-TW" sz="2200" baseline="-25000" dirty="0"/>
              <a:t>i</a:t>
            </a:r>
            <a:r>
              <a:rPr lang="en-US" altLang="zh-TW" sz="2200" dirty="0"/>
              <a:t> to C</a:t>
            </a:r>
            <a:r>
              <a:rPr lang="en-US" altLang="zh-TW" sz="2200" baseline="-25000" dirty="0"/>
              <a:t>i+1</a:t>
            </a:r>
            <a:r>
              <a:rPr lang="en-US" altLang="zh-TW" sz="2200" dirty="0"/>
              <a:t>)</a:t>
            </a:r>
          </a:p>
          <a:p>
            <a:pPr lvl="1">
              <a:buFont typeface="Wingdings" panose="05000000000000000000" pitchFamily="2" charset="2"/>
              <a:buChar char="Ø"/>
            </a:pPr>
            <a:r>
              <a:rPr lang="en-US" altLang="zh-TW" sz="2200" dirty="0"/>
              <a:t>carry generate: G</a:t>
            </a:r>
            <a:r>
              <a:rPr lang="en-US" altLang="zh-TW" sz="2200" baseline="-25000" dirty="0"/>
              <a:t>i </a:t>
            </a:r>
            <a:r>
              <a:rPr lang="en-US" altLang="zh-TW" sz="2200" dirty="0"/>
              <a:t>= </a:t>
            </a:r>
            <a:r>
              <a:rPr lang="en-US" altLang="zh-TW" sz="2200" dirty="0" err="1"/>
              <a:t>A</a:t>
            </a:r>
            <a:r>
              <a:rPr lang="en-US" altLang="zh-TW" sz="2200" baseline="-25000" dirty="0" err="1"/>
              <a:t>i</a:t>
            </a:r>
            <a:r>
              <a:rPr lang="en-US" altLang="zh-TW" sz="2200" dirty="0" err="1"/>
              <a:t>B</a:t>
            </a:r>
            <a:r>
              <a:rPr lang="en-US" altLang="zh-TW" sz="2200" baseline="-25000" dirty="0" err="1"/>
              <a:t>i</a:t>
            </a:r>
            <a:r>
              <a:rPr lang="en-US" altLang="zh-TW" sz="2200" baseline="-25000" dirty="0"/>
              <a:t>  </a:t>
            </a:r>
            <a:r>
              <a:rPr lang="en-US" altLang="zh-TW" sz="2200" dirty="0"/>
              <a:t>(Produces 1 when both Ai and Bi are 1)</a:t>
            </a:r>
          </a:p>
          <a:p>
            <a:r>
              <a:rPr lang="en-US" altLang="zh-TW" sz="2200" dirty="0"/>
              <a:t>Output sum and carry can be expressed as</a:t>
            </a:r>
          </a:p>
          <a:p>
            <a:pPr lvl="1">
              <a:buFont typeface="Wingdings" panose="05000000000000000000" pitchFamily="2" charset="2"/>
              <a:buChar char="Ø"/>
            </a:pPr>
            <a:r>
              <a:rPr lang="en-US" altLang="zh-TW" sz="2200" dirty="0"/>
              <a:t>sum: S</a:t>
            </a:r>
            <a:r>
              <a:rPr lang="en-US" altLang="zh-TW" sz="2200" baseline="-25000" dirty="0"/>
              <a:t>i </a:t>
            </a:r>
            <a:r>
              <a:rPr lang="en-US" altLang="zh-TW" sz="2200" dirty="0"/>
              <a:t>= </a:t>
            </a:r>
            <a:r>
              <a:rPr lang="en-US" altLang="zh-TW" sz="2200" dirty="0" err="1"/>
              <a:t>P</a:t>
            </a:r>
            <a:r>
              <a:rPr lang="en-US" altLang="zh-TW" sz="2200" baseline="-25000" dirty="0" err="1"/>
              <a:t>i</a:t>
            </a:r>
            <a:r>
              <a:rPr lang="en-US" dirty="0" err="1">
                <a:sym typeface="Symbol" panose="05050102010706020507" pitchFamily="18" charset="2"/>
              </a:rPr>
              <a:t></a:t>
            </a:r>
            <a:r>
              <a:rPr lang="en-US" altLang="zh-TW" sz="2200" dirty="0" err="1"/>
              <a:t>C</a:t>
            </a:r>
            <a:r>
              <a:rPr lang="en-US" altLang="zh-TW" sz="2200" baseline="-25000" dirty="0" err="1"/>
              <a:t>i</a:t>
            </a:r>
            <a:endParaRPr lang="en-US" altLang="zh-TW" sz="2200" baseline="-25000" dirty="0"/>
          </a:p>
          <a:p>
            <a:pPr lvl="1">
              <a:buFont typeface="Wingdings" panose="05000000000000000000" pitchFamily="2" charset="2"/>
              <a:buChar char="Ø"/>
            </a:pPr>
            <a:r>
              <a:rPr lang="en-US" altLang="zh-TW" sz="2200"/>
              <a:t>Carry: </a:t>
            </a:r>
            <a:r>
              <a:rPr lang="en-US" altLang="zh-TW" sz="2200" dirty="0"/>
              <a:t>C</a:t>
            </a:r>
            <a:r>
              <a:rPr lang="en-US" altLang="zh-TW" sz="2200" baseline="-25000" dirty="0"/>
              <a:t>i+1</a:t>
            </a:r>
            <a:r>
              <a:rPr lang="en-US" altLang="zh-TW" sz="2200" dirty="0"/>
              <a:t> = </a:t>
            </a:r>
            <a:r>
              <a:rPr lang="en-US" altLang="zh-TW" sz="2200" dirty="0" err="1"/>
              <a:t>G</a:t>
            </a:r>
            <a:r>
              <a:rPr lang="en-US" altLang="zh-TW" sz="2200" baseline="-25000" dirty="0" err="1"/>
              <a:t>i</a:t>
            </a:r>
            <a:r>
              <a:rPr lang="en-US" altLang="zh-TW" sz="2200" dirty="0" err="1"/>
              <a:t>+P</a:t>
            </a:r>
            <a:r>
              <a:rPr lang="en-US" altLang="zh-TW" sz="2200" baseline="-25000" dirty="0" err="1"/>
              <a:t>i</a:t>
            </a:r>
            <a:r>
              <a:rPr lang="en-US" altLang="zh-TW" sz="2200" dirty="0" err="1"/>
              <a:t>C</a:t>
            </a:r>
            <a:r>
              <a:rPr lang="en-US" altLang="zh-TW" sz="2200" baseline="-25000" dirty="0" err="1"/>
              <a:t>i</a:t>
            </a:r>
            <a:endParaRPr lang="en-US" altLang="zh-TW" sz="2200" dirty="0"/>
          </a:p>
        </p:txBody>
      </p:sp>
      <p:sp>
        <p:nvSpPr>
          <p:cNvPr id="3" name="Slide Number Placeholder 2">
            <a:extLst>
              <a:ext uri="{FF2B5EF4-FFF2-40B4-BE49-F238E27FC236}">
                <a16:creationId xmlns:a16="http://schemas.microsoft.com/office/drawing/2014/main" id="{C9B326C1-F237-44C0-A3A4-C75B327C3DCA}"/>
              </a:ext>
            </a:extLst>
          </p:cNvPr>
          <p:cNvSpPr>
            <a:spLocks noGrp="1"/>
          </p:cNvSpPr>
          <p:nvPr>
            <p:ph type="sldNum" sz="quarter" idx="12"/>
          </p:nvPr>
        </p:nvSpPr>
        <p:spPr/>
        <p:txBody>
          <a:bodyPr/>
          <a:lstStyle/>
          <a:p>
            <a:fld id="{7000EB38-BADF-40E8-A0D2-1BB999F9F745}" type="slidenum">
              <a:rPr lang="en-PK" smtClean="0"/>
              <a:t>8</a:t>
            </a:fld>
            <a:endParaRPr lang="en-PK"/>
          </a:p>
        </p:txBody>
      </p:sp>
      <p:sp>
        <p:nvSpPr>
          <p:cNvPr id="2" name="Footer Placeholder 1">
            <a:extLst>
              <a:ext uri="{FF2B5EF4-FFF2-40B4-BE49-F238E27FC236}">
                <a16:creationId xmlns:a16="http://schemas.microsoft.com/office/drawing/2014/main" id="{DC8096B7-F184-4EC7-AD37-A4D1B12391F3}"/>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1FFBE216-BFC9-4F73-BA9F-C05E1F626CBC}"/>
              </a:ext>
            </a:extLst>
          </p:cNvPr>
          <p:cNvSpPr>
            <a:spLocks noGrp="1" noChangeArrowheads="1"/>
          </p:cNvSpPr>
          <p:nvPr>
            <p:ph type="title"/>
          </p:nvPr>
        </p:nvSpPr>
        <p:spPr>
          <a:xfrm>
            <a:off x="1952625" y="219076"/>
            <a:ext cx="8358188" cy="417513"/>
          </a:xfrm>
        </p:spPr>
        <p:txBody>
          <a:bodyPr>
            <a:noAutofit/>
          </a:bodyPr>
          <a:lstStyle/>
          <a:p>
            <a:pPr algn="ctr"/>
            <a:r>
              <a:rPr lang="en-US" altLang="en-US" dirty="0"/>
              <a:t>Carry Propagation</a:t>
            </a:r>
          </a:p>
        </p:txBody>
      </p:sp>
      <p:sp>
        <p:nvSpPr>
          <p:cNvPr id="40963" name="Rectangle 1027">
            <a:extLst>
              <a:ext uri="{FF2B5EF4-FFF2-40B4-BE49-F238E27FC236}">
                <a16:creationId xmlns:a16="http://schemas.microsoft.com/office/drawing/2014/main" id="{ABA44064-2CBF-4B50-8C50-20BC051AABDE}"/>
              </a:ext>
            </a:extLst>
          </p:cNvPr>
          <p:cNvSpPr>
            <a:spLocks noGrp="1" noChangeArrowheads="1"/>
          </p:cNvSpPr>
          <p:nvPr>
            <p:ph type="body" idx="1"/>
          </p:nvPr>
        </p:nvSpPr>
        <p:spPr bwMode="auto">
          <a:xfrm>
            <a:off x="1905000" y="928688"/>
            <a:ext cx="8477250" cy="54721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80000"/>
              </a:lnSpc>
            </a:pPr>
            <a:r>
              <a:rPr lang="en-US" altLang="zh-TW" sz="2200" dirty="0"/>
              <a:t>We now write the Boolean functions for the </a:t>
            </a:r>
            <a:r>
              <a:rPr lang="en-US" altLang="zh-TW" sz="2200" dirty="0">
                <a:solidFill>
                  <a:srgbClr val="FF5050"/>
                </a:solidFill>
              </a:rPr>
              <a:t>carry</a:t>
            </a:r>
            <a:r>
              <a:rPr lang="en-US" altLang="zh-TW" sz="2200" dirty="0"/>
              <a:t> </a:t>
            </a:r>
            <a:r>
              <a:rPr lang="en-US" altLang="zh-TW" sz="2200" dirty="0">
                <a:solidFill>
                  <a:srgbClr val="FF5050"/>
                </a:solidFill>
              </a:rPr>
              <a:t>outputs</a:t>
            </a:r>
            <a:r>
              <a:rPr lang="en-US" altLang="zh-TW" sz="2200" dirty="0"/>
              <a:t> of each stage and substitute for each C</a:t>
            </a:r>
            <a:r>
              <a:rPr lang="en-US" altLang="zh-TW" sz="2200" baseline="-25000" dirty="0"/>
              <a:t>i</a:t>
            </a:r>
            <a:r>
              <a:rPr lang="en-US" altLang="zh-TW" sz="2200" dirty="0"/>
              <a:t>, its value from the previous equation</a:t>
            </a:r>
          </a:p>
          <a:p>
            <a:pPr lvl="1" algn="just">
              <a:lnSpc>
                <a:spcPct val="80000"/>
              </a:lnSpc>
              <a:buFont typeface="Wingdings" panose="05000000000000000000" pitchFamily="2" charset="2"/>
              <a:buChar char="Ø"/>
            </a:pPr>
            <a:r>
              <a:rPr lang="en-US" altLang="zh-TW" sz="2200" dirty="0"/>
              <a:t>C</a:t>
            </a:r>
            <a:r>
              <a:rPr lang="en-US" altLang="zh-TW" sz="2200" baseline="-25000" dirty="0"/>
              <a:t>o</a:t>
            </a:r>
            <a:r>
              <a:rPr lang="en-US" altLang="zh-TW" sz="2200" dirty="0"/>
              <a:t>= input carry</a:t>
            </a:r>
            <a:endParaRPr lang="en-US" altLang="zh-TW" sz="2200" baseline="-25000" dirty="0"/>
          </a:p>
          <a:p>
            <a:pPr lvl="1" algn="just">
              <a:lnSpc>
                <a:spcPct val="80000"/>
              </a:lnSpc>
              <a:buFont typeface="Wingdings" panose="05000000000000000000" pitchFamily="2" charset="2"/>
              <a:buChar char="Ø"/>
            </a:pPr>
            <a:r>
              <a:rPr lang="en-US" altLang="zh-TW" sz="2200" dirty="0"/>
              <a:t>C</a:t>
            </a:r>
            <a:r>
              <a:rPr lang="en-US" altLang="zh-TW" sz="2200" baseline="-25000" dirty="0"/>
              <a:t>1</a:t>
            </a:r>
            <a:r>
              <a:rPr lang="en-US" altLang="zh-TW" sz="2200" dirty="0"/>
              <a:t> = G</a:t>
            </a:r>
            <a:r>
              <a:rPr lang="en-US" altLang="zh-TW" sz="2200" baseline="-25000" dirty="0"/>
              <a:t>0</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2</a:t>
            </a: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C</a:t>
            </a:r>
            <a:r>
              <a:rPr lang="en-US" altLang="zh-TW" sz="2200" baseline="-25000" dirty="0"/>
              <a:t>1</a:t>
            </a:r>
            <a:r>
              <a:rPr lang="en-US" altLang="zh-TW" sz="2200" dirty="0"/>
              <a:t> </a:t>
            </a:r>
          </a:p>
          <a:p>
            <a:pPr lvl="1" algn="just">
              <a:lnSpc>
                <a:spcPct val="80000"/>
              </a:lnSpc>
              <a:buFontTx/>
              <a:buNone/>
            </a:pP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0</a:t>
            </a:r>
            <a:r>
              <a:rPr lang="en-US" altLang="zh-TW" sz="2200" dirty="0"/>
              <a:t>C</a:t>
            </a:r>
            <a:r>
              <a:rPr lang="en-US" altLang="zh-TW" sz="2200" baseline="-25000" dirty="0"/>
              <a:t>0</a:t>
            </a:r>
            <a:r>
              <a:rPr lang="en-US" altLang="zh-TW" sz="2200" dirty="0"/>
              <a:t>) </a:t>
            </a:r>
          </a:p>
          <a:p>
            <a:pPr lvl="1" algn="just">
              <a:lnSpc>
                <a:spcPct val="80000"/>
              </a:lnSpc>
              <a:buFontTx/>
              <a:buNone/>
            </a:pP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3 </a:t>
            </a:r>
            <a:r>
              <a:rPr lang="en-US" altLang="zh-TW" sz="2200" dirty="0"/>
              <a:t>= G</a:t>
            </a:r>
            <a:r>
              <a:rPr lang="en-US" altLang="zh-TW" sz="2200" baseline="-25000" dirty="0"/>
              <a:t>2</a:t>
            </a:r>
            <a:r>
              <a:rPr lang="en-US" altLang="zh-TW" sz="2200" dirty="0"/>
              <a:t>+P</a:t>
            </a:r>
            <a:r>
              <a:rPr lang="en-US" altLang="zh-TW" sz="2200" baseline="-25000" dirty="0"/>
              <a:t>2</a:t>
            </a:r>
            <a:r>
              <a:rPr lang="en-US" altLang="zh-TW" sz="2200" dirty="0"/>
              <a:t>C</a:t>
            </a:r>
            <a:r>
              <a:rPr lang="en-US" altLang="zh-TW" sz="2200" baseline="-25000" dirty="0"/>
              <a:t>2</a:t>
            </a:r>
          </a:p>
          <a:p>
            <a:pPr lvl="1" algn="just">
              <a:lnSpc>
                <a:spcPct val="80000"/>
              </a:lnSpc>
              <a:buFontTx/>
              <a:buNone/>
            </a:pPr>
            <a:r>
              <a:rPr lang="en-US" altLang="zh-TW" sz="2200" baseline="-25000" dirty="0"/>
              <a:t>            </a:t>
            </a:r>
            <a:r>
              <a:rPr lang="en-US" altLang="zh-TW" sz="2200" dirty="0"/>
              <a:t>= G</a:t>
            </a:r>
            <a:r>
              <a:rPr lang="en-US" altLang="zh-TW" sz="2200" baseline="-25000" dirty="0"/>
              <a:t>2</a:t>
            </a:r>
            <a:r>
              <a:rPr lang="en-US" altLang="zh-TW" sz="2200" dirty="0"/>
              <a:t>+P</a:t>
            </a:r>
            <a:r>
              <a:rPr lang="en-US" altLang="zh-TW" sz="2200" baseline="-25000" dirty="0"/>
              <a:t>2</a:t>
            </a:r>
            <a:r>
              <a:rPr lang="en-US" altLang="zh-TW" sz="2200" dirty="0"/>
              <a:t>G</a:t>
            </a:r>
            <a:r>
              <a:rPr lang="en-US" altLang="zh-TW" sz="2200" baseline="-25000" dirty="0"/>
              <a:t>1</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 P</a:t>
            </a:r>
            <a:r>
              <a:rPr lang="en-US" altLang="zh-TW" sz="2200" baseline="-25000" dirty="0"/>
              <a:t>2</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4</a:t>
            </a:r>
            <a:r>
              <a:rPr lang="en-US" altLang="zh-TW" sz="2200" dirty="0"/>
              <a:t> = G</a:t>
            </a:r>
            <a:r>
              <a:rPr lang="en-US" altLang="zh-TW" sz="2200" baseline="-25000" dirty="0"/>
              <a:t>3</a:t>
            </a:r>
            <a:r>
              <a:rPr lang="en-US" altLang="zh-TW" sz="2200" dirty="0"/>
              <a:t>+P</a:t>
            </a:r>
            <a:r>
              <a:rPr lang="en-US" altLang="zh-TW" sz="2200" baseline="-25000" dirty="0"/>
              <a:t>3</a:t>
            </a:r>
            <a:r>
              <a:rPr lang="en-US" altLang="zh-TW" sz="2200" dirty="0"/>
              <a:t>C</a:t>
            </a:r>
            <a:r>
              <a:rPr lang="en-US" altLang="zh-TW" sz="2200" baseline="-25000" dirty="0"/>
              <a:t>3</a:t>
            </a:r>
          </a:p>
          <a:p>
            <a:pPr lvl="1" algn="just">
              <a:lnSpc>
                <a:spcPct val="80000"/>
              </a:lnSpc>
              <a:buFontTx/>
              <a:buNone/>
            </a:pPr>
            <a:r>
              <a:rPr lang="en-US" altLang="zh-TW" sz="2200" dirty="0"/>
              <a:t>        =G</a:t>
            </a:r>
            <a:r>
              <a:rPr lang="en-US" altLang="zh-TW" sz="2200" baseline="-25000" dirty="0"/>
              <a:t>3</a:t>
            </a:r>
            <a:r>
              <a:rPr lang="en-US" altLang="zh-TW" sz="2200" dirty="0"/>
              <a:t>+P</a:t>
            </a:r>
            <a:r>
              <a:rPr lang="en-US" altLang="zh-TW" sz="2200" baseline="-25000" dirty="0"/>
              <a:t>3</a:t>
            </a:r>
            <a:r>
              <a:rPr lang="en-US" altLang="zh-TW" sz="2200" dirty="0"/>
              <a:t>G</a:t>
            </a:r>
            <a:r>
              <a:rPr lang="en-US" altLang="zh-TW" sz="2200" baseline="-25000" dirty="0"/>
              <a:t>2</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G</a:t>
            </a:r>
            <a:r>
              <a:rPr lang="en-US" altLang="zh-TW" sz="2200" baseline="-25000" dirty="0"/>
              <a:t>1</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endParaRPr lang="en-US" altLang="zh-TW" sz="2200" dirty="0"/>
          </a:p>
          <a:p>
            <a:pPr algn="just">
              <a:lnSpc>
                <a:spcPct val="80000"/>
              </a:lnSpc>
            </a:pPr>
            <a:r>
              <a:rPr lang="en-US" altLang="zh-TW" sz="2200" dirty="0"/>
              <a:t>Since the Boolean function for each output carry is expressed in </a:t>
            </a:r>
            <a:r>
              <a:rPr lang="en-US" altLang="zh-TW" sz="2200" dirty="0">
                <a:solidFill>
                  <a:srgbClr val="FF5050"/>
                </a:solidFill>
              </a:rPr>
              <a:t>sum</a:t>
            </a:r>
            <a:r>
              <a:rPr lang="en-US" altLang="zh-TW" sz="2200" dirty="0"/>
              <a:t> </a:t>
            </a:r>
            <a:r>
              <a:rPr lang="en-US" altLang="zh-TW" sz="2200" dirty="0">
                <a:solidFill>
                  <a:srgbClr val="FF5050"/>
                </a:solidFill>
              </a:rPr>
              <a:t>of</a:t>
            </a:r>
            <a:r>
              <a:rPr lang="en-US" altLang="zh-TW" sz="2200" dirty="0"/>
              <a:t> </a:t>
            </a:r>
            <a:r>
              <a:rPr lang="en-US" altLang="zh-TW" sz="2200" dirty="0">
                <a:solidFill>
                  <a:srgbClr val="FF5050"/>
                </a:solidFill>
              </a:rPr>
              <a:t>products</a:t>
            </a:r>
            <a:r>
              <a:rPr lang="en-US" altLang="zh-TW" sz="2200" dirty="0"/>
              <a:t>, each function can be implemented with </a:t>
            </a:r>
            <a:r>
              <a:rPr lang="en-US" altLang="zh-TW" sz="2200" dirty="0">
                <a:solidFill>
                  <a:srgbClr val="FF5050"/>
                </a:solidFill>
              </a:rPr>
              <a:t>one</a:t>
            </a:r>
            <a:r>
              <a:rPr lang="en-US" altLang="zh-TW" sz="2200" dirty="0"/>
              <a:t> </a:t>
            </a:r>
            <a:r>
              <a:rPr lang="en-US" altLang="zh-TW" sz="2200" dirty="0">
                <a:solidFill>
                  <a:srgbClr val="FF5050"/>
                </a:solidFill>
              </a:rPr>
              <a:t>level</a:t>
            </a:r>
            <a:r>
              <a:rPr lang="en-US" altLang="zh-TW" sz="2200" dirty="0"/>
              <a:t> </a:t>
            </a:r>
            <a:r>
              <a:rPr lang="en-US" altLang="zh-TW" sz="2200" dirty="0">
                <a:solidFill>
                  <a:srgbClr val="FF5050"/>
                </a:solidFill>
              </a:rPr>
              <a:t>of</a:t>
            </a:r>
            <a:r>
              <a:rPr lang="en-US" altLang="zh-TW" sz="2200" dirty="0"/>
              <a:t> </a:t>
            </a:r>
            <a:r>
              <a:rPr lang="en-US" altLang="zh-TW" sz="2200" dirty="0">
                <a:solidFill>
                  <a:srgbClr val="FF5050"/>
                </a:solidFill>
              </a:rPr>
              <a:t>AND</a:t>
            </a:r>
            <a:r>
              <a:rPr lang="en-US" altLang="zh-TW" sz="2200" dirty="0"/>
              <a:t> gates followed by an </a:t>
            </a:r>
            <a:r>
              <a:rPr lang="en-US" altLang="zh-TW" sz="2200" dirty="0">
                <a:solidFill>
                  <a:srgbClr val="FF5050"/>
                </a:solidFill>
              </a:rPr>
              <a:t>OR</a:t>
            </a:r>
            <a:r>
              <a:rPr lang="en-US" altLang="zh-TW" sz="2200" dirty="0"/>
              <a:t> </a:t>
            </a:r>
            <a:r>
              <a:rPr lang="en-US" altLang="zh-TW" sz="2200" dirty="0">
                <a:solidFill>
                  <a:srgbClr val="FF5050"/>
                </a:solidFill>
              </a:rPr>
              <a:t>gate </a:t>
            </a:r>
            <a:r>
              <a:rPr lang="en-US" altLang="zh-TW" sz="2200" dirty="0"/>
              <a:t>(or by two-level NAND) </a:t>
            </a:r>
          </a:p>
        </p:txBody>
      </p:sp>
      <p:sp>
        <p:nvSpPr>
          <p:cNvPr id="3" name="Slide Number Placeholder 2">
            <a:extLst>
              <a:ext uri="{FF2B5EF4-FFF2-40B4-BE49-F238E27FC236}">
                <a16:creationId xmlns:a16="http://schemas.microsoft.com/office/drawing/2014/main" id="{094C92B6-C379-46D6-BCEC-5104F7FE4177}"/>
              </a:ext>
            </a:extLst>
          </p:cNvPr>
          <p:cNvSpPr>
            <a:spLocks noGrp="1"/>
          </p:cNvSpPr>
          <p:nvPr>
            <p:ph type="sldNum" sz="quarter" idx="12"/>
          </p:nvPr>
        </p:nvSpPr>
        <p:spPr/>
        <p:txBody>
          <a:bodyPr/>
          <a:lstStyle/>
          <a:p>
            <a:fld id="{7000EB38-BADF-40E8-A0D2-1BB999F9F745}" type="slidenum">
              <a:rPr lang="en-PK" smtClean="0"/>
              <a:t>9</a:t>
            </a:fld>
            <a:endParaRPr lang="en-PK"/>
          </a:p>
        </p:txBody>
      </p:sp>
      <p:sp>
        <p:nvSpPr>
          <p:cNvPr id="2" name="Footer Placeholder 1">
            <a:extLst>
              <a:ext uri="{FF2B5EF4-FFF2-40B4-BE49-F238E27FC236}">
                <a16:creationId xmlns:a16="http://schemas.microsoft.com/office/drawing/2014/main" id="{53B8B5B0-619A-4DC7-B44D-06AD3BE69168}"/>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1716</Words>
  <Application>Microsoft Office PowerPoint</Application>
  <PresentationFormat>Widescreen</PresentationFormat>
  <Paragraphs>153</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Book Antiqua</vt:lpstr>
      <vt:lpstr>Calibri</vt:lpstr>
      <vt:lpstr>Calibri Light</vt:lpstr>
      <vt:lpstr>PMingLiU</vt:lpstr>
      <vt:lpstr>PMingLiU</vt:lpstr>
      <vt:lpstr>Symbol</vt:lpstr>
      <vt:lpstr>Times New Roman</vt:lpstr>
      <vt:lpstr>Wingdings</vt:lpstr>
      <vt:lpstr>Office Theme</vt:lpstr>
      <vt:lpstr>Chapter4: Combinational Logic</vt:lpstr>
      <vt:lpstr>Objectives</vt:lpstr>
      <vt:lpstr>4-Bit Binary Adder</vt:lpstr>
      <vt:lpstr>Carry Propagation</vt:lpstr>
      <vt:lpstr>Carry Propagation</vt:lpstr>
      <vt:lpstr>Carry Propagation</vt:lpstr>
      <vt:lpstr>Carry Propagation</vt:lpstr>
      <vt:lpstr>Carry Propagation</vt:lpstr>
      <vt:lpstr>Carry Propagation</vt:lpstr>
      <vt:lpstr>Carry Look ahead Generator</vt:lpstr>
      <vt:lpstr>Carry Look ahead Generator</vt:lpstr>
      <vt:lpstr>4-Bit Adder with Carry Look ahead</vt:lpstr>
      <vt:lpstr>4-Bit Adder with Carry Look ahead</vt:lpstr>
      <vt:lpstr>Binary Subtractor</vt:lpstr>
      <vt:lpstr>Binary Subtractor</vt:lpstr>
      <vt:lpstr>Binary Subtractor</vt:lpstr>
      <vt:lpstr>PowerPoint Presentation</vt:lpstr>
      <vt:lpstr>Overflow</vt:lpstr>
      <vt:lpstr>Overflow</vt:lpstr>
      <vt:lpstr>Overflow</vt:lpstr>
      <vt:lpstr>Overflow</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Arshad Nazir</dc:creator>
  <cp:lastModifiedBy>arshad</cp:lastModifiedBy>
  <cp:revision>19</cp:revision>
  <dcterms:created xsi:type="dcterms:W3CDTF">2020-03-27T06:23:33Z</dcterms:created>
  <dcterms:modified xsi:type="dcterms:W3CDTF">2021-11-04T06:53:43Z</dcterms:modified>
</cp:coreProperties>
</file>