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368" r:id="rId15"/>
    <p:sldId id="369" r:id="rId16"/>
    <p:sldId id="370" r:id="rId17"/>
    <p:sldId id="371" r:id="rId18"/>
    <p:sldId id="288" r:id="rId19"/>
    <p:sldId id="290" r:id="rId20"/>
    <p:sldId id="292" r:id="rId21"/>
    <p:sldId id="293" r:id="rId22"/>
    <p:sldId id="294" r:id="rId23"/>
    <p:sldId id="287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64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65" r:id="rId67"/>
    <p:sldId id="325" r:id="rId68"/>
    <p:sldId id="366" r:id="rId69"/>
    <p:sldId id="327" r:id="rId70"/>
    <p:sldId id="328" r:id="rId71"/>
    <p:sldId id="329" r:id="rId72"/>
    <p:sldId id="367" r:id="rId73"/>
    <p:sldId id="331" r:id="rId7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4" autoAdjust="0"/>
    <p:restoredTop sz="94660"/>
  </p:normalViewPr>
  <p:slideViewPr>
    <p:cSldViewPr>
      <p:cViewPr varScale="1">
        <p:scale>
          <a:sx n="68" d="100"/>
          <a:sy n="68" d="100"/>
        </p:scale>
        <p:origin x="6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76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Two same function in base and derived class,</a:t>
            </a:r>
            <a:r>
              <a:rPr lang="en-US" baseline="0" dirty="0" smtClean="0"/>
              <a:t> when we create object compiler get confuse which one to call. Therefore we declare base class function as virtual so compiler will not call it. </a:t>
            </a:r>
          </a:p>
          <a:p>
            <a:r>
              <a:rPr lang="en-US" baseline="0" dirty="0" smtClean="0"/>
              <a:t>Function overriding with virtual functions to achieve polymorphism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0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1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7523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58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861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919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7505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4514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297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324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123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1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5102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0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733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33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0385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30016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786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3988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1500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94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766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0552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1620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918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690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51360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9596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1730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83561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85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56772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5243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926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1722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1722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1722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0960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0960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0960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1722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1722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1722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096000"/>
            <a:ext cx="2926079" cy="34290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09600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096000"/>
            <a:ext cx="210312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54151" y="519683"/>
            <a:ext cx="8191500" cy="424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587" y="1684242"/>
            <a:ext cx="8078825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17220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17220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17220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104" y="2021271"/>
            <a:ext cx="517525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 marR="5080" indent="-1178560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CS212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–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Object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Orient</a:t>
            </a:r>
            <a:r>
              <a:rPr sz="4000" spc="-15" dirty="0">
                <a:latin typeface="Times New Roman"/>
                <a:cs typeface="Times New Roman"/>
              </a:rPr>
              <a:t>e</a:t>
            </a:r>
            <a:r>
              <a:rPr sz="4000" spc="-20" dirty="0">
                <a:latin typeface="Times New Roman"/>
                <a:cs typeface="Times New Roman"/>
              </a:rPr>
              <a:t>d Prog</a:t>
            </a:r>
            <a:r>
              <a:rPr sz="4000" spc="-10" dirty="0">
                <a:latin typeface="Times New Roman"/>
                <a:cs typeface="Times New Roman"/>
              </a:rPr>
              <a:t>r</a:t>
            </a:r>
            <a:r>
              <a:rPr sz="4000" spc="-25" dirty="0">
                <a:latin typeface="Times New Roman"/>
                <a:cs typeface="Times New Roman"/>
              </a:rPr>
              <a:t>amming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9466" y="3160947"/>
            <a:ext cx="24225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Polym</a:t>
            </a:r>
            <a:r>
              <a:rPr sz="3200" spc="5" dirty="0">
                <a:solidFill>
                  <a:srgbClr val="888888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rp</a:t>
            </a:r>
            <a:r>
              <a:rPr sz="3200" spc="-10" dirty="0">
                <a:solidFill>
                  <a:srgbClr val="888888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888888"/>
                </a:solidFill>
                <a:latin typeface="Times New Roman"/>
                <a:cs typeface="Times New Roman"/>
              </a:rPr>
              <a:t>ism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133600" y="3917915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kern="0" dirty="0">
                <a:cs typeface="Times New Roman" pitchFamily="18" charset="0"/>
              </a:rPr>
              <a:t>Week </a:t>
            </a:r>
            <a:r>
              <a:rPr lang="en-US" b="1" kern="0" dirty="0" smtClean="0">
                <a:cs typeface="Times New Roman" pitchFamily="18" charset="0"/>
              </a:rPr>
              <a:t>10-11</a:t>
            </a:r>
            <a:endParaRPr lang="en-US" b="1" kern="0" dirty="0">
              <a:cs typeface="Times New Roman" pitchFamily="18" charset="0"/>
            </a:endParaRPr>
          </a:p>
          <a:p>
            <a:pPr algn="ctr"/>
            <a:endParaRPr lang="en-US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Office: A-308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115" rIns="0" bIns="0" rtlCol="0">
            <a:spAutoFit/>
          </a:bodyPr>
          <a:lstStyle/>
          <a:p>
            <a:pPr marL="1821814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 4 </a:t>
            </a:r>
            <a:r>
              <a:rPr spc="-5" dirty="0">
                <a:solidFill>
                  <a:srgbClr val="000000"/>
                </a:solidFill>
              </a:rPr>
              <a:t>Ou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112" y="1295400"/>
            <a:ext cx="7810500" cy="473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1295400"/>
            <a:ext cx="3677920" cy="1693545"/>
          </a:xfrm>
          <a:custGeom>
            <a:avLst/>
            <a:gdLst/>
            <a:ahLst/>
            <a:cxnLst/>
            <a:rect l="l" t="t" r="r" b="b"/>
            <a:pathLst>
              <a:path w="3677920" h="1693545">
                <a:moveTo>
                  <a:pt x="0" y="1693164"/>
                </a:moveTo>
                <a:lnTo>
                  <a:pt x="3677411" y="1693164"/>
                </a:lnTo>
                <a:lnTo>
                  <a:pt x="3677411" y="0"/>
                </a:lnTo>
                <a:lnTo>
                  <a:pt x="0" y="0"/>
                </a:lnTo>
                <a:lnTo>
                  <a:pt x="0" y="1693164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3628" y="1389786"/>
            <a:ext cx="3368040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5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ol</a:t>
            </a:r>
            <a:r>
              <a:rPr sz="2600" spc="-45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t_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alue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30" dirty="0">
                <a:latin typeface="Calibri"/>
                <a:cs typeface="Calibri"/>
              </a:rPr>
              <a:t> w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r>
              <a:rPr sz="2600" spc="-5" dirty="0">
                <a:latin typeface="Calibri"/>
                <a:cs typeface="Calibri"/>
              </a:rPr>
              <a:t> functio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</a:t>
            </a:r>
            <a:r>
              <a:rPr sz="2600" spc="-60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ol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1741" y="149352"/>
            <a:ext cx="3992879" cy="655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u</a:t>
            </a: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put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42970" algn="r"/>
              </a:tabLst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 	14</a:t>
            </a:r>
            <a:endParaRPr sz="1800" baseline="-3240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129" y="6373545"/>
            <a:ext cx="18415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553961"/>
            <a:ext cx="914336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9200"/>
            <a:ext cx="5317236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305561"/>
            <a:ext cx="3962400" cy="6248400"/>
          </a:xfrm>
          <a:custGeom>
            <a:avLst/>
            <a:gdLst/>
            <a:ahLst/>
            <a:cxnLst/>
            <a:rect l="l" t="t" r="r" b="b"/>
            <a:pathLst>
              <a:path w="3962400" h="6248400">
                <a:moveTo>
                  <a:pt x="0" y="6248399"/>
                </a:moveTo>
                <a:lnTo>
                  <a:pt x="3962400" y="6248399"/>
                </a:lnTo>
                <a:lnTo>
                  <a:pt x="3962400" y="0"/>
                </a:lnTo>
                <a:lnTo>
                  <a:pt x="0" y="0"/>
                </a:lnTo>
                <a:lnTo>
                  <a:pt x="0" y="6248399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8029" y="601726"/>
            <a:ext cx="361251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0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 4 </a:t>
            </a:r>
            <a:r>
              <a:rPr sz="4400" spc="-665" dirty="0">
                <a:latin typeface="Calibri"/>
                <a:cs typeface="Calibri"/>
              </a:rPr>
              <a:t>O</a:t>
            </a:r>
            <a:r>
              <a:rPr sz="4200" spc="-52" baseline="11904" dirty="0">
                <a:latin typeface="Calibri"/>
                <a:cs typeface="Calibri"/>
              </a:rPr>
              <a:t>c</a:t>
            </a:r>
            <a:r>
              <a:rPr sz="4200" spc="-15" baseline="11904" dirty="0">
                <a:latin typeface="Calibri"/>
                <a:cs typeface="Calibri"/>
              </a:rPr>
              <a:t>al</a:t>
            </a:r>
            <a:r>
              <a:rPr sz="4200" spc="-30" baseline="11904" dirty="0">
                <a:latin typeface="Calibri"/>
                <a:cs typeface="Calibri"/>
              </a:rPr>
              <a:t>l</a:t>
            </a:r>
            <a:r>
              <a:rPr sz="4200" spc="-22" baseline="11904" dirty="0">
                <a:latin typeface="Calibri"/>
                <a:cs typeface="Calibri"/>
              </a:rPr>
              <a:t>ed</a:t>
            </a:r>
            <a:endParaRPr sz="4200" baseline="1190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1228" y="248691"/>
            <a:ext cx="36220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ol</a:t>
            </a:r>
            <a:r>
              <a:rPr sz="2800" spc="-6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1228" y="1102613"/>
            <a:ext cx="3818890" cy="5076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ol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 marR="572770">
              <a:lnSpc>
                <a:spcPct val="100000"/>
              </a:lnSpc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angle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()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800" spc="-18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alues(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 f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ncti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angle</a:t>
            </a:r>
            <a:endParaRPr sz="2800">
              <a:latin typeface="Calibri"/>
              <a:cs typeface="Calibri"/>
            </a:endParaRPr>
          </a:p>
          <a:p>
            <a:pPr marL="12700" marR="231394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01726"/>
            <a:ext cx="23545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E</a:t>
            </a:r>
            <a:r>
              <a:rPr sz="4400" spc="-85" dirty="0">
                <a:latin typeface="Calibri"/>
                <a:cs typeface="Calibri"/>
              </a:rPr>
              <a:t>x</a:t>
            </a:r>
            <a:r>
              <a:rPr sz="4400" dirty="0">
                <a:latin typeface="Calibri"/>
                <a:cs typeface="Calibri"/>
              </a:rPr>
              <a:t>ample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4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219200"/>
            <a:ext cx="5905500" cy="550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65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R="1209040" algn="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0" y="149352"/>
            <a:ext cx="3657600" cy="655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9200"/>
            <a:ext cx="5905500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305561"/>
            <a:ext cx="3657600" cy="6248400"/>
          </a:xfrm>
          <a:custGeom>
            <a:avLst/>
            <a:gdLst/>
            <a:ahLst/>
            <a:cxnLst/>
            <a:rect l="l" t="t" r="r" b="b"/>
            <a:pathLst>
              <a:path w="3657600" h="6248400">
                <a:moveTo>
                  <a:pt x="0" y="6248399"/>
                </a:moveTo>
                <a:lnTo>
                  <a:pt x="3657600" y="6248399"/>
                </a:lnTo>
                <a:lnTo>
                  <a:pt x="3657600" y="0"/>
                </a:lnTo>
                <a:lnTo>
                  <a:pt x="0" y="0"/>
                </a:lnTo>
                <a:lnTo>
                  <a:pt x="0" y="6248399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6028" y="248691"/>
            <a:ext cx="29806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ol</a:t>
            </a:r>
            <a:r>
              <a:rPr sz="2800" spc="-6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028" y="675894"/>
            <a:ext cx="3544570" cy="550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ol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 marR="298450">
              <a:lnSpc>
                <a:spcPct val="100000"/>
              </a:lnSpc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()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 marR="54800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12700" marR="571500">
              <a:lnSpc>
                <a:spcPct val="100000"/>
              </a:lnSpc>
            </a:pPr>
            <a:r>
              <a:rPr sz="2800" spc="-18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()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5" dirty="0">
                <a:latin typeface="Calibri"/>
                <a:cs typeface="Calibri"/>
              </a:rPr>
              <a:t> f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ncti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angle</a:t>
            </a:r>
            <a:endParaRPr sz="2800">
              <a:latin typeface="Calibri"/>
              <a:cs typeface="Calibri"/>
            </a:endParaRPr>
          </a:p>
          <a:p>
            <a:pPr marL="12700" marR="2039620">
              <a:lnSpc>
                <a:spcPct val="100000"/>
              </a:lnSpc>
            </a:pP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66567" y="2527912"/>
            <a:ext cx="460972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b="1" spc="-30" dirty="0" smtClean="0">
                <a:solidFill>
                  <a:srgbClr val="FF0000"/>
                </a:solidFill>
                <a:latin typeface="Calibri"/>
                <a:cs typeface="Calibri"/>
              </a:rPr>
              <a:t>Polymorphism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705" y="4060444"/>
            <a:ext cx="241744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spc="-3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1447800"/>
            <a:ext cx="6096000" cy="3795553"/>
            <a:chOff x="3884588" y="1436236"/>
            <a:chExt cx="4802212" cy="2458486"/>
          </a:xfrm>
        </p:grpSpPr>
        <p:sp>
          <p:nvSpPr>
            <p:cNvPr id="5" name="TextBox 4"/>
            <p:cNvSpPr txBox="1"/>
            <p:nvPr/>
          </p:nvSpPr>
          <p:spPr>
            <a:xfrm>
              <a:off x="5794156" y="1436236"/>
              <a:ext cx="1676400" cy="2990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Polymorphism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12921" y="2531882"/>
              <a:ext cx="1676400" cy="2990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Compile Time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10400" y="2512331"/>
              <a:ext cx="1676400" cy="29903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Run Time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4588" y="3356462"/>
              <a:ext cx="1386547" cy="5382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Function Overloading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54823" y="3356462"/>
              <a:ext cx="1340386" cy="5382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Operator Overloading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79397" y="3356461"/>
              <a:ext cx="1340386" cy="5382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Virtual Functions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>
              <a:stCxn id="5" idx="2"/>
              <a:endCxn id="7" idx="0"/>
            </p:cNvCxnSpPr>
            <p:nvPr/>
          </p:nvCxnSpPr>
          <p:spPr>
            <a:xfrm>
              <a:off x="6632356" y="1735269"/>
              <a:ext cx="1216244" cy="777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 flipH="1">
              <a:off x="5351121" y="1735269"/>
              <a:ext cx="1281235" cy="79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8" idx="0"/>
            </p:cNvCxnSpPr>
            <p:nvPr/>
          </p:nvCxnSpPr>
          <p:spPr>
            <a:xfrm flipH="1">
              <a:off x="4577862" y="2830915"/>
              <a:ext cx="773259" cy="52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9" idx="0"/>
            </p:cNvCxnSpPr>
            <p:nvPr/>
          </p:nvCxnSpPr>
          <p:spPr>
            <a:xfrm>
              <a:off x="5351121" y="2830915"/>
              <a:ext cx="973895" cy="52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2"/>
              <a:endCxn id="10" idx="0"/>
            </p:cNvCxnSpPr>
            <p:nvPr/>
          </p:nvCxnSpPr>
          <p:spPr>
            <a:xfrm>
              <a:off x="7848601" y="2811364"/>
              <a:ext cx="100990" cy="545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31057" y="6054722"/>
            <a:ext cx="3873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overriding by virtual functions</a:t>
            </a:r>
          </a:p>
          <a:p>
            <a:r>
              <a:rPr lang="en-US" dirty="0" smtClean="0"/>
              <a:t>To achieve polymorphism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6" idx="0"/>
          </p:cNvCxnSpPr>
          <p:nvPr/>
        </p:nvCxnSpPr>
        <p:spPr>
          <a:xfrm flipH="1">
            <a:off x="6567838" y="5410200"/>
            <a:ext cx="61562" cy="64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37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ApnaSchool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public:</a:t>
            </a:r>
          </a:p>
          <a:p>
            <a:r>
              <a:rPr lang="en-US" sz="1600" dirty="0"/>
              <a:t>    void fun()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&lt;&lt;"no argument"&lt;&lt;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fun(</a:t>
            </a:r>
            <a:r>
              <a:rPr lang="en-US" sz="1600" dirty="0" err="1"/>
              <a:t>int</a:t>
            </a:r>
            <a:r>
              <a:rPr lang="en-US" sz="1600" dirty="0"/>
              <a:t> x)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int</a:t>
            </a:r>
            <a:r>
              <a:rPr lang="en-US" sz="1600" dirty="0"/>
              <a:t> argument"&lt;&lt;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fun(double y)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&lt;&lt;"double argument"&lt;&lt;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 smtClean="0"/>
              <a:t>};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05400" y="13716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ApnaSchool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obj.fun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obj.fun</a:t>
            </a:r>
            <a:r>
              <a:rPr lang="en-US" dirty="0"/>
              <a:t>(4);</a:t>
            </a:r>
          </a:p>
          <a:p>
            <a:r>
              <a:rPr lang="en-US" dirty="0"/>
              <a:t>    </a:t>
            </a:r>
            <a:r>
              <a:rPr lang="en-US" dirty="0" err="1"/>
              <a:t>obj.fun</a:t>
            </a:r>
            <a:r>
              <a:rPr lang="en-US" dirty="0"/>
              <a:t>(4.5);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" y="21711"/>
            <a:ext cx="7726476" cy="677108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609600"/>
            <a:ext cx="4572000" cy="61093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/>
              <a:t>#include &lt;</a:t>
            </a:r>
            <a:r>
              <a:rPr lang="en-US" sz="1700" dirty="0" err="1"/>
              <a:t>iostream</a:t>
            </a:r>
            <a:r>
              <a:rPr lang="en-US" sz="1700" dirty="0"/>
              <a:t>&gt;</a:t>
            </a:r>
          </a:p>
          <a:p>
            <a:r>
              <a:rPr lang="en-US" sz="1700" dirty="0"/>
              <a:t>using namespace </a:t>
            </a:r>
            <a:r>
              <a:rPr lang="en-US" sz="1700" dirty="0" err="1"/>
              <a:t>std</a:t>
            </a:r>
            <a:r>
              <a:rPr lang="en-US" sz="1700" dirty="0"/>
              <a:t>;</a:t>
            </a:r>
          </a:p>
          <a:p>
            <a:r>
              <a:rPr lang="en-US" sz="1700" dirty="0"/>
              <a:t>class Complex</a:t>
            </a:r>
          </a:p>
          <a:p>
            <a:r>
              <a:rPr lang="en-US" sz="1700" dirty="0"/>
              <a:t>{</a:t>
            </a:r>
          </a:p>
          <a:p>
            <a:r>
              <a:rPr lang="en-US" sz="1700" dirty="0"/>
              <a:t>    private: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real, </a:t>
            </a:r>
            <a:r>
              <a:rPr lang="en-US" sz="1700" dirty="0" err="1"/>
              <a:t>imag</a:t>
            </a:r>
            <a:r>
              <a:rPr lang="en-US" sz="1700" dirty="0"/>
              <a:t>;</a:t>
            </a:r>
          </a:p>
          <a:p>
            <a:r>
              <a:rPr lang="en-US" sz="1700" dirty="0"/>
              <a:t>    public:</a:t>
            </a:r>
          </a:p>
          <a:p>
            <a:r>
              <a:rPr lang="en-US" sz="1700" dirty="0"/>
              <a:t>    Complex(</a:t>
            </a:r>
            <a:r>
              <a:rPr lang="en-US" sz="1700" dirty="0" err="1"/>
              <a:t>int</a:t>
            </a:r>
            <a:r>
              <a:rPr lang="en-US" sz="1700" dirty="0"/>
              <a:t> r=0,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=0)   </a:t>
            </a:r>
          </a:p>
          <a:p>
            <a:r>
              <a:rPr lang="en-US" sz="1700" dirty="0"/>
              <a:t>    {</a:t>
            </a:r>
          </a:p>
          <a:p>
            <a:r>
              <a:rPr lang="en-US" sz="1700" dirty="0"/>
              <a:t>        real=r; </a:t>
            </a:r>
            <a:r>
              <a:rPr lang="en-US" sz="1700" dirty="0" err="1"/>
              <a:t>imag</a:t>
            </a:r>
            <a:r>
              <a:rPr lang="en-US" sz="1700" dirty="0"/>
              <a:t>=</a:t>
            </a:r>
            <a:r>
              <a:rPr lang="en-US" sz="1700" dirty="0" err="1"/>
              <a:t>i</a:t>
            </a:r>
            <a:r>
              <a:rPr lang="en-US" sz="1700" dirty="0"/>
              <a:t>;     </a:t>
            </a:r>
          </a:p>
          <a:p>
            <a:r>
              <a:rPr lang="en-US" sz="1700" dirty="0" smtClean="0"/>
              <a:t>    }</a:t>
            </a:r>
            <a:endParaRPr lang="en-US" sz="1700" dirty="0"/>
          </a:p>
          <a:p>
            <a:r>
              <a:rPr lang="en-US" sz="1700" dirty="0"/>
              <a:t>    Complex operator + (Complex </a:t>
            </a:r>
            <a:r>
              <a:rPr lang="en-US" sz="1700" dirty="0" err="1"/>
              <a:t>const</a:t>
            </a:r>
            <a:r>
              <a:rPr lang="en-US" sz="1700" dirty="0"/>
              <a:t> &amp;</a:t>
            </a:r>
            <a:r>
              <a:rPr lang="en-US" sz="1700" dirty="0" err="1"/>
              <a:t>obj</a:t>
            </a:r>
            <a:r>
              <a:rPr lang="en-US" sz="1700" dirty="0"/>
              <a:t>) </a:t>
            </a:r>
          </a:p>
          <a:p>
            <a:r>
              <a:rPr lang="en-US" sz="1700" dirty="0"/>
              <a:t>    {</a:t>
            </a:r>
          </a:p>
          <a:p>
            <a:r>
              <a:rPr lang="en-US" sz="1700" dirty="0"/>
              <a:t>        Complex res;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res.imag</a:t>
            </a:r>
            <a:r>
              <a:rPr lang="en-US" sz="1700" dirty="0"/>
              <a:t> = </a:t>
            </a:r>
            <a:r>
              <a:rPr lang="en-US" sz="1700" dirty="0" err="1"/>
              <a:t>imag</a:t>
            </a:r>
            <a:r>
              <a:rPr lang="en-US" sz="1700" dirty="0"/>
              <a:t> + </a:t>
            </a:r>
            <a:r>
              <a:rPr lang="en-US" sz="1700" dirty="0" err="1"/>
              <a:t>obj.imag</a:t>
            </a:r>
            <a:r>
              <a:rPr lang="en-US" sz="1700" dirty="0"/>
              <a:t>;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res.real</a:t>
            </a:r>
            <a:r>
              <a:rPr lang="en-US" sz="1700" dirty="0"/>
              <a:t> = real + </a:t>
            </a:r>
            <a:r>
              <a:rPr lang="en-US" sz="1700" dirty="0" err="1"/>
              <a:t>obj.real</a:t>
            </a:r>
            <a:r>
              <a:rPr lang="en-US" sz="1700" dirty="0"/>
              <a:t>;</a:t>
            </a:r>
          </a:p>
          <a:p>
            <a:r>
              <a:rPr lang="en-US" sz="1700" dirty="0"/>
              <a:t>        return res;                         </a:t>
            </a:r>
          </a:p>
          <a:p>
            <a:r>
              <a:rPr lang="en-US" sz="1700" dirty="0"/>
              <a:t>    }</a:t>
            </a:r>
          </a:p>
          <a:p>
            <a:r>
              <a:rPr lang="en-US" sz="1700" dirty="0"/>
              <a:t>    void display()  </a:t>
            </a:r>
          </a:p>
          <a:p>
            <a:r>
              <a:rPr lang="en-US" sz="1700" dirty="0"/>
              <a:t>    { </a:t>
            </a:r>
          </a:p>
          <a:p>
            <a:r>
              <a:rPr lang="en-US" sz="1700" dirty="0"/>
              <a:t>        </a:t>
            </a:r>
            <a:r>
              <a:rPr lang="en-US" sz="1700" dirty="0" err="1"/>
              <a:t>cout</a:t>
            </a:r>
            <a:r>
              <a:rPr lang="en-US" sz="1700" dirty="0"/>
              <a:t>&lt;&lt; real&lt;&lt;" + </a:t>
            </a:r>
            <a:r>
              <a:rPr lang="en-US" sz="1700" dirty="0" err="1"/>
              <a:t>i</a:t>
            </a:r>
            <a:r>
              <a:rPr lang="en-US" sz="1700" dirty="0"/>
              <a:t>" &lt;&lt; </a:t>
            </a:r>
            <a:r>
              <a:rPr lang="en-US" sz="1700" dirty="0" err="1"/>
              <a:t>imag</a:t>
            </a:r>
            <a:r>
              <a:rPr lang="en-US" sz="1700" dirty="0"/>
              <a:t>&lt;&lt;</a:t>
            </a:r>
            <a:r>
              <a:rPr lang="en-US" sz="1700" dirty="0" err="1"/>
              <a:t>endl</a:t>
            </a:r>
            <a:r>
              <a:rPr lang="en-US" sz="1700" dirty="0"/>
              <a:t>;</a:t>
            </a:r>
          </a:p>
          <a:p>
            <a:r>
              <a:rPr lang="en-US" sz="1700" dirty="0"/>
              <a:t>    }</a:t>
            </a:r>
          </a:p>
          <a:p>
            <a:r>
              <a:rPr lang="en-US" sz="1700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1066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Complex c1(12,7), c2(6,7);</a:t>
            </a:r>
          </a:p>
          <a:p>
            <a:r>
              <a:rPr lang="en-US" dirty="0"/>
              <a:t>    Complex c3 = c1+c2;</a:t>
            </a:r>
          </a:p>
          <a:p>
            <a:r>
              <a:rPr lang="en-US" dirty="0"/>
              <a:t>    c3.display();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96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360265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void print(){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&lt;&lt;"base class print fun"&lt;&lt;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&lt;&lt;"base class display fun"&lt;&lt;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derived: public 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 </a:t>
            </a:r>
          </a:p>
          <a:p>
            <a:r>
              <a:rPr lang="en-US" dirty="0"/>
              <a:t>    void print(){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&lt;&lt;"derived class print fun"&lt;&lt;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display(){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&lt;&lt;"derived e class display fun"&lt;&lt;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23321"/>
            <a:ext cx="320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base *</a:t>
            </a:r>
            <a:r>
              <a:rPr lang="en-US" dirty="0" err="1"/>
              <a:t>baseptr</a:t>
            </a:r>
            <a:r>
              <a:rPr lang="en-US" dirty="0"/>
              <a:t>;</a:t>
            </a:r>
          </a:p>
          <a:p>
            <a:r>
              <a:rPr lang="en-US" dirty="0"/>
              <a:t>    derived d;</a:t>
            </a:r>
          </a:p>
          <a:p>
            <a:r>
              <a:rPr lang="en-US" dirty="0"/>
              <a:t>    </a:t>
            </a:r>
            <a:r>
              <a:rPr lang="en-US" dirty="0" err="1"/>
              <a:t>baseptr</a:t>
            </a:r>
            <a:r>
              <a:rPr lang="en-US" dirty="0"/>
              <a:t> = &amp;d;</a:t>
            </a:r>
          </a:p>
          <a:p>
            <a:r>
              <a:rPr lang="en-US" dirty="0"/>
              <a:t>    </a:t>
            </a:r>
            <a:r>
              <a:rPr lang="en-US" dirty="0" err="1"/>
              <a:t>baseptr</a:t>
            </a:r>
            <a:r>
              <a:rPr lang="en-US" dirty="0"/>
              <a:t> -&gt; print();</a:t>
            </a:r>
          </a:p>
          <a:p>
            <a:r>
              <a:rPr lang="en-US" dirty="0"/>
              <a:t>    </a:t>
            </a:r>
            <a:r>
              <a:rPr lang="en-US" dirty="0" err="1"/>
              <a:t>baseptr</a:t>
            </a:r>
            <a:r>
              <a:rPr lang="en-US" dirty="0"/>
              <a:t> -&gt; display();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112" y="3868917"/>
            <a:ext cx="225248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base class print fun</a:t>
            </a:r>
          </a:p>
          <a:p>
            <a:r>
              <a:rPr lang="en-US" dirty="0"/>
              <a:t>base class display fun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4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fix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1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586" y="1371600"/>
            <a:ext cx="8078825" cy="39395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process of representing one Form in multiple forms is known as </a:t>
            </a:r>
            <a:r>
              <a:rPr lang="en-US" b="1" dirty="0" smtClean="0"/>
              <a:t>Polymorphism</a:t>
            </a:r>
            <a:r>
              <a:rPr lang="en-US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Here one form represent </a:t>
            </a:r>
            <a:r>
              <a:rPr lang="en-US" b="1" dirty="0" smtClean="0"/>
              <a:t>original form </a:t>
            </a:r>
            <a:r>
              <a:rPr lang="en-US" dirty="0" smtClean="0"/>
              <a:t>or original method always resides in </a:t>
            </a:r>
            <a:r>
              <a:rPr lang="en-US" u="sng" dirty="0" smtClean="0"/>
              <a:t>base class </a:t>
            </a:r>
            <a:r>
              <a:rPr lang="en-US" dirty="0" smtClean="0"/>
              <a:t>and </a:t>
            </a:r>
            <a:r>
              <a:rPr lang="en-US" b="1" dirty="0" smtClean="0"/>
              <a:t>multiple</a:t>
            </a:r>
            <a:r>
              <a:rPr lang="en-US" dirty="0" smtClean="0"/>
              <a:t> forms represent overridden method which resides in </a:t>
            </a:r>
            <a:r>
              <a:rPr lang="en-US" u="sng" dirty="0" smtClean="0"/>
              <a:t>derived classes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586" y="1371600"/>
            <a:ext cx="8078825" cy="44319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Suppose if you are in </a:t>
            </a:r>
            <a:r>
              <a:rPr lang="en-US" b="1" dirty="0" smtClean="0"/>
              <a:t>classroom</a:t>
            </a:r>
            <a:r>
              <a:rPr lang="en-US" dirty="0" smtClean="0"/>
              <a:t> then at that time you behave like a </a:t>
            </a:r>
            <a:r>
              <a:rPr lang="en-US" u="sng" dirty="0" smtClean="0"/>
              <a:t>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you are in </a:t>
            </a:r>
            <a:r>
              <a:rPr lang="en-US" b="1" dirty="0" smtClean="0"/>
              <a:t>market</a:t>
            </a:r>
            <a:r>
              <a:rPr lang="en-US" dirty="0" smtClean="0"/>
              <a:t> at that time you behave like a </a:t>
            </a:r>
            <a:r>
              <a:rPr lang="en-US" u="sng" dirty="0" smtClean="0"/>
              <a:t>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When you are at your </a:t>
            </a:r>
            <a:r>
              <a:rPr lang="en-US" b="1" dirty="0" smtClean="0"/>
              <a:t>home</a:t>
            </a:r>
            <a:r>
              <a:rPr lang="en-US" dirty="0" smtClean="0"/>
              <a:t> at that time you behave like a </a:t>
            </a:r>
            <a:r>
              <a:rPr lang="en-US" u="sng" dirty="0" smtClean="0"/>
              <a:t>son or daughter</a:t>
            </a:r>
            <a:r>
              <a:rPr lang="en-US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You are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one person </a:t>
            </a:r>
            <a:r>
              <a:rPr lang="en-US" dirty="0" smtClean="0"/>
              <a:t>and have </a:t>
            </a:r>
            <a:r>
              <a:rPr lang="en-US" u="sng" dirty="0" smtClean="0"/>
              <a:t>different</a:t>
            </a:r>
            <a:r>
              <a:rPr lang="en-US" dirty="0" smtClean="0"/>
              <a:t> types of </a:t>
            </a:r>
            <a:r>
              <a:rPr lang="en-US" u="sng" dirty="0" smtClean="0"/>
              <a:t>behaviors</a:t>
            </a:r>
            <a:r>
              <a:rPr lang="en-US" dirty="0" smtClean="0"/>
              <a:t> at different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4770" y="223296"/>
            <a:ext cx="139636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Outl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5695"/>
            <a:ext cx="5751195" cy="370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ritanc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13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6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5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800" spc="-15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800" spc="-10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her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nctio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Pol</a:t>
            </a:r>
            <a:r>
              <a:rPr sz="3200" spc="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rphism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Bin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Dy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ic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Bi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2800" spc="-2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irt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Functio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Types of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586" y="1371600"/>
            <a:ext cx="8078825" cy="49244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function with same name but with different functionality.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Polymorphism can be </a:t>
            </a:r>
            <a:r>
              <a:rPr lang="en-US" b="1" dirty="0" smtClean="0"/>
              <a:t>static</a:t>
            </a:r>
            <a:r>
              <a:rPr lang="en-US" dirty="0" smtClean="0"/>
              <a:t> or </a:t>
            </a:r>
            <a:r>
              <a:rPr lang="en-US" b="1" dirty="0" smtClean="0"/>
              <a:t>dynamic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 smtClean="0"/>
              <a:t>Static</a:t>
            </a:r>
            <a:r>
              <a:rPr lang="en-US" dirty="0" smtClean="0"/>
              <a:t> polymorphism is also known as </a:t>
            </a:r>
            <a:r>
              <a:rPr lang="en-US" i="1" dirty="0" smtClean="0"/>
              <a:t>early binding</a:t>
            </a:r>
            <a:r>
              <a:rPr lang="en-US" dirty="0" smtClean="0"/>
              <a:t> or static binding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compile-time</a:t>
            </a:r>
            <a:r>
              <a:rPr lang="en-US" dirty="0" smtClean="0"/>
              <a:t> 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 smtClean="0"/>
              <a:t>Dynamic</a:t>
            </a:r>
            <a:r>
              <a:rPr lang="en-US" dirty="0" smtClean="0"/>
              <a:t> polymorphism is also known as </a:t>
            </a:r>
            <a:r>
              <a:rPr lang="en-US" i="1" dirty="0" smtClean="0"/>
              <a:t>late binding</a:t>
            </a:r>
            <a:r>
              <a:rPr lang="en-US" dirty="0" smtClean="0"/>
              <a:t> or dynamic binding or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run-time</a:t>
            </a:r>
            <a:r>
              <a:rPr lang="en-US" dirty="0" smtClean="0"/>
              <a:t> 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36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Static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586" y="1371600"/>
            <a:ext cx="8078825" cy="432426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 Static polymorphism or static binding, memory will be allocated at </a:t>
            </a:r>
            <a:r>
              <a:rPr lang="en-US" u="sng" dirty="0" smtClean="0"/>
              <a:t>compile-time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static polymorphism, object is bound to the function call at the compile time itself.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achieve</a:t>
            </a:r>
            <a:r>
              <a:rPr lang="en-US" dirty="0" smtClean="0"/>
              <a:t> static polymorphism by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Function overloading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operator overloading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tx1"/>
                </a:solidFill>
                <a:latin typeface="Calibri"/>
                <a:cs typeface="Calibri"/>
              </a:rPr>
              <a:t>function overriding</a:t>
            </a:r>
          </a:p>
        </p:txBody>
      </p:sp>
    </p:spTree>
    <p:extLst>
      <p:ext uri="{BB962C8B-B14F-4D97-AF65-F5344CB8AC3E}">
        <p14:creationId xmlns:p14="http://schemas.microsoft.com/office/powerpoint/2010/main" val="16653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677108"/>
          </a:xfrm>
        </p:spPr>
        <p:txBody>
          <a:bodyPr/>
          <a:lstStyle/>
          <a:p>
            <a:r>
              <a:rPr lang="en-US" dirty="0" smtClean="0"/>
              <a:t>Dynamic Polymorphism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586" y="1371600"/>
            <a:ext cx="8078825" cy="352404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 Dynamic polymorphism or dynamic binding, memory will be allocated at </a:t>
            </a:r>
            <a:r>
              <a:rPr lang="en-US" u="sng" dirty="0" smtClean="0"/>
              <a:t>run-time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smtClean="0"/>
              <a:t>dynamic </a:t>
            </a:r>
            <a:r>
              <a:rPr lang="en-US" dirty="0"/>
              <a:t>polymorphism, object is bound to the function call </a:t>
            </a:r>
            <a:r>
              <a:rPr lang="en-US" dirty="0" smtClean="0"/>
              <a:t>only at the run time. 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can achieve dynamic polymorphism by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tx1"/>
                </a:solidFill>
                <a:latin typeface="Calibri"/>
                <a:cs typeface="Calibri"/>
              </a:rPr>
              <a:t>Virtual Functions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6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3100" y="2167127"/>
            <a:ext cx="5301996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00680" y="2550922"/>
            <a:ext cx="434848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6000" b="1" spc="-90" dirty="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sz="6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Binding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1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2179" y="282447"/>
            <a:ext cx="358203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oth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9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775716"/>
            <a:ext cx="5779008" cy="6082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35" y="839722"/>
            <a:ext cx="5638800" cy="5957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" y="820674"/>
            <a:ext cx="5676900" cy="5995670"/>
          </a:xfrm>
          <a:custGeom>
            <a:avLst/>
            <a:gdLst/>
            <a:ahLst/>
            <a:cxnLst/>
            <a:rect l="l" t="t" r="r" b="b"/>
            <a:pathLst>
              <a:path w="5676900" h="5995670">
                <a:moveTo>
                  <a:pt x="0" y="5995416"/>
                </a:moveTo>
                <a:lnTo>
                  <a:pt x="5676900" y="5995416"/>
                </a:lnTo>
                <a:lnTo>
                  <a:pt x="5676900" y="0"/>
                </a:lnTo>
                <a:lnTo>
                  <a:pt x="0" y="0"/>
                </a:lnTo>
                <a:lnTo>
                  <a:pt x="0" y="59954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2179" y="282447"/>
            <a:ext cx="358203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oth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9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1371600"/>
            <a:ext cx="6934200" cy="2433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961" y="4680965"/>
            <a:ext cx="7503159" cy="1292662"/>
          </a:xfrm>
          <a:prstGeom prst="rect">
            <a:avLst/>
          </a:prstGeom>
          <a:solidFill>
            <a:srgbClr val="EDEBE0"/>
          </a:solidFill>
          <a:ln w="25908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2078989" algn="just">
              <a:lnSpc>
                <a:spcPct val="100000"/>
              </a:lnSpc>
            </a:pPr>
            <a:r>
              <a:rPr sz="2800" b="1" u="heavy" spc="-20" dirty="0">
                <a:latin typeface="Calibri"/>
                <a:cs typeface="Calibri"/>
              </a:rPr>
              <a:t>Thi</a:t>
            </a:r>
            <a:r>
              <a:rPr sz="2800" b="1" u="heavy" spc="-15" dirty="0">
                <a:latin typeface="Calibri"/>
                <a:cs typeface="Calibri"/>
              </a:rPr>
              <a:t>s</a:t>
            </a:r>
            <a:r>
              <a:rPr sz="2800" b="1" u="heavy" dirty="0">
                <a:latin typeface="Calibri"/>
                <a:cs typeface="Calibri"/>
              </a:rPr>
              <a:t> </a:t>
            </a:r>
            <a:r>
              <a:rPr sz="2800" b="1" u="heavy" spc="-15" dirty="0">
                <a:latin typeface="Calibri"/>
                <a:cs typeface="Calibri"/>
              </a:rPr>
              <a:t>p</a:t>
            </a:r>
            <a:r>
              <a:rPr sz="2800" b="1" u="heavy" spc="-45" dirty="0">
                <a:latin typeface="Calibri"/>
                <a:cs typeface="Calibri"/>
              </a:rPr>
              <a:t>r</a:t>
            </a:r>
            <a:r>
              <a:rPr sz="2800" b="1" u="heavy" spc="-15" dirty="0">
                <a:latin typeface="Calibri"/>
                <a:cs typeface="Calibri"/>
              </a:rPr>
              <a:t>oduces the</a:t>
            </a:r>
            <a:r>
              <a:rPr sz="2800" b="1" u="heavy" spc="-5" dirty="0">
                <a:latin typeface="Calibri"/>
                <a:cs typeface="Calibri"/>
              </a:rPr>
              <a:t> </a:t>
            </a:r>
            <a:r>
              <a:rPr sz="2800" b="1" u="heavy" spc="-60" dirty="0">
                <a:latin typeface="Calibri"/>
                <a:cs typeface="Calibri"/>
              </a:rPr>
              <a:t>f</a:t>
            </a:r>
            <a:r>
              <a:rPr sz="2800" b="1" u="heavy" spc="-15" dirty="0">
                <a:latin typeface="Calibri"/>
                <a:cs typeface="Calibri"/>
              </a:rPr>
              <a:t>ol</a:t>
            </a:r>
            <a:r>
              <a:rPr sz="2800" b="1" u="heavy" spc="-25" dirty="0">
                <a:latin typeface="Calibri"/>
                <a:cs typeface="Calibri"/>
              </a:rPr>
              <a:t>l</a:t>
            </a:r>
            <a:r>
              <a:rPr sz="2800" b="1" u="heavy" spc="-15" dirty="0">
                <a:latin typeface="Calibri"/>
                <a:cs typeface="Calibri"/>
              </a:rPr>
              <a:t>owing output: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is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Deri</a:t>
            </a:r>
            <a:r>
              <a:rPr sz="2800" spc="-4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</a:t>
            </a:r>
            <a:r>
              <a:rPr sz="2800" spc="-15" dirty="0">
                <a:latin typeface="Calibri"/>
                <a:cs typeface="Calibri"/>
              </a:rPr>
              <a:t> rDe</a:t>
            </a:r>
            <a:r>
              <a:rPr sz="2800" spc="-2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2607945">
              <a:lnSpc>
                <a:spcPct val="100000"/>
              </a:lnSpc>
            </a:pPr>
            <a:r>
              <a:rPr sz="4000" spc="-20" dirty="0"/>
              <a:t>Inheri</a:t>
            </a:r>
            <a:r>
              <a:rPr sz="4000" spc="-70" dirty="0"/>
              <a:t>t</a:t>
            </a:r>
            <a:r>
              <a:rPr sz="4000" spc="-20" dirty="0"/>
              <a:t>ance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84242"/>
            <a:ext cx="6573520" cy="328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509395" algn="l"/>
                <a:tab pos="3172460" algn="l"/>
                <a:tab pos="4342765" algn="l"/>
                <a:tab pos="5081905" algn="l"/>
                <a:tab pos="6365240" algn="l"/>
              </a:tabLst>
            </a:pPr>
            <a:r>
              <a:rPr sz="3200" dirty="0">
                <a:latin typeface="Calibri"/>
                <a:cs typeface="Calibri"/>
              </a:rPr>
              <a:t>Wh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appens	when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	a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-5" dirty="0">
                <a:latin typeface="Calibri"/>
                <a:cs typeface="Calibri"/>
              </a:rPr>
              <a:t> der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 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ompo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ompose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pl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</a:t>
            </a:r>
            <a:r>
              <a:rPr sz="3200" spc="-10" dirty="0">
                <a:latin typeface="Calibri"/>
                <a:cs typeface="Calibri"/>
              </a:rPr>
              <a:t>s: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par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200" spc="-8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s,</a:t>
            </a:r>
            <a:endParaRPr sz="3200">
              <a:latin typeface="Calibri"/>
              <a:cs typeface="Calibri"/>
            </a:endParaRPr>
          </a:p>
          <a:p>
            <a:pPr marL="847725" lvl="1" indent="-37782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Arial"/>
              <a:buChar char="–"/>
              <a:tabLst>
                <a:tab pos="84836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par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2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0820" y="1708785"/>
            <a:ext cx="12725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deri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792" y="617372"/>
            <a:ext cx="7525384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ting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bas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96942"/>
            <a:ext cx="7853680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8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ha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 </a:t>
            </a:r>
            <a:r>
              <a:rPr sz="3200" spc="-5" dirty="0">
                <a:latin typeface="Calibri"/>
                <a:cs typeface="Calibri"/>
              </a:rPr>
              <a:t>par</a:t>
            </a:r>
            <a:r>
              <a:rPr sz="3200" spc="-10" dirty="0">
                <a:latin typeface="Calibri"/>
                <a:cs typeface="Calibri"/>
              </a:rPr>
              <a:t>t,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mo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20" dirty="0">
                <a:latin typeface="Calibri"/>
                <a:cs typeface="Calibri"/>
              </a:rPr>
              <a:t>+</a:t>
            </a:r>
            <a:r>
              <a:rPr sz="3200" dirty="0">
                <a:latin typeface="Calibri"/>
                <a:cs typeface="Calibri"/>
              </a:rPr>
              <a:t>+ will 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Ba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po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5" dirty="0">
                <a:latin typeface="Calibri"/>
                <a:cs typeface="Calibri"/>
              </a:rPr>
              <a:t>(o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4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3200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3200" spc="-9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3200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enc</a:t>
            </a:r>
            <a:r>
              <a:rPr sz="32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r>
              <a:rPr sz="32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 a </a:t>
            </a:r>
            <a:r>
              <a:rPr sz="3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Deri</a:t>
            </a:r>
            <a:r>
              <a:rPr sz="3200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ed</a:t>
            </a:r>
            <a:r>
              <a:rPr sz="3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bject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447040" indent="-43434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4704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tu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838200"/>
            <a:ext cx="8331708" cy="405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761" y="349910"/>
            <a:ext cx="752538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ting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bas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961" y="4680965"/>
            <a:ext cx="7503159" cy="1723549"/>
          </a:xfrm>
          <a:prstGeom prst="rect">
            <a:avLst/>
          </a:prstGeom>
          <a:solidFill>
            <a:srgbClr val="EDEBE0"/>
          </a:solidFill>
          <a:ln w="25908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2143760">
              <a:lnSpc>
                <a:spcPct val="100000"/>
              </a:lnSpc>
            </a:pPr>
            <a:r>
              <a:rPr sz="2800" b="1" u="heavy" spc="-20" dirty="0">
                <a:latin typeface="Calibri"/>
                <a:cs typeface="Calibri"/>
              </a:rPr>
              <a:t>Thi</a:t>
            </a:r>
            <a:r>
              <a:rPr sz="2800" b="1" u="heavy" spc="-15" dirty="0">
                <a:latin typeface="Calibri"/>
                <a:cs typeface="Calibri"/>
              </a:rPr>
              <a:t>s</a:t>
            </a:r>
            <a:r>
              <a:rPr sz="2800" b="1" u="heavy" dirty="0">
                <a:latin typeface="Calibri"/>
                <a:cs typeface="Calibri"/>
              </a:rPr>
              <a:t> </a:t>
            </a:r>
            <a:r>
              <a:rPr sz="2800" b="1" u="heavy" spc="-15" dirty="0">
                <a:latin typeface="Calibri"/>
                <a:cs typeface="Calibri"/>
              </a:rPr>
              <a:t>p</a:t>
            </a:r>
            <a:r>
              <a:rPr sz="2800" b="1" u="heavy" spc="-45" dirty="0">
                <a:latin typeface="Calibri"/>
                <a:cs typeface="Calibri"/>
              </a:rPr>
              <a:t>r</a:t>
            </a:r>
            <a:r>
              <a:rPr sz="2800" b="1" u="heavy" spc="-15" dirty="0">
                <a:latin typeface="Calibri"/>
                <a:cs typeface="Calibri"/>
              </a:rPr>
              <a:t>oduces the</a:t>
            </a:r>
            <a:r>
              <a:rPr sz="2800" b="1" u="heavy" spc="-5" dirty="0">
                <a:latin typeface="Calibri"/>
                <a:cs typeface="Calibri"/>
              </a:rPr>
              <a:t> </a:t>
            </a:r>
            <a:r>
              <a:rPr sz="2800" b="1" u="heavy" spc="-60" dirty="0">
                <a:latin typeface="Calibri"/>
                <a:cs typeface="Calibri"/>
              </a:rPr>
              <a:t>f</a:t>
            </a:r>
            <a:r>
              <a:rPr sz="2800" b="1" u="heavy" spc="-15" dirty="0">
                <a:latin typeface="Calibri"/>
                <a:cs typeface="Calibri"/>
              </a:rPr>
              <a:t>ol</a:t>
            </a:r>
            <a:r>
              <a:rPr sz="2800" b="1" u="heavy" spc="-25" dirty="0">
                <a:latin typeface="Calibri"/>
                <a:cs typeface="Calibri"/>
              </a:rPr>
              <a:t>l</a:t>
            </a:r>
            <a:r>
              <a:rPr sz="2800" b="1" u="heavy" spc="-15" dirty="0">
                <a:latin typeface="Calibri"/>
                <a:cs typeface="Calibri"/>
              </a:rPr>
              <a:t>owing output: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is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5 rBase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6129" y="6373545"/>
            <a:ext cx="249047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1050"/>
            <a:ext cx="8047355" cy="1813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e-class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object 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lass</a:t>
            </a:r>
            <a:r>
              <a:rPr sz="2800"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deri</a:t>
            </a:r>
            <a:r>
              <a:rPr sz="2800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ed</a:t>
            </a:r>
            <a:r>
              <a:rPr sz="2800" spc="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se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pe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omp</a:t>
            </a:r>
            <a:r>
              <a:rPr sz="28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tib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</a:t>
            </a:r>
            <a:r>
              <a:rPr sz="2800" spc="-15" dirty="0">
                <a:latin typeface="Calibri"/>
                <a:cs typeface="Calibri"/>
              </a:rPr>
              <a:t>je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/>
              <a:t>Ca</a:t>
            </a:r>
            <a:r>
              <a:rPr sz="4000" spc="-60" dirty="0"/>
              <a:t>s</a:t>
            </a:r>
            <a:r>
              <a:rPr sz="4000" spc="-20" dirty="0"/>
              <a:t>ting</a:t>
            </a:r>
            <a:r>
              <a:rPr sz="4000" dirty="0"/>
              <a:t> </a:t>
            </a:r>
            <a:r>
              <a:rPr sz="4000" spc="-25" dirty="0"/>
              <a:t>bas</a:t>
            </a:r>
            <a:r>
              <a:rPr sz="4000" spc="-20" dirty="0"/>
              <a:t>e</a:t>
            </a:r>
            <a:r>
              <a:rPr sz="4000" spc="-10" dirty="0"/>
              <a:t> </a:t>
            </a:r>
            <a:r>
              <a:rPr sz="4000" spc="-20" dirty="0"/>
              <a:t>class</a:t>
            </a:r>
            <a:r>
              <a:rPr sz="4000" spc="-30" dirty="0"/>
              <a:t> </a:t>
            </a:r>
            <a:r>
              <a:rPr sz="4000" spc="-5" dirty="0"/>
              <a:t>poi</a:t>
            </a:r>
            <a:r>
              <a:rPr sz="4000" spc="-35" dirty="0"/>
              <a:t>n</a:t>
            </a:r>
            <a:r>
              <a:rPr sz="4000" spc="-60" dirty="0"/>
              <a:t>t</a:t>
            </a:r>
            <a:r>
              <a:rPr sz="4000" spc="-20" dirty="0"/>
              <a:t>er</a:t>
            </a:r>
            <a:r>
              <a:rPr sz="4000" spc="-5" dirty="0"/>
              <a:t> </a:t>
            </a:r>
            <a:r>
              <a:rPr sz="4000" spc="-40" dirty="0"/>
              <a:t>t</a:t>
            </a:r>
            <a:r>
              <a:rPr sz="4000" dirty="0"/>
              <a:t>o</a:t>
            </a:r>
            <a:r>
              <a:rPr sz="4000" spc="-5" dirty="0"/>
              <a:t> </a:t>
            </a:r>
            <a:r>
              <a:rPr sz="4000" spc="-30" dirty="0"/>
              <a:t>de</a:t>
            </a:r>
            <a:r>
              <a:rPr sz="4000" spc="-25" dirty="0"/>
              <a:t>r</a:t>
            </a:r>
            <a:r>
              <a:rPr sz="4000" spc="-10" dirty="0"/>
              <a:t>i</a:t>
            </a:r>
            <a:r>
              <a:rPr sz="4000" spc="-75" dirty="0"/>
              <a:t>v</a:t>
            </a:r>
            <a:r>
              <a:rPr sz="4000" spc="-25" dirty="0"/>
              <a:t>ed</a:t>
            </a:r>
            <a:endParaRPr sz="4000"/>
          </a:p>
          <a:p>
            <a:pPr algn="ctr">
              <a:lnSpc>
                <a:spcPct val="100000"/>
              </a:lnSpc>
            </a:pPr>
            <a:r>
              <a:rPr sz="4000" spc="-20" dirty="0"/>
              <a:t>class</a:t>
            </a:r>
            <a:r>
              <a:rPr sz="4000" spc="-25" dirty="0"/>
              <a:t> </a:t>
            </a:r>
            <a:r>
              <a:rPr sz="4000" spc="-30" dirty="0"/>
              <a:t>ob</a:t>
            </a:r>
            <a:r>
              <a:rPr sz="4000" spc="-5" dirty="0"/>
              <a:t>j</a:t>
            </a:r>
            <a:r>
              <a:rPr sz="4000" spc="-20" dirty="0"/>
              <a:t>ect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8192" y="2167127"/>
            <a:ext cx="4590287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56154" y="2550922"/>
            <a:ext cx="363283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2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6000" b="1" spc="-5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6000" b="1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705" y="4060444"/>
            <a:ext cx="241744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solidFill>
                  <a:srgbClr val="888888"/>
                </a:solidFill>
                <a:latin typeface="Calibri"/>
                <a:cs typeface="Calibri"/>
              </a:rPr>
              <a:t>Lesso</a:t>
            </a:r>
            <a:r>
              <a:rPr sz="540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5400" spc="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5400" spc="-3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792" y="381000"/>
            <a:ext cx="7525384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ting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bas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68297"/>
            <a:ext cx="8063230" cy="413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000"/>
              </a:lnSpc>
            </a:pPr>
            <a:r>
              <a:rPr sz="2700" dirty="0">
                <a:latin typeface="Calibri"/>
                <a:cs typeface="Calibri"/>
              </a:rPr>
              <a:t>As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ase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ase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Base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ence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poi</a:t>
            </a:r>
            <a:r>
              <a:rPr sz="2700" spc="-25" dirty="0">
                <a:latin typeface="Calibri"/>
                <a:cs typeface="Calibri"/>
              </a:rPr>
              <a:t>n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250" dirty="0">
                <a:latin typeface="Calibri"/>
                <a:cs typeface="Calibri"/>
              </a:rPr>
              <a:t>r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y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onl</a:t>
            </a:r>
            <a:r>
              <a:rPr sz="2700" dirty="0">
                <a:latin typeface="Calibri"/>
                <a:cs typeface="Calibri"/>
              </a:rPr>
              <a:t>y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se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membe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Base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(o</a:t>
            </a:r>
            <a:r>
              <a:rPr sz="270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Base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inheri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ed).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4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though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ed::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20" dirty="0">
                <a:latin typeface="Calibri"/>
                <a:cs typeface="Calibri"/>
              </a:rPr>
              <a:t>am</a:t>
            </a:r>
            <a:r>
              <a:rPr sz="2700" spc="-10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shado</a:t>
            </a:r>
            <a:r>
              <a:rPr sz="2700" spc="-3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s </a:t>
            </a:r>
            <a:r>
              <a:rPr sz="2700" spc="-5" dirty="0">
                <a:latin typeface="Calibri"/>
                <a:cs typeface="Calibri"/>
              </a:rPr>
              <a:t>(hide</a:t>
            </a:r>
            <a:r>
              <a:rPr sz="2700" spc="-1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Base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15" dirty="0">
                <a:latin typeface="Calibri"/>
                <a:cs typeface="Calibri"/>
              </a:rPr>
              <a:t>:</a:t>
            </a:r>
            <a:r>
              <a:rPr sz="2700" spc="-25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ame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r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1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ri</a:t>
            </a:r>
            <a:r>
              <a:rPr sz="2700" spc="-3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objects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Base </a:t>
            </a:r>
            <a:r>
              <a:rPr sz="2700" spc="-5" dirty="0">
                <a:latin typeface="Calibri"/>
                <a:cs typeface="Calibri"/>
              </a:rPr>
              <a:t>poi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er/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70" dirty="0">
                <a:latin typeface="Calibri"/>
                <a:cs typeface="Calibri"/>
              </a:rPr>
              <a:t>f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ce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se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ed::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20" dirty="0">
                <a:latin typeface="Calibri"/>
                <a:cs typeface="Calibri"/>
              </a:rPr>
              <a:t>am</a:t>
            </a:r>
            <a:r>
              <a:rPr sz="2700" spc="-10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().</a:t>
            </a:r>
            <a:endParaRPr sz="2700" dirty="0">
              <a:latin typeface="Calibri"/>
              <a:cs typeface="Calibri"/>
            </a:endParaRPr>
          </a:p>
          <a:p>
            <a:pPr marL="12700" marR="78105">
              <a:lnSpc>
                <a:spcPts val="2920"/>
              </a:lnSpc>
              <a:spcBef>
                <a:spcPts val="40"/>
              </a:spcBef>
            </a:pPr>
            <a:r>
              <a:rPr sz="2700" spc="-5" dirty="0" smtClean="0">
                <a:latin typeface="Calibri"/>
                <a:cs typeface="Calibri"/>
              </a:rPr>
              <a:t>Conseque</a:t>
            </a:r>
            <a:r>
              <a:rPr sz="2700" spc="-25" dirty="0" smtClean="0">
                <a:latin typeface="Calibri"/>
                <a:cs typeface="Calibri"/>
              </a:rPr>
              <a:t>n</a:t>
            </a:r>
            <a:r>
              <a:rPr sz="2700" dirty="0" smtClean="0">
                <a:latin typeface="Calibri"/>
                <a:cs typeface="Calibri"/>
              </a:rPr>
              <a:t>tl</a:t>
            </a:r>
            <a:r>
              <a:rPr sz="2700" spc="-210" dirty="0" smtClean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</a:t>
            </a:r>
            <a:r>
              <a:rPr sz="2700" spc="-35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Base::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20" dirty="0">
                <a:latin typeface="Calibri"/>
                <a:cs typeface="Calibri"/>
              </a:rPr>
              <a:t>am</a:t>
            </a:r>
            <a:r>
              <a:rPr sz="2700" spc="-5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()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</a:t>
            </a:r>
            <a:r>
              <a:rPr sz="2700" spc="-45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 r</a:t>
            </a:r>
            <a:r>
              <a:rPr sz="2700" spc="-30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ase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pBas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eport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th</a:t>
            </a:r>
            <a:r>
              <a:rPr sz="2700" spc="-35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30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ase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ther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</a:p>
          <a:p>
            <a:pPr marL="12700">
              <a:lnSpc>
                <a:spcPts val="2875"/>
              </a:lnSpc>
            </a:pPr>
            <a:r>
              <a:rPr sz="2700" spc="-20" dirty="0">
                <a:latin typeface="Calibri"/>
                <a:cs typeface="Calibri"/>
              </a:rPr>
              <a:t>Der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ed.</a:t>
            </a:r>
          </a:p>
          <a:p>
            <a:pPr marL="12700" marR="395605">
              <a:lnSpc>
                <a:spcPct val="90000"/>
              </a:lnSpc>
              <a:spcBef>
                <a:spcPts val="645"/>
              </a:spcBef>
            </a:pPr>
            <a:r>
              <a:rPr sz="2700" spc="-20" dirty="0">
                <a:latin typeface="Calibri"/>
                <a:cs typeface="Calibri"/>
              </a:rPr>
              <a:t>No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also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means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n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possib</a:t>
            </a:r>
            <a:r>
              <a:rPr sz="2700" spc="1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20" dirty="0">
                <a:latin typeface="Calibri"/>
                <a:cs typeface="Calibri"/>
              </a:rPr>
              <a:t>Der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ed:</a:t>
            </a:r>
            <a:r>
              <a:rPr sz="2700" spc="-20" dirty="0">
                <a:latin typeface="Calibri"/>
                <a:cs typeface="Calibri"/>
              </a:rPr>
              <a:t>:</a:t>
            </a:r>
            <a:r>
              <a:rPr sz="2700" spc="-40" dirty="0">
                <a:latin typeface="Calibri"/>
                <a:cs typeface="Calibri"/>
              </a:rPr>
              <a:t>g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16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alueDouble</a:t>
            </a:r>
            <a:r>
              <a:rPr sz="2700" spc="5" dirty="0">
                <a:latin typeface="Calibri"/>
                <a:cs typeface="Calibri"/>
              </a:rPr>
              <a:t>d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usin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30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ase</a:t>
            </a:r>
            <a:r>
              <a:rPr sz="2700" spc="-20" dirty="0">
                <a:latin typeface="Calibri"/>
                <a:cs typeface="Calibri"/>
              </a:rPr>
              <a:t> 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pBas</a:t>
            </a:r>
            <a:r>
              <a:rPr sz="2700" dirty="0">
                <a:latin typeface="Calibri"/>
                <a:cs typeface="Calibri"/>
              </a:rPr>
              <a:t>e.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</a:t>
            </a:r>
            <a:r>
              <a:rPr sz="2700" spc="-1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 a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unabl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se</a:t>
            </a:r>
            <a:r>
              <a:rPr sz="2700" spc="-15" dirty="0">
                <a:latin typeface="Calibri"/>
                <a:cs typeface="Calibri"/>
              </a:rPr>
              <a:t>e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spc="-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thing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1564005">
              <a:lnSpc>
                <a:spcPct val="100000"/>
              </a:lnSpc>
            </a:pPr>
            <a:r>
              <a:rPr sz="4000" spc="-20" dirty="0"/>
              <a:t>Animal</a:t>
            </a:r>
            <a:r>
              <a:rPr sz="4000" spc="-30" dirty="0"/>
              <a:t> </a:t>
            </a:r>
            <a:r>
              <a:rPr sz="4000" spc="-5" dirty="0"/>
              <a:t>Clas</a:t>
            </a:r>
            <a:r>
              <a:rPr sz="4000" dirty="0"/>
              <a:t>s</a:t>
            </a:r>
            <a:r>
              <a:rPr sz="4000" spc="5" dirty="0"/>
              <a:t> </a:t>
            </a:r>
            <a:r>
              <a:rPr sz="4000" spc="-90" dirty="0"/>
              <a:t>e</a:t>
            </a:r>
            <a:r>
              <a:rPr sz="4000" spc="-100" dirty="0"/>
              <a:t>x</a:t>
            </a:r>
            <a:r>
              <a:rPr sz="4000" spc="-25" dirty="0"/>
              <a:t>ample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1452332"/>
            <a:ext cx="6181344" cy="438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1176655">
              <a:lnSpc>
                <a:spcPct val="100000"/>
              </a:lnSpc>
            </a:pPr>
            <a:r>
              <a:rPr sz="4000" spc="-20" dirty="0"/>
              <a:t>Animal</a:t>
            </a:r>
            <a:r>
              <a:rPr sz="4000" spc="-30" dirty="0"/>
              <a:t> </a:t>
            </a:r>
            <a:r>
              <a:rPr sz="4000" spc="-5" dirty="0"/>
              <a:t>Clas</a:t>
            </a:r>
            <a:r>
              <a:rPr sz="4000" dirty="0"/>
              <a:t>s</a:t>
            </a:r>
            <a:r>
              <a:rPr sz="4000" spc="5" dirty="0"/>
              <a:t> </a:t>
            </a:r>
            <a:r>
              <a:rPr sz="4000" dirty="0"/>
              <a:t>ch</a:t>
            </a:r>
            <a:r>
              <a:rPr sz="4000" spc="-20" dirty="0"/>
              <a:t>i</a:t>
            </a:r>
            <a:r>
              <a:rPr sz="4000" dirty="0"/>
              <a:t>ld</a:t>
            </a:r>
            <a:r>
              <a:rPr sz="4000" spc="-5" dirty="0"/>
              <a:t> </a:t>
            </a:r>
            <a:r>
              <a:rPr sz="4000" dirty="0"/>
              <a:t>c</a:t>
            </a:r>
            <a:r>
              <a:rPr sz="4000" spc="-15" dirty="0"/>
              <a:t>l</a:t>
            </a:r>
            <a:r>
              <a:rPr sz="4000" spc="-20" dirty="0"/>
              <a:t>asses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2" y="1408175"/>
            <a:ext cx="6633972" cy="487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2804795">
              <a:lnSpc>
                <a:spcPct val="100000"/>
              </a:lnSpc>
            </a:pPr>
            <a:r>
              <a:rPr sz="4000" spc="-365" dirty="0"/>
              <a:t>T</a:t>
            </a:r>
            <a:r>
              <a:rPr sz="4000" spc="-20" dirty="0"/>
              <a:t>e</a:t>
            </a:r>
            <a:r>
              <a:rPr sz="4000" spc="-75" dirty="0"/>
              <a:t>s</a:t>
            </a:r>
            <a:r>
              <a:rPr sz="4000" spc="-15" dirty="0"/>
              <a:t>t</a:t>
            </a:r>
            <a:r>
              <a:rPr sz="4000" spc="-5" dirty="0"/>
              <a:t> Class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151" y="1598675"/>
            <a:ext cx="7318248" cy="449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3045460">
              <a:lnSpc>
                <a:spcPct val="100000"/>
              </a:lnSpc>
            </a:pPr>
            <a:r>
              <a:rPr sz="4000" spc="-5" dirty="0"/>
              <a:t>Output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52" y="2057400"/>
            <a:ext cx="8994775" cy="1816735"/>
          </a:xfrm>
          <a:custGeom>
            <a:avLst/>
            <a:gdLst/>
            <a:ahLst/>
            <a:cxnLst/>
            <a:rect l="l" t="t" r="r" b="b"/>
            <a:pathLst>
              <a:path w="8994775" h="1816735">
                <a:moveTo>
                  <a:pt x="0" y="1816608"/>
                </a:moveTo>
                <a:lnTo>
                  <a:pt x="8994648" y="1816608"/>
                </a:lnTo>
                <a:lnTo>
                  <a:pt x="8994648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352" y="2057400"/>
            <a:ext cx="8994775" cy="1816735"/>
          </a:xfrm>
          <a:custGeom>
            <a:avLst/>
            <a:gdLst/>
            <a:ahLst/>
            <a:cxnLst/>
            <a:rect l="l" t="t" r="r" b="b"/>
            <a:pathLst>
              <a:path w="8994775" h="1816735">
                <a:moveTo>
                  <a:pt x="0" y="1816608"/>
                </a:moveTo>
                <a:lnTo>
                  <a:pt x="8994648" y="1816608"/>
                </a:lnTo>
                <a:lnTo>
                  <a:pt x="8994648" y="0"/>
                </a:lnTo>
                <a:lnTo>
                  <a:pt x="0" y="0"/>
                </a:lnTo>
                <a:lnTo>
                  <a:pt x="0" y="1816608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0487" y="2156736"/>
            <a:ext cx="82975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ca</a:t>
            </a:r>
            <a:r>
              <a:rPr sz="2800" spc="-20" dirty="0"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s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na</a:t>
            </a:r>
            <a:r>
              <a:rPr sz="2800" spc="-35" dirty="0">
                <a:latin typeface="Courier New"/>
                <a:cs typeface="Courier New"/>
              </a:rPr>
              <a:t>m</a:t>
            </a:r>
            <a:r>
              <a:rPr sz="2800" spc="-25" dirty="0">
                <a:latin typeface="Courier New"/>
                <a:cs typeface="Courier New"/>
              </a:rPr>
              <a:t>e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F</a:t>
            </a:r>
            <a:r>
              <a:rPr sz="2800" spc="-25" dirty="0">
                <a:latin typeface="Courier New"/>
                <a:cs typeface="Courier New"/>
              </a:rPr>
              <a:t>red</a:t>
            </a:r>
            <a:r>
              <a:rPr sz="2800" spc="-20" dirty="0">
                <a:latin typeface="Courier New"/>
                <a:cs typeface="Courier New"/>
              </a:rPr>
              <a:t>,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an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s</a:t>
            </a:r>
            <a:r>
              <a:rPr sz="2800" spc="-35" dirty="0">
                <a:latin typeface="Courier New"/>
                <a:cs typeface="Courier New"/>
              </a:rPr>
              <a:t>a</a:t>
            </a:r>
            <a:r>
              <a:rPr sz="2800" spc="-25" dirty="0">
                <a:latin typeface="Courier New"/>
                <a:cs typeface="Courier New"/>
              </a:rPr>
              <a:t>y</a:t>
            </a:r>
            <a:r>
              <a:rPr sz="2800" spc="-20" dirty="0">
                <a:latin typeface="Courier New"/>
                <a:cs typeface="Courier New"/>
              </a:rPr>
              <a:t>s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M</a:t>
            </a:r>
            <a:r>
              <a:rPr sz="2800" spc="-35" dirty="0">
                <a:latin typeface="Courier New"/>
                <a:cs typeface="Courier New"/>
              </a:rPr>
              <a:t>e</a:t>
            </a:r>
            <a:r>
              <a:rPr sz="2800" spc="-25" dirty="0">
                <a:latin typeface="Courier New"/>
                <a:cs typeface="Courier New"/>
              </a:rPr>
              <a:t>o</a:t>
            </a:r>
            <a:r>
              <a:rPr sz="2800" spc="-20" dirty="0">
                <a:latin typeface="Courier New"/>
                <a:cs typeface="Courier New"/>
              </a:rPr>
              <a:t>w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 smtClean="0">
                <a:latin typeface="Courier New"/>
                <a:cs typeface="Courier New"/>
              </a:rPr>
              <a:t>d</a:t>
            </a:r>
            <a:r>
              <a:rPr sz="2800" spc="-35" dirty="0" smtClean="0">
                <a:latin typeface="Courier New"/>
                <a:cs typeface="Courier New"/>
              </a:rPr>
              <a:t>o</a:t>
            </a:r>
            <a:r>
              <a:rPr sz="2800" spc="-20" dirty="0" smtClean="0">
                <a:latin typeface="Courier New"/>
                <a:cs typeface="Courier New"/>
              </a:rPr>
              <a:t>g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487" y="2583233"/>
            <a:ext cx="574357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5" dirty="0" smtClean="0">
                <a:latin typeface="Courier New"/>
                <a:cs typeface="Courier New"/>
              </a:rPr>
              <a:t>i</a:t>
            </a:r>
            <a:r>
              <a:rPr sz="2800" spc="-20" dirty="0" smtClean="0">
                <a:latin typeface="Courier New"/>
                <a:cs typeface="Courier New"/>
              </a:rPr>
              <a:t>s</a:t>
            </a:r>
            <a:r>
              <a:rPr sz="2800" spc="-10" dirty="0" smtClean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n</a:t>
            </a:r>
            <a:r>
              <a:rPr sz="2800" spc="-35" dirty="0">
                <a:latin typeface="Courier New"/>
                <a:cs typeface="Courier New"/>
              </a:rPr>
              <a:t>a</a:t>
            </a:r>
            <a:r>
              <a:rPr sz="2800" spc="-25" dirty="0">
                <a:latin typeface="Courier New"/>
                <a:cs typeface="Courier New"/>
              </a:rPr>
              <a:t>m</a:t>
            </a:r>
            <a:r>
              <a:rPr sz="2800" spc="-35" dirty="0">
                <a:latin typeface="Courier New"/>
                <a:cs typeface="Courier New"/>
              </a:rPr>
              <a:t>e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0" dirty="0">
                <a:latin typeface="Courier New"/>
                <a:cs typeface="Courier New"/>
              </a:rPr>
              <a:t>G</a:t>
            </a:r>
            <a:r>
              <a:rPr sz="2800" spc="-25" dirty="0">
                <a:latin typeface="Courier New"/>
                <a:cs typeface="Courier New"/>
              </a:rPr>
              <a:t>a</a:t>
            </a:r>
            <a:r>
              <a:rPr sz="2800" spc="-35" dirty="0">
                <a:latin typeface="Courier New"/>
                <a:cs typeface="Courier New"/>
              </a:rPr>
              <a:t>r</a:t>
            </a:r>
            <a:r>
              <a:rPr sz="2800" spc="-25" dirty="0">
                <a:latin typeface="Courier New"/>
                <a:cs typeface="Courier New"/>
              </a:rPr>
              <a:t>b</a:t>
            </a:r>
            <a:r>
              <a:rPr sz="2800" spc="-35" dirty="0">
                <a:latin typeface="Courier New"/>
                <a:cs typeface="Courier New"/>
              </a:rPr>
              <a:t>o</a:t>
            </a:r>
            <a:r>
              <a:rPr sz="2800" spc="-20" dirty="0">
                <a:latin typeface="Courier New"/>
                <a:cs typeface="Courier New"/>
              </a:rPr>
              <a:t>,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0" dirty="0">
                <a:latin typeface="Courier New"/>
                <a:cs typeface="Courier New"/>
              </a:rPr>
              <a:t>a</a:t>
            </a:r>
            <a:r>
              <a:rPr sz="2800" spc="-25" dirty="0">
                <a:latin typeface="Courier New"/>
                <a:cs typeface="Courier New"/>
              </a:rPr>
              <a:t>n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0" dirty="0">
                <a:latin typeface="Courier New"/>
                <a:cs typeface="Courier New"/>
              </a:rPr>
              <a:t>s</a:t>
            </a:r>
            <a:r>
              <a:rPr sz="2800" spc="-25" dirty="0">
                <a:latin typeface="Courier New"/>
                <a:cs typeface="Courier New"/>
              </a:rPr>
              <a:t>a</a:t>
            </a:r>
            <a:r>
              <a:rPr sz="2800" spc="-35" dirty="0">
                <a:latin typeface="Courier New"/>
                <a:cs typeface="Courier New"/>
              </a:rPr>
              <a:t>y</a:t>
            </a:r>
            <a:r>
              <a:rPr sz="2800" spc="-20" dirty="0">
                <a:latin typeface="Courier New"/>
                <a:cs typeface="Courier New"/>
              </a:rPr>
              <a:t>s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s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n</a:t>
            </a:r>
            <a:r>
              <a:rPr sz="2800" spc="-35" dirty="0">
                <a:latin typeface="Courier New"/>
                <a:cs typeface="Courier New"/>
              </a:rPr>
              <a:t>a</a:t>
            </a:r>
            <a:r>
              <a:rPr sz="2800" spc="-25" dirty="0">
                <a:latin typeface="Courier New"/>
                <a:cs typeface="Courier New"/>
              </a:rPr>
              <a:t>me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F</a:t>
            </a:r>
            <a:r>
              <a:rPr sz="2800" spc="-25" dirty="0">
                <a:latin typeface="Courier New"/>
                <a:cs typeface="Courier New"/>
              </a:rPr>
              <a:t>red</a:t>
            </a:r>
            <a:r>
              <a:rPr sz="2800" spc="-20" dirty="0">
                <a:latin typeface="Courier New"/>
                <a:cs typeface="Courier New"/>
              </a:rPr>
              <a:t>, </a:t>
            </a:r>
            <a:r>
              <a:rPr sz="2800" spc="-25" dirty="0">
                <a:latin typeface="Courier New"/>
                <a:cs typeface="Courier New"/>
              </a:rPr>
              <a:t>an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t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s</a:t>
            </a:r>
            <a:r>
              <a:rPr sz="2800" spc="-35" dirty="0">
                <a:latin typeface="Courier New"/>
                <a:cs typeface="Courier New"/>
              </a:rPr>
              <a:t>a</a:t>
            </a:r>
            <a:r>
              <a:rPr sz="2800" spc="-25" dirty="0">
                <a:latin typeface="Courier New"/>
                <a:cs typeface="Courier New"/>
              </a:rPr>
              <a:t>ys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5521" y="2583233"/>
            <a:ext cx="276606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0"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Wo</a:t>
            </a:r>
            <a:r>
              <a:rPr sz="2800" spc="-30" dirty="0">
                <a:latin typeface="Courier New"/>
                <a:cs typeface="Courier New"/>
              </a:rPr>
              <a:t>o</a:t>
            </a:r>
            <a:r>
              <a:rPr sz="2800" spc="-20" dirty="0">
                <a:latin typeface="Courier New"/>
                <a:cs typeface="Courier New"/>
              </a:rPr>
              <a:t>f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p</a:t>
            </a:r>
            <a:r>
              <a:rPr sz="2800" spc="-35" dirty="0">
                <a:latin typeface="Courier New"/>
                <a:cs typeface="Courier New"/>
              </a:rPr>
              <a:t>A</a:t>
            </a:r>
            <a:r>
              <a:rPr sz="2800" spc="-25" dirty="0">
                <a:latin typeface="Courier New"/>
                <a:cs typeface="Courier New"/>
              </a:rPr>
              <a:t>ni</a:t>
            </a:r>
            <a:r>
              <a:rPr sz="2800" spc="-30" dirty="0">
                <a:latin typeface="Courier New"/>
                <a:cs typeface="Courier New"/>
              </a:rPr>
              <a:t>m</a:t>
            </a:r>
            <a:r>
              <a:rPr sz="2800" spc="-25" dirty="0">
                <a:latin typeface="Courier New"/>
                <a:cs typeface="Courier New"/>
              </a:rPr>
              <a:t>al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spc="-35" dirty="0">
                <a:latin typeface="Courier New"/>
                <a:cs typeface="Courier New"/>
              </a:rPr>
              <a:t>?</a:t>
            </a:r>
            <a:r>
              <a:rPr sz="2800" spc="-25" dirty="0">
                <a:latin typeface="Courier New"/>
                <a:cs typeface="Courier New"/>
              </a:rPr>
              <a:t>??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487" y="3441722"/>
            <a:ext cx="829818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25" dirty="0">
                <a:latin typeface="Courier New"/>
                <a:cs typeface="Courier New"/>
              </a:rPr>
              <a:t>pAni</a:t>
            </a:r>
            <a:r>
              <a:rPr sz="2800" spc="-35" dirty="0">
                <a:latin typeface="Courier New"/>
                <a:cs typeface="Courier New"/>
              </a:rPr>
              <a:t>m</a:t>
            </a:r>
            <a:r>
              <a:rPr sz="2800" spc="-25" dirty="0">
                <a:latin typeface="Courier New"/>
                <a:cs typeface="Courier New"/>
              </a:rPr>
              <a:t>a</a:t>
            </a:r>
            <a:r>
              <a:rPr sz="2800" spc="-20" dirty="0">
                <a:latin typeface="Courier New"/>
                <a:cs typeface="Courier New"/>
              </a:rPr>
              <a:t>l</a:t>
            </a:r>
            <a:r>
              <a:rPr sz="2800" spc="-1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s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35" dirty="0">
                <a:latin typeface="Courier New"/>
                <a:cs typeface="Courier New"/>
              </a:rPr>
              <a:t>n</a:t>
            </a:r>
            <a:r>
              <a:rPr sz="2800" spc="-25" dirty="0">
                <a:latin typeface="Courier New"/>
                <a:cs typeface="Courier New"/>
              </a:rPr>
              <a:t>ame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Gar</a:t>
            </a:r>
            <a:r>
              <a:rPr sz="2800" spc="-35" dirty="0">
                <a:latin typeface="Courier New"/>
                <a:cs typeface="Courier New"/>
              </a:rPr>
              <a:t>b</a:t>
            </a:r>
            <a:r>
              <a:rPr sz="2800" spc="-25" dirty="0">
                <a:latin typeface="Courier New"/>
                <a:cs typeface="Courier New"/>
              </a:rPr>
              <a:t>o</a:t>
            </a:r>
            <a:r>
              <a:rPr sz="2800" spc="-20" dirty="0">
                <a:latin typeface="Courier New"/>
                <a:cs typeface="Courier New"/>
              </a:rPr>
              <a:t>,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a</a:t>
            </a:r>
            <a:r>
              <a:rPr sz="2800" spc="-35" dirty="0">
                <a:latin typeface="Courier New"/>
                <a:cs typeface="Courier New"/>
              </a:rPr>
              <a:t>n</a:t>
            </a:r>
            <a:r>
              <a:rPr sz="2800" spc="-20" dirty="0">
                <a:latin typeface="Courier New"/>
                <a:cs typeface="Courier New"/>
              </a:rPr>
              <a:t>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i</a:t>
            </a:r>
            <a:r>
              <a:rPr sz="2800" spc="-20" dirty="0">
                <a:latin typeface="Courier New"/>
                <a:cs typeface="Courier New"/>
              </a:rPr>
              <a:t>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say</a:t>
            </a:r>
            <a:r>
              <a:rPr sz="2800" spc="-20" dirty="0">
                <a:latin typeface="Courier New"/>
                <a:cs typeface="Courier New"/>
              </a:rPr>
              <a:t>s </a:t>
            </a:r>
            <a:r>
              <a:rPr sz="2800" spc="-25" dirty="0">
                <a:latin typeface="Courier New"/>
                <a:cs typeface="Courier New"/>
              </a:rPr>
              <a:t>???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2385695">
              <a:lnSpc>
                <a:spcPct val="100000"/>
              </a:lnSpc>
            </a:pPr>
            <a:r>
              <a:rPr sz="4000" spc="-5" dirty="0"/>
              <a:t>S</a:t>
            </a:r>
            <a:r>
              <a:rPr sz="4000" spc="-45" dirty="0"/>
              <a:t>t</a:t>
            </a:r>
            <a:r>
              <a:rPr sz="4000" spc="-55" dirty="0"/>
              <a:t>a</a:t>
            </a:r>
            <a:r>
              <a:rPr sz="4000" spc="-15" dirty="0"/>
              <a:t>tic</a:t>
            </a:r>
            <a:r>
              <a:rPr sz="4000" spc="-35" dirty="0"/>
              <a:t> </a:t>
            </a:r>
            <a:r>
              <a:rPr sz="4000" dirty="0"/>
              <a:t>Bind</a:t>
            </a:r>
            <a:r>
              <a:rPr sz="4000" spc="-20" dirty="0"/>
              <a:t>i</a:t>
            </a:r>
            <a:r>
              <a:rPr sz="4000" spc="-25" dirty="0"/>
              <a:t>ng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pc="-5" dirty="0"/>
              <a:t>Th</a:t>
            </a:r>
            <a:r>
              <a:rPr dirty="0"/>
              <a:t>e</a:t>
            </a:r>
            <a:r>
              <a:rPr spc="10" dirty="0"/>
              <a:t> </a:t>
            </a:r>
            <a:r>
              <a:rPr spc="-25" dirty="0"/>
              <a:t>c</a:t>
            </a:r>
            <a:r>
              <a:rPr spc="-5" dirty="0"/>
              <a:t>ompi</a:t>
            </a:r>
            <a:r>
              <a:rPr spc="-10" dirty="0"/>
              <a:t>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igno</a:t>
            </a:r>
            <a:r>
              <a:rPr spc="-35" dirty="0"/>
              <a:t>r</a:t>
            </a:r>
            <a:r>
              <a:rPr dirty="0"/>
              <a:t>es</a:t>
            </a:r>
            <a:r>
              <a:rPr spc="-20" dirty="0"/>
              <a:t> </a:t>
            </a:r>
            <a:r>
              <a:rPr dirty="0"/>
              <a:t>the </a:t>
            </a:r>
            <a:r>
              <a:rPr i="1" spc="-30" dirty="0">
                <a:latin typeface="Calibri"/>
                <a:cs typeface="Calibri"/>
              </a:rPr>
              <a:t>c</a:t>
            </a:r>
            <a:r>
              <a:rPr i="1" spc="-5" dirty="0">
                <a:latin typeface="Calibri"/>
                <a:cs typeface="Calibri"/>
              </a:rPr>
              <a:t>o</a:t>
            </a:r>
            <a:r>
              <a:rPr i="1" spc="-40" dirty="0">
                <a:latin typeface="Calibri"/>
                <a:cs typeface="Calibri"/>
              </a:rPr>
              <a:t>n</a:t>
            </a:r>
            <a:r>
              <a:rPr i="1" spc="-45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e</a:t>
            </a:r>
            <a:r>
              <a:rPr i="1" spc="-30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ts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poi</a:t>
            </a:r>
            <a:r>
              <a:rPr spc="-25" dirty="0"/>
              <a:t>n</a:t>
            </a:r>
            <a:r>
              <a:rPr spc="-45" dirty="0"/>
              <a:t>t</a:t>
            </a:r>
            <a:r>
              <a:rPr dirty="0"/>
              <a:t>er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1914525" algn="l"/>
                <a:tab pos="2647950" algn="l"/>
                <a:tab pos="4239260" algn="l"/>
                <a:tab pos="5804535" algn="l"/>
                <a:tab pos="6664325" algn="l"/>
              </a:tabLst>
            </a:pPr>
            <a:r>
              <a:rPr spc="-5" dirty="0"/>
              <a:t>Choose</a:t>
            </a:r>
            <a:r>
              <a:rPr dirty="0"/>
              <a:t>s	the	m</a:t>
            </a:r>
            <a:r>
              <a:rPr spc="10" dirty="0"/>
              <a:t>e</a:t>
            </a:r>
            <a:r>
              <a:rPr dirty="0"/>
              <a:t>mber	</a:t>
            </a:r>
            <a:r>
              <a:rPr spc="-5" dirty="0"/>
              <a:t>f</a:t>
            </a:r>
            <a:r>
              <a:rPr spc="10" dirty="0"/>
              <a:t>u</a:t>
            </a:r>
            <a:r>
              <a:rPr spc="-5" dirty="0"/>
              <a:t>nct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	th</a:t>
            </a:r>
            <a:r>
              <a:rPr spc="-25" dirty="0"/>
              <a:t>a</a:t>
            </a:r>
            <a:r>
              <a:rPr dirty="0"/>
              <a:t>t	m</a:t>
            </a:r>
            <a:r>
              <a:rPr spc="-30" dirty="0"/>
              <a:t>a</a:t>
            </a:r>
            <a:r>
              <a:rPr spc="-45" dirty="0"/>
              <a:t>t</a:t>
            </a:r>
            <a:r>
              <a:rPr spc="10" dirty="0"/>
              <a:t>c</a:t>
            </a:r>
            <a:r>
              <a:rPr spc="-5" dirty="0"/>
              <a:t>hes</a:t>
            </a:r>
          </a:p>
          <a:p>
            <a:pPr marL="355600">
              <a:lnSpc>
                <a:spcPct val="100000"/>
              </a:lnSpc>
            </a:pPr>
            <a:r>
              <a:rPr dirty="0"/>
              <a:t>the </a:t>
            </a:r>
            <a:r>
              <a:rPr b="1" dirty="0">
                <a:latin typeface="Calibri"/>
                <a:cs typeface="Calibri"/>
              </a:rPr>
              <a:t>ty</a:t>
            </a:r>
            <a:r>
              <a:rPr b="1" spc="-10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 poi</a:t>
            </a:r>
            <a:r>
              <a:rPr b="1" spc="-30" dirty="0">
                <a:latin typeface="Calibri"/>
                <a:cs typeface="Calibri"/>
              </a:rPr>
              <a:t>n</a:t>
            </a:r>
            <a:r>
              <a:rPr b="1" spc="-3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2587" y="3345656"/>
            <a:ext cx="103251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2716" y="3370198"/>
            <a:ext cx="642937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95985" algn="l"/>
                <a:tab pos="1724025" algn="l"/>
                <a:tab pos="3665854" algn="l"/>
                <a:tab pos="505460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a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	time	</a:t>
            </a:r>
            <a:r>
              <a:rPr sz="3200" spc="-5" dirty="0">
                <a:latin typeface="Calibri"/>
                <a:cs typeface="Calibri"/>
              </a:rPr>
              <a:t>decision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487" y="3833089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(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i="1" spc="-4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i="1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3200" i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bin</a:t>
            </a:r>
            <a:r>
              <a:rPr sz="3200" i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)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1460500">
              <a:lnSpc>
                <a:spcPct val="100000"/>
              </a:lnSpc>
            </a:pPr>
            <a:r>
              <a:rPr sz="4000" spc="-5" dirty="0"/>
              <a:t>E</a:t>
            </a:r>
            <a:r>
              <a:rPr sz="4000" spc="-75" dirty="0"/>
              <a:t>x</a:t>
            </a:r>
            <a:r>
              <a:rPr sz="4000" spc="-25" dirty="0"/>
              <a:t>ample</a:t>
            </a:r>
            <a:r>
              <a:rPr sz="4000" dirty="0"/>
              <a:t> </a:t>
            </a:r>
            <a:r>
              <a:rPr sz="4000" spc="-5" dirty="0"/>
              <a:t>S</a:t>
            </a:r>
            <a:r>
              <a:rPr sz="4000" spc="-55" dirty="0"/>
              <a:t>ta</a:t>
            </a:r>
            <a:r>
              <a:rPr sz="4000" spc="-15" dirty="0"/>
              <a:t>tic</a:t>
            </a:r>
            <a:r>
              <a:rPr sz="4000" spc="-35" dirty="0"/>
              <a:t> </a:t>
            </a:r>
            <a:r>
              <a:rPr sz="4000" spc="-5" dirty="0"/>
              <a:t>bind</a:t>
            </a:r>
            <a:r>
              <a:rPr sz="4000" spc="-10" dirty="0"/>
              <a:t>i</a:t>
            </a:r>
            <a:r>
              <a:rPr sz="4000" spc="-25" dirty="0"/>
              <a:t>ng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1219200"/>
            <a:ext cx="7572756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00800" y="4724400"/>
            <a:ext cx="1295400" cy="954405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Base</a:t>
            </a:r>
            <a:endParaRPr sz="2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115" rIns="0" bIns="0" rtlCol="0">
            <a:spAutoFit/>
          </a:bodyPr>
          <a:lstStyle/>
          <a:p>
            <a:pPr marL="84455">
              <a:lnSpc>
                <a:spcPct val="100000"/>
              </a:lnSpc>
            </a:pPr>
            <a:r>
              <a:rPr spc="-5" dirty="0"/>
              <a:t>S</a:t>
            </a:r>
            <a:r>
              <a:rPr spc="-40" dirty="0"/>
              <a:t>ta</a:t>
            </a:r>
            <a:r>
              <a:rPr dirty="0"/>
              <a:t>tic Bindin</a:t>
            </a:r>
            <a:r>
              <a:rPr spc="150" dirty="0"/>
              <a:t>g</a:t>
            </a:r>
            <a:r>
              <a:rPr spc="-5" dirty="0"/>
              <a:t>/No</a:t>
            </a:r>
            <a:r>
              <a:rPr dirty="0"/>
              <a:t>n</a:t>
            </a:r>
            <a:r>
              <a:rPr spc="-25" dirty="0"/>
              <a:t> </a:t>
            </a:r>
            <a:r>
              <a:rPr spc="-5" dirty="0"/>
              <a:t>Virtua</a:t>
            </a:r>
            <a:r>
              <a:rPr dirty="0"/>
              <a:t>l</a:t>
            </a:r>
            <a:r>
              <a:rPr spc="40" dirty="0"/>
              <a:t> </a:t>
            </a:r>
            <a:r>
              <a:rPr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438655"/>
            <a:ext cx="6324600" cy="528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8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6845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438655"/>
            <a:ext cx="6324600" cy="5282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6296" y="2167127"/>
            <a:ext cx="5975604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3876" y="2550922"/>
            <a:ext cx="50165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b="1" spc="-1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b="1" spc="-14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obje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cts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3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441697" y="6556959"/>
            <a:ext cx="2597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7953375" cy="150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functio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ects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class?</a:t>
            </a: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sz="2800" spc="-8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800" spc="-6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800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objects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200275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Ar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85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y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</a:t>
            </a:r>
            <a:r>
              <a:rPr sz="4000" spc="1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Ob</a:t>
            </a:r>
            <a:r>
              <a:rPr sz="4000" spc="5" dirty="0">
                <a:solidFill>
                  <a:srgbClr val="FF0000"/>
                </a:solidFill>
              </a:rPr>
              <a:t>j</a:t>
            </a:r>
            <a:r>
              <a:rPr sz="4000" spc="-20" dirty="0">
                <a:solidFill>
                  <a:srgbClr val="FF0000"/>
                </a:solidFill>
              </a:rPr>
              <a:t>ec</a:t>
            </a:r>
            <a:r>
              <a:rPr sz="4000" spc="-10" dirty="0">
                <a:solidFill>
                  <a:srgbClr val="FF0000"/>
                </a:solidFill>
              </a:rPr>
              <a:t>t</a:t>
            </a:r>
            <a:r>
              <a:rPr sz="4000" spc="-20" dirty="0">
                <a:solidFill>
                  <a:srgbClr val="FF0000"/>
                </a:solidFill>
              </a:rPr>
              <a:t>s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733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061" rIns="0" bIns="0" rtlCol="0">
            <a:spAutoFit/>
          </a:bodyPr>
          <a:lstStyle/>
          <a:p>
            <a:pPr marL="2607945">
              <a:lnSpc>
                <a:spcPct val="100000"/>
              </a:lnSpc>
            </a:pPr>
            <a:r>
              <a:rPr sz="4000" spc="-20" dirty="0"/>
              <a:t>Inheri</a:t>
            </a:r>
            <a:r>
              <a:rPr sz="4000" spc="-70" dirty="0"/>
              <a:t>t</a:t>
            </a:r>
            <a:r>
              <a:rPr sz="4000" spc="-20" dirty="0"/>
              <a:t>ance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84242"/>
            <a:ext cx="6573520" cy="328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509395" algn="l"/>
                <a:tab pos="3172460" algn="l"/>
                <a:tab pos="4342765" algn="l"/>
                <a:tab pos="5081905" algn="l"/>
                <a:tab pos="6365240" algn="l"/>
              </a:tabLst>
            </a:pPr>
            <a:r>
              <a:rPr sz="3200" dirty="0">
                <a:latin typeface="Calibri"/>
                <a:cs typeface="Calibri"/>
              </a:rPr>
              <a:t>Wh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appens	when	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	a 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a</a:t>
            </a:r>
            <a:r>
              <a:rPr sz="3200" spc="-5" dirty="0">
                <a:latin typeface="Calibri"/>
                <a:cs typeface="Calibri"/>
              </a:rPr>
              <a:t> der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 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ompo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ompose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pl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</a:t>
            </a:r>
            <a:r>
              <a:rPr sz="3200" spc="-10" dirty="0">
                <a:latin typeface="Calibri"/>
                <a:cs typeface="Calibri"/>
              </a:rPr>
              <a:t>s: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Arial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par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200" spc="-8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eri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s,</a:t>
            </a:r>
            <a:endParaRPr sz="3200">
              <a:latin typeface="Calibri"/>
              <a:cs typeface="Calibri"/>
            </a:endParaRPr>
          </a:p>
          <a:p>
            <a:pPr marL="847725" lvl="1" indent="-37782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Arial"/>
              <a:buChar char="–"/>
              <a:tabLst>
                <a:tab pos="84836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par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3200" spc="-7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23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0820" y="1708785"/>
            <a:ext cx="12725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deri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200275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Ar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85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y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</a:t>
            </a:r>
            <a:r>
              <a:rPr sz="4000" spc="1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Ob</a:t>
            </a:r>
            <a:r>
              <a:rPr sz="4000" spc="5" dirty="0">
                <a:solidFill>
                  <a:srgbClr val="FF0000"/>
                </a:solidFill>
              </a:rPr>
              <a:t>j</a:t>
            </a:r>
            <a:r>
              <a:rPr sz="4000" spc="-20" dirty="0">
                <a:solidFill>
                  <a:srgbClr val="FF0000"/>
                </a:solidFill>
              </a:rPr>
              <a:t>ec</a:t>
            </a:r>
            <a:r>
              <a:rPr sz="4000" spc="-10" dirty="0">
                <a:solidFill>
                  <a:srgbClr val="FF0000"/>
                </a:solidFill>
              </a:rPr>
              <a:t>t</a:t>
            </a:r>
            <a:r>
              <a:rPr sz="4000" spc="-20" dirty="0">
                <a:solidFill>
                  <a:srgbClr val="FF0000"/>
                </a:solidFill>
              </a:rPr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52" y="1385316"/>
            <a:ext cx="4981956" cy="5318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2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200275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Ar</a:t>
            </a:r>
            <a:r>
              <a:rPr sz="4000" spc="-100" dirty="0">
                <a:solidFill>
                  <a:srgbClr val="FF0000"/>
                </a:solidFill>
              </a:rPr>
              <a:t>r</a:t>
            </a:r>
            <a:r>
              <a:rPr sz="4000" spc="-85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y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</a:t>
            </a:r>
            <a:r>
              <a:rPr sz="4000" spc="1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Ob</a:t>
            </a:r>
            <a:r>
              <a:rPr sz="4000" spc="5" dirty="0">
                <a:solidFill>
                  <a:srgbClr val="FF0000"/>
                </a:solidFill>
              </a:rPr>
              <a:t>j</a:t>
            </a:r>
            <a:r>
              <a:rPr sz="4000" spc="-20" dirty="0">
                <a:solidFill>
                  <a:srgbClr val="FF0000"/>
                </a:solidFill>
              </a:rPr>
              <a:t>ec</a:t>
            </a:r>
            <a:r>
              <a:rPr sz="4000" spc="-10" dirty="0">
                <a:solidFill>
                  <a:srgbClr val="FF0000"/>
                </a:solidFill>
              </a:rPr>
              <a:t>t</a:t>
            </a:r>
            <a:r>
              <a:rPr sz="4000" spc="-20" dirty="0">
                <a:solidFill>
                  <a:srgbClr val="FF0000"/>
                </a:solidFill>
              </a:rPr>
              <a:t>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84242"/>
            <a:ext cx="773430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7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hold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objects 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ype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4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1321306"/>
            <a:ext cx="5164836" cy="550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52" y="1385316"/>
            <a:ext cx="4981956" cy="5318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02" y="1366266"/>
            <a:ext cx="5020310" cy="5356860"/>
          </a:xfrm>
          <a:custGeom>
            <a:avLst/>
            <a:gdLst/>
            <a:ahLst/>
            <a:cxnLst/>
            <a:rect l="l" t="t" r="r" b="b"/>
            <a:pathLst>
              <a:path w="5020310" h="5356859">
                <a:moveTo>
                  <a:pt x="0" y="5356860"/>
                </a:moveTo>
                <a:lnTo>
                  <a:pt x="5020056" y="5356860"/>
                </a:lnTo>
                <a:lnTo>
                  <a:pt x="5020056" y="0"/>
                </a:lnTo>
                <a:lnTo>
                  <a:pt x="0" y="0"/>
                </a:lnTo>
                <a:lnTo>
                  <a:pt x="0" y="53568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52222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</a:rPr>
              <a:t>Con</a:t>
            </a:r>
            <a:r>
              <a:rPr sz="4000" spc="-45" dirty="0">
                <a:solidFill>
                  <a:srgbClr val="FF0000"/>
                </a:solidFill>
              </a:rPr>
              <a:t>s</a:t>
            </a:r>
            <a:r>
              <a:rPr sz="4000" spc="-20" dirty="0">
                <a:solidFill>
                  <a:srgbClr val="FF0000"/>
                </a:solidFill>
              </a:rPr>
              <a:t>truc</a:t>
            </a:r>
            <a:r>
              <a:rPr sz="4000" spc="-45" dirty="0">
                <a:solidFill>
                  <a:srgbClr val="FF0000"/>
                </a:solidFill>
              </a:rPr>
              <a:t>t</a:t>
            </a:r>
            <a:r>
              <a:rPr sz="4000" spc="-25" dirty="0">
                <a:solidFill>
                  <a:srgbClr val="FF0000"/>
                </a:solidFill>
              </a:rPr>
              <a:t>or?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2647" y="1350263"/>
            <a:ext cx="4069079" cy="3907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6655" y="1414272"/>
            <a:ext cx="3886200" cy="3724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7605" y="1395222"/>
            <a:ext cx="3924300" cy="3763010"/>
          </a:xfrm>
          <a:custGeom>
            <a:avLst/>
            <a:gdLst/>
            <a:ahLst/>
            <a:cxnLst/>
            <a:rect l="l" t="t" r="r" b="b"/>
            <a:pathLst>
              <a:path w="3924300" h="3763010">
                <a:moveTo>
                  <a:pt x="0" y="3762755"/>
                </a:moveTo>
                <a:lnTo>
                  <a:pt x="3924300" y="3762755"/>
                </a:lnTo>
                <a:lnTo>
                  <a:pt x="3924300" y="0"/>
                </a:lnTo>
                <a:lnTo>
                  <a:pt x="0" y="0"/>
                </a:lnTo>
                <a:lnTo>
                  <a:pt x="0" y="37627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0517" y="4920234"/>
            <a:ext cx="1713230" cy="1849120"/>
          </a:xfrm>
          <a:custGeom>
            <a:avLst/>
            <a:gdLst/>
            <a:ahLst/>
            <a:cxnLst/>
            <a:rect l="l" t="t" r="r" b="b"/>
            <a:pathLst>
              <a:path w="1713229" h="1849120">
                <a:moveTo>
                  <a:pt x="0" y="1848612"/>
                </a:moveTo>
                <a:lnTo>
                  <a:pt x="1712976" y="1848612"/>
                </a:lnTo>
                <a:lnTo>
                  <a:pt x="1712976" y="0"/>
                </a:lnTo>
                <a:lnTo>
                  <a:pt x="0" y="0"/>
                </a:lnTo>
                <a:lnTo>
                  <a:pt x="0" y="1848612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30517" y="4920234"/>
            <a:ext cx="1713230" cy="1849120"/>
          </a:xfrm>
          <a:custGeom>
            <a:avLst/>
            <a:gdLst/>
            <a:ahLst/>
            <a:cxnLst/>
            <a:rect l="l" t="t" r="r" b="b"/>
            <a:pathLst>
              <a:path w="1713229" h="1849120">
                <a:moveTo>
                  <a:pt x="0" y="1848612"/>
                </a:moveTo>
                <a:lnTo>
                  <a:pt x="1712976" y="1848612"/>
                </a:lnTo>
                <a:lnTo>
                  <a:pt x="1712976" y="0"/>
                </a:lnTo>
                <a:lnTo>
                  <a:pt x="0" y="0"/>
                </a:lnTo>
                <a:lnTo>
                  <a:pt x="0" y="184861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9384" y="4932070"/>
            <a:ext cx="1146810" cy="189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45" dirty="0">
                <a:latin typeface="Calibri"/>
                <a:cs typeface="Calibri"/>
              </a:rPr>
              <a:t>/</a:t>
            </a:r>
            <a:r>
              <a:rPr sz="3200" b="1" dirty="0">
                <a:latin typeface="Calibri"/>
                <a:cs typeface="Calibri"/>
              </a:rPr>
              <a:t>A	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45" dirty="0">
                <a:latin typeface="Calibri"/>
                <a:cs typeface="Calibri"/>
              </a:rPr>
              <a:t>/</a:t>
            </a:r>
            <a:r>
              <a:rPr sz="3200" b="1" dirty="0">
                <a:latin typeface="Calibri"/>
                <a:cs typeface="Calibri"/>
              </a:rPr>
              <a:t>A	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45" dirty="0">
                <a:latin typeface="Calibri"/>
                <a:cs typeface="Calibri"/>
              </a:rPr>
              <a:t>/</a:t>
            </a:r>
            <a:r>
              <a:rPr sz="3200" b="1" dirty="0">
                <a:latin typeface="Calibri"/>
                <a:cs typeface="Calibri"/>
              </a:rPr>
              <a:t>A	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45" dirty="0">
                <a:latin typeface="Calibri"/>
                <a:cs typeface="Calibri"/>
              </a:rPr>
              <a:t>/</a:t>
            </a:r>
            <a:r>
              <a:rPr sz="3200" b="1" dirty="0">
                <a:latin typeface="Calibri"/>
                <a:cs typeface="Calibri"/>
              </a:rPr>
              <a:t>A	0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1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1321306"/>
            <a:ext cx="5164836" cy="550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52" y="1385316"/>
            <a:ext cx="4981956" cy="5318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02" y="1366266"/>
            <a:ext cx="5020310" cy="5356860"/>
          </a:xfrm>
          <a:custGeom>
            <a:avLst/>
            <a:gdLst/>
            <a:ahLst/>
            <a:cxnLst/>
            <a:rect l="l" t="t" r="r" b="b"/>
            <a:pathLst>
              <a:path w="5020310" h="5356859">
                <a:moveTo>
                  <a:pt x="0" y="5356860"/>
                </a:moveTo>
                <a:lnTo>
                  <a:pt x="5020056" y="5356860"/>
                </a:lnTo>
                <a:lnTo>
                  <a:pt x="5020056" y="0"/>
                </a:lnTo>
                <a:lnTo>
                  <a:pt x="0" y="0"/>
                </a:lnTo>
                <a:lnTo>
                  <a:pt x="0" y="53568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52222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</a:rPr>
              <a:t>Con</a:t>
            </a:r>
            <a:r>
              <a:rPr sz="4000" spc="-45" dirty="0">
                <a:solidFill>
                  <a:srgbClr val="FF0000"/>
                </a:solidFill>
              </a:rPr>
              <a:t>s</a:t>
            </a:r>
            <a:r>
              <a:rPr sz="4000" spc="-20" dirty="0">
                <a:solidFill>
                  <a:srgbClr val="FF0000"/>
                </a:solidFill>
              </a:rPr>
              <a:t>truc</a:t>
            </a:r>
            <a:r>
              <a:rPr sz="4000" spc="-45" dirty="0">
                <a:solidFill>
                  <a:srgbClr val="FF0000"/>
                </a:solidFill>
              </a:rPr>
              <a:t>t</a:t>
            </a:r>
            <a:r>
              <a:rPr sz="4000" spc="-25" dirty="0">
                <a:solidFill>
                  <a:srgbClr val="FF0000"/>
                </a:solidFill>
              </a:rPr>
              <a:t>or?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7161" y="4801361"/>
            <a:ext cx="2656840" cy="1967864"/>
          </a:xfrm>
          <a:custGeom>
            <a:avLst/>
            <a:gdLst/>
            <a:ahLst/>
            <a:cxnLst/>
            <a:rect l="l" t="t" r="r" b="b"/>
            <a:pathLst>
              <a:path w="2656840" h="1967865">
                <a:moveTo>
                  <a:pt x="0" y="1967483"/>
                </a:moveTo>
                <a:lnTo>
                  <a:pt x="2656332" y="1967483"/>
                </a:lnTo>
                <a:lnTo>
                  <a:pt x="2656332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4801361"/>
            <a:ext cx="2656840" cy="1967864"/>
          </a:xfrm>
          <a:custGeom>
            <a:avLst/>
            <a:gdLst/>
            <a:ahLst/>
            <a:cxnLst/>
            <a:rect l="l" t="t" r="r" b="b"/>
            <a:pathLst>
              <a:path w="2656840" h="1967865">
                <a:moveTo>
                  <a:pt x="0" y="1967483"/>
                </a:moveTo>
                <a:lnTo>
                  <a:pt x="2656332" y="1967483"/>
                </a:lnTo>
                <a:lnTo>
                  <a:pt x="2656332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123" y="1370075"/>
            <a:ext cx="3617976" cy="3195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5132" y="1434083"/>
            <a:ext cx="3435096" cy="3012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6082" y="1415033"/>
            <a:ext cx="3473450" cy="3051175"/>
          </a:xfrm>
          <a:custGeom>
            <a:avLst/>
            <a:gdLst/>
            <a:ahLst/>
            <a:cxnLst/>
            <a:rect l="l" t="t" r="r" b="b"/>
            <a:pathLst>
              <a:path w="3473450" h="3051175">
                <a:moveTo>
                  <a:pt x="0" y="3051048"/>
                </a:moveTo>
                <a:lnTo>
                  <a:pt x="3473196" y="3051048"/>
                </a:lnTo>
                <a:lnTo>
                  <a:pt x="3473196" y="0"/>
                </a:lnTo>
                <a:lnTo>
                  <a:pt x="0" y="0"/>
                </a:lnTo>
                <a:lnTo>
                  <a:pt x="0" y="305104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6028" y="4856171"/>
            <a:ext cx="7569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ali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2913" y="4856171"/>
            <a:ext cx="5143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18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028" y="5344431"/>
            <a:ext cx="149034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ayesha ahmed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6338" y="5344431"/>
            <a:ext cx="5137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18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2497" y="5832111"/>
            <a:ext cx="5130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18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6028" y="6325663"/>
            <a:ext cx="10033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asif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6753" y="6325663"/>
            <a:ext cx="51498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>
                <a:latin typeface="Courier New"/>
                <a:cs typeface="Courier New"/>
              </a:rPr>
              <a:t>1</a:t>
            </a:r>
            <a:r>
              <a:rPr sz="3200" b="1" dirty="0">
                <a:latin typeface="Courier New"/>
                <a:cs typeface="Courier New"/>
              </a:rPr>
              <a:t>8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72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1321306"/>
            <a:ext cx="5164836" cy="550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52" y="1385316"/>
            <a:ext cx="4981956" cy="5318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02" y="1366266"/>
            <a:ext cx="5020310" cy="5356860"/>
          </a:xfrm>
          <a:custGeom>
            <a:avLst/>
            <a:gdLst/>
            <a:ahLst/>
            <a:cxnLst/>
            <a:rect l="l" t="t" r="r" b="b"/>
            <a:pathLst>
              <a:path w="5020310" h="5356859">
                <a:moveTo>
                  <a:pt x="0" y="5356860"/>
                </a:moveTo>
                <a:lnTo>
                  <a:pt x="5020056" y="5356860"/>
                </a:lnTo>
                <a:lnTo>
                  <a:pt x="5020056" y="0"/>
                </a:lnTo>
                <a:lnTo>
                  <a:pt x="0" y="0"/>
                </a:lnTo>
                <a:lnTo>
                  <a:pt x="0" y="53568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52222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</a:rPr>
              <a:t>Con</a:t>
            </a:r>
            <a:r>
              <a:rPr sz="4000" spc="-45" dirty="0">
                <a:solidFill>
                  <a:srgbClr val="FF0000"/>
                </a:solidFill>
              </a:rPr>
              <a:t>s</a:t>
            </a:r>
            <a:r>
              <a:rPr sz="4000" spc="-20" dirty="0">
                <a:solidFill>
                  <a:srgbClr val="FF0000"/>
                </a:solidFill>
              </a:rPr>
              <a:t>truc</a:t>
            </a:r>
            <a:r>
              <a:rPr sz="4000" spc="-45" dirty="0">
                <a:solidFill>
                  <a:srgbClr val="FF0000"/>
                </a:solidFill>
              </a:rPr>
              <a:t>t</a:t>
            </a:r>
            <a:r>
              <a:rPr sz="4000" spc="-25" dirty="0">
                <a:solidFill>
                  <a:srgbClr val="FF0000"/>
                </a:solidFill>
              </a:rPr>
              <a:t>or?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7161" y="4801361"/>
            <a:ext cx="2656840" cy="1967864"/>
          </a:xfrm>
          <a:custGeom>
            <a:avLst/>
            <a:gdLst/>
            <a:ahLst/>
            <a:cxnLst/>
            <a:rect l="l" t="t" r="r" b="b"/>
            <a:pathLst>
              <a:path w="2656840" h="1967865">
                <a:moveTo>
                  <a:pt x="0" y="1967483"/>
                </a:moveTo>
                <a:lnTo>
                  <a:pt x="2656332" y="1967483"/>
                </a:lnTo>
                <a:lnTo>
                  <a:pt x="2656332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4801361"/>
            <a:ext cx="2656840" cy="1967864"/>
          </a:xfrm>
          <a:custGeom>
            <a:avLst/>
            <a:gdLst/>
            <a:ahLst/>
            <a:cxnLst/>
            <a:rect l="l" t="t" r="r" b="b"/>
            <a:pathLst>
              <a:path w="2656840" h="1967865">
                <a:moveTo>
                  <a:pt x="0" y="1967483"/>
                </a:moveTo>
                <a:lnTo>
                  <a:pt x="2656332" y="1967483"/>
                </a:lnTo>
                <a:lnTo>
                  <a:pt x="2656332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4991" y="1231391"/>
            <a:ext cx="4636008" cy="3332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29000" y="1295400"/>
            <a:ext cx="4453128" cy="3150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9950" y="1276350"/>
            <a:ext cx="4491355" cy="3188335"/>
          </a:xfrm>
          <a:custGeom>
            <a:avLst/>
            <a:gdLst/>
            <a:ahLst/>
            <a:cxnLst/>
            <a:rect l="l" t="t" r="r" b="b"/>
            <a:pathLst>
              <a:path w="4491355" h="3188335">
                <a:moveTo>
                  <a:pt x="0" y="3188208"/>
                </a:moveTo>
                <a:lnTo>
                  <a:pt x="4491228" y="3188208"/>
                </a:lnTo>
                <a:lnTo>
                  <a:pt x="4491228" y="0"/>
                </a:lnTo>
                <a:lnTo>
                  <a:pt x="0" y="0"/>
                </a:lnTo>
                <a:lnTo>
                  <a:pt x="0" y="31882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6028" y="4856171"/>
            <a:ext cx="7569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ali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2913" y="4856171"/>
            <a:ext cx="51435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23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028" y="5344431"/>
            <a:ext cx="1490345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ayesha ahmed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6338" y="5344431"/>
            <a:ext cx="5137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24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2497" y="5832111"/>
            <a:ext cx="51308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18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6028" y="6325663"/>
            <a:ext cx="100330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asif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6753" y="6325663"/>
            <a:ext cx="51498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5" dirty="0">
                <a:latin typeface="Courier New"/>
                <a:cs typeface="Courier New"/>
              </a:rPr>
              <a:t>1</a:t>
            </a:r>
            <a:r>
              <a:rPr sz="3200" b="1" dirty="0">
                <a:latin typeface="Courier New"/>
                <a:cs typeface="Courier New"/>
              </a:rPr>
              <a:t>8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69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3" y="1321306"/>
            <a:ext cx="5164836" cy="5501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52" y="1385316"/>
            <a:ext cx="4981956" cy="5318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02" y="1366266"/>
            <a:ext cx="5020310" cy="5356860"/>
          </a:xfrm>
          <a:custGeom>
            <a:avLst/>
            <a:gdLst/>
            <a:ahLst/>
            <a:cxnLst/>
            <a:rect l="l" t="t" r="r" b="b"/>
            <a:pathLst>
              <a:path w="5020310" h="5356859">
                <a:moveTo>
                  <a:pt x="0" y="5356860"/>
                </a:moveTo>
                <a:lnTo>
                  <a:pt x="5020056" y="5356860"/>
                </a:lnTo>
                <a:lnTo>
                  <a:pt x="5020056" y="0"/>
                </a:lnTo>
                <a:lnTo>
                  <a:pt x="0" y="0"/>
                </a:lnTo>
                <a:lnTo>
                  <a:pt x="0" y="53568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522220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</a:rPr>
              <a:t>Con</a:t>
            </a:r>
            <a:r>
              <a:rPr sz="4000" spc="-45" dirty="0">
                <a:solidFill>
                  <a:srgbClr val="FF0000"/>
                </a:solidFill>
              </a:rPr>
              <a:t>s</a:t>
            </a:r>
            <a:r>
              <a:rPr sz="4000" spc="-20" dirty="0">
                <a:solidFill>
                  <a:srgbClr val="FF0000"/>
                </a:solidFill>
              </a:rPr>
              <a:t>truc</a:t>
            </a:r>
            <a:r>
              <a:rPr sz="4000" spc="-45" dirty="0">
                <a:solidFill>
                  <a:srgbClr val="FF0000"/>
                </a:solidFill>
              </a:rPr>
              <a:t>t</a:t>
            </a:r>
            <a:r>
              <a:rPr sz="4000" spc="-25" dirty="0">
                <a:solidFill>
                  <a:srgbClr val="FF0000"/>
                </a:solidFill>
              </a:rPr>
              <a:t>or?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3050" y="4504182"/>
            <a:ext cx="2656840" cy="1967864"/>
          </a:xfrm>
          <a:custGeom>
            <a:avLst/>
            <a:gdLst/>
            <a:ahLst/>
            <a:cxnLst/>
            <a:rect l="l" t="t" r="r" b="b"/>
            <a:pathLst>
              <a:path w="2656840" h="1967864">
                <a:moveTo>
                  <a:pt x="0" y="1967483"/>
                </a:moveTo>
                <a:lnTo>
                  <a:pt x="2656331" y="1967483"/>
                </a:lnTo>
                <a:lnTo>
                  <a:pt x="2656331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3050" y="4504182"/>
            <a:ext cx="2656840" cy="1967864"/>
          </a:xfrm>
          <a:custGeom>
            <a:avLst/>
            <a:gdLst/>
            <a:ahLst/>
            <a:cxnLst/>
            <a:rect l="l" t="t" r="r" b="b"/>
            <a:pathLst>
              <a:path w="2656840" h="1967864">
                <a:moveTo>
                  <a:pt x="0" y="1967483"/>
                </a:moveTo>
                <a:lnTo>
                  <a:pt x="2656331" y="1967483"/>
                </a:lnTo>
                <a:lnTo>
                  <a:pt x="2656331" y="0"/>
                </a:lnTo>
                <a:lnTo>
                  <a:pt x="0" y="0"/>
                </a:lnTo>
                <a:lnTo>
                  <a:pt x="0" y="196748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0611" y="1632204"/>
            <a:ext cx="6502908" cy="2311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4620" y="1696211"/>
            <a:ext cx="6320028" cy="2129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5570" y="1677161"/>
            <a:ext cx="6358255" cy="2167255"/>
          </a:xfrm>
          <a:custGeom>
            <a:avLst/>
            <a:gdLst/>
            <a:ahLst/>
            <a:cxnLst/>
            <a:rect l="l" t="t" r="r" b="b"/>
            <a:pathLst>
              <a:path w="6358255" h="2167254">
                <a:moveTo>
                  <a:pt x="0" y="2167128"/>
                </a:moveTo>
                <a:lnTo>
                  <a:pt x="6358128" y="2167128"/>
                </a:lnTo>
                <a:lnTo>
                  <a:pt x="6358128" y="0"/>
                </a:lnTo>
                <a:lnTo>
                  <a:pt x="0" y="0"/>
                </a:lnTo>
                <a:lnTo>
                  <a:pt x="0" y="216712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32552" y="4558737"/>
            <a:ext cx="758825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N/A PQR XYZ</a:t>
            </a:r>
            <a:endParaRPr sz="32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3200" b="1" spc="-5" dirty="0">
                <a:latin typeface="Courier New"/>
                <a:cs typeface="Courier New"/>
              </a:rPr>
              <a:t>N/A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9131" y="4558737"/>
            <a:ext cx="513715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0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18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30</a:t>
            </a:r>
            <a:endParaRPr sz="3200" dirty="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45"/>
              </a:spcBef>
            </a:pPr>
            <a:r>
              <a:rPr sz="3200" b="1" dirty="0">
                <a:latin typeface="Courier New"/>
                <a:cs typeface="Courier New"/>
              </a:rPr>
              <a:t>0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228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1639570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Animal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Clas</a:t>
            </a:r>
            <a:r>
              <a:rPr sz="4000" dirty="0">
                <a:solidFill>
                  <a:srgbClr val="FF0000"/>
                </a:solidFill>
              </a:rPr>
              <a:t>s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90" dirty="0">
                <a:solidFill>
                  <a:srgbClr val="FF0000"/>
                </a:solidFill>
              </a:rPr>
              <a:t>e</a:t>
            </a:r>
            <a:r>
              <a:rPr sz="4000" spc="-100" dirty="0">
                <a:solidFill>
                  <a:srgbClr val="FF0000"/>
                </a:solidFill>
              </a:rPr>
              <a:t>x</a:t>
            </a:r>
            <a:r>
              <a:rPr sz="4000" spc="-25" dirty="0">
                <a:solidFill>
                  <a:srgbClr val="FF0000"/>
                </a:solidFill>
              </a:rPr>
              <a:t>ample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656" y="1385316"/>
            <a:ext cx="6181344" cy="438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8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1252855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</a:rPr>
              <a:t>Animal</a:t>
            </a:r>
            <a:r>
              <a:rPr sz="4000" spc="-3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Clas</a:t>
            </a:r>
            <a:r>
              <a:rPr sz="4000" dirty="0">
                <a:solidFill>
                  <a:srgbClr val="FF0000"/>
                </a:solidFill>
              </a:rPr>
              <a:t>s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ch</a:t>
            </a:r>
            <a:r>
              <a:rPr sz="4000" spc="-20" dirty="0">
                <a:solidFill>
                  <a:srgbClr val="FF0000"/>
                </a:solidFill>
              </a:rPr>
              <a:t>i</a:t>
            </a:r>
            <a:r>
              <a:rPr sz="4000" dirty="0">
                <a:solidFill>
                  <a:srgbClr val="FF0000"/>
                </a:solidFill>
              </a:rPr>
              <a:t>ld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c</a:t>
            </a:r>
            <a:r>
              <a:rPr sz="4000" spc="-15" dirty="0">
                <a:solidFill>
                  <a:srgbClr val="FF0000"/>
                </a:solidFill>
              </a:rPr>
              <a:t>l</a:t>
            </a:r>
            <a:r>
              <a:rPr sz="4000" spc="-20" dirty="0">
                <a:solidFill>
                  <a:srgbClr val="FF0000"/>
                </a:solidFill>
              </a:rPr>
              <a:t>asses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2" y="1408175"/>
            <a:ext cx="6633972" cy="4873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9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792" y="617372"/>
            <a:ext cx="75253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30" dirty="0" smtClean="0">
                <a:solidFill>
                  <a:srgbClr val="FF0000"/>
                </a:solidFill>
                <a:latin typeface="Calibri"/>
                <a:cs typeface="Calibri"/>
              </a:rPr>
              <a:t>Animal Class - Example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82103" y="2128112"/>
            <a:ext cx="7980680" cy="299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508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 class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 ar</a:t>
            </a:r>
            <a:r>
              <a:rPr sz="3200" spc="-60" dirty="0">
                <a:latin typeface="Calibri"/>
                <a:cs typeface="Calibri"/>
              </a:rPr>
              <a:t>ra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 </a:t>
            </a:r>
            <a:r>
              <a:rPr sz="3200" spc="-5" dirty="0">
                <a:latin typeface="Calibri"/>
                <a:cs typeface="Calibri"/>
              </a:rPr>
              <a:t>dog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each.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65" dirty="0">
                <a:latin typeface="Calibri"/>
                <a:cs typeface="Calibri"/>
              </a:rPr>
              <a:t>ra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type, w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thout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ence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base </a:t>
            </a:r>
            <a:r>
              <a:rPr sz="3200" dirty="0">
                <a:latin typeface="Calibri"/>
                <a:cs typeface="Calibri"/>
              </a:rPr>
              <a:t>clas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4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225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d h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d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ar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or each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977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648970">
              <a:lnSpc>
                <a:spcPct val="100000"/>
              </a:lnSpc>
            </a:pPr>
            <a:r>
              <a:rPr sz="4000" spc="-365" dirty="0">
                <a:solidFill>
                  <a:srgbClr val="FF0000"/>
                </a:solidFill>
              </a:rPr>
              <a:t>T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-75" dirty="0">
                <a:solidFill>
                  <a:srgbClr val="FF0000"/>
                </a:solidFill>
              </a:rPr>
              <a:t>s</a:t>
            </a:r>
            <a:r>
              <a:rPr sz="4000" spc="-15" dirty="0">
                <a:solidFill>
                  <a:srgbClr val="FF0000"/>
                </a:solidFill>
              </a:rPr>
              <a:t>t</a:t>
            </a:r>
            <a:r>
              <a:rPr sz="4000" spc="-5" dirty="0">
                <a:solidFill>
                  <a:srgbClr val="FF0000"/>
                </a:solidFill>
              </a:rPr>
              <a:t> Clas</a:t>
            </a:r>
            <a:r>
              <a:rPr sz="4000" dirty="0">
                <a:solidFill>
                  <a:srgbClr val="FF0000"/>
                </a:solidFill>
              </a:rPr>
              <a:t>s</a:t>
            </a:r>
            <a:r>
              <a:rPr sz="4000" spc="5" dirty="0">
                <a:solidFill>
                  <a:srgbClr val="FF0000"/>
                </a:solidFill>
              </a:rPr>
              <a:t> </a:t>
            </a:r>
            <a:r>
              <a:rPr sz="4000" spc="-30" dirty="0">
                <a:solidFill>
                  <a:srgbClr val="FF0000"/>
                </a:solidFill>
              </a:rPr>
              <a:t>w</a:t>
            </a:r>
            <a:r>
              <a:rPr sz="4000" spc="-25" dirty="0">
                <a:solidFill>
                  <a:srgbClr val="FF0000"/>
                </a:solidFill>
              </a:rPr>
              <a:t>i</a:t>
            </a:r>
            <a:r>
              <a:rPr sz="4000" dirty="0">
                <a:solidFill>
                  <a:srgbClr val="FF0000"/>
                </a:solidFill>
              </a:rPr>
              <a:t>th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20" dirty="0">
                <a:solidFill>
                  <a:srgbClr val="FF0000"/>
                </a:solidFill>
              </a:rPr>
              <a:t>Ar</a:t>
            </a:r>
            <a:r>
              <a:rPr sz="4000" spc="-105" dirty="0">
                <a:solidFill>
                  <a:srgbClr val="FF0000"/>
                </a:solidFill>
              </a:rPr>
              <a:t>r</a:t>
            </a:r>
            <a:r>
              <a:rPr sz="4000" spc="-90" dirty="0">
                <a:solidFill>
                  <a:srgbClr val="FF0000"/>
                </a:solidFill>
              </a:rPr>
              <a:t>a</a:t>
            </a:r>
            <a:r>
              <a:rPr sz="4000" spc="-20" dirty="0">
                <a:solidFill>
                  <a:srgbClr val="FF0000"/>
                </a:solidFill>
              </a:rPr>
              <a:t>y</a:t>
            </a:r>
            <a:r>
              <a:rPr sz="4000" dirty="0">
                <a:solidFill>
                  <a:srgbClr val="FF0000"/>
                </a:solidFill>
              </a:rPr>
              <a:t> </a:t>
            </a:r>
            <a:r>
              <a:rPr sz="4000" spc="5" dirty="0">
                <a:solidFill>
                  <a:srgbClr val="FF0000"/>
                </a:solidFill>
              </a:rPr>
              <a:t>o</a:t>
            </a:r>
            <a:r>
              <a:rPr sz="4000" dirty="0">
                <a:solidFill>
                  <a:srgbClr val="FF0000"/>
                </a:solidFill>
              </a:rPr>
              <a:t>f</a:t>
            </a:r>
            <a:r>
              <a:rPr sz="4000" spc="-5" dirty="0">
                <a:solidFill>
                  <a:srgbClr val="FF0000"/>
                </a:solidFill>
              </a:rPr>
              <a:t> </a:t>
            </a:r>
            <a:r>
              <a:rPr sz="4000" spc="-25" dirty="0">
                <a:solidFill>
                  <a:srgbClr val="FF0000"/>
                </a:solidFill>
              </a:rPr>
              <a:t>Objects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595" y="1650492"/>
            <a:ext cx="7981188" cy="2333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7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14" rIns="0" bIns="0" rtlCol="0">
            <a:spAutoFit/>
          </a:bodyPr>
          <a:lstStyle/>
          <a:p>
            <a:pPr marL="103251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Clas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P</a:t>
            </a:r>
            <a:r>
              <a:rPr spc="-5" dirty="0">
                <a:solidFill>
                  <a:srgbClr val="000000"/>
                </a:solidFill>
              </a:rPr>
              <a:t>ol</a:t>
            </a:r>
            <a:r>
              <a:rPr spc="-60" dirty="0">
                <a:solidFill>
                  <a:srgbClr val="000000"/>
                </a:solidFill>
              </a:rPr>
              <a:t>y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219198"/>
            <a:ext cx="7048500" cy="563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11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9418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" y="1155191"/>
            <a:ext cx="7231380" cy="570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1219198"/>
            <a:ext cx="7048500" cy="5638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" y="1200148"/>
            <a:ext cx="7086600" cy="5657850"/>
          </a:xfrm>
          <a:custGeom>
            <a:avLst/>
            <a:gdLst/>
            <a:ahLst/>
            <a:cxnLst/>
            <a:rect l="l" t="t" r="r" b="b"/>
            <a:pathLst>
              <a:path w="7086600" h="5657850">
                <a:moveTo>
                  <a:pt x="7086600" y="5657848"/>
                </a:moveTo>
                <a:lnTo>
                  <a:pt x="7086600" y="0"/>
                </a:lnTo>
                <a:lnTo>
                  <a:pt x="0" y="0"/>
                </a:lnTo>
                <a:lnTo>
                  <a:pt x="0" y="5657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0791" y="1155191"/>
            <a:ext cx="5093208" cy="2316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1219200"/>
            <a:ext cx="5029200" cy="213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3371850"/>
            <a:ext cx="5048250" cy="0"/>
          </a:xfrm>
          <a:custGeom>
            <a:avLst/>
            <a:gdLst/>
            <a:ahLst/>
            <a:cxnLst/>
            <a:rect l="l" t="t" r="r" b="b"/>
            <a:pathLst>
              <a:path w="5048250">
                <a:moveTo>
                  <a:pt x="0" y="0"/>
                </a:moveTo>
                <a:lnTo>
                  <a:pt x="504824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5750" y="1200150"/>
            <a:ext cx="5048250" cy="2171700"/>
          </a:xfrm>
          <a:custGeom>
            <a:avLst/>
            <a:gdLst/>
            <a:ahLst/>
            <a:cxnLst/>
            <a:rect l="l" t="t" r="r" b="b"/>
            <a:pathLst>
              <a:path w="5048250" h="2171700">
                <a:moveTo>
                  <a:pt x="5048249" y="0"/>
                </a:moveTo>
                <a:lnTo>
                  <a:pt x="0" y="0"/>
                </a:lnTo>
                <a:lnTo>
                  <a:pt x="0" y="21717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20000" y="4191000"/>
            <a:ext cx="838200" cy="95440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6460" y="2167127"/>
            <a:ext cx="4875276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4422" y="2550922"/>
            <a:ext cx="391795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6000" b="1" spc="-9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6000" b="1" spc="-10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Binding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30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792" y="617372"/>
            <a:ext cx="7525384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Ca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ting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bas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4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4000" spc="-6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4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4000" spc="-7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0000"/>
                </a:solidFill>
                <a:latin typeface="Calibri"/>
                <a:cs typeface="Calibri"/>
              </a:rPr>
              <a:t>ob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96942"/>
            <a:ext cx="7689850" cy="1992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75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onsi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er wh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happe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had </a:t>
            </a:r>
            <a:r>
              <a:rPr sz="3200" dirty="0">
                <a:latin typeface="Calibri"/>
                <a:cs typeface="Calibri"/>
              </a:rPr>
              <a:t>30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anima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2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29" dirty="0">
                <a:latin typeface="Calibri"/>
                <a:cs typeface="Calibri"/>
              </a:rPr>
              <a:t>’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eed </a:t>
            </a:r>
            <a:r>
              <a:rPr sz="3200" spc="-20" dirty="0">
                <a:latin typeface="Calibri"/>
                <a:cs typeface="Calibri"/>
              </a:rPr>
              <a:t>3</a:t>
            </a:r>
            <a:r>
              <a:rPr sz="3200" dirty="0">
                <a:latin typeface="Calibri"/>
                <a:cs typeface="Calibri"/>
              </a:rPr>
              <a:t>0 ar</a:t>
            </a:r>
            <a:r>
              <a:rPr sz="3200" spc="-65" dirty="0">
                <a:latin typeface="Calibri"/>
                <a:cs typeface="Calibri"/>
              </a:rPr>
              <a:t>ra</a:t>
            </a:r>
            <a:r>
              <a:rPr sz="3200" spc="-3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 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or each ty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 of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ani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al!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5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648" rIns="0" bIns="0" rtlCol="0">
            <a:spAutoFit/>
          </a:bodyPr>
          <a:lstStyle/>
          <a:p>
            <a:pPr marL="2822575">
              <a:lnSpc>
                <a:spcPct val="100000"/>
              </a:lnSpc>
            </a:pPr>
            <a:r>
              <a:rPr sz="4000" spc="-5" dirty="0">
                <a:solidFill>
                  <a:srgbClr val="FF0000"/>
                </a:solidFill>
              </a:rPr>
              <a:t>L</a:t>
            </a:r>
            <a:r>
              <a:rPr sz="4000" spc="-35" dirty="0">
                <a:solidFill>
                  <a:srgbClr val="FF0000"/>
                </a:solidFill>
              </a:rPr>
              <a:t>a</a:t>
            </a:r>
            <a:r>
              <a:rPr sz="4000" spc="-60" dirty="0">
                <a:solidFill>
                  <a:srgbClr val="FF0000"/>
                </a:solidFill>
              </a:rPr>
              <a:t>t</a:t>
            </a:r>
            <a:r>
              <a:rPr sz="4000" spc="-20" dirty="0">
                <a:solidFill>
                  <a:srgbClr val="FF0000"/>
                </a:solidFill>
              </a:rPr>
              <a:t>e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Bind</a:t>
            </a:r>
            <a:r>
              <a:rPr sz="4000" spc="-20" dirty="0">
                <a:solidFill>
                  <a:srgbClr val="FF0000"/>
                </a:solidFill>
              </a:rPr>
              <a:t>i</a:t>
            </a:r>
            <a:r>
              <a:rPr sz="4000" spc="-25" dirty="0">
                <a:solidFill>
                  <a:srgbClr val="FF0000"/>
                </a:solidFill>
              </a:rPr>
              <a:t>ng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7161" y="6553961"/>
            <a:ext cx="7466965" cy="304165"/>
          </a:xfrm>
          <a:custGeom>
            <a:avLst/>
            <a:gdLst/>
            <a:ahLst/>
            <a:cxnLst/>
            <a:rect l="l" t="t" r="r" b="b"/>
            <a:pathLst>
              <a:path w="7466965" h="304165">
                <a:moveTo>
                  <a:pt x="0" y="304038"/>
                </a:moveTo>
                <a:lnTo>
                  <a:pt x="7466838" y="304038"/>
                </a:lnTo>
                <a:lnTo>
                  <a:pt x="7466838" y="0"/>
                </a:lnTo>
                <a:lnTo>
                  <a:pt x="0" y="0"/>
                </a:lnTo>
                <a:lnTo>
                  <a:pt x="0" y="304038"/>
                </a:lnTo>
                <a:close/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6"/>
                </a:moveTo>
                <a:lnTo>
                  <a:pt x="1676400" y="0"/>
                </a:lnTo>
                <a:lnTo>
                  <a:pt x="0" y="0"/>
                </a:lnTo>
                <a:lnTo>
                  <a:pt x="0" y="307086"/>
                </a:lnTo>
                <a:lnTo>
                  <a:pt x="1676400" y="30708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0913"/>
            <a:ext cx="1676400" cy="307340"/>
          </a:xfrm>
          <a:custGeom>
            <a:avLst/>
            <a:gdLst/>
            <a:ahLst/>
            <a:cxnLst/>
            <a:rect l="l" t="t" r="r" b="b"/>
            <a:pathLst>
              <a:path w="1676400" h="307340">
                <a:moveTo>
                  <a:pt x="1676400" y="307084"/>
                </a:moveTo>
                <a:lnTo>
                  <a:pt x="1676400" y="0"/>
                </a:lnTo>
                <a:lnTo>
                  <a:pt x="0" y="0"/>
                </a:lnTo>
                <a:lnTo>
                  <a:pt x="0" y="307084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587" y="1684242"/>
            <a:ext cx="8074025" cy="46371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k 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look 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umbe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3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ampl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whe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3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ences </a:t>
            </a:r>
            <a:r>
              <a:rPr sz="3200" spc="-3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po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plif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od</a:t>
            </a:r>
            <a:r>
              <a:rPr sz="3200" dirty="0">
                <a:latin typeface="Calibri"/>
                <a:cs typeface="Calibri"/>
              </a:rPr>
              <a:t>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9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ase,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19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oble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ence 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able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 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deri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ed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828040" algn="l"/>
                <a:tab pos="1705610" algn="l"/>
                <a:tab pos="3004820" algn="l"/>
                <a:tab pos="3647440" algn="l"/>
                <a:tab pos="4373245" algn="l"/>
                <a:tab pos="5405120" algn="l"/>
                <a:tab pos="6276975" algn="l"/>
                <a:tab pos="6777355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t	lesson,	</a:t>
            </a:r>
            <a:r>
              <a:rPr sz="3200" spc="-4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	wi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l	</a:t>
            </a:r>
            <a:r>
              <a:rPr sz="3200" spc="-5" dirty="0">
                <a:latin typeface="Calibri"/>
                <a:cs typeface="Calibri"/>
              </a:rPr>
              <a:t>sho</a:t>
            </a:r>
            <a:r>
              <a:rPr sz="3200" dirty="0">
                <a:latin typeface="Calibri"/>
                <a:cs typeface="Calibri"/>
              </a:rPr>
              <a:t>w	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dd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ss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su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us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virt</a:t>
            </a:r>
            <a:r>
              <a:rPr sz="3200" spc="-1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al</a:t>
            </a:r>
            <a:r>
              <a:rPr sz="3200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Calibri"/>
                <a:cs typeface="Calibri"/>
              </a:rPr>
              <a:t>func</a:t>
            </a:r>
            <a:r>
              <a:rPr sz="3200" spc="-1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ion</a:t>
            </a:r>
            <a:r>
              <a:rPr sz="3200" spc="-1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8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747" y="2167127"/>
            <a:ext cx="6362700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0329" y="2550922"/>
            <a:ext cx="540512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Virtua</a:t>
            </a:r>
            <a:r>
              <a:rPr sz="6000" b="1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600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unc</a:t>
            </a:r>
            <a:r>
              <a:rPr sz="6000" b="1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6000" b="1" spc="-30" dirty="0">
                <a:solidFill>
                  <a:srgbClr val="FF0000"/>
                </a:solidFill>
                <a:latin typeface="Calibri"/>
                <a:cs typeface="Calibri"/>
              </a:rPr>
              <a:t>ions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46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2011680">
              <a:lnSpc>
                <a:spcPct val="100000"/>
              </a:lnSpc>
            </a:pPr>
            <a:r>
              <a:rPr spc="-5" dirty="0"/>
              <a:t>Virtu</a:t>
            </a:r>
            <a:r>
              <a:rPr spc="15" dirty="0"/>
              <a:t>a</a:t>
            </a:r>
            <a:r>
              <a:rPr dirty="0"/>
              <a:t>l </a:t>
            </a:r>
            <a:r>
              <a:rPr spc="15" dirty="0"/>
              <a:t>F</a:t>
            </a:r>
            <a:r>
              <a:rPr spc="-5" dirty="0"/>
              <a:t>unc</a:t>
            </a:r>
            <a:r>
              <a:rPr spc="10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2587" y="1684242"/>
            <a:ext cx="8078825" cy="4316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15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rtu</a:t>
            </a:r>
            <a:r>
              <a:rPr sz="2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al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fu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ncti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is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fu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ncti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base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lass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th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28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ts val="3150"/>
              </a:lnSpc>
            </a:pPr>
            <a:r>
              <a:rPr sz="2800" spc="-20" dirty="0">
                <a:solidFill>
                  <a:srgbClr val="000000"/>
                </a:solidFill>
              </a:rPr>
              <a:t>decl</a:t>
            </a:r>
            <a:r>
              <a:rPr sz="2800" spc="-5" dirty="0">
                <a:solidFill>
                  <a:srgbClr val="000000"/>
                </a:solidFill>
              </a:rPr>
              <a:t>a</a:t>
            </a:r>
            <a:r>
              <a:rPr sz="2800" spc="-50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ed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usin</a:t>
            </a:r>
            <a:r>
              <a:rPr sz="2800" spc="-15" dirty="0">
                <a:solidFill>
                  <a:srgbClr val="000000"/>
                </a:solidFill>
              </a:rPr>
              <a:t>g</a:t>
            </a:r>
            <a:r>
              <a:rPr sz="2800" spc="3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the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95" dirty="0">
                <a:solidFill>
                  <a:srgbClr val="000000"/>
                </a:solidFill>
              </a:rPr>
              <a:t>k</a:t>
            </a:r>
            <a:r>
              <a:rPr sz="2800" spc="-25" dirty="0">
                <a:solidFill>
                  <a:srgbClr val="000000"/>
                </a:solidFill>
              </a:rPr>
              <a:t>e</a:t>
            </a:r>
            <a:r>
              <a:rPr sz="2800" spc="-15" dirty="0">
                <a:solidFill>
                  <a:srgbClr val="000000"/>
                </a:solidFill>
              </a:rPr>
              <a:t>y</a:t>
            </a:r>
            <a:r>
              <a:rPr sz="2800" spc="-30" dirty="0">
                <a:solidFill>
                  <a:srgbClr val="000000"/>
                </a:solidFill>
              </a:rPr>
              <a:t>w</a:t>
            </a:r>
            <a:r>
              <a:rPr sz="2800" spc="-20" dirty="0">
                <a:solidFill>
                  <a:srgbClr val="000000"/>
                </a:solidFill>
              </a:rPr>
              <a:t>o</a:t>
            </a:r>
            <a:r>
              <a:rPr sz="2800" spc="-45" dirty="0">
                <a:solidFill>
                  <a:srgbClr val="000000"/>
                </a:solidFill>
              </a:rPr>
              <a:t>r</a:t>
            </a:r>
            <a:r>
              <a:rPr sz="2800" spc="-15" dirty="0">
                <a:solidFill>
                  <a:srgbClr val="000000"/>
                </a:solidFill>
              </a:rPr>
              <a:t>d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b="1" spc="-20" dirty="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sz="2800" dirty="0">
                <a:solidFill>
                  <a:srgbClr val="000000"/>
                </a:solidFill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355600" marR="521334" indent="-342900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solidFill>
                  <a:srgbClr val="000000"/>
                </a:solidFill>
              </a:rPr>
              <a:t>D</a:t>
            </a:r>
            <a:r>
              <a:rPr sz="2800" spc="-40" dirty="0">
                <a:solidFill>
                  <a:srgbClr val="000000"/>
                </a:solidFill>
              </a:rPr>
              <a:t>e</a:t>
            </a:r>
            <a:r>
              <a:rPr sz="2800" spc="-15" dirty="0">
                <a:solidFill>
                  <a:srgbClr val="000000"/>
                </a:solidFill>
              </a:rPr>
              <a:t>fin</a:t>
            </a:r>
            <a:r>
              <a:rPr sz="2800" spc="-20" dirty="0">
                <a:solidFill>
                  <a:srgbClr val="000000"/>
                </a:solidFill>
              </a:rPr>
              <a:t>in</a:t>
            </a:r>
            <a:r>
              <a:rPr sz="2800" spc="-15" dirty="0">
                <a:solidFill>
                  <a:srgbClr val="000000"/>
                </a:solidFill>
              </a:rPr>
              <a:t>g</a:t>
            </a:r>
            <a:r>
              <a:rPr sz="2800" spc="3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in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bas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</a:t>
            </a:r>
            <a:r>
              <a:rPr sz="2800" spc="-15" dirty="0">
                <a:solidFill>
                  <a:srgbClr val="000000"/>
                </a:solidFill>
              </a:rPr>
              <a:t>lass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virtual</a:t>
            </a:r>
            <a:r>
              <a:rPr sz="280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function</a:t>
            </a:r>
            <a:r>
              <a:rPr sz="2800" spc="-10" dirty="0">
                <a:solidFill>
                  <a:srgbClr val="000000"/>
                </a:solidFill>
              </a:rPr>
              <a:t>,</a:t>
            </a:r>
            <a:r>
              <a:rPr sz="2800" spc="5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with </a:t>
            </a:r>
            <a:r>
              <a:rPr sz="2800" u="sng" spc="-15" dirty="0">
                <a:solidFill>
                  <a:srgbClr val="000000"/>
                </a:solidFill>
              </a:rPr>
              <a:t>an</a:t>
            </a:r>
            <a:r>
              <a:rPr sz="2800" u="sng" spc="-10" dirty="0">
                <a:solidFill>
                  <a:srgbClr val="000000"/>
                </a:solidFill>
              </a:rPr>
              <a:t>o</a:t>
            </a:r>
            <a:r>
              <a:rPr sz="2800" u="sng" spc="-15" dirty="0">
                <a:solidFill>
                  <a:srgbClr val="000000"/>
                </a:solidFill>
              </a:rPr>
              <a:t>ther</a:t>
            </a:r>
            <a:r>
              <a:rPr sz="2800" u="sng" spc="15" dirty="0">
                <a:solidFill>
                  <a:srgbClr val="000000"/>
                </a:solidFill>
              </a:rPr>
              <a:t> </a:t>
            </a:r>
            <a:r>
              <a:rPr sz="2800" u="sng" spc="-40" dirty="0">
                <a:solidFill>
                  <a:srgbClr val="000000"/>
                </a:solidFill>
              </a:rPr>
              <a:t>v</a:t>
            </a:r>
            <a:r>
              <a:rPr sz="2800" u="sng" spc="-15" dirty="0">
                <a:solidFill>
                  <a:srgbClr val="000000"/>
                </a:solidFill>
              </a:rPr>
              <a:t>e</a:t>
            </a:r>
            <a:r>
              <a:rPr sz="2800" u="sng" spc="-60" dirty="0">
                <a:solidFill>
                  <a:srgbClr val="000000"/>
                </a:solidFill>
              </a:rPr>
              <a:t>r</a:t>
            </a:r>
            <a:r>
              <a:rPr sz="2800" u="sng" spc="-20" dirty="0">
                <a:solidFill>
                  <a:srgbClr val="000000"/>
                </a:solidFill>
              </a:rPr>
              <a:t>sio</a:t>
            </a:r>
            <a:r>
              <a:rPr sz="2800" u="sng" spc="-15" dirty="0">
                <a:solidFill>
                  <a:srgbClr val="000000"/>
                </a:solidFill>
              </a:rPr>
              <a:t>n</a:t>
            </a:r>
            <a:r>
              <a:rPr sz="2800" u="sng" spc="2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in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deri</a:t>
            </a:r>
            <a:r>
              <a:rPr sz="2800" spc="-40" dirty="0">
                <a:solidFill>
                  <a:srgbClr val="000000"/>
                </a:solidFill>
              </a:rPr>
              <a:t>v</a:t>
            </a:r>
            <a:r>
              <a:rPr sz="2800" spc="-15" dirty="0">
                <a:solidFill>
                  <a:srgbClr val="000000"/>
                </a:solidFill>
              </a:rPr>
              <a:t>ed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cla</a:t>
            </a:r>
            <a:r>
              <a:rPr sz="2800" spc="-20" dirty="0">
                <a:solidFill>
                  <a:srgbClr val="000000"/>
                </a:solidFill>
              </a:rPr>
              <a:t>ss</a:t>
            </a:r>
            <a:r>
              <a:rPr sz="2800" spc="-10" dirty="0">
                <a:solidFill>
                  <a:srgbClr val="000000"/>
                </a:solidFill>
              </a:rPr>
              <a:t>,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signal</a:t>
            </a:r>
            <a:r>
              <a:rPr sz="2800" spc="-15" dirty="0">
                <a:solidFill>
                  <a:srgbClr val="000000"/>
                </a:solidFill>
              </a:rPr>
              <a:t>s</a:t>
            </a:r>
            <a:r>
              <a:rPr sz="2800" spc="35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o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the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c</a:t>
            </a:r>
            <a:r>
              <a:rPr sz="2800" spc="-5" dirty="0">
                <a:solidFill>
                  <a:srgbClr val="000000"/>
                </a:solidFill>
              </a:rPr>
              <a:t>ompi</a:t>
            </a:r>
            <a:r>
              <a:rPr sz="2800" spc="-10" dirty="0">
                <a:solidFill>
                  <a:srgbClr val="000000"/>
                </a:solidFill>
              </a:rPr>
              <a:t>l</a:t>
            </a:r>
            <a:r>
              <a:rPr sz="2800" spc="-15" dirty="0">
                <a:solidFill>
                  <a:srgbClr val="000000"/>
                </a:solidFill>
              </a:rPr>
              <a:t>er</a:t>
            </a:r>
            <a:r>
              <a:rPr sz="2800" spc="2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th</a:t>
            </a:r>
            <a:r>
              <a:rPr sz="2800" spc="-40" dirty="0">
                <a:solidFill>
                  <a:srgbClr val="000000"/>
                </a:solidFill>
              </a:rPr>
              <a:t>a</a:t>
            </a:r>
            <a:r>
              <a:rPr sz="2800" spc="-10" dirty="0">
                <a:solidFill>
                  <a:srgbClr val="000000"/>
                </a:solidFill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u="sng" spc="-35" dirty="0">
                <a:solidFill>
                  <a:srgbClr val="000000"/>
                </a:solidFill>
              </a:rPr>
              <a:t>w</a:t>
            </a:r>
            <a:r>
              <a:rPr sz="2800" u="sng" spc="-15" dirty="0">
                <a:solidFill>
                  <a:srgbClr val="000000"/>
                </a:solidFill>
              </a:rPr>
              <a:t>e</a:t>
            </a:r>
            <a:r>
              <a:rPr sz="2800" u="sng" dirty="0">
                <a:solidFill>
                  <a:srgbClr val="000000"/>
                </a:solidFill>
              </a:rPr>
              <a:t> </a:t>
            </a:r>
            <a:r>
              <a:rPr sz="2800" u="sng" spc="-20" dirty="0">
                <a:solidFill>
                  <a:srgbClr val="000000"/>
                </a:solidFill>
              </a:rPr>
              <a:t>don'</a:t>
            </a:r>
            <a:r>
              <a:rPr sz="2800" u="sng" spc="-10" dirty="0">
                <a:solidFill>
                  <a:srgbClr val="000000"/>
                </a:solidFill>
              </a:rPr>
              <a:t>t</a:t>
            </a:r>
            <a:r>
              <a:rPr sz="2800" u="sng" spc="30" dirty="0">
                <a:solidFill>
                  <a:srgbClr val="000000"/>
                </a:solidFill>
              </a:rPr>
              <a:t> </a:t>
            </a:r>
            <a:r>
              <a:rPr sz="2800" u="sng" spc="-55" dirty="0">
                <a:solidFill>
                  <a:srgbClr val="000000"/>
                </a:solidFill>
              </a:rPr>
              <a:t>w</a:t>
            </a:r>
            <a:r>
              <a:rPr sz="2800" u="sng" spc="-15" dirty="0">
                <a:solidFill>
                  <a:srgbClr val="000000"/>
                </a:solidFill>
              </a:rPr>
              <a:t>a</a:t>
            </a:r>
            <a:r>
              <a:rPr sz="2800" u="sng" spc="-40" dirty="0">
                <a:solidFill>
                  <a:srgbClr val="000000"/>
                </a:solidFill>
              </a:rPr>
              <a:t>n</a:t>
            </a:r>
            <a:r>
              <a:rPr sz="2800" u="sng" spc="-10" dirty="0">
                <a:solidFill>
                  <a:srgbClr val="000000"/>
                </a:solidFill>
              </a:rPr>
              <a:t>t</a:t>
            </a:r>
            <a:r>
              <a:rPr sz="2800" u="sng" spc="-5" dirty="0">
                <a:solidFill>
                  <a:srgbClr val="000000"/>
                </a:solidFill>
              </a:rPr>
              <a:t> </a:t>
            </a:r>
            <a:r>
              <a:rPr sz="2800" u="sng" spc="-45" dirty="0">
                <a:solidFill>
                  <a:srgbClr val="000000"/>
                </a:solidFill>
              </a:rPr>
              <a:t>s</a:t>
            </a:r>
            <a:r>
              <a:rPr sz="2800" u="sng" spc="-50" dirty="0">
                <a:solidFill>
                  <a:srgbClr val="000000"/>
                </a:solidFill>
              </a:rPr>
              <a:t>t</a:t>
            </a:r>
            <a:r>
              <a:rPr sz="2800" u="sng" spc="-35" dirty="0">
                <a:solidFill>
                  <a:srgbClr val="000000"/>
                </a:solidFill>
              </a:rPr>
              <a:t>a</a:t>
            </a:r>
            <a:r>
              <a:rPr sz="2800" u="sng" spc="-10" dirty="0">
                <a:solidFill>
                  <a:srgbClr val="000000"/>
                </a:solidFill>
              </a:rPr>
              <a:t>tic</a:t>
            </a:r>
            <a:r>
              <a:rPr sz="2800" u="sng" spc="15" dirty="0">
                <a:solidFill>
                  <a:srgbClr val="000000"/>
                </a:solidFill>
              </a:rPr>
              <a:t> </a:t>
            </a:r>
            <a:r>
              <a:rPr sz="2800" u="sng" dirty="0">
                <a:solidFill>
                  <a:srgbClr val="000000"/>
                </a:solidFill>
              </a:rPr>
              <a:t>l</a:t>
            </a:r>
            <a:r>
              <a:rPr sz="2800" u="sng" spc="-10" dirty="0">
                <a:solidFill>
                  <a:srgbClr val="000000"/>
                </a:solidFill>
              </a:rPr>
              <a:t>i</a:t>
            </a:r>
            <a:r>
              <a:rPr sz="2800" u="sng" spc="-20" dirty="0">
                <a:solidFill>
                  <a:srgbClr val="000000"/>
                </a:solidFill>
              </a:rPr>
              <a:t>n</a:t>
            </a:r>
            <a:r>
              <a:rPr sz="2800" u="sng" spc="-65" dirty="0">
                <a:solidFill>
                  <a:srgbClr val="000000"/>
                </a:solidFill>
              </a:rPr>
              <a:t>k</a:t>
            </a:r>
            <a:r>
              <a:rPr sz="2800" u="sng" spc="-15" dirty="0">
                <a:solidFill>
                  <a:srgbClr val="000000"/>
                </a:solidFill>
              </a:rPr>
              <a:t>a</a:t>
            </a:r>
            <a:r>
              <a:rPr sz="2800" u="sng" spc="-30" dirty="0">
                <a:solidFill>
                  <a:srgbClr val="000000"/>
                </a:solidFill>
              </a:rPr>
              <a:t>g</a:t>
            </a:r>
            <a:r>
              <a:rPr sz="2800" u="sng" spc="-15" dirty="0">
                <a:solidFill>
                  <a:srgbClr val="000000"/>
                </a:solidFill>
              </a:rPr>
              <a:t>e</a:t>
            </a:r>
            <a:r>
              <a:rPr sz="2800" u="sng" dirty="0">
                <a:solidFill>
                  <a:srgbClr val="000000"/>
                </a:solidFill>
              </a:rPr>
              <a:t> </a:t>
            </a:r>
            <a:r>
              <a:rPr sz="2800" spc="-55" dirty="0">
                <a:solidFill>
                  <a:srgbClr val="000000"/>
                </a:solidFill>
              </a:rPr>
              <a:t>f</a:t>
            </a:r>
            <a:r>
              <a:rPr sz="2800" spc="-20" dirty="0">
                <a:solidFill>
                  <a:srgbClr val="000000"/>
                </a:solidFill>
              </a:rPr>
              <a:t>o</a:t>
            </a:r>
            <a:r>
              <a:rPr sz="2800" spc="-10" dirty="0">
                <a:solidFill>
                  <a:srgbClr val="000000"/>
                </a:solidFill>
              </a:rPr>
              <a:t>r</a:t>
            </a:r>
            <a:r>
              <a:rPr sz="2800" dirty="0">
                <a:solidFill>
                  <a:srgbClr val="000000"/>
                </a:solidFill>
              </a:rPr>
              <a:t> this </a:t>
            </a:r>
            <a:r>
              <a:rPr sz="2800" spc="-20" dirty="0">
                <a:solidFill>
                  <a:srgbClr val="000000"/>
                </a:solidFill>
              </a:rPr>
              <a:t>function.</a:t>
            </a:r>
            <a:endParaRPr sz="2800" dirty="0"/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195"/>
              </a:lnSpc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000000"/>
                </a:solidFill>
              </a:rPr>
              <a:t>Compi</a:t>
            </a:r>
            <a:r>
              <a:rPr sz="2800" b="1" spc="-10" dirty="0">
                <a:solidFill>
                  <a:srgbClr val="000000"/>
                </a:solidFill>
              </a:rPr>
              <a:t>l</a:t>
            </a:r>
            <a:r>
              <a:rPr sz="2800" b="1" spc="-15" dirty="0">
                <a:solidFill>
                  <a:srgbClr val="000000"/>
                </a:solidFill>
              </a:rPr>
              <a:t>er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70C0"/>
                </a:solidFill>
              </a:rPr>
              <a:t>select</a:t>
            </a:r>
            <a:r>
              <a:rPr sz="2800" spc="-15" dirty="0">
                <a:solidFill>
                  <a:srgbClr val="0070C0"/>
                </a:solidFill>
              </a:rPr>
              <a:t>s</a:t>
            </a:r>
            <a:r>
              <a:rPr sz="2800" spc="2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the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functio</a:t>
            </a:r>
            <a:r>
              <a:rPr sz="2800" dirty="0">
                <a:solidFill>
                  <a:srgbClr val="000000"/>
                </a:solidFill>
              </a:rPr>
              <a:t>n</a:t>
            </a:r>
            <a:r>
              <a:rPr sz="2800" spc="4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70C0"/>
                </a:solidFill>
              </a:rPr>
              <a:t>base</a:t>
            </a:r>
            <a:r>
              <a:rPr sz="2800" spc="-15" dirty="0">
                <a:solidFill>
                  <a:srgbClr val="0070C0"/>
                </a:solidFill>
              </a:rPr>
              <a:t>d</a:t>
            </a:r>
            <a:r>
              <a:rPr sz="2800" spc="35" dirty="0">
                <a:solidFill>
                  <a:srgbClr val="0070C0"/>
                </a:solidFill>
              </a:rPr>
              <a:t> </a:t>
            </a:r>
            <a:r>
              <a:rPr sz="2800" spc="-5" dirty="0">
                <a:solidFill>
                  <a:srgbClr val="0070C0"/>
                </a:solidFill>
              </a:rPr>
              <a:t>o</a:t>
            </a:r>
            <a:r>
              <a:rPr sz="2800" dirty="0">
                <a:solidFill>
                  <a:srgbClr val="0070C0"/>
                </a:solidFill>
              </a:rPr>
              <a:t>n</a:t>
            </a:r>
            <a:r>
              <a:rPr sz="2800" spc="-60" dirty="0">
                <a:solidFill>
                  <a:srgbClr val="0070C0"/>
                </a:solidFill>
              </a:rPr>
              <a:t> </a:t>
            </a:r>
            <a:r>
              <a:rPr sz="2800" i="1" spc="-45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800" i="1" spc="-20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800" i="1" spc="-35" dirty="0">
                <a:solidFill>
                  <a:srgbClr val="0070C0"/>
                </a:solidFill>
                <a:latin typeface="Calibri"/>
                <a:cs typeface="Calibri"/>
              </a:rPr>
              <a:t>nt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800" i="1" spc="-45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800" i="1" spc="-15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2800" i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spc="-15" dirty="0">
                <a:solidFill>
                  <a:srgbClr val="000000"/>
                </a:solidFill>
              </a:rPr>
              <a:t>the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poi</a:t>
            </a:r>
            <a:r>
              <a:rPr sz="2800" spc="-45" dirty="0">
                <a:solidFill>
                  <a:srgbClr val="000000"/>
                </a:solidFill>
              </a:rPr>
              <a:t>n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254" dirty="0">
                <a:solidFill>
                  <a:srgbClr val="000000"/>
                </a:solidFill>
              </a:rPr>
              <a:t>r</a:t>
            </a:r>
            <a:r>
              <a:rPr sz="2800" spc="-10" dirty="0">
                <a:solidFill>
                  <a:srgbClr val="000000"/>
                </a:solidFill>
              </a:rPr>
              <a:t>,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no</a:t>
            </a:r>
            <a:r>
              <a:rPr sz="2800" spc="-10" dirty="0">
                <a:solidFill>
                  <a:srgbClr val="C00000"/>
                </a:solidFill>
              </a:rPr>
              <a:t>t</a:t>
            </a:r>
            <a:r>
              <a:rPr sz="2800" spc="35" dirty="0">
                <a:solidFill>
                  <a:srgbClr val="C00000"/>
                </a:solidFill>
              </a:rPr>
              <a:t> </a:t>
            </a:r>
            <a:r>
              <a:rPr sz="2800" spc="-15" dirty="0">
                <a:solidFill>
                  <a:srgbClr val="C00000"/>
                </a:solidFill>
              </a:rPr>
              <a:t>the</a:t>
            </a:r>
            <a:r>
              <a:rPr sz="2800" spc="-30" dirty="0">
                <a:solidFill>
                  <a:srgbClr val="C00000"/>
                </a:solidFill>
              </a:rPr>
              <a:t> </a:t>
            </a:r>
            <a:r>
              <a:rPr sz="2800" i="1" spc="-1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800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o</a:t>
            </a:r>
            <a:r>
              <a:rPr sz="2800" spc="-10" dirty="0">
                <a:solidFill>
                  <a:srgbClr val="000000"/>
                </a:solidFill>
              </a:rPr>
              <a:t>f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the</a:t>
            </a:r>
            <a:r>
              <a:rPr sz="2800" spc="1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poi</a:t>
            </a:r>
            <a:r>
              <a:rPr sz="2800" spc="-45" dirty="0">
                <a:solidFill>
                  <a:srgbClr val="000000"/>
                </a:solidFill>
              </a:rPr>
              <a:t>n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er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(L</a:t>
            </a:r>
            <a:r>
              <a:rPr sz="2800" spc="-30" dirty="0">
                <a:solidFill>
                  <a:srgbClr val="000000"/>
                </a:solidFill>
              </a:rPr>
              <a:t>a</a:t>
            </a:r>
            <a:r>
              <a:rPr sz="2800" spc="-35" dirty="0">
                <a:solidFill>
                  <a:srgbClr val="000000"/>
                </a:solidFill>
              </a:rPr>
              <a:t>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20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Bin</a:t>
            </a:r>
            <a:r>
              <a:rPr sz="2800" spc="-30" dirty="0">
                <a:solidFill>
                  <a:srgbClr val="000000"/>
                </a:solidFill>
              </a:rPr>
              <a:t>d</a:t>
            </a:r>
            <a:r>
              <a:rPr sz="2800" spc="-10" dirty="0">
                <a:solidFill>
                  <a:srgbClr val="000000"/>
                </a:solidFill>
              </a:rPr>
              <a:t>i</a:t>
            </a:r>
            <a:r>
              <a:rPr sz="2800" spc="-30" dirty="0">
                <a:solidFill>
                  <a:srgbClr val="000000"/>
                </a:solidFill>
              </a:rPr>
              <a:t>n</a:t>
            </a:r>
            <a:r>
              <a:rPr sz="2800" spc="-15" dirty="0">
                <a:solidFill>
                  <a:srgbClr val="000000"/>
                </a:solidFill>
              </a:rPr>
              <a:t>g)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7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011680">
              <a:lnSpc>
                <a:spcPct val="100000"/>
              </a:lnSpc>
            </a:pPr>
            <a:r>
              <a:rPr spc="-5" dirty="0"/>
              <a:t>Virtu</a:t>
            </a:r>
            <a:r>
              <a:rPr spc="15" dirty="0"/>
              <a:t>a</a:t>
            </a:r>
            <a:r>
              <a:rPr dirty="0"/>
              <a:t>l </a:t>
            </a:r>
            <a:r>
              <a:rPr spc="15" dirty="0"/>
              <a:t>F</a:t>
            </a:r>
            <a:r>
              <a:rPr spc="-5" dirty="0"/>
              <a:t>unc</a:t>
            </a:r>
            <a:r>
              <a:rPr spc="10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105070"/>
            <a:ext cx="8071484" cy="326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virtual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4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  </a:t>
            </a:r>
            <a:r>
              <a:rPr sz="2800" spc="-2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800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of   </a:t>
            </a:r>
            <a:r>
              <a:rPr sz="2800" spc="-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obj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800" spc="-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bein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800" spc="-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  </a:t>
            </a:r>
            <a:r>
              <a:rPr sz="2800" spc="-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ermines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vi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ua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 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q</a:t>
            </a:r>
            <a:r>
              <a:rPr sz="2800" spc="-20" dirty="0">
                <a:latin typeface="Calibri"/>
                <a:cs typeface="Calibri"/>
              </a:rPr>
              <a:t>ui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s,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3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am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3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3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 </a:t>
            </a:r>
            <a:r>
              <a:rPr sz="2800" spc="-3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20" dirty="0">
                <a:latin typeface="Calibri"/>
                <a:cs typeface="Calibri"/>
              </a:rPr>
              <a:t>mpl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emin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hemsel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vi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tua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7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77431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6083935" cy="518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0995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447800"/>
            <a:ext cx="6083808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3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1897380">
              <a:lnSpc>
                <a:spcPct val="100000"/>
              </a:lnSpc>
            </a:pPr>
            <a:r>
              <a:rPr spc="-5" dirty="0"/>
              <a:t>E</a:t>
            </a:r>
            <a:r>
              <a:rPr spc="-80" dirty="0"/>
              <a:t>x</a:t>
            </a:r>
            <a:r>
              <a:rPr dirty="0"/>
              <a:t>ample 7 </a:t>
            </a:r>
            <a:r>
              <a:rPr spc="-5" dirty="0"/>
              <a:t>Ou</a:t>
            </a:r>
            <a:r>
              <a:rPr spc="5" dirty="0"/>
              <a:t>t</a:t>
            </a:r>
            <a:r>
              <a:rPr spc="-5" dirty="0"/>
              <a:t>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031492"/>
            <a:ext cx="7600188" cy="4064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7000" y="1447800"/>
            <a:ext cx="1905000" cy="893444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v1</a:t>
            </a:r>
            <a:endParaRPr sz="2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De</a:t>
            </a:r>
            <a:r>
              <a:rPr sz="2600" spc="2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v2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4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6543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7 </a:t>
            </a:r>
            <a:r>
              <a:rPr spc="-5" dirty="0"/>
              <a:t>V</a:t>
            </a:r>
            <a:r>
              <a:rPr spc="-20" dirty="0"/>
              <a:t>i</a:t>
            </a:r>
            <a:r>
              <a:rPr dirty="0"/>
              <a:t>rtual</a:t>
            </a:r>
            <a:r>
              <a:rPr spc="-5" dirty="0"/>
              <a:t> poi</a:t>
            </a:r>
            <a:r>
              <a:rPr spc="-25" dirty="0"/>
              <a:t>n</a:t>
            </a:r>
            <a:r>
              <a:rPr spc="-50" dirty="0"/>
              <a:t>t</a:t>
            </a:r>
            <a:r>
              <a:rPr spc="-20" dirty="0"/>
              <a:t>er</a:t>
            </a:r>
            <a:r>
              <a:rPr dirty="0"/>
              <a:t> 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19198"/>
            <a:ext cx="7391400" cy="556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8694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9893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219198"/>
            <a:ext cx="7391400" cy="5565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8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0511" y="2167127"/>
            <a:ext cx="5565647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8092" y="2550922"/>
            <a:ext cx="4610100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1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olymo</a:t>
            </a:r>
            <a:r>
              <a:rPr sz="6000" b="1" spc="-2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6000" b="1" spc="-35" dirty="0">
                <a:solidFill>
                  <a:srgbClr val="FF0000"/>
                </a:solidFill>
                <a:latin typeface="Calibri"/>
                <a:cs typeface="Calibri"/>
              </a:rPr>
              <a:t>phism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6195"/>
            <a:ext cx="9143999" cy="24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0580"/>
            <a:ext cx="9144000" cy="134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0580"/>
            <a:ext cx="9144000" cy="134620"/>
          </a:xfrm>
          <a:custGeom>
            <a:avLst/>
            <a:gdLst/>
            <a:ahLst/>
            <a:cxnLst/>
            <a:rect l="l" t="t" r="r" b="b"/>
            <a:pathLst>
              <a:path w="9144000" h="134619">
                <a:moveTo>
                  <a:pt x="0" y="134112"/>
                </a:moveTo>
                <a:lnTo>
                  <a:pt x="9144000" y="134112"/>
                </a:lnTo>
                <a:lnTo>
                  <a:pt x="914400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14" rIns="0" bIns="0" rtlCol="0">
            <a:spAutoFit/>
          </a:bodyPr>
          <a:lstStyle/>
          <a:p>
            <a:pPr marL="103251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Clas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P</a:t>
            </a:r>
            <a:r>
              <a:rPr spc="-5" dirty="0">
                <a:solidFill>
                  <a:srgbClr val="000000"/>
                </a:solidFill>
              </a:rPr>
              <a:t>ol</a:t>
            </a:r>
            <a:r>
              <a:rPr spc="-60" dirty="0">
                <a:solidFill>
                  <a:srgbClr val="000000"/>
                </a:solidFill>
              </a:rPr>
              <a:t>y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 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219198"/>
            <a:ext cx="7048500" cy="563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11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9418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" y="1155191"/>
            <a:ext cx="7231380" cy="5702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1219198"/>
            <a:ext cx="7048500" cy="5638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" y="1200148"/>
            <a:ext cx="7086600" cy="5657850"/>
          </a:xfrm>
          <a:custGeom>
            <a:avLst/>
            <a:gdLst/>
            <a:ahLst/>
            <a:cxnLst/>
            <a:rect l="l" t="t" r="r" b="b"/>
            <a:pathLst>
              <a:path w="7086600" h="5657850">
                <a:moveTo>
                  <a:pt x="7086600" y="5657848"/>
                </a:moveTo>
                <a:lnTo>
                  <a:pt x="7086600" y="0"/>
                </a:lnTo>
                <a:lnTo>
                  <a:pt x="0" y="0"/>
                </a:lnTo>
                <a:lnTo>
                  <a:pt x="0" y="565784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4196" y="1155191"/>
            <a:ext cx="5289804" cy="2392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8203" y="1219200"/>
            <a:ext cx="5207508" cy="220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9153" y="1200150"/>
            <a:ext cx="5245100" cy="2247900"/>
          </a:xfrm>
          <a:custGeom>
            <a:avLst/>
            <a:gdLst/>
            <a:ahLst/>
            <a:cxnLst/>
            <a:rect l="l" t="t" r="r" b="b"/>
            <a:pathLst>
              <a:path w="5245100" h="2247900">
                <a:moveTo>
                  <a:pt x="0" y="2247900"/>
                </a:moveTo>
                <a:lnTo>
                  <a:pt x="5244846" y="2247900"/>
                </a:lnTo>
              </a:path>
              <a:path w="5245100" h="2247900">
                <a:moveTo>
                  <a:pt x="5244846" y="0"/>
                </a:moveTo>
                <a:lnTo>
                  <a:pt x="0" y="0"/>
                </a:lnTo>
                <a:lnTo>
                  <a:pt x="0" y="22479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0000" y="4191000"/>
            <a:ext cx="838200" cy="95440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2301875">
              <a:lnSpc>
                <a:spcPct val="100000"/>
              </a:lnSpc>
            </a:pPr>
            <a:r>
              <a:rPr spc="-80" dirty="0"/>
              <a:t>P</a:t>
            </a:r>
            <a:r>
              <a:rPr spc="-5" dirty="0"/>
              <a:t>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51374"/>
            <a:ext cx="7902575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683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inher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deri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sng" spc="-15" dirty="0">
                <a:solidFill>
                  <a:srgbClr val="C00000"/>
                </a:solidFill>
                <a:latin typeface="Calibri"/>
                <a:cs typeface="Calibri"/>
              </a:rPr>
              <a:t>typ</a:t>
            </a:r>
            <a:r>
              <a:rPr sz="2800" u="sng" spc="-8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u="sng" spc="-15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800" u="sng" spc="-3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u="sng" spc="-25" dirty="0">
                <a:solidFill>
                  <a:srgbClr val="C00000"/>
                </a:solidFill>
                <a:latin typeface="Calibri"/>
                <a:cs typeface="Calibri"/>
              </a:rPr>
              <a:t>omp</a:t>
            </a:r>
            <a:r>
              <a:rPr sz="2800" u="sng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u="sng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u="sng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u="sng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800" u="sng" spc="-15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poi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</a:t>
            </a:r>
            <a:r>
              <a:rPr sz="2800" spc="-20" dirty="0">
                <a:latin typeface="Calibri"/>
                <a:cs typeface="Calibri"/>
              </a:rPr>
              <a:t>ss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500" spc="-1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75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child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cla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poi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500" spc="-4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5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pa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i="1" spc="-60" dirty="0">
                <a:latin typeface="Calibri"/>
                <a:cs typeface="Calibri"/>
              </a:rPr>
              <a:t>P</a:t>
            </a:r>
            <a:r>
              <a:rPr sz="3200" i="1" spc="-5" dirty="0">
                <a:latin typeface="Calibri"/>
                <a:cs typeface="Calibri"/>
              </a:rPr>
              <a:t>olymorphis</a:t>
            </a:r>
            <a:r>
              <a:rPr sz="3200" i="1" dirty="0">
                <a:latin typeface="Calibri"/>
                <a:cs typeface="Calibri"/>
              </a:rPr>
              <a:t>m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us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u="sng" spc="-95" dirty="0">
                <a:latin typeface="Calibri"/>
                <a:cs typeface="Calibri"/>
              </a:rPr>
              <a:t>f</a:t>
            </a:r>
            <a:r>
              <a:rPr sz="3200" u="sng" dirty="0">
                <a:latin typeface="Calibri"/>
                <a:cs typeface="Calibri"/>
              </a:rPr>
              <a:t>e</a:t>
            </a:r>
            <a:r>
              <a:rPr sz="3200" u="sng" spc="-30" dirty="0">
                <a:latin typeface="Calibri"/>
                <a:cs typeface="Calibri"/>
              </a:rPr>
              <a:t>a</a:t>
            </a:r>
            <a:r>
              <a:rPr sz="3200" u="sng" dirty="0">
                <a:latin typeface="Calibri"/>
                <a:cs typeface="Calibri"/>
              </a:rPr>
              <a:t>tu</a:t>
            </a:r>
            <a:r>
              <a:rPr sz="3200" u="sng" spc="-50" dirty="0">
                <a:latin typeface="Calibri"/>
                <a:cs typeface="Calibri"/>
              </a:rPr>
              <a:t>r</a:t>
            </a:r>
            <a:r>
              <a:rPr sz="3200" u="sng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9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2301875">
              <a:lnSpc>
                <a:spcPct val="100000"/>
              </a:lnSpc>
            </a:pPr>
            <a:r>
              <a:rPr spc="-80" dirty="0"/>
              <a:t>P</a:t>
            </a:r>
            <a:r>
              <a:rPr spc="-5" dirty="0"/>
              <a:t>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97831"/>
            <a:ext cx="8071484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3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poly</a:t>
            </a:r>
            <a:r>
              <a:rPr sz="3200" b="1" spc="-15" dirty="0">
                <a:latin typeface="Calibri"/>
                <a:cs typeface="Calibri"/>
              </a:rPr>
              <a:t>m</a:t>
            </a:r>
            <a:r>
              <a:rPr sz="3200" b="1" dirty="0">
                <a:latin typeface="Calibri"/>
                <a:cs typeface="Calibri"/>
              </a:rPr>
              <a:t>orph</a:t>
            </a:r>
            <a:r>
              <a:rPr sz="3200" b="1" spc="-15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sm</a:t>
            </a:r>
            <a:r>
              <a:rPr sz="3200" b="1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ving </a:t>
            </a:r>
            <a:r>
              <a:rPr sz="3200" spc="-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</a:t>
            </a:r>
            <a:r>
              <a:rPr sz="3200" spc="-4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olymorphis</a:t>
            </a:r>
            <a:r>
              <a:rPr sz="3200" dirty="0">
                <a:latin typeface="Calibri"/>
                <a:cs typeface="Calibri"/>
              </a:rPr>
              <a:t>m </a:t>
            </a:r>
            <a:r>
              <a:rPr sz="3200" spc="-20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occu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 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0070C0"/>
                </a:solidFill>
                <a:latin typeface="Calibri"/>
                <a:cs typeface="Calibri"/>
              </a:rPr>
              <a:t>hie</a:t>
            </a:r>
            <a:r>
              <a:rPr sz="3200" spc="-60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3200" spc="-60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el</a:t>
            </a:r>
            <a:r>
              <a:rPr sz="3200" spc="-3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ed </a:t>
            </a:r>
            <a:r>
              <a:rPr sz="3200" spc="-7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Calibri"/>
                <a:cs typeface="Calibri"/>
              </a:rPr>
              <a:t>by 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inheri</a:t>
            </a:r>
            <a:r>
              <a:rPr sz="3200" spc="-50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anc</a:t>
            </a:r>
            <a:r>
              <a:rPr sz="3200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355600" marR="6350">
              <a:lnSpc>
                <a:spcPct val="100000"/>
              </a:lnSpc>
              <a:tabLst>
                <a:tab pos="1957070" algn="l"/>
                <a:tab pos="2524760" algn="l"/>
                <a:tab pos="3159760" algn="l"/>
                <a:tab pos="4876165" algn="l"/>
                <a:tab pos="6854825" algn="l"/>
                <a:tab pos="7503795" algn="l"/>
              </a:tabLst>
            </a:pPr>
            <a:r>
              <a:rPr sz="3200" b="1" spc="-5" dirty="0">
                <a:latin typeface="Calibri"/>
                <a:cs typeface="Calibri"/>
              </a:rPr>
              <a:t>fun</a:t>
            </a:r>
            <a:r>
              <a:rPr sz="3200" b="1" spc="5" dirty="0">
                <a:latin typeface="Calibri"/>
                <a:cs typeface="Calibri"/>
              </a:rPr>
              <a:t>c</a:t>
            </a:r>
            <a:r>
              <a:rPr sz="3200" b="1" dirty="0">
                <a:latin typeface="Calibri"/>
                <a:cs typeface="Calibri"/>
              </a:rPr>
              <a:t>tion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ecu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5" dirty="0">
                <a:latin typeface="Calibri"/>
                <a:cs typeface="Calibri"/>
              </a:rPr>
              <a:t>dependin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the type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 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26128" y="6373545"/>
            <a:ext cx="307467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33252"/>
              </p:ext>
            </p:extLst>
          </p:nvPr>
        </p:nvGraphicFramePr>
        <p:xfrm>
          <a:off x="513715" y="3682594"/>
          <a:ext cx="8114929" cy="103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12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1235710" algn="l"/>
                        </a:tabLst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+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polymorphism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tabLst>
                          <a:tab pos="144399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means	th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tabLst>
                          <a:tab pos="896619" algn="l"/>
                          <a:tab pos="1472565" algn="l"/>
                        </a:tabLst>
                      </a:pPr>
                      <a:r>
                        <a:rPr sz="3200" spc="-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all	</a:t>
                      </a:r>
                      <a:r>
                        <a:rPr sz="3200" spc="-4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o	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18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tabLst>
                          <a:tab pos="214249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member	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functi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tabLst>
                          <a:tab pos="1062990" algn="l"/>
                        </a:tabLst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will	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ause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3200" b="1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3200" b="1" spc="-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b="1" spc="-9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spc="-3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3200" b="1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2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614" rIns="0" bIns="0" rtlCol="0">
            <a:spAutoFit/>
          </a:bodyPr>
          <a:lstStyle/>
          <a:p>
            <a:pPr marL="500380">
              <a:lnSpc>
                <a:spcPct val="100000"/>
              </a:lnSpc>
            </a:pPr>
            <a:r>
              <a:rPr spc="-80" dirty="0"/>
              <a:t>P</a:t>
            </a:r>
            <a:r>
              <a:rPr spc="-5" dirty="0"/>
              <a:t>olymorphis</a:t>
            </a:r>
            <a:r>
              <a:rPr dirty="0"/>
              <a:t>m</a:t>
            </a:r>
            <a:r>
              <a:rPr spc="20" dirty="0"/>
              <a:t> </a:t>
            </a:r>
            <a:r>
              <a:rPr spc="-25" dirty="0"/>
              <a:t>v</a:t>
            </a:r>
            <a:r>
              <a:rPr spc="-5" dirty="0"/>
              <a:t>s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In</a:t>
            </a:r>
            <a:r>
              <a:rPr spc="5" dirty="0"/>
              <a:t>h</a:t>
            </a:r>
            <a:r>
              <a:rPr dirty="0"/>
              <a:t>eri</a:t>
            </a:r>
            <a:r>
              <a:rPr spc="-50" dirty="0"/>
              <a:t>t</a:t>
            </a:r>
            <a:r>
              <a:rPr dirty="0"/>
              <a:t>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38650"/>
            <a:ext cx="7605395" cy="343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40995" indent="-342900">
              <a:lnSpc>
                <a:spcPct val="100000"/>
              </a:lnSpc>
              <a:buClr>
                <a:srgbClr val="FF0033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solidFill>
                  <a:srgbClr val="FF0033"/>
                </a:solidFill>
                <a:latin typeface="Calibri"/>
                <a:cs typeface="Calibri"/>
              </a:rPr>
              <a:t>Inhe</a:t>
            </a:r>
            <a:r>
              <a:rPr sz="2800" spc="-20" dirty="0">
                <a:solidFill>
                  <a:srgbClr val="FF0033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FF0033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FF0033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0033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FF00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equi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hi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orp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ism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chies).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-usin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finition</a:t>
            </a:r>
            <a:r>
              <a:rPr sz="2400" dirty="0">
                <a:latin typeface="Calibri"/>
                <a:cs typeface="Calibri"/>
              </a:rPr>
              <a:t>s via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finition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"/>
              </a:spcBef>
              <a:buFont typeface="Arial"/>
              <a:buChar char="–"/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F0033"/>
              </a:buClr>
              <a:buFont typeface="Arial"/>
              <a:buChar char="•"/>
              <a:tabLst>
                <a:tab pos="356235" algn="l"/>
              </a:tabLst>
            </a:pPr>
            <a:r>
              <a:rPr sz="2800" spc="-80" dirty="0">
                <a:solidFill>
                  <a:srgbClr val="FF0033"/>
                </a:solidFill>
                <a:latin typeface="Calibri"/>
                <a:cs typeface="Calibri"/>
              </a:rPr>
              <a:t>P</a:t>
            </a:r>
            <a:r>
              <a:rPr sz="2800" spc="-20" dirty="0">
                <a:solidFill>
                  <a:srgbClr val="FF0033"/>
                </a:solidFill>
                <a:latin typeface="Calibri"/>
                <a:cs typeface="Calibri"/>
              </a:rPr>
              <a:t>ol</a:t>
            </a:r>
            <a:r>
              <a:rPr sz="2800" spc="-25" dirty="0">
                <a:solidFill>
                  <a:srgbClr val="FF0033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FF0033"/>
                </a:solidFill>
                <a:latin typeface="Calibri"/>
                <a:cs typeface="Calibri"/>
              </a:rPr>
              <a:t>morp</a:t>
            </a:r>
            <a:r>
              <a:rPr sz="2800" spc="-30" dirty="0">
                <a:solidFill>
                  <a:srgbClr val="FF0033"/>
                </a:solidFill>
                <a:latin typeface="Calibri"/>
                <a:cs typeface="Calibri"/>
              </a:rPr>
              <a:t>h</a:t>
            </a:r>
            <a:r>
              <a:rPr sz="2800" spc="-15" dirty="0">
                <a:solidFill>
                  <a:srgbClr val="FF0033"/>
                </a:solidFill>
                <a:latin typeface="Calibri"/>
                <a:cs typeface="Calibri"/>
              </a:rPr>
              <a:t>ism</a:t>
            </a:r>
            <a:r>
              <a:rPr sz="2800" spc="50" dirty="0">
                <a:solidFill>
                  <a:srgbClr val="FF003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chi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her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ance.</a:t>
            </a:r>
            <a:endParaRPr sz="2800">
              <a:latin typeface="Calibri"/>
              <a:cs typeface="Calibri"/>
            </a:endParaRPr>
          </a:p>
          <a:p>
            <a:pPr marL="756285" marR="65341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acts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 </a:t>
            </a:r>
            <a:r>
              <a:rPr sz="2400" spc="-5" dirty="0">
                <a:latin typeface="Calibri"/>
                <a:cs typeface="Calibri"/>
              </a:rPr>
              <a:t>(an </a:t>
            </a:r>
            <a:r>
              <a:rPr sz="2400" dirty="0">
                <a:latin typeface="Calibri"/>
                <a:cs typeface="Calibri"/>
              </a:rPr>
              <a:t>anc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A)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0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500" rIns="0" bIns="0" rtlCol="0">
            <a:spAutoFit/>
          </a:bodyPr>
          <a:lstStyle/>
          <a:p>
            <a:pPr marL="1158240">
              <a:lnSpc>
                <a:spcPct val="100000"/>
              </a:lnSpc>
            </a:pPr>
            <a:r>
              <a:rPr spc="-5" dirty="0"/>
              <a:t>Summa</a:t>
            </a:r>
            <a:r>
              <a:rPr spc="35" dirty="0"/>
              <a:t>r</a:t>
            </a:r>
            <a:r>
              <a:rPr spc="-20" dirty="0"/>
              <a:t>y: </a:t>
            </a:r>
            <a:r>
              <a:rPr spc="-80" dirty="0"/>
              <a:t>P</a:t>
            </a:r>
            <a:r>
              <a:rPr spc="-5" dirty="0"/>
              <a:t>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78578"/>
            <a:ext cx="7920990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pu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ic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her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sm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ol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morp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ism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depend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nami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bind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7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402" rIns="0" bIns="0" rtlCol="0">
            <a:spAutoFit/>
          </a:bodyPr>
          <a:lstStyle/>
          <a:p>
            <a:pPr marL="774065">
              <a:lnSpc>
                <a:spcPct val="100000"/>
              </a:lnSpc>
            </a:pPr>
            <a:r>
              <a:rPr spc="-5" dirty="0"/>
              <a:t>Virtua</a:t>
            </a:r>
            <a:r>
              <a:rPr dirty="0"/>
              <a:t>l</a:t>
            </a:r>
            <a:r>
              <a:rPr spc="20" dirty="0"/>
              <a:t> </a:t>
            </a:r>
            <a:r>
              <a:rPr spc="5" dirty="0"/>
              <a:t>F</a:t>
            </a:r>
            <a:r>
              <a:rPr spc="-5" dirty="0"/>
              <a:t>unctio</a:t>
            </a:r>
            <a:r>
              <a:rPr dirty="0"/>
              <a:t>n</a:t>
            </a:r>
            <a:r>
              <a:rPr spc="40" dirty="0"/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/>
              <a:t>Summa</a:t>
            </a:r>
            <a:r>
              <a:rPr spc="3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18291"/>
            <a:ext cx="7898130" cy="407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vi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tu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l </a:t>
            </a:r>
            <a:r>
              <a:rPr sz="2500" spc="-20" dirty="0">
                <a:latin typeface="Calibri"/>
                <a:cs typeface="Calibri"/>
              </a:rPr>
              <a:t>func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io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ma</a:t>
            </a:r>
            <a:r>
              <a:rPr sz="2500" spc="-85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ass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i="1" spc="-20" dirty="0">
                <a:latin typeface="Calibri"/>
                <a:cs typeface="Calibri"/>
              </a:rPr>
              <a:t>poly</a:t>
            </a:r>
            <a:r>
              <a:rPr sz="2500" i="1" spc="-10" dirty="0">
                <a:latin typeface="Calibri"/>
                <a:cs typeface="Calibri"/>
              </a:rPr>
              <a:t>m</a:t>
            </a:r>
            <a:r>
              <a:rPr sz="2500" i="1" spc="-20" dirty="0">
                <a:latin typeface="Calibri"/>
                <a:cs typeface="Calibri"/>
              </a:rPr>
              <a:t>orphi</a:t>
            </a:r>
            <a:r>
              <a:rPr sz="2500" i="1" spc="-15" dirty="0">
                <a:latin typeface="Calibri"/>
                <a:cs typeface="Calibri"/>
              </a:rPr>
              <a:t>c</a:t>
            </a:r>
            <a:r>
              <a:rPr sz="2500" i="1" spc="15" dirty="0">
                <a:latin typeface="Calibri"/>
                <a:cs typeface="Calibri"/>
              </a:rPr>
              <a:t> </a:t>
            </a:r>
            <a:r>
              <a:rPr sz="2500" i="1" spc="-20" dirty="0">
                <a:latin typeface="Calibri"/>
                <a:cs typeface="Calibri"/>
              </a:rPr>
              <a:t>bas</a:t>
            </a:r>
            <a:r>
              <a:rPr sz="2500" i="1" spc="-15" dirty="0">
                <a:latin typeface="Calibri"/>
                <a:cs typeface="Calibri"/>
              </a:rPr>
              <a:t>e</a:t>
            </a:r>
            <a:r>
              <a:rPr sz="2500" i="1" spc="20" dirty="0">
                <a:latin typeface="Calibri"/>
                <a:cs typeface="Calibri"/>
              </a:rPr>
              <a:t> </a:t>
            </a:r>
            <a:r>
              <a:rPr sz="2500" i="1" spc="-15" dirty="0">
                <a:latin typeface="Calibri"/>
                <a:cs typeface="Calibri"/>
              </a:rPr>
              <a:t>c</a:t>
            </a:r>
            <a:r>
              <a:rPr sz="2500" i="1" spc="-5" dirty="0">
                <a:latin typeface="Calibri"/>
                <a:cs typeface="Calibri"/>
              </a:rPr>
              <a:t>l</a:t>
            </a:r>
            <a:r>
              <a:rPr sz="2500" i="1" spc="-20" dirty="0">
                <a:latin typeface="Calibri"/>
                <a:cs typeface="Calibri"/>
              </a:rPr>
              <a:t>as</a:t>
            </a:r>
            <a:r>
              <a:rPr sz="2500" i="1" spc="0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427355" indent="-414655">
              <a:lnSpc>
                <a:spcPct val="100000"/>
              </a:lnSpc>
              <a:buFont typeface="Arial"/>
              <a:buChar char="•"/>
              <a:tabLst>
                <a:tab pos="427990" algn="l"/>
              </a:tabLst>
            </a:pPr>
            <a:r>
              <a:rPr sz="2500" spc="-20" dirty="0">
                <a:latin typeface="Calibri"/>
                <a:cs typeface="Calibri"/>
              </a:rPr>
              <a:t>De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cla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0" dirty="0">
                <a:latin typeface="Calibri"/>
                <a:cs typeface="Calibri"/>
              </a:rPr>
              <a:t>s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ride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vir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ua</a:t>
            </a:r>
            <a:r>
              <a:rPr sz="2500" spc="-1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ncti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ns.</a:t>
            </a:r>
            <a:endParaRPr sz="2500">
              <a:latin typeface="Calibri"/>
              <a:cs typeface="Calibri"/>
            </a:endParaRPr>
          </a:p>
          <a:p>
            <a:pPr marL="427355" indent="-414655">
              <a:lnSpc>
                <a:spcPts val="2700"/>
              </a:lnSpc>
              <a:buFont typeface="Arial"/>
              <a:buChar char="•"/>
              <a:tabLst>
                <a:tab pos="427990" algn="l"/>
              </a:tabLst>
            </a:pPr>
            <a:r>
              <a:rPr sz="2500" spc="-15" dirty="0">
                <a:latin typeface="Calibri"/>
                <a:cs typeface="Calibri"/>
              </a:rPr>
              <a:t>Vi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tual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ncti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al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oug</a:t>
            </a:r>
            <a:r>
              <a:rPr sz="2500" spc="-15" dirty="0">
                <a:latin typeface="Calibri"/>
                <a:cs typeface="Calibri"/>
              </a:rPr>
              <a:t>h </a:t>
            </a:r>
            <a:r>
              <a:rPr sz="2500" spc="-20" dirty="0">
                <a:latin typeface="Calibri"/>
                <a:cs typeface="Calibri"/>
              </a:rPr>
              <a:t>bas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class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poi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will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be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ts val="2700"/>
              </a:lnSpc>
            </a:pP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-10" dirty="0">
                <a:latin typeface="Calibri"/>
                <a:cs typeface="Calibri"/>
              </a:rPr>
              <a:t>ol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u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5" dirty="0">
                <a:latin typeface="Calibri"/>
                <a:cs typeface="Calibri"/>
              </a:rPr>
              <a:t>-</a:t>
            </a:r>
            <a:r>
              <a:rPr sz="2500" spc="-15" dirty="0">
                <a:latin typeface="Calibri"/>
                <a:cs typeface="Calibri"/>
              </a:rPr>
              <a:t>time.</a:t>
            </a:r>
            <a:endParaRPr sz="2500">
              <a:latin typeface="Calibri"/>
              <a:cs typeface="Calibri"/>
            </a:endParaRPr>
          </a:p>
          <a:p>
            <a:pPr marL="355600" marR="42164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Th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ide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is,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vi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tu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l </a:t>
            </a:r>
            <a:r>
              <a:rPr sz="2500" spc="-20" dirty="0">
                <a:latin typeface="Calibri"/>
                <a:cs typeface="Calibri"/>
              </a:rPr>
              <a:t>func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io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l</a:t>
            </a:r>
            <a:r>
              <a:rPr sz="2500" spc="-10" dirty="0">
                <a:latin typeface="Calibri"/>
                <a:cs typeface="Calibri"/>
              </a:rPr>
              <a:t>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c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din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 type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bj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ct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oi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e</a:t>
            </a:r>
            <a:r>
              <a:rPr sz="2500" spc="-75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ed,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no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c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din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 type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oi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e</a:t>
            </a:r>
            <a:r>
              <a:rPr sz="2500" spc="-75" dirty="0">
                <a:latin typeface="Calibri"/>
                <a:cs typeface="Calibri"/>
              </a:rPr>
              <a:t>f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10" dirty="0">
                <a:latin typeface="Calibri"/>
                <a:cs typeface="Calibri"/>
              </a:rPr>
              <a:t>ce.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he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w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ds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v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ual</a:t>
            </a:r>
            <a:r>
              <a:rPr sz="2500" spc="-15" dirty="0">
                <a:latin typeface="Calibri"/>
                <a:cs typeface="Calibri"/>
              </a:rPr>
              <a:t> functi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-10" dirty="0">
                <a:latin typeface="Calibri"/>
                <a:cs typeface="Calibri"/>
              </a:rPr>
              <a:t>ol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l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e,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u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me.</a:t>
            </a:r>
            <a:endParaRPr sz="2500">
              <a:latin typeface="Calibri"/>
              <a:cs typeface="Calibri"/>
            </a:endParaRPr>
          </a:p>
          <a:p>
            <a:pPr marL="355600" marR="781050" indent="-342900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Th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is,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i="1" spc="-35" dirty="0">
                <a:latin typeface="Calibri"/>
                <a:cs typeface="Calibri"/>
              </a:rPr>
              <a:t>c</a:t>
            </a:r>
            <a:r>
              <a:rPr sz="2500" i="1" spc="-20" dirty="0">
                <a:latin typeface="Calibri"/>
                <a:cs typeface="Calibri"/>
              </a:rPr>
              <a:t>o</a:t>
            </a:r>
            <a:r>
              <a:rPr sz="2500" i="1" spc="-40" dirty="0">
                <a:latin typeface="Calibri"/>
                <a:cs typeface="Calibri"/>
              </a:rPr>
              <a:t>n</a:t>
            </a:r>
            <a:r>
              <a:rPr sz="2500" i="1" spc="-30" dirty="0">
                <a:latin typeface="Calibri"/>
                <a:cs typeface="Calibri"/>
              </a:rPr>
              <a:t>t</a:t>
            </a:r>
            <a:r>
              <a:rPr sz="2500" i="1" spc="-15" dirty="0">
                <a:latin typeface="Calibri"/>
                <a:cs typeface="Calibri"/>
              </a:rPr>
              <a:t>e</a:t>
            </a:r>
            <a:r>
              <a:rPr sz="2500" i="1" spc="-45" dirty="0">
                <a:latin typeface="Calibri"/>
                <a:cs typeface="Calibri"/>
              </a:rPr>
              <a:t>n</a:t>
            </a:r>
            <a:r>
              <a:rPr sz="2500" i="1" spc="-10" dirty="0">
                <a:latin typeface="Calibri"/>
                <a:cs typeface="Calibri"/>
              </a:rPr>
              <a:t>ts</a:t>
            </a:r>
            <a:r>
              <a:rPr sz="2500" i="1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</a:t>
            </a:r>
            <a:r>
              <a:rPr sz="2500" spc="-10" dirty="0">
                <a:latin typeface="Calibri"/>
                <a:cs typeface="Calibri"/>
              </a:rPr>
              <a:t>oi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us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i="1" spc="-15" dirty="0">
                <a:latin typeface="Calibri"/>
                <a:cs typeface="Calibri"/>
              </a:rPr>
              <a:t>type.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Ob</a:t>
            </a:r>
            <a:r>
              <a:rPr sz="2500" spc="-10" dirty="0">
                <a:latin typeface="Calibri"/>
                <a:cs typeface="Calibri"/>
              </a:rPr>
              <a:t>jects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5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se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de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5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sses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6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be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in</a:t>
            </a:r>
            <a:r>
              <a:rPr sz="2500" spc="-35" dirty="0">
                <a:latin typeface="Calibri"/>
                <a:cs typeface="Calibri"/>
              </a:rPr>
              <a:t>s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35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35" dirty="0">
                <a:latin typeface="Calibri"/>
                <a:cs typeface="Calibri"/>
              </a:rPr>
              <a:t>at</a:t>
            </a:r>
            <a:r>
              <a:rPr sz="2500" spc="-15" dirty="0">
                <a:latin typeface="Calibri"/>
                <a:cs typeface="Calibri"/>
              </a:rPr>
              <a:t>ed.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9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0"/>
            <a:ext cx="7726476" cy="1117600"/>
          </a:xfrm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302260">
              <a:lnSpc>
                <a:spcPct val="100000"/>
              </a:lnSpc>
            </a:pPr>
            <a:r>
              <a:rPr spc="-5" dirty="0"/>
              <a:t>O</a:t>
            </a:r>
            <a:r>
              <a:rPr spc="-45" dirty="0"/>
              <a:t>v</a:t>
            </a:r>
            <a:r>
              <a:rPr dirty="0"/>
              <a:t>erridden</a:t>
            </a:r>
            <a:r>
              <a:rPr spc="-25" dirty="0"/>
              <a:t> </a:t>
            </a:r>
            <a:r>
              <a:rPr spc="-5" dirty="0"/>
              <a:t>function</a:t>
            </a:r>
            <a:r>
              <a:rPr dirty="0"/>
              <a:t>s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90" dirty="0"/>
              <a:t>x</a:t>
            </a:r>
            <a:r>
              <a:rPr dirty="0"/>
              <a:t>ample 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71954"/>
            <a:ext cx="6400800" cy="561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9295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979930"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943356"/>
            <a:ext cx="6400800" cy="560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-27039" y="0"/>
            <a:ext cx="8686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35" dirty="0">
                <a:latin typeface="Calibri"/>
                <a:cs typeface="Calibri"/>
              </a:rPr>
              <a:t>O</a:t>
            </a:r>
            <a:r>
              <a:rPr sz="4000" spc="-70" dirty="0">
                <a:latin typeface="Calibri"/>
                <a:cs typeface="Calibri"/>
              </a:rPr>
              <a:t>v</a:t>
            </a:r>
            <a:r>
              <a:rPr sz="4000" spc="-20" dirty="0">
                <a:latin typeface="Calibri"/>
                <a:cs typeface="Calibri"/>
              </a:rPr>
              <a:t>erridden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func</a:t>
            </a:r>
            <a:r>
              <a:rPr sz="4000" spc="-5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ions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5" dirty="0">
                <a:latin typeface="Calibri"/>
                <a:cs typeface="Calibri"/>
              </a:rPr>
              <a:t>x</a:t>
            </a:r>
            <a:r>
              <a:rPr sz="4000" spc="-25" dirty="0">
                <a:latin typeface="Calibri"/>
                <a:cs typeface="Calibri"/>
              </a:rPr>
              <a:t>ample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5</a:t>
            </a:r>
            <a:endParaRPr sz="40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Cuboi</a:t>
            </a:r>
            <a:r>
              <a:rPr sz="4000" dirty="0">
                <a:latin typeface="Calibri"/>
                <a:cs typeface="Calibri"/>
              </a:rPr>
              <a:t>d </a:t>
            </a:r>
            <a:r>
              <a:rPr sz="4000" spc="-5" dirty="0">
                <a:latin typeface="Calibri"/>
                <a:cs typeface="Calibri"/>
              </a:rPr>
              <a:t>Class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371598"/>
            <a:ext cx="879348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sz="4000" spc="-35" dirty="0"/>
              <a:t>O</a:t>
            </a:r>
            <a:r>
              <a:rPr sz="4000" spc="-70" dirty="0"/>
              <a:t>v</a:t>
            </a:r>
            <a:r>
              <a:rPr sz="4000" spc="-20" dirty="0"/>
              <a:t>erridden</a:t>
            </a:r>
            <a:r>
              <a:rPr sz="4000" spc="-10" dirty="0"/>
              <a:t> </a:t>
            </a:r>
            <a:r>
              <a:rPr sz="4000" spc="-25" dirty="0"/>
              <a:t>func</a:t>
            </a:r>
            <a:r>
              <a:rPr sz="4000" spc="-5" dirty="0"/>
              <a:t>t</a:t>
            </a:r>
            <a:r>
              <a:rPr sz="4000" spc="-20" dirty="0"/>
              <a:t>ions</a:t>
            </a:r>
            <a:r>
              <a:rPr sz="4000" spc="-15" dirty="0"/>
              <a:t> </a:t>
            </a:r>
            <a:r>
              <a:rPr sz="4000" spc="-25" dirty="0"/>
              <a:t>E</a:t>
            </a:r>
            <a:r>
              <a:rPr sz="4000" spc="-95" dirty="0"/>
              <a:t>x</a:t>
            </a:r>
            <a:r>
              <a:rPr sz="4000" spc="-25" dirty="0"/>
              <a:t>ample</a:t>
            </a:r>
            <a:r>
              <a:rPr sz="4000" dirty="0"/>
              <a:t> </a:t>
            </a:r>
            <a:r>
              <a:rPr sz="4000" spc="-25" dirty="0"/>
              <a:t>5</a:t>
            </a:r>
            <a:r>
              <a:rPr sz="4000" spc="-20" dirty="0"/>
              <a:t> with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7217" y="928395"/>
            <a:ext cx="490982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Virtua</a:t>
            </a:r>
            <a:r>
              <a:rPr sz="4000" dirty="0">
                <a:latin typeface="Calibri"/>
                <a:cs typeface="Calibri"/>
              </a:rPr>
              <a:t>l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Functio</a:t>
            </a:r>
            <a:r>
              <a:rPr sz="4000" dirty="0">
                <a:latin typeface="Calibri"/>
                <a:cs typeface="Calibri"/>
              </a:rPr>
              <a:t>n </a:t>
            </a:r>
            <a:r>
              <a:rPr sz="4000" spc="-5" dirty="0"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2438400"/>
            <a:ext cx="6377940" cy="3206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1243583"/>
            <a:ext cx="2590800" cy="5294630"/>
          </a:xfrm>
          <a:custGeom>
            <a:avLst/>
            <a:gdLst/>
            <a:ahLst/>
            <a:cxnLst/>
            <a:rect l="l" t="t" r="r" b="b"/>
            <a:pathLst>
              <a:path w="2590800" h="5294630">
                <a:moveTo>
                  <a:pt x="0" y="5294376"/>
                </a:moveTo>
                <a:lnTo>
                  <a:pt x="2590800" y="5294376"/>
                </a:lnTo>
                <a:lnTo>
                  <a:pt x="2590800" y="0"/>
                </a:lnTo>
                <a:lnTo>
                  <a:pt x="0" y="0"/>
                </a:lnTo>
                <a:lnTo>
                  <a:pt x="0" y="5294376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2829" y="1338580"/>
            <a:ext cx="1417320" cy="1545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Len</a:t>
            </a:r>
            <a:r>
              <a:rPr sz="2600" spc="-4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89965" algn="l"/>
              </a:tabLst>
            </a:pPr>
            <a:r>
              <a:rPr sz="2600" dirty="0">
                <a:latin typeface="Calibri"/>
                <a:cs typeface="Calibri"/>
              </a:rPr>
              <a:t>Width	= 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Heig</a:t>
            </a:r>
            <a:r>
              <a:rPr sz="2600" spc="-2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:</a:t>
            </a:r>
            <a:r>
              <a:rPr sz="2600" dirty="0">
                <a:latin typeface="Calibri"/>
                <a:cs typeface="Calibri"/>
              </a:rPr>
              <a:t> 16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2829" y="3320415"/>
            <a:ext cx="1972945" cy="313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Len</a:t>
            </a:r>
            <a:r>
              <a:rPr sz="2600" spc="-4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89965" algn="l"/>
              </a:tabLst>
            </a:pPr>
            <a:r>
              <a:rPr sz="2600" dirty="0">
                <a:latin typeface="Calibri"/>
                <a:cs typeface="Calibri"/>
              </a:rPr>
              <a:t>Width	= 2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Heig</a:t>
            </a:r>
            <a:r>
              <a:rPr sz="2600" spc="-2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1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Deri</a:t>
            </a:r>
            <a:r>
              <a:rPr sz="2600" spc="-2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: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tru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Base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ass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 De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tru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6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362610"/>
            <a:ext cx="7726476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5" dirty="0"/>
              <a:t>6</a:t>
            </a:r>
            <a:r>
              <a:rPr lang="en-US" spc="-15" dirty="0"/>
              <a:t>a-</a:t>
            </a:r>
            <a:r>
              <a:rPr lang="en-US" spc="-20" dirty="0"/>
              <a:t> </a:t>
            </a:r>
            <a:r>
              <a:rPr lang="en-US" spc="-25" dirty="0"/>
              <a:t>Clas</a:t>
            </a:r>
            <a:r>
              <a:rPr lang="en-US" spc="-20" dirty="0"/>
              <a:t>s</a:t>
            </a:r>
            <a:r>
              <a:rPr lang="en-US" spc="5" dirty="0"/>
              <a:t> </a:t>
            </a:r>
            <a:r>
              <a:rPr lang="en-US" spc="-114" dirty="0"/>
              <a:t>P</a:t>
            </a:r>
            <a:r>
              <a:rPr lang="en-US" spc="-25" dirty="0"/>
              <a:t>ol</a:t>
            </a:r>
            <a:r>
              <a:rPr lang="en-US" spc="-65" dirty="0"/>
              <a:t>y</a:t>
            </a:r>
            <a:r>
              <a:rPr lang="en-US" spc="-45" dirty="0"/>
              <a:t>g</a:t>
            </a:r>
            <a:r>
              <a:rPr lang="en-US" spc="-30" dirty="0"/>
              <a:t>o</a:t>
            </a:r>
            <a:r>
              <a:rPr lang="en-US" spc="-25" dirty="0"/>
              <a:t>n</a:t>
            </a:r>
            <a:r>
              <a:rPr lang="en-US" spc="-5" dirty="0"/>
              <a:t> </a:t>
            </a:r>
            <a:r>
              <a:rPr lang="en-US" spc="-20" dirty="0"/>
              <a:t>with</a:t>
            </a:r>
            <a:r>
              <a:rPr lang="en-US" spc="-5" dirty="0"/>
              <a:t> </a:t>
            </a:r>
            <a:r>
              <a:rPr lang="en-US" spc="-25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spc="-5" dirty="0"/>
              <a:t>Virtua</a:t>
            </a:r>
            <a:r>
              <a:rPr lang="en-US" dirty="0"/>
              <a:t>l</a:t>
            </a:r>
            <a:r>
              <a:rPr lang="en-US" spc="20" dirty="0"/>
              <a:t> </a:t>
            </a:r>
            <a:r>
              <a:rPr lang="en-US" spc="-5" dirty="0" smtClean="0"/>
              <a:t>Function</a:t>
            </a:r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0" y="1676400"/>
            <a:ext cx="91440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80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74866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  <a:r>
              <a:rPr spc="-5" dirty="0"/>
              <a:t> 6</a:t>
            </a:r>
            <a:r>
              <a:rPr dirty="0"/>
              <a:t>a-</a:t>
            </a:r>
            <a:r>
              <a:rPr spc="5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spc="-75" dirty="0"/>
              <a:t>R</a:t>
            </a:r>
            <a:r>
              <a:rPr dirty="0"/>
              <a:t>ec</a:t>
            </a:r>
            <a:r>
              <a:rPr spc="-50" dirty="0"/>
              <a:t>t</a:t>
            </a:r>
            <a:r>
              <a:rPr dirty="0"/>
              <a:t>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70076"/>
            <a:ext cx="9028176" cy="4725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65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-8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ample 4: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Clas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P</a:t>
            </a:r>
            <a:r>
              <a:rPr spc="-5" dirty="0">
                <a:solidFill>
                  <a:srgbClr val="000000"/>
                </a:solidFill>
              </a:rPr>
              <a:t>ol</a:t>
            </a:r>
            <a:r>
              <a:rPr spc="-60" dirty="0">
                <a:solidFill>
                  <a:srgbClr val="000000"/>
                </a:solidFill>
              </a:rPr>
              <a:t>y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5" dirty="0">
                <a:solidFill>
                  <a:srgbClr val="000000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" y="1219200"/>
            <a:ext cx="8953500" cy="541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0729">
              <a:lnSpc>
                <a:spcPct val="100000"/>
              </a:lnSpc>
              <a:tabLst>
                <a:tab pos="8556625" algn="r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 	10</a:t>
            </a:r>
            <a:endParaRPr sz="1800" baseline="-32407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553961"/>
            <a:ext cx="914336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" y="1219200"/>
            <a:ext cx="8953500" cy="541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02" rIns="0" bIns="0" rtlCol="0">
            <a:spAutoFit/>
          </a:bodyPr>
          <a:lstStyle/>
          <a:p>
            <a:pPr marL="963294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</a:t>
            </a:r>
            <a:r>
              <a:rPr spc="-5" dirty="0"/>
              <a:t> 6</a:t>
            </a:r>
            <a:r>
              <a:rPr dirty="0"/>
              <a:t>a-</a:t>
            </a:r>
            <a:r>
              <a:rPr spc="10" dirty="0"/>
              <a:t> </a:t>
            </a:r>
            <a:r>
              <a:rPr spc="-5" dirty="0"/>
              <a:t>Clas</a:t>
            </a:r>
            <a:r>
              <a:rPr dirty="0"/>
              <a:t>s</a:t>
            </a:r>
            <a:r>
              <a:rPr spc="10" dirty="0"/>
              <a:t> </a:t>
            </a:r>
            <a:r>
              <a:rPr spc="-275" dirty="0"/>
              <a:t>T</a:t>
            </a:r>
            <a:r>
              <a:rPr dirty="0"/>
              <a:t>riangle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84" y="1295400"/>
            <a:ext cx="8910828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1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848355"/>
            <a:ext cx="8278495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7195">
              <a:lnSpc>
                <a:spcPct val="100000"/>
              </a:lnSpc>
              <a:tabLst>
                <a:tab pos="8213725" algn="r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 	37</a:t>
            </a:r>
            <a:endParaRPr sz="1800" baseline="-3240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" y="6553961"/>
            <a:ext cx="914336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848355"/>
            <a:ext cx="8278368" cy="3781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3600" y="1412747"/>
            <a:ext cx="2819400" cy="2092960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512445">
              <a:lnSpc>
                <a:spcPct val="100000"/>
              </a:lnSpc>
            </a:pP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angle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t_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alues</a:t>
            </a:r>
            <a:r>
              <a:rPr sz="2600" spc="-1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alled</a:t>
            </a:r>
            <a:endParaRPr sz="2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r>
              <a:rPr sz="2600" spc="-5" dirty="0">
                <a:latin typeface="Calibri"/>
                <a:cs typeface="Calibri"/>
              </a:rPr>
              <a:t> functio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tabLst>
                <a:tab pos="1299845" algn="l"/>
              </a:tabLst>
            </a:pPr>
            <a:r>
              <a:rPr sz="2600" spc="-55" dirty="0">
                <a:latin typeface="Calibri"/>
                <a:cs typeface="Calibri"/>
              </a:rPr>
              <a:t>P</a:t>
            </a:r>
            <a:r>
              <a:rPr sz="2600" spc="-5" dirty="0">
                <a:latin typeface="Calibri"/>
                <a:cs typeface="Calibri"/>
              </a:rPr>
              <a:t>ol</a:t>
            </a:r>
            <a:r>
              <a:rPr sz="2600" spc="-45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7122" y="272922"/>
            <a:ext cx="68268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0" dirty="0">
                <a:latin typeface="Calibri"/>
                <a:cs typeface="Calibri"/>
              </a:rPr>
              <a:t>x</a:t>
            </a:r>
            <a:r>
              <a:rPr sz="4000" spc="-25" dirty="0">
                <a:latin typeface="Calibri"/>
                <a:cs typeface="Calibri"/>
              </a:rPr>
              <a:t>ample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6</a:t>
            </a:r>
            <a:r>
              <a:rPr sz="4000" spc="-15" dirty="0">
                <a:latin typeface="Calibri"/>
                <a:cs typeface="Calibri"/>
              </a:rPr>
              <a:t>a-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Clas</a:t>
            </a:r>
            <a:r>
              <a:rPr sz="4000" spc="-20" dirty="0">
                <a:latin typeface="Calibri"/>
                <a:cs typeface="Calibri"/>
              </a:rPr>
              <a:t>s</a:t>
            </a:r>
            <a:r>
              <a:rPr sz="4000" spc="5" dirty="0">
                <a:latin typeface="Calibri"/>
                <a:cs typeface="Calibri"/>
              </a:rPr>
              <a:t> </a:t>
            </a:r>
            <a:r>
              <a:rPr sz="4000" spc="-114" dirty="0">
                <a:latin typeface="Calibri"/>
                <a:cs typeface="Calibri"/>
              </a:rPr>
              <a:t>P</a:t>
            </a:r>
            <a:r>
              <a:rPr sz="4000" spc="-25" dirty="0">
                <a:latin typeface="Calibri"/>
                <a:cs typeface="Calibri"/>
              </a:rPr>
              <a:t>ol</a:t>
            </a:r>
            <a:r>
              <a:rPr sz="4000" spc="-65" dirty="0">
                <a:latin typeface="Calibri"/>
                <a:cs typeface="Calibri"/>
              </a:rPr>
              <a:t>y</a:t>
            </a:r>
            <a:r>
              <a:rPr sz="4000" spc="-45" dirty="0">
                <a:latin typeface="Calibri"/>
                <a:cs typeface="Calibri"/>
              </a:rPr>
              <a:t>g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25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with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5692" y="882522"/>
            <a:ext cx="49136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Virt</a:t>
            </a:r>
            <a:r>
              <a:rPr sz="4000" spc="-15" dirty="0">
                <a:latin typeface="Calibri"/>
                <a:cs typeface="Calibri"/>
              </a:rPr>
              <a:t>ual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Fu</a:t>
            </a:r>
            <a:r>
              <a:rPr sz="4000" spc="-15" dirty="0">
                <a:latin typeface="Calibri"/>
                <a:cs typeface="Calibri"/>
              </a:rPr>
              <a:t>nctio</a:t>
            </a:r>
            <a:r>
              <a:rPr sz="4000" spc="-25" dirty="0">
                <a:latin typeface="Calibri"/>
                <a:cs typeface="Calibri"/>
              </a:rPr>
              <a:t>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2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61" y="152400"/>
            <a:ext cx="7726476" cy="135421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pc="-25" dirty="0"/>
              <a:t>E</a:t>
            </a:r>
            <a:r>
              <a:rPr lang="en-US" spc="-90" dirty="0"/>
              <a:t>x</a:t>
            </a:r>
            <a:r>
              <a:rPr lang="en-US" spc="-25" dirty="0"/>
              <a:t>ample</a:t>
            </a:r>
            <a:r>
              <a:rPr lang="en-US" dirty="0"/>
              <a:t> </a:t>
            </a:r>
            <a:r>
              <a:rPr lang="en-US" spc="-20" dirty="0"/>
              <a:t>6b-</a:t>
            </a:r>
            <a:r>
              <a:rPr lang="en-US" spc="-5" dirty="0"/>
              <a:t> </a:t>
            </a:r>
            <a:r>
              <a:rPr lang="en-US" spc="-25" dirty="0"/>
              <a:t>Clas</a:t>
            </a:r>
            <a:r>
              <a:rPr lang="en-US" spc="-20" dirty="0"/>
              <a:t>s</a:t>
            </a:r>
            <a:r>
              <a:rPr lang="en-US" spc="5" dirty="0"/>
              <a:t> </a:t>
            </a:r>
            <a:r>
              <a:rPr lang="en-US" spc="-114" dirty="0"/>
              <a:t>P</a:t>
            </a:r>
            <a:r>
              <a:rPr lang="en-US" spc="-25" dirty="0"/>
              <a:t>ol</a:t>
            </a:r>
            <a:r>
              <a:rPr lang="en-US" spc="-65" dirty="0"/>
              <a:t>y</a:t>
            </a:r>
            <a:r>
              <a:rPr lang="en-US" spc="-45" dirty="0"/>
              <a:t>g</a:t>
            </a:r>
            <a:r>
              <a:rPr lang="en-US" spc="-30" dirty="0"/>
              <a:t>o</a:t>
            </a:r>
            <a:r>
              <a:rPr lang="en-US" spc="-25" dirty="0"/>
              <a:t>n</a:t>
            </a:r>
            <a:r>
              <a:rPr lang="en-US" spc="-5" dirty="0"/>
              <a:t> </a:t>
            </a:r>
            <a:r>
              <a:rPr lang="en-US" spc="-20" dirty="0"/>
              <a:t>with</a:t>
            </a:r>
            <a:r>
              <a:rPr lang="en-US" spc="-5" dirty="0"/>
              <a:t> </a:t>
            </a:r>
            <a:r>
              <a:rPr lang="en-US" spc="-25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pc="-5" dirty="0"/>
              <a:t>Virtua</a:t>
            </a:r>
            <a:r>
              <a:rPr lang="en-US" dirty="0"/>
              <a:t>l</a:t>
            </a:r>
            <a:r>
              <a:rPr lang="en-US" spc="20" dirty="0"/>
              <a:t> </a:t>
            </a:r>
            <a:r>
              <a:rPr lang="en-US" spc="-5" dirty="0" smtClean="0"/>
              <a:t>Functions</a:t>
            </a:r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88213" y="1371600"/>
            <a:ext cx="8767572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1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780">
              <a:lnSpc>
                <a:spcPct val="100000"/>
              </a:lnSpc>
            </a:pPr>
            <a:r>
              <a:rPr sz="4000" spc="-25" dirty="0"/>
              <a:t>E</a:t>
            </a:r>
            <a:r>
              <a:rPr sz="4000" spc="-90" dirty="0"/>
              <a:t>x</a:t>
            </a:r>
            <a:r>
              <a:rPr sz="4000" spc="-25" dirty="0"/>
              <a:t>ample</a:t>
            </a:r>
            <a:r>
              <a:rPr sz="4000" dirty="0"/>
              <a:t> </a:t>
            </a:r>
            <a:r>
              <a:rPr sz="4000" spc="-20" dirty="0"/>
              <a:t>6b-</a:t>
            </a:r>
            <a:r>
              <a:rPr sz="4000" spc="-5" dirty="0"/>
              <a:t> </a:t>
            </a:r>
            <a:r>
              <a:rPr sz="4000" spc="-25" dirty="0"/>
              <a:t>Clas</a:t>
            </a:r>
            <a:r>
              <a:rPr sz="4000" spc="-20" dirty="0"/>
              <a:t>s</a:t>
            </a:r>
            <a:r>
              <a:rPr sz="4000" spc="5" dirty="0"/>
              <a:t> </a:t>
            </a:r>
            <a:r>
              <a:rPr sz="4000" spc="-114" dirty="0"/>
              <a:t>P</a:t>
            </a:r>
            <a:r>
              <a:rPr sz="4000" spc="-25" dirty="0"/>
              <a:t>ol</a:t>
            </a:r>
            <a:r>
              <a:rPr sz="4000" spc="-65" dirty="0"/>
              <a:t>y</a:t>
            </a:r>
            <a:r>
              <a:rPr sz="4000" spc="-45" dirty="0"/>
              <a:t>g</a:t>
            </a:r>
            <a:r>
              <a:rPr sz="4000" spc="-30" dirty="0"/>
              <a:t>o</a:t>
            </a:r>
            <a:r>
              <a:rPr sz="4000" spc="-25" dirty="0"/>
              <a:t>n</a:t>
            </a:r>
            <a:r>
              <a:rPr sz="4000" spc="-5" dirty="0"/>
              <a:t> </a:t>
            </a:r>
            <a:r>
              <a:rPr sz="4000" spc="-20" dirty="0"/>
              <a:t>with</a:t>
            </a:r>
            <a:r>
              <a:rPr sz="4000" spc="-5" dirty="0"/>
              <a:t> </a:t>
            </a:r>
            <a:r>
              <a:rPr sz="4000" spc="-25" dirty="0"/>
              <a:t>2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16632" y="928395"/>
            <a:ext cx="35159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Virtua</a:t>
            </a:r>
            <a:r>
              <a:rPr sz="4000" dirty="0">
                <a:latin typeface="Calibri"/>
                <a:cs typeface="Calibri"/>
              </a:rPr>
              <a:t>l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Functions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6721" y="941095"/>
            <a:ext cx="2821940" cy="264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Output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6019800"/>
            <a:ext cx="9067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039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 dirty="0">
              <a:latin typeface="Calibri"/>
              <a:cs typeface="Calibri"/>
            </a:endParaRPr>
          </a:p>
          <a:p>
            <a:pPr marL="4236085">
              <a:lnSpc>
                <a:spcPct val="100000"/>
              </a:lnSpc>
              <a:tabLst>
                <a:tab pos="8298815" algn="r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32407" dirty="0">
                <a:solidFill>
                  <a:srgbClr val="888888"/>
                </a:solidFill>
                <a:latin typeface="Calibri"/>
                <a:cs typeface="Calibri"/>
              </a:rPr>
              <a:t> 	3</a:t>
            </a:r>
            <a:endParaRPr sz="1800" baseline="32407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102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931" y="1981199"/>
            <a:ext cx="4887469" cy="2667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38800" y="1088136"/>
            <a:ext cx="2819400" cy="2493645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 marR="512445">
              <a:lnSpc>
                <a:spcPct val="100000"/>
              </a:lnSpc>
            </a:pP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angle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t_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alues</a:t>
            </a:r>
            <a:r>
              <a:rPr sz="2600" spc="-1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alled</a:t>
            </a:r>
            <a:endParaRPr sz="2600">
              <a:latin typeface="Calibri"/>
              <a:cs typeface="Calibri"/>
            </a:endParaRPr>
          </a:p>
          <a:p>
            <a:pPr marL="92075" marR="58166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ea</a:t>
            </a:r>
            <a:r>
              <a:rPr sz="2600" spc="-5" dirty="0">
                <a:latin typeface="Calibri"/>
                <a:cs typeface="Calibri"/>
              </a:rPr>
              <a:t> functio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angle</a:t>
            </a:r>
            <a:r>
              <a:rPr sz="2600" spc="-30" dirty="0">
                <a:latin typeface="Calibri"/>
                <a:cs typeface="Calibri"/>
              </a:rPr>
              <a:t> w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3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Clas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ec</a:t>
            </a:r>
            <a:r>
              <a:rPr spc="-5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19200"/>
            <a:ext cx="9028176" cy="4725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553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Clas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riangle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129" y="6373545"/>
            <a:ext cx="24904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CS2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 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jec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rie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og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amming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" y="6477685"/>
            <a:ext cx="914336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3255">
              <a:lnSpc>
                <a:spcPct val="100000"/>
              </a:lnSpc>
              <a:tabLst>
                <a:tab pos="8594090" algn="r"/>
              </a:tabLst>
            </a:pPr>
            <a:r>
              <a:rPr sz="1800" spc="-7" baseline="-32407" dirty="0">
                <a:solidFill>
                  <a:srgbClr val="888888"/>
                </a:solidFill>
                <a:latin typeface="Calibri"/>
                <a:cs typeface="Calibri"/>
              </a:rPr>
              <a:t>C</a:t>
            </a:r>
            <a:r>
              <a:rPr sz="1800" spc="15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800" baseline="-32407" dirty="0">
                <a:solidFill>
                  <a:srgbClr val="888888"/>
                </a:solidFill>
                <a:latin typeface="Calibri"/>
                <a:cs typeface="Calibri"/>
              </a:rPr>
              <a:t>+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	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884" y="1295400"/>
            <a:ext cx="8910828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  <a:lnTo>
                  <a:pt x="9143238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3365" cy="304800"/>
          </a:xfrm>
          <a:custGeom>
            <a:avLst/>
            <a:gdLst/>
            <a:ahLst/>
            <a:cxnLst/>
            <a:rect l="l" t="t" r="r" b="b"/>
            <a:pathLst>
              <a:path w="9143365" h="304800">
                <a:moveTo>
                  <a:pt x="0" y="304800"/>
                </a:moveTo>
                <a:lnTo>
                  <a:pt x="9143238" y="304800"/>
                </a:lnTo>
              </a:path>
              <a:path w="9143365" h="304800">
                <a:moveTo>
                  <a:pt x="9143238" y="0"/>
                </a:moveTo>
                <a:lnTo>
                  <a:pt x="0" y="0"/>
                </a:lnTo>
                <a:lnTo>
                  <a:pt x="0" y="304800"/>
                </a:lnTo>
              </a:path>
            </a:pathLst>
          </a:custGeom>
          <a:ln w="25908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8"/>
                </a:lnTo>
                <a:lnTo>
                  <a:pt x="9143238" y="304038"/>
                </a:lnTo>
                <a:lnTo>
                  <a:pt x="9143238" y="0"/>
                </a:lnTo>
              </a:path>
            </a:pathLst>
          </a:custGeom>
          <a:solidFill>
            <a:srgbClr val="00A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6553961"/>
            <a:ext cx="9143365" cy="304165"/>
          </a:xfrm>
          <a:custGeom>
            <a:avLst/>
            <a:gdLst/>
            <a:ahLst/>
            <a:cxnLst/>
            <a:rect l="l" t="t" r="r" b="b"/>
            <a:pathLst>
              <a:path w="9143365" h="304165">
                <a:moveTo>
                  <a:pt x="9143238" y="0"/>
                </a:moveTo>
                <a:lnTo>
                  <a:pt x="0" y="0"/>
                </a:lnTo>
                <a:lnTo>
                  <a:pt x="0" y="304036"/>
                </a:lnTo>
              </a:path>
            </a:pathLst>
          </a:custGeom>
          <a:ln w="25907">
            <a:solidFill>
              <a:srgbClr val="009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8623</TotalTime>
  <Words>2289</Words>
  <Application>Microsoft Office PowerPoint</Application>
  <PresentationFormat>On-screen Show (4:3)</PresentationFormat>
  <Paragraphs>441</Paragraphs>
  <Slides>73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Inheritance</vt:lpstr>
      <vt:lpstr>Class Polygon: Example 2</vt:lpstr>
      <vt:lpstr>Class Polygon: Example 3</vt:lpstr>
      <vt:lpstr>Example 4: Class Polygon</vt:lpstr>
      <vt:lpstr>Class Rectangle</vt:lpstr>
      <vt:lpstr>Class Triangle</vt:lpstr>
      <vt:lpstr>Example 4 Output</vt:lpstr>
      <vt:lpstr>PowerPoint Presentation</vt:lpstr>
      <vt:lpstr>PowerPoint Presentation</vt:lpstr>
      <vt:lpstr>PowerPoint Presentation</vt:lpstr>
      <vt:lpstr>Types</vt:lpstr>
      <vt:lpstr>Function overloading</vt:lpstr>
      <vt:lpstr>Operator Overloading</vt:lpstr>
      <vt:lpstr>Polymorphism </vt:lpstr>
      <vt:lpstr>Polymorphism</vt:lpstr>
      <vt:lpstr>Real life Example</vt:lpstr>
      <vt:lpstr>Types of Polymorphism</vt:lpstr>
      <vt:lpstr>Static Polymorphism</vt:lpstr>
      <vt:lpstr>Dynamic Polymorphism</vt:lpstr>
      <vt:lpstr>PowerPoint Presentation</vt:lpstr>
      <vt:lpstr>PowerPoint Presentation</vt:lpstr>
      <vt:lpstr>PowerPoint Presentation</vt:lpstr>
      <vt:lpstr>Inheritance</vt:lpstr>
      <vt:lpstr>PowerPoint Presentation</vt:lpstr>
      <vt:lpstr>PowerPoint Presentation</vt:lpstr>
      <vt:lpstr>Casting base class pointer to derived class object</vt:lpstr>
      <vt:lpstr>PowerPoint Presentation</vt:lpstr>
      <vt:lpstr>Animal Class example</vt:lpstr>
      <vt:lpstr>Animal Class child classes</vt:lpstr>
      <vt:lpstr>Test Class</vt:lpstr>
      <vt:lpstr>Output</vt:lpstr>
      <vt:lpstr>Static Binding</vt:lpstr>
      <vt:lpstr>Example Static binding</vt:lpstr>
      <vt:lpstr>Static Binding/Non Virtual Access</vt:lpstr>
      <vt:lpstr>PowerPoint Presentation</vt:lpstr>
      <vt:lpstr>Array of Objects</vt:lpstr>
      <vt:lpstr>Array of Objects</vt:lpstr>
      <vt:lpstr>Array of Objects</vt:lpstr>
      <vt:lpstr>Constructor?</vt:lpstr>
      <vt:lpstr>Constructor?</vt:lpstr>
      <vt:lpstr>Constructor?</vt:lpstr>
      <vt:lpstr>Constructor?</vt:lpstr>
      <vt:lpstr>Animal Class example</vt:lpstr>
      <vt:lpstr>Animal Class child classes</vt:lpstr>
      <vt:lpstr>PowerPoint Presentation</vt:lpstr>
      <vt:lpstr>Test Class with Array of Objects</vt:lpstr>
      <vt:lpstr>PowerPoint Presentation</vt:lpstr>
      <vt:lpstr>PowerPoint Presentation</vt:lpstr>
      <vt:lpstr>Late Binding</vt:lpstr>
      <vt:lpstr>PowerPoint Presentation</vt:lpstr>
      <vt:lpstr>Virtual Functions</vt:lpstr>
      <vt:lpstr>Virtual Functions</vt:lpstr>
      <vt:lpstr>Example 7</vt:lpstr>
      <vt:lpstr>Example 7 Output</vt:lpstr>
      <vt:lpstr>Example 7 Virtual pointer access</vt:lpstr>
      <vt:lpstr>PowerPoint Presentation</vt:lpstr>
      <vt:lpstr>Polymorphism</vt:lpstr>
      <vt:lpstr>Polymorphism</vt:lpstr>
      <vt:lpstr>Polymorphism vs. Inheritance</vt:lpstr>
      <vt:lpstr>Summary: Polymorphism</vt:lpstr>
      <vt:lpstr>Virtual Function – Summary</vt:lpstr>
      <vt:lpstr>Overridden functions Example 5</vt:lpstr>
      <vt:lpstr>PowerPoint Presentation</vt:lpstr>
      <vt:lpstr>Overridden functions Example 5 with</vt:lpstr>
      <vt:lpstr>Example 6a- Class Polygon with 1 Virtual Function</vt:lpstr>
      <vt:lpstr>Example 6a- Class Rectangle</vt:lpstr>
      <vt:lpstr>Example 6a- Class Triangle</vt:lpstr>
      <vt:lpstr>PowerPoint Presentation</vt:lpstr>
      <vt:lpstr>Example 6b- Class Polygon with 2 Virtual Functions</vt:lpstr>
      <vt:lpstr>Example 6b- Class Polygon with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CS212 – Object Oriented Programming</dc:title>
  <dc:creator>Tariq</dc:creator>
  <cp:lastModifiedBy>KKK</cp:lastModifiedBy>
  <cp:revision>30</cp:revision>
  <dcterms:created xsi:type="dcterms:W3CDTF">2020-04-15T11:20:48Z</dcterms:created>
  <dcterms:modified xsi:type="dcterms:W3CDTF">2021-11-18T06:40:16Z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2019-04-22T00:00:00Z</vt:filetime>
  </property>
  <property fmtid="{D5CDD505-2E9C-101B-9397-08002B2CF9AE}" pid="3" name="LastSaved">
    <vt:filetime>2020-04-15T00:00:00Z</vt:filetime>
  </property>
</Properties>
</file>