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7" r:id="rId4"/>
    <p:sldId id="298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5" r:id="rId14"/>
    <p:sldId id="316" r:id="rId15"/>
    <p:sldId id="299" r:id="rId16"/>
    <p:sldId id="300" r:id="rId17"/>
    <p:sldId id="303" r:id="rId18"/>
    <p:sldId id="317" r:id="rId19"/>
    <p:sldId id="318" r:id="rId20"/>
    <p:sldId id="319" r:id="rId21"/>
    <p:sldId id="304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320" r:id="rId33"/>
    <p:sldId id="321" r:id="rId34"/>
    <p:sldId id="322" r:id="rId35"/>
    <p:sldId id="294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1" autoAdjust="0"/>
    <p:restoredTop sz="94660"/>
  </p:normalViewPr>
  <p:slideViewPr>
    <p:cSldViewPr>
      <p:cViewPr varScale="1">
        <p:scale>
          <a:sx n="65" d="100"/>
          <a:sy n="65" d="100"/>
        </p:scale>
        <p:origin x="4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28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320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6982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00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//Function overloading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(</a:t>
            </a:r>
            <a:r>
              <a:rPr lang="en-US" dirty="0" err="1" smtClean="0"/>
              <a:t>x+y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add(float x, float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(</a:t>
            </a:r>
            <a:r>
              <a:rPr lang="en-US" dirty="0" err="1" smtClean="0"/>
              <a:t>x+y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add(double x, double y)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return (</a:t>
            </a:r>
            <a:r>
              <a:rPr lang="en-US" dirty="0" err="1" smtClean="0"/>
              <a:t>x+y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&lt;&lt;"addition of x and y: "&lt;&lt;add(3,4);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231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3320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4400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3158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9590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742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178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622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399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39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2270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279145"/>
            <a:ext cx="7631379" cy="122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94441"/>
            <a:ext cx="8072119" cy="433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7306" y="6461208"/>
            <a:ext cx="2032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khuram.shahzad@seecs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981200"/>
            <a:ext cx="580758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4400" b="1" spc="-395" dirty="0">
                <a:latin typeface="Calibri"/>
                <a:cs typeface="Calibri"/>
              </a:rPr>
              <a:t>T</a:t>
            </a:r>
            <a:r>
              <a:rPr sz="4400" b="1" dirty="0">
                <a:latin typeface="Calibri"/>
                <a:cs typeface="Calibri"/>
              </a:rPr>
              <a:t>empl</a:t>
            </a:r>
            <a:r>
              <a:rPr sz="4400" b="1" spc="-40" dirty="0">
                <a:latin typeface="Calibri"/>
                <a:cs typeface="Calibri"/>
              </a:rPr>
              <a:t>a</a:t>
            </a:r>
            <a:r>
              <a:rPr sz="4400" b="1" spc="-50" dirty="0">
                <a:latin typeface="Calibri"/>
                <a:cs typeface="Calibri"/>
              </a:rPr>
              <a:t>t</a:t>
            </a:r>
            <a:r>
              <a:rPr sz="4400" b="1" dirty="0">
                <a:latin typeface="Calibri"/>
                <a:cs typeface="Calibri"/>
              </a:rPr>
              <a:t>e </a:t>
            </a:r>
            <a:r>
              <a:rPr sz="4400" b="1" spc="-5" dirty="0" smtClean="0">
                <a:latin typeface="Calibri"/>
                <a:cs typeface="Calibri"/>
              </a:rPr>
              <a:t>Functions</a:t>
            </a:r>
            <a:r>
              <a:rPr lang="en-US" sz="4400" b="1" spc="-5" dirty="0" smtClean="0">
                <a:latin typeface="Calibri"/>
                <a:cs typeface="Calibri"/>
              </a:rPr>
              <a:t> </a:t>
            </a:r>
          </a:p>
          <a:p>
            <a:pPr marL="12700" algn="ctr">
              <a:lnSpc>
                <a:spcPct val="100000"/>
              </a:lnSpc>
            </a:pPr>
            <a:r>
              <a:rPr lang="en-US" sz="2000" spc="-5" dirty="0" smtClean="0">
                <a:latin typeface="Calibri"/>
                <a:cs typeface="Calibri"/>
              </a:rPr>
              <a:t>Generic functions and Templates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806422" y="1575292"/>
            <a:ext cx="3852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CS212 – Object Oriented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02383" y="3567303"/>
            <a:ext cx="4572000" cy="21082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kern="0" dirty="0">
                <a:cs typeface="Times New Roman" pitchFamily="18" charset="0"/>
              </a:rPr>
              <a:t>Week – </a:t>
            </a:r>
            <a:r>
              <a:rPr lang="en-US" b="1" kern="0" dirty="0" smtClean="0">
                <a:cs typeface="Times New Roman" pitchFamily="18" charset="0"/>
              </a:rPr>
              <a:t>14 </a:t>
            </a:r>
            <a:endParaRPr lang="en-US" b="1" kern="0" dirty="0">
              <a:cs typeface="Times New Roman" pitchFamily="18" charset="0"/>
            </a:endParaRPr>
          </a:p>
          <a:p>
            <a:pPr algn="ctr"/>
            <a:endParaRPr lang="en-US" kern="0" dirty="0">
              <a:cs typeface="Times New Roman" pitchFamily="18" charset="0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Dr. Khuram Shazhad</a:t>
            </a: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  <a:hlinkClick r:id="rId3"/>
              </a:rPr>
              <a:t>mkhuram.shahzad@seecs.edu.pk</a:t>
            </a:r>
            <a:endParaRPr lang="en-US" dirty="0">
              <a:latin typeface="Times New Roman"/>
              <a:cs typeface="Times New Roman"/>
            </a:endParaRPr>
          </a:p>
          <a:p>
            <a:pPr marL="12700" algn="ctr">
              <a:lnSpc>
                <a:spcPts val="3825"/>
              </a:lnSpc>
            </a:pPr>
            <a:r>
              <a:rPr lang="en-US" dirty="0">
                <a:latin typeface="Times New Roman"/>
                <a:cs typeface="Times New Roman"/>
              </a:rPr>
              <a:t>Office: A-308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742" y="1996866"/>
            <a:ext cx="7428230" cy="2941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224790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2800" spc="-20" dirty="0">
                <a:latin typeface="Arial"/>
                <a:cs typeface="Arial"/>
              </a:rPr>
              <a:t>The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u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spc="-2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sa</a:t>
            </a:r>
            <a:r>
              <a:rPr sz="2800" spc="-20" dirty="0">
                <a:latin typeface="Arial"/>
                <a:cs typeface="Arial"/>
              </a:rPr>
              <a:t>me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me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55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fe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++</a:t>
            </a:r>
            <a:r>
              <a:rPr sz="2800" spc="-15" dirty="0">
                <a:latin typeface="Arial"/>
                <a:cs typeface="Arial"/>
              </a:rPr>
              <a:t> funct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on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-10" dirty="0">
                <a:latin typeface="Arial"/>
                <a:cs typeface="Arial"/>
              </a:rPr>
              <a:t>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dist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ng</a:t>
            </a:r>
            <a:r>
              <a:rPr sz="2800" spc="-15" dirty="0">
                <a:latin typeface="Arial"/>
                <a:cs typeface="Arial"/>
              </a:rPr>
              <a:t>uish</a:t>
            </a:r>
            <a:r>
              <a:rPr sz="2800" spc="-20" dirty="0">
                <a:latin typeface="Arial"/>
                <a:cs typeface="Arial"/>
              </a:rPr>
              <a:t>ed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fr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5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ea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othe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by th</a:t>
            </a:r>
            <a:r>
              <a:rPr sz="2800" spc="-10" dirty="0">
                <a:latin typeface="Arial"/>
                <a:cs typeface="Arial"/>
              </a:rPr>
              <a:t>eir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met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lis</a:t>
            </a:r>
            <a:r>
              <a:rPr sz="2800" spc="-15" dirty="0">
                <a:latin typeface="Arial"/>
                <a:cs typeface="Arial"/>
              </a:rPr>
              <a:t>ts</a:t>
            </a:r>
            <a:endParaRPr sz="2800">
              <a:latin typeface="Arial"/>
              <a:cs typeface="Arial"/>
            </a:endParaRPr>
          </a:p>
          <a:p>
            <a:pPr marL="584835" lvl="1" indent="-286385">
              <a:lnSpc>
                <a:spcPct val="100000"/>
              </a:lnSpc>
              <a:spcBef>
                <a:spcPts val="1335"/>
              </a:spcBef>
              <a:buFont typeface="Arial"/>
              <a:buChar char="–"/>
              <a:tabLst>
                <a:tab pos="585470" algn="l"/>
              </a:tabLst>
            </a:pP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imin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me up w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th many di</a:t>
            </a:r>
            <a:r>
              <a:rPr sz="2400" spc="-5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ferent</a:t>
            </a:r>
            <a:endParaRPr sz="2400">
              <a:latin typeface="Arial"/>
              <a:cs typeface="Arial"/>
            </a:endParaRPr>
          </a:p>
          <a:p>
            <a:pPr marL="58483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mes for i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tical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tasks.</a:t>
            </a:r>
            <a:endParaRPr sz="2400">
              <a:latin typeface="Arial"/>
              <a:cs typeface="Arial"/>
            </a:endParaRPr>
          </a:p>
          <a:p>
            <a:pPr marL="584835" marR="5080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585470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duc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ha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ce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pected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results caused by using the 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rong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416" rIns="0" bIns="0" rtlCol="0">
            <a:spAutoFit/>
          </a:bodyPr>
          <a:lstStyle/>
          <a:p>
            <a:pPr marL="329565">
              <a:lnSpc>
                <a:spcPct val="100000"/>
              </a:lnSpc>
            </a:pPr>
            <a:r>
              <a:rPr sz="4000" spc="-25" dirty="0">
                <a:solidFill>
                  <a:srgbClr val="00CECE"/>
                </a:solidFill>
              </a:rPr>
              <a:t>App</a:t>
            </a:r>
            <a:r>
              <a:rPr sz="4000" spc="-80" dirty="0">
                <a:solidFill>
                  <a:srgbClr val="00CECE"/>
                </a:solidFill>
              </a:rPr>
              <a:t>r</a:t>
            </a:r>
            <a:r>
              <a:rPr sz="4000" spc="-30" dirty="0">
                <a:solidFill>
                  <a:srgbClr val="00CECE"/>
                </a:solidFill>
              </a:rPr>
              <a:t>o</a:t>
            </a:r>
            <a:r>
              <a:rPr sz="4000" spc="-15" dirty="0">
                <a:solidFill>
                  <a:srgbClr val="00CECE"/>
                </a:solidFill>
              </a:rPr>
              <a:t>a</a:t>
            </a:r>
            <a:r>
              <a:rPr sz="4000" spc="-20" dirty="0">
                <a:solidFill>
                  <a:srgbClr val="00CECE"/>
                </a:solidFill>
              </a:rPr>
              <a:t>ch</a:t>
            </a:r>
            <a:r>
              <a:rPr sz="4000" spc="-5" dirty="0">
                <a:solidFill>
                  <a:srgbClr val="00CECE"/>
                </a:solidFill>
              </a:rPr>
              <a:t> </a:t>
            </a:r>
            <a:r>
              <a:rPr sz="4000" spc="-20" dirty="0">
                <a:solidFill>
                  <a:srgbClr val="00CECE"/>
                </a:solidFill>
              </a:rPr>
              <a:t>2:</a:t>
            </a:r>
            <a:r>
              <a:rPr sz="4000" spc="-15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Function</a:t>
            </a:r>
            <a:r>
              <a:rPr sz="4000" spc="20" dirty="0">
                <a:solidFill>
                  <a:srgbClr val="00CECE"/>
                </a:solidFill>
              </a:rPr>
              <a:t> </a:t>
            </a:r>
            <a:r>
              <a:rPr sz="4000" spc="-35" dirty="0">
                <a:solidFill>
                  <a:srgbClr val="00CECE"/>
                </a:solidFill>
              </a:rPr>
              <a:t>O</a:t>
            </a:r>
            <a:r>
              <a:rPr sz="4000" spc="-60" dirty="0">
                <a:solidFill>
                  <a:srgbClr val="00CECE"/>
                </a:solidFill>
              </a:rPr>
              <a:t>v</a:t>
            </a:r>
            <a:r>
              <a:rPr sz="4000" spc="-20" dirty="0">
                <a:solidFill>
                  <a:srgbClr val="00CECE"/>
                </a:solidFill>
              </a:rPr>
              <a:t>erloading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32633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5954" y="1418863"/>
            <a:ext cx="1528445" cy="366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vo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Pr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 marR="6350">
              <a:lnSpc>
                <a:spcPct val="113300"/>
              </a:lnSpc>
            </a:pP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ou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&lt;&lt; c</a:t>
            </a:r>
            <a:r>
              <a:rPr sz="1800" b="1" spc="-5" dirty="0">
                <a:latin typeface="Courier New"/>
                <a:cs typeface="Courier New"/>
              </a:rPr>
              <a:t>ou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&lt;&lt;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b="1" spc="-5" dirty="0">
                <a:latin typeface="Courier New"/>
                <a:cs typeface="Courier New"/>
              </a:rPr>
              <a:t>vo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Pr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9435" marR="6350">
              <a:lnSpc>
                <a:spcPts val="2450"/>
              </a:lnSpc>
              <a:spcBef>
                <a:spcPts val="114"/>
              </a:spcBef>
            </a:pPr>
            <a:r>
              <a:rPr sz="1800" b="1" spc="-15" dirty="0"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ou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&lt;&lt; c</a:t>
            </a:r>
            <a:r>
              <a:rPr sz="1800" b="1" spc="-5" dirty="0">
                <a:latin typeface="Courier New"/>
                <a:cs typeface="Courier New"/>
              </a:rPr>
              <a:t>ou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&lt;&lt;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b="1" spc="-5" dirty="0">
                <a:latin typeface="Courier New"/>
                <a:cs typeface="Courier New"/>
              </a:rPr>
              <a:t>vo</a:t>
            </a:r>
            <a:r>
              <a:rPr sz="1800" b="1" spc="-1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Pr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800" b="1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610" y="1418863"/>
            <a:ext cx="9829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spc="-15" dirty="0">
                <a:latin typeface="Courier New"/>
                <a:cs typeface="Courier New"/>
              </a:rPr>
              <a:t>n</a:t>
            </a:r>
            <a:r>
              <a:rPr sz="1800" b="1" dirty="0">
                <a:latin typeface="Courier New"/>
                <a:cs typeface="Courier New"/>
              </a:rPr>
              <a:t>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4610" y="2039131"/>
            <a:ext cx="3438525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00"/>
              </a:lnSpc>
            </a:pP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*</a:t>
            </a:r>
            <a:r>
              <a:rPr sz="1800" b="1" spc="-5" dirty="0">
                <a:latin typeface="Courier New"/>
                <a:cs typeface="Courier New"/>
              </a:rPr>
              <a:t>*</a:t>
            </a:r>
            <a:r>
              <a:rPr sz="1800" b="1" spc="-15" dirty="0">
                <a:latin typeface="Courier New"/>
                <a:cs typeface="Courier New"/>
              </a:rPr>
              <a:t>*</a:t>
            </a:r>
            <a:r>
              <a:rPr sz="1800" b="1" spc="-5" dirty="0">
                <a:latin typeface="Courier New"/>
                <a:cs typeface="Courier New"/>
              </a:rPr>
              <a:t>De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&lt;&lt;</a:t>
            </a:r>
            <a:r>
              <a:rPr sz="1800" b="1" spc="-15" dirty="0">
                <a:latin typeface="Courier New"/>
                <a:cs typeface="Courier New"/>
              </a:rPr>
              <a:t> e</a:t>
            </a:r>
            <a:r>
              <a:rPr sz="1800" b="1" spc="-5" dirty="0">
                <a:latin typeface="Courier New"/>
                <a:cs typeface="Courier New"/>
              </a:rPr>
              <a:t>nd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; </a:t>
            </a: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V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 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15" dirty="0">
                <a:latin typeface="Courier New"/>
                <a:cs typeface="Courier New"/>
              </a:rPr>
              <a:t> e</a:t>
            </a:r>
            <a:r>
              <a:rPr sz="1800" b="1" spc="-5" dirty="0">
                <a:latin typeface="Courier New"/>
                <a:cs typeface="Courier New"/>
              </a:rPr>
              <a:t>nd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4610" y="2970676"/>
            <a:ext cx="1255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spc="-15" dirty="0">
                <a:latin typeface="Courier New"/>
                <a:cs typeface="Courier New"/>
              </a:rPr>
              <a:t>h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r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4610" y="3590944"/>
            <a:ext cx="3575685" cy="565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99"/>
              </a:lnSpc>
            </a:pP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*</a:t>
            </a:r>
            <a:r>
              <a:rPr sz="1800" b="1" spc="-5" dirty="0">
                <a:latin typeface="Courier New"/>
                <a:cs typeface="Courier New"/>
              </a:rPr>
              <a:t>*</a:t>
            </a:r>
            <a:r>
              <a:rPr sz="1800" b="1" spc="-15" dirty="0">
                <a:latin typeface="Courier New"/>
                <a:cs typeface="Courier New"/>
              </a:rPr>
              <a:t>*</a:t>
            </a:r>
            <a:r>
              <a:rPr sz="1800" b="1" spc="-5" dirty="0">
                <a:latin typeface="Courier New"/>
                <a:cs typeface="Courier New"/>
              </a:rPr>
              <a:t>De</a:t>
            </a:r>
            <a:r>
              <a:rPr sz="1800" b="1" spc="-15" dirty="0">
                <a:latin typeface="Courier New"/>
                <a:cs typeface="Courier New"/>
              </a:rPr>
              <a:t>b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spc="-15" dirty="0">
                <a:latin typeface="Courier New"/>
                <a:cs typeface="Courier New"/>
              </a:rPr>
              <a:t>g</a:t>
            </a:r>
            <a:r>
              <a:rPr sz="1800" b="1" dirty="0">
                <a:latin typeface="Courier New"/>
                <a:cs typeface="Courier New"/>
              </a:rPr>
              <a:t>"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&lt;&lt;</a:t>
            </a:r>
            <a:r>
              <a:rPr sz="1800" b="1" spc="-15" dirty="0">
                <a:latin typeface="Courier New"/>
                <a:cs typeface="Courier New"/>
              </a:rPr>
              <a:t> e</a:t>
            </a:r>
            <a:r>
              <a:rPr sz="1800" b="1" spc="-5" dirty="0">
                <a:latin typeface="Courier New"/>
                <a:cs typeface="Courier New"/>
              </a:rPr>
              <a:t>nd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dirty="0">
                <a:latin typeface="Courier New"/>
                <a:cs typeface="Courier New"/>
              </a:rPr>
              <a:t>;  </a:t>
            </a:r>
            <a:r>
              <a:rPr sz="1800" b="1" spc="-5" dirty="0">
                <a:latin typeface="Courier New"/>
                <a:cs typeface="Courier New"/>
              </a:rPr>
              <a:t>"</a:t>
            </a:r>
            <a:r>
              <a:rPr sz="1800" b="1" spc="-15" dirty="0">
                <a:latin typeface="Courier New"/>
                <a:cs typeface="Courier New"/>
              </a:rPr>
              <a:t>V</a:t>
            </a:r>
            <a:r>
              <a:rPr sz="1800" b="1" spc="-5" dirty="0">
                <a:latin typeface="Courier New"/>
                <a:cs typeface="Courier New"/>
              </a:rPr>
              <a:t>a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u</a:t>
            </a:r>
            <a:r>
              <a:rPr sz="1800" b="1" dirty="0">
                <a:latin typeface="Courier New"/>
                <a:cs typeface="Courier New"/>
              </a:rPr>
              <a:t>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</a:t>
            </a:r>
            <a:r>
              <a:rPr sz="1800" b="1" dirty="0">
                <a:latin typeface="Courier New"/>
                <a:cs typeface="Courier New"/>
              </a:rPr>
              <a:t>s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 </a:t>
            </a:r>
            <a:r>
              <a:rPr sz="1800" b="1" spc="-15" dirty="0">
                <a:latin typeface="Courier New"/>
                <a:cs typeface="Courier New"/>
              </a:rPr>
              <a:t>&lt;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c</a:t>
            </a:r>
            <a:r>
              <a:rPr sz="1800" b="1" dirty="0">
                <a:latin typeface="Courier New"/>
                <a:cs typeface="Courier New"/>
              </a:rPr>
              <a:t>h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&lt;</a:t>
            </a:r>
            <a:r>
              <a:rPr sz="1800" b="1" dirty="0">
                <a:latin typeface="Courier New"/>
                <a:cs typeface="Courier New"/>
              </a:rPr>
              <a:t>&lt;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en</a:t>
            </a:r>
            <a:r>
              <a:rPr sz="1800" b="1" spc="-15" dirty="0">
                <a:latin typeface="Courier New"/>
                <a:cs typeface="Courier New"/>
              </a:rPr>
              <a:t>d</a:t>
            </a:r>
            <a:r>
              <a:rPr sz="1800" b="1" dirty="0">
                <a:latin typeface="Courier New"/>
                <a:cs typeface="Courier New"/>
              </a:rPr>
              <a:t>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4610" y="4522362"/>
            <a:ext cx="12553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f</a:t>
            </a:r>
            <a:r>
              <a:rPr sz="1800" b="1" spc="-15" dirty="0">
                <a:latin typeface="Courier New"/>
                <a:cs typeface="Courier New"/>
              </a:rPr>
              <a:t>l</a:t>
            </a:r>
            <a:r>
              <a:rPr sz="1800" b="1" spc="-5" dirty="0">
                <a:latin typeface="Courier New"/>
                <a:cs typeface="Courier New"/>
              </a:rPr>
              <a:t>o</a:t>
            </a:r>
            <a:r>
              <a:rPr sz="1800" b="1" spc="-15" dirty="0">
                <a:latin typeface="Courier New"/>
                <a:cs typeface="Courier New"/>
              </a:rPr>
              <a:t>a</a:t>
            </a:r>
            <a:r>
              <a:rPr sz="1800" b="1" dirty="0">
                <a:latin typeface="Courier New"/>
                <a:cs typeface="Courier New"/>
              </a:rPr>
              <a:t>t x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954" y="5453831"/>
            <a:ext cx="16319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6310" y="279145"/>
            <a:ext cx="7631379" cy="778545"/>
          </a:xfrm>
          <a:prstGeom prst="rect">
            <a:avLst/>
          </a:prstGeom>
        </p:spPr>
        <p:txBody>
          <a:bodyPr vert="horz" wrap="square" lIns="0" tIns="161416" rIns="0" bIns="0" rtlCol="0">
            <a:spAutoFit/>
          </a:bodyPr>
          <a:lstStyle/>
          <a:p>
            <a:pPr marL="437515">
              <a:lnSpc>
                <a:spcPct val="100000"/>
              </a:lnSpc>
            </a:pPr>
            <a:r>
              <a:rPr sz="4000" spc="-25" dirty="0">
                <a:solidFill>
                  <a:srgbClr val="00CECE"/>
                </a:solidFill>
              </a:rPr>
              <a:t>E</a:t>
            </a:r>
            <a:r>
              <a:rPr sz="4000" spc="-90" dirty="0">
                <a:solidFill>
                  <a:srgbClr val="00CECE"/>
                </a:solidFill>
              </a:rPr>
              <a:t>x</a:t>
            </a:r>
            <a:r>
              <a:rPr sz="4000" spc="-25" dirty="0">
                <a:solidFill>
                  <a:srgbClr val="00CECE"/>
                </a:solidFill>
              </a:rPr>
              <a:t>ample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lang="en-US" sz="4000" dirty="0" smtClean="0">
                <a:solidFill>
                  <a:srgbClr val="00CECE"/>
                </a:solidFill>
              </a:rPr>
              <a:t>1 </a:t>
            </a:r>
            <a:r>
              <a:rPr sz="4000" spc="-30" dirty="0" smtClean="0">
                <a:solidFill>
                  <a:srgbClr val="00CECE"/>
                </a:solidFill>
              </a:rPr>
              <a:t>o</a:t>
            </a:r>
            <a:r>
              <a:rPr sz="4000" spc="-15" dirty="0" smtClean="0">
                <a:solidFill>
                  <a:srgbClr val="00CECE"/>
                </a:solidFill>
              </a:rPr>
              <a:t>f</a:t>
            </a:r>
            <a:r>
              <a:rPr sz="4000" spc="-5" dirty="0" smtClean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Fu</a:t>
            </a:r>
            <a:r>
              <a:rPr sz="4000" spc="-20" dirty="0">
                <a:solidFill>
                  <a:srgbClr val="00CECE"/>
                </a:solidFill>
              </a:rPr>
              <a:t>nction</a:t>
            </a:r>
            <a:r>
              <a:rPr sz="4000" spc="-10" dirty="0">
                <a:solidFill>
                  <a:srgbClr val="00CECE"/>
                </a:solidFill>
              </a:rPr>
              <a:t> </a:t>
            </a:r>
            <a:r>
              <a:rPr sz="4000" spc="-45" dirty="0">
                <a:solidFill>
                  <a:srgbClr val="00CECE"/>
                </a:solidFill>
              </a:rPr>
              <a:t>O</a:t>
            </a:r>
            <a:r>
              <a:rPr sz="4000" spc="-65" dirty="0">
                <a:solidFill>
                  <a:srgbClr val="00CECE"/>
                </a:solidFill>
              </a:rPr>
              <a:t>v</a:t>
            </a:r>
            <a:r>
              <a:rPr sz="4000" spc="-20" dirty="0">
                <a:solidFill>
                  <a:srgbClr val="00CECE"/>
                </a:solidFill>
              </a:rPr>
              <a:t>erloading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7277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242" y="1546447"/>
            <a:ext cx="7857490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445770" algn="l"/>
              </a:tabLst>
            </a:pPr>
            <a:r>
              <a:rPr sz="3200" dirty="0">
                <a:latin typeface="Arial"/>
                <a:cs typeface="Arial"/>
              </a:rPr>
              <a:t>A</a:t>
            </a:r>
            <a:r>
              <a:rPr sz="3200" spc="-185" dirty="0">
                <a:latin typeface="Arial"/>
                <a:cs typeface="Arial"/>
              </a:rPr>
              <a:t> </a:t>
            </a:r>
            <a:r>
              <a:rPr sz="3200" spc="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++ l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g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ge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construct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</a:t>
            </a:r>
            <a:r>
              <a:rPr sz="3200" spc="-15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ows the com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il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rate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lti</a:t>
            </a:r>
            <a:r>
              <a:rPr sz="3200" spc="-2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le versions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of a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ncti</a:t>
            </a:r>
            <a:r>
              <a:rPr sz="3200" spc="-2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wing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rized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ta types.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416" rIns="0" bIns="0" rtlCol="0">
            <a:spAutoFit/>
          </a:bodyPr>
          <a:lstStyle/>
          <a:p>
            <a:pPr marL="632460">
              <a:lnSpc>
                <a:spcPct val="100000"/>
              </a:lnSpc>
            </a:pPr>
            <a:r>
              <a:rPr sz="4000" spc="-25" dirty="0">
                <a:solidFill>
                  <a:srgbClr val="00CECE"/>
                </a:solidFill>
              </a:rPr>
              <a:t>App</a:t>
            </a:r>
            <a:r>
              <a:rPr sz="4000" spc="-80" dirty="0">
                <a:solidFill>
                  <a:srgbClr val="00CECE"/>
                </a:solidFill>
              </a:rPr>
              <a:t>r</a:t>
            </a:r>
            <a:r>
              <a:rPr sz="4000" spc="-30" dirty="0">
                <a:solidFill>
                  <a:srgbClr val="00CECE"/>
                </a:solidFill>
              </a:rPr>
              <a:t>o</a:t>
            </a:r>
            <a:r>
              <a:rPr sz="4000" spc="-15" dirty="0">
                <a:solidFill>
                  <a:srgbClr val="00CECE"/>
                </a:solidFill>
              </a:rPr>
              <a:t>a</a:t>
            </a:r>
            <a:r>
              <a:rPr sz="4000" spc="-20" dirty="0">
                <a:solidFill>
                  <a:srgbClr val="00CECE"/>
                </a:solidFill>
              </a:rPr>
              <a:t>ch</a:t>
            </a:r>
            <a:r>
              <a:rPr sz="4000" spc="-5" dirty="0">
                <a:solidFill>
                  <a:srgbClr val="00CECE"/>
                </a:solidFill>
              </a:rPr>
              <a:t> </a:t>
            </a:r>
            <a:r>
              <a:rPr sz="4000" spc="-20" dirty="0">
                <a:solidFill>
                  <a:srgbClr val="00CECE"/>
                </a:solidFill>
              </a:rPr>
              <a:t>3:</a:t>
            </a:r>
            <a:r>
              <a:rPr sz="4000" spc="-15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Function</a:t>
            </a:r>
            <a:r>
              <a:rPr sz="4000" spc="20" dirty="0">
                <a:solidFill>
                  <a:srgbClr val="00CECE"/>
                </a:solidFill>
              </a:rPr>
              <a:t> </a:t>
            </a:r>
            <a:r>
              <a:rPr sz="4000" spc="-380" dirty="0">
                <a:solidFill>
                  <a:srgbClr val="00CECE"/>
                </a:solidFill>
              </a:rPr>
              <a:t>T</a:t>
            </a:r>
            <a:r>
              <a:rPr sz="4000" spc="-25" dirty="0">
                <a:solidFill>
                  <a:srgbClr val="00CECE"/>
                </a:solidFill>
              </a:rPr>
              <a:t>empl</a:t>
            </a:r>
            <a:r>
              <a:rPr sz="4000" spc="-60" dirty="0">
                <a:solidFill>
                  <a:srgbClr val="00CECE"/>
                </a:solidFill>
              </a:rPr>
              <a:t>at</a:t>
            </a:r>
            <a:r>
              <a:rPr sz="4000" spc="-20" dirty="0">
                <a:solidFill>
                  <a:srgbClr val="00CECE"/>
                </a:solidFill>
              </a:rPr>
              <a:t>e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73519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85131"/>
            <a:ext cx="7808595" cy="260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447675" algn="l"/>
              </a:tabLst>
            </a:pP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ely</a:t>
            </a:r>
            <a:r>
              <a:rPr sz="3200" spc="-5" dirty="0">
                <a:latin typeface="Calibri"/>
                <a:cs typeface="Calibri"/>
              </a:rPr>
              <a:t> use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angle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s:</a:t>
            </a:r>
            <a:endParaRPr sz="3200">
              <a:latin typeface="Calibri"/>
              <a:cs typeface="Calibri"/>
            </a:endParaRPr>
          </a:p>
          <a:p>
            <a:pPr marL="355600" marR="3175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less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&lt;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)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 the g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&gt;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) </a:t>
            </a:r>
            <a:r>
              <a:rPr sz="3200" spc="-5" dirty="0">
                <a:latin typeface="Calibri"/>
                <a:cs typeface="Calibri"/>
              </a:rPr>
              <a:t>ope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4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empl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es,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6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her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orm: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5244" y="4572000"/>
            <a:ext cx="2924556" cy="528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416" rIns="0" bIns="0" rtlCol="0">
            <a:spAutoFit/>
          </a:bodyPr>
          <a:lstStyle/>
          <a:p>
            <a:pPr marL="1210310">
              <a:lnSpc>
                <a:spcPct val="100000"/>
              </a:lnSpc>
            </a:pPr>
            <a:r>
              <a:rPr sz="4000" spc="-25" dirty="0">
                <a:solidFill>
                  <a:srgbClr val="00CECE"/>
                </a:solidFill>
              </a:rPr>
              <a:t>Func</a:t>
            </a:r>
            <a:r>
              <a:rPr sz="4000" spc="-5" dirty="0">
                <a:solidFill>
                  <a:srgbClr val="00CECE"/>
                </a:solidFill>
              </a:rPr>
              <a:t>t</a:t>
            </a:r>
            <a:r>
              <a:rPr sz="4000" spc="-20" dirty="0">
                <a:solidFill>
                  <a:srgbClr val="00CECE"/>
                </a:solidFill>
              </a:rPr>
              <a:t>ion</a:t>
            </a:r>
            <a:r>
              <a:rPr sz="4000" spc="-25" dirty="0">
                <a:solidFill>
                  <a:srgbClr val="00CECE"/>
                </a:solidFill>
              </a:rPr>
              <a:t> </a:t>
            </a:r>
            <a:r>
              <a:rPr sz="4000" spc="-385" dirty="0">
                <a:solidFill>
                  <a:srgbClr val="00CECE"/>
                </a:solidFill>
              </a:rPr>
              <a:t>T</a:t>
            </a:r>
            <a:r>
              <a:rPr sz="4000" spc="-25" dirty="0">
                <a:solidFill>
                  <a:srgbClr val="00CECE"/>
                </a:solidFill>
              </a:rPr>
              <a:t>empl</a:t>
            </a:r>
            <a:r>
              <a:rPr sz="4000" spc="-60" dirty="0">
                <a:solidFill>
                  <a:srgbClr val="00CECE"/>
                </a:solidFill>
              </a:rPr>
              <a:t>at</a:t>
            </a:r>
            <a:r>
              <a:rPr sz="4000" spc="-20" dirty="0">
                <a:solidFill>
                  <a:srgbClr val="00CECE"/>
                </a:solidFill>
              </a:rPr>
              <a:t>e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50" dirty="0">
                <a:solidFill>
                  <a:srgbClr val="00CECE"/>
                </a:solidFill>
              </a:rPr>
              <a:t>S</a:t>
            </a:r>
            <a:r>
              <a:rPr sz="4000" spc="-20" dirty="0">
                <a:solidFill>
                  <a:srgbClr val="00CECE"/>
                </a:solidFill>
              </a:rPr>
              <a:t>y</a:t>
            </a:r>
            <a:r>
              <a:rPr sz="4000" spc="-60" dirty="0">
                <a:solidFill>
                  <a:srgbClr val="00CECE"/>
                </a:solidFill>
              </a:rPr>
              <a:t>nt</a:t>
            </a:r>
            <a:r>
              <a:rPr sz="4000" spc="-55" dirty="0">
                <a:solidFill>
                  <a:srgbClr val="00CECE"/>
                </a:solidFill>
              </a:rPr>
              <a:t>a</a:t>
            </a:r>
            <a:r>
              <a:rPr sz="4000" spc="-20" dirty="0">
                <a:solidFill>
                  <a:srgbClr val="00CECE"/>
                </a:solidFill>
              </a:rPr>
              <a:t>x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41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854" y="1747295"/>
            <a:ext cx="21590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6600"/>
                </a:solidFill>
                <a:latin typeface="Courier New"/>
                <a:cs typeface="Courier New"/>
              </a:rPr>
              <a:t>template&lt;class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4210" y="1747295"/>
            <a:ext cx="13970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6600"/>
                </a:solidFill>
                <a:latin typeface="Courier New"/>
                <a:cs typeface="Courier New"/>
              </a:rPr>
              <a:t>SomeType&gt;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854" y="2356895"/>
            <a:ext cx="307403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voi</a:t>
            </a:r>
            <a:r>
              <a:rPr sz="2000" b="1" dirty="0">
                <a:latin typeface="Courier New"/>
                <a:cs typeface="Courier New"/>
              </a:rPr>
              <a:t>d</a:t>
            </a:r>
            <a:r>
              <a:rPr sz="2000" b="1" spc="-5" dirty="0">
                <a:latin typeface="Courier New"/>
                <a:cs typeface="Courier New"/>
              </a:rPr>
              <a:t> Print</a:t>
            </a:r>
            <a:r>
              <a:rPr sz="2000" b="1" dirty="0">
                <a:latin typeface="Courier New"/>
                <a:cs typeface="Courier New"/>
              </a:rPr>
              <a:t>( </a:t>
            </a:r>
            <a:r>
              <a:rPr sz="2000" b="1" spc="-5" dirty="0">
                <a:latin typeface="Courier New"/>
                <a:cs typeface="Courier New"/>
              </a:rPr>
              <a:t>SomeType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8864" y="2356895"/>
            <a:ext cx="7880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va</a:t>
            </a:r>
            <a:r>
              <a:rPr sz="2000" b="1" dirty="0">
                <a:latin typeface="Courier New"/>
                <a:cs typeface="Courier New"/>
              </a:rPr>
              <a:t>l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854" y="2966876"/>
            <a:ext cx="337883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cou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"Valu</a:t>
            </a:r>
            <a:r>
              <a:rPr sz="2000" b="1" dirty="0">
                <a:latin typeface="Courier New"/>
                <a:cs typeface="Courier New"/>
              </a:rPr>
              <a:t>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</a:t>
            </a:r>
            <a:r>
              <a:rPr sz="2000" b="1" dirty="0">
                <a:latin typeface="Courier New"/>
                <a:cs typeface="Courier New"/>
              </a:rPr>
              <a:t>s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5" dirty="0">
                <a:latin typeface="Courier New"/>
                <a:cs typeface="Courier New"/>
              </a:rPr>
              <a:t> &lt;&lt;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3664" y="2966876"/>
            <a:ext cx="185483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va</a:t>
            </a:r>
            <a:r>
              <a:rPr sz="2000" b="1" dirty="0">
                <a:latin typeface="Courier New"/>
                <a:cs typeface="Courier New"/>
              </a:rPr>
              <a:t>l</a:t>
            </a:r>
            <a:r>
              <a:rPr sz="2000" b="1" spc="-5" dirty="0">
                <a:latin typeface="Courier New"/>
                <a:cs typeface="Courier New"/>
              </a:rPr>
              <a:t> &lt;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5" dirty="0">
                <a:latin typeface="Courier New"/>
                <a:cs typeface="Courier New"/>
              </a:rPr>
              <a:t> endl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82111" y="1638300"/>
            <a:ext cx="1275715" cy="515620"/>
          </a:xfrm>
          <a:custGeom>
            <a:avLst/>
            <a:gdLst/>
            <a:ahLst/>
            <a:cxnLst/>
            <a:rect l="l" t="t" r="r" b="b"/>
            <a:pathLst>
              <a:path w="1275714" h="515619">
                <a:moveTo>
                  <a:pt x="0" y="257555"/>
                </a:moveTo>
                <a:lnTo>
                  <a:pt x="8346" y="215780"/>
                </a:lnTo>
                <a:lnTo>
                  <a:pt x="32509" y="176150"/>
                </a:lnTo>
                <a:lnTo>
                  <a:pt x="71179" y="139196"/>
                </a:lnTo>
                <a:lnTo>
                  <a:pt x="123041" y="105448"/>
                </a:lnTo>
                <a:lnTo>
                  <a:pt x="186785" y="75437"/>
                </a:lnTo>
                <a:lnTo>
                  <a:pt x="222702" y="61999"/>
                </a:lnTo>
                <a:lnTo>
                  <a:pt x="261097" y="49694"/>
                </a:lnTo>
                <a:lnTo>
                  <a:pt x="301807" y="38588"/>
                </a:lnTo>
                <a:lnTo>
                  <a:pt x="344667" y="28748"/>
                </a:lnTo>
                <a:lnTo>
                  <a:pt x="389512" y="20240"/>
                </a:lnTo>
                <a:lnTo>
                  <a:pt x="436180" y="13130"/>
                </a:lnTo>
                <a:lnTo>
                  <a:pt x="484507" y="7485"/>
                </a:lnTo>
                <a:lnTo>
                  <a:pt x="534327" y="3371"/>
                </a:lnTo>
                <a:lnTo>
                  <a:pt x="585477" y="853"/>
                </a:lnTo>
                <a:lnTo>
                  <a:pt x="637793" y="0"/>
                </a:lnTo>
                <a:lnTo>
                  <a:pt x="690110" y="853"/>
                </a:lnTo>
                <a:lnTo>
                  <a:pt x="741260" y="3371"/>
                </a:lnTo>
                <a:lnTo>
                  <a:pt x="791080" y="7485"/>
                </a:lnTo>
                <a:lnTo>
                  <a:pt x="839407" y="13130"/>
                </a:lnTo>
                <a:lnTo>
                  <a:pt x="886075" y="20240"/>
                </a:lnTo>
                <a:lnTo>
                  <a:pt x="930920" y="28748"/>
                </a:lnTo>
                <a:lnTo>
                  <a:pt x="973780" y="38588"/>
                </a:lnTo>
                <a:lnTo>
                  <a:pt x="1014490" y="49694"/>
                </a:lnTo>
                <a:lnTo>
                  <a:pt x="1052885" y="61999"/>
                </a:lnTo>
                <a:lnTo>
                  <a:pt x="1088802" y="75437"/>
                </a:lnTo>
                <a:lnTo>
                  <a:pt x="1152546" y="105448"/>
                </a:lnTo>
                <a:lnTo>
                  <a:pt x="1204408" y="139196"/>
                </a:lnTo>
                <a:lnTo>
                  <a:pt x="1243078" y="176150"/>
                </a:lnTo>
                <a:lnTo>
                  <a:pt x="1267241" y="215780"/>
                </a:lnTo>
                <a:lnTo>
                  <a:pt x="1275588" y="257555"/>
                </a:lnTo>
                <a:lnTo>
                  <a:pt x="1273474" y="278679"/>
                </a:lnTo>
                <a:lnTo>
                  <a:pt x="1257055" y="319448"/>
                </a:lnTo>
                <a:lnTo>
                  <a:pt x="1225474" y="357806"/>
                </a:lnTo>
                <a:lnTo>
                  <a:pt x="1180044" y="393223"/>
                </a:lnTo>
                <a:lnTo>
                  <a:pt x="1122077" y="425168"/>
                </a:lnTo>
                <a:lnTo>
                  <a:pt x="1052885" y="453112"/>
                </a:lnTo>
                <a:lnTo>
                  <a:pt x="1014490" y="465417"/>
                </a:lnTo>
                <a:lnTo>
                  <a:pt x="973780" y="476523"/>
                </a:lnTo>
                <a:lnTo>
                  <a:pt x="930920" y="486363"/>
                </a:lnTo>
                <a:lnTo>
                  <a:pt x="886075" y="494871"/>
                </a:lnTo>
                <a:lnTo>
                  <a:pt x="839407" y="501981"/>
                </a:lnTo>
                <a:lnTo>
                  <a:pt x="791080" y="507626"/>
                </a:lnTo>
                <a:lnTo>
                  <a:pt x="741260" y="511740"/>
                </a:lnTo>
                <a:lnTo>
                  <a:pt x="690110" y="514258"/>
                </a:lnTo>
                <a:lnTo>
                  <a:pt x="637793" y="515112"/>
                </a:lnTo>
                <a:lnTo>
                  <a:pt x="585477" y="514258"/>
                </a:lnTo>
                <a:lnTo>
                  <a:pt x="534327" y="511740"/>
                </a:lnTo>
                <a:lnTo>
                  <a:pt x="484507" y="507626"/>
                </a:lnTo>
                <a:lnTo>
                  <a:pt x="436180" y="501981"/>
                </a:lnTo>
                <a:lnTo>
                  <a:pt x="389512" y="494871"/>
                </a:lnTo>
                <a:lnTo>
                  <a:pt x="344667" y="486363"/>
                </a:lnTo>
                <a:lnTo>
                  <a:pt x="301807" y="476523"/>
                </a:lnTo>
                <a:lnTo>
                  <a:pt x="261097" y="465417"/>
                </a:lnTo>
                <a:lnTo>
                  <a:pt x="222702" y="453112"/>
                </a:lnTo>
                <a:lnTo>
                  <a:pt x="186785" y="439674"/>
                </a:lnTo>
                <a:lnTo>
                  <a:pt x="123041" y="409663"/>
                </a:lnTo>
                <a:lnTo>
                  <a:pt x="71179" y="375915"/>
                </a:lnTo>
                <a:lnTo>
                  <a:pt x="32509" y="338961"/>
                </a:lnTo>
                <a:lnTo>
                  <a:pt x="8346" y="299331"/>
                </a:lnTo>
                <a:lnTo>
                  <a:pt x="0" y="257555"/>
                </a:lnTo>
                <a:close/>
              </a:path>
            </a:pathLst>
          </a:custGeom>
          <a:ln w="1219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6740" y="1715897"/>
            <a:ext cx="1664335" cy="76200"/>
          </a:xfrm>
          <a:custGeom>
            <a:avLst/>
            <a:gdLst/>
            <a:ahLst/>
            <a:cxnLst/>
            <a:rect l="l" t="t" r="r" b="b"/>
            <a:pathLst>
              <a:path w="1664335" h="76200">
                <a:moveTo>
                  <a:pt x="76200" y="0"/>
                </a:moveTo>
                <a:lnTo>
                  <a:pt x="0" y="38226"/>
                </a:lnTo>
                <a:lnTo>
                  <a:pt x="76200" y="76200"/>
                </a:lnTo>
                <a:lnTo>
                  <a:pt x="76200" y="45847"/>
                </a:lnTo>
                <a:lnTo>
                  <a:pt x="63500" y="45847"/>
                </a:lnTo>
                <a:lnTo>
                  <a:pt x="63500" y="30606"/>
                </a:lnTo>
                <a:lnTo>
                  <a:pt x="76200" y="30594"/>
                </a:lnTo>
                <a:lnTo>
                  <a:pt x="76200" y="0"/>
                </a:lnTo>
                <a:close/>
              </a:path>
              <a:path w="1664335" h="76200">
                <a:moveTo>
                  <a:pt x="76200" y="30594"/>
                </a:moveTo>
                <a:lnTo>
                  <a:pt x="63500" y="30606"/>
                </a:lnTo>
                <a:lnTo>
                  <a:pt x="63500" y="45847"/>
                </a:lnTo>
                <a:lnTo>
                  <a:pt x="76200" y="45834"/>
                </a:lnTo>
                <a:lnTo>
                  <a:pt x="76200" y="30594"/>
                </a:lnTo>
                <a:close/>
              </a:path>
              <a:path w="1664335" h="76200">
                <a:moveTo>
                  <a:pt x="76200" y="45834"/>
                </a:moveTo>
                <a:lnTo>
                  <a:pt x="63500" y="45847"/>
                </a:lnTo>
                <a:lnTo>
                  <a:pt x="76200" y="45847"/>
                </a:lnTo>
                <a:close/>
              </a:path>
              <a:path w="1664335" h="76200">
                <a:moveTo>
                  <a:pt x="1664208" y="29082"/>
                </a:moveTo>
                <a:lnTo>
                  <a:pt x="76200" y="30594"/>
                </a:lnTo>
                <a:lnTo>
                  <a:pt x="76200" y="45834"/>
                </a:lnTo>
                <a:lnTo>
                  <a:pt x="1664208" y="44323"/>
                </a:lnTo>
                <a:lnTo>
                  <a:pt x="1664208" y="29082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9611" y="1562100"/>
            <a:ext cx="2654935" cy="1071880"/>
          </a:xfrm>
          <a:custGeom>
            <a:avLst/>
            <a:gdLst/>
            <a:ahLst/>
            <a:cxnLst/>
            <a:rect l="l" t="t" r="r" b="b"/>
            <a:pathLst>
              <a:path w="2654934" h="1071880">
                <a:moveTo>
                  <a:pt x="0" y="1071372"/>
                </a:moveTo>
                <a:lnTo>
                  <a:pt x="2654808" y="1071372"/>
                </a:lnTo>
                <a:lnTo>
                  <a:pt x="2654808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solidFill>
            <a:srgbClr val="FFF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9611" y="1562100"/>
            <a:ext cx="2654935" cy="1071880"/>
          </a:xfrm>
          <a:custGeom>
            <a:avLst/>
            <a:gdLst/>
            <a:ahLst/>
            <a:cxnLst/>
            <a:rect l="l" t="t" r="r" b="b"/>
            <a:pathLst>
              <a:path w="2654934" h="1071880">
                <a:moveTo>
                  <a:pt x="0" y="1071372"/>
                </a:moveTo>
                <a:lnTo>
                  <a:pt x="2654808" y="1071372"/>
                </a:lnTo>
                <a:lnTo>
                  <a:pt x="2654808" y="0"/>
                </a:lnTo>
                <a:lnTo>
                  <a:pt x="0" y="0"/>
                </a:lnTo>
                <a:lnTo>
                  <a:pt x="0" y="107137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17082" y="1633910"/>
            <a:ext cx="2185035" cy="943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spc="-70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sz="1800" b="1" i="1" spc="5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ate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spc="5" dirty="0">
                <a:solidFill>
                  <a:srgbClr val="333399"/>
                </a:solidFill>
                <a:latin typeface="Arial"/>
                <a:cs typeface="Arial"/>
              </a:rPr>
              <a:t>p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et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c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la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ss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, us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e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1800" b="1" i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defined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type, </a:t>
            </a:r>
            <a:r>
              <a:rPr sz="1800" b="1" i="1" spc="5" dirty="0">
                <a:solidFill>
                  <a:srgbClr val="333399"/>
                </a:solidFill>
                <a:latin typeface="Arial"/>
                <a:cs typeface="Arial"/>
              </a:rPr>
              <a:t>b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u</a:t>
            </a:r>
            <a:r>
              <a:rPr sz="1800" b="1" i="1" spc="5" dirty="0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l</a:t>
            </a:r>
            <a:r>
              <a:rPr sz="1800" b="1" i="1" spc="5" dirty="0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-in</a:t>
            </a:r>
            <a:r>
              <a:rPr sz="1800" b="1" i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type</a:t>
            </a:r>
            <a:r>
              <a:rPr sz="1800" b="1" i="1" spc="-10" dirty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1800" b="1" i="1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72511" y="2324100"/>
            <a:ext cx="1485900" cy="495300"/>
          </a:xfrm>
          <a:custGeom>
            <a:avLst/>
            <a:gdLst/>
            <a:ahLst/>
            <a:cxnLst/>
            <a:rect l="l" t="t" r="r" b="b"/>
            <a:pathLst>
              <a:path w="1485900" h="495300">
                <a:moveTo>
                  <a:pt x="0" y="247650"/>
                </a:moveTo>
                <a:lnTo>
                  <a:pt x="9723" y="207478"/>
                </a:lnTo>
                <a:lnTo>
                  <a:pt x="37874" y="169371"/>
                </a:lnTo>
                <a:lnTo>
                  <a:pt x="82923" y="133838"/>
                </a:lnTo>
                <a:lnTo>
                  <a:pt x="143341" y="101388"/>
                </a:lnTo>
                <a:lnTo>
                  <a:pt x="178835" y="86479"/>
                </a:lnTo>
                <a:lnTo>
                  <a:pt x="217598" y="72532"/>
                </a:lnTo>
                <a:lnTo>
                  <a:pt x="259439" y="59611"/>
                </a:lnTo>
                <a:lnTo>
                  <a:pt x="304166" y="47780"/>
                </a:lnTo>
                <a:lnTo>
                  <a:pt x="351588" y="37102"/>
                </a:lnTo>
                <a:lnTo>
                  <a:pt x="401514" y="27641"/>
                </a:lnTo>
                <a:lnTo>
                  <a:pt x="453753" y="19460"/>
                </a:lnTo>
                <a:lnTo>
                  <a:pt x="508113" y="12624"/>
                </a:lnTo>
                <a:lnTo>
                  <a:pt x="564404" y="7197"/>
                </a:lnTo>
                <a:lnTo>
                  <a:pt x="622435" y="3241"/>
                </a:lnTo>
                <a:lnTo>
                  <a:pt x="682014" y="820"/>
                </a:lnTo>
                <a:lnTo>
                  <a:pt x="742950" y="0"/>
                </a:lnTo>
                <a:lnTo>
                  <a:pt x="803885" y="820"/>
                </a:lnTo>
                <a:lnTo>
                  <a:pt x="863464" y="3241"/>
                </a:lnTo>
                <a:lnTo>
                  <a:pt x="921495" y="7197"/>
                </a:lnTo>
                <a:lnTo>
                  <a:pt x="977786" y="12624"/>
                </a:lnTo>
                <a:lnTo>
                  <a:pt x="1032146" y="19460"/>
                </a:lnTo>
                <a:lnTo>
                  <a:pt x="1084385" y="27641"/>
                </a:lnTo>
                <a:lnTo>
                  <a:pt x="1134311" y="37102"/>
                </a:lnTo>
                <a:lnTo>
                  <a:pt x="1181733" y="47780"/>
                </a:lnTo>
                <a:lnTo>
                  <a:pt x="1226460" y="59611"/>
                </a:lnTo>
                <a:lnTo>
                  <a:pt x="1268301" y="72532"/>
                </a:lnTo>
                <a:lnTo>
                  <a:pt x="1307064" y="86479"/>
                </a:lnTo>
                <a:lnTo>
                  <a:pt x="1342558" y="101388"/>
                </a:lnTo>
                <a:lnTo>
                  <a:pt x="1402976" y="133838"/>
                </a:lnTo>
                <a:lnTo>
                  <a:pt x="1448025" y="169371"/>
                </a:lnTo>
                <a:lnTo>
                  <a:pt x="1476176" y="207478"/>
                </a:lnTo>
                <a:lnTo>
                  <a:pt x="1485900" y="247650"/>
                </a:lnTo>
                <a:lnTo>
                  <a:pt x="1483437" y="267961"/>
                </a:lnTo>
                <a:lnTo>
                  <a:pt x="1464308" y="307165"/>
                </a:lnTo>
                <a:lnTo>
                  <a:pt x="1427517" y="344048"/>
                </a:lnTo>
                <a:lnTo>
                  <a:pt x="1374593" y="378103"/>
                </a:lnTo>
                <a:lnTo>
                  <a:pt x="1307064" y="408820"/>
                </a:lnTo>
                <a:lnTo>
                  <a:pt x="1268301" y="422767"/>
                </a:lnTo>
                <a:lnTo>
                  <a:pt x="1226460" y="435688"/>
                </a:lnTo>
                <a:lnTo>
                  <a:pt x="1181733" y="447519"/>
                </a:lnTo>
                <a:lnTo>
                  <a:pt x="1134311" y="458197"/>
                </a:lnTo>
                <a:lnTo>
                  <a:pt x="1084385" y="467658"/>
                </a:lnTo>
                <a:lnTo>
                  <a:pt x="1032146" y="475839"/>
                </a:lnTo>
                <a:lnTo>
                  <a:pt x="977786" y="482675"/>
                </a:lnTo>
                <a:lnTo>
                  <a:pt x="921495" y="488102"/>
                </a:lnTo>
                <a:lnTo>
                  <a:pt x="863464" y="492058"/>
                </a:lnTo>
                <a:lnTo>
                  <a:pt x="803885" y="494479"/>
                </a:lnTo>
                <a:lnTo>
                  <a:pt x="742950" y="495300"/>
                </a:lnTo>
                <a:lnTo>
                  <a:pt x="682014" y="494479"/>
                </a:lnTo>
                <a:lnTo>
                  <a:pt x="622435" y="492058"/>
                </a:lnTo>
                <a:lnTo>
                  <a:pt x="564404" y="488102"/>
                </a:lnTo>
                <a:lnTo>
                  <a:pt x="508113" y="482675"/>
                </a:lnTo>
                <a:lnTo>
                  <a:pt x="453753" y="475839"/>
                </a:lnTo>
                <a:lnTo>
                  <a:pt x="401514" y="467658"/>
                </a:lnTo>
                <a:lnTo>
                  <a:pt x="351588" y="458197"/>
                </a:lnTo>
                <a:lnTo>
                  <a:pt x="304166" y="447519"/>
                </a:lnTo>
                <a:lnTo>
                  <a:pt x="259439" y="435688"/>
                </a:lnTo>
                <a:lnTo>
                  <a:pt x="217598" y="422767"/>
                </a:lnTo>
                <a:lnTo>
                  <a:pt x="178835" y="408820"/>
                </a:lnTo>
                <a:lnTo>
                  <a:pt x="143341" y="393911"/>
                </a:lnTo>
                <a:lnTo>
                  <a:pt x="82923" y="361461"/>
                </a:lnTo>
                <a:lnTo>
                  <a:pt x="37874" y="325928"/>
                </a:lnTo>
                <a:lnTo>
                  <a:pt x="9723" y="287821"/>
                </a:lnTo>
                <a:lnTo>
                  <a:pt x="0" y="247650"/>
                </a:lnTo>
                <a:close/>
              </a:path>
            </a:pathLst>
          </a:custGeom>
          <a:ln w="12192">
            <a:solidFill>
              <a:srgbClr val="7597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9352" y="1803145"/>
            <a:ext cx="2123440" cy="613410"/>
          </a:xfrm>
          <a:custGeom>
            <a:avLst/>
            <a:gdLst/>
            <a:ahLst/>
            <a:cxnLst/>
            <a:rect l="l" t="t" r="r" b="b"/>
            <a:pathLst>
              <a:path w="2123440" h="613410">
                <a:moveTo>
                  <a:pt x="63246" y="540003"/>
                </a:moveTo>
                <a:lnTo>
                  <a:pt x="0" y="597153"/>
                </a:lnTo>
                <a:lnTo>
                  <a:pt x="83565" y="613409"/>
                </a:lnTo>
                <a:lnTo>
                  <a:pt x="76394" y="587501"/>
                </a:lnTo>
                <a:lnTo>
                  <a:pt x="63246" y="587501"/>
                </a:lnTo>
                <a:lnTo>
                  <a:pt x="59182" y="572769"/>
                </a:lnTo>
                <a:lnTo>
                  <a:pt x="71377" y="569379"/>
                </a:lnTo>
                <a:lnTo>
                  <a:pt x="63246" y="540003"/>
                </a:lnTo>
                <a:close/>
              </a:path>
              <a:path w="2123440" h="613410">
                <a:moveTo>
                  <a:pt x="71377" y="569379"/>
                </a:moveTo>
                <a:lnTo>
                  <a:pt x="59182" y="572769"/>
                </a:lnTo>
                <a:lnTo>
                  <a:pt x="63246" y="587501"/>
                </a:lnTo>
                <a:lnTo>
                  <a:pt x="75454" y="584107"/>
                </a:lnTo>
                <a:lnTo>
                  <a:pt x="71377" y="569379"/>
                </a:lnTo>
                <a:close/>
              </a:path>
              <a:path w="2123440" h="613410">
                <a:moveTo>
                  <a:pt x="75454" y="584107"/>
                </a:moveTo>
                <a:lnTo>
                  <a:pt x="63246" y="587501"/>
                </a:lnTo>
                <a:lnTo>
                  <a:pt x="76394" y="587501"/>
                </a:lnTo>
                <a:lnTo>
                  <a:pt x="75454" y="584107"/>
                </a:lnTo>
                <a:close/>
              </a:path>
              <a:path w="2123440" h="613410">
                <a:moveTo>
                  <a:pt x="2119376" y="0"/>
                </a:moveTo>
                <a:lnTo>
                  <a:pt x="71377" y="569379"/>
                </a:lnTo>
                <a:lnTo>
                  <a:pt x="75454" y="584107"/>
                </a:lnTo>
                <a:lnTo>
                  <a:pt x="2123440" y="14731"/>
                </a:lnTo>
                <a:lnTo>
                  <a:pt x="2119376" y="0"/>
                </a:lnTo>
                <a:close/>
              </a:path>
            </a:pathLst>
          </a:custGeom>
          <a:solidFill>
            <a:srgbClr val="7597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6633" y="440562"/>
            <a:ext cx="831850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00CECE"/>
                </a:solidFill>
                <a:latin typeface="Calibri"/>
                <a:cs typeface="Calibri"/>
              </a:rPr>
              <a:t>App</a:t>
            </a:r>
            <a:r>
              <a:rPr sz="4000" spc="-75" dirty="0">
                <a:solidFill>
                  <a:srgbClr val="00CECE"/>
                </a:solidFill>
                <a:latin typeface="Calibri"/>
                <a:cs typeface="Calibri"/>
              </a:rPr>
              <a:t>r</a:t>
            </a:r>
            <a:r>
              <a:rPr sz="4000" spc="-30" dirty="0">
                <a:solidFill>
                  <a:srgbClr val="00CECE"/>
                </a:solidFill>
                <a:latin typeface="Calibri"/>
                <a:cs typeface="Calibri"/>
              </a:rPr>
              <a:t>o</a:t>
            </a:r>
            <a:r>
              <a:rPr sz="4000" spc="-10" dirty="0">
                <a:solidFill>
                  <a:srgbClr val="00CECE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ch</a:t>
            </a:r>
            <a:r>
              <a:rPr sz="4000" spc="-5" dirty="0">
                <a:solidFill>
                  <a:srgbClr val="00CECE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3:</a:t>
            </a:r>
            <a:r>
              <a:rPr sz="4000" dirty="0">
                <a:solidFill>
                  <a:srgbClr val="00CECE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00CECE"/>
                </a:solidFill>
                <a:latin typeface="Calibri"/>
                <a:cs typeface="Calibri"/>
              </a:rPr>
              <a:t>Fu</a:t>
            </a: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n</a:t>
            </a:r>
            <a:r>
              <a:rPr sz="4000" spc="-15" dirty="0">
                <a:solidFill>
                  <a:srgbClr val="00CECE"/>
                </a:solidFill>
                <a:latin typeface="Calibri"/>
                <a:cs typeface="Calibri"/>
              </a:rPr>
              <a:t>ctio</a:t>
            </a:r>
            <a:r>
              <a:rPr sz="4000" spc="-25" dirty="0">
                <a:solidFill>
                  <a:srgbClr val="00CECE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00CECE"/>
                </a:solidFill>
                <a:latin typeface="Calibri"/>
                <a:cs typeface="Calibri"/>
              </a:rPr>
              <a:t> </a:t>
            </a:r>
            <a:r>
              <a:rPr sz="4000" spc="-380" dirty="0">
                <a:solidFill>
                  <a:srgbClr val="00CECE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00CECE"/>
                </a:solidFill>
                <a:latin typeface="Calibri"/>
                <a:cs typeface="Calibri"/>
              </a:rPr>
              <a:t>empl</a:t>
            </a:r>
            <a:r>
              <a:rPr sz="4000" spc="-45" dirty="0">
                <a:solidFill>
                  <a:srgbClr val="00CECE"/>
                </a:solidFill>
                <a:latin typeface="Calibri"/>
                <a:cs typeface="Calibri"/>
              </a:rPr>
              <a:t>a</a:t>
            </a:r>
            <a:r>
              <a:rPr sz="4000" spc="-55" dirty="0">
                <a:solidFill>
                  <a:srgbClr val="00CECE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e</a:t>
            </a:r>
            <a:r>
              <a:rPr sz="4000" dirty="0">
                <a:solidFill>
                  <a:srgbClr val="00CECE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0CECE"/>
                </a:solidFill>
                <a:latin typeface="Calibri"/>
                <a:cs typeface="Calibri"/>
              </a:rPr>
              <a:t>E</a:t>
            </a:r>
            <a:r>
              <a:rPr sz="4000" spc="-95" dirty="0">
                <a:solidFill>
                  <a:srgbClr val="00CECE"/>
                </a:solidFill>
                <a:latin typeface="Calibri"/>
                <a:cs typeface="Calibri"/>
              </a:rPr>
              <a:t>x</a:t>
            </a:r>
            <a:r>
              <a:rPr sz="4000" spc="-30" dirty="0">
                <a:solidFill>
                  <a:srgbClr val="00CECE"/>
                </a:solidFill>
                <a:latin typeface="Calibri"/>
                <a:cs typeface="Calibri"/>
              </a:rPr>
              <a:t>am</a:t>
            </a:r>
            <a:r>
              <a:rPr sz="4000" spc="-15" dirty="0">
                <a:solidFill>
                  <a:srgbClr val="00CECE"/>
                </a:solidFill>
                <a:latin typeface="Calibri"/>
                <a:cs typeface="Calibri"/>
              </a:rPr>
              <a:t>ple</a:t>
            </a:r>
            <a:endParaRPr sz="4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1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0" y="279145"/>
            <a:ext cx="7631379" cy="677108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30" y="1681431"/>
            <a:ext cx="8182513" cy="41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4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0" y="279145"/>
            <a:ext cx="8235290" cy="677108"/>
          </a:xfrm>
        </p:spPr>
        <p:txBody>
          <a:bodyPr/>
          <a:lstStyle/>
          <a:p>
            <a:r>
              <a:rPr lang="en-US" dirty="0" smtClean="0"/>
              <a:t>Example 3.1 – Function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3" y="1219200"/>
            <a:ext cx="8072119" cy="4337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230" y="17526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add(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y) {</a:t>
            </a:r>
          </a:p>
          <a:p>
            <a:r>
              <a:rPr lang="en-US" dirty="0">
                <a:solidFill>
                  <a:srgbClr val="FF0000"/>
                </a:solidFill>
              </a:rPr>
              <a:t>    return (</a:t>
            </a:r>
            <a:r>
              <a:rPr lang="en-US" dirty="0" err="1">
                <a:solidFill>
                  <a:srgbClr val="FF0000"/>
                </a:solidFill>
              </a:rPr>
              <a:t>x+y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add(float x, float y) {</a:t>
            </a:r>
          </a:p>
          <a:p>
            <a:r>
              <a:rPr lang="en-US" dirty="0">
                <a:solidFill>
                  <a:srgbClr val="FF0000"/>
                </a:solidFill>
              </a:rPr>
              <a:t>    return (</a:t>
            </a:r>
            <a:r>
              <a:rPr lang="en-US" dirty="0" err="1">
                <a:solidFill>
                  <a:srgbClr val="FF0000"/>
                </a:solidFill>
              </a:rPr>
              <a:t>x+y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add(double x, double y) {</a:t>
            </a:r>
          </a:p>
          <a:p>
            <a:r>
              <a:rPr lang="en-US" dirty="0">
                <a:solidFill>
                  <a:srgbClr val="FF0000"/>
                </a:solidFill>
              </a:rPr>
              <a:t>    return (</a:t>
            </a:r>
            <a:r>
              <a:rPr lang="en-US" dirty="0" err="1">
                <a:solidFill>
                  <a:srgbClr val="FF0000"/>
                </a:solidFill>
              </a:rPr>
              <a:t>x+y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&lt;&lt;"addition of x and y: "&lt;&lt;add(3,4);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98813" y="1308933"/>
            <a:ext cx="32838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template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typename</a:t>
            </a:r>
            <a:r>
              <a:rPr lang="en-US" dirty="0">
                <a:solidFill>
                  <a:srgbClr val="FF0000"/>
                </a:solidFill>
              </a:rPr>
              <a:t> T&gt;</a:t>
            </a:r>
          </a:p>
          <a:p>
            <a:r>
              <a:rPr lang="en-US" dirty="0">
                <a:solidFill>
                  <a:srgbClr val="FF0000"/>
                </a:solidFill>
              </a:rPr>
              <a:t>T add (T x, T y)</a:t>
            </a: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  return (</a:t>
            </a:r>
            <a:r>
              <a:rPr lang="en-US" dirty="0" err="1">
                <a:solidFill>
                  <a:srgbClr val="FF0000"/>
                </a:solidFill>
              </a:rPr>
              <a:t>x+y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&lt;&lt;"addition of x and y: "&lt;&lt;add&lt;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&gt;(</a:t>
            </a:r>
            <a:r>
              <a:rPr lang="en-US" dirty="0" smtClean="0"/>
              <a:t>3,4);</a:t>
            </a:r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20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145"/>
            <a:ext cx="9296400" cy="1354217"/>
          </a:xfrm>
        </p:spPr>
        <p:txBody>
          <a:bodyPr/>
          <a:lstStyle/>
          <a:p>
            <a:r>
              <a:rPr lang="en-US" dirty="0" smtClean="0"/>
              <a:t>Example 3.2 – Using </a:t>
            </a:r>
            <a:r>
              <a:rPr lang="en-US" dirty="0" smtClean="0">
                <a:solidFill>
                  <a:srgbClr val="00B050"/>
                </a:solidFill>
              </a:rPr>
              <a:t>Different </a:t>
            </a:r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44815"/>
            <a:ext cx="32838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template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typename</a:t>
            </a:r>
            <a:r>
              <a:rPr lang="en-US" dirty="0">
                <a:solidFill>
                  <a:srgbClr val="FF0000"/>
                </a:solidFill>
              </a:rPr>
              <a:t> T&gt;</a:t>
            </a:r>
          </a:p>
          <a:p>
            <a:r>
              <a:rPr lang="en-US" dirty="0">
                <a:solidFill>
                  <a:srgbClr val="FF0000"/>
                </a:solidFill>
              </a:rPr>
              <a:t>T add (T x, T y)</a:t>
            </a: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  return (</a:t>
            </a:r>
            <a:r>
              <a:rPr lang="en-US" dirty="0" err="1">
                <a:solidFill>
                  <a:srgbClr val="FF0000"/>
                </a:solidFill>
              </a:rPr>
              <a:t>x+y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&lt;&lt;"addition of x and y: "&lt;&lt;add&lt;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&gt;(3.4f,4.4f);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1469396"/>
            <a:ext cx="68915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smtClean="0"/>
              <a:t>template </a:t>
            </a:r>
            <a:r>
              <a:rPr lang="en-US" dirty="0"/>
              <a:t>&lt;</a:t>
            </a:r>
            <a:r>
              <a:rPr lang="en-US" dirty="0" err="1"/>
              <a:t>typename</a:t>
            </a:r>
            <a:r>
              <a:rPr lang="en-US" dirty="0"/>
              <a:t> T&gt;</a:t>
            </a:r>
          </a:p>
          <a:p>
            <a:r>
              <a:rPr lang="en-US" dirty="0"/>
              <a:t>T add (T x, T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return(</a:t>
            </a:r>
            <a:r>
              <a:rPr lang="en-US" dirty="0" err="1"/>
              <a:t>x+y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&lt;&lt;"addition of integer x and y: "&lt;&lt;add&lt;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/>
              <a:t>&gt;(3,4)&lt;&lt;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&lt;&lt;"addition of float x and y: "&lt;&lt;add&lt;</a:t>
            </a:r>
            <a:r>
              <a:rPr lang="en-US" dirty="0">
                <a:solidFill>
                  <a:srgbClr val="00B050"/>
                </a:solidFill>
              </a:rPr>
              <a:t>float</a:t>
            </a:r>
            <a:r>
              <a:rPr lang="en-US" dirty="0"/>
              <a:t>&gt;(3.4f,4.4f)&lt;&lt;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&lt;&lt;"addition of double x and y: "&lt;&lt;add&lt;</a:t>
            </a:r>
            <a:r>
              <a:rPr lang="en-US" dirty="0">
                <a:solidFill>
                  <a:srgbClr val="00B050"/>
                </a:solidFill>
              </a:rPr>
              <a:t>double</a:t>
            </a:r>
            <a:r>
              <a:rPr lang="en-US" dirty="0"/>
              <a:t>&gt;(</a:t>
            </a:r>
            <a:r>
              <a:rPr lang="en-US" dirty="0" smtClean="0"/>
              <a:t>3.44,4.44);</a:t>
            </a:r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8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5" dirty="0"/>
              <a:t>Fu</a:t>
            </a:r>
            <a:r>
              <a:rPr spc="5" dirty="0"/>
              <a:t>n</a:t>
            </a:r>
            <a:r>
              <a:rPr dirty="0"/>
              <a:t>ction</a:t>
            </a:r>
            <a:r>
              <a:rPr spc="-5" dirty="0"/>
              <a:t> </a:t>
            </a:r>
            <a:r>
              <a:rPr spc="-405" dirty="0"/>
              <a:t>T</a:t>
            </a:r>
            <a:r>
              <a:rPr dirty="0"/>
              <a:t>empl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es</a:t>
            </a:r>
            <a:r>
              <a:rPr spc="-5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Multiple</a:t>
            </a:r>
          </a:p>
          <a:p>
            <a:pPr marL="1270" algn="ctr">
              <a:lnSpc>
                <a:spcPct val="100000"/>
              </a:lnSpc>
            </a:pPr>
            <a:r>
              <a:rPr dirty="0"/>
              <a:t>A</a:t>
            </a:r>
            <a:r>
              <a:rPr spc="-70" dirty="0"/>
              <a:t>r</a:t>
            </a:r>
            <a:r>
              <a:rPr dirty="0"/>
              <a:t>gume</a:t>
            </a:r>
            <a:r>
              <a:rPr spc="-40" dirty="0"/>
              <a:t>n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694441"/>
            <a:ext cx="8072119" cy="2934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45" dirty="0"/>
              <a:t>t</a:t>
            </a:r>
            <a:r>
              <a:rPr sz="3200" dirty="0"/>
              <a:t>emp</a:t>
            </a:r>
            <a:r>
              <a:rPr sz="3200" spc="-15" dirty="0"/>
              <a:t>l</a:t>
            </a:r>
            <a:r>
              <a:rPr sz="3200" spc="-25" dirty="0"/>
              <a:t>a</a:t>
            </a:r>
            <a:r>
              <a:rPr sz="3200" spc="-45" dirty="0"/>
              <a:t>t</a:t>
            </a:r>
            <a:r>
              <a:rPr sz="3200" dirty="0"/>
              <a:t>e</a:t>
            </a:r>
            <a:r>
              <a:rPr sz="3200" spc="15" dirty="0"/>
              <a:t> </a:t>
            </a:r>
            <a:r>
              <a:rPr sz="3200" spc="-5" dirty="0"/>
              <a:t>&lt;clas</a:t>
            </a:r>
            <a:r>
              <a:rPr sz="3200" dirty="0"/>
              <a:t>s</a:t>
            </a:r>
            <a:r>
              <a:rPr sz="3200" spc="-10" dirty="0"/>
              <a:t> </a:t>
            </a:r>
            <a:r>
              <a:rPr sz="3200" spc="-20" dirty="0"/>
              <a:t>a</a:t>
            </a:r>
            <a:r>
              <a:rPr sz="3200" dirty="0"/>
              <a:t>type&gt;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/>
              <a:t>i</a:t>
            </a:r>
            <a:r>
              <a:rPr sz="3200" spc="-35" dirty="0"/>
              <a:t>n</a:t>
            </a:r>
            <a:r>
              <a:rPr sz="3200" dirty="0"/>
              <a:t>t</a:t>
            </a:r>
            <a:r>
              <a:rPr sz="3200" spc="10" dirty="0"/>
              <a:t> </a:t>
            </a:r>
            <a:r>
              <a:rPr sz="3200" spc="-5" dirty="0"/>
              <a:t>f</a:t>
            </a:r>
            <a:r>
              <a:rPr sz="3200" spc="-10" dirty="0"/>
              <a:t>i</a:t>
            </a:r>
            <a:r>
              <a:rPr sz="3200" spc="-5" dirty="0"/>
              <a:t>nd(</a:t>
            </a:r>
            <a:r>
              <a:rPr sz="3200" spc="-30" dirty="0">
                <a:solidFill>
                  <a:srgbClr val="7030A0"/>
                </a:solidFill>
              </a:rPr>
              <a:t>a</a:t>
            </a:r>
            <a:r>
              <a:rPr sz="3200" dirty="0">
                <a:solidFill>
                  <a:srgbClr val="7030A0"/>
                </a:solidFill>
              </a:rPr>
              <a:t>type</a:t>
            </a:r>
            <a:r>
              <a:rPr sz="3200" spc="10" dirty="0">
                <a:solidFill>
                  <a:srgbClr val="7030A0"/>
                </a:solidFill>
              </a:rPr>
              <a:t> </a:t>
            </a:r>
            <a:r>
              <a:rPr sz="3200" dirty="0">
                <a:solidFill>
                  <a:srgbClr val="7030A0"/>
                </a:solidFill>
              </a:rPr>
              <a:t>a, </a:t>
            </a:r>
            <a:r>
              <a:rPr sz="3200" spc="-25" dirty="0">
                <a:solidFill>
                  <a:srgbClr val="7030A0"/>
                </a:solidFill>
              </a:rPr>
              <a:t>a</a:t>
            </a:r>
            <a:r>
              <a:rPr sz="3200" dirty="0">
                <a:solidFill>
                  <a:srgbClr val="7030A0"/>
                </a:solidFill>
              </a:rPr>
              <a:t>type </a:t>
            </a:r>
            <a:r>
              <a:rPr sz="3200" spc="-5" dirty="0">
                <a:solidFill>
                  <a:srgbClr val="7030A0"/>
                </a:solidFill>
              </a:rPr>
              <a:t>b</a:t>
            </a:r>
            <a:r>
              <a:rPr sz="3200" dirty="0">
                <a:solidFill>
                  <a:srgbClr val="7030A0"/>
                </a:solidFill>
              </a:rPr>
              <a:t>,</a:t>
            </a:r>
            <a:r>
              <a:rPr sz="3200" spc="10" dirty="0">
                <a:solidFill>
                  <a:srgbClr val="7030A0"/>
                </a:solidFill>
              </a:rPr>
              <a:t> </a:t>
            </a:r>
            <a:r>
              <a:rPr sz="3200" dirty="0">
                <a:solidFill>
                  <a:srgbClr val="7030A0"/>
                </a:solidFill>
              </a:rPr>
              <a:t>i</a:t>
            </a:r>
            <a:r>
              <a:rPr sz="3200" spc="-35" dirty="0">
                <a:solidFill>
                  <a:srgbClr val="7030A0"/>
                </a:solidFill>
              </a:rPr>
              <a:t>n</a:t>
            </a:r>
            <a:r>
              <a:rPr sz="3200" dirty="0">
                <a:solidFill>
                  <a:srgbClr val="7030A0"/>
                </a:solidFill>
              </a:rPr>
              <a:t>t </a:t>
            </a:r>
            <a:r>
              <a:rPr sz="3200" spc="-5" dirty="0">
                <a:solidFill>
                  <a:srgbClr val="7030A0"/>
                </a:solidFill>
              </a:rPr>
              <a:t>si</a:t>
            </a:r>
            <a:r>
              <a:rPr sz="3200" spc="-85" dirty="0">
                <a:solidFill>
                  <a:srgbClr val="7030A0"/>
                </a:solidFill>
              </a:rPr>
              <a:t>z</a:t>
            </a:r>
            <a:r>
              <a:rPr sz="3200" dirty="0">
                <a:solidFill>
                  <a:srgbClr val="7030A0"/>
                </a:solidFill>
              </a:rPr>
              <a:t>e</a:t>
            </a:r>
            <a:r>
              <a:rPr sz="3200" dirty="0"/>
              <a:t>)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/>
              <a:t>{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….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812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Mo</a:t>
            </a:r>
            <a:r>
              <a:rPr spc="-55" dirty="0"/>
              <a:t>r</a:t>
            </a:r>
            <a:r>
              <a:rPr dirty="0"/>
              <a:t>e </a:t>
            </a:r>
            <a:r>
              <a:rPr spc="-5" dirty="0"/>
              <a:t>Tha</a:t>
            </a:r>
            <a:r>
              <a:rPr dirty="0"/>
              <a:t>n </a:t>
            </a:r>
            <a:r>
              <a:rPr spc="-5" dirty="0"/>
              <a:t>On</a:t>
            </a:r>
            <a:r>
              <a:rPr dirty="0"/>
              <a:t>e </a:t>
            </a:r>
            <a:r>
              <a:rPr spc="-395" dirty="0"/>
              <a:t>T</a:t>
            </a:r>
            <a:r>
              <a:rPr dirty="0"/>
              <a:t>empl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</a:t>
            </a:r>
          </a:p>
          <a:p>
            <a:pPr algn="ctr">
              <a:lnSpc>
                <a:spcPct val="100000"/>
              </a:lnSpc>
            </a:pPr>
            <a:r>
              <a:rPr dirty="0"/>
              <a:t>A</a:t>
            </a:r>
            <a:r>
              <a:rPr spc="-70" dirty="0"/>
              <a:t>r</a:t>
            </a:r>
            <a:r>
              <a:rPr dirty="0"/>
              <a:t>gume</a:t>
            </a:r>
            <a:r>
              <a:rPr spc="-40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2373"/>
            <a:ext cx="5825490" cy="3028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</a:pP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&lt;</a:t>
            </a:r>
            <a:r>
              <a:rPr sz="3200" spc="-5" dirty="0">
                <a:solidFill>
                  <a:srgbClr val="7030A0"/>
                </a:solidFill>
                <a:latin typeface="Calibri"/>
                <a:cs typeface="Calibri"/>
              </a:rPr>
              <a:t>clas</a:t>
            </a: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sz="32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type, c</a:t>
            </a:r>
            <a:r>
              <a:rPr sz="3200" spc="-15" dirty="0">
                <a:solidFill>
                  <a:srgbClr val="7030A0"/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ass </a:t>
            </a:r>
            <a:r>
              <a:rPr sz="3200" spc="-20" dirty="0">
                <a:solidFill>
                  <a:srgbClr val="7030A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7030A0"/>
                </a:solidFill>
                <a:latin typeface="Calibri"/>
                <a:cs typeface="Calibri"/>
              </a:rPr>
              <a:t>type</a:t>
            </a:r>
            <a:r>
              <a:rPr sz="3200" dirty="0">
                <a:latin typeface="Calibri"/>
                <a:cs typeface="Calibri"/>
              </a:rPr>
              <a:t>&gt; i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nd(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a,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b)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Calibri"/>
                <a:cs typeface="Calibri"/>
              </a:rPr>
              <a:t>….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600" dirty="0">
                <a:latin typeface="Calibri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75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2063750">
              <a:lnSpc>
                <a:spcPct val="100000"/>
              </a:lnSpc>
            </a:pPr>
            <a:r>
              <a:rPr spc="-5" dirty="0"/>
              <a:t>Lectu</a:t>
            </a:r>
            <a:r>
              <a:rPr spc="-50" dirty="0"/>
              <a:t>r</a:t>
            </a:r>
            <a:r>
              <a:rPr dirty="0"/>
              <a:t>e </a:t>
            </a:r>
            <a:r>
              <a:rPr spc="-5" dirty="0"/>
              <a:t>Outl</a:t>
            </a:r>
            <a:r>
              <a:rPr spc="-10" dirty="0"/>
              <a:t>i</a:t>
            </a:r>
            <a:r>
              <a:rPr spc="-5" dirty="0"/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831"/>
            <a:ext cx="7304405" cy="346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620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App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oa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7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" dirty="0">
                <a:latin typeface="Calibri"/>
                <a:cs typeface="Calibri"/>
              </a:rPr>
              <a:t>function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impleme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ide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ti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s </a:t>
            </a:r>
            <a:r>
              <a:rPr sz="3200" spc="-8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</a:t>
            </a:r>
            <a:r>
              <a:rPr sz="3200" spc="-40" dirty="0">
                <a:latin typeface="Calibri"/>
                <a:cs typeface="Calibri"/>
              </a:rPr>
              <a:t>f</a:t>
            </a:r>
            <a:r>
              <a:rPr sz="3200" spc="-9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types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Fun</a:t>
            </a:r>
            <a:r>
              <a:rPr sz="3200" spc="1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tion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9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empl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es</a:t>
            </a: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Thes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log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orithm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endParaRPr sz="2800" dirty="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1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mu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ple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typ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s.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Dou</a:t>
            </a:r>
            <a:r>
              <a:rPr sz="2800" spc="-3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8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Mo</a:t>
            </a:r>
            <a:r>
              <a:rPr spc="-55" dirty="0"/>
              <a:t>r</a:t>
            </a:r>
            <a:r>
              <a:rPr dirty="0"/>
              <a:t>e </a:t>
            </a:r>
            <a:r>
              <a:rPr spc="-5" dirty="0"/>
              <a:t>Tha</a:t>
            </a:r>
            <a:r>
              <a:rPr dirty="0"/>
              <a:t>n </a:t>
            </a:r>
            <a:r>
              <a:rPr spc="-5" dirty="0"/>
              <a:t>On</a:t>
            </a:r>
            <a:r>
              <a:rPr dirty="0"/>
              <a:t>e </a:t>
            </a:r>
            <a:r>
              <a:rPr spc="-395" dirty="0"/>
              <a:t>T</a:t>
            </a:r>
            <a:r>
              <a:rPr dirty="0"/>
              <a:t>empl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</a:t>
            </a:r>
          </a:p>
          <a:p>
            <a:pPr algn="ctr">
              <a:lnSpc>
                <a:spcPct val="100000"/>
              </a:lnSpc>
            </a:pPr>
            <a:r>
              <a:rPr dirty="0"/>
              <a:t>A</a:t>
            </a:r>
            <a:r>
              <a:rPr spc="-70" dirty="0"/>
              <a:t>r</a:t>
            </a:r>
            <a:r>
              <a:rPr dirty="0"/>
              <a:t>gume</a:t>
            </a:r>
            <a:r>
              <a:rPr spc="-40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2373"/>
            <a:ext cx="8034020" cy="4041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114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unct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emp</a:t>
            </a:r>
            <a:r>
              <a:rPr sz="3200" spc="-15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3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 acce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t 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dirty="0">
                <a:latin typeface="Calibri"/>
                <a:cs typeface="Calibri"/>
              </a:rPr>
              <a:t>e type </a:t>
            </a:r>
            <a:r>
              <a:rPr sz="3200" spc="-5" dirty="0">
                <a:latin typeface="Calibri"/>
                <a:cs typeface="Calibri"/>
              </a:rPr>
              <a:t>pa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28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mp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</a:t>
            </a:r>
            <a:r>
              <a:rPr sz="3200" spc="-5" dirty="0">
                <a:latin typeface="Calibri"/>
                <a:cs typeface="Calibri"/>
              </a:rPr>
              <a:t>sp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cifying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een the angle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ac</a:t>
            </a:r>
            <a:r>
              <a:rPr sz="3200" spc="-114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r 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amp</a:t>
            </a:r>
            <a:r>
              <a:rPr sz="3200" spc="-10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e:</a:t>
            </a:r>
          </a:p>
          <a:p>
            <a:pPr marL="1727200" marR="2502535">
              <a:lnSpc>
                <a:spcPct val="120000"/>
              </a:lnSpc>
              <a:spcBef>
                <a:spcPts val="15"/>
              </a:spcBef>
            </a:pP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20" dirty="0">
                <a:latin typeface="Calibri"/>
                <a:cs typeface="Calibri"/>
              </a:rPr>
              <a:t>&lt;</a:t>
            </a:r>
            <a:r>
              <a:rPr sz="2800" spc="-20" dirty="0">
                <a:solidFill>
                  <a:srgbClr val="7030A0"/>
                </a:solidFill>
                <a:latin typeface="Calibri"/>
                <a:cs typeface="Calibri"/>
              </a:rPr>
              <a:t>clas</a:t>
            </a:r>
            <a:r>
              <a:rPr sz="2800" spc="-15" dirty="0">
                <a:solidFill>
                  <a:srgbClr val="7030A0"/>
                </a:solidFill>
                <a:latin typeface="Calibri"/>
                <a:cs typeface="Calibri"/>
              </a:rPr>
              <a:t>s</a:t>
            </a:r>
            <a:r>
              <a:rPr sz="28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spc="-285" dirty="0">
                <a:solidFill>
                  <a:srgbClr val="7030A0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7030A0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7030A0"/>
                </a:solidFill>
                <a:latin typeface="Calibri"/>
                <a:cs typeface="Calibri"/>
              </a:rPr>
              <a:t>class</a:t>
            </a:r>
            <a:r>
              <a:rPr sz="28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7030A0"/>
                </a:solidFill>
                <a:latin typeface="Calibri"/>
                <a:cs typeface="Calibri"/>
              </a:rPr>
              <a:t>U</a:t>
            </a:r>
            <a:r>
              <a:rPr sz="2800" spc="-20" dirty="0">
                <a:latin typeface="Calibri"/>
                <a:cs typeface="Calibri"/>
              </a:rPr>
              <a:t>&gt;</a:t>
            </a:r>
            <a:r>
              <a:rPr sz="2800" spc="-10" dirty="0">
                <a:latin typeface="Calibri"/>
                <a:cs typeface="Calibri"/>
              </a:rPr>
              <a:t> 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tMi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turn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&lt;b?a:b);</a:t>
            </a:r>
            <a:endParaRPr sz="2800" dirty="0">
              <a:latin typeface="Calibri"/>
              <a:cs typeface="Calibri"/>
            </a:endParaRPr>
          </a:p>
          <a:p>
            <a:pPr marL="17272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1753361" y="3582161"/>
            <a:ext cx="5334000" cy="2362200"/>
          </a:xfrm>
          <a:custGeom>
            <a:avLst/>
            <a:gdLst/>
            <a:ahLst/>
            <a:cxnLst/>
            <a:rect l="l" t="t" r="r" b="b"/>
            <a:pathLst>
              <a:path w="5334000" h="2362200">
                <a:moveTo>
                  <a:pt x="0" y="2362200"/>
                </a:moveTo>
                <a:lnTo>
                  <a:pt x="5333999" y="2362200"/>
                </a:lnTo>
                <a:lnTo>
                  <a:pt x="5333999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338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9145"/>
            <a:ext cx="8839200" cy="677108"/>
          </a:xfrm>
        </p:spPr>
        <p:txBody>
          <a:bodyPr/>
          <a:lstStyle/>
          <a:p>
            <a:r>
              <a:rPr lang="en-US" dirty="0" smtClean="0"/>
              <a:t>Example 3.3 – </a:t>
            </a:r>
            <a:r>
              <a:rPr lang="en-US" dirty="0" smtClean="0">
                <a:solidFill>
                  <a:srgbClr val="7030A0"/>
                </a:solidFill>
              </a:rPr>
              <a:t>Switching</a:t>
            </a:r>
            <a:r>
              <a:rPr lang="en-US" dirty="0" smtClean="0"/>
              <a:t> data 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444815"/>
            <a:ext cx="32838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template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typename</a:t>
            </a:r>
            <a:r>
              <a:rPr lang="en-US" dirty="0">
                <a:solidFill>
                  <a:srgbClr val="FF0000"/>
                </a:solidFill>
              </a:rPr>
              <a:t> T&gt;</a:t>
            </a:r>
          </a:p>
          <a:p>
            <a:r>
              <a:rPr lang="en-US" dirty="0">
                <a:solidFill>
                  <a:srgbClr val="FF0000"/>
                </a:solidFill>
              </a:rPr>
              <a:t>T add (T x, T y)</a:t>
            </a:r>
          </a:p>
          <a:p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  return (</a:t>
            </a:r>
            <a:r>
              <a:rPr lang="en-US" dirty="0" err="1">
                <a:solidFill>
                  <a:srgbClr val="FF0000"/>
                </a:solidFill>
              </a:rPr>
              <a:t>x+y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&lt;&lt;"addition of x and y: "&lt;&lt;add&lt;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&gt;(3.4f,4.4f);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1410402"/>
            <a:ext cx="68915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template &lt;</a:t>
            </a:r>
            <a:r>
              <a:rPr lang="en-US" dirty="0" err="1"/>
              <a:t>typename</a:t>
            </a:r>
            <a:r>
              <a:rPr lang="en-US" dirty="0"/>
              <a:t> T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typename</a:t>
            </a:r>
            <a:r>
              <a:rPr lang="en-US" dirty="0">
                <a:solidFill>
                  <a:srgbClr val="7030A0"/>
                </a:solidFill>
              </a:rPr>
              <a:t> U</a:t>
            </a:r>
            <a:r>
              <a:rPr lang="en-US" dirty="0"/>
              <a:t>&gt;</a:t>
            </a:r>
          </a:p>
          <a:p>
            <a:r>
              <a:rPr lang="en-US" dirty="0">
                <a:solidFill>
                  <a:srgbClr val="7030A0"/>
                </a:solidFill>
              </a:rPr>
              <a:t>U</a:t>
            </a:r>
            <a:r>
              <a:rPr lang="en-US" dirty="0"/>
              <a:t> add (T x, </a:t>
            </a:r>
            <a:r>
              <a:rPr lang="en-US" dirty="0">
                <a:solidFill>
                  <a:srgbClr val="7030A0"/>
                </a:solidFill>
              </a:rPr>
              <a:t>U</a:t>
            </a:r>
            <a:r>
              <a:rPr lang="en-US" dirty="0"/>
              <a:t>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return(</a:t>
            </a:r>
            <a:r>
              <a:rPr lang="en-US" dirty="0" err="1"/>
              <a:t>x+y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&lt;&lt;"addition of integer x and y: "&lt;&lt;add&lt;</a:t>
            </a:r>
            <a:r>
              <a:rPr lang="en-US" dirty="0" err="1"/>
              <a:t>int</a:t>
            </a:r>
            <a:r>
              <a:rPr lang="en-US" dirty="0" err="1">
                <a:solidFill>
                  <a:srgbClr val="7030A0"/>
                </a:solidFill>
              </a:rPr>
              <a:t>,double</a:t>
            </a:r>
            <a:r>
              <a:rPr lang="en-US" dirty="0"/>
              <a:t>&gt;(</a:t>
            </a:r>
            <a:r>
              <a:rPr lang="en-US" dirty="0" smtClean="0"/>
              <a:t>3,4.4;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57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280" rIns="0" bIns="0" rtlCol="0">
            <a:spAutoFit/>
          </a:bodyPr>
          <a:lstStyle/>
          <a:p>
            <a:pPr marL="1337945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2</a:t>
            </a:r>
            <a:r>
              <a:rPr spc="-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/>
              <a:t>Explained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831"/>
            <a:ext cx="7651750" cy="360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He</a:t>
            </a:r>
            <a:r>
              <a:rPr sz="3200" spc="-3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e, actual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ty</a:t>
            </a:r>
            <a:r>
              <a:rPr sz="3200" i="1" spc="-15" dirty="0">
                <a:latin typeface="Calibri"/>
                <a:cs typeface="Calibri"/>
              </a:rPr>
              <a:t>p</a:t>
            </a:r>
            <a:r>
              <a:rPr sz="3200" i="1" dirty="0">
                <a:latin typeface="Calibri"/>
                <a:cs typeface="Calibri"/>
              </a:rPr>
              <a:t>e</a:t>
            </a:r>
            <a:r>
              <a:rPr sz="3200" i="1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TYP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oul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deduced (de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ermined)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y the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ompile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dependin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gume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passe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function.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f Pri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wice 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wice(1</a:t>
            </a:r>
            <a:r>
              <a:rPr sz="3200" spc="-10" dirty="0">
                <a:latin typeface="Calibri"/>
                <a:cs typeface="Calibri"/>
              </a:rPr>
              <a:t>4</a:t>
            </a:r>
            <a:r>
              <a:rPr sz="3200" dirty="0">
                <a:latin typeface="Calibri"/>
                <a:cs typeface="Calibri"/>
              </a:rPr>
              <a:t>4);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t,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 </a:t>
            </a:r>
            <a:r>
              <a:rPr sz="3200" spc="-5" dirty="0">
                <a:latin typeface="Calibri"/>
                <a:cs typeface="Calibri"/>
              </a:rPr>
              <a:t>pas</a:t>
            </a:r>
            <a:r>
              <a:rPr sz="3200" dirty="0">
                <a:latin typeface="Calibri"/>
                <a:cs typeface="Calibri"/>
              </a:rPr>
              <a:t>s 3.14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ion,</a:t>
            </a:r>
            <a:endParaRPr sz="32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uce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pe.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384175">
              <a:lnSpc>
                <a:spcPct val="100000"/>
              </a:lnSpc>
            </a:pPr>
            <a:r>
              <a:rPr spc="-395" dirty="0"/>
              <a:t>T</a:t>
            </a:r>
            <a:r>
              <a:rPr dirty="0"/>
              <a:t>empl</a:t>
            </a:r>
            <a:r>
              <a:rPr spc="-40" dirty="0"/>
              <a:t>a</a:t>
            </a:r>
            <a:r>
              <a:rPr spc="-50" dirty="0"/>
              <a:t>t</a:t>
            </a:r>
            <a:r>
              <a:rPr dirty="0"/>
              <a:t>e </a:t>
            </a:r>
            <a:r>
              <a:rPr spc="-5" dirty="0"/>
              <a:t>Function</a:t>
            </a:r>
            <a:r>
              <a:rPr dirty="0"/>
              <a:t>:</a:t>
            </a:r>
            <a:r>
              <a:rPr spc="30" dirty="0"/>
              <a:t> </a:t>
            </a:r>
            <a:r>
              <a:rPr dirty="0"/>
              <a:t>Pri</a:t>
            </a:r>
            <a:r>
              <a:rPr spc="-45" dirty="0"/>
              <a:t>n</a:t>
            </a:r>
            <a:r>
              <a:rPr dirty="0"/>
              <a:t>t</a:t>
            </a:r>
            <a:r>
              <a:rPr spc="-180" dirty="0"/>
              <a:t>T</a:t>
            </a:r>
            <a:r>
              <a:rPr dirty="0"/>
              <a:t>wice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3633215"/>
            <a:ext cx="5785104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336" y="1295400"/>
            <a:ext cx="8292083" cy="2337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791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How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iler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dles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3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em</a:t>
            </a:r>
            <a:r>
              <a:rPr sz="3200" spc="1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late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tions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3600" y="1066800"/>
            <a:ext cx="5061204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2163" y="2481072"/>
            <a:ext cx="2628900" cy="2098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635" y="2500248"/>
            <a:ext cx="2374265" cy="1844039"/>
          </a:xfrm>
          <a:custGeom>
            <a:avLst/>
            <a:gdLst/>
            <a:ahLst/>
            <a:cxnLst/>
            <a:rect l="l" t="t" r="r" b="b"/>
            <a:pathLst>
              <a:path w="2374265" h="1844039">
                <a:moveTo>
                  <a:pt x="77516" y="1680096"/>
                </a:moveTo>
                <a:lnTo>
                  <a:pt x="67197" y="1683756"/>
                </a:lnTo>
                <a:lnTo>
                  <a:pt x="61849" y="1691005"/>
                </a:lnTo>
                <a:lnTo>
                  <a:pt x="0" y="1843913"/>
                </a:lnTo>
                <a:lnTo>
                  <a:pt x="60978" y="1835912"/>
                </a:lnTo>
                <a:lnTo>
                  <a:pt x="41656" y="1835912"/>
                </a:lnTo>
                <a:lnTo>
                  <a:pt x="18287" y="1805813"/>
                </a:lnTo>
                <a:lnTo>
                  <a:pt x="73943" y="1762722"/>
                </a:lnTo>
                <a:lnTo>
                  <a:pt x="97155" y="1705228"/>
                </a:lnTo>
                <a:lnTo>
                  <a:pt x="97875" y="1693095"/>
                </a:lnTo>
                <a:lnTo>
                  <a:pt x="91308" y="1683175"/>
                </a:lnTo>
                <a:lnTo>
                  <a:pt x="77516" y="1680096"/>
                </a:lnTo>
                <a:close/>
              </a:path>
              <a:path w="2374265" h="1844039">
                <a:moveTo>
                  <a:pt x="73943" y="1762722"/>
                </a:moveTo>
                <a:lnTo>
                  <a:pt x="18287" y="1805813"/>
                </a:lnTo>
                <a:lnTo>
                  <a:pt x="41656" y="1835912"/>
                </a:lnTo>
                <a:lnTo>
                  <a:pt x="51990" y="1827911"/>
                </a:lnTo>
                <a:lnTo>
                  <a:pt x="47625" y="1827911"/>
                </a:lnTo>
                <a:lnTo>
                  <a:pt x="27431" y="1801876"/>
                </a:lnTo>
                <a:lnTo>
                  <a:pt x="59758" y="1797857"/>
                </a:lnTo>
                <a:lnTo>
                  <a:pt x="73943" y="1762722"/>
                </a:lnTo>
                <a:close/>
              </a:path>
              <a:path w="2374265" h="1844039">
                <a:moveTo>
                  <a:pt x="164357" y="1784855"/>
                </a:moveTo>
                <a:lnTo>
                  <a:pt x="96748" y="1793259"/>
                </a:lnTo>
                <a:lnTo>
                  <a:pt x="41656" y="1835912"/>
                </a:lnTo>
                <a:lnTo>
                  <a:pt x="60978" y="1835912"/>
                </a:lnTo>
                <a:lnTo>
                  <a:pt x="163576" y="1822450"/>
                </a:lnTo>
                <a:lnTo>
                  <a:pt x="175208" y="1816415"/>
                </a:lnTo>
                <a:lnTo>
                  <a:pt x="180199" y="1804568"/>
                </a:lnTo>
                <a:lnTo>
                  <a:pt x="174824" y="1791039"/>
                </a:lnTo>
                <a:lnTo>
                  <a:pt x="164357" y="1784855"/>
                </a:lnTo>
                <a:close/>
              </a:path>
              <a:path w="2374265" h="1844039">
                <a:moveTo>
                  <a:pt x="59758" y="1797857"/>
                </a:moveTo>
                <a:lnTo>
                  <a:pt x="27431" y="1801876"/>
                </a:lnTo>
                <a:lnTo>
                  <a:pt x="47625" y="1827911"/>
                </a:lnTo>
                <a:lnTo>
                  <a:pt x="59758" y="1797857"/>
                </a:lnTo>
                <a:close/>
              </a:path>
              <a:path w="2374265" h="1844039">
                <a:moveTo>
                  <a:pt x="96748" y="1793259"/>
                </a:moveTo>
                <a:lnTo>
                  <a:pt x="59758" y="1797857"/>
                </a:lnTo>
                <a:lnTo>
                  <a:pt x="47625" y="1827911"/>
                </a:lnTo>
                <a:lnTo>
                  <a:pt x="51990" y="1827911"/>
                </a:lnTo>
                <a:lnTo>
                  <a:pt x="96748" y="1793259"/>
                </a:lnTo>
                <a:close/>
              </a:path>
              <a:path w="2374265" h="1844039">
                <a:moveTo>
                  <a:pt x="2350642" y="0"/>
                </a:moveTo>
                <a:lnTo>
                  <a:pt x="73943" y="1762722"/>
                </a:lnTo>
                <a:lnTo>
                  <a:pt x="59758" y="1797857"/>
                </a:lnTo>
                <a:lnTo>
                  <a:pt x="96748" y="1793259"/>
                </a:lnTo>
                <a:lnTo>
                  <a:pt x="2374011" y="30225"/>
                </a:lnTo>
                <a:lnTo>
                  <a:pt x="23506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9811" y="2482595"/>
            <a:ext cx="3089147" cy="3240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3119" y="2502280"/>
            <a:ext cx="2833370" cy="2985135"/>
          </a:xfrm>
          <a:custGeom>
            <a:avLst/>
            <a:gdLst/>
            <a:ahLst/>
            <a:cxnLst/>
            <a:rect l="l" t="t" r="r" b="b"/>
            <a:pathLst>
              <a:path w="2833370" h="2985135">
                <a:moveTo>
                  <a:pt x="2677987" y="2901646"/>
                </a:moveTo>
                <a:lnTo>
                  <a:pt x="2667838" y="2907005"/>
                </a:lnTo>
                <a:lnTo>
                  <a:pt x="2661173" y="2919945"/>
                </a:lnTo>
                <a:lnTo>
                  <a:pt x="2664776" y="2931604"/>
                </a:lnTo>
                <a:lnTo>
                  <a:pt x="2674874" y="2938780"/>
                </a:lnTo>
                <a:lnTo>
                  <a:pt x="2833242" y="2984881"/>
                </a:lnTo>
                <a:lnTo>
                  <a:pt x="2829900" y="2970657"/>
                </a:lnTo>
                <a:lnTo>
                  <a:pt x="2793491" y="2970657"/>
                </a:lnTo>
                <a:lnTo>
                  <a:pt x="2746073" y="2920675"/>
                </a:lnTo>
                <a:lnTo>
                  <a:pt x="2677987" y="2901646"/>
                </a:lnTo>
                <a:close/>
              </a:path>
              <a:path w="2833370" h="2985135">
                <a:moveTo>
                  <a:pt x="2746073" y="2920675"/>
                </a:moveTo>
                <a:lnTo>
                  <a:pt x="2793491" y="2970657"/>
                </a:lnTo>
                <a:lnTo>
                  <a:pt x="2802765" y="2961894"/>
                </a:lnTo>
                <a:lnTo>
                  <a:pt x="2788792" y="2961894"/>
                </a:lnTo>
                <a:lnTo>
                  <a:pt x="2781405" y="2930550"/>
                </a:lnTo>
                <a:lnTo>
                  <a:pt x="2746073" y="2920675"/>
                </a:lnTo>
                <a:close/>
              </a:path>
              <a:path w="2833370" h="2985135">
                <a:moveTo>
                  <a:pt x="2782576" y="2811218"/>
                </a:moveTo>
                <a:lnTo>
                  <a:pt x="2768338" y="2811708"/>
                </a:lnTo>
                <a:lnTo>
                  <a:pt x="2759746" y="2820594"/>
                </a:lnTo>
                <a:lnTo>
                  <a:pt x="2758439" y="2833116"/>
                </a:lnTo>
                <a:lnTo>
                  <a:pt x="2772630" y="2893323"/>
                </a:lnTo>
                <a:lnTo>
                  <a:pt x="2821178" y="2944495"/>
                </a:lnTo>
                <a:lnTo>
                  <a:pt x="2793491" y="2970657"/>
                </a:lnTo>
                <a:lnTo>
                  <a:pt x="2829900" y="2970657"/>
                </a:lnTo>
                <a:lnTo>
                  <a:pt x="2795524" y="2824353"/>
                </a:lnTo>
                <a:lnTo>
                  <a:pt x="2792189" y="2817340"/>
                </a:lnTo>
                <a:lnTo>
                  <a:pt x="2782576" y="2811218"/>
                </a:lnTo>
                <a:close/>
              </a:path>
              <a:path w="2833370" h="2985135">
                <a:moveTo>
                  <a:pt x="2781405" y="2930550"/>
                </a:moveTo>
                <a:lnTo>
                  <a:pt x="2788792" y="2961894"/>
                </a:lnTo>
                <a:lnTo>
                  <a:pt x="2812669" y="2939288"/>
                </a:lnTo>
                <a:lnTo>
                  <a:pt x="2781405" y="2930550"/>
                </a:lnTo>
                <a:close/>
              </a:path>
              <a:path w="2833370" h="2985135">
                <a:moveTo>
                  <a:pt x="2772630" y="2893323"/>
                </a:moveTo>
                <a:lnTo>
                  <a:pt x="2781405" y="2930550"/>
                </a:lnTo>
                <a:lnTo>
                  <a:pt x="2812669" y="2939288"/>
                </a:lnTo>
                <a:lnTo>
                  <a:pt x="2788792" y="2961894"/>
                </a:lnTo>
                <a:lnTo>
                  <a:pt x="2802765" y="2961894"/>
                </a:lnTo>
                <a:lnTo>
                  <a:pt x="2821178" y="2944495"/>
                </a:lnTo>
                <a:lnTo>
                  <a:pt x="2772630" y="2893323"/>
                </a:lnTo>
                <a:close/>
              </a:path>
              <a:path w="2833370" h="2985135">
                <a:moveTo>
                  <a:pt x="27685" y="0"/>
                </a:moveTo>
                <a:lnTo>
                  <a:pt x="0" y="26162"/>
                </a:lnTo>
                <a:lnTo>
                  <a:pt x="2746073" y="2920675"/>
                </a:lnTo>
                <a:lnTo>
                  <a:pt x="2781405" y="2930550"/>
                </a:lnTo>
                <a:lnTo>
                  <a:pt x="2772630" y="2893323"/>
                </a:lnTo>
                <a:lnTo>
                  <a:pt x="27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400" y="4357115"/>
            <a:ext cx="4646676" cy="99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2732" y="5690615"/>
            <a:ext cx="4745736" cy="990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5864" rIns="0" bIns="0" rtlCol="0">
            <a:spAutoFit/>
          </a:bodyPr>
          <a:lstStyle/>
          <a:p>
            <a:pPr marL="9017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How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iler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dles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3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em</a:t>
            </a:r>
            <a:r>
              <a:rPr sz="3200" spc="1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late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tions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1003"/>
            <a:ext cx="8056880" cy="150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ns,</a:t>
            </a:r>
            <a:r>
              <a:rPr sz="2400" spc="5" dirty="0">
                <a:latin typeface="Times New Roman"/>
                <a:cs typeface="Times New Roman"/>
              </a:rPr>
              <a:t> 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f you 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7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wi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 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doub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 pa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pe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756285" marR="866140" indent="-28702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 instan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his 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unct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 be gene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co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pi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er: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3581400"/>
            <a:ext cx="5462015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3664176"/>
            <a:ext cx="8099425" cy="14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Essen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ia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spc="-16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co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er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would have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te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pla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 phases: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Once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 basic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check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and l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ter</a:t>
            </a:r>
            <a:r>
              <a:rPr sz="2400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each instantia</a:t>
            </a:r>
            <a:r>
              <a:rPr sz="24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ion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of 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unct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on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te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pla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700" y="228600"/>
            <a:ext cx="3689604" cy="2514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89832" y="252984"/>
            <a:ext cx="4026408" cy="2650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337" rIns="0" bIns="0" rtlCol="0">
            <a:spAutoFit/>
          </a:bodyPr>
          <a:lstStyle/>
          <a:p>
            <a:pPr marL="280670">
              <a:lnSpc>
                <a:spcPct val="100000"/>
              </a:lnSpc>
            </a:pPr>
            <a:r>
              <a:rPr sz="4000" spc="-25" dirty="0">
                <a:solidFill>
                  <a:srgbClr val="00CECE"/>
                </a:solidFill>
              </a:rPr>
              <a:t>A </a:t>
            </a:r>
            <a:r>
              <a:rPr sz="4000" spc="-385" dirty="0">
                <a:solidFill>
                  <a:srgbClr val="00CECE"/>
                </a:solidFill>
              </a:rPr>
              <a:t>T</a:t>
            </a:r>
            <a:r>
              <a:rPr sz="4000" spc="-25" dirty="0">
                <a:solidFill>
                  <a:srgbClr val="00CECE"/>
                </a:solidFill>
              </a:rPr>
              <a:t>empl</a:t>
            </a:r>
            <a:r>
              <a:rPr sz="4000" spc="-60" dirty="0">
                <a:solidFill>
                  <a:srgbClr val="00CECE"/>
                </a:solidFill>
              </a:rPr>
              <a:t>at</a:t>
            </a:r>
            <a:r>
              <a:rPr sz="4000" spc="-20" dirty="0">
                <a:solidFill>
                  <a:srgbClr val="00CECE"/>
                </a:solidFill>
              </a:rPr>
              <a:t>e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Function</a:t>
            </a:r>
            <a:r>
              <a:rPr sz="4000" spc="-5" dirty="0">
                <a:solidFill>
                  <a:srgbClr val="00CECE"/>
                </a:solidFill>
              </a:rPr>
              <a:t> </a:t>
            </a:r>
            <a:r>
              <a:rPr sz="4000" spc="-100" dirty="0">
                <a:solidFill>
                  <a:srgbClr val="00CECE"/>
                </a:solidFill>
              </a:rPr>
              <a:t>f</a:t>
            </a:r>
            <a:r>
              <a:rPr sz="4000" spc="-30" dirty="0">
                <a:solidFill>
                  <a:srgbClr val="00CECE"/>
                </a:solidFill>
              </a:rPr>
              <a:t>o</a:t>
            </a:r>
            <a:r>
              <a:rPr sz="4000" spc="-15" dirty="0">
                <a:solidFill>
                  <a:srgbClr val="00CECE"/>
                </a:solidFill>
              </a:rPr>
              <a:t>r</a:t>
            </a:r>
            <a:r>
              <a:rPr sz="4000" spc="10" dirty="0">
                <a:solidFill>
                  <a:srgbClr val="00CECE"/>
                </a:solidFill>
              </a:rPr>
              <a:t> </a:t>
            </a:r>
            <a:r>
              <a:rPr sz="4000" spc="-35" dirty="0">
                <a:solidFill>
                  <a:srgbClr val="00CECE"/>
                </a:solidFill>
              </a:rPr>
              <a:t>M</a:t>
            </a:r>
            <a:r>
              <a:rPr sz="4000" spc="-50" dirty="0">
                <a:solidFill>
                  <a:srgbClr val="00CECE"/>
                </a:solidFill>
              </a:rPr>
              <a:t>a</a:t>
            </a:r>
            <a:r>
              <a:rPr sz="4000" spc="-30" dirty="0">
                <a:solidFill>
                  <a:srgbClr val="00CECE"/>
                </a:solidFill>
              </a:rPr>
              <a:t>ximum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691132"/>
            <a:ext cx="773747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marR="5080" indent="-341630">
              <a:lnSpc>
                <a:spcPts val="3190"/>
              </a:lnSpc>
              <a:buSzPct val="75000"/>
              <a:buFont typeface="Wingdings"/>
              <a:buChar char="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Thi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</a:t>
            </a:r>
            <a:r>
              <a:rPr sz="2800" spc="-7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ty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12" y="3026664"/>
            <a:ext cx="4779645" cy="3208020"/>
          </a:xfrm>
          <a:prstGeom prst="rect">
            <a:avLst/>
          </a:prstGeom>
          <a:solidFill>
            <a:srgbClr val="DADADA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590"/>
              </a:lnSpc>
            </a:pPr>
            <a:r>
              <a:rPr sz="2400" spc="-175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1F487C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pla</a:t>
            </a:r>
            <a:r>
              <a:rPr sz="2400" spc="5" dirty="0">
                <a:solidFill>
                  <a:srgbClr val="1F487C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e</a:t>
            </a:r>
            <a:r>
              <a:rPr sz="2400" spc="-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cl</a:t>
            </a:r>
            <a:r>
              <a:rPr sz="2400" spc="5" dirty="0">
                <a:solidFill>
                  <a:srgbClr val="1F487C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1F487C"/>
                </a:solidFill>
                <a:latin typeface="Times New Roman"/>
                <a:cs typeface="Times New Roman"/>
              </a:rPr>
              <a:t>ss</a:t>
            </a:r>
            <a:r>
              <a:rPr sz="2400" spc="-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T&gt;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(T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  <a:p>
            <a:pPr marL="269240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43890" algn="just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 = a;</a:t>
            </a:r>
            <a:endParaRPr sz="2400">
              <a:latin typeface="Times New Roman"/>
              <a:cs typeface="Times New Roman"/>
            </a:endParaRPr>
          </a:p>
          <a:p>
            <a:pPr marL="650240" marR="1482725" algn="just">
              <a:lnSpc>
                <a:spcPct val="80100"/>
              </a:lnSpc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if (b 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ax)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b; if (c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ax)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c; 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0" dirty="0">
                <a:latin typeface="Times New Roman"/>
                <a:cs typeface="Times New Roman"/>
              </a:rPr>
              <a:t> m</a:t>
            </a:r>
            <a:r>
              <a:rPr sz="2400" dirty="0">
                <a:latin typeface="Times New Roman"/>
                <a:cs typeface="Times New Roman"/>
              </a:rPr>
              <a:t>ax;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337" rIns="0" bIns="0" rtlCol="0">
            <a:spAutoFit/>
          </a:bodyPr>
          <a:lstStyle/>
          <a:p>
            <a:pPr marL="280670">
              <a:lnSpc>
                <a:spcPct val="100000"/>
              </a:lnSpc>
            </a:pPr>
            <a:r>
              <a:rPr sz="4000" spc="-25" dirty="0">
                <a:solidFill>
                  <a:srgbClr val="00CECE"/>
                </a:solidFill>
              </a:rPr>
              <a:t>A </a:t>
            </a:r>
            <a:r>
              <a:rPr sz="4000" spc="-385" dirty="0">
                <a:solidFill>
                  <a:srgbClr val="00CECE"/>
                </a:solidFill>
              </a:rPr>
              <a:t>T</a:t>
            </a:r>
            <a:r>
              <a:rPr sz="4000" spc="-25" dirty="0">
                <a:solidFill>
                  <a:srgbClr val="00CECE"/>
                </a:solidFill>
              </a:rPr>
              <a:t>empl</a:t>
            </a:r>
            <a:r>
              <a:rPr sz="4000" spc="-60" dirty="0">
                <a:solidFill>
                  <a:srgbClr val="00CECE"/>
                </a:solidFill>
              </a:rPr>
              <a:t>at</a:t>
            </a:r>
            <a:r>
              <a:rPr sz="4000" spc="-20" dirty="0">
                <a:solidFill>
                  <a:srgbClr val="00CECE"/>
                </a:solidFill>
              </a:rPr>
              <a:t>e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Function</a:t>
            </a:r>
            <a:r>
              <a:rPr sz="4000" spc="-5" dirty="0">
                <a:solidFill>
                  <a:srgbClr val="00CECE"/>
                </a:solidFill>
              </a:rPr>
              <a:t> </a:t>
            </a:r>
            <a:r>
              <a:rPr sz="4000" spc="-100" dirty="0">
                <a:solidFill>
                  <a:srgbClr val="00CECE"/>
                </a:solidFill>
              </a:rPr>
              <a:t>f</a:t>
            </a:r>
            <a:r>
              <a:rPr sz="4000" spc="-30" dirty="0">
                <a:solidFill>
                  <a:srgbClr val="00CECE"/>
                </a:solidFill>
              </a:rPr>
              <a:t>o</a:t>
            </a:r>
            <a:r>
              <a:rPr sz="4000" spc="-15" dirty="0">
                <a:solidFill>
                  <a:srgbClr val="00CECE"/>
                </a:solidFill>
              </a:rPr>
              <a:t>r</a:t>
            </a:r>
            <a:r>
              <a:rPr sz="4000" spc="10" dirty="0">
                <a:solidFill>
                  <a:srgbClr val="00CECE"/>
                </a:solidFill>
              </a:rPr>
              <a:t> </a:t>
            </a:r>
            <a:r>
              <a:rPr sz="4000" spc="-35" dirty="0">
                <a:solidFill>
                  <a:srgbClr val="00CECE"/>
                </a:solidFill>
              </a:rPr>
              <a:t>M</a:t>
            </a:r>
            <a:r>
              <a:rPr sz="4000" spc="-50" dirty="0">
                <a:solidFill>
                  <a:srgbClr val="00CECE"/>
                </a:solidFill>
              </a:rPr>
              <a:t>a</a:t>
            </a:r>
            <a:r>
              <a:rPr sz="4000" spc="-30" dirty="0">
                <a:solidFill>
                  <a:srgbClr val="00CECE"/>
                </a:solidFill>
              </a:rPr>
              <a:t>ximum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7918" y="1691132"/>
            <a:ext cx="722947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ts val="3190"/>
              </a:lnSpc>
              <a:buSzPct val="75000"/>
              <a:buFont typeface="Wingdings"/>
              <a:buChar char=""/>
              <a:tabLst>
                <a:tab pos="35433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fix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neede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med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-190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eme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12" y="3026664"/>
            <a:ext cx="4779645" cy="3208020"/>
          </a:xfrm>
          <a:prstGeom prst="rect">
            <a:avLst/>
          </a:prstGeom>
          <a:solidFill>
            <a:srgbClr val="DADADA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ct val="100000"/>
              </a:lnSpc>
            </a:pPr>
            <a:r>
              <a:rPr sz="2400" dirty="0">
                <a:solidFill>
                  <a:srgbClr val="FF8000"/>
                </a:solidFill>
                <a:latin typeface="Times New Roman"/>
                <a:cs typeface="Times New Roman"/>
              </a:rPr>
              <a:t>te</a:t>
            </a:r>
            <a:r>
              <a:rPr sz="2400" spc="-15" dirty="0">
                <a:solidFill>
                  <a:srgbClr val="FF8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8000"/>
                </a:solidFill>
                <a:latin typeface="Times New Roman"/>
                <a:cs typeface="Times New Roman"/>
              </a:rPr>
              <a:t>pla</a:t>
            </a:r>
            <a:r>
              <a:rPr sz="2400" spc="5" dirty="0">
                <a:solidFill>
                  <a:srgbClr val="FF8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8000"/>
                </a:solidFill>
                <a:latin typeface="Times New Roman"/>
                <a:cs typeface="Times New Roman"/>
              </a:rPr>
              <a:t>e</a:t>
            </a:r>
            <a:r>
              <a:rPr sz="2400" spc="-3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8000"/>
                </a:solidFill>
                <a:latin typeface="Times New Roman"/>
                <a:cs typeface="Times New Roman"/>
              </a:rPr>
              <a:t>&lt;c</a:t>
            </a:r>
            <a:r>
              <a:rPr sz="2400" spc="5" dirty="0">
                <a:solidFill>
                  <a:srgbClr val="FF8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8000"/>
                </a:solidFill>
                <a:latin typeface="Times New Roman"/>
                <a:cs typeface="Times New Roman"/>
              </a:rPr>
              <a:t>ass Ite</a:t>
            </a:r>
            <a:r>
              <a:rPr sz="2400" spc="-15" dirty="0">
                <a:solidFill>
                  <a:srgbClr val="FF800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FF8000"/>
                </a:solidFill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(Item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 Item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if (a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 b)</a:t>
            </a:r>
            <a:endParaRPr sz="2400">
              <a:latin typeface="Times New Roman"/>
              <a:cs typeface="Times New Roman"/>
            </a:endParaRPr>
          </a:p>
          <a:p>
            <a:pPr marL="8788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a;</a:t>
            </a:r>
            <a:endParaRPr sz="2400"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8788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b;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637" rIns="0" bIns="0" rtlCol="0">
            <a:spAutoFit/>
          </a:bodyPr>
          <a:lstStyle/>
          <a:p>
            <a:pPr marL="280670">
              <a:lnSpc>
                <a:spcPct val="100000"/>
              </a:lnSpc>
            </a:pPr>
            <a:r>
              <a:rPr sz="4000" spc="-25" dirty="0">
                <a:solidFill>
                  <a:srgbClr val="00CECE"/>
                </a:solidFill>
              </a:rPr>
              <a:t>A </a:t>
            </a:r>
            <a:r>
              <a:rPr sz="4000" spc="-385" dirty="0">
                <a:solidFill>
                  <a:srgbClr val="00CECE"/>
                </a:solidFill>
              </a:rPr>
              <a:t>T</a:t>
            </a:r>
            <a:r>
              <a:rPr sz="4000" spc="-25" dirty="0">
                <a:solidFill>
                  <a:srgbClr val="00CECE"/>
                </a:solidFill>
              </a:rPr>
              <a:t>empl</a:t>
            </a:r>
            <a:r>
              <a:rPr sz="4000" spc="-60" dirty="0">
                <a:solidFill>
                  <a:srgbClr val="00CECE"/>
                </a:solidFill>
              </a:rPr>
              <a:t>at</a:t>
            </a:r>
            <a:r>
              <a:rPr sz="4000" spc="-20" dirty="0">
                <a:solidFill>
                  <a:srgbClr val="00CECE"/>
                </a:solidFill>
              </a:rPr>
              <a:t>e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Function</a:t>
            </a:r>
            <a:r>
              <a:rPr sz="4000" spc="-5" dirty="0">
                <a:solidFill>
                  <a:srgbClr val="00CECE"/>
                </a:solidFill>
              </a:rPr>
              <a:t> </a:t>
            </a:r>
            <a:r>
              <a:rPr sz="4000" spc="-100" dirty="0">
                <a:solidFill>
                  <a:srgbClr val="00CECE"/>
                </a:solidFill>
              </a:rPr>
              <a:t>f</a:t>
            </a:r>
            <a:r>
              <a:rPr sz="4000" spc="-30" dirty="0">
                <a:solidFill>
                  <a:srgbClr val="00CECE"/>
                </a:solidFill>
              </a:rPr>
              <a:t>o</a:t>
            </a:r>
            <a:r>
              <a:rPr sz="4000" spc="-15" dirty="0">
                <a:solidFill>
                  <a:srgbClr val="00CECE"/>
                </a:solidFill>
              </a:rPr>
              <a:t>r</a:t>
            </a:r>
            <a:r>
              <a:rPr sz="4000" spc="10" dirty="0">
                <a:solidFill>
                  <a:srgbClr val="00CECE"/>
                </a:solidFill>
              </a:rPr>
              <a:t> </a:t>
            </a:r>
            <a:r>
              <a:rPr sz="4000" spc="-35" dirty="0">
                <a:solidFill>
                  <a:srgbClr val="00CECE"/>
                </a:solidFill>
              </a:rPr>
              <a:t>M</a:t>
            </a:r>
            <a:r>
              <a:rPr sz="4000" spc="-50" dirty="0">
                <a:solidFill>
                  <a:srgbClr val="00CECE"/>
                </a:solidFill>
              </a:rPr>
              <a:t>a</a:t>
            </a:r>
            <a:r>
              <a:rPr sz="4000" spc="-30" dirty="0">
                <a:solidFill>
                  <a:srgbClr val="00CECE"/>
                </a:solidFill>
              </a:rPr>
              <a:t>ximum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4565" y="1830832"/>
            <a:ext cx="7663180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ts val="3190"/>
              </a:lnSpc>
              <a:buSzPct val="75000"/>
              <a:buFont typeface="Wingdings"/>
              <a:buChar char=""/>
              <a:tabLst>
                <a:tab pos="354330" algn="l"/>
              </a:tabLst>
            </a:pPr>
            <a:r>
              <a:rPr sz="2800" spc="-20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wri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empl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function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cho</a:t>
            </a:r>
            <a:r>
              <a:rPr sz="2800" spc="-20" dirty="0">
                <a:latin typeface="Calibri"/>
                <a:cs typeface="Calibri"/>
              </a:rPr>
              <a:t>os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depen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upon...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12" y="3026664"/>
            <a:ext cx="4779645" cy="3208020"/>
          </a:xfrm>
          <a:prstGeom prst="rect">
            <a:avLst/>
          </a:prstGeom>
          <a:solidFill>
            <a:srgbClr val="DADADA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&lt;c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ass Ite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2400" dirty="0">
                <a:solidFill>
                  <a:srgbClr val="FF8000"/>
                </a:solidFill>
                <a:latin typeface="Times New Roman"/>
                <a:cs typeface="Times New Roman"/>
              </a:rPr>
              <a:t>Item</a:t>
            </a:r>
            <a:r>
              <a:rPr sz="2400" spc="-2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FF8000"/>
                </a:solidFill>
                <a:latin typeface="Times New Roman"/>
                <a:cs typeface="Times New Roman"/>
              </a:rPr>
              <a:t>Item</a:t>
            </a:r>
            <a:r>
              <a:rPr sz="2400" spc="-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 </a:t>
            </a:r>
            <a:r>
              <a:rPr sz="2400" dirty="0">
                <a:solidFill>
                  <a:srgbClr val="FF8000"/>
                </a:solidFill>
                <a:latin typeface="Times New Roman"/>
                <a:cs typeface="Times New Roman"/>
              </a:rPr>
              <a:t>Item</a:t>
            </a:r>
            <a:r>
              <a:rPr sz="2400" spc="-3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b)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if (a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 b)</a:t>
            </a:r>
            <a:endParaRPr sz="2400">
              <a:latin typeface="Times New Roman"/>
              <a:cs typeface="Times New Roman"/>
            </a:endParaRPr>
          </a:p>
          <a:p>
            <a:pPr marL="8788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a;</a:t>
            </a:r>
            <a:endParaRPr sz="2400"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8788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b;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0" y="279145"/>
            <a:ext cx="7631379" cy="677108"/>
          </a:xfrm>
        </p:spPr>
        <p:txBody>
          <a:bodyPr/>
          <a:lstStyle/>
          <a:p>
            <a:r>
              <a:rPr lang="en-US" dirty="0" smtClean="0"/>
              <a:t>Templates in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694441"/>
            <a:ext cx="8072119" cy="4247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Template is simple but very </a:t>
            </a:r>
            <a:r>
              <a:rPr lang="en-US" dirty="0" smtClean="0">
                <a:solidFill>
                  <a:srgbClr val="00B0F0"/>
                </a:solidFill>
              </a:rPr>
              <a:t>powerful tool </a:t>
            </a:r>
            <a:r>
              <a:rPr lang="en-US" dirty="0" smtClean="0"/>
              <a:t>in C++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Templates are the enablers of </a:t>
            </a:r>
            <a:r>
              <a:rPr lang="en-US" dirty="0" smtClean="0">
                <a:solidFill>
                  <a:srgbClr val="00B0F0"/>
                </a:solidFill>
              </a:rPr>
              <a:t>generic programming</a:t>
            </a:r>
            <a:r>
              <a:rPr lang="en-US" dirty="0" smtClean="0"/>
              <a:t> – coding that is independent of any particular data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 template is blueprint or formula for creating generic </a:t>
            </a:r>
            <a:r>
              <a:rPr lang="en-US" dirty="0" smtClean="0">
                <a:solidFill>
                  <a:srgbClr val="002060"/>
                </a:solidFill>
              </a:rPr>
              <a:t>function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002060"/>
                </a:solidFill>
              </a:rPr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Types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Function templates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Class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5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0337" rIns="0" bIns="0" rtlCol="0">
            <a:spAutoFit/>
          </a:bodyPr>
          <a:lstStyle/>
          <a:p>
            <a:pPr marL="1129665">
              <a:lnSpc>
                <a:spcPct val="100000"/>
              </a:lnSpc>
            </a:pPr>
            <a:r>
              <a:rPr sz="4000" spc="-20" dirty="0">
                <a:solidFill>
                  <a:srgbClr val="00CECE"/>
                </a:solidFill>
              </a:rPr>
              <a:t>Using</a:t>
            </a:r>
            <a:r>
              <a:rPr sz="4000" spc="-15" dirty="0">
                <a:solidFill>
                  <a:srgbClr val="00CECE"/>
                </a:solidFill>
              </a:rPr>
              <a:t> </a:t>
            </a:r>
            <a:r>
              <a:rPr sz="4000" spc="-20" dirty="0">
                <a:solidFill>
                  <a:srgbClr val="00CECE"/>
                </a:solidFill>
              </a:rPr>
              <a:t>a </a:t>
            </a:r>
            <a:r>
              <a:rPr sz="4000" spc="-385" dirty="0">
                <a:solidFill>
                  <a:srgbClr val="00CECE"/>
                </a:solidFill>
              </a:rPr>
              <a:t>T</a:t>
            </a:r>
            <a:r>
              <a:rPr sz="4000" spc="-25" dirty="0">
                <a:solidFill>
                  <a:srgbClr val="00CECE"/>
                </a:solidFill>
              </a:rPr>
              <a:t>empl</a:t>
            </a:r>
            <a:r>
              <a:rPr sz="4000" spc="-60" dirty="0">
                <a:solidFill>
                  <a:srgbClr val="00CECE"/>
                </a:solidFill>
              </a:rPr>
              <a:t>at</a:t>
            </a:r>
            <a:r>
              <a:rPr sz="4000" spc="-20" dirty="0">
                <a:solidFill>
                  <a:srgbClr val="00CECE"/>
                </a:solidFill>
              </a:rPr>
              <a:t>e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Function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64565" y="1645030"/>
            <a:ext cx="7026909" cy="116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ts val="3190"/>
              </a:lnSpc>
              <a:buSzPct val="75000"/>
              <a:buFont typeface="Wingdings"/>
              <a:buChar char=""/>
              <a:tabLst>
                <a:tab pos="354330" algn="l"/>
              </a:tabLst>
            </a:pPr>
            <a:r>
              <a:rPr sz="2800" spc="-20" dirty="0">
                <a:latin typeface="Calibri"/>
                <a:cs typeface="Calibri"/>
              </a:rPr>
              <a:t>Onc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empl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fi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ed,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 use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adequ</a:t>
            </a:r>
            <a:r>
              <a:rPr sz="2800" spc="-4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our 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am...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12" y="3026664"/>
            <a:ext cx="4363720" cy="3208020"/>
          </a:xfrm>
          <a:prstGeom prst="rect">
            <a:avLst/>
          </a:prstGeom>
          <a:solidFill>
            <a:srgbClr val="DADADA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te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&lt;c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ass Ite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&gt;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(Item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 Item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if (a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 b)</a:t>
            </a:r>
            <a:endParaRPr sz="2400">
              <a:latin typeface="Times New Roman"/>
              <a:cs typeface="Times New Roman"/>
            </a:endParaRPr>
          </a:p>
          <a:p>
            <a:pPr marL="8788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a;</a:t>
            </a:r>
            <a:endParaRPr sz="2400">
              <a:latin typeface="Times New Roman"/>
              <a:cs typeface="Times New Roman"/>
            </a:endParaRPr>
          </a:p>
          <a:p>
            <a:pPr marL="574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el</a:t>
            </a:r>
            <a:r>
              <a:rPr sz="2400" spc="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8788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b;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2650490">
              <a:lnSpc>
                <a:spcPct val="100000"/>
              </a:lnSpc>
            </a:pPr>
            <a:r>
              <a:rPr spc="-5" dirty="0"/>
              <a:t>E</a:t>
            </a:r>
            <a:r>
              <a:rPr spc="-85" dirty="0"/>
              <a:t>x</a:t>
            </a:r>
            <a:r>
              <a:rPr dirty="0"/>
              <a:t>ample 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015" y="1610058"/>
            <a:ext cx="3378835" cy="389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int 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bs(int n)</a:t>
            </a:r>
            <a:endParaRPr sz="26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{ 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urn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(n&lt;0)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?</a:t>
            </a:r>
            <a:r>
              <a:rPr sz="2600" spc="-5" dirty="0">
                <a:latin typeface="Times New Roman"/>
                <a:cs typeface="Times New Roman"/>
              </a:rPr>
              <a:t> -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5" dirty="0">
                <a:latin typeface="Times New Roman"/>
                <a:cs typeface="Times New Roman"/>
              </a:rPr>
              <a:t> n</a:t>
            </a:r>
            <a:r>
              <a:rPr sz="2600" dirty="0">
                <a:latin typeface="Times New Roman"/>
                <a:cs typeface="Times New Roman"/>
              </a:rPr>
              <a:t>;}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float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abs</a:t>
            </a:r>
            <a:r>
              <a:rPr sz="2600" spc="-15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float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n)</a:t>
            </a:r>
            <a:endParaRPr sz="2600">
              <a:latin typeface="Times New Roman"/>
              <a:cs typeface="Times New Roman"/>
            </a:endParaRPr>
          </a:p>
          <a:p>
            <a:pPr marL="12700" indent="762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{ </a:t>
            </a:r>
            <a:r>
              <a:rPr sz="2600" spc="-1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urn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(n&lt;0)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?</a:t>
            </a:r>
            <a:r>
              <a:rPr sz="2600" spc="-5" dirty="0">
                <a:latin typeface="Times New Roman"/>
                <a:cs typeface="Times New Roman"/>
              </a:rPr>
              <a:t> -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5" dirty="0">
                <a:latin typeface="Times New Roman"/>
                <a:cs typeface="Times New Roman"/>
              </a:rPr>
              <a:t> n</a:t>
            </a:r>
            <a:r>
              <a:rPr sz="2600" dirty="0">
                <a:latin typeface="Times New Roman"/>
                <a:cs typeface="Times New Roman"/>
              </a:rPr>
              <a:t>;}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84709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plate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&lt;</a:t>
            </a:r>
            <a:r>
              <a:rPr sz="2600" spc="-1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l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ss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T&gt; 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abs</a:t>
            </a:r>
            <a:r>
              <a:rPr sz="2600" spc="-15" dirty="0"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n)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{ 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urn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(n &lt;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0)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?</a:t>
            </a:r>
            <a:r>
              <a:rPr sz="2600" spc="-5" dirty="0">
                <a:latin typeface="Times New Roman"/>
                <a:cs typeface="Times New Roman"/>
              </a:rPr>
              <a:t> -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: 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;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145"/>
            <a:ext cx="8686800" cy="711455"/>
          </a:xfrm>
        </p:spPr>
        <p:txBody>
          <a:bodyPr/>
          <a:lstStyle/>
          <a:p>
            <a:r>
              <a:rPr lang="en-US" dirty="0" smtClean="0"/>
              <a:t>Swapping two variables Example 5.1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1430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void Swap(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&amp; a,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&amp; b)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temp=a;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a=b;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b=temp;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void Swap(char&amp; a, char&amp; b)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char temp=a;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a=b;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b=temp;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6200" y="128149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a=5, b=6;</a:t>
            </a: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&lt;&lt;"Before Swap:"&lt;&lt; a &lt;&lt; " , " &lt;&lt; b &lt;&lt;</a:t>
            </a:r>
            <a:r>
              <a:rPr lang="en-US" dirty="0" err="1">
                <a:solidFill>
                  <a:srgbClr val="7030A0"/>
                </a:solidFill>
              </a:rPr>
              <a:t>endl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    Swap(a, b);</a:t>
            </a: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&lt;&lt;"After Swap:"&lt;&lt; a &lt;&lt; " , " &lt;&lt; b &lt;&lt;</a:t>
            </a:r>
            <a:r>
              <a:rPr lang="en-US" dirty="0" err="1">
                <a:solidFill>
                  <a:srgbClr val="7030A0"/>
                </a:solidFill>
              </a:rPr>
              <a:t>endl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char c='c', d='d';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&lt;&lt;"Before Swap:"&lt;&lt; c &lt;&lt; " , " &lt;&lt; c &lt;&lt;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Swap(c, d);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&lt;&lt;"After Swap:"&lt;&lt; c &lt;&lt; " , " &lt;&lt; c &lt;&lt;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251817"/>
            <a:ext cx="2586700" cy="130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7509"/>
            <a:ext cx="8469579" cy="1354217"/>
          </a:xfrm>
        </p:spPr>
        <p:txBody>
          <a:bodyPr/>
          <a:lstStyle/>
          <a:p>
            <a:r>
              <a:rPr lang="en-US" dirty="0" smtClean="0"/>
              <a:t>See problem? Generics! Example 5.2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6587" y="394692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fr-FR" dirty="0" err="1" smtClean="0"/>
              <a:t>template</a:t>
            </a:r>
            <a:r>
              <a:rPr lang="fr-FR" dirty="0" smtClean="0"/>
              <a:t> </a:t>
            </a:r>
            <a:r>
              <a:rPr lang="fr-FR" dirty="0"/>
              <a:t>&lt;</a:t>
            </a:r>
            <a:r>
              <a:rPr lang="fr-FR" dirty="0" err="1"/>
              <a:t>typename</a:t>
            </a:r>
            <a:r>
              <a:rPr lang="fr-FR" dirty="0"/>
              <a:t> T&gt;</a:t>
            </a:r>
          </a:p>
          <a:p>
            <a:r>
              <a:rPr lang="fr-FR" dirty="0" err="1"/>
              <a:t>void</a:t>
            </a:r>
            <a:r>
              <a:rPr lang="fr-FR" dirty="0"/>
              <a:t> Swap (T&amp; a, T&amp; b)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T </a:t>
            </a:r>
            <a:r>
              <a:rPr lang="fr-FR" dirty="0" err="1"/>
              <a:t>temp</a:t>
            </a:r>
            <a:r>
              <a:rPr lang="fr-FR" dirty="0"/>
              <a:t>=a;</a:t>
            </a:r>
          </a:p>
          <a:p>
            <a:r>
              <a:rPr lang="fr-FR" dirty="0"/>
              <a:t>    a=b;</a:t>
            </a:r>
          </a:p>
          <a:p>
            <a:r>
              <a:rPr lang="fr-FR" dirty="0"/>
              <a:t>    b=</a:t>
            </a:r>
            <a:r>
              <a:rPr lang="fr-FR" dirty="0" err="1"/>
              <a:t>temp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void Swap(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&amp; a,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&amp; b)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temp=a;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a=b;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b=temp;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void Swap(char&amp; a, char&amp; b)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char temp=a;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a=b;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b=temp;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5689" y="87513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a=5, b=6;</a:t>
            </a: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&lt;&lt;"Before Swap:"&lt;&lt; a &lt;&lt; " , " &lt;&lt; b &lt;&lt;</a:t>
            </a:r>
            <a:r>
              <a:rPr lang="en-US" dirty="0" err="1">
                <a:solidFill>
                  <a:srgbClr val="7030A0"/>
                </a:solidFill>
              </a:rPr>
              <a:t>endl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    Swap(a, b);</a:t>
            </a: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&lt;&lt;"After Swap:"&lt;&lt; a &lt;&lt; " , " &lt;&lt; b &lt;&lt;</a:t>
            </a:r>
            <a:r>
              <a:rPr lang="en-US" dirty="0" err="1">
                <a:solidFill>
                  <a:srgbClr val="7030A0"/>
                </a:solidFill>
              </a:rPr>
              <a:t>endl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char c='c', d='d';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&lt;&lt;"Before Swap:"&lt;&lt; c &lt;&lt; " , " &lt;&lt; c &lt;&lt;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Swap(c, d);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&lt;&lt;"After Swap:"&lt;&lt; c &lt;&lt; " , " &lt;&lt; c &lt;&lt;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714" y="4796483"/>
            <a:ext cx="2885909" cy="1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7509"/>
            <a:ext cx="8469579" cy="677108"/>
          </a:xfrm>
        </p:spPr>
        <p:txBody>
          <a:bodyPr/>
          <a:lstStyle/>
          <a:p>
            <a:r>
              <a:rPr lang="en-US" dirty="0" smtClean="0"/>
              <a:t>Example 5.3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01363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fr-FR" dirty="0" err="1" smtClean="0"/>
              <a:t>template</a:t>
            </a:r>
            <a:r>
              <a:rPr lang="fr-FR" dirty="0" smtClean="0"/>
              <a:t> &lt;</a:t>
            </a:r>
            <a:r>
              <a:rPr lang="fr-FR" dirty="0" err="1" smtClean="0"/>
              <a:t>typename</a:t>
            </a:r>
            <a:r>
              <a:rPr lang="fr-FR" dirty="0" smtClean="0"/>
              <a:t> T&gt;</a:t>
            </a:r>
            <a:endParaRPr lang="fr-FR" dirty="0"/>
          </a:p>
          <a:p>
            <a:r>
              <a:rPr lang="fr-FR" dirty="0" err="1"/>
              <a:t>void</a:t>
            </a:r>
            <a:r>
              <a:rPr lang="fr-FR" dirty="0"/>
              <a:t> Swap (</a:t>
            </a:r>
            <a:r>
              <a:rPr lang="fr-FR" dirty="0" smtClean="0"/>
              <a:t>T&amp; </a:t>
            </a:r>
            <a:r>
              <a:rPr lang="fr-FR" dirty="0"/>
              <a:t>a, </a:t>
            </a:r>
            <a:r>
              <a:rPr lang="fr-FR" dirty="0" smtClean="0"/>
              <a:t>T&amp; </a:t>
            </a:r>
            <a:r>
              <a:rPr lang="fr-FR" dirty="0"/>
              <a:t>b)</a:t>
            </a:r>
          </a:p>
          <a:p>
            <a:r>
              <a:rPr lang="fr-FR" dirty="0"/>
              <a:t>{</a:t>
            </a:r>
          </a:p>
          <a:p>
            <a:r>
              <a:rPr lang="fr-FR" dirty="0"/>
              <a:t>    </a:t>
            </a:r>
            <a:r>
              <a:rPr lang="fr-FR" dirty="0" smtClean="0"/>
              <a:t>T </a:t>
            </a:r>
            <a:r>
              <a:rPr lang="fr-FR" dirty="0" err="1"/>
              <a:t>temp</a:t>
            </a:r>
            <a:r>
              <a:rPr lang="fr-FR" dirty="0"/>
              <a:t>=a;</a:t>
            </a:r>
          </a:p>
          <a:p>
            <a:r>
              <a:rPr lang="fr-FR" dirty="0"/>
              <a:t>    a=b;</a:t>
            </a:r>
          </a:p>
          <a:p>
            <a:r>
              <a:rPr lang="fr-FR" dirty="0"/>
              <a:t>    b=</a:t>
            </a:r>
            <a:r>
              <a:rPr lang="fr-FR" dirty="0" err="1"/>
              <a:t>temp</a:t>
            </a:r>
            <a:r>
              <a:rPr lang="fr-FR" dirty="0"/>
              <a:t>;</a:t>
            </a:r>
          </a:p>
          <a:p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815689" y="87513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a=5, b=6;</a:t>
            </a: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&lt;&lt;"Before Swap:"&lt;&lt; a &lt;&lt; " , " &lt;&lt; b &lt;&lt;</a:t>
            </a:r>
            <a:r>
              <a:rPr lang="en-US" dirty="0" err="1">
                <a:solidFill>
                  <a:srgbClr val="7030A0"/>
                </a:solidFill>
              </a:rPr>
              <a:t>endl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smtClean="0">
                <a:solidFill>
                  <a:srgbClr val="7030A0"/>
                </a:solidFill>
              </a:rPr>
              <a:t>Swap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</a:t>
            </a:r>
            <a:r>
              <a:rPr lang="en-US" dirty="0">
                <a:solidFill>
                  <a:srgbClr val="7030A0"/>
                </a:solidFill>
              </a:rPr>
              <a:t>a, b);</a:t>
            </a:r>
          </a:p>
          <a:p>
            <a:r>
              <a:rPr lang="en-US" dirty="0">
                <a:solidFill>
                  <a:srgbClr val="7030A0"/>
                </a:solidFill>
              </a:rPr>
              <a:t>    </a:t>
            </a:r>
            <a:r>
              <a:rPr lang="en-US" dirty="0" err="1">
                <a:solidFill>
                  <a:srgbClr val="7030A0"/>
                </a:solidFill>
              </a:rPr>
              <a:t>cout</a:t>
            </a:r>
            <a:r>
              <a:rPr lang="en-US" dirty="0">
                <a:solidFill>
                  <a:srgbClr val="7030A0"/>
                </a:solidFill>
              </a:rPr>
              <a:t>&lt;&lt;"After Swap:"&lt;&lt; a &lt;&lt; " , " &lt;&lt; b &lt;&lt;</a:t>
            </a:r>
            <a:r>
              <a:rPr lang="en-US" dirty="0" err="1">
                <a:solidFill>
                  <a:srgbClr val="7030A0"/>
                </a:solidFill>
              </a:rPr>
              <a:t>endl</a:t>
            </a:r>
            <a:r>
              <a:rPr lang="en-US" dirty="0">
                <a:solidFill>
                  <a:srgbClr val="7030A0"/>
                </a:solidFill>
              </a:rPr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char c='c', d='d';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&lt;&lt;"Before Swap:"&lt;&lt; c &lt;&lt; " , " &lt;&lt; c &lt;&lt;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Swap</a:t>
            </a:r>
            <a:r>
              <a:rPr lang="en-US" dirty="0" smtClean="0"/>
              <a:t>&lt;char&gt;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c, d);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cout</a:t>
            </a:r>
            <a:r>
              <a:rPr lang="en-US" dirty="0">
                <a:solidFill>
                  <a:srgbClr val="FF0000"/>
                </a:solidFill>
              </a:rPr>
              <a:t>&lt;&lt;"After Swap:"&lt;&lt; c &lt;&lt; " , " &lt;&lt; c &lt;&lt;</a:t>
            </a:r>
            <a:r>
              <a:rPr lang="en-US" dirty="0" err="1">
                <a:solidFill>
                  <a:srgbClr val="FF0000"/>
                </a:solidFill>
              </a:rPr>
              <a:t>endl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9689" y="455699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template &lt;</a:t>
            </a:r>
            <a:r>
              <a:rPr lang="en-US" dirty="0">
                <a:solidFill>
                  <a:srgbClr val="FF0000"/>
                </a:solidFill>
              </a:rPr>
              <a:t>class Type</a:t>
            </a:r>
            <a:r>
              <a:rPr lang="en-US" dirty="0"/>
              <a:t>&gt;</a:t>
            </a:r>
          </a:p>
          <a:p>
            <a:r>
              <a:rPr lang="en-US" dirty="0"/>
              <a:t>void Swap (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&amp; a,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&amp; b)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 temp=a;</a:t>
            </a:r>
          </a:p>
          <a:p>
            <a:r>
              <a:rPr lang="en-US" dirty="0"/>
              <a:t>    a=b;</a:t>
            </a:r>
          </a:p>
          <a:p>
            <a:r>
              <a:rPr lang="en-US" dirty="0"/>
              <a:t>    b=temp;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" y="4038600"/>
            <a:ext cx="533400" cy="65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5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155" y="294304"/>
            <a:ext cx="4088129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spc="-5" dirty="0" smtClean="0">
                <a:latin typeface="Calibri"/>
                <a:cs typeface="Calibri"/>
              </a:rPr>
              <a:t>Which one is more efficient in terms of RAM?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 smtClean="0">
                <a:latin typeface="Calibri"/>
                <a:cs typeface="Calibri"/>
              </a:rPr>
              <a:t>Simplif</a:t>
            </a:r>
            <a:r>
              <a:rPr sz="3200" spc="20" dirty="0" smtClean="0">
                <a:latin typeface="Calibri"/>
                <a:cs typeface="Calibri"/>
              </a:rPr>
              <a:t>y</a:t>
            </a:r>
            <a:r>
              <a:rPr sz="3200" dirty="0" smtClean="0">
                <a:latin typeface="Calibri"/>
                <a:cs typeface="Calibri"/>
              </a:rPr>
              <a:t>ing</a:t>
            </a:r>
            <a:r>
              <a:rPr sz="3200" spc="40" dirty="0" smtClean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Li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ting: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2264074"/>
            <a:ext cx="7599680" cy="421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tabLst>
                <a:tab pos="379730" algn="l"/>
              </a:tabLst>
            </a:pPr>
            <a:r>
              <a:rPr sz="2800" spc="-20" dirty="0">
                <a:latin typeface="Arial"/>
                <a:cs typeface="Arial"/>
              </a:rPr>
              <a:t>–		</a:t>
            </a:r>
            <a:r>
              <a:rPr sz="2800" spc="-15" dirty="0">
                <a:latin typeface="Calibri"/>
                <a:cs typeface="Calibri"/>
              </a:rPr>
              <a:t>Not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amou</a:t>
            </a:r>
            <a:r>
              <a:rPr sz="2800" spc="-5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wh</a:t>
            </a:r>
            <a:r>
              <a:rPr sz="2800" spc="-3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spc="-3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 app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tual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wri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ctions.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30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pp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he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7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nctio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 i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sou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</a:t>
            </a:r>
            <a:r>
              <a:rPr sz="2800" spc="-15" dirty="0">
                <a:latin typeface="Calibri"/>
                <a:cs typeface="Calibri"/>
              </a:rPr>
              <a:t>le.</a:t>
            </a:r>
            <a:r>
              <a:rPr sz="2800" spc="-5" dirty="0">
                <a:latin typeface="Calibri"/>
                <a:cs typeface="Calibri"/>
              </a:rPr>
              <a:t> T</a:t>
            </a:r>
            <a:r>
              <a:rPr sz="2800" spc="-20" dirty="0">
                <a:latin typeface="Calibri"/>
                <a:cs typeface="Calibri"/>
              </a:rPr>
              <a:t>hi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shor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er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easier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Als</a:t>
            </a:r>
            <a:r>
              <a:rPr sz="2800" spc="-7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 chan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</a:t>
            </a:r>
            <a:r>
              <a:rPr sz="2800" spc="-40" dirty="0">
                <a:latin typeface="Calibri"/>
                <a:cs typeface="Calibri"/>
              </a:rPr>
              <a:t>k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 ma</a:t>
            </a:r>
            <a:r>
              <a:rPr sz="2800" spc="-100" dirty="0">
                <a:latin typeface="Calibri"/>
                <a:cs typeface="Calibri"/>
              </a:rPr>
              <a:t>k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chan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ead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</a:t>
            </a:r>
            <a:r>
              <a:rPr sz="2800" spc="-5" dirty="0">
                <a:latin typeface="Calibri"/>
                <a:cs typeface="Calibri"/>
              </a:rPr>
              <a:t> p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aces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0" y="279145"/>
            <a:ext cx="7631379" cy="677108"/>
          </a:xfrm>
        </p:spPr>
        <p:txBody>
          <a:bodyPr/>
          <a:lstStyle/>
          <a:p>
            <a:r>
              <a:rPr lang="en-US" dirty="0" smtClean="0"/>
              <a:t>Function Templates in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694441"/>
            <a:ext cx="8072119" cy="553997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Function templates </a:t>
            </a:r>
            <a:r>
              <a:rPr lang="en-US" dirty="0" smtClean="0"/>
              <a:t>are special functions that can operate with </a:t>
            </a:r>
            <a:r>
              <a:rPr lang="en-US" dirty="0" smtClean="0">
                <a:solidFill>
                  <a:srgbClr val="002060"/>
                </a:solidFill>
              </a:rPr>
              <a:t>generic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 smtClean="0">
                <a:solidFill>
                  <a:srgbClr val="002060"/>
                </a:solidFill>
              </a:rPr>
              <a:t>property enable </a:t>
            </a:r>
            <a:r>
              <a:rPr lang="en-US" dirty="0" smtClean="0"/>
              <a:t>us to create a function template which can be adapted to more than one type or class without repeating the entire code for each data type separately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Working</a:t>
            </a:r>
            <a:r>
              <a:rPr lang="en-US" dirty="0" smtClean="0"/>
              <a:t> – pass the data type as a parameter so that we do not need to write same code for different data types – </a:t>
            </a:r>
            <a:r>
              <a:rPr lang="en-US" i="1" dirty="0" smtClean="0"/>
              <a:t>polymorphic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 write a generic function that </a:t>
            </a:r>
            <a:r>
              <a:rPr lang="en-US" dirty="0" smtClean="0">
                <a:solidFill>
                  <a:srgbClr val="00B0F0"/>
                </a:solidFill>
              </a:rPr>
              <a:t>accept different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587595"/>
            <a:ext cx="7962900" cy="294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3200" dirty="0">
                <a:latin typeface="Arial"/>
                <a:cs typeface="Arial"/>
              </a:rPr>
              <a:t>Di</a:t>
            </a:r>
            <a:r>
              <a:rPr sz="3200" spc="-6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fer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p</a:t>
            </a:r>
            <a:r>
              <a:rPr sz="3200" dirty="0">
                <a:latin typeface="Arial"/>
                <a:cs typeface="Arial"/>
              </a:rPr>
              <a:t>pr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ach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fu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ctio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15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h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 i</a:t>
            </a:r>
            <a:r>
              <a:rPr sz="3200" spc="-10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p</a:t>
            </a:r>
            <a:r>
              <a:rPr sz="3200" spc="-1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m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ical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sks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</a:t>
            </a:r>
            <a:r>
              <a:rPr sz="3200" spc="-10" dirty="0">
                <a:latin typeface="Arial"/>
                <a:cs typeface="Arial"/>
              </a:rPr>
              <a:t>i</a:t>
            </a:r>
            <a:r>
              <a:rPr sz="3200" spc="-6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f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re</a:t>
            </a:r>
            <a:r>
              <a:rPr sz="3200" spc="-1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t </a:t>
            </a:r>
            <a:r>
              <a:rPr sz="3200" spc="-15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a types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Arial"/>
                <a:cs typeface="Arial"/>
              </a:rPr>
              <a:t>Naïve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Appro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20" dirty="0">
                <a:latin typeface="Arial"/>
                <a:cs typeface="Arial"/>
              </a:rPr>
              <a:t>h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Arial"/>
                <a:cs typeface="Arial"/>
              </a:rPr>
              <a:t>Fun</a:t>
            </a:r>
            <a:r>
              <a:rPr sz="2800" spc="-10" dirty="0">
                <a:latin typeface="Arial"/>
                <a:cs typeface="Arial"/>
              </a:rPr>
              <a:t>cti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</a:t>
            </a:r>
            <a:r>
              <a:rPr sz="2800" spc="-10" dirty="0">
                <a:latin typeface="Arial"/>
                <a:cs typeface="Arial"/>
              </a:rPr>
              <a:t>v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15" dirty="0">
                <a:latin typeface="Arial"/>
                <a:cs typeface="Arial"/>
              </a:rPr>
              <a:t>d</a:t>
            </a:r>
            <a:r>
              <a:rPr sz="2800" spc="-1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n</a:t>
            </a:r>
            <a:r>
              <a:rPr sz="2800" spc="-20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Arial"/>
                <a:cs typeface="Arial"/>
              </a:rPr>
              <a:t>Fun</a:t>
            </a:r>
            <a:r>
              <a:rPr sz="2800" spc="-10" dirty="0">
                <a:latin typeface="Arial"/>
                <a:cs typeface="Arial"/>
              </a:rPr>
              <a:t>cti</a:t>
            </a:r>
            <a:r>
              <a:rPr sz="2800" spc="-15" dirty="0">
                <a:latin typeface="Arial"/>
                <a:cs typeface="Arial"/>
              </a:rPr>
              <a:t>o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340" dirty="0">
                <a:latin typeface="Arial"/>
                <a:cs typeface="Arial"/>
              </a:rPr>
              <a:t>T</a:t>
            </a:r>
            <a:r>
              <a:rPr sz="2800" spc="-20" dirty="0">
                <a:latin typeface="Arial"/>
                <a:cs typeface="Arial"/>
              </a:rPr>
              <a:t>em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416" rIns="0" bIns="0" rtlCol="0">
            <a:spAutoFit/>
          </a:bodyPr>
          <a:lstStyle/>
          <a:p>
            <a:pPr marL="433070">
              <a:lnSpc>
                <a:spcPct val="100000"/>
              </a:lnSpc>
            </a:pPr>
            <a:r>
              <a:rPr sz="4000" spc="-25" dirty="0">
                <a:solidFill>
                  <a:srgbClr val="00CECE"/>
                </a:solidFill>
              </a:rPr>
              <a:t>App</a:t>
            </a:r>
            <a:r>
              <a:rPr sz="4000" spc="-80" dirty="0">
                <a:solidFill>
                  <a:srgbClr val="00CECE"/>
                </a:solidFill>
              </a:rPr>
              <a:t>r</a:t>
            </a:r>
            <a:r>
              <a:rPr sz="4000" spc="-30" dirty="0">
                <a:solidFill>
                  <a:srgbClr val="00CECE"/>
                </a:solidFill>
              </a:rPr>
              <a:t>o</a:t>
            </a:r>
            <a:r>
              <a:rPr sz="4000" spc="-15" dirty="0">
                <a:solidFill>
                  <a:srgbClr val="00CECE"/>
                </a:solidFill>
              </a:rPr>
              <a:t>a</a:t>
            </a:r>
            <a:r>
              <a:rPr sz="4000" spc="-20" dirty="0">
                <a:solidFill>
                  <a:srgbClr val="00CECE"/>
                </a:solidFill>
              </a:rPr>
              <a:t>ches</a:t>
            </a:r>
            <a:r>
              <a:rPr sz="4000" spc="-5" dirty="0">
                <a:solidFill>
                  <a:srgbClr val="00CECE"/>
                </a:solidFill>
              </a:rPr>
              <a:t> </a:t>
            </a:r>
            <a:r>
              <a:rPr sz="4000" spc="-110" dirty="0">
                <a:solidFill>
                  <a:srgbClr val="00CECE"/>
                </a:solidFill>
              </a:rPr>
              <a:t>f</a:t>
            </a:r>
            <a:r>
              <a:rPr sz="4000" spc="-30" dirty="0">
                <a:solidFill>
                  <a:srgbClr val="00CECE"/>
                </a:solidFill>
              </a:rPr>
              <a:t>o</a:t>
            </a:r>
            <a:r>
              <a:rPr sz="4000" spc="-15" dirty="0">
                <a:solidFill>
                  <a:srgbClr val="00CECE"/>
                </a:solidFill>
              </a:rPr>
              <a:t>r</a:t>
            </a:r>
            <a:r>
              <a:rPr sz="4000" spc="10" dirty="0">
                <a:solidFill>
                  <a:srgbClr val="00CECE"/>
                </a:solidFill>
              </a:rPr>
              <a:t> </a:t>
            </a:r>
            <a:r>
              <a:rPr sz="4000" spc="-20" dirty="0">
                <a:solidFill>
                  <a:srgbClr val="00CECE"/>
                </a:solidFill>
              </a:rPr>
              <a:t>writi</a:t>
            </a:r>
            <a:r>
              <a:rPr sz="4000" spc="-30" dirty="0">
                <a:solidFill>
                  <a:srgbClr val="00CECE"/>
                </a:solidFill>
              </a:rPr>
              <a:t>n</a:t>
            </a:r>
            <a:r>
              <a:rPr sz="4000" spc="-20" dirty="0">
                <a:solidFill>
                  <a:srgbClr val="00CECE"/>
                </a:solidFill>
              </a:rPr>
              <a:t>g</a:t>
            </a:r>
            <a:r>
              <a:rPr sz="4000" spc="5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Func</a:t>
            </a:r>
            <a:r>
              <a:rPr sz="4000" spc="-5" dirty="0">
                <a:solidFill>
                  <a:srgbClr val="00CECE"/>
                </a:solidFill>
              </a:rPr>
              <a:t>t</a:t>
            </a:r>
            <a:r>
              <a:rPr sz="4000" spc="-20" dirty="0">
                <a:solidFill>
                  <a:srgbClr val="00CECE"/>
                </a:solidFill>
              </a:rPr>
              <a:t>ions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682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8042" y="1622647"/>
            <a:ext cx="7551420" cy="286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3596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Crea</a:t>
            </a:r>
            <a:r>
              <a:rPr sz="3200" spc="-10" dirty="0">
                <a:latin typeface="Arial"/>
                <a:cs typeface="Arial"/>
              </a:rPr>
              <a:t>t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iq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e </a:t>
            </a:r>
            <a:r>
              <a:rPr sz="3200" spc="-10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ctio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iq</a:t>
            </a:r>
            <a:r>
              <a:rPr sz="3200" spc="-15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e n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m</a:t>
            </a:r>
            <a:r>
              <a:rPr sz="3200" spc="-10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 </a:t>
            </a:r>
            <a:r>
              <a:rPr sz="3200" spc="-15" dirty="0">
                <a:latin typeface="Arial"/>
                <a:cs typeface="Arial"/>
              </a:rPr>
              <a:t>f</a:t>
            </a:r>
            <a:r>
              <a:rPr sz="3200" dirty="0">
                <a:latin typeface="Arial"/>
                <a:cs typeface="Arial"/>
              </a:rPr>
              <a:t>or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ch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in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n 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f </a:t>
            </a:r>
            <a:r>
              <a:rPr sz="3200" spc="-10" dirty="0">
                <a:latin typeface="Arial"/>
                <a:cs typeface="Arial"/>
              </a:rPr>
              <a:t>d</a:t>
            </a:r>
            <a:r>
              <a:rPr sz="3200" dirty="0">
                <a:latin typeface="Arial"/>
                <a:cs typeface="Arial"/>
              </a:rPr>
              <a:t>ata typ</a:t>
            </a:r>
            <a:r>
              <a:rPr sz="3200" spc="-1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s: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55" dirty="0">
                <a:latin typeface="Arial"/>
                <a:cs typeface="Arial"/>
              </a:rPr>
              <a:t>f</a:t>
            </a:r>
            <a:r>
              <a:rPr sz="2800" spc="-10" dirty="0">
                <a:latin typeface="Arial"/>
                <a:cs typeface="Arial"/>
              </a:rPr>
              <a:t>fic</a:t>
            </a:r>
            <a:r>
              <a:rPr sz="2800" spc="-2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-20" dirty="0">
                <a:latin typeface="Arial"/>
                <a:cs typeface="Arial"/>
              </a:rPr>
              <a:t>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mu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-10" dirty="0">
                <a:latin typeface="Arial"/>
                <a:cs typeface="Arial"/>
              </a:rPr>
              <a:t>tip</a:t>
            </a:r>
            <a:r>
              <a:rPr sz="2800" spc="-15" dirty="0">
                <a:latin typeface="Arial"/>
                <a:cs typeface="Arial"/>
              </a:rPr>
              <a:t>le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</a:t>
            </a:r>
            <a:r>
              <a:rPr sz="2800" spc="-15" dirty="0">
                <a:latin typeface="Arial"/>
                <a:cs typeface="Arial"/>
              </a:rPr>
              <a:t>u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spc="-10" dirty="0">
                <a:latin typeface="Arial"/>
                <a:cs typeface="Arial"/>
              </a:rPr>
              <a:t>tio</a:t>
            </a:r>
            <a:r>
              <a:rPr sz="2800" spc="-20" dirty="0">
                <a:latin typeface="Arial"/>
                <a:cs typeface="Arial"/>
              </a:rPr>
              <a:t>n</a:t>
            </a:r>
            <a:r>
              <a:rPr sz="2800" spc="-15" dirty="0">
                <a:latin typeface="Arial"/>
                <a:cs typeface="Arial"/>
              </a:rPr>
              <a:t> n</a:t>
            </a:r>
            <a:r>
              <a:rPr sz="2800" spc="-1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m</a:t>
            </a:r>
            <a:r>
              <a:rPr sz="2800" spc="-15" dirty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l</a:t>
            </a: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20" dirty="0">
                <a:latin typeface="Arial"/>
                <a:cs typeface="Arial"/>
              </a:rPr>
              <a:t>ad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p</a:t>
            </a:r>
            <a:r>
              <a:rPr sz="2800" spc="-10" dirty="0">
                <a:latin typeface="Arial"/>
                <a:cs typeface="Arial"/>
              </a:rPr>
              <a:t>ro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am</a:t>
            </a:r>
            <a:r>
              <a:rPr sz="2800" spc="-15" dirty="0">
                <a:latin typeface="Arial"/>
                <a:cs typeface="Arial"/>
              </a:rPr>
              <a:t>min</a:t>
            </a:r>
            <a:r>
              <a:rPr sz="2800" spc="-20" dirty="0">
                <a:latin typeface="Arial"/>
                <a:cs typeface="Arial"/>
              </a:rPr>
              <a:t>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10" dirty="0">
                <a:latin typeface="Arial"/>
                <a:cs typeface="Arial"/>
              </a:rPr>
              <a:t>ro</a:t>
            </a:r>
            <a:r>
              <a:rPr sz="2800" spc="-15" dirty="0">
                <a:latin typeface="Arial"/>
                <a:cs typeface="Arial"/>
              </a:rPr>
              <a:t>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416" rIns="0" bIns="0" rtlCol="0">
            <a:spAutoFit/>
          </a:bodyPr>
          <a:lstStyle/>
          <a:p>
            <a:pPr marL="905510">
              <a:lnSpc>
                <a:spcPct val="100000"/>
              </a:lnSpc>
            </a:pPr>
            <a:r>
              <a:rPr sz="4000" spc="-25" dirty="0">
                <a:solidFill>
                  <a:srgbClr val="00CECE"/>
                </a:solidFill>
              </a:rPr>
              <a:t>App</a:t>
            </a:r>
            <a:r>
              <a:rPr sz="4000" spc="-80" dirty="0">
                <a:solidFill>
                  <a:srgbClr val="00CECE"/>
                </a:solidFill>
              </a:rPr>
              <a:t>r</a:t>
            </a:r>
            <a:r>
              <a:rPr sz="4000" spc="-30" dirty="0">
                <a:solidFill>
                  <a:srgbClr val="00CECE"/>
                </a:solidFill>
              </a:rPr>
              <a:t>o</a:t>
            </a:r>
            <a:r>
              <a:rPr sz="4000" spc="-15" dirty="0">
                <a:solidFill>
                  <a:srgbClr val="00CECE"/>
                </a:solidFill>
              </a:rPr>
              <a:t>a</a:t>
            </a:r>
            <a:r>
              <a:rPr sz="4000" spc="-20" dirty="0">
                <a:solidFill>
                  <a:srgbClr val="00CECE"/>
                </a:solidFill>
              </a:rPr>
              <a:t>ch</a:t>
            </a:r>
            <a:r>
              <a:rPr sz="4000" spc="-5" dirty="0">
                <a:solidFill>
                  <a:srgbClr val="00CECE"/>
                </a:solidFill>
              </a:rPr>
              <a:t> </a:t>
            </a:r>
            <a:r>
              <a:rPr sz="4000" spc="-20" dirty="0">
                <a:solidFill>
                  <a:srgbClr val="00CECE"/>
                </a:solidFill>
              </a:rPr>
              <a:t>1:</a:t>
            </a:r>
            <a:r>
              <a:rPr sz="4000" spc="-15" dirty="0">
                <a:solidFill>
                  <a:srgbClr val="00CECE"/>
                </a:solidFill>
              </a:rPr>
              <a:t> </a:t>
            </a:r>
            <a:r>
              <a:rPr sz="4000" spc="-20" dirty="0">
                <a:solidFill>
                  <a:srgbClr val="00CECE"/>
                </a:solidFill>
              </a:rPr>
              <a:t>Nai</a:t>
            </a:r>
            <a:r>
              <a:rPr sz="4000" spc="-70" dirty="0">
                <a:solidFill>
                  <a:srgbClr val="00CECE"/>
                </a:solidFill>
              </a:rPr>
              <a:t>v</a:t>
            </a:r>
            <a:r>
              <a:rPr sz="4000" spc="-20" dirty="0">
                <a:solidFill>
                  <a:srgbClr val="00CECE"/>
                </a:solidFill>
              </a:rPr>
              <a:t>e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20" dirty="0">
                <a:solidFill>
                  <a:srgbClr val="00CECE"/>
                </a:solidFill>
              </a:rPr>
              <a:t>A</a:t>
            </a:r>
            <a:r>
              <a:rPr sz="4000" spc="-30" dirty="0">
                <a:solidFill>
                  <a:srgbClr val="00CECE"/>
                </a:solidFill>
              </a:rPr>
              <a:t>pp</a:t>
            </a:r>
            <a:r>
              <a:rPr sz="4000" spc="-75" dirty="0">
                <a:solidFill>
                  <a:srgbClr val="00CECE"/>
                </a:solidFill>
              </a:rPr>
              <a:t>r</a:t>
            </a:r>
            <a:r>
              <a:rPr sz="4000" spc="-30" dirty="0">
                <a:solidFill>
                  <a:srgbClr val="00CECE"/>
                </a:solidFill>
              </a:rPr>
              <a:t>o</a:t>
            </a:r>
            <a:r>
              <a:rPr sz="4000" spc="-15" dirty="0">
                <a:solidFill>
                  <a:srgbClr val="00CECE"/>
                </a:solidFill>
              </a:rPr>
              <a:t>a</a:t>
            </a:r>
            <a:r>
              <a:rPr sz="4000" spc="-20" dirty="0">
                <a:solidFill>
                  <a:srgbClr val="00CECE"/>
                </a:solidFill>
              </a:rPr>
              <a:t>ch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41936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302" y="387222"/>
            <a:ext cx="7818120" cy="1112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680"/>
              </a:lnSpc>
            </a:pPr>
            <a:r>
              <a:rPr sz="4000" spc="-25" dirty="0">
                <a:solidFill>
                  <a:srgbClr val="00CECE"/>
                </a:solidFill>
                <a:latin typeface="Calibri"/>
                <a:cs typeface="Calibri"/>
              </a:rPr>
              <a:t>Findin</a:t>
            </a: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g</a:t>
            </a:r>
            <a:r>
              <a:rPr sz="4000" spc="20" dirty="0">
                <a:solidFill>
                  <a:srgbClr val="00CECE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0CECE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he</a:t>
            </a:r>
            <a:r>
              <a:rPr sz="4000" spc="-15" dirty="0">
                <a:solidFill>
                  <a:srgbClr val="00CECE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00CECE"/>
                </a:solidFill>
                <a:latin typeface="Calibri"/>
                <a:cs typeface="Calibri"/>
              </a:rPr>
              <a:t>M</a:t>
            </a:r>
            <a:r>
              <a:rPr sz="4000" spc="-50" dirty="0">
                <a:solidFill>
                  <a:srgbClr val="00CECE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00CECE"/>
                </a:solidFill>
                <a:latin typeface="Calibri"/>
                <a:cs typeface="Calibri"/>
              </a:rPr>
              <a:t>ximu</a:t>
            </a:r>
            <a:r>
              <a:rPr sz="4000" spc="-35" dirty="0">
                <a:solidFill>
                  <a:srgbClr val="00CECE"/>
                </a:solidFill>
                <a:latin typeface="Calibri"/>
                <a:cs typeface="Calibri"/>
              </a:rPr>
              <a:t>m</a:t>
            </a:r>
            <a:r>
              <a:rPr sz="4000" dirty="0">
                <a:solidFill>
                  <a:srgbClr val="00CECE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00CECE"/>
                </a:solidFill>
                <a:latin typeface="Calibri"/>
                <a:cs typeface="Calibri"/>
              </a:rPr>
              <a:t>o</a:t>
            </a:r>
            <a:r>
              <a:rPr sz="4000" spc="-15" dirty="0">
                <a:solidFill>
                  <a:srgbClr val="00CECE"/>
                </a:solidFill>
                <a:latin typeface="Calibri"/>
                <a:cs typeface="Calibri"/>
              </a:rPr>
              <a:t>f</a:t>
            </a:r>
            <a:r>
              <a:rPr sz="4000" spc="15" dirty="0">
                <a:solidFill>
                  <a:srgbClr val="00CECE"/>
                </a:solidFill>
                <a:latin typeface="Calibri"/>
                <a:cs typeface="Calibri"/>
              </a:rPr>
              <a:t> </a:t>
            </a:r>
            <a:r>
              <a:rPr sz="4000" spc="-195" dirty="0">
                <a:solidFill>
                  <a:srgbClr val="00CECE"/>
                </a:solidFill>
                <a:latin typeface="Calibri"/>
                <a:cs typeface="Calibri"/>
              </a:rPr>
              <a:t>T</a:t>
            </a:r>
            <a:r>
              <a:rPr sz="4000" spc="-70" dirty="0">
                <a:solidFill>
                  <a:srgbClr val="00CECE"/>
                </a:solidFill>
                <a:latin typeface="Calibri"/>
                <a:cs typeface="Calibri"/>
              </a:rPr>
              <a:t>w</a:t>
            </a:r>
            <a:r>
              <a:rPr sz="4000" spc="-25" dirty="0">
                <a:solidFill>
                  <a:srgbClr val="00CECE"/>
                </a:solidFill>
                <a:latin typeface="Calibri"/>
                <a:cs typeface="Calibri"/>
              </a:rPr>
              <a:t>o</a:t>
            </a:r>
            <a:r>
              <a:rPr sz="4000" spc="5" dirty="0">
                <a:solidFill>
                  <a:srgbClr val="00CECE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00CECE"/>
                </a:solidFill>
                <a:latin typeface="Calibri"/>
                <a:cs typeface="Calibri"/>
              </a:rPr>
              <a:t>I</a:t>
            </a:r>
            <a:r>
              <a:rPr sz="4000" spc="-60" dirty="0">
                <a:solidFill>
                  <a:srgbClr val="00CECE"/>
                </a:solidFill>
                <a:latin typeface="Calibri"/>
                <a:cs typeface="Calibri"/>
              </a:rPr>
              <a:t>nt</a:t>
            </a: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e</a:t>
            </a:r>
            <a:r>
              <a:rPr sz="4000" spc="-55" dirty="0">
                <a:solidFill>
                  <a:srgbClr val="00CECE"/>
                </a:solidFill>
                <a:latin typeface="Calibri"/>
                <a:cs typeface="Calibri"/>
              </a:rPr>
              <a:t>g</a:t>
            </a: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e</a:t>
            </a:r>
            <a:r>
              <a:rPr sz="4000" spc="-90" dirty="0">
                <a:solidFill>
                  <a:srgbClr val="00CECE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  <a:p>
            <a:pPr marL="1270" algn="ctr">
              <a:lnSpc>
                <a:spcPts val="4680"/>
              </a:lnSpc>
            </a:pP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Nai</a:t>
            </a:r>
            <a:r>
              <a:rPr sz="4000" spc="-70" dirty="0">
                <a:solidFill>
                  <a:srgbClr val="00CECE"/>
                </a:solidFill>
                <a:latin typeface="Calibri"/>
                <a:cs typeface="Calibri"/>
              </a:rPr>
              <a:t>v</a:t>
            </a:r>
            <a:r>
              <a:rPr sz="4000" spc="-20" dirty="0">
                <a:solidFill>
                  <a:srgbClr val="00CECE"/>
                </a:solidFill>
                <a:latin typeface="Calibri"/>
                <a:cs typeface="Calibri"/>
              </a:rPr>
              <a:t>e</a:t>
            </a:r>
            <a:r>
              <a:rPr sz="4000" dirty="0">
                <a:solidFill>
                  <a:srgbClr val="00CECE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00CECE"/>
                </a:solidFill>
                <a:latin typeface="Calibri"/>
                <a:cs typeface="Calibri"/>
              </a:rPr>
              <a:t>App</a:t>
            </a:r>
            <a:r>
              <a:rPr sz="4000" spc="-85" dirty="0">
                <a:solidFill>
                  <a:srgbClr val="00CECE"/>
                </a:solidFill>
                <a:latin typeface="Calibri"/>
                <a:cs typeface="Calibri"/>
              </a:rPr>
              <a:t>r</a:t>
            </a:r>
            <a:r>
              <a:rPr sz="4000" spc="-25" dirty="0">
                <a:solidFill>
                  <a:srgbClr val="00CECE"/>
                </a:solidFill>
                <a:latin typeface="Calibri"/>
                <a:cs typeface="Calibri"/>
              </a:rPr>
              <a:t>oach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059432"/>
            <a:ext cx="7701915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ts val="3275"/>
              </a:lnSpc>
              <a:buSzPct val="75000"/>
              <a:buFont typeface="Wingdings"/>
              <a:buChar char="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He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8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small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ou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wri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find</a:t>
            </a:r>
            <a:endParaRPr sz="2800">
              <a:latin typeface="Calibri"/>
              <a:cs typeface="Calibri"/>
            </a:endParaRPr>
          </a:p>
          <a:p>
            <a:pPr marL="354330">
              <a:lnSpc>
                <a:spcPts val="3275"/>
              </a:lnSpc>
            </a:pP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12" y="3026664"/>
            <a:ext cx="4779645" cy="3208020"/>
          </a:xfrm>
          <a:prstGeom prst="rect">
            <a:avLst/>
          </a:prstGeom>
          <a:solidFill>
            <a:srgbClr val="DADADA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 m</a:t>
            </a:r>
            <a:r>
              <a:rPr sz="2400" dirty="0">
                <a:latin typeface="Times New Roman"/>
                <a:cs typeface="Times New Roman"/>
              </a:rPr>
              <a:t>axi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 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  <a:p>
            <a:pPr marL="269240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50240" algn="just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int</a:t>
            </a:r>
            <a:r>
              <a:rPr sz="2400" spc="-20" dirty="0">
                <a:latin typeface="Times New Roman"/>
                <a:cs typeface="Times New Roman"/>
              </a:rPr>
              <a:t> m</a:t>
            </a:r>
            <a:r>
              <a:rPr sz="2400" dirty="0">
                <a:latin typeface="Times New Roman"/>
                <a:cs typeface="Times New Roman"/>
              </a:rPr>
              <a:t>ax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a;</a:t>
            </a:r>
            <a:endParaRPr sz="2400">
              <a:latin typeface="Times New Roman"/>
              <a:cs typeface="Times New Roman"/>
            </a:endParaRPr>
          </a:p>
          <a:p>
            <a:pPr marL="650240" marR="1482725" algn="just">
              <a:lnSpc>
                <a:spcPts val="2300"/>
              </a:lnSpc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if (b 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ax)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b; if (c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ax)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c; 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5" dirty="0">
                <a:latin typeface="Times New Roman"/>
                <a:cs typeface="Times New Roman"/>
              </a:rPr>
              <a:t> m</a:t>
            </a:r>
            <a:r>
              <a:rPr sz="2400" dirty="0">
                <a:latin typeface="Times New Roman"/>
                <a:cs typeface="Times New Roman"/>
              </a:rPr>
              <a:t>ax;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ts val="232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204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077" rIns="0" bIns="0" rtlCol="0">
            <a:spAutoFit/>
          </a:bodyPr>
          <a:lstStyle/>
          <a:p>
            <a:pPr marL="60325" algn="ctr">
              <a:lnSpc>
                <a:spcPts val="4680"/>
              </a:lnSpc>
            </a:pPr>
            <a:r>
              <a:rPr sz="4000" spc="-25" dirty="0">
                <a:solidFill>
                  <a:srgbClr val="00CECE"/>
                </a:solidFill>
              </a:rPr>
              <a:t>Findin</a:t>
            </a:r>
            <a:r>
              <a:rPr sz="4000" spc="-20" dirty="0">
                <a:solidFill>
                  <a:srgbClr val="00CECE"/>
                </a:solidFill>
              </a:rPr>
              <a:t>g</a:t>
            </a:r>
            <a:r>
              <a:rPr sz="4000" spc="20" dirty="0">
                <a:solidFill>
                  <a:srgbClr val="00CECE"/>
                </a:solidFill>
              </a:rPr>
              <a:t> </a:t>
            </a:r>
            <a:r>
              <a:rPr sz="4000" spc="-15" dirty="0">
                <a:solidFill>
                  <a:srgbClr val="00CECE"/>
                </a:solidFill>
              </a:rPr>
              <a:t>t</a:t>
            </a:r>
            <a:r>
              <a:rPr sz="4000" spc="-20" dirty="0">
                <a:solidFill>
                  <a:srgbClr val="00CECE"/>
                </a:solidFill>
              </a:rPr>
              <a:t>he</a:t>
            </a:r>
            <a:r>
              <a:rPr sz="4000" spc="-15" dirty="0">
                <a:solidFill>
                  <a:srgbClr val="00CECE"/>
                </a:solidFill>
              </a:rPr>
              <a:t> </a:t>
            </a:r>
            <a:r>
              <a:rPr sz="4000" spc="-35" dirty="0">
                <a:solidFill>
                  <a:srgbClr val="00CECE"/>
                </a:solidFill>
              </a:rPr>
              <a:t>M</a:t>
            </a:r>
            <a:r>
              <a:rPr sz="4000" spc="-50" dirty="0">
                <a:solidFill>
                  <a:srgbClr val="00CECE"/>
                </a:solidFill>
              </a:rPr>
              <a:t>a</a:t>
            </a:r>
            <a:r>
              <a:rPr sz="4000" spc="-25" dirty="0">
                <a:solidFill>
                  <a:srgbClr val="00CECE"/>
                </a:solidFill>
              </a:rPr>
              <a:t>ximu</a:t>
            </a:r>
            <a:r>
              <a:rPr sz="4000" spc="-35" dirty="0">
                <a:solidFill>
                  <a:srgbClr val="00CECE"/>
                </a:solidFill>
              </a:rPr>
              <a:t>m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30" dirty="0">
                <a:solidFill>
                  <a:srgbClr val="00CECE"/>
                </a:solidFill>
              </a:rPr>
              <a:t>o</a:t>
            </a:r>
            <a:r>
              <a:rPr sz="4000" spc="-15" dirty="0">
                <a:solidFill>
                  <a:srgbClr val="00CECE"/>
                </a:solidFill>
              </a:rPr>
              <a:t>f</a:t>
            </a:r>
            <a:r>
              <a:rPr sz="4000" spc="15" dirty="0">
                <a:solidFill>
                  <a:srgbClr val="00CECE"/>
                </a:solidFill>
              </a:rPr>
              <a:t> </a:t>
            </a:r>
            <a:r>
              <a:rPr sz="4000" spc="-195" dirty="0">
                <a:solidFill>
                  <a:srgbClr val="00CECE"/>
                </a:solidFill>
              </a:rPr>
              <a:t>T</a:t>
            </a:r>
            <a:r>
              <a:rPr sz="4000" spc="-70" dirty="0">
                <a:solidFill>
                  <a:srgbClr val="00CECE"/>
                </a:solidFill>
              </a:rPr>
              <a:t>w</a:t>
            </a:r>
            <a:r>
              <a:rPr sz="4000" spc="-25" dirty="0">
                <a:solidFill>
                  <a:srgbClr val="00CECE"/>
                </a:solidFill>
              </a:rPr>
              <a:t>o</a:t>
            </a:r>
            <a:r>
              <a:rPr sz="4000" spc="25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FF8000"/>
                </a:solidFill>
              </a:rPr>
              <a:t>Flo</a:t>
            </a:r>
            <a:r>
              <a:rPr sz="4000" spc="-45" dirty="0">
                <a:solidFill>
                  <a:srgbClr val="FF8000"/>
                </a:solidFill>
              </a:rPr>
              <a:t>a</a:t>
            </a:r>
            <a:r>
              <a:rPr sz="4000" spc="-15" dirty="0">
                <a:solidFill>
                  <a:srgbClr val="FF8000"/>
                </a:solidFill>
              </a:rPr>
              <a:t>ts</a:t>
            </a:r>
            <a:endParaRPr sz="4000"/>
          </a:p>
          <a:p>
            <a:pPr marL="60325" algn="ctr">
              <a:lnSpc>
                <a:spcPts val="4680"/>
              </a:lnSpc>
            </a:pPr>
            <a:r>
              <a:rPr sz="4000" spc="-20" dirty="0">
                <a:solidFill>
                  <a:srgbClr val="00CECE"/>
                </a:solidFill>
              </a:rPr>
              <a:t>Nai</a:t>
            </a:r>
            <a:r>
              <a:rPr sz="4000" spc="-70" dirty="0">
                <a:solidFill>
                  <a:srgbClr val="00CECE"/>
                </a:solidFill>
              </a:rPr>
              <a:t>v</a:t>
            </a:r>
            <a:r>
              <a:rPr sz="4000" spc="-20" dirty="0">
                <a:solidFill>
                  <a:srgbClr val="00CECE"/>
                </a:solidFill>
              </a:rPr>
              <a:t>e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App</a:t>
            </a:r>
            <a:r>
              <a:rPr sz="4000" spc="-85" dirty="0">
                <a:solidFill>
                  <a:srgbClr val="00CECE"/>
                </a:solidFill>
              </a:rPr>
              <a:t>r</a:t>
            </a:r>
            <a:r>
              <a:rPr sz="4000" spc="-25" dirty="0">
                <a:solidFill>
                  <a:srgbClr val="00CECE"/>
                </a:solidFill>
              </a:rPr>
              <a:t>oach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2059432"/>
            <a:ext cx="7701915" cy="78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1630">
              <a:lnSpc>
                <a:spcPts val="3275"/>
              </a:lnSpc>
              <a:buSzPct val="75000"/>
              <a:buFont typeface="Wingdings"/>
              <a:buChar char=""/>
              <a:tabLst>
                <a:tab pos="354965" algn="l"/>
              </a:tabLst>
            </a:pPr>
            <a:r>
              <a:rPr sz="2800" spc="-20" dirty="0">
                <a:latin typeface="Calibri"/>
                <a:cs typeface="Calibri"/>
              </a:rPr>
              <a:t>He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85" dirty="0">
                <a:latin typeface="Calibri"/>
                <a:cs typeface="Calibri"/>
              </a:rPr>
              <a:t>’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small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</a:t>
            </a:r>
            <a:r>
              <a:rPr sz="2800" spc="-4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y</a:t>
            </a:r>
            <a:r>
              <a:rPr sz="2800" spc="-15" dirty="0">
                <a:latin typeface="Calibri"/>
                <a:cs typeface="Calibri"/>
              </a:rPr>
              <a:t>ou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wri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find</a:t>
            </a:r>
            <a:endParaRPr sz="2800">
              <a:latin typeface="Calibri"/>
              <a:cs typeface="Calibri"/>
            </a:endParaRPr>
          </a:p>
          <a:p>
            <a:pPr marL="354330">
              <a:lnSpc>
                <a:spcPts val="3275"/>
              </a:lnSpc>
            </a:pPr>
            <a:r>
              <a:rPr sz="2800" spc="-15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35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lo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nu</a:t>
            </a:r>
            <a:r>
              <a:rPr sz="2800" spc="-40" dirty="0">
                <a:latin typeface="Calibri"/>
                <a:cs typeface="Calibri"/>
              </a:rPr>
              <a:t>m</a:t>
            </a:r>
            <a:r>
              <a:rPr sz="2800" spc="-20" dirty="0">
                <a:latin typeface="Calibri"/>
                <a:cs typeface="Calibri"/>
              </a:rPr>
              <a:t>be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012" y="3026664"/>
            <a:ext cx="5161915" cy="3208020"/>
          </a:xfrm>
          <a:prstGeom prst="rect">
            <a:avLst/>
          </a:prstGeom>
          <a:solidFill>
            <a:srgbClr val="DADADA"/>
          </a:solidFill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040"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float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axi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(float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 float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 float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</a:t>
            </a:r>
            <a:endParaRPr sz="2400">
              <a:latin typeface="Times New Roman"/>
              <a:cs typeface="Times New Roman"/>
            </a:endParaRPr>
          </a:p>
          <a:p>
            <a:pPr marL="269240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50240" algn="just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float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 = a;</a:t>
            </a:r>
            <a:endParaRPr sz="2400">
              <a:latin typeface="Times New Roman"/>
              <a:cs typeface="Times New Roman"/>
            </a:endParaRPr>
          </a:p>
          <a:p>
            <a:pPr marL="650240" marR="1865630" algn="just">
              <a:lnSpc>
                <a:spcPts val="2300"/>
              </a:lnSpc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if (b 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ax)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b; if (c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ax)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c; re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urn</a:t>
            </a:r>
            <a:r>
              <a:rPr sz="2400" spc="-25" dirty="0">
                <a:latin typeface="Times New Roman"/>
                <a:cs typeface="Times New Roman"/>
              </a:rPr>
              <a:t> m</a:t>
            </a:r>
            <a:r>
              <a:rPr sz="2400" dirty="0">
                <a:latin typeface="Times New Roman"/>
                <a:cs typeface="Times New Roman"/>
              </a:rPr>
              <a:t>ax;</a:t>
            </a:r>
            <a:endParaRPr sz="2400">
              <a:latin typeface="Times New Roman"/>
              <a:cs typeface="Times New Roman"/>
            </a:endParaRPr>
          </a:p>
          <a:p>
            <a:pPr marL="193040">
              <a:lnSpc>
                <a:spcPts val="232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73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777" rIns="0" bIns="0" rtlCol="0">
            <a:spAutoFit/>
          </a:bodyPr>
          <a:lstStyle/>
          <a:p>
            <a:pPr marL="60325" algn="ctr">
              <a:lnSpc>
                <a:spcPts val="4680"/>
              </a:lnSpc>
            </a:pPr>
            <a:r>
              <a:rPr sz="4000" spc="-30" dirty="0">
                <a:solidFill>
                  <a:srgbClr val="00CECE"/>
                </a:solidFill>
              </a:rPr>
              <a:t>On</a:t>
            </a:r>
            <a:r>
              <a:rPr sz="4000" spc="-20" dirty="0">
                <a:solidFill>
                  <a:srgbClr val="00CECE"/>
                </a:solidFill>
              </a:rPr>
              <a:t>e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30" dirty="0">
                <a:solidFill>
                  <a:srgbClr val="00CECE"/>
                </a:solidFill>
              </a:rPr>
              <a:t>Hund</a:t>
            </a:r>
            <a:r>
              <a:rPr sz="4000" spc="-75" dirty="0">
                <a:solidFill>
                  <a:srgbClr val="00CECE"/>
                </a:solidFill>
              </a:rPr>
              <a:t>r</a:t>
            </a:r>
            <a:r>
              <a:rPr sz="4000" spc="-25" dirty="0">
                <a:solidFill>
                  <a:srgbClr val="00CECE"/>
                </a:solidFill>
              </a:rPr>
              <a:t>ed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20" dirty="0">
                <a:solidFill>
                  <a:srgbClr val="00CECE"/>
                </a:solidFill>
              </a:rPr>
              <a:t>Million</a:t>
            </a:r>
            <a:r>
              <a:rPr sz="4000" spc="-10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Functio</a:t>
            </a:r>
            <a:r>
              <a:rPr sz="4000" spc="-10" dirty="0">
                <a:solidFill>
                  <a:srgbClr val="00CECE"/>
                </a:solidFill>
              </a:rPr>
              <a:t>n</a:t>
            </a:r>
            <a:r>
              <a:rPr sz="4000" spc="-5" dirty="0">
                <a:solidFill>
                  <a:srgbClr val="00CECE"/>
                </a:solidFill>
              </a:rPr>
              <a:t>s...</a:t>
            </a:r>
            <a:endParaRPr sz="4000"/>
          </a:p>
          <a:p>
            <a:pPr marL="60325" algn="ctr">
              <a:lnSpc>
                <a:spcPts val="4680"/>
              </a:lnSpc>
            </a:pPr>
            <a:r>
              <a:rPr sz="4000" spc="-20" dirty="0">
                <a:solidFill>
                  <a:srgbClr val="00CECE"/>
                </a:solidFill>
              </a:rPr>
              <a:t>Nai</a:t>
            </a:r>
            <a:r>
              <a:rPr sz="4000" spc="-70" dirty="0">
                <a:solidFill>
                  <a:srgbClr val="00CECE"/>
                </a:solidFill>
              </a:rPr>
              <a:t>v</a:t>
            </a:r>
            <a:r>
              <a:rPr sz="4000" spc="-20" dirty="0">
                <a:solidFill>
                  <a:srgbClr val="00CECE"/>
                </a:solidFill>
              </a:rPr>
              <a:t>e</a:t>
            </a:r>
            <a:r>
              <a:rPr sz="4000" dirty="0">
                <a:solidFill>
                  <a:srgbClr val="00CECE"/>
                </a:solidFill>
              </a:rPr>
              <a:t> </a:t>
            </a:r>
            <a:r>
              <a:rPr sz="4000" spc="-25" dirty="0">
                <a:solidFill>
                  <a:srgbClr val="00CECE"/>
                </a:solidFill>
              </a:rPr>
              <a:t>App</a:t>
            </a:r>
            <a:r>
              <a:rPr sz="4000" spc="-85" dirty="0">
                <a:solidFill>
                  <a:srgbClr val="00CECE"/>
                </a:solidFill>
              </a:rPr>
              <a:t>r</a:t>
            </a:r>
            <a:r>
              <a:rPr sz="4000" spc="-25" dirty="0">
                <a:solidFill>
                  <a:srgbClr val="00CECE"/>
                </a:solidFill>
              </a:rPr>
              <a:t>oach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32840" y="1872107"/>
            <a:ext cx="7581265" cy="760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ts val="3190"/>
              </a:lnSpc>
              <a:buSzPct val="75000"/>
              <a:buFont typeface="Wingdings"/>
              <a:buChar char=""/>
              <a:tabLst>
                <a:tab pos="354330" algn="l"/>
              </a:tabLst>
            </a:pPr>
            <a:r>
              <a:rPr sz="2800" spc="-20" dirty="0">
                <a:latin typeface="Calibri"/>
                <a:cs typeface="Calibri"/>
              </a:rPr>
              <a:t>Suppos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og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100,</a:t>
            </a:r>
            <a:r>
              <a:rPr sz="2800" spc="-25" dirty="0">
                <a:latin typeface="Calibri"/>
                <a:cs typeface="Calibri"/>
              </a:rPr>
              <a:t>0</a:t>
            </a:r>
            <a:r>
              <a:rPr sz="2800" spc="-15" dirty="0">
                <a:latin typeface="Calibri"/>
                <a:cs typeface="Calibri"/>
              </a:rPr>
              <a:t>00,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10" dirty="0">
                <a:latin typeface="Calibri"/>
                <a:cs typeface="Calibri"/>
              </a:rPr>
              <a:t>0</a:t>
            </a:r>
            <a:r>
              <a:rPr sz="2800" spc="-15" dirty="0">
                <a:latin typeface="Calibri"/>
                <a:cs typeface="Calibri"/>
              </a:rPr>
              <a:t>0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</a:t>
            </a:r>
            <a:r>
              <a:rPr sz="2800" spc="-40" dirty="0">
                <a:latin typeface="Calibri"/>
                <a:cs typeface="Calibri"/>
              </a:rPr>
              <a:t>f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t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25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y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nee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ximu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functio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20" dirty="0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43" y="2904744"/>
            <a:ext cx="8610600" cy="3701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4216" y="2670175"/>
            <a:ext cx="121031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each...</a:t>
            </a:r>
            <a:endParaRPr sz="2800">
              <a:latin typeface="Calibri"/>
              <a:cs typeface="Calibri"/>
            </a:endParaRPr>
          </a:p>
          <a:p>
            <a:pPr marL="178435">
              <a:lnSpc>
                <a:spcPct val="100000"/>
              </a:lnSpc>
              <a:spcBef>
                <a:spcPts val="1060"/>
              </a:spcBef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H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15" dirty="0">
                <a:solidFill>
                  <a:srgbClr val="FF8000"/>
                </a:solidFill>
                <a:latin typeface="Times New Roman"/>
                <a:cs typeface="Times New Roman"/>
              </a:rPr>
              <a:t>H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7843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6790" y="4681467"/>
            <a:ext cx="8432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-210" dirty="0">
                <a:latin typeface="Times New Roman"/>
                <a:cs typeface="Times New Roman"/>
              </a:rPr>
              <a:t>x</a:t>
            </a:r>
            <a:r>
              <a:rPr sz="1050" spc="-52" baseline="-7936" dirty="0">
                <a:latin typeface="Times New Roman"/>
                <a:cs typeface="Times New Roman"/>
              </a:rPr>
              <a:t>r</a:t>
            </a:r>
            <a:r>
              <a:rPr sz="700" spc="-175" dirty="0">
                <a:latin typeface="Times New Roman"/>
                <a:cs typeface="Times New Roman"/>
              </a:rPr>
              <a:t>i</a:t>
            </a:r>
            <a:r>
              <a:rPr sz="1050" spc="-225" baseline="-7936" dirty="0">
                <a:latin typeface="Times New Roman"/>
                <a:cs typeface="Times New Roman"/>
              </a:rPr>
              <a:t>e</a:t>
            </a:r>
            <a:r>
              <a:rPr sz="700" spc="-409" dirty="0">
                <a:latin typeface="Times New Roman"/>
                <a:cs typeface="Times New Roman"/>
              </a:rPr>
              <a:t>m</a:t>
            </a:r>
            <a:r>
              <a:rPr sz="1050" spc="-7" baseline="-7936" dirty="0">
                <a:latin typeface="Times New Roman"/>
                <a:cs typeface="Times New Roman"/>
              </a:rPr>
              <a:t>t</a:t>
            </a:r>
            <a:r>
              <a:rPr sz="1050" spc="-217" baseline="-7936" dirty="0">
                <a:latin typeface="Times New Roman"/>
                <a:cs typeface="Times New Roman"/>
              </a:rPr>
              <a:t>u</a:t>
            </a:r>
            <a:r>
              <a:rPr sz="700" spc="-235" dirty="0">
                <a:latin typeface="Times New Roman"/>
                <a:cs typeface="Times New Roman"/>
              </a:rPr>
              <a:t>u</a:t>
            </a:r>
            <a:r>
              <a:rPr sz="1050" spc="-157" baseline="-7936" dirty="0">
                <a:latin typeface="Times New Roman"/>
                <a:cs typeface="Times New Roman"/>
              </a:rPr>
              <a:t>r</a:t>
            </a:r>
            <a:r>
              <a:rPr sz="1050" spc="-217" baseline="15873" dirty="0">
                <a:latin typeface="Times New Roman"/>
                <a:cs typeface="Times New Roman"/>
              </a:rPr>
              <a:t>r</a:t>
            </a:r>
            <a:r>
              <a:rPr sz="700" spc="-550" dirty="0">
                <a:latin typeface="Times New Roman"/>
                <a:cs typeface="Times New Roman"/>
              </a:rPr>
              <a:t>m</a:t>
            </a:r>
            <a:r>
              <a:rPr sz="1050" spc="-337" baseline="-7936" dirty="0">
                <a:latin typeface="Times New Roman"/>
                <a:cs typeface="Times New Roman"/>
              </a:rPr>
              <a:t>n</a:t>
            </a:r>
            <a:r>
              <a:rPr sz="1050" spc="-7" baseline="15873" dirty="0">
                <a:latin typeface="Times New Roman"/>
                <a:cs typeface="Times New Roman"/>
              </a:rPr>
              <a:t>e</a:t>
            </a:r>
            <a:r>
              <a:rPr sz="1050" spc="-157" baseline="15873" dirty="0">
                <a:latin typeface="Times New Roman"/>
                <a:cs typeface="Times New Roman"/>
              </a:rPr>
              <a:t>t</a:t>
            </a:r>
            <a:r>
              <a:rPr sz="700" spc="-215" dirty="0">
                <a:latin typeface="Times New Roman"/>
                <a:cs typeface="Times New Roman"/>
              </a:rPr>
              <a:t>(</a:t>
            </a:r>
            <a:r>
              <a:rPr sz="1050" spc="-419" baseline="-7936" dirty="0">
                <a:latin typeface="Times New Roman"/>
                <a:cs typeface="Times New Roman"/>
              </a:rPr>
              <a:t>b</a:t>
            </a:r>
            <a:r>
              <a:rPr sz="1050" spc="-315" baseline="15873" dirty="0">
                <a:latin typeface="Times New Roman"/>
                <a:cs typeface="Times New Roman"/>
              </a:rPr>
              <a:t>u</a:t>
            </a:r>
            <a:r>
              <a:rPr sz="700" spc="-380" dirty="0">
                <a:solidFill>
                  <a:srgbClr val="FF8000"/>
                </a:solidFill>
                <a:latin typeface="Times New Roman"/>
                <a:cs typeface="Times New Roman"/>
              </a:rPr>
              <a:t>K</a:t>
            </a:r>
            <a:r>
              <a:rPr sz="1050" spc="-209" baseline="-7936" dirty="0">
                <a:latin typeface="Times New Roman"/>
                <a:cs typeface="Times New Roman"/>
              </a:rPr>
              <a:t>;</a:t>
            </a:r>
            <a:r>
              <a:rPr sz="1050" spc="-15" baseline="15873" dirty="0">
                <a:latin typeface="Times New Roman"/>
                <a:cs typeface="Times New Roman"/>
              </a:rPr>
              <a:t>r</a:t>
            </a:r>
            <a:r>
              <a:rPr sz="1050" spc="-412" baseline="15873" dirty="0">
                <a:latin typeface="Times New Roman"/>
                <a:cs typeface="Times New Roman"/>
              </a:rPr>
              <a:t>n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r>
              <a:rPr sz="700" spc="-175" dirty="0">
                <a:solidFill>
                  <a:srgbClr val="FF8000"/>
                </a:solidFill>
                <a:latin typeface="Times New Roman"/>
                <a:cs typeface="Times New Roman"/>
              </a:rPr>
              <a:t>a</a:t>
            </a:r>
            <a:r>
              <a:rPr sz="1050" spc="-262" baseline="15873" dirty="0">
                <a:latin typeface="Times New Roman"/>
                <a:cs typeface="Times New Roman"/>
              </a:rPr>
              <a:t>b</a:t>
            </a:r>
            <a:r>
              <a:rPr sz="700" spc="-70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1050" spc="-195" baseline="15873" dirty="0">
                <a:latin typeface="Times New Roman"/>
                <a:cs typeface="Times New Roman"/>
              </a:rPr>
              <a:t>;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r>
              <a:rPr sz="700" spc="5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9214" y="4364990"/>
            <a:ext cx="144399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Kn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a</a:t>
            </a:r>
            <a:r>
              <a:rPr sz="700" spc="-25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r>
              <a:rPr sz="700" spc="4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6790" y="4811650"/>
            <a:ext cx="109220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{</a:t>
            </a:r>
            <a:r>
              <a:rPr sz="1050" spc="-7" baseline="-7936" dirty="0">
                <a:latin typeface="Times New Roman"/>
                <a:cs typeface="Times New Roman"/>
              </a:rPr>
              <a:t>}</a:t>
            </a:r>
            <a:endParaRPr sz="1050" baseline="-793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8041" y="4788147"/>
            <a:ext cx="414655" cy="35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  <a:p>
            <a:pPr marL="100965" marR="5080" indent="-88900">
              <a:lnSpc>
                <a:spcPct val="100000"/>
              </a:lnSpc>
              <a:spcBef>
                <a:spcPts val="190"/>
              </a:spcBef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3998" y="5144890"/>
            <a:ext cx="157480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  <a:tabLst>
                <a:tab pos="906144" algn="l"/>
              </a:tabLst>
            </a:pP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3968" dirty="0">
                <a:latin typeface="Times New Roman"/>
                <a:cs typeface="Times New Roman"/>
              </a:rPr>
              <a:t>e</a:t>
            </a:r>
            <a:r>
              <a:rPr sz="1050" spc="-30" baseline="3968" dirty="0">
                <a:latin typeface="Times New Roman"/>
                <a:cs typeface="Times New Roman"/>
              </a:rPr>
              <a:t>l</a:t>
            </a:r>
            <a:r>
              <a:rPr sz="1050" spc="-7" baseline="3968" dirty="0">
                <a:latin typeface="Times New Roman"/>
                <a:cs typeface="Times New Roman"/>
              </a:rPr>
              <a:t>se</a:t>
            </a:r>
            <a:endParaRPr sz="1050" baseline="3968">
              <a:latin typeface="Times New Roman"/>
              <a:cs typeface="Times New Roman"/>
            </a:endParaRPr>
          </a:p>
          <a:p>
            <a:pPr marL="995044">
              <a:lnSpc>
                <a:spcPts val="815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59055" algn="ctr">
              <a:lnSpc>
                <a:spcPts val="67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  <a:p>
            <a:pPr marL="54610">
              <a:lnSpc>
                <a:spcPts val="670"/>
              </a:lnSpc>
              <a:tabLst>
                <a:tab pos="918844" algn="l"/>
              </a:tabLst>
            </a:pPr>
            <a:r>
              <a:rPr sz="1050" spc="-7" baseline="-31746" dirty="0">
                <a:latin typeface="Times New Roman"/>
                <a:cs typeface="Times New Roman"/>
              </a:rPr>
              <a:t>b)	</a:t>
            </a: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Goo</a:t>
            </a:r>
            <a:endParaRPr sz="700">
              <a:latin typeface="Times New Roman"/>
              <a:cs typeface="Times New Roman"/>
            </a:endParaRPr>
          </a:p>
          <a:p>
            <a:pPr marL="306070" algn="ct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1118235" marR="147320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029969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R="142875" algn="r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306070" algn="ctr">
              <a:lnSpc>
                <a:spcPts val="835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3835" y="3196589"/>
            <a:ext cx="144018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60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7755" y="3003550"/>
            <a:ext cx="1443355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tabLst>
                <a:tab pos="1077595" algn="l"/>
              </a:tabLst>
            </a:pPr>
            <a:r>
              <a:rPr sz="1050" spc="-7" baseline="-27777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1050" spc="7" baseline="-27777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1050" spc="-7" baseline="-27777" dirty="0">
                <a:latin typeface="Times New Roman"/>
                <a:cs typeface="Times New Roman"/>
              </a:rPr>
              <a:t>b)</a:t>
            </a:r>
            <a:r>
              <a:rPr sz="1050" baseline="-27777" dirty="0">
                <a:latin typeface="Times New Roman"/>
                <a:cs typeface="Times New Roman"/>
              </a:rPr>
              <a:t>	</a:t>
            </a: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</a:t>
            </a:r>
            <a:endParaRPr sz="700">
              <a:latin typeface="Times New Roman"/>
              <a:cs typeface="Times New Roman"/>
            </a:endParaRPr>
          </a:p>
          <a:p>
            <a:pPr marR="309245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1282700" marR="15240" indent="-88900" algn="r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etu</a:t>
            </a:r>
            <a:endParaRPr sz="700">
              <a:latin typeface="Times New Roman"/>
              <a:cs typeface="Times New Roman"/>
            </a:endParaRPr>
          </a:p>
          <a:p>
            <a:pPr marL="1282700" indent="-746760">
              <a:lnSpc>
                <a:spcPts val="610"/>
              </a:lnSpc>
              <a:tabLst>
                <a:tab pos="1194435" algn="l"/>
              </a:tabLst>
            </a:pPr>
            <a:r>
              <a:rPr sz="700" spc="-20" dirty="0">
                <a:latin typeface="Times New Roman"/>
                <a:cs typeface="Times New Roman"/>
              </a:rPr>
              <a:t>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aximum(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-19841" dirty="0">
                <a:latin typeface="Times New Roman"/>
                <a:cs typeface="Times New Roman"/>
              </a:rPr>
              <a:t>e</a:t>
            </a:r>
            <a:r>
              <a:rPr sz="1050" spc="-30" baseline="-19841" dirty="0">
                <a:latin typeface="Times New Roman"/>
                <a:cs typeface="Times New Roman"/>
              </a:rPr>
              <a:t>l</a:t>
            </a:r>
            <a:r>
              <a:rPr sz="1050" spc="-7" baseline="-19841" dirty="0">
                <a:latin typeface="Times New Roman"/>
                <a:cs typeface="Times New Roman"/>
              </a:rPr>
              <a:t>se</a:t>
            </a:r>
            <a:endParaRPr sz="1050" baseline="-19841">
              <a:latin typeface="Times New Roman"/>
              <a:cs typeface="Times New Roman"/>
            </a:endParaRPr>
          </a:p>
          <a:p>
            <a:pPr marR="15240" algn="r">
              <a:lnSpc>
                <a:spcPts val="725"/>
              </a:lnSpc>
              <a:spcBef>
                <a:spcPts val="234"/>
              </a:spcBef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etu</a:t>
            </a:r>
            <a:endParaRPr sz="700">
              <a:latin typeface="Times New Roman"/>
              <a:cs typeface="Times New Roman"/>
            </a:endParaRPr>
          </a:p>
          <a:p>
            <a:pPr marR="309245" algn="r">
              <a:lnSpc>
                <a:spcPts val="725"/>
              </a:lnSpc>
              <a:tabLst>
                <a:tab pos="458470" algn="l"/>
              </a:tabLst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-19841" dirty="0">
                <a:latin typeface="Times New Roman"/>
                <a:cs typeface="Times New Roman"/>
              </a:rPr>
              <a:t>}</a:t>
            </a:r>
            <a:endParaRPr sz="1050" baseline="-1984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5788" y="3155950"/>
            <a:ext cx="143256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5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7253" y="3035300"/>
            <a:ext cx="1449070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9135">
              <a:lnSpc>
                <a:spcPts val="665"/>
              </a:lnSpc>
            </a:pP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H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H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ts val="665"/>
              </a:lnSpc>
            </a:pPr>
            <a:r>
              <a:rPr sz="700" spc="-5" dirty="0">
                <a:latin typeface="Times New Roman"/>
                <a:cs typeface="Times New Roman"/>
              </a:rPr>
              <a:t>a,</a:t>
            </a:r>
            <a:r>
              <a:rPr sz="700" spc="10" dirty="0">
                <a:latin typeface="Times New Roman"/>
                <a:cs typeface="Times New Roman"/>
              </a:rPr>
              <a:t>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Moo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667385" marR="424180" indent="38100">
              <a:lnSpc>
                <a:spcPct val="100000"/>
              </a:lnSpc>
              <a:spcBef>
                <a:spcPts val="350"/>
              </a:spcBef>
            </a:pP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 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71628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50">
              <a:latin typeface="Times New Roman"/>
              <a:cs typeface="Times New Roman"/>
            </a:endParaRPr>
          </a:p>
          <a:p>
            <a:pPr algn="r">
              <a:lnSpc>
                <a:spcPts val="835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43728" y="3898131"/>
            <a:ext cx="501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9641" y="4004811"/>
            <a:ext cx="41910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68390" y="4218171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0103" y="3448424"/>
            <a:ext cx="1464310" cy="96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8875" marR="21590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endParaRPr sz="700">
              <a:latin typeface="Times New Roman"/>
              <a:cs typeface="Times New Roman"/>
            </a:endParaRPr>
          </a:p>
          <a:p>
            <a:pPr marR="248920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95948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750">
              <a:latin typeface="Times New Roman"/>
              <a:cs typeface="Times New Roman"/>
            </a:endParaRPr>
          </a:p>
          <a:p>
            <a:pPr marL="97028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endParaRPr sz="700">
              <a:latin typeface="Times New Roman"/>
              <a:cs typeface="Times New Roman"/>
            </a:endParaRPr>
          </a:p>
          <a:p>
            <a:pPr marL="97028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1807" y="4186167"/>
            <a:ext cx="5416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P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P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49190" y="4361427"/>
            <a:ext cx="56705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30" baseline="-23809" dirty="0">
                <a:latin typeface="Times New Roman"/>
                <a:cs typeface="Times New Roman"/>
              </a:rPr>
              <a:t>i</a:t>
            </a:r>
            <a:r>
              <a:rPr sz="1050" spc="-7" baseline="-23809" dirty="0">
                <a:latin typeface="Times New Roman"/>
                <a:cs typeface="Times New Roman"/>
              </a:rPr>
              <a:t>f</a:t>
            </a:r>
            <a:r>
              <a:rPr sz="1050" spc="30" baseline="-23809" dirty="0">
                <a:latin typeface="Times New Roman"/>
                <a:cs typeface="Times New Roman"/>
              </a:rPr>
              <a:t> </a:t>
            </a:r>
            <a:r>
              <a:rPr sz="1050" spc="-15" baseline="-23809" dirty="0">
                <a:latin typeface="Times New Roman"/>
                <a:cs typeface="Times New Roman"/>
              </a:rPr>
              <a:t>(</a:t>
            </a:r>
            <a:r>
              <a:rPr sz="1050" spc="67" baseline="-23809" dirty="0">
                <a:latin typeface="Times New Roman"/>
                <a:cs typeface="Times New Roman"/>
              </a:rPr>
              <a:t>a</a:t>
            </a:r>
            <a:r>
              <a:rPr sz="700" spc="-70" dirty="0">
                <a:latin typeface="Times New Roman"/>
                <a:cs typeface="Times New Roman"/>
              </a:rPr>
              <a:t>i</a:t>
            </a:r>
            <a:r>
              <a:rPr sz="1050" spc="-525" baseline="-23809" dirty="0">
                <a:latin typeface="Times New Roman"/>
                <a:cs typeface="Times New Roman"/>
              </a:rPr>
              <a:t>&gt;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45" dirty="0">
                <a:latin typeface="Times New Roman"/>
                <a:cs typeface="Times New Roman"/>
              </a:rPr>
              <a:t>(</a:t>
            </a:r>
            <a:r>
              <a:rPr sz="1050" spc="-330" baseline="-23809" dirty="0">
                <a:latin typeface="Times New Roman"/>
                <a:cs typeface="Times New Roman"/>
              </a:rPr>
              <a:t>b</a:t>
            </a:r>
            <a:r>
              <a:rPr sz="700" spc="-105" dirty="0">
                <a:latin typeface="Times New Roman"/>
                <a:cs typeface="Times New Roman"/>
              </a:rPr>
              <a:t>a</a:t>
            </a:r>
            <a:r>
              <a:rPr sz="1050" spc="52" baseline="-23809" dirty="0">
                <a:latin typeface="Times New Roman"/>
                <a:cs typeface="Times New Roman"/>
              </a:rPr>
              <a:t>)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7582" y="4506207"/>
            <a:ext cx="3257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9190" y="4612887"/>
            <a:ext cx="1625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0682" y="3041135"/>
            <a:ext cx="1469390" cy="969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m</a:t>
            </a:r>
            <a:endParaRPr sz="700">
              <a:latin typeface="Times New Roman"/>
              <a:cs typeface="Times New Roman"/>
            </a:endParaRPr>
          </a:p>
          <a:p>
            <a:pPr marR="135890" algn="r">
              <a:lnSpc>
                <a:spcPts val="765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R="14604" algn="r">
              <a:lnSpc>
                <a:spcPts val="765"/>
              </a:lnSpc>
              <a:tabLst>
                <a:tab pos="995044" algn="l"/>
              </a:tabLst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r>
              <a:rPr sz="700" dirty="0">
                <a:solidFill>
                  <a:srgbClr val="FF8000"/>
                </a:solidFill>
                <a:latin typeface="Times New Roman"/>
                <a:cs typeface="Times New Roman"/>
              </a:rPr>
              <a:t>	</a:t>
            </a:r>
            <a:r>
              <a:rPr sz="1050" spc="-30" baseline="-11904" dirty="0">
                <a:latin typeface="Times New Roman"/>
                <a:cs typeface="Times New Roman"/>
              </a:rPr>
              <a:t>i</a:t>
            </a:r>
            <a:r>
              <a:rPr sz="1050" spc="-7" baseline="-11904" dirty="0">
                <a:latin typeface="Times New Roman"/>
                <a:cs typeface="Times New Roman"/>
              </a:rPr>
              <a:t>f</a:t>
            </a:r>
            <a:endParaRPr sz="1050" baseline="-11904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R="27940" algn="r">
              <a:lnSpc>
                <a:spcPts val="635"/>
              </a:lnSpc>
              <a:spcBef>
                <a:spcPts val="405"/>
              </a:spcBef>
              <a:tabLst>
                <a:tab pos="1393825" algn="l"/>
              </a:tabLst>
            </a:pP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5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19841" dirty="0">
                <a:latin typeface="Times New Roman"/>
                <a:cs typeface="Times New Roman"/>
              </a:rPr>
              <a:t>e</a:t>
            </a:r>
            <a:endParaRPr sz="1050" baseline="19841">
              <a:latin typeface="Times New Roman"/>
              <a:cs typeface="Times New Roman"/>
            </a:endParaRPr>
          </a:p>
          <a:p>
            <a:pPr marL="303530" algn="ctr">
              <a:lnSpc>
                <a:spcPts val="635"/>
              </a:lnSpc>
            </a:pPr>
            <a:r>
              <a:rPr sz="700" spc="-5" dirty="0">
                <a:latin typeface="Times New Roman"/>
                <a:cs typeface="Times New Roman"/>
              </a:rPr>
              <a:t>;</a:t>
            </a:r>
            <a:endParaRPr sz="700">
              <a:latin typeface="Times New Roman"/>
              <a:cs typeface="Times New Roman"/>
            </a:endParaRPr>
          </a:p>
          <a:p>
            <a:pPr marR="135890" algn="r">
              <a:lnSpc>
                <a:spcPct val="100000"/>
              </a:lnSpc>
              <a:spcBef>
                <a:spcPts val="155"/>
              </a:spcBef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99270" y="3180835"/>
            <a:ext cx="3371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M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52359" y="3125470"/>
            <a:ext cx="1428115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a,</a:t>
            </a:r>
            <a:r>
              <a:rPr sz="700" spc="10" dirty="0">
                <a:latin typeface="Times New Roman"/>
                <a:cs typeface="Times New Roman"/>
              </a:rPr>
              <a:t>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Moo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3603" y="3394195"/>
            <a:ext cx="19050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73603" y="3714616"/>
            <a:ext cx="194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76800" y="5348852"/>
            <a:ext cx="1423670" cy="97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19710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70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L</a:t>
            </a:r>
            <a:endParaRPr sz="700">
              <a:latin typeface="Times New Roman"/>
              <a:cs typeface="Times New Roman"/>
            </a:endParaRPr>
          </a:p>
          <a:p>
            <a:pPr marR="349885" algn="ct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711200" marR="403225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R="32384" algn="ct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71120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R="349885" algn="ct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46608" y="4669790"/>
            <a:ext cx="1450975" cy="980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810" marR="1011555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indent="13081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ts val="835"/>
              </a:lnSpc>
              <a:spcBef>
                <a:spcPts val="459"/>
              </a:spcBef>
            </a:pP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5" dirty="0">
                <a:solidFill>
                  <a:srgbClr val="FF8000"/>
                </a:solidFill>
                <a:latin typeface="Times New Roman"/>
                <a:cs typeface="Times New Roman"/>
              </a:rPr>
              <a:t>L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12714" y="4390891"/>
            <a:ext cx="10445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0" dirty="0">
                <a:latin typeface="Times New Roman"/>
                <a:cs typeface="Times New Roman"/>
              </a:rPr>
              <a:t>(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K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K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12714" y="4497571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21679" y="4517390"/>
            <a:ext cx="142367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 marR="1011555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12714" y="5030971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65114" y="4543291"/>
            <a:ext cx="98679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J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5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Joo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65114" y="4649971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865114" y="5183752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17514" y="4695691"/>
            <a:ext cx="97726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0" dirty="0">
                <a:latin typeface="Times New Roman"/>
                <a:cs typeface="Times New Roman"/>
              </a:rPr>
              <a:t>(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I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5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I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12090" marR="456565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17411" y="5229472"/>
            <a:ext cx="5524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59104" y="5242172"/>
            <a:ext cx="157480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918844" algn="ctr">
              <a:lnSpc>
                <a:spcPct val="100000"/>
              </a:lnSpc>
              <a:spcBef>
                <a:spcPts val="480"/>
              </a:spcBef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Goo</a:t>
            </a:r>
            <a:endParaRPr sz="700">
              <a:latin typeface="Times New Roman"/>
              <a:cs typeface="Times New Roman"/>
            </a:endParaRPr>
          </a:p>
          <a:p>
            <a:pPr marL="306070" algn="ct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1029969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R="147320" algn="r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029969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R="142875" algn="r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306070" algn="ctr">
              <a:lnSpc>
                <a:spcPts val="835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56323" y="3028435"/>
            <a:ext cx="990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51393" y="5499220"/>
            <a:ext cx="35814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Goo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00619" y="3150736"/>
            <a:ext cx="1043940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Doo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Doo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20790" y="5284971"/>
            <a:ext cx="1035050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Coo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Coo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12090" marR="514350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35443" y="4238491"/>
            <a:ext cx="1035050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15" dirty="0">
                <a:solidFill>
                  <a:srgbClr val="FF8000"/>
                </a:solidFill>
                <a:latin typeface="Times New Roman"/>
                <a:cs typeface="Times New Roman"/>
              </a:rPr>
              <a:t>B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15" dirty="0">
                <a:solidFill>
                  <a:srgbClr val="FF8000"/>
                </a:solidFill>
                <a:latin typeface="Times New Roman"/>
                <a:cs typeface="Times New Roman"/>
              </a:rPr>
              <a:t>B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12090" marR="514350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49651" y="4070350"/>
            <a:ext cx="1429385" cy="96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580"/>
              </a:spcBef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</a:t>
            </a:r>
            <a:r>
              <a:rPr sz="700" spc="-15" dirty="0">
                <a:latin typeface="Times New Roman"/>
                <a:cs typeface="Times New Roman"/>
              </a:rPr>
              <a:t>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K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a</a:t>
            </a:r>
            <a:r>
              <a:rPr sz="700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r>
              <a:rPr sz="700" spc="5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</a:t>
            </a:r>
            <a:r>
              <a:rPr sz="700" dirty="0">
                <a:latin typeface="Times New Roman"/>
                <a:cs typeface="Times New Roman"/>
              </a:rPr>
              <a:t> 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Kn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a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r>
              <a:rPr sz="700" spc="4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13995" marR="906780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0263" y="4649470"/>
            <a:ext cx="142494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5240" marR="1012825" indent="882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 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tabLst>
                <a:tab pos="1324610" algn="l"/>
              </a:tabLst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7936" dirty="0">
                <a:latin typeface="Times New Roman"/>
                <a:cs typeface="Times New Roman"/>
              </a:rPr>
              <a:t>e</a:t>
            </a:r>
            <a:r>
              <a:rPr sz="1050" spc="-30" baseline="7936" dirty="0">
                <a:latin typeface="Times New Roman"/>
                <a:cs typeface="Times New Roman"/>
              </a:rPr>
              <a:t>l</a:t>
            </a:r>
            <a:r>
              <a:rPr sz="1050" spc="-7" baseline="7936" dirty="0">
                <a:latin typeface="Times New Roman"/>
                <a:cs typeface="Times New Roman"/>
              </a:rPr>
              <a:t>s</a:t>
            </a:r>
            <a:endParaRPr sz="1050" baseline="7936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75446" y="4801870"/>
            <a:ext cx="1453515" cy="979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tabLst>
                <a:tab pos="1297305" algn="l"/>
              </a:tabLst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-27777" dirty="0">
                <a:latin typeface="Times New Roman"/>
                <a:cs typeface="Times New Roman"/>
              </a:rPr>
              <a:t>e</a:t>
            </a:r>
            <a:endParaRPr sz="1050" baseline="-27777">
              <a:latin typeface="Times New Roman"/>
              <a:cs typeface="Times New Roman"/>
            </a:endParaRPr>
          </a:p>
          <a:p>
            <a:pPr marL="41910">
              <a:lnSpc>
                <a:spcPts val="660"/>
              </a:lnSpc>
              <a:spcBef>
                <a:spcPts val="360"/>
              </a:spcBef>
              <a:tabLst>
                <a:tab pos="1287780" algn="l"/>
              </a:tabLst>
            </a:pPr>
            <a:r>
              <a:rPr sz="1050" spc="-7" baseline="27777" dirty="0">
                <a:latin typeface="Times New Roman"/>
                <a:cs typeface="Times New Roman"/>
              </a:rPr>
              <a:t>e</a:t>
            </a:r>
            <a:r>
              <a:rPr sz="1050" spc="-30" baseline="27777" dirty="0">
                <a:latin typeface="Times New Roman"/>
                <a:cs typeface="Times New Roman"/>
              </a:rPr>
              <a:t>l</a:t>
            </a:r>
            <a:r>
              <a:rPr sz="1050" spc="-7" baseline="27777" dirty="0">
                <a:latin typeface="Times New Roman"/>
                <a:cs typeface="Times New Roman"/>
              </a:rPr>
              <a:t>se</a:t>
            </a:r>
            <a:r>
              <a:rPr sz="1050" baseline="27777" dirty="0">
                <a:latin typeface="Times New Roman"/>
                <a:cs typeface="Times New Roman"/>
              </a:rPr>
              <a:t>	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5" dirty="0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  <a:p>
            <a:pPr indent="130810">
              <a:lnSpc>
                <a:spcPts val="66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ts val="835"/>
              </a:lnSpc>
              <a:spcBef>
                <a:spcPts val="455"/>
              </a:spcBef>
            </a:pP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5" dirty="0">
                <a:solidFill>
                  <a:srgbClr val="FF8000"/>
                </a:solidFill>
                <a:latin typeface="Times New Roman"/>
                <a:cs typeface="Times New Roman"/>
              </a:rPr>
              <a:t>L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20339" y="4313167"/>
            <a:ext cx="1435735" cy="982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065" algn="r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K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endParaRPr sz="700">
              <a:latin typeface="Times New Roman"/>
              <a:cs typeface="Times New Roman"/>
            </a:endParaRPr>
          </a:p>
          <a:p>
            <a:pPr marL="871219" indent="-511175">
              <a:lnSpc>
                <a:spcPts val="660"/>
              </a:lnSpc>
              <a:spcBef>
                <a:spcPts val="359"/>
              </a:spcBef>
              <a:tabLst>
                <a:tab pos="760095" algn="l"/>
              </a:tabLst>
            </a:pPr>
            <a:r>
              <a:rPr sz="1050" spc="-7" baseline="23809" dirty="0">
                <a:latin typeface="Times New Roman"/>
                <a:cs typeface="Times New Roman"/>
              </a:rPr>
              <a:t>;	</a:t>
            </a:r>
            <a:r>
              <a:rPr sz="1050" spc="-7" baseline="27777" dirty="0">
                <a:latin typeface="Times New Roman"/>
                <a:cs typeface="Times New Roman"/>
              </a:rPr>
              <a:t>{    </a:t>
            </a:r>
            <a:r>
              <a:rPr sz="1050" spc="-15" baseline="27777" dirty="0">
                <a:latin typeface="Times New Roman"/>
                <a:cs typeface="Times New Roman"/>
              </a:rPr>
              <a:t> </a:t>
            </a: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aximum(</a:t>
            </a:r>
            <a:endParaRPr sz="700">
              <a:latin typeface="Times New Roman"/>
              <a:cs typeface="Times New Roman"/>
            </a:endParaRPr>
          </a:p>
          <a:p>
            <a:pPr marL="622935" algn="ctr">
              <a:lnSpc>
                <a:spcPts val="42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431800" algn="ctr">
              <a:lnSpc>
                <a:spcPts val="455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1023619" indent="-939165">
              <a:lnSpc>
                <a:spcPts val="420"/>
              </a:lnSpc>
              <a:tabLst>
                <a:tab pos="959485" algn="l"/>
              </a:tabLst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15" baseline="3968" dirty="0">
                <a:latin typeface="Times New Roman"/>
                <a:cs typeface="Times New Roman"/>
              </a:rPr>
              <a:t>r</a:t>
            </a:r>
            <a:r>
              <a:rPr sz="1050" spc="-7" baseline="3968" dirty="0">
                <a:latin typeface="Times New Roman"/>
                <a:cs typeface="Times New Roman"/>
              </a:rPr>
              <a:t>et</a:t>
            </a:r>
            <a:r>
              <a:rPr sz="1050" spc="-390" baseline="3968" dirty="0">
                <a:latin typeface="Times New Roman"/>
                <a:cs typeface="Times New Roman"/>
              </a:rPr>
              <a:t>u</a:t>
            </a:r>
            <a:r>
              <a:rPr sz="1050" spc="-30" baseline="15873" dirty="0">
                <a:latin typeface="Times New Roman"/>
                <a:cs typeface="Times New Roman"/>
              </a:rPr>
              <a:t>i</a:t>
            </a:r>
            <a:r>
              <a:rPr sz="1050" spc="-442" baseline="15873" dirty="0">
                <a:latin typeface="Times New Roman"/>
                <a:cs typeface="Times New Roman"/>
              </a:rPr>
              <a:t>n</a:t>
            </a:r>
            <a:r>
              <a:rPr sz="1050" spc="-15" baseline="3968" dirty="0">
                <a:latin typeface="Times New Roman"/>
                <a:cs typeface="Times New Roman"/>
              </a:rPr>
              <a:t>r</a:t>
            </a:r>
            <a:r>
              <a:rPr sz="1050" spc="-457" baseline="3968" dirty="0">
                <a:latin typeface="Times New Roman"/>
                <a:cs typeface="Times New Roman"/>
              </a:rPr>
              <a:t>n</a:t>
            </a:r>
            <a:r>
              <a:rPr sz="1050" spc="-7" baseline="15873" dirty="0">
                <a:latin typeface="Times New Roman"/>
                <a:cs typeface="Times New Roman"/>
              </a:rPr>
              <a:t>t</a:t>
            </a:r>
            <a:r>
              <a:rPr sz="1050" spc="52" baseline="15873" dirty="0">
                <a:latin typeface="Times New Roman"/>
                <a:cs typeface="Times New Roman"/>
              </a:rPr>
              <a:t> </a:t>
            </a:r>
            <a:r>
              <a:rPr sz="1050" spc="-667" baseline="15873" dirty="0">
                <a:latin typeface="Times New Roman"/>
                <a:cs typeface="Times New Roman"/>
              </a:rPr>
              <a:t>m</a:t>
            </a:r>
            <a:r>
              <a:rPr sz="1050" spc="-7" baseline="3968" dirty="0">
                <a:latin typeface="Times New Roman"/>
                <a:cs typeface="Times New Roman"/>
              </a:rPr>
              <a:t>a</a:t>
            </a:r>
            <a:r>
              <a:rPr sz="1050" spc="-157" baseline="3968" dirty="0">
                <a:latin typeface="Times New Roman"/>
                <a:cs typeface="Times New Roman"/>
              </a:rPr>
              <a:t>;</a:t>
            </a:r>
            <a:r>
              <a:rPr sz="1050" spc="-7" baseline="15873" dirty="0">
                <a:latin typeface="Times New Roman"/>
                <a:cs typeface="Times New Roman"/>
              </a:rPr>
              <a:t>axim</a:t>
            </a:r>
            <a:endParaRPr sz="1050" baseline="15873">
              <a:latin typeface="Times New Roman"/>
              <a:cs typeface="Times New Roman"/>
            </a:endParaRPr>
          </a:p>
          <a:p>
            <a:pPr marL="871219" indent="152400">
              <a:lnSpc>
                <a:spcPts val="565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R="15875" algn="r">
              <a:lnSpc>
                <a:spcPts val="660"/>
              </a:lnSpc>
            </a:pPr>
            <a:r>
              <a:rPr sz="1050" spc="-7" baseline="27777" dirty="0">
                <a:latin typeface="Times New Roman"/>
                <a:cs typeface="Times New Roman"/>
              </a:rPr>
              <a:t>e</a:t>
            </a:r>
            <a:r>
              <a:rPr sz="1050" spc="-30" baseline="27777" dirty="0">
                <a:latin typeface="Times New Roman"/>
                <a:cs typeface="Times New Roman"/>
              </a:rPr>
              <a:t>l</a:t>
            </a:r>
            <a:r>
              <a:rPr sz="1050" spc="-7" baseline="27777" dirty="0">
                <a:latin typeface="Times New Roman"/>
                <a:cs typeface="Times New Roman"/>
              </a:rPr>
              <a:t>se</a:t>
            </a:r>
            <a:r>
              <a:rPr sz="1050" baseline="27777" dirty="0">
                <a:latin typeface="Times New Roman"/>
                <a:cs typeface="Times New Roman"/>
              </a:rPr>
              <a:t>  </a:t>
            </a:r>
            <a:r>
              <a:rPr sz="1050" spc="-120" baseline="27777" dirty="0">
                <a:latin typeface="Times New Roman"/>
                <a:cs typeface="Times New Roman"/>
              </a:rPr>
              <a:t> </a:t>
            </a:r>
            <a:r>
              <a:rPr sz="1050" spc="37" baseline="39682" dirty="0">
                <a:latin typeface="Times New Roman"/>
                <a:cs typeface="Times New Roman"/>
              </a:rPr>
              <a:t>{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023619" indent="-64135">
              <a:lnSpc>
                <a:spcPts val="6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50" dirty="0">
                <a:latin typeface="Times New Roman"/>
                <a:cs typeface="Times New Roman"/>
              </a:rPr>
              <a:t>n</a:t>
            </a:r>
            <a:r>
              <a:rPr sz="1050" spc="-67" baseline="7936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b</a:t>
            </a:r>
            <a:r>
              <a:rPr sz="700" spc="-525" dirty="0">
                <a:latin typeface="Times New Roman"/>
                <a:cs typeface="Times New Roman"/>
              </a:rPr>
              <a:t>;</a:t>
            </a:r>
            <a:r>
              <a:rPr sz="1050" spc="-7" baseline="7936" dirty="0">
                <a:latin typeface="Times New Roman"/>
                <a:cs typeface="Times New Roman"/>
              </a:rPr>
              <a:t>f</a:t>
            </a:r>
            <a:r>
              <a:rPr sz="1050" spc="30" baseline="7936" dirty="0">
                <a:latin typeface="Times New Roman"/>
                <a:cs typeface="Times New Roman"/>
              </a:rPr>
              <a:t> </a:t>
            </a:r>
            <a:r>
              <a:rPr sz="1050" spc="-15" baseline="7936" dirty="0">
                <a:latin typeface="Times New Roman"/>
                <a:cs typeface="Times New Roman"/>
              </a:rPr>
              <a:t>(</a:t>
            </a:r>
            <a:r>
              <a:rPr sz="1050" spc="-7" baseline="7936" dirty="0">
                <a:latin typeface="Times New Roman"/>
                <a:cs typeface="Times New Roman"/>
              </a:rPr>
              <a:t>a</a:t>
            </a:r>
            <a:r>
              <a:rPr sz="1050" spc="7" baseline="7936" dirty="0">
                <a:latin typeface="Times New Roman"/>
                <a:cs typeface="Times New Roman"/>
              </a:rPr>
              <a:t> </a:t>
            </a:r>
            <a:r>
              <a:rPr sz="1050" spc="-7" baseline="7936" dirty="0">
                <a:latin typeface="Times New Roman"/>
                <a:cs typeface="Times New Roman"/>
              </a:rPr>
              <a:t>&gt;</a:t>
            </a:r>
            <a:endParaRPr sz="1050" baseline="7936">
              <a:latin typeface="Times New Roman"/>
              <a:cs typeface="Times New Roman"/>
            </a:endParaRPr>
          </a:p>
          <a:p>
            <a:pPr algn="r">
              <a:lnSpc>
                <a:spcPts val="600"/>
              </a:lnSpc>
            </a:pPr>
            <a:r>
              <a:rPr sz="1050" spc="-7" baseline="27777" dirty="0">
                <a:latin typeface="Times New Roman"/>
                <a:cs typeface="Times New Roman"/>
              </a:rPr>
              <a:t>e</a:t>
            </a:r>
            <a:r>
              <a:rPr sz="1050" spc="-30" baseline="27777" dirty="0">
                <a:latin typeface="Times New Roman"/>
                <a:cs typeface="Times New Roman"/>
              </a:rPr>
              <a:t>l</a:t>
            </a:r>
            <a:r>
              <a:rPr sz="1050" spc="-7" baseline="27777" dirty="0">
                <a:latin typeface="Times New Roman"/>
                <a:cs typeface="Times New Roman"/>
              </a:rPr>
              <a:t>se</a:t>
            </a:r>
            <a:r>
              <a:rPr sz="1050" baseline="27777" dirty="0">
                <a:latin typeface="Times New Roman"/>
                <a:cs typeface="Times New Roman"/>
              </a:rPr>
              <a:t>    </a:t>
            </a:r>
            <a:r>
              <a:rPr sz="1050" spc="-82" baseline="27777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5" dirty="0">
                <a:latin typeface="Times New Roman"/>
                <a:cs typeface="Times New Roman"/>
              </a:rPr>
              <a:t>r</a:t>
            </a:r>
            <a:endParaRPr sz="700">
              <a:latin typeface="Times New Roman"/>
              <a:cs typeface="Times New Roman"/>
            </a:endParaRPr>
          </a:p>
          <a:p>
            <a:pPr marR="10160" algn="r">
              <a:lnSpc>
                <a:spcPts val="420"/>
              </a:lnSpc>
              <a:tabLst>
                <a:tab pos="351790" algn="l"/>
              </a:tabLst>
            </a:pPr>
            <a:r>
              <a:rPr sz="1050" spc="-7" baseline="27777" dirty="0">
                <a:latin typeface="Times New Roman"/>
                <a:cs typeface="Times New Roman"/>
              </a:rPr>
              <a:t>}	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R="114300" algn="r">
              <a:lnSpc>
                <a:spcPts val="6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R="133350" algn="r">
              <a:lnSpc>
                <a:spcPts val="600"/>
              </a:lnSpc>
              <a:spcBef>
                <a:spcPts val="70"/>
              </a:spcBef>
              <a:tabLst>
                <a:tab pos="704215" algn="l"/>
                <a:tab pos="1056005" algn="l"/>
              </a:tabLst>
            </a:pP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35714" dirty="0">
                <a:latin typeface="Times New Roman"/>
                <a:cs typeface="Times New Roman"/>
              </a:rPr>
              <a:t>}</a:t>
            </a:r>
            <a:r>
              <a:rPr sz="1050" baseline="35714" dirty="0">
                <a:latin typeface="Times New Roman"/>
                <a:cs typeface="Times New Roman"/>
              </a:rPr>
              <a:t>	</a:t>
            </a:r>
            <a:r>
              <a:rPr sz="1050" spc="-7" baseline="3968" dirty="0">
                <a:latin typeface="Times New Roman"/>
                <a:cs typeface="Times New Roman"/>
              </a:rPr>
              <a:t>r</a:t>
            </a:r>
            <a:endParaRPr sz="1050" baseline="3968">
              <a:latin typeface="Times New Roman"/>
              <a:cs typeface="Times New Roman"/>
            </a:endParaRPr>
          </a:p>
          <a:p>
            <a:pPr algn="r">
              <a:lnSpc>
                <a:spcPts val="595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97863" y="4497070"/>
            <a:ext cx="145034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700">
              <a:latin typeface="Times New Roman"/>
              <a:cs typeface="Times New Roman"/>
            </a:endParaRPr>
          </a:p>
          <a:p>
            <a:pPr marR="33020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38983" y="3106420"/>
            <a:ext cx="1440180" cy="944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60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22903" y="2912110"/>
            <a:ext cx="1443355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  <a:tabLst>
                <a:tab pos="1078230" algn="l"/>
              </a:tabLst>
            </a:pPr>
            <a:r>
              <a:rPr sz="1050" spc="-7" baseline="-27777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1050" spc="7" baseline="-27777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1050" spc="-7" baseline="-27777" dirty="0">
                <a:latin typeface="Times New Roman"/>
                <a:cs typeface="Times New Roman"/>
              </a:rPr>
              <a:t>b)</a:t>
            </a:r>
            <a:r>
              <a:rPr sz="1050" baseline="-27777" dirty="0">
                <a:latin typeface="Times New Roman"/>
                <a:cs typeface="Times New Roman"/>
              </a:rPr>
              <a:t>	</a:t>
            </a: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</a:t>
            </a:r>
            <a:endParaRPr sz="700">
              <a:latin typeface="Times New Roman"/>
              <a:cs typeface="Times New Roman"/>
            </a:endParaRPr>
          </a:p>
          <a:p>
            <a:pPr marR="309245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R="21590" algn="r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endParaRPr sz="700">
              <a:latin typeface="Times New Roman"/>
              <a:cs typeface="Times New Roman"/>
            </a:endParaRPr>
          </a:p>
          <a:p>
            <a:pPr marR="15240" algn="r">
              <a:lnSpc>
                <a:spcPts val="725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etu</a:t>
            </a:r>
            <a:endParaRPr sz="700">
              <a:latin typeface="Times New Roman"/>
              <a:cs typeface="Times New Roman"/>
            </a:endParaRPr>
          </a:p>
          <a:p>
            <a:pPr marL="1282700" indent="-746760">
              <a:lnSpc>
                <a:spcPts val="725"/>
              </a:lnSpc>
              <a:tabLst>
                <a:tab pos="1194435" algn="l"/>
              </a:tabLst>
            </a:pPr>
            <a:r>
              <a:rPr sz="700" spc="-20" dirty="0">
                <a:latin typeface="Times New Roman"/>
                <a:cs typeface="Times New Roman"/>
              </a:rPr>
              <a:t>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aximum(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-19841" dirty="0">
                <a:latin typeface="Times New Roman"/>
                <a:cs typeface="Times New Roman"/>
              </a:rPr>
              <a:t>e</a:t>
            </a:r>
            <a:r>
              <a:rPr sz="1050" spc="-30" baseline="-19841" dirty="0">
                <a:latin typeface="Times New Roman"/>
                <a:cs typeface="Times New Roman"/>
              </a:rPr>
              <a:t>l</a:t>
            </a:r>
            <a:r>
              <a:rPr sz="1050" spc="-7" baseline="-19841" dirty="0">
                <a:latin typeface="Times New Roman"/>
                <a:cs typeface="Times New Roman"/>
              </a:rPr>
              <a:t>se</a:t>
            </a:r>
            <a:endParaRPr sz="1050" baseline="-19841">
              <a:latin typeface="Times New Roman"/>
              <a:cs typeface="Times New Roman"/>
            </a:endParaRPr>
          </a:p>
          <a:p>
            <a:pPr marR="15240" algn="r">
              <a:lnSpc>
                <a:spcPts val="720"/>
              </a:lnSpc>
              <a:spcBef>
                <a:spcPts val="235"/>
              </a:spcBef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etu</a:t>
            </a:r>
            <a:endParaRPr sz="700">
              <a:latin typeface="Times New Roman"/>
              <a:cs typeface="Times New Roman"/>
            </a:endParaRPr>
          </a:p>
          <a:p>
            <a:pPr marR="309245" algn="r">
              <a:lnSpc>
                <a:spcPts val="720"/>
              </a:lnSpc>
              <a:tabLst>
                <a:tab pos="458470" algn="l"/>
              </a:tabLst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-19841" dirty="0">
                <a:latin typeface="Times New Roman"/>
                <a:cs typeface="Times New Roman"/>
              </a:rPr>
              <a:t>}</a:t>
            </a:r>
            <a:endParaRPr sz="1050" baseline="-19841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81198" y="3256279"/>
            <a:ext cx="1459865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6595">
              <a:lnSpc>
                <a:spcPts val="635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ts val="635"/>
              </a:lnSpc>
              <a:tabLst>
                <a:tab pos="670560" algn="l"/>
              </a:tabLst>
            </a:pPr>
            <a:r>
              <a:rPr sz="700" spc="-5" dirty="0">
                <a:latin typeface="Times New Roman"/>
                <a:cs typeface="Times New Roman"/>
              </a:rPr>
              <a:t>a,</a:t>
            </a:r>
            <a:r>
              <a:rPr sz="700" spc="10" dirty="0">
                <a:latin typeface="Times New Roman"/>
                <a:cs typeface="Times New Roman"/>
              </a:rPr>
              <a:t>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Moo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-31746" dirty="0">
                <a:latin typeface="Times New Roman"/>
                <a:cs typeface="Times New Roman"/>
              </a:rPr>
              <a:t>se</a:t>
            </a:r>
            <a:endParaRPr sz="1050" baseline="-31746">
              <a:latin typeface="Times New Roman"/>
              <a:cs typeface="Times New Roman"/>
            </a:endParaRPr>
          </a:p>
          <a:p>
            <a:pPr marL="696595">
              <a:lnSpc>
                <a:spcPct val="100000"/>
              </a:lnSpc>
              <a:spcBef>
                <a:spcPts val="409"/>
              </a:spcBef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850">
              <a:latin typeface="Times New Roman"/>
              <a:cs typeface="Times New Roman"/>
            </a:endParaRPr>
          </a:p>
          <a:p>
            <a:pPr marL="1066165" marR="21590" indent="882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 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98876" y="3807580"/>
            <a:ext cx="5016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53539" y="3677913"/>
            <a:ext cx="145542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905" algn="r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94043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750">
              <a:latin typeface="Times New Roman"/>
              <a:cs typeface="Times New Roman"/>
            </a:endParaRPr>
          </a:p>
          <a:p>
            <a:pPr marL="951865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aximum(</a:t>
            </a:r>
            <a:endParaRPr sz="700">
              <a:latin typeface="Times New Roman"/>
              <a:cs typeface="Times New Roman"/>
            </a:endParaRPr>
          </a:p>
          <a:p>
            <a:pPr marL="95186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1151255" marR="20320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endParaRPr sz="700">
              <a:latin typeface="Times New Roman"/>
              <a:cs typeface="Times New Roman"/>
            </a:endParaRPr>
          </a:p>
          <a:p>
            <a:pPr marR="247650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14626" y="3251193"/>
            <a:ext cx="1439545" cy="981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73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  <a:tabLst>
                <a:tab pos="1374775" algn="l"/>
              </a:tabLst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-11904" dirty="0">
                <a:latin typeface="Times New Roman"/>
                <a:cs typeface="Times New Roman"/>
              </a:rPr>
              <a:t>el</a:t>
            </a:r>
            <a:endParaRPr sz="1050" baseline="-11904">
              <a:latin typeface="Times New Roman"/>
              <a:cs typeface="Times New Roman"/>
            </a:endParaRPr>
          </a:p>
          <a:p>
            <a:pPr marL="19685" algn="ctr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  <a:tabLst>
                <a:tab pos="1263650" algn="l"/>
              </a:tabLst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-11904" dirty="0">
                <a:latin typeface="Times New Roman"/>
                <a:cs typeface="Times New Roman"/>
              </a:rPr>
              <a:t>}</a:t>
            </a:r>
            <a:endParaRPr sz="1050" baseline="-1190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5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895350">
              <a:lnSpc>
                <a:spcPct val="100000"/>
              </a:lnSpc>
              <a:spcBef>
                <a:spcPts val="590"/>
              </a:spcBef>
            </a:pP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P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P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96339" y="3134360"/>
            <a:ext cx="144399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2700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  <a:spcBef>
                <a:spcPts val="585"/>
              </a:spcBef>
              <a:tabLst>
                <a:tab pos="1077595" algn="l"/>
              </a:tabLst>
            </a:pPr>
            <a:r>
              <a:rPr sz="1050" spc="-7" baseline="-23809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1050" spc="7" baseline="-23809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1050" spc="-7" baseline="-23809" dirty="0">
                <a:latin typeface="Times New Roman"/>
                <a:cs typeface="Times New Roman"/>
              </a:rPr>
              <a:t>b)</a:t>
            </a:r>
            <a:r>
              <a:rPr sz="1050" baseline="-23809" dirty="0">
                <a:latin typeface="Times New Roman"/>
                <a:cs typeface="Times New Roman"/>
              </a:rPr>
              <a:t>	</a:t>
            </a: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</a:t>
            </a:r>
            <a:endParaRPr sz="700">
              <a:latin typeface="Times New Roman"/>
              <a:cs typeface="Times New Roman"/>
            </a:endParaRPr>
          </a:p>
          <a:p>
            <a:pPr marR="309245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1283335" marR="14604" indent="-88900" algn="r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etu</a:t>
            </a:r>
            <a:endParaRPr sz="700">
              <a:latin typeface="Times New Roman"/>
              <a:cs typeface="Times New Roman"/>
            </a:endParaRPr>
          </a:p>
          <a:p>
            <a:pPr marL="1283335" indent="-747395">
              <a:lnSpc>
                <a:spcPts val="605"/>
              </a:lnSpc>
              <a:tabLst>
                <a:tab pos="1194435" algn="l"/>
              </a:tabLst>
            </a:pPr>
            <a:r>
              <a:rPr sz="700" spc="-20" dirty="0">
                <a:latin typeface="Times New Roman"/>
                <a:cs typeface="Times New Roman"/>
              </a:rPr>
              <a:t>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aximum(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-19841" dirty="0">
                <a:latin typeface="Times New Roman"/>
                <a:cs typeface="Times New Roman"/>
              </a:rPr>
              <a:t>e</a:t>
            </a:r>
            <a:r>
              <a:rPr sz="1050" spc="-30" baseline="-19841" dirty="0">
                <a:latin typeface="Times New Roman"/>
                <a:cs typeface="Times New Roman"/>
              </a:rPr>
              <a:t>l</a:t>
            </a:r>
            <a:r>
              <a:rPr sz="1050" spc="-7" baseline="-19841" dirty="0">
                <a:latin typeface="Times New Roman"/>
                <a:cs typeface="Times New Roman"/>
              </a:rPr>
              <a:t>se</a:t>
            </a:r>
            <a:endParaRPr sz="1050" baseline="-19841">
              <a:latin typeface="Times New Roman"/>
              <a:cs typeface="Times New Roman"/>
            </a:endParaRPr>
          </a:p>
          <a:p>
            <a:pPr marR="14604" algn="r">
              <a:lnSpc>
                <a:spcPts val="720"/>
              </a:lnSpc>
              <a:spcBef>
                <a:spcPts val="235"/>
              </a:spcBef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etu</a:t>
            </a:r>
            <a:endParaRPr sz="700">
              <a:latin typeface="Times New Roman"/>
              <a:cs typeface="Times New Roman"/>
            </a:endParaRPr>
          </a:p>
          <a:p>
            <a:pPr marR="309245" algn="r">
              <a:lnSpc>
                <a:spcPts val="720"/>
              </a:lnSpc>
              <a:tabLst>
                <a:tab pos="458470" algn="l"/>
              </a:tabLst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1050" spc="-7" baseline="-19841" dirty="0">
                <a:latin typeface="Times New Roman"/>
                <a:cs typeface="Times New Roman"/>
              </a:rPr>
              <a:t>}</a:t>
            </a:r>
            <a:endParaRPr sz="1050" baseline="-19841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604676" y="3131813"/>
            <a:ext cx="83629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54418" y="3090411"/>
            <a:ext cx="33655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M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28775" y="3303771"/>
            <a:ext cx="18986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28751" y="3624065"/>
            <a:ext cx="194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87942" y="5373871"/>
            <a:ext cx="1574800" cy="998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R="120650" algn="r">
              <a:lnSpc>
                <a:spcPts val="8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  <a:p>
            <a:pPr marL="918844">
              <a:lnSpc>
                <a:spcPct val="100000"/>
              </a:lnSpc>
              <a:spcBef>
                <a:spcPts val="520"/>
              </a:spcBef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Goo</a:t>
            </a:r>
            <a:endParaRPr sz="700">
              <a:latin typeface="Times New Roman"/>
              <a:cs typeface="Times New Roman"/>
            </a:endParaRPr>
          </a:p>
          <a:p>
            <a:pPr marL="306070" algn="ct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1118870" marR="147320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029969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R="142875" algn="r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306070" algn="ctr">
              <a:lnSpc>
                <a:spcPts val="835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248354" y="5458072"/>
            <a:ext cx="809625" cy="28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145" marR="5080" indent="-132080">
              <a:lnSpc>
                <a:spcPct val="162300"/>
              </a:lnSpc>
            </a:pP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15" dirty="0">
                <a:solidFill>
                  <a:srgbClr val="FF8000"/>
                </a:solidFill>
                <a:latin typeface="Times New Roman"/>
                <a:cs typeface="Times New Roman"/>
              </a:rPr>
              <a:t>L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5" dirty="0">
                <a:solidFill>
                  <a:srgbClr val="FF8000"/>
                </a:solidFill>
                <a:latin typeface="Times New Roman"/>
                <a:cs typeface="Times New Roman"/>
              </a:rPr>
              <a:t>L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Goo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51760" y="5577427"/>
            <a:ext cx="1423670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9255" algn="ct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691515" marR="423545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R="72390" algn="ct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69151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R="389255" algn="ct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23182" y="4300467"/>
            <a:ext cx="62674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7955" indent="30480">
              <a:lnSpc>
                <a:spcPct val="142900"/>
              </a:lnSpc>
            </a:pP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K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J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5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Joo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22860">
              <a:lnSpc>
                <a:spcPct val="100000"/>
              </a:lnSpc>
              <a:spcBef>
                <a:spcPts val="359"/>
              </a:spcBef>
            </a:pPr>
            <a:r>
              <a:rPr sz="700" spc="-5" dirty="0">
                <a:latin typeface="Times New Roman"/>
                <a:cs typeface="Times New Roman"/>
              </a:rPr>
              <a:t>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I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5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I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125842" y="4818627"/>
            <a:ext cx="17208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72661" y="5245601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65957" y="2938011"/>
            <a:ext cx="1044575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0" dirty="0">
                <a:latin typeface="Times New Roman"/>
                <a:cs typeface="Times New Roman"/>
              </a:rPr>
              <a:t>(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H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H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606288" y="5408669"/>
            <a:ext cx="35814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Goo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255514" y="3060185"/>
            <a:ext cx="1043940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Doo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Doo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141524" y="5194420"/>
            <a:ext cx="969644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Coo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Coo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75938" y="5301100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187190" y="5407780"/>
            <a:ext cx="41910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9525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075938" y="5834229"/>
            <a:ext cx="685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990338" y="4148067"/>
            <a:ext cx="103505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15" dirty="0">
                <a:solidFill>
                  <a:srgbClr val="FF8000"/>
                </a:solidFill>
                <a:latin typeface="Times New Roman"/>
                <a:cs typeface="Times New Roman"/>
              </a:rPr>
              <a:t>B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15" dirty="0">
                <a:solidFill>
                  <a:srgbClr val="FF8000"/>
                </a:solidFill>
                <a:latin typeface="Times New Roman"/>
                <a:cs typeface="Times New Roman"/>
              </a:rPr>
              <a:t>B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90338" y="4254747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101590" y="4574787"/>
            <a:ext cx="1625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24611" y="4292600"/>
            <a:ext cx="1428115" cy="96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580"/>
              </a:spcBef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K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a</a:t>
            </a:r>
            <a:r>
              <a:rPr sz="700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r>
              <a:rPr sz="700" spc="5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Kn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a</a:t>
            </a:r>
            <a:r>
              <a:rPr sz="700" spc="-25" dirty="0">
                <a:solidFill>
                  <a:srgbClr val="FF8000"/>
                </a:solidFill>
                <a:latin typeface="Times New Roman"/>
                <a:cs typeface="Times New Roman"/>
              </a:rPr>
              <a:t>f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r>
              <a:rPr sz="700" spc="4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13360" marR="906144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36880" y="5263889"/>
            <a:ext cx="41910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25627" y="5477249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12420" y="3327400"/>
            <a:ext cx="1440180" cy="94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160"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08479" y="4029703"/>
            <a:ext cx="419100" cy="327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25" indent="882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 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6775" y="4317739"/>
            <a:ext cx="1015365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P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P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78027" y="4531099"/>
            <a:ext cx="41910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9525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66775" y="4958200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55803" y="3354063"/>
            <a:ext cx="859155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12090" marR="338455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628108" y="3312915"/>
            <a:ext cx="33718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M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602695" y="3526275"/>
            <a:ext cx="19050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14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602695" y="3846315"/>
            <a:ext cx="194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05052" y="5680245"/>
            <a:ext cx="584200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L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12090" marR="63500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241552" y="4522590"/>
            <a:ext cx="104457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0" dirty="0">
                <a:latin typeface="Times New Roman"/>
                <a:cs typeface="Times New Roman"/>
              </a:rPr>
              <a:t>(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K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20" dirty="0">
                <a:solidFill>
                  <a:srgbClr val="FF8000"/>
                </a:solidFill>
                <a:latin typeface="Times New Roman"/>
                <a:cs typeface="Times New Roman"/>
              </a:rPr>
              <a:t>K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241552" y="4629270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241552" y="5163051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393952" y="4674990"/>
            <a:ext cx="98679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J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5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Joo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393952" y="4781425"/>
            <a:ext cx="6858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93952" y="5315451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546352" y="4827771"/>
            <a:ext cx="97726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35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</a:t>
            </a:r>
            <a:r>
              <a:rPr sz="70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I</a:t>
            </a:r>
            <a:r>
              <a:rPr sz="700" spc="0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</a:t>
            </a:r>
            <a:r>
              <a:rPr sz="700" spc="50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10" dirty="0">
                <a:solidFill>
                  <a:srgbClr val="FF8000"/>
                </a:solidFill>
                <a:latin typeface="Times New Roman"/>
                <a:cs typeface="Times New Roman"/>
              </a:rPr>
              <a:t>I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12090" marR="456565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746250" y="5361171"/>
            <a:ext cx="1138555" cy="809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7" baseline="35714" dirty="0">
                <a:latin typeface="Times New Roman"/>
                <a:cs typeface="Times New Roman"/>
              </a:rPr>
              <a:t>r  </a:t>
            </a:r>
            <a:r>
              <a:rPr sz="1050" spc="82" baseline="35714" dirty="0">
                <a:latin typeface="Times New Roman"/>
                <a:cs typeface="Times New Roman"/>
              </a:rPr>
              <a:t> </a:t>
            </a: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Coo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Coo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27329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227329" marR="514350" indent="882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 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31559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546352" y="5467851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351280" y="3373875"/>
            <a:ext cx="41910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9525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240027" y="3800595"/>
            <a:ext cx="6794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029457" y="3282689"/>
            <a:ext cx="1043940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Doo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Doo</a:t>
            </a:r>
            <a:r>
              <a:rPr sz="700" spc="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12090" marR="523240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764282" y="4370190"/>
            <a:ext cx="1035050" cy="754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in</a:t>
            </a:r>
            <a:r>
              <a:rPr sz="700" spc="-5" dirty="0">
                <a:latin typeface="Times New Roman"/>
                <a:cs typeface="Times New Roman"/>
              </a:rPr>
              <a:t>t</a:t>
            </a:r>
            <a:r>
              <a:rPr sz="700" spc="35" dirty="0">
                <a:latin typeface="Times New Roman"/>
                <a:cs typeface="Times New Roman"/>
              </a:rPr>
              <a:t> </a:t>
            </a:r>
            <a:r>
              <a:rPr sz="700" spc="-40" dirty="0">
                <a:latin typeface="Times New Roman"/>
                <a:cs typeface="Times New Roman"/>
              </a:rPr>
              <a:t>m</a:t>
            </a:r>
            <a:r>
              <a:rPr sz="700" spc="-5" dirty="0">
                <a:latin typeface="Times New Roman"/>
                <a:cs typeface="Times New Roman"/>
              </a:rPr>
              <a:t>aximum</a:t>
            </a:r>
            <a:r>
              <a:rPr sz="700" dirty="0">
                <a:latin typeface="Times New Roman"/>
                <a:cs typeface="Times New Roman"/>
              </a:rPr>
              <a:t>(</a:t>
            </a:r>
            <a:r>
              <a:rPr sz="700" spc="-15" dirty="0">
                <a:solidFill>
                  <a:srgbClr val="FF8000"/>
                </a:solidFill>
                <a:latin typeface="Times New Roman"/>
                <a:cs typeface="Times New Roman"/>
              </a:rPr>
              <a:t>B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6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a, </a:t>
            </a:r>
            <a:r>
              <a:rPr sz="700" spc="-15" dirty="0">
                <a:solidFill>
                  <a:srgbClr val="FF8000"/>
                </a:solidFill>
                <a:latin typeface="Times New Roman"/>
                <a:cs typeface="Times New Roman"/>
              </a:rPr>
              <a:t>B</a:t>
            </a:r>
            <a:r>
              <a:rPr sz="700" spc="-5" dirty="0">
                <a:solidFill>
                  <a:srgbClr val="FF8000"/>
                </a:solidFill>
                <a:latin typeface="Times New Roman"/>
                <a:cs typeface="Times New Roman"/>
              </a:rPr>
              <a:t>oo</a:t>
            </a:r>
            <a:r>
              <a:rPr sz="700" spc="15" dirty="0">
                <a:solidFill>
                  <a:srgbClr val="FF8000"/>
                </a:solidFill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{</a:t>
            </a:r>
            <a:endParaRPr sz="700">
              <a:latin typeface="Times New Roman"/>
              <a:cs typeface="Times New Roman"/>
            </a:endParaRPr>
          </a:p>
          <a:p>
            <a:pPr marL="212090" marR="514350" indent="-88900">
              <a:lnSpc>
                <a:spcPct val="100000"/>
              </a:lnSpc>
            </a:pPr>
            <a:r>
              <a:rPr sz="700" spc="-20" dirty="0">
                <a:latin typeface="Times New Roman"/>
                <a:cs typeface="Times New Roman"/>
              </a:rPr>
              <a:t>i</a:t>
            </a:r>
            <a:r>
              <a:rPr sz="700" spc="-5" dirty="0">
                <a:latin typeface="Times New Roman"/>
                <a:cs typeface="Times New Roman"/>
              </a:rPr>
              <a:t>f</a:t>
            </a:r>
            <a:r>
              <a:rPr sz="700" spc="2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</a:t>
            </a:r>
            <a:r>
              <a:rPr sz="700" spc="-5" dirty="0">
                <a:latin typeface="Times New Roman"/>
                <a:cs typeface="Times New Roman"/>
              </a:rPr>
              <a:t>a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&gt;</a:t>
            </a:r>
            <a:r>
              <a:rPr sz="700" spc="5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b) 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a;</a:t>
            </a:r>
            <a:endParaRPr sz="7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e</a:t>
            </a:r>
            <a:r>
              <a:rPr sz="700" spc="-20" dirty="0">
                <a:latin typeface="Times New Roman"/>
                <a:cs typeface="Times New Roman"/>
              </a:rPr>
              <a:t>l</a:t>
            </a:r>
            <a:r>
              <a:rPr sz="700" spc="-5" dirty="0">
                <a:latin typeface="Times New Roman"/>
                <a:cs typeface="Times New Roman"/>
              </a:rPr>
              <a:t>se</a:t>
            </a:r>
            <a:endParaRPr sz="7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et</a:t>
            </a:r>
            <a:r>
              <a:rPr sz="700" spc="-20" dirty="0">
                <a:latin typeface="Times New Roman"/>
                <a:cs typeface="Times New Roman"/>
              </a:rPr>
              <a:t>u</a:t>
            </a:r>
            <a:r>
              <a:rPr sz="700" spc="-10" dirty="0">
                <a:latin typeface="Times New Roman"/>
                <a:cs typeface="Times New Roman"/>
              </a:rPr>
              <a:t>r</a:t>
            </a:r>
            <a:r>
              <a:rPr sz="700" spc="-5" dirty="0">
                <a:latin typeface="Times New Roman"/>
                <a:cs typeface="Times New Roman"/>
              </a:rPr>
              <a:t>n</a:t>
            </a:r>
            <a:r>
              <a:rPr sz="700" spc="40" dirty="0">
                <a:latin typeface="Times New Roman"/>
                <a:cs typeface="Times New Roman"/>
              </a:rPr>
              <a:t> </a:t>
            </a:r>
            <a:r>
              <a:rPr sz="700" spc="-5" dirty="0">
                <a:latin typeface="Times New Roman"/>
                <a:cs typeface="Times New Roman"/>
              </a:rPr>
              <a:t>b;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700" spc="-5" dirty="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08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3146</Words>
  <Application>Microsoft Office PowerPoint</Application>
  <PresentationFormat>On-screen Show (4:3)</PresentationFormat>
  <Paragraphs>697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Lecture Outline</vt:lpstr>
      <vt:lpstr>Templates in C++</vt:lpstr>
      <vt:lpstr>Function Templates in C++</vt:lpstr>
      <vt:lpstr>Approaches for writing Functions</vt:lpstr>
      <vt:lpstr>Approach 1: Naive Approach</vt:lpstr>
      <vt:lpstr>PowerPoint Presentation</vt:lpstr>
      <vt:lpstr>Finding the Maximum of Two Floats Naive Approach</vt:lpstr>
      <vt:lpstr>One Hundred Million Functions... Naive Approach</vt:lpstr>
      <vt:lpstr>Approach 2: Function Overloading</vt:lpstr>
      <vt:lpstr>Example 1 of Function Overloading</vt:lpstr>
      <vt:lpstr>Approach 3: Function Template</vt:lpstr>
      <vt:lpstr>Function Template Syntax</vt:lpstr>
      <vt:lpstr>PowerPoint Presentation</vt:lpstr>
      <vt:lpstr>Example 2</vt:lpstr>
      <vt:lpstr>Example 3.1 – Function Templates</vt:lpstr>
      <vt:lpstr>Example 3.2 – Using Different data types</vt:lpstr>
      <vt:lpstr>Function Templates with Multiple Arguments</vt:lpstr>
      <vt:lpstr>More Than One Template Argument</vt:lpstr>
      <vt:lpstr>More Than One Template Argument</vt:lpstr>
      <vt:lpstr>Example 3.3 – Switching data types</vt:lpstr>
      <vt:lpstr>Example 2 - Explained</vt:lpstr>
      <vt:lpstr>Template Function: PrintTwice</vt:lpstr>
      <vt:lpstr>How Compiler Handles Template Functions ?</vt:lpstr>
      <vt:lpstr>How Compiler Handles Template Functions ?</vt:lpstr>
      <vt:lpstr>PowerPoint Presentation</vt:lpstr>
      <vt:lpstr>A Template Function for Maximum</vt:lpstr>
      <vt:lpstr>A Template Function for Maximum</vt:lpstr>
      <vt:lpstr>A Template Function for Maximum</vt:lpstr>
      <vt:lpstr>Using a Template Function</vt:lpstr>
      <vt:lpstr>Example 4</vt:lpstr>
      <vt:lpstr>Swapping two variables Example 5.1</vt:lpstr>
      <vt:lpstr>See problem? Generics! Example 5.2</vt:lpstr>
      <vt:lpstr>Example 5.3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Functions</dc:title>
  <dc:creator>Tariq</dc:creator>
  <cp:lastModifiedBy>KKK</cp:lastModifiedBy>
  <cp:revision>22</cp:revision>
  <dcterms:created xsi:type="dcterms:W3CDTF">2020-04-22T11:16:57Z</dcterms:created>
  <dcterms:modified xsi:type="dcterms:W3CDTF">2021-12-09T06:31:57Z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2019-05-02T00:00:00Z</vt:filetime>
  </property>
  <property fmtid="{D5CDD505-2E9C-101B-9397-08002B2CF9AE}" pid="3" name="LastSaved">
    <vt:filetime>2020-04-22T00:00:00Z</vt:filetime>
  </property>
</Properties>
</file>