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45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rgbClr val="FFFFFF"/>
                </a:solidFill>
              </a:rPr>
              <a:t>‹#›</a:t>
            </a:fld>
            <a:endParaRPr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rgbClr val="FFFFFF"/>
                </a:solidFill>
              </a:rPr>
              <a:t>‹#›</a:t>
            </a:fld>
            <a:endParaRPr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48399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0" y="609599"/>
                </a:moveTo>
                <a:lnTo>
                  <a:pt x="9144000" y="609599"/>
                </a:lnTo>
                <a:lnTo>
                  <a:pt x="91440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239000" y="367284"/>
            <a:ext cx="1517903" cy="1065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4527" y="1484393"/>
            <a:ext cx="8330183" cy="120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rgbClr val="FFFFFF"/>
                </a:solidFill>
              </a:rPr>
              <a:t>‹#›</a:t>
            </a:fld>
            <a:endParaRPr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rgbClr val="FFFFFF"/>
                </a:solidFill>
              </a:rPr>
              <a:t>‹#›</a:t>
            </a:fld>
            <a:endParaRPr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rgbClr val="FFFFFF"/>
                </a:solidFill>
              </a:rPr>
              <a:t>‹#›</a:t>
            </a:fld>
            <a:endParaRPr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48399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0" y="609599"/>
                </a:moveTo>
                <a:lnTo>
                  <a:pt x="9144000" y="609599"/>
                </a:lnTo>
                <a:lnTo>
                  <a:pt x="91440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239000" y="367284"/>
            <a:ext cx="1517903" cy="1065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4527" y="1484393"/>
            <a:ext cx="8330183" cy="1205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822" y="621791"/>
            <a:ext cx="7058355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77722"/>
            <a:ext cx="8072119" cy="1853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511" y="6461454"/>
            <a:ext cx="206375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rgbClr val="FFFFFF"/>
                </a:solidFill>
              </a:rPr>
              <a:t>‹#›</a:t>
            </a:fld>
            <a:endParaRPr spc="-1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mkhuram.shahzad@seecs.edu.pk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48399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0" y="609599"/>
                </a:moveTo>
                <a:lnTo>
                  <a:pt x="9144000" y="609599"/>
                </a:lnTo>
                <a:lnTo>
                  <a:pt x="91440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0" y="367284"/>
            <a:ext cx="1517903" cy="1065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527" y="1484393"/>
            <a:ext cx="8330183" cy="120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9042" y="1981200"/>
            <a:ext cx="6685915" cy="478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3600" spc="-5" dirty="0">
                <a:latin typeface="Calibri"/>
                <a:cs typeface="Calibri"/>
              </a:rPr>
              <a:t>O</a:t>
            </a:r>
            <a:r>
              <a:rPr sz="3600" spc="5" dirty="0">
                <a:latin typeface="Calibri"/>
                <a:cs typeface="Calibri"/>
              </a:rPr>
              <a:t>b</a:t>
            </a:r>
            <a:r>
              <a:rPr sz="3600" spc="-20" dirty="0">
                <a:latin typeface="Calibri"/>
                <a:cs typeface="Calibri"/>
              </a:rPr>
              <a:t>jec</a:t>
            </a:r>
            <a:r>
              <a:rPr sz="3600" spc="-15" dirty="0">
                <a:latin typeface="Calibri"/>
                <a:cs typeface="Calibri"/>
              </a:rPr>
              <a:t>t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Orie</a:t>
            </a:r>
            <a:r>
              <a:rPr sz="3600" spc="-25" dirty="0">
                <a:latin typeface="Calibri"/>
                <a:cs typeface="Calibri"/>
              </a:rPr>
              <a:t>n</a:t>
            </a:r>
            <a:r>
              <a:rPr sz="3600" spc="-60" dirty="0">
                <a:latin typeface="Calibri"/>
                <a:cs typeface="Calibri"/>
              </a:rPr>
              <a:t>t</a:t>
            </a:r>
            <a:r>
              <a:rPr sz="3600" spc="-20" dirty="0">
                <a:latin typeface="Calibri"/>
                <a:cs typeface="Calibri"/>
              </a:rPr>
              <a:t>ed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P</a:t>
            </a:r>
            <a:r>
              <a:rPr sz="3600" spc="-75" dirty="0">
                <a:latin typeface="Calibri"/>
                <a:cs typeface="Calibri"/>
              </a:rPr>
              <a:t>r</a:t>
            </a:r>
            <a:r>
              <a:rPr sz="3600" spc="-25" dirty="0">
                <a:latin typeface="Calibri"/>
                <a:cs typeface="Calibri"/>
              </a:rPr>
              <a:t>og</a:t>
            </a:r>
            <a:r>
              <a:rPr sz="3600" spc="-85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ammi</a:t>
            </a:r>
            <a:r>
              <a:rPr sz="3600" spc="15" dirty="0">
                <a:latin typeface="Calibri"/>
                <a:cs typeface="Calibri"/>
              </a:rPr>
              <a:t>n</a:t>
            </a:r>
            <a:r>
              <a:rPr sz="3600" spc="-20" dirty="0">
                <a:latin typeface="Calibri"/>
                <a:cs typeface="Calibri"/>
              </a:rPr>
              <a:t>g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using C</a:t>
            </a:r>
            <a:r>
              <a:rPr sz="3600" spc="15" dirty="0">
                <a:latin typeface="Calibri"/>
                <a:cs typeface="Calibri"/>
              </a:rPr>
              <a:t>+</a:t>
            </a:r>
            <a:r>
              <a:rPr sz="3600" dirty="0">
                <a:latin typeface="Calibri"/>
                <a:cs typeface="Calibri"/>
              </a:rPr>
              <a:t>+</a:t>
            </a:r>
          </a:p>
          <a:p>
            <a:pPr marL="2540" algn="ctr">
              <a:lnSpc>
                <a:spcPct val="100000"/>
              </a:lnSpc>
            </a:pPr>
            <a:r>
              <a:rPr sz="3600" spc="-5" dirty="0" smtClean="0">
                <a:latin typeface="Calibri"/>
                <a:cs typeface="Calibri"/>
              </a:rPr>
              <a:t>Con</a:t>
            </a:r>
            <a:r>
              <a:rPr sz="3600" spc="-35" dirty="0" smtClean="0">
                <a:latin typeface="Calibri"/>
                <a:cs typeface="Calibri"/>
              </a:rPr>
              <a:t>s</a:t>
            </a:r>
            <a:r>
              <a:rPr sz="3600" spc="-15" dirty="0" smtClean="0">
                <a:latin typeface="Calibri"/>
                <a:cs typeface="Calibri"/>
              </a:rPr>
              <a:t>truc</a:t>
            </a:r>
            <a:r>
              <a:rPr sz="3600" spc="-55" dirty="0" smtClean="0">
                <a:latin typeface="Calibri"/>
                <a:cs typeface="Calibri"/>
              </a:rPr>
              <a:t>t</a:t>
            </a:r>
            <a:r>
              <a:rPr sz="3600" spc="-25" dirty="0" smtClean="0">
                <a:latin typeface="Calibri"/>
                <a:cs typeface="Calibri"/>
              </a:rPr>
              <a:t>o</a:t>
            </a:r>
            <a:r>
              <a:rPr sz="3600" spc="-75" dirty="0" smtClean="0">
                <a:latin typeface="Calibri"/>
                <a:cs typeface="Calibri"/>
              </a:rPr>
              <a:t>r</a:t>
            </a:r>
            <a:r>
              <a:rPr sz="3600" dirty="0" smtClean="0">
                <a:latin typeface="Calibri"/>
                <a:cs typeface="Calibri"/>
              </a:rPr>
              <a:t>s</a:t>
            </a:r>
            <a:r>
              <a:rPr sz="3600" spc="-15" dirty="0" smtClean="0">
                <a:latin typeface="Calibri"/>
                <a:cs typeface="Calibri"/>
              </a:rPr>
              <a:t> </a:t>
            </a:r>
            <a:r>
              <a:rPr sz="3600" spc="-5" dirty="0" smtClean="0">
                <a:latin typeface="Calibri"/>
                <a:cs typeface="Calibri"/>
              </a:rPr>
              <a:t>Co</a:t>
            </a:r>
            <a:r>
              <a:rPr sz="3600" spc="-35" dirty="0" smtClean="0">
                <a:latin typeface="Calibri"/>
                <a:cs typeface="Calibri"/>
              </a:rPr>
              <a:t>n</a:t>
            </a:r>
            <a:r>
              <a:rPr sz="3600" dirty="0" smtClean="0">
                <a:latin typeface="Calibri"/>
                <a:cs typeface="Calibri"/>
              </a:rPr>
              <a:t>tinued</a:t>
            </a:r>
            <a:endParaRPr lang="en-US" sz="3600" dirty="0" smtClean="0">
              <a:latin typeface="Calibri"/>
              <a:cs typeface="Calibri"/>
            </a:endParaRPr>
          </a:p>
          <a:p>
            <a:pPr algn="ctr"/>
            <a:r>
              <a:rPr lang="en-US" sz="3600" kern="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Week – </a:t>
            </a:r>
            <a:r>
              <a:rPr lang="en-US" sz="3600" kern="0" dirty="0" smtClean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05-1 </a:t>
            </a:r>
            <a:endParaRPr lang="en-US" sz="3600" kern="0" dirty="0">
              <a:solidFill>
                <a:schemeClr val="tx1"/>
              </a:solidFill>
              <a:latin typeface="+mn-lt"/>
              <a:ea typeface="+mn-ea"/>
              <a:cs typeface="Times New Roman" pitchFamily="18" charset="0"/>
            </a:endParaRPr>
          </a:p>
          <a:p>
            <a:pPr algn="ctr"/>
            <a:endParaRPr lang="en-US" sz="3600" kern="0" dirty="0">
              <a:solidFill>
                <a:schemeClr val="tx1"/>
              </a:solidFill>
              <a:latin typeface="+mn-lt"/>
              <a:ea typeface="+mn-ea"/>
              <a:cs typeface="Times New Roman" pitchFamily="18" charset="0"/>
            </a:endParaRPr>
          </a:p>
          <a:p>
            <a:pPr marL="12700" algn="ctr">
              <a:lnSpc>
                <a:spcPts val="3825"/>
              </a:lnSpc>
            </a:pPr>
            <a:r>
              <a:rPr lang="pt-BR" sz="3600" dirty="0" smtClean="0">
                <a:latin typeface="Times New Roman"/>
                <a:cs typeface="Times New Roman"/>
              </a:rPr>
              <a:t>Dr. Khuram Shazhad</a:t>
            </a:r>
          </a:p>
          <a:p>
            <a:pPr marL="12700" algn="ctr">
              <a:lnSpc>
                <a:spcPts val="3825"/>
              </a:lnSpc>
            </a:pPr>
            <a:r>
              <a:rPr lang="pt-BR" sz="3600" dirty="0" smtClean="0">
                <a:latin typeface="Times New Roman"/>
                <a:cs typeface="Times New Roman"/>
                <a:hlinkClick r:id="rId5"/>
              </a:rPr>
              <a:t>mkhuram.shahzad@seecs.edu.pk</a:t>
            </a:r>
            <a:endParaRPr lang="pt-BR" sz="3600" dirty="0" smtClean="0">
              <a:latin typeface="Times New Roman"/>
              <a:cs typeface="Times New Roman"/>
            </a:endParaRPr>
          </a:p>
          <a:p>
            <a:pPr marL="12700" algn="ctr">
              <a:lnSpc>
                <a:spcPts val="3825"/>
              </a:lnSpc>
            </a:pPr>
            <a:r>
              <a:rPr lang="pt-BR" sz="3600" dirty="0" smtClean="0">
                <a:latin typeface="Times New Roman"/>
                <a:cs typeface="Times New Roman"/>
              </a:rPr>
              <a:t>Office: A-308</a:t>
            </a:r>
          </a:p>
          <a:p>
            <a:pPr marL="2540" algn="ctr">
              <a:lnSpc>
                <a:spcPct val="100000"/>
              </a:lnSpc>
            </a:pP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676400"/>
            <a:ext cx="3429000" cy="4419600"/>
          </a:xfrm>
          <a:custGeom>
            <a:avLst/>
            <a:gdLst/>
            <a:ahLst/>
            <a:cxnLst/>
            <a:rect l="l" t="t" r="r" b="b"/>
            <a:pathLst>
              <a:path w="3429000" h="4419600">
                <a:moveTo>
                  <a:pt x="0" y="4419600"/>
                </a:moveTo>
                <a:lnTo>
                  <a:pt x="3429000" y="4419600"/>
                </a:lnTo>
                <a:lnTo>
                  <a:pt x="3429000" y="0"/>
                </a:lnTo>
                <a:lnTo>
                  <a:pt x="0" y="0"/>
                </a:lnTo>
                <a:lnTo>
                  <a:pt x="0" y="441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" y="1748154"/>
            <a:ext cx="1890395" cy="1691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ass</a:t>
            </a:r>
            <a:r>
              <a:rPr sz="1600" spc="-15" dirty="0">
                <a:latin typeface="Calibri"/>
                <a:cs typeface="Calibri"/>
              </a:rPr>
              <a:t> 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84"/>
              </a:spcBef>
            </a:pPr>
            <a:r>
              <a:rPr sz="1600" spc="-15" dirty="0">
                <a:latin typeface="Calibri"/>
                <a:cs typeface="Calibri"/>
              </a:rPr>
              <a:t>pri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e:</a:t>
            </a:r>
            <a:endParaRPr sz="1600">
              <a:latin typeface="Calibri"/>
              <a:cs typeface="Calibri"/>
            </a:endParaRPr>
          </a:p>
          <a:p>
            <a:pPr marL="927100" marR="5080">
              <a:lnSpc>
                <a:spcPct val="1200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t; fl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nches</a:t>
            </a:r>
            <a:endParaRPr sz="1600">
              <a:latin typeface="Calibri"/>
              <a:cs typeface="Calibri"/>
            </a:endParaRPr>
          </a:p>
          <a:p>
            <a:pPr marR="617220" algn="ctr">
              <a:lnSpc>
                <a:spcPct val="100000"/>
              </a:lnSpc>
              <a:spcBef>
                <a:spcPts val="384"/>
              </a:spcBef>
            </a:pPr>
            <a:r>
              <a:rPr sz="1600" spc="-15" dirty="0">
                <a:latin typeface="Calibri"/>
                <a:cs typeface="Calibri"/>
              </a:rPr>
              <a:t>pu</a:t>
            </a:r>
            <a:r>
              <a:rPr sz="1600" spc="-10" dirty="0">
                <a:latin typeface="Calibri"/>
                <a:cs typeface="Calibri"/>
              </a:rPr>
              <a:t>blic: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3503955"/>
            <a:ext cx="9169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anc</a:t>
            </a:r>
            <a:r>
              <a:rPr sz="1600" spc="-15" dirty="0">
                <a:latin typeface="Calibri"/>
                <a:cs typeface="Calibri"/>
              </a:rPr>
              <a:t>e()</a:t>
            </a:r>
            <a:r>
              <a:rPr sz="160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194" y="3797046"/>
            <a:ext cx="105473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t=</a:t>
            </a:r>
            <a:r>
              <a:rPr sz="1600" spc="-2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; i</a:t>
            </a:r>
            <a:r>
              <a:rPr sz="1600" spc="-15" dirty="0">
                <a:latin typeface="Calibri"/>
                <a:cs typeface="Calibri"/>
              </a:rPr>
              <a:t>nche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5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844" y="4382261"/>
            <a:ext cx="895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4" y="4967249"/>
            <a:ext cx="1441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};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72255" y="2712720"/>
            <a:ext cx="5445252" cy="3997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31108" y="2692907"/>
            <a:ext cx="4143755" cy="3215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7600" y="2743200"/>
            <a:ext cx="5334000" cy="3886200"/>
          </a:xfrm>
          <a:custGeom>
            <a:avLst/>
            <a:gdLst/>
            <a:ahLst/>
            <a:cxnLst/>
            <a:rect l="l" t="t" r="r" b="b"/>
            <a:pathLst>
              <a:path w="5334000" h="3886200">
                <a:moveTo>
                  <a:pt x="0" y="3886200"/>
                </a:moveTo>
                <a:lnTo>
                  <a:pt x="5334000" y="3886200"/>
                </a:lnTo>
                <a:lnTo>
                  <a:pt x="5334000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57600" y="2743200"/>
            <a:ext cx="5334000" cy="38862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83667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ance</a:t>
            </a:r>
            <a:endParaRPr sz="1800" dirty="0">
              <a:latin typeface="Calibri"/>
              <a:cs typeface="Calibri"/>
            </a:endParaRPr>
          </a:p>
          <a:p>
            <a:pPr marL="8699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{</a:t>
            </a:r>
          </a:p>
          <a:p>
            <a:pPr marR="3746500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pr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e:</a:t>
            </a:r>
          </a:p>
          <a:p>
            <a:pPr marL="1002030" marR="3244850">
              <a:lnSpc>
                <a:spcPct val="120000"/>
              </a:lnSpc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ee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; flo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nches</a:t>
            </a:r>
            <a:endParaRPr sz="1800" dirty="0">
              <a:latin typeface="Calibri"/>
              <a:cs typeface="Calibri"/>
            </a:endParaRPr>
          </a:p>
          <a:p>
            <a:pPr marR="3834129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bl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 smtClean="0">
              <a:latin typeface="Times New Roman"/>
              <a:cs typeface="Times New Roman"/>
            </a:endParaRPr>
          </a:p>
          <a:p>
            <a:pPr marL="1002030">
              <a:lnSpc>
                <a:spcPct val="100000"/>
              </a:lnSpc>
              <a:spcBef>
                <a:spcPts val="1475"/>
              </a:spcBef>
            </a:pPr>
            <a:r>
              <a:rPr sz="1800" spc="-5" dirty="0" smtClean="0">
                <a:latin typeface="Calibri"/>
                <a:cs typeface="Calibri"/>
              </a:rPr>
              <a:t>};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0361" y="4725161"/>
            <a:ext cx="3505200" cy="723900"/>
          </a:xfrm>
          <a:prstGeom prst="rect">
            <a:avLst/>
          </a:prstGeom>
          <a:solidFill>
            <a:srgbClr val="FFFFFF"/>
          </a:solidFill>
          <a:ln w="25908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0504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ance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nches(0.0)</a:t>
            </a:r>
            <a:endParaRPr sz="1800">
              <a:latin typeface="Calibri"/>
              <a:cs typeface="Calibri"/>
            </a:endParaRPr>
          </a:p>
          <a:p>
            <a:pPr marL="230504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Initi</a:t>
            </a:r>
            <a:r>
              <a:rPr spc="-45" dirty="0"/>
              <a:t>a</a:t>
            </a:r>
            <a:r>
              <a:rPr dirty="0"/>
              <a:t>li</a:t>
            </a:r>
            <a:r>
              <a:rPr spc="-90" dirty="0"/>
              <a:t>z</a:t>
            </a:r>
            <a:r>
              <a:rPr spc="-70" dirty="0"/>
              <a:t>a</a:t>
            </a:r>
            <a:r>
              <a:rPr spc="-20" dirty="0"/>
              <a:t>tion</a:t>
            </a:r>
            <a:r>
              <a:rPr spc="55" dirty="0"/>
              <a:t> </a:t>
            </a:r>
            <a:r>
              <a:rPr spc="-5" dirty="0"/>
              <a:t>Li</a:t>
            </a:r>
            <a:r>
              <a:rPr spc="-40" dirty="0"/>
              <a:t>s</a:t>
            </a:r>
            <a:r>
              <a:rPr spc="-15" dirty="0"/>
              <a:t>t</a:t>
            </a:r>
            <a:r>
              <a:rPr spc="5" dirty="0"/>
              <a:t> </a:t>
            </a:r>
            <a:r>
              <a:rPr spc="-30" dirty="0"/>
              <a:t>E</a:t>
            </a:r>
            <a:r>
              <a:rPr spc="-90" dirty="0"/>
              <a:t>x</a:t>
            </a:r>
            <a:r>
              <a:rPr spc="-25" dirty="0"/>
              <a:t>ample</a:t>
            </a:r>
          </a:p>
        </p:txBody>
      </p:sp>
      <p:sp>
        <p:nvSpPr>
          <p:cNvPr id="15" name="object 15"/>
          <p:cNvSpPr/>
          <p:nvPr/>
        </p:nvSpPr>
        <p:spPr>
          <a:xfrm>
            <a:off x="915161" y="3416046"/>
            <a:ext cx="2514600" cy="1447800"/>
          </a:xfrm>
          <a:custGeom>
            <a:avLst/>
            <a:gdLst/>
            <a:ahLst/>
            <a:cxnLst/>
            <a:rect l="l" t="t" r="r" b="b"/>
            <a:pathLst>
              <a:path w="2514600" h="1447800">
                <a:moveTo>
                  <a:pt x="0" y="1447799"/>
                </a:moveTo>
                <a:lnTo>
                  <a:pt x="2514600" y="1447799"/>
                </a:lnTo>
                <a:lnTo>
                  <a:pt x="2514600" y="0"/>
                </a:lnTo>
                <a:lnTo>
                  <a:pt x="0" y="0"/>
                </a:lnTo>
                <a:lnTo>
                  <a:pt x="0" y="144779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" y="1752600"/>
            <a:ext cx="3429000" cy="4419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ass</a:t>
            </a:r>
            <a:r>
              <a:rPr sz="1600" spc="-15" dirty="0">
                <a:latin typeface="Calibri"/>
                <a:cs typeface="Calibri"/>
              </a:rPr>
              <a:t> 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ance</a:t>
            </a:r>
            <a:endParaRPr sz="16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429259">
              <a:lnSpc>
                <a:spcPct val="100000"/>
              </a:lnSpc>
              <a:spcBef>
                <a:spcPts val="384"/>
              </a:spcBef>
            </a:pPr>
            <a:r>
              <a:rPr sz="1600" spc="-15" dirty="0">
                <a:latin typeface="Calibri"/>
                <a:cs typeface="Calibri"/>
              </a:rPr>
              <a:t>pri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e:</a:t>
            </a:r>
            <a:endParaRPr sz="1600">
              <a:latin typeface="Calibri"/>
              <a:cs typeface="Calibri"/>
            </a:endParaRPr>
          </a:p>
          <a:p>
            <a:pPr marL="1001394" marR="1460500">
              <a:lnSpc>
                <a:spcPct val="1200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t; fl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nches</a:t>
            </a:r>
            <a:endParaRPr sz="1600">
              <a:latin typeface="Calibri"/>
              <a:cs typeface="Calibri"/>
            </a:endParaRPr>
          </a:p>
          <a:p>
            <a:pPr marR="1998345" algn="ctr">
              <a:lnSpc>
                <a:spcPct val="100000"/>
              </a:lnSpc>
              <a:spcBef>
                <a:spcPts val="384"/>
              </a:spcBef>
            </a:pPr>
            <a:r>
              <a:rPr sz="1600" spc="-15" dirty="0">
                <a:latin typeface="Calibri"/>
                <a:cs typeface="Calibri"/>
              </a:rPr>
              <a:t>pu</a:t>
            </a:r>
            <a:r>
              <a:rPr sz="1600" spc="-10" dirty="0">
                <a:latin typeface="Calibri"/>
                <a:cs typeface="Calibri"/>
              </a:rPr>
              <a:t>blic:</a:t>
            </a:r>
            <a:endParaRPr sz="1600">
              <a:latin typeface="Calibri"/>
              <a:cs typeface="Calibri"/>
            </a:endParaRPr>
          </a:p>
          <a:p>
            <a:pPr marL="1001394">
              <a:lnSpc>
                <a:spcPct val="100000"/>
              </a:lnSpc>
              <a:spcBef>
                <a:spcPts val="385"/>
              </a:spcBef>
            </a:pP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anc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(i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ft, </a:t>
            </a:r>
            <a:r>
              <a:rPr sz="1600" spc="-10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n){</a:t>
            </a:r>
            <a:endParaRPr sz="1600">
              <a:latin typeface="Calibri"/>
              <a:cs typeface="Calibri"/>
            </a:endParaRPr>
          </a:p>
          <a:p>
            <a:pPr marL="1915795" marR="569595">
              <a:lnSpc>
                <a:spcPct val="120000"/>
              </a:lnSpc>
            </a:pP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ft; i</a:t>
            </a:r>
            <a:r>
              <a:rPr sz="1600" spc="-15" dirty="0">
                <a:latin typeface="Calibri"/>
                <a:cs typeface="Calibri"/>
              </a:rPr>
              <a:t>nche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n;</a:t>
            </a:r>
            <a:endParaRPr sz="1600">
              <a:latin typeface="Calibri"/>
              <a:cs typeface="Calibri"/>
            </a:endParaRPr>
          </a:p>
          <a:p>
            <a:pPr marL="1001394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alibri"/>
                <a:cs typeface="Calibri"/>
              </a:rPr>
              <a:t>};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2255" y="2712720"/>
            <a:ext cx="5445252" cy="3997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1108" y="2692907"/>
            <a:ext cx="5212080" cy="3215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2743200"/>
            <a:ext cx="5334000" cy="3886200"/>
          </a:xfrm>
          <a:custGeom>
            <a:avLst/>
            <a:gdLst/>
            <a:ahLst/>
            <a:cxnLst/>
            <a:rect l="l" t="t" r="r" b="b"/>
            <a:pathLst>
              <a:path w="5334000" h="3886200">
                <a:moveTo>
                  <a:pt x="0" y="3886200"/>
                </a:moveTo>
                <a:lnTo>
                  <a:pt x="5334000" y="3886200"/>
                </a:lnTo>
                <a:lnTo>
                  <a:pt x="5334000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2743200"/>
            <a:ext cx="5334000" cy="3886200"/>
          </a:xfrm>
          <a:custGeom>
            <a:avLst/>
            <a:gdLst/>
            <a:ahLst/>
            <a:cxnLst/>
            <a:rect l="l" t="t" r="r" b="b"/>
            <a:pathLst>
              <a:path w="5334000" h="3886200">
                <a:moveTo>
                  <a:pt x="0" y="3886200"/>
                </a:moveTo>
                <a:lnTo>
                  <a:pt x="5334000" y="3886200"/>
                </a:lnTo>
                <a:lnTo>
                  <a:pt x="5334000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36975" y="2818764"/>
            <a:ext cx="2010410" cy="190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7119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ance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R="581660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pr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e:</a:t>
            </a:r>
            <a:endParaRPr sz="1800">
              <a:latin typeface="Calibri"/>
              <a:cs typeface="Calibri"/>
            </a:endParaRPr>
          </a:p>
          <a:p>
            <a:pPr marL="927100" marR="5080">
              <a:lnSpc>
                <a:spcPct val="120000"/>
              </a:lnSpc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ee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; flo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nches</a:t>
            </a:r>
            <a:endParaRPr sz="1800">
              <a:latin typeface="Calibri"/>
              <a:cs typeface="Calibri"/>
            </a:endParaRPr>
          </a:p>
          <a:p>
            <a:pPr marR="668655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bl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1628" y="4793894"/>
            <a:ext cx="394779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ance</a:t>
            </a:r>
            <a:r>
              <a:rPr sz="1800" spc="-10" dirty="0">
                <a:latin typeface="Calibri"/>
                <a:cs typeface="Calibri"/>
              </a:rPr>
              <a:t>(i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flo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n)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nches(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6975" y="5452821"/>
            <a:ext cx="1581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Initi</a:t>
            </a:r>
            <a:r>
              <a:rPr spc="-45" dirty="0"/>
              <a:t>a</a:t>
            </a:r>
            <a:r>
              <a:rPr dirty="0"/>
              <a:t>li</a:t>
            </a:r>
            <a:r>
              <a:rPr spc="-90" dirty="0"/>
              <a:t>z</a:t>
            </a:r>
            <a:r>
              <a:rPr spc="-70" dirty="0"/>
              <a:t>a</a:t>
            </a:r>
            <a:r>
              <a:rPr spc="-20" dirty="0"/>
              <a:t>tion</a:t>
            </a:r>
            <a:r>
              <a:rPr spc="55" dirty="0"/>
              <a:t> </a:t>
            </a:r>
            <a:r>
              <a:rPr spc="-5" dirty="0"/>
              <a:t>Li</a:t>
            </a:r>
            <a:r>
              <a:rPr spc="-40" dirty="0"/>
              <a:t>s</a:t>
            </a:r>
            <a:r>
              <a:rPr spc="-15" dirty="0"/>
              <a:t>t</a:t>
            </a:r>
            <a:r>
              <a:rPr spc="5" dirty="0"/>
              <a:t> </a:t>
            </a:r>
            <a:r>
              <a:rPr spc="-30" dirty="0"/>
              <a:t>E</a:t>
            </a:r>
            <a:r>
              <a:rPr spc="-90" dirty="0"/>
              <a:t>x</a:t>
            </a:r>
            <a:r>
              <a:rPr spc="-25" dirty="0"/>
              <a:t>ample</a:t>
            </a:r>
          </a:p>
        </p:txBody>
      </p:sp>
      <p:sp>
        <p:nvSpPr>
          <p:cNvPr id="12" name="object 12"/>
          <p:cNvSpPr/>
          <p:nvPr/>
        </p:nvSpPr>
        <p:spPr>
          <a:xfrm>
            <a:off x="915161" y="3505961"/>
            <a:ext cx="2514600" cy="1447800"/>
          </a:xfrm>
          <a:custGeom>
            <a:avLst/>
            <a:gdLst/>
            <a:ahLst/>
            <a:cxnLst/>
            <a:rect l="l" t="t" r="r" b="b"/>
            <a:pathLst>
              <a:path w="2514600" h="1447800">
                <a:moveTo>
                  <a:pt x="0" y="1447800"/>
                </a:moveTo>
                <a:lnTo>
                  <a:pt x="2514600" y="1447800"/>
                </a:lnTo>
                <a:lnTo>
                  <a:pt x="25146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6561" y="4687061"/>
            <a:ext cx="4267200" cy="723900"/>
          </a:xfrm>
          <a:custGeom>
            <a:avLst/>
            <a:gdLst/>
            <a:ahLst/>
            <a:cxnLst/>
            <a:rect l="l" t="t" r="r" b="b"/>
            <a:pathLst>
              <a:path w="4267200" h="723900">
                <a:moveTo>
                  <a:pt x="0" y="723900"/>
                </a:moveTo>
                <a:lnTo>
                  <a:pt x="4267199" y="723900"/>
                </a:lnTo>
                <a:lnTo>
                  <a:pt x="4267199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" y="1676400"/>
            <a:ext cx="3429000" cy="4419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ass</a:t>
            </a:r>
            <a:r>
              <a:rPr sz="1600" spc="-15" dirty="0">
                <a:latin typeface="Calibri"/>
                <a:cs typeface="Calibri"/>
              </a:rPr>
              <a:t> 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ance</a:t>
            </a:r>
            <a:endParaRPr sz="16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429259">
              <a:lnSpc>
                <a:spcPct val="100000"/>
              </a:lnSpc>
              <a:spcBef>
                <a:spcPts val="195"/>
              </a:spcBef>
            </a:pPr>
            <a:r>
              <a:rPr sz="1600" spc="-15" dirty="0">
                <a:latin typeface="Calibri"/>
                <a:cs typeface="Calibri"/>
              </a:rPr>
              <a:t>pri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e:</a:t>
            </a:r>
            <a:endParaRPr sz="1600">
              <a:latin typeface="Calibri"/>
              <a:cs typeface="Calibri"/>
            </a:endParaRPr>
          </a:p>
          <a:p>
            <a:pPr marL="1001394" marR="1460500">
              <a:lnSpc>
                <a:spcPct val="1100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t; fl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nches</a:t>
            </a:r>
            <a:endParaRPr sz="1600">
              <a:latin typeface="Calibri"/>
              <a:cs typeface="Calibri"/>
            </a:endParaRPr>
          </a:p>
          <a:p>
            <a:pPr marR="1998345" algn="ctr">
              <a:lnSpc>
                <a:spcPct val="100000"/>
              </a:lnSpc>
              <a:spcBef>
                <a:spcPts val="190"/>
              </a:spcBef>
            </a:pPr>
            <a:r>
              <a:rPr sz="1600" spc="-15" dirty="0">
                <a:latin typeface="Calibri"/>
                <a:cs typeface="Calibri"/>
              </a:rPr>
              <a:t>pu</a:t>
            </a:r>
            <a:r>
              <a:rPr sz="1600" spc="-10" dirty="0">
                <a:latin typeface="Calibri"/>
                <a:cs typeface="Calibri"/>
              </a:rPr>
              <a:t>blic:</a:t>
            </a:r>
            <a:endParaRPr sz="1600">
              <a:latin typeface="Calibri"/>
              <a:cs typeface="Calibri"/>
            </a:endParaRPr>
          </a:p>
          <a:p>
            <a:pPr marL="1001394">
              <a:lnSpc>
                <a:spcPct val="100000"/>
              </a:lnSpc>
              <a:spcBef>
                <a:spcPts val="190"/>
              </a:spcBef>
            </a:pP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anc</a:t>
            </a:r>
            <a:r>
              <a:rPr sz="1600" spc="-15" dirty="0">
                <a:latin typeface="Calibri"/>
                <a:cs typeface="Calibri"/>
              </a:rPr>
              <a:t>e()</a:t>
            </a:r>
            <a:r>
              <a:rPr sz="160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915795" marR="466725">
              <a:lnSpc>
                <a:spcPct val="110000"/>
              </a:lnSpc>
            </a:pP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t=</a:t>
            </a:r>
            <a:r>
              <a:rPr sz="1600" spc="-2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; i</a:t>
            </a:r>
            <a:r>
              <a:rPr sz="1600" spc="-15" dirty="0">
                <a:latin typeface="Calibri"/>
                <a:cs typeface="Calibri"/>
              </a:rPr>
              <a:t>nche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5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1001394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35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886" y="4648961"/>
            <a:ext cx="2819400" cy="1143000"/>
          </a:xfrm>
          <a:prstGeom prst="rect">
            <a:avLst/>
          </a:prstGeom>
          <a:ln w="25908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anc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(i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ft, </a:t>
            </a:r>
            <a:r>
              <a:rPr sz="1600" spc="-10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n){</a:t>
            </a:r>
            <a:endParaRPr sz="1600">
              <a:latin typeface="Calibri"/>
              <a:cs typeface="Calibri"/>
            </a:endParaRPr>
          </a:p>
          <a:p>
            <a:pPr marL="1371600">
              <a:lnSpc>
                <a:spcPct val="100000"/>
              </a:lnSpc>
              <a:spcBef>
                <a:spcPts val="190"/>
              </a:spcBef>
            </a:pP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</a:t>
            </a:r>
            <a:r>
              <a:rPr sz="1600" spc="-5" dirty="0">
                <a:latin typeface="Calibri"/>
                <a:cs typeface="Calibri"/>
              </a:rPr>
              <a:t>t;</a:t>
            </a:r>
            <a:endParaRPr sz="1600">
              <a:latin typeface="Calibri"/>
              <a:cs typeface="Calibri"/>
            </a:endParaRPr>
          </a:p>
          <a:p>
            <a:pPr marL="13716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nche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n;</a:t>
            </a:r>
            <a:endParaRPr sz="160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2255" y="2712720"/>
            <a:ext cx="5445252" cy="3997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1108" y="2692907"/>
            <a:ext cx="5212080" cy="3874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2743200"/>
            <a:ext cx="5334000" cy="3886200"/>
          </a:xfrm>
          <a:custGeom>
            <a:avLst/>
            <a:gdLst/>
            <a:ahLst/>
            <a:cxnLst/>
            <a:rect l="l" t="t" r="r" b="b"/>
            <a:pathLst>
              <a:path w="5334000" h="3886200">
                <a:moveTo>
                  <a:pt x="0" y="3886200"/>
                </a:moveTo>
                <a:lnTo>
                  <a:pt x="5334000" y="3886200"/>
                </a:lnTo>
                <a:lnTo>
                  <a:pt x="5334000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2743200"/>
            <a:ext cx="5334000" cy="3886200"/>
          </a:xfrm>
          <a:custGeom>
            <a:avLst/>
            <a:gdLst/>
            <a:ahLst/>
            <a:cxnLst/>
            <a:rect l="l" t="t" r="r" b="b"/>
            <a:pathLst>
              <a:path w="5334000" h="3886200">
                <a:moveTo>
                  <a:pt x="0" y="3886200"/>
                </a:moveTo>
                <a:lnTo>
                  <a:pt x="5334000" y="3886200"/>
                </a:lnTo>
                <a:lnTo>
                  <a:pt x="5334000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6975" y="2818764"/>
            <a:ext cx="2010410" cy="190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7119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ance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R="581660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pr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e:</a:t>
            </a:r>
            <a:endParaRPr sz="1800">
              <a:latin typeface="Calibri"/>
              <a:cs typeface="Calibri"/>
            </a:endParaRPr>
          </a:p>
          <a:p>
            <a:pPr marL="927100" marR="5080">
              <a:lnSpc>
                <a:spcPct val="120000"/>
              </a:lnSpc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ee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; flo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nches</a:t>
            </a:r>
            <a:endParaRPr sz="1800">
              <a:latin typeface="Calibri"/>
              <a:cs typeface="Calibri"/>
            </a:endParaRPr>
          </a:p>
          <a:p>
            <a:pPr marR="668655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bl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1628" y="4793894"/>
            <a:ext cx="287845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ance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nches(0.0)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1628" y="5452821"/>
            <a:ext cx="394779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ance</a:t>
            </a:r>
            <a:r>
              <a:rPr sz="1800" spc="-5" dirty="0">
                <a:latin typeface="Calibri"/>
                <a:cs typeface="Calibri"/>
              </a:rPr>
              <a:t>(i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flo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n)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ee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inche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6975" y="6111189"/>
            <a:ext cx="977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Initi</a:t>
            </a:r>
            <a:r>
              <a:rPr spc="-45" dirty="0"/>
              <a:t>a</a:t>
            </a:r>
            <a:r>
              <a:rPr dirty="0"/>
              <a:t>li</a:t>
            </a:r>
            <a:r>
              <a:rPr spc="-90" dirty="0"/>
              <a:t>z</a:t>
            </a:r>
            <a:r>
              <a:rPr spc="-70" dirty="0"/>
              <a:t>a</a:t>
            </a:r>
            <a:r>
              <a:rPr spc="-20" dirty="0"/>
              <a:t>tion</a:t>
            </a:r>
            <a:r>
              <a:rPr spc="55" dirty="0"/>
              <a:t> </a:t>
            </a:r>
            <a:r>
              <a:rPr spc="-5" dirty="0"/>
              <a:t>Li</a:t>
            </a:r>
            <a:r>
              <a:rPr spc="-40" dirty="0"/>
              <a:t>s</a:t>
            </a:r>
            <a:r>
              <a:rPr spc="-15" dirty="0"/>
              <a:t>t</a:t>
            </a:r>
            <a:r>
              <a:rPr spc="5" dirty="0"/>
              <a:t> </a:t>
            </a:r>
            <a:r>
              <a:rPr spc="-30" dirty="0"/>
              <a:t>E</a:t>
            </a:r>
            <a:r>
              <a:rPr spc="-90" dirty="0"/>
              <a:t>x</a:t>
            </a:r>
            <a:r>
              <a:rPr spc="-25" dirty="0"/>
              <a:t>ample</a:t>
            </a:r>
          </a:p>
        </p:txBody>
      </p:sp>
      <p:sp>
        <p:nvSpPr>
          <p:cNvPr id="14" name="object 14"/>
          <p:cNvSpPr/>
          <p:nvPr/>
        </p:nvSpPr>
        <p:spPr>
          <a:xfrm>
            <a:off x="915161" y="3277361"/>
            <a:ext cx="2514600" cy="1141730"/>
          </a:xfrm>
          <a:custGeom>
            <a:avLst/>
            <a:gdLst/>
            <a:ahLst/>
            <a:cxnLst/>
            <a:rect l="l" t="t" r="r" b="b"/>
            <a:pathLst>
              <a:path w="2514600" h="1141729">
                <a:moveTo>
                  <a:pt x="0" y="1141476"/>
                </a:moveTo>
                <a:lnTo>
                  <a:pt x="2514600" y="1141476"/>
                </a:lnTo>
                <a:lnTo>
                  <a:pt x="2514600" y="0"/>
                </a:lnTo>
                <a:lnTo>
                  <a:pt x="0" y="0"/>
                </a:lnTo>
                <a:lnTo>
                  <a:pt x="0" y="1141476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6561" y="4610861"/>
            <a:ext cx="3505200" cy="723900"/>
          </a:xfrm>
          <a:custGeom>
            <a:avLst/>
            <a:gdLst/>
            <a:ahLst/>
            <a:cxnLst/>
            <a:rect l="l" t="t" r="r" b="b"/>
            <a:pathLst>
              <a:path w="3505200" h="723900">
                <a:moveTo>
                  <a:pt x="0" y="723900"/>
                </a:moveTo>
                <a:lnTo>
                  <a:pt x="3505199" y="723900"/>
                </a:lnTo>
                <a:lnTo>
                  <a:pt x="3505199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4161" y="5433821"/>
            <a:ext cx="4343400" cy="662940"/>
          </a:xfrm>
          <a:custGeom>
            <a:avLst/>
            <a:gdLst/>
            <a:ahLst/>
            <a:cxnLst/>
            <a:rect l="l" t="t" r="r" b="b"/>
            <a:pathLst>
              <a:path w="4343400" h="662939">
                <a:moveTo>
                  <a:pt x="0" y="662939"/>
                </a:moveTo>
                <a:lnTo>
                  <a:pt x="4343399" y="662939"/>
                </a:lnTo>
                <a:lnTo>
                  <a:pt x="4343399" y="0"/>
                </a:lnTo>
                <a:lnTo>
                  <a:pt x="0" y="0"/>
                </a:lnTo>
                <a:lnTo>
                  <a:pt x="0" y="6629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Initi</a:t>
            </a:r>
            <a:r>
              <a:rPr spc="-45" dirty="0"/>
              <a:t>a</a:t>
            </a:r>
            <a:r>
              <a:rPr dirty="0"/>
              <a:t>li</a:t>
            </a:r>
            <a:r>
              <a:rPr spc="-90" dirty="0"/>
              <a:t>z</a:t>
            </a:r>
            <a:r>
              <a:rPr spc="-70" dirty="0"/>
              <a:t>a</a:t>
            </a:r>
            <a:r>
              <a:rPr spc="-20" dirty="0"/>
              <a:t>tion</a:t>
            </a:r>
            <a:r>
              <a:rPr spc="55" dirty="0"/>
              <a:t> </a:t>
            </a:r>
            <a:r>
              <a:rPr spc="-5" dirty="0"/>
              <a:t>Li</a:t>
            </a:r>
            <a:r>
              <a:rPr spc="-40" dirty="0"/>
              <a:t>s</a:t>
            </a:r>
            <a:r>
              <a:rPr spc="-15" dirty="0"/>
              <a:t>t</a:t>
            </a:r>
            <a:r>
              <a:rPr spc="5" dirty="0"/>
              <a:t> </a:t>
            </a:r>
            <a:r>
              <a:rPr spc="-30" dirty="0"/>
              <a:t>E</a:t>
            </a:r>
            <a:r>
              <a:rPr spc="-90" dirty="0"/>
              <a:t>x</a:t>
            </a:r>
            <a:r>
              <a:rPr spc="-25" dirty="0"/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371600"/>
            <a:ext cx="8543925" cy="4495800"/>
          </a:xfrm>
          <a:custGeom>
            <a:avLst/>
            <a:gdLst/>
            <a:ahLst/>
            <a:cxnLst/>
            <a:rect l="l" t="t" r="r" b="b"/>
            <a:pathLst>
              <a:path w="8543925" h="4495800">
                <a:moveTo>
                  <a:pt x="0" y="4495800"/>
                </a:moveTo>
                <a:lnTo>
                  <a:pt x="8543544" y="4495800"/>
                </a:lnTo>
                <a:lnTo>
                  <a:pt x="8543544" y="0"/>
                </a:lnTo>
                <a:lnTo>
                  <a:pt x="0" y="0"/>
                </a:lnTo>
                <a:lnTo>
                  <a:pt x="0" y="4495800"/>
                </a:lnTo>
                <a:close/>
              </a:path>
            </a:pathLst>
          </a:custGeom>
          <a:solidFill>
            <a:srgbClr val="FFF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424686"/>
            <a:ext cx="6947534" cy="387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:B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C00FF"/>
                </a:solidFill>
                <a:latin typeface="Calibri"/>
                <a:cs typeface="Calibri"/>
              </a:rPr>
              <a:t>:</a:t>
            </a:r>
            <a:r>
              <a:rPr sz="2400" b="1" dirty="0">
                <a:solidFill>
                  <a:srgbClr val="CC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C00FF"/>
                </a:solidFill>
                <a:latin typeface="Calibri"/>
                <a:cs typeface="Calibri"/>
              </a:rPr>
              <a:t>len</a:t>
            </a:r>
            <a:r>
              <a:rPr sz="2400" b="1" spc="-35" dirty="0">
                <a:solidFill>
                  <a:srgbClr val="CC00FF"/>
                </a:solidFill>
                <a:latin typeface="Calibri"/>
                <a:cs typeface="Calibri"/>
              </a:rPr>
              <a:t>g</a:t>
            </a:r>
            <a:r>
              <a:rPr sz="2400" b="1" spc="-10" dirty="0">
                <a:solidFill>
                  <a:srgbClr val="CC00FF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CC00FF"/>
                </a:solidFill>
                <a:latin typeface="Calibri"/>
                <a:cs typeface="Calibri"/>
              </a:rPr>
              <a:t>h</a:t>
            </a:r>
            <a:r>
              <a:rPr sz="2400" b="1" spc="-10" dirty="0">
                <a:solidFill>
                  <a:srgbClr val="CC00FF"/>
                </a:solidFill>
                <a:latin typeface="Calibri"/>
                <a:cs typeface="Calibri"/>
              </a:rPr>
              <a:t>(</a:t>
            </a:r>
            <a:r>
              <a:rPr sz="2400" b="1" spc="-25" dirty="0">
                <a:solidFill>
                  <a:srgbClr val="CC00FF"/>
                </a:solidFill>
                <a:latin typeface="Calibri"/>
                <a:cs typeface="Calibri"/>
              </a:rPr>
              <a:t>0</a:t>
            </a:r>
            <a:r>
              <a:rPr sz="2400" b="1" spc="-10" dirty="0">
                <a:solidFill>
                  <a:srgbClr val="CC00FF"/>
                </a:solidFill>
                <a:latin typeface="Calibri"/>
                <a:cs typeface="Calibri"/>
              </a:rPr>
              <a:t>),wi</a:t>
            </a:r>
            <a:r>
              <a:rPr sz="2400" b="1" spc="-25" dirty="0">
                <a:solidFill>
                  <a:srgbClr val="CC00FF"/>
                </a:solidFill>
                <a:latin typeface="Calibri"/>
                <a:cs typeface="Calibri"/>
              </a:rPr>
              <a:t>d</a:t>
            </a:r>
            <a:r>
              <a:rPr sz="2400" b="1" spc="-10" dirty="0">
                <a:solidFill>
                  <a:srgbClr val="CC00FF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CC00FF"/>
                </a:solidFill>
                <a:latin typeface="Calibri"/>
                <a:cs typeface="Calibri"/>
              </a:rPr>
              <a:t>h</a:t>
            </a:r>
            <a:r>
              <a:rPr sz="2400" b="1" spc="-10" dirty="0">
                <a:solidFill>
                  <a:srgbClr val="CC00FF"/>
                </a:solidFill>
                <a:latin typeface="Calibri"/>
                <a:cs typeface="Calibri"/>
              </a:rPr>
              <a:t>(</a:t>
            </a:r>
            <a:r>
              <a:rPr sz="2400" b="1" spc="-25" dirty="0">
                <a:solidFill>
                  <a:srgbClr val="CC00FF"/>
                </a:solidFill>
                <a:latin typeface="Calibri"/>
                <a:cs typeface="Calibri"/>
              </a:rPr>
              <a:t>1</a:t>
            </a:r>
            <a:r>
              <a:rPr sz="2400" b="1" spc="-10" dirty="0">
                <a:solidFill>
                  <a:srgbClr val="CC00FF"/>
                </a:solidFill>
                <a:latin typeface="Calibri"/>
                <a:cs typeface="Calibri"/>
              </a:rPr>
              <a:t>),heig</a:t>
            </a:r>
            <a:r>
              <a:rPr sz="2400" b="1" spc="-40" dirty="0">
                <a:solidFill>
                  <a:srgbClr val="CC00FF"/>
                </a:solidFill>
                <a:latin typeface="Calibri"/>
                <a:cs typeface="Calibri"/>
              </a:rPr>
              <a:t>h</a:t>
            </a:r>
            <a:r>
              <a:rPr sz="2400" b="1" spc="-10" dirty="0">
                <a:solidFill>
                  <a:srgbClr val="CC00FF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CC00FF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CC00FF"/>
                </a:solidFill>
                <a:latin typeface="Calibri"/>
                <a:cs typeface="Calibri"/>
              </a:rPr>
              <a:t>1)</a:t>
            </a:r>
            <a:endParaRPr sz="2400">
              <a:latin typeface="Calibri"/>
              <a:cs typeface="Calibri"/>
            </a:endParaRPr>
          </a:p>
          <a:p>
            <a:pPr marL="42418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290"/>
              </a:spcBef>
            </a:pP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out&lt;&lt; “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ault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truc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c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alled”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&lt;&lt;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endl;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3250">
              <a:latin typeface="Times New Roman"/>
              <a:cs typeface="Times New Roman"/>
            </a:endParaRPr>
          </a:p>
          <a:p>
            <a:pPr marL="355600" marR="2021839" indent="-342900">
              <a:lnSpc>
                <a:spcPts val="2590"/>
              </a:lnSpc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:B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(doubl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l,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bl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2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bl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)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CC00FF"/>
                </a:solidFill>
                <a:latin typeface="Calibri"/>
                <a:cs typeface="Calibri"/>
              </a:rPr>
              <a:t>len</a:t>
            </a:r>
            <a:r>
              <a:rPr sz="2400" spc="-40" dirty="0">
                <a:solidFill>
                  <a:srgbClr val="CC00FF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CC00FF"/>
                </a:solidFill>
                <a:latin typeface="Calibri"/>
                <a:cs typeface="Calibri"/>
              </a:rPr>
              <a:t>th(l</a:t>
            </a:r>
            <a:r>
              <a:rPr sz="2400" spc="5" dirty="0">
                <a:solidFill>
                  <a:srgbClr val="CC00FF"/>
                </a:solidFill>
                <a:latin typeface="Calibri"/>
                <a:cs typeface="Calibri"/>
              </a:rPr>
              <a:t>)</a:t>
            </a:r>
            <a:r>
              <a:rPr sz="2400" dirty="0">
                <a:solidFill>
                  <a:srgbClr val="CC00FF"/>
                </a:solidFill>
                <a:latin typeface="Calibri"/>
                <a:cs typeface="Calibri"/>
              </a:rPr>
              <a:t>,width</a:t>
            </a:r>
            <a:r>
              <a:rPr sz="2400" spc="-5" dirty="0">
                <a:solidFill>
                  <a:srgbClr val="CC00FF"/>
                </a:solidFill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CC00FF"/>
                </a:solidFill>
                <a:latin typeface="Calibri"/>
                <a:cs typeface="Calibri"/>
              </a:rPr>
              <a:t>w),heig</a:t>
            </a:r>
            <a:r>
              <a:rPr sz="2400" spc="-30" dirty="0">
                <a:solidFill>
                  <a:srgbClr val="CC00FF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CC00FF"/>
                </a:solidFill>
                <a:latin typeface="Calibri"/>
                <a:cs typeface="Calibri"/>
              </a:rPr>
              <a:t>t(h)</a:t>
            </a:r>
            <a:endParaRPr sz="2400">
              <a:latin typeface="Calibri"/>
              <a:cs typeface="Calibri"/>
            </a:endParaRPr>
          </a:p>
          <a:p>
            <a:pPr marL="424180">
              <a:lnSpc>
                <a:spcPct val="100000"/>
              </a:lnSpc>
              <a:spcBef>
                <a:spcPts val="250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285"/>
              </a:spcBef>
            </a:pP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out&lt;&lt; “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truc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is i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80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ed”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&lt;&lt;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endl;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55" dirty="0"/>
              <a:t>e</a:t>
            </a:r>
            <a:r>
              <a:rPr sz="4000" spc="-85" dirty="0"/>
              <a:t>f</a:t>
            </a:r>
            <a:r>
              <a:rPr sz="4000" spc="-20" dirty="0"/>
              <a:t>ault</a:t>
            </a:r>
            <a:r>
              <a:rPr sz="4000" spc="-25" dirty="0"/>
              <a:t> </a:t>
            </a:r>
            <a:r>
              <a:rPr sz="4000" spc="-30" dirty="0"/>
              <a:t>C</a:t>
            </a:r>
            <a:r>
              <a:rPr sz="4000" spc="-20" dirty="0"/>
              <a:t>o</a:t>
            </a:r>
            <a:r>
              <a:rPr sz="4000" spc="-50" dirty="0"/>
              <a:t>p</a:t>
            </a:r>
            <a:r>
              <a:rPr sz="4000" spc="-20" dirty="0"/>
              <a:t>y</a:t>
            </a:r>
            <a:r>
              <a:rPr sz="4000" dirty="0"/>
              <a:t> </a:t>
            </a:r>
            <a:r>
              <a:rPr sz="4000" spc="-15" dirty="0"/>
              <a:t>C</a:t>
            </a:r>
            <a:r>
              <a:rPr sz="4000" spc="-30" dirty="0"/>
              <a:t>on</a:t>
            </a:r>
            <a:r>
              <a:rPr sz="4000" spc="-65" dirty="0"/>
              <a:t>s</a:t>
            </a:r>
            <a:r>
              <a:rPr sz="4000" spc="-20" dirty="0"/>
              <a:t>truc</a:t>
            </a:r>
            <a:r>
              <a:rPr sz="4000" spc="-40" dirty="0"/>
              <a:t>t</a:t>
            </a:r>
            <a:r>
              <a:rPr sz="4000" spc="-30" dirty="0"/>
              <a:t>o</a:t>
            </a:r>
            <a:r>
              <a:rPr sz="4000" spc="-85" dirty="0"/>
              <a:t>r</a:t>
            </a:r>
            <a:r>
              <a:rPr sz="4000" spc="-20" dirty="0"/>
              <a:t>s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56486"/>
            <a:ext cx="7938134" cy="396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195"/>
              </a:lnSpc>
              <a:buClr>
                <a:srgbClr val="C0504D"/>
              </a:buClr>
              <a:buSzPct val="64285"/>
              <a:buFont typeface="Segoe UI Symbo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Su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pos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decla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ia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70" dirty="0">
                <a:latin typeface="Calibri"/>
                <a:cs typeface="Calibri"/>
              </a:rPr>
              <a:t>z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6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x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objec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tB</a:t>
            </a:r>
            <a:r>
              <a:rPr sz="2800" spc="-7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195"/>
              </a:lnSpc>
            </a:pPr>
            <a:r>
              <a:rPr sz="2800" spc="-15" dirty="0">
                <a:latin typeface="Calibri"/>
                <a:cs typeface="Calibri"/>
              </a:rPr>
              <a:t>with th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20" dirty="0">
                <a:latin typeface="Calibri"/>
                <a:cs typeface="Calibri"/>
              </a:rPr>
              <a:t>eme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B1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10,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15,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3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C0504D"/>
              </a:buClr>
              <a:buSzPct val="64285"/>
              <a:buFont typeface="Segoe UI Symbo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another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8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objec</a:t>
            </a:r>
            <a:r>
              <a:rPr sz="2800" spc="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C0504D"/>
              </a:buClr>
              <a:buFont typeface="Segoe UI Symbo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0504D"/>
              </a:buClr>
              <a:buSzPct val="64285"/>
              <a:buFont typeface="Segoe UI Symbol"/>
              <a:buChar char="•"/>
              <a:tabLst>
                <a:tab pos="356235" algn="l"/>
              </a:tabLst>
            </a:pPr>
            <a:r>
              <a:rPr sz="2800" spc="-1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8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775" spc="7" baseline="25525" dirty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sz="2775" baseline="25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75" spc="-300" baseline="25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8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objec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2939">
              <a:lnSpc>
                <a:spcPct val="100000"/>
              </a:lnSpc>
            </a:pPr>
            <a:r>
              <a:rPr sz="4000" spc="-25" dirty="0"/>
              <a:t>E</a:t>
            </a:r>
            <a:r>
              <a:rPr sz="4000" spc="-90" dirty="0"/>
              <a:t>x</a:t>
            </a:r>
            <a:r>
              <a:rPr sz="4000" spc="-25" dirty="0"/>
              <a:t>ample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429768" y="1600200"/>
            <a:ext cx="5410200" cy="3429000"/>
          </a:xfrm>
          <a:custGeom>
            <a:avLst/>
            <a:gdLst/>
            <a:ahLst/>
            <a:cxnLst/>
            <a:rect l="l" t="t" r="r" b="b"/>
            <a:pathLst>
              <a:path w="5410200" h="3429000">
                <a:moveTo>
                  <a:pt x="0" y="3429000"/>
                </a:moveTo>
                <a:lnTo>
                  <a:pt x="5410200" y="3429000"/>
                </a:lnTo>
                <a:lnTo>
                  <a:pt x="54102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solidFill>
            <a:srgbClr val="FFF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768" y="1600200"/>
            <a:ext cx="5410200" cy="3429000"/>
          </a:xfrm>
          <a:custGeom>
            <a:avLst/>
            <a:gdLst/>
            <a:ahLst/>
            <a:cxnLst/>
            <a:rect l="l" t="t" r="r" b="b"/>
            <a:pathLst>
              <a:path w="5410200" h="3429000">
                <a:moveTo>
                  <a:pt x="0" y="3429000"/>
                </a:moveTo>
                <a:lnTo>
                  <a:pt x="5410200" y="3429000"/>
                </a:lnTo>
                <a:lnTo>
                  <a:pt x="54102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ln w="9144">
            <a:solidFill>
              <a:srgbClr val="FFF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8472" y="1982723"/>
            <a:ext cx="2777490" cy="567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9911" y="2333244"/>
            <a:ext cx="1707642" cy="564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1992" y="2381999"/>
            <a:ext cx="393966" cy="457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8791" y="4792979"/>
            <a:ext cx="5410200" cy="1447800"/>
          </a:xfrm>
          <a:custGeom>
            <a:avLst/>
            <a:gdLst/>
            <a:ahLst/>
            <a:cxnLst/>
            <a:rect l="l" t="t" r="r" b="b"/>
            <a:pathLst>
              <a:path w="5410200" h="1447800">
                <a:moveTo>
                  <a:pt x="0" y="1447800"/>
                </a:moveTo>
                <a:lnTo>
                  <a:pt x="5410200" y="1447800"/>
                </a:lnTo>
                <a:lnTo>
                  <a:pt x="54102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FFF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8791" y="4792979"/>
            <a:ext cx="5410200" cy="1447800"/>
          </a:xfrm>
          <a:custGeom>
            <a:avLst/>
            <a:gdLst/>
            <a:ahLst/>
            <a:cxnLst/>
            <a:rect l="l" t="t" r="r" b="b"/>
            <a:pathLst>
              <a:path w="5410200" h="1447800">
                <a:moveTo>
                  <a:pt x="0" y="1447800"/>
                </a:moveTo>
                <a:lnTo>
                  <a:pt x="5410200" y="1447800"/>
                </a:lnTo>
                <a:lnTo>
                  <a:pt x="54102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9144">
            <a:solidFill>
              <a:srgbClr val="FFF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8508" y="1650264"/>
            <a:ext cx="5607050" cy="437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voi</a:t>
            </a: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d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2400" b="1" spc="-15" dirty="0">
                <a:solidFill>
                  <a:srgbClr val="0000FF"/>
                </a:solidFill>
                <a:latin typeface="Courier New"/>
                <a:cs typeface="Courier New"/>
              </a:rPr>
              <a:t>ai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n()</a:t>
            </a:r>
            <a:endParaRPr sz="2400">
              <a:latin typeface="Courier New"/>
              <a:cs typeface="Courier New"/>
            </a:endParaRPr>
          </a:p>
          <a:p>
            <a:pPr marL="469900" marR="2781300" indent="-457834">
              <a:lnSpc>
                <a:spcPct val="109700"/>
              </a:lnSpc>
              <a:spcBef>
                <a:spcPts val="10"/>
              </a:spcBef>
            </a:pP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{ </a:t>
            </a:r>
            <a:r>
              <a:rPr sz="2000" b="1" spc="-5" dirty="0">
                <a:solidFill>
                  <a:srgbClr val="CC00FF"/>
                </a:solidFill>
                <a:latin typeface="Courier New"/>
                <a:cs typeface="Courier New"/>
              </a:rPr>
              <a:t>Bo</a:t>
            </a:r>
            <a:r>
              <a:rPr sz="2000" b="1" dirty="0">
                <a:solidFill>
                  <a:srgbClr val="CC00FF"/>
                </a:solidFill>
                <a:latin typeface="Courier New"/>
                <a:cs typeface="Courier New"/>
              </a:rPr>
              <a:t>x</a:t>
            </a:r>
            <a:r>
              <a:rPr sz="2000" b="1" spc="-5" dirty="0">
                <a:solidFill>
                  <a:srgbClr val="CC00FF"/>
                </a:solidFill>
                <a:latin typeface="Courier New"/>
                <a:cs typeface="Courier New"/>
              </a:rPr>
              <a:t> B1(2</a:t>
            </a:r>
            <a:r>
              <a:rPr sz="2000" b="1" dirty="0">
                <a:solidFill>
                  <a:srgbClr val="CC00FF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CC00FF"/>
                </a:solidFill>
                <a:latin typeface="Courier New"/>
                <a:cs typeface="Courier New"/>
              </a:rPr>
              <a:t> 4</a:t>
            </a:r>
            <a:r>
              <a:rPr sz="2000" b="1" dirty="0">
                <a:solidFill>
                  <a:srgbClr val="CC00FF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CC00FF"/>
                </a:solidFill>
                <a:latin typeface="Courier New"/>
                <a:cs typeface="Courier New"/>
              </a:rPr>
              <a:t> 6); Bo</a:t>
            </a:r>
            <a:r>
              <a:rPr sz="2000" b="1" dirty="0">
                <a:solidFill>
                  <a:srgbClr val="CC00FF"/>
                </a:solidFill>
                <a:latin typeface="Courier New"/>
                <a:cs typeface="Courier New"/>
              </a:rPr>
              <a:t>x</a:t>
            </a:r>
            <a:r>
              <a:rPr sz="2000" b="1" spc="-5" dirty="0">
                <a:solidFill>
                  <a:srgbClr val="CC00FF"/>
                </a:solidFill>
                <a:latin typeface="Courier New"/>
                <a:cs typeface="Courier New"/>
              </a:rPr>
              <a:t> B2(B1</a:t>
            </a:r>
            <a:r>
              <a:rPr sz="1600" b="1" spc="-15" dirty="0">
                <a:solidFill>
                  <a:srgbClr val="CC00FF"/>
                </a:solidFill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co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t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sz="1800" b="1" spc="5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sz="1800" b="1" spc="-1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ol</a:t>
            </a:r>
            <a:r>
              <a:rPr sz="1800" b="1" spc="5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me of</a:t>
            </a:r>
            <a:r>
              <a:rPr sz="18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b="1" spc="-2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8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800" b="1" spc="-3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x=“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9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cou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 &lt;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 B1.cal_volume()&lt;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endl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co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t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sz="1800" b="1" spc="5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sz="1800" b="1" spc="-1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ol</a:t>
            </a:r>
            <a:r>
              <a:rPr sz="1800" b="1" spc="5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me of</a:t>
            </a:r>
            <a:r>
              <a:rPr sz="18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2nd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800" b="1" spc="-3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x=“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2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cou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 &lt;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 B2.cal_volume()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r>
              <a:rPr sz="2800" b="1" spc="-2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80"/>
              </a:spcBef>
            </a:pPr>
            <a:r>
              <a:rPr sz="2000" b="1" spc="-5" dirty="0">
                <a:latin typeface="Calibri"/>
                <a:cs typeface="Calibri"/>
              </a:rPr>
              <a:t>OUT</a:t>
            </a:r>
            <a:r>
              <a:rPr sz="2000" b="1" dirty="0">
                <a:latin typeface="Calibri"/>
                <a:cs typeface="Calibri"/>
              </a:rPr>
              <a:t>PUT</a:t>
            </a:r>
            <a:endParaRPr sz="2000">
              <a:latin typeface="Calibri"/>
              <a:cs typeface="Calibri"/>
            </a:endParaRPr>
          </a:p>
          <a:p>
            <a:pPr marL="2872105" marR="615315" algn="just">
              <a:lnSpc>
                <a:spcPct val="1101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800" b="1" spc="-4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co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800" b="1" spc="-3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tru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800" b="1" spc="-2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800" b="1" spc="-2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8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called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ol</a:t>
            </a:r>
            <a:r>
              <a:rPr sz="1800" b="1" spc="5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8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b="1" spc="-2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t b</a:t>
            </a:r>
            <a:r>
              <a:rPr sz="1800" b="1" spc="-3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x=48 </a:t>
            </a:r>
            <a:r>
              <a:rPr sz="1800" b="1" spc="-1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ol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um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e of</a:t>
            </a:r>
            <a:r>
              <a:rPr sz="18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2nd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800" b="1" spc="-4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x=48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55" dirty="0"/>
              <a:t>e</a:t>
            </a:r>
            <a:r>
              <a:rPr sz="4000" spc="-85" dirty="0"/>
              <a:t>f</a:t>
            </a:r>
            <a:r>
              <a:rPr sz="4000" spc="-20" dirty="0"/>
              <a:t>ault</a:t>
            </a:r>
            <a:r>
              <a:rPr sz="4000" spc="-25" dirty="0"/>
              <a:t> </a:t>
            </a:r>
            <a:r>
              <a:rPr sz="4000" spc="-30" dirty="0"/>
              <a:t>C</a:t>
            </a:r>
            <a:r>
              <a:rPr sz="4000" spc="-20" dirty="0"/>
              <a:t>o</a:t>
            </a:r>
            <a:r>
              <a:rPr sz="4000" spc="-50" dirty="0"/>
              <a:t>p</a:t>
            </a:r>
            <a:r>
              <a:rPr sz="4000" spc="-20" dirty="0"/>
              <a:t>y</a:t>
            </a:r>
            <a:r>
              <a:rPr sz="4000" dirty="0"/>
              <a:t> </a:t>
            </a:r>
            <a:r>
              <a:rPr sz="4000" spc="-15" dirty="0"/>
              <a:t>C</a:t>
            </a:r>
            <a:r>
              <a:rPr sz="4000" spc="-30" dirty="0"/>
              <a:t>on</a:t>
            </a:r>
            <a:r>
              <a:rPr sz="4000" spc="-65" dirty="0"/>
              <a:t>s</a:t>
            </a:r>
            <a:r>
              <a:rPr sz="4000" spc="-20" dirty="0"/>
              <a:t>truc</a:t>
            </a:r>
            <a:r>
              <a:rPr sz="4000" spc="-40" dirty="0"/>
              <a:t>t</a:t>
            </a:r>
            <a:r>
              <a:rPr sz="4000" spc="-30" dirty="0"/>
              <a:t>o</a:t>
            </a:r>
            <a:r>
              <a:rPr sz="4000" spc="-85" dirty="0"/>
              <a:t>r</a:t>
            </a:r>
            <a:r>
              <a:rPr sz="4000" spc="-20" dirty="0"/>
              <a:t>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81113"/>
            <a:ext cx="5552440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Con</a:t>
            </a:r>
            <a:r>
              <a:rPr sz="3000" spc="-4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truc</a:t>
            </a:r>
            <a:r>
              <a:rPr sz="3000" spc="-3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r </a:t>
            </a:r>
            <a:r>
              <a:rPr sz="3000" spc="-45" dirty="0">
                <a:latin typeface="Calibri"/>
                <a:cs typeface="Calibri"/>
              </a:rPr>
              <a:t>w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al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ly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once.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b="1" spc="-20"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z="3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4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00" b="1" spc="-1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FF0000"/>
                </a:solidFill>
                <a:latin typeface="Calibri"/>
                <a:cs typeface="Calibri"/>
              </a:rPr>
              <a:t>B2</a:t>
            </a:r>
            <a:r>
              <a:rPr sz="3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b="1" spc="-3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je</a:t>
            </a:r>
            <a:r>
              <a:rPr sz="3000" b="1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b="1" spc="-15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b="1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??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55" dirty="0"/>
              <a:t>e</a:t>
            </a:r>
            <a:r>
              <a:rPr sz="4000" spc="-85" dirty="0"/>
              <a:t>f</a:t>
            </a:r>
            <a:r>
              <a:rPr sz="4000" spc="-20" dirty="0"/>
              <a:t>ault</a:t>
            </a:r>
            <a:r>
              <a:rPr sz="4000" spc="-25" dirty="0"/>
              <a:t> </a:t>
            </a:r>
            <a:r>
              <a:rPr sz="4000" spc="-30" dirty="0"/>
              <a:t>C</a:t>
            </a:r>
            <a:r>
              <a:rPr sz="4000" spc="-20" dirty="0"/>
              <a:t>o</a:t>
            </a:r>
            <a:r>
              <a:rPr sz="4000" spc="-50" dirty="0"/>
              <a:t>p</a:t>
            </a:r>
            <a:r>
              <a:rPr sz="4000" spc="-20" dirty="0"/>
              <a:t>y</a:t>
            </a:r>
            <a:r>
              <a:rPr sz="4000" dirty="0"/>
              <a:t> </a:t>
            </a:r>
            <a:r>
              <a:rPr sz="4000" spc="-15" dirty="0"/>
              <a:t>C</a:t>
            </a:r>
            <a:r>
              <a:rPr sz="4000" spc="-30" dirty="0"/>
              <a:t>on</a:t>
            </a:r>
            <a:r>
              <a:rPr sz="4000" spc="-65" dirty="0"/>
              <a:t>s</a:t>
            </a:r>
            <a:r>
              <a:rPr sz="4000" spc="-20" dirty="0"/>
              <a:t>truc</a:t>
            </a:r>
            <a:r>
              <a:rPr sz="4000" spc="-40" dirty="0"/>
              <a:t>t</a:t>
            </a:r>
            <a:r>
              <a:rPr sz="4000" spc="-30" dirty="0"/>
              <a:t>o</a:t>
            </a:r>
            <a:r>
              <a:rPr sz="4000" spc="-85" dirty="0"/>
              <a:t>r</a:t>
            </a:r>
            <a:r>
              <a:rPr sz="4000" spc="-20" dirty="0"/>
              <a:t>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35050"/>
            <a:ext cx="7837170" cy="411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195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ompi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ene</a:t>
            </a:r>
            <a:r>
              <a:rPr sz="2800" spc="-85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es 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au</a:t>
            </a:r>
            <a:r>
              <a:rPr sz="2800" spc="-10" dirty="0">
                <a:latin typeface="Calibri"/>
                <a:cs typeface="Calibri"/>
              </a:rPr>
              <a:t>lt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195"/>
              </a:lnSpc>
            </a:pP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truc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28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394970" indent="-342900">
              <a:lnSpc>
                <a:spcPts val="302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es 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objec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lass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zi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ith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xi</a:t>
            </a:r>
            <a:r>
              <a:rPr sz="2800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objec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class.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02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ault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sio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es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objec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xi</a:t>
            </a:r>
            <a:r>
              <a:rPr sz="2800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objec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member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memb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29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15240" indent="-342900">
              <a:lnSpc>
                <a:spcPts val="3020"/>
              </a:lnSpc>
              <a:spcBef>
                <a:spcPts val="68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15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ty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55" dirty="0"/>
              <a:t>e</a:t>
            </a:r>
            <a:r>
              <a:rPr sz="4000" spc="-85" dirty="0"/>
              <a:t>f</a:t>
            </a:r>
            <a:r>
              <a:rPr sz="4000" spc="-20" dirty="0"/>
              <a:t>ault</a:t>
            </a:r>
            <a:r>
              <a:rPr sz="4000" spc="-25" dirty="0"/>
              <a:t> </a:t>
            </a:r>
            <a:r>
              <a:rPr sz="4000" spc="-30" dirty="0"/>
              <a:t>C</a:t>
            </a:r>
            <a:r>
              <a:rPr sz="4000" spc="-20" dirty="0"/>
              <a:t>o</a:t>
            </a:r>
            <a:r>
              <a:rPr sz="4000" spc="-50" dirty="0"/>
              <a:t>p</a:t>
            </a:r>
            <a:r>
              <a:rPr sz="4000" spc="-20" dirty="0"/>
              <a:t>y</a:t>
            </a:r>
            <a:r>
              <a:rPr sz="4000" dirty="0"/>
              <a:t> </a:t>
            </a:r>
            <a:r>
              <a:rPr sz="4000" spc="-15" dirty="0"/>
              <a:t>C</a:t>
            </a:r>
            <a:r>
              <a:rPr sz="4000" spc="-30" dirty="0"/>
              <a:t>on</a:t>
            </a:r>
            <a:r>
              <a:rPr sz="4000" spc="-65" dirty="0"/>
              <a:t>s</a:t>
            </a:r>
            <a:r>
              <a:rPr sz="4000" spc="-20" dirty="0"/>
              <a:t>truc</a:t>
            </a:r>
            <a:r>
              <a:rPr sz="4000" spc="-40" dirty="0"/>
              <a:t>t</a:t>
            </a:r>
            <a:r>
              <a:rPr sz="4000" spc="-30" dirty="0"/>
              <a:t>o</a:t>
            </a:r>
            <a:r>
              <a:rPr sz="4000" spc="-85" dirty="0"/>
              <a:t>r</a:t>
            </a:r>
            <a:r>
              <a:rPr sz="4000" spc="-20" dirty="0"/>
              <a:t>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pc="-20" dirty="0"/>
              <a:t>Th</a:t>
            </a:r>
            <a:r>
              <a:rPr spc="-15" dirty="0"/>
              <a:t>e</a:t>
            </a:r>
            <a:r>
              <a:rPr dirty="0"/>
              <a:t> </a:t>
            </a:r>
            <a:r>
              <a:rPr spc="-20" dirty="0"/>
              <a:t>d</a:t>
            </a:r>
            <a:r>
              <a:rPr spc="-45" dirty="0"/>
              <a:t>e</a:t>
            </a:r>
            <a:r>
              <a:rPr spc="-65" dirty="0"/>
              <a:t>f</a:t>
            </a:r>
            <a:r>
              <a:rPr dirty="0"/>
              <a:t>au</a:t>
            </a:r>
            <a:r>
              <a:rPr spc="-10" dirty="0"/>
              <a:t>lt</a:t>
            </a:r>
            <a:r>
              <a:rPr spc="20" dirty="0"/>
              <a:t> </a:t>
            </a:r>
            <a:r>
              <a:rPr spc="-3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15" dirty="0"/>
              <a:t>y</a:t>
            </a:r>
            <a:r>
              <a:rPr dirty="0"/>
              <a:t> </a:t>
            </a:r>
            <a:r>
              <a:rPr spc="-30" dirty="0"/>
              <a:t>c</a:t>
            </a:r>
            <a:r>
              <a:rPr spc="-5" dirty="0"/>
              <a:t>on</a:t>
            </a:r>
            <a:r>
              <a:rPr spc="-45" dirty="0"/>
              <a:t>s</a:t>
            </a:r>
            <a:r>
              <a:rPr spc="-10" dirty="0"/>
              <a:t>tr</a:t>
            </a:r>
            <a:r>
              <a:rPr spc="-30" dirty="0"/>
              <a:t>u</a:t>
            </a:r>
            <a:r>
              <a:rPr spc="-15" dirty="0"/>
              <a:t>c</a:t>
            </a:r>
            <a:r>
              <a:rPr spc="-35" dirty="0"/>
              <a:t>t</a:t>
            </a:r>
            <a:r>
              <a:rPr spc="-20" dirty="0"/>
              <a:t>o</a:t>
            </a:r>
            <a:r>
              <a:rPr spc="-10" dirty="0"/>
              <a:t>r</a:t>
            </a:r>
            <a:r>
              <a:rPr spc="35" dirty="0"/>
              <a:t> </a:t>
            </a:r>
            <a:r>
              <a:rPr dirty="0"/>
              <a:t>is </a:t>
            </a:r>
            <a:r>
              <a:rPr spc="-5" dirty="0"/>
              <a:t>f</a:t>
            </a:r>
            <a:r>
              <a:rPr spc="-10" dirty="0"/>
              <a:t>i</a:t>
            </a:r>
            <a:r>
              <a:rPr spc="-20" dirty="0"/>
              <a:t>n</a:t>
            </a:r>
            <a:r>
              <a:rPr spc="-15" dirty="0"/>
              <a:t>e</a:t>
            </a:r>
            <a:r>
              <a:rPr spc="5" dirty="0"/>
              <a:t> </a:t>
            </a:r>
            <a:r>
              <a:rPr spc="-65" dirty="0"/>
              <a:t>f</a:t>
            </a:r>
            <a:r>
              <a:rPr spc="-20" dirty="0"/>
              <a:t>o</a:t>
            </a:r>
            <a:r>
              <a:rPr spc="-10" dirty="0"/>
              <a:t>r</a:t>
            </a:r>
            <a:r>
              <a:rPr spc="20" dirty="0"/>
              <a:t> </a:t>
            </a:r>
            <a:r>
              <a:rPr spc="-5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i</a:t>
            </a:r>
            <a:r>
              <a:rPr spc="-25" dirty="0">
                <a:solidFill>
                  <a:srgbClr val="FF0000"/>
                </a:solidFill>
              </a:rPr>
              <a:t>mp</a:t>
            </a:r>
            <a:r>
              <a:rPr spc="-15" dirty="0">
                <a:solidFill>
                  <a:srgbClr val="FF0000"/>
                </a:solidFill>
              </a:rPr>
              <a:t>le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classes</a:t>
            </a:r>
          </a:p>
          <a:p>
            <a:pPr>
              <a:lnSpc>
                <a:spcPct val="100000"/>
              </a:lnSpc>
              <a:spcBef>
                <a:spcPts val="49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pc="-15" dirty="0"/>
              <a:t>But</a:t>
            </a:r>
            <a:r>
              <a:rPr spc="5" dirty="0"/>
              <a:t> </a:t>
            </a:r>
            <a:r>
              <a:rPr spc="-75" dirty="0"/>
              <a:t>f</a:t>
            </a:r>
            <a:r>
              <a:rPr spc="-20" dirty="0"/>
              <a:t>o</a:t>
            </a:r>
            <a:r>
              <a:rPr spc="-10" dirty="0"/>
              <a:t>r</a:t>
            </a:r>
            <a:r>
              <a:rPr dirty="0"/>
              <a:t> </a:t>
            </a:r>
            <a:r>
              <a:rPr spc="-20" dirty="0"/>
              <a:t>ma</a:t>
            </a:r>
            <a:r>
              <a:rPr spc="-65" dirty="0"/>
              <a:t>n</a:t>
            </a:r>
            <a:r>
              <a:rPr spc="-15" dirty="0"/>
              <a:t>y</a:t>
            </a:r>
            <a:r>
              <a:rPr spc="5" dirty="0"/>
              <a:t> </a:t>
            </a:r>
            <a:r>
              <a:rPr spc="-15" dirty="0"/>
              <a:t>classes</a:t>
            </a:r>
            <a:r>
              <a:rPr spc="20" dirty="0"/>
              <a:t> </a:t>
            </a:r>
            <a:r>
              <a:rPr spc="-15" dirty="0"/>
              <a:t>th</a:t>
            </a:r>
            <a:r>
              <a:rPr spc="-45" dirty="0"/>
              <a:t>a</a:t>
            </a:r>
            <a:r>
              <a:rPr spc="-10" dirty="0"/>
              <a:t>t</a:t>
            </a:r>
            <a:r>
              <a:rPr spc="-5" dirty="0"/>
              <a:t> </a:t>
            </a:r>
            <a:r>
              <a:rPr spc="-20" dirty="0"/>
              <a:t>h</a:t>
            </a:r>
            <a:r>
              <a:rPr spc="-60" dirty="0"/>
              <a:t>a</a:t>
            </a:r>
            <a:r>
              <a:rPr spc="-45" dirty="0"/>
              <a:t>v</a:t>
            </a:r>
            <a:r>
              <a:rPr spc="-15" dirty="0"/>
              <a:t>e</a:t>
            </a:r>
            <a:r>
              <a:rPr spc="20" dirty="0"/>
              <a:t> </a:t>
            </a:r>
            <a:r>
              <a:rPr spc="-20" dirty="0">
                <a:solidFill>
                  <a:srgbClr val="FF0000"/>
                </a:solidFill>
              </a:rPr>
              <a:t>poi</a:t>
            </a:r>
            <a:r>
              <a:rPr spc="-45" dirty="0">
                <a:solidFill>
                  <a:srgbClr val="FF0000"/>
                </a:solidFill>
              </a:rPr>
              <a:t>n</a:t>
            </a:r>
            <a:r>
              <a:rPr spc="-35" dirty="0">
                <a:solidFill>
                  <a:srgbClr val="FF0000"/>
                </a:solidFill>
              </a:rPr>
              <a:t>t</a:t>
            </a:r>
            <a:r>
              <a:rPr spc="-15" dirty="0">
                <a:solidFill>
                  <a:srgbClr val="FF0000"/>
                </a:solidFill>
              </a:rPr>
              <a:t>er</a:t>
            </a:r>
            <a:r>
              <a:rPr spc="25" dirty="0">
                <a:solidFill>
                  <a:srgbClr val="FF0000"/>
                </a:solidFill>
              </a:rPr>
              <a:t> </a:t>
            </a:r>
            <a:r>
              <a:rPr spc="-15" dirty="0"/>
              <a:t>as</a:t>
            </a:r>
            <a:r>
              <a:rPr spc="-5" dirty="0"/>
              <a:t> </a:t>
            </a:r>
            <a:r>
              <a:rPr spc="-20" dirty="0"/>
              <a:t>membe</a:t>
            </a:r>
            <a:r>
              <a:rPr spc="-65" dirty="0"/>
              <a:t>r</a:t>
            </a:r>
            <a:r>
              <a:rPr spc="-15" dirty="0"/>
              <a:t>s</a:t>
            </a:r>
          </a:p>
          <a:p>
            <a:pPr marL="355600">
              <a:lnSpc>
                <a:spcPct val="100000"/>
              </a:lnSpc>
            </a:pPr>
            <a:r>
              <a:rPr spc="-25" dirty="0"/>
              <a:t>m</a:t>
            </a:r>
            <a:r>
              <a:rPr spc="-65" dirty="0"/>
              <a:t>a</a:t>
            </a:r>
            <a:r>
              <a:rPr spc="-15" dirty="0"/>
              <a:t>y</a:t>
            </a:r>
            <a:r>
              <a:rPr dirty="0"/>
              <a:t> </a:t>
            </a:r>
            <a:r>
              <a:rPr spc="-10" dirty="0"/>
              <a:t>p</a:t>
            </a:r>
            <a:r>
              <a:rPr spc="-65" dirty="0"/>
              <a:t>r</a:t>
            </a:r>
            <a:r>
              <a:rPr spc="-5" dirty="0"/>
              <a:t>od</a:t>
            </a:r>
            <a:r>
              <a:rPr spc="-10" dirty="0"/>
              <a:t>u</a:t>
            </a:r>
            <a:r>
              <a:rPr spc="-15" dirty="0"/>
              <a:t>ce</a:t>
            </a:r>
            <a:r>
              <a:rPr spc="40" dirty="0"/>
              <a:t> </a:t>
            </a:r>
            <a:r>
              <a:rPr spc="-5" dirty="0">
                <a:solidFill>
                  <a:srgbClr val="FF0000"/>
                </a:solidFill>
              </a:rPr>
              <a:t>u</a:t>
            </a:r>
            <a:r>
              <a:rPr spc="-15" dirty="0">
                <a:solidFill>
                  <a:srgbClr val="FF0000"/>
                </a:solidFill>
              </a:rPr>
              <a:t>n</a:t>
            </a:r>
            <a:r>
              <a:rPr spc="-20" dirty="0">
                <a:solidFill>
                  <a:srgbClr val="FF0000"/>
                </a:solidFill>
              </a:rPr>
              <a:t>de</a:t>
            </a:r>
            <a:r>
              <a:rPr spc="-25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i</a:t>
            </a:r>
            <a:r>
              <a:rPr spc="-85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ab</a:t>
            </a:r>
            <a:r>
              <a:rPr spc="-10" dirty="0">
                <a:solidFill>
                  <a:srgbClr val="FF0000"/>
                </a:solidFill>
              </a:rPr>
              <a:t>l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45" dirty="0">
                <a:solidFill>
                  <a:srgbClr val="FF0000"/>
                </a:solidFill>
              </a:rPr>
              <a:t> </a:t>
            </a:r>
            <a:r>
              <a:rPr spc="-55" dirty="0">
                <a:solidFill>
                  <a:srgbClr val="FF0000"/>
                </a:solidFill>
              </a:rPr>
              <a:t>r</a:t>
            </a:r>
            <a:r>
              <a:rPr spc="-15" dirty="0">
                <a:solidFill>
                  <a:srgbClr val="FF0000"/>
                </a:solidFill>
              </a:rPr>
              <a:t>es</a:t>
            </a:r>
            <a:r>
              <a:rPr spc="-30" dirty="0">
                <a:solidFill>
                  <a:srgbClr val="FF0000"/>
                </a:solidFill>
              </a:rPr>
              <a:t>u</a:t>
            </a:r>
            <a:r>
              <a:rPr dirty="0">
                <a:solidFill>
                  <a:srgbClr val="FF0000"/>
                </a:solidFill>
              </a:rPr>
              <a:t>l</a:t>
            </a:r>
            <a:r>
              <a:rPr spc="-10" dirty="0">
                <a:solidFill>
                  <a:srgbClr val="FF0000"/>
                </a:solidFill>
              </a:rPr>
              <a:t>t</a:t>
            </a:r>
            <a:r>
              <a:rPr spc="-15" dirty="0">
                <a:solidFill>
                  <a:srgbClr val="FF0000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2148" y="1674876"/>
            <a:ext cx="6816852" cy="4573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55" dirty="0"/>
              <a:t>e</a:t>
            </a:r>
            <a:r>
              <a:rPr sz="4000" spc="-85" dirty="0"/>
              <a:t>f</a:t>
            </a:r>
            <a:r>
              <a:rPr sz="4000" spc="-20" dirty="0"/>
              <a:t>ault</a:t>
            </a:r>
            <a:r>
              <a:rPr sz="4000" spc="-25" dirty="0"/>
              <a:t> </a:t>
            </a:r>
            <a:r>
              <a:rPr sz="4000" spc="-30" dirty="0"/>
              <a:t>C</a:t>
            </a:r>
            <a:r>
              <a:rPr sz="4000" spc="-20" dirty="0"/>
              <a:t>o</a:t>
            </a:r>
            <a:r>
              <a:rPr sz="4000" spc="-50" dirty="0"/>
              <a:t>p</a:t>
            </a:r>
            <a:r>
              <a:rPr sz="4000" spc="-20" dirty="0"/>
              <a:t>y</a:t>
            </a:r>
            <a:r>
              <a:rPr sz="4000" dirty="0"/>
              <a:t> </a:t>
            </a:r>
            <a:r>
              <a:rPr sz="4000" spc="-15" dirty="0"/>
              <a:t>C</a:t>
            </a:r>
            <a:r>
              <a:rPr sz="4000" spc="-30" dirty="0"/>
              <a:t>on</a:t>
            </a:r>
            <a:r>
              <a:rPr sz="4000" spc="-65" dirty="0"/>
              <a:t>s</a:t>
            </a:r>
            <a:r>
              <a:rPr sz="4000" spc="-20" dirty="0"/>
              <a:t>truc</a:t>
            </a:r>
            <a:r>
              <a:rPr sz="4000" spc="-40" dirty="0"/>
              <a:t>t</a:t>
            </a:r>
            <a:r>
              <a:rPr sz="4000" spc="-30" dirty="0"/>
              <a:t>o</a:t>
            </a:r>
            <a:r>
              <a:rPr sz="4000" spc="-85" dirty="0"/>
              <a:t>r</a:t>
            </a:r>
            <a:r>
              <a:rPr sz="4000" spc="-20" dirty="0"/>
              <a:t>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422148" y="1674876"/>
            <a:ext cx="6816852" cy="5045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9705">
              <a:lnSpc>
                <a:spcPct val="100000"/>
              </a:lnSpc>
            </a:pPr>
            <a:r>
              <a:rPr spc="-15" dirty="0"/>
              <a:t>Initi</a:t>
            </a:r>
            <a:r>
              <a:rPr spc="-45" dirty="0"/>
              <a:t>a</a:t>
            </a:r>
            <a:r>
              <a:rPr dirty="0"/>
              <a:t>li</a:t>
            </a:r>
            <a:r>
              <a:rPr spc="-90" dirty="0"/>
              <a:t>z</a:t>
            </a:r>
            <a:r>
              <a:rPr spc="-70" dirty="0"/>
              <a:t>a</a:t>
            </a:r>
            <a:r>
              <a:rPr spc="-20" dirty="0"/>
              <a:t>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27882" y="6465214"/>
            <a:ext cx="1888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jec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Orien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ammi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rgbClr val="FFFFFF"/>
                </a:solidFill>
              </a:rPr>
              <a:t>2</a:t>
            </a:fld>
            <a:endParaRPr spc="-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35050"/>
            <a:ext cx="7845425" cy="2579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195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annot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ia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195"/>
              </a:lnSpc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decla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tion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4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ault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arba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190"/>
              </a:lnSpc>
              <a:spcBef>
                <a:spcPts val="33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decla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pu</a:t>
            </a:r>
            <a:r>
              <a:rPr sz="2800" spc="-30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ic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190"/>
              </a:lnSpc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ia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objec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decl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Otherwis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equ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truc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55" dirty="0"/>
              <a:t>e</a:t>
            </a:r>
            <a:r>
              <a:rPr sz="4000" spc="-85" dirty="0"/>
              <a:t>f</a:t>
            </a:r>
            <a:r>
              <a:rPr sz="4000" spc="-20" dirty="0"/>
              <a:t>ault</a:t>
            </a:r>
            <a:r>
              <a:rPr sz="4000" spc="-25" dirty="0"/>
              <a:t> </a:t>
            </a:r>
            <a:r>
              <a:rPr sz="4000" spc="-30" dirty="0"/>
              <a:t>C</a:t>
            </a:r>
            <a:r>
              <a:rPr sz="4000" spc="-20" dirty="0"/>
              <a:t>o</a:t>
            </a:r>
            <a:r>
              <a:rPr sz="4000" spc="-50" dirty="0"/>
              <a:t>p</a:t>
            </a:r>
            <a:r>
              <a:rPr sz="4000" spc="-20" dirty="0"/>
              <a:t>y</a:t>
            </a:r>
            <a:r>
              <a:rPr sz="4000" dirty="0"/>
              <a:t> </a:t>
            </a:r>
            <a:r>
              <a:rPr sz="4000" spc="-15" dirty="0"/>
              <a:t>C</a:t>
            </a:r>
            <a:r>
              <a:rPr sz="4000" spc="-30" dirty="0"/>
              <a:t>on</a:t>
            </a:r>
            <a:r>
              <a:rPr sz="4000" spc="-65" dirty="0"/>
              <a:t>s</a:t>
            </a:r>
            <a:r>
              <a:rPr sz="4000" spc="-20" dirty="0"/>
              <a:t>truc</a:t>
            </a:r>
            <a:r>
              <a:rPr sz="4000" spc="-40" dirty="0"/>
              <a:t>t</a:t>
            </a:r>
            <a:r>
              <a:rPr sz="4000" spc="-30" dirty="0"/>
              <a:t>o</a:t>
            </a:r>
            <a:r>
              <a:rPr sz="4000" spc="-85" dirty="0"/>
              <a:t>r</a:t>
            </a:r>
            <a:r>
              <a:rPr sz="4000" spc="-20" dirty="0"/>
              <a:t>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556259" y="1676400"/>
            <a:ext cx="4777740" cy="4680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3355" y="3249167"/>
            <a:ext cx="2833116" cy="12908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3435" y="3229343"/>
            <a:ext cx="1232903" cy="560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3276600"/>
            <a:ext cx="274320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0" y="3276600"/>
            <a:ext cx="2743200" cy="1201420"/>
          </a:xfrm>
          <a:custGeom>
            <a:avLst/>
            <a:gdLst/>
            <a:ahLst/>
            <a:cxnLst/>
            <a:rect l="l" t="t" r="r" b="b"/>
            <a:pathLst>
              <a:path w="2743200" h="1201420">
                <a:moveTo>
                  <a:pt x="0" y="1200912"/>
                </a:moveTo>
                <a:lnTo>
                  <a:pt x="2743200" y="1200912"/>
                </a:lnTo>
                <a:lnTo>
                  <a:pt x="2743200" y="0"/>
                </a:lnTo>
                <a:lnTo>
                  <a:pt x="0" y="0"/>
                </a:lnTo>
                <a:lnTo>
                  <a:pt x="0" y="12009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6259" y="1676400"/>
            <a:ext cx="7551420" cy="4680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77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put??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6259" y="1676400"/>
            <a:ext cx="7551420" cy="4680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3466338" y="223796"/>
            <a:ext cx="221043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i="1" dirty="0">
                <a:latin typeface="Times New Roman"/>
                <a:cs typeface="Times New Roman"/>
              </a:rPr>
              <a:t>Destructors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1028"/>
            <a:ext cx="7673340" cy="141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Every </a:t>
            </a:r>
            <a:r>
              <a:rPr sz="3000" spc="5" dirty="0">
                <a:latin typeface="Times New Roman"/>
                <a:cs typeface="Times New Roman"/>
              </a:rPr>
              <a:t>C</a:t>
            </a:r>
            <a:r>
              <a:rPr sz="3000" dirty="0">
                <a:latin typeface="Times New Roman"/>
                <a:cs typeface="Times New Roman"/>
              </a:rPr>
              <a:t>la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has a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D</a:t>
            </a:r>
            <a:r>
              <a:rPr sz="3000" dirty="0">
                <a:latin typeface="Times New Roman"/>
                <a:cs typeface="Times New Roman"/>
              </a:rPr>
              <a:t>es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ructor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If you do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expl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ci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ly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prov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de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dest</a:t>
            </a:r>
            <a:r>
              <a:rPr sz="3000" spc="-15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uct</a:t>
            </a:r>
            <a:r>
              <a:rPr sz="3000" spc="-10" dirty="0">
                <a:latin typeface="Times New Roman"/>
                <a:cs typeface="Times New Roman"/>
              </a:rPr>
              <a:t>o</a:t>
            </a:r>
            <a:r>
              <a:rPr sz="3000" spc="-125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,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endParaRPr sz="3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comp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ler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crea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 “empty”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dest</a:t>
            </a:r>
            <a:r>
              <a:rPr sz="3000" spc="-15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uctor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2832354" y="223796"/>
            <a:ext cx="348043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Destructor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- Usage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1028"/>
            <a:ext cx="7889240" cy="2329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spc="-204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al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ocate</a:t>
            </a:r>
            <a:r>
              <a:rPr sz="30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anyth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r>
              <a:rPr sz="3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3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was a</a:t>
            </a:r>
            <a:r>
              <a:rPr sz="3000" spc="-1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loca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ed</a:t>
            </a:r>
            <a:r>
              <a:rPr sz="30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duri</a:t>
            </a:r>
            <a:r>
              <a:rPr sz="3000" spc="-10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g</a:t>
            </a:r>
            <a:endParaRPr sz="3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the lif</a:t>
            </a:r>
            <a:r>
              <a:rPr sz="3000" spc="-10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t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me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an object</a:t>
            </a:r>
            <a:endParaRPr sz="3000">
              <a:latin typeface="Times New Roman"/>
              <a:cs typeface="Times New Roman"/>
            </a:endParaRPr>
          </a:p>
          <a:p>
            <a:pPr marL="355600" marR="6921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If you have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not al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ocated</a:t>
            </a:r>
            <a:r>
              <a:rPr sz="30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anyth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r>
              <a:rPr sz="30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fe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i</a:t>
            </a:r>
            <a:r>
              <a:rPr sz="3000" spc="-1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e of an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,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0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point in having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des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ruc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your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3594353" y="223796"/>
            <a:ext cx="1955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Destructor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1028"/>
            <a:ext cx="7689850" cy="3627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ass</a:t>
            </a:r>
            <a:r>
              <a:rPr sz="3000" spc="-180" dirty="0">
                <a:latin typeface="Times New Roman"/>
                <a:cs typeface="Times New Roman"/>
              </a:rPr>
              <a:t>’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dest</a:t>
            </a:r>
            <a:r>
              <a:rPr sz="3000" spc="-15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uctor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called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</a:t>
            </a:r>
            <a:r>
              <a:rPr sz="3000" spc="-1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pl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citly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when an</a:t>
            </a:r>
            <a:endParaRPr sz="3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ob</a:t>
            </a:r>
            <a:r>
              <a:rPr sz="3000" spc="-10" dirty="0">
                <a:latin typeface="Times New Roman"/>
                <a:cs typeface="Times New Roman"/>
              </a:rPr>
              <a:t>j</a:t>
            </a:r>
            <a:r>
              <a:rPr sz="3000" dirty="0">
                <a:latin typeface="Times New Roman"/>
                <a:cs typeface="Times New Roman"/>
              </a:rPr>
              <a:t>ect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dest</a:t>
            </a:r>
            <a:r>
              <a:rPr sz="3000" spc="-15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oyed.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450850" algn="l"/>
              </a:tabLst>
            </a:pPr>
            <a:r>
              <a:rPr sz="3000" dirty="0">
                <a:latin typeface="Times New Roman"/>
                <a:cs typeface="Times New Roman"/>
              </a:rPr>
              <a:t>an automa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ic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destroyed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when program execut</a:t>
            </a:r>
            <a:r>
              <a:rPr sz="3000" spc="-1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on</a:t>
            </a:r>
            <a:r>
              <a:rPr sz="3000" spc="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leaves</a:t>
            </a:r>
            <a:r>
              <a:rPr sz="30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30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scope in </a:t>
            </a:r>
            <a:r>
              <a:rPr sz="3000" spc="5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hich that</a:t>
            </a:r>
            <a:r>
              <a:rPr sz="30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object was </a:t>
            </a:r>
            <a:r>
              <a:rPr sz="3000" spc="-1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ns</a:t>
            </a:r>
            <a:r>
              <a:rPr sz="3000" spc="-1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ant</a:t>
            </a:r>
            <a:r>
              <a:rPr sz="3000" spc="-1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ated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500" spc="-165" dirty="0">
                <a:solidFill>
                  <a:srgbClr val="FF0000"/>
                </a:solidFill>
                <a:latin typeface="Segoe UI Symbol"/>
                <a:cs typeface="Segoe UI Symbol"/>
              </a:rPr>
              <a:t>➢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Scope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2500" spc="-2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ers</a:t>
            </a:r>
            <a:r>
              <a:rPr sz="25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5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life</a:t>
            </a:r>
            <a:r>
              <a:rPr sz="25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ti</a:t>
            </a:r>
            <a:r>
              <a:rPr sz="2500" spc="-4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5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5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object</a:t>
            </a:r>
            <a:endParaRPr sz="2500">
              <a:latin typeface="Times New Roman"/>
              <a:cs typeface="Times New Roman"/>
            </a:endParaRPr>
          </a:p>
          <a:p>
            <a:pPr marL="756285" marR="396875" indent="-287020">
              <a:lnSpc>
                <a:spcPct val="100000"/>
              </a:lnSpc>
              <a:spcBef>
                <a:spcPts val="600"/>
              </a:spcBef>
            </a:pPr>
            <a:r>
              <a:rPr sz="2500" spc="-165" dirty="0">
                <a:solidFill>
                  <a:srgbClr val="FF0000"/>
                </a:solidFill>
                <a:latin typeface="Segoe UI Symbol"/>
                <a:cs typeface="Segoe UI Symbol"/>
              </a:rPr>
              <a:t>➢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5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Exa</a:t>
            </a:r>
            <a:r>
              <a:rPr sz="2500" spc="-5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ple:</a:t>
            </a:r>
            <a:r>
              <a:rPr sz="25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function</a:t>
            </a:r>
            <a:r>
              <a:rPr sz="25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25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cr</a:t>
            </a:r>
            <a:r>
              <a:rPr sz="2500" spc="-3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ated</a:t>
            </a:r>
            <a:r>
              <a:rPr sz="25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object</a:t>
            </a:r>
            <a:r>
              <a:rPr sz="25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is finished,</a:t>
            </a:r>
            <a:r>
              <a:rPr sz="25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5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will</a:t>
            </a:r>
            <a:r>
              <a:rPr sz="25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auto</a:t>
            </a:r>
            <a:r>
              <a:rPr sz="2500" spc="-4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cally</a:t>
            </a:r>
            <a:r>
              <a:rPr sz="25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500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5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its</a:t>
            </a:r>
            <a:r>
              <a:rPr sz="25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destru</a:t>
            </a:r>
            <a:r>
              <a:rPr sz="2500" spc="-2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tor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2730">
              <a:lnSpc>
                <a:spcPct val="100000"/>
              </a:lnSpc>
            </a:pPr>
            <a:r>
              <a:rPr spc="-30" dirty="0"/>
              <a:t>De</a:t>
            </a:r>
            <a:r>
              <a:rPr spc="-70" dirty="0"/>
              <a:t>s</a:t>
            </a:r>
            <a:r>
              <a:rPr spc="-20" dirty="0"/>
              <a:t>truc</a:t>
            </a:r>
            <a:r>
              <a:rPr spc="-55" dirty="0"/>
              <a:t>t</a:t>
            </a:r>
            <a:r>
              <a:rPr spc="-30" dirty="0"/>
              <a:t>o</a:t>
            </a:r>
            <a:r>
              <a:rPr spc="-85" dirty="0"/>
              <a:t>r</a:t>
            </a:r>
            <a:r>
              <a:rPr spc="-20"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24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81113"/>
            <a:ext cx="7588250" cy="388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spc="-24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ask: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Opposi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on</a:t>
            </a:r>
            <a:r>
              <a:rPr sz="3000" spc="-40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truc</a:t>
            </a:r>
            <a:r>
              <a:rPr sz="3000" spc="-3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or</a:t>
            </a:r>
            <a:endParaRPr sz="3000">
              <a:latin typeface="Calibri"/>
              <a:cs typeface="Calibri"/>
            </a:endParaRPr>
          </a:p>
          <a:p>
            <a:pPr marL="1876425">
              <a:lnSpc>
                <a:spcPct val="100000"/>
              </a:lnSpc>
              <a:spcBef>
                <a:spcPts val="1220"/>
              </a:spcBef>
            </a:pPr>
            <a:r>
              <a:rPr sz="3000" spc="-5" dirty="0">
                <a:latin typeface="Calibri"/>
                <a:cs typeface="Calibri"/>
              </a:rPr>
              <a:t>Clas</a:t>
            </a:r>
            <a:r>
              <a:rPr sz="3000" spc="5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na</a:t>
            </a:r>
            <a:r>
              <a:rPr sz="3000" spc="5" dirty="0">
                <a:latin typeface="Calibri"/>
                <a:cs typeface="Calibri"/>
              </a:rPr>
              <a:t>m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::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0000"/>
                </a:solidFill>
                <a:latin typeface="Impact"/>
                <a:cs typeface="Impact"/>
              </a:rPr>
              <a:t>~</a:t>
            </a:r>
            <a:r>
              <a:rPr sz="3000" spc="-5" dirty="0">
                <a:latin typeface="Calibri"/>
                <a:cs typeface="Calibri"/>
              </a:rPr>
              <a:t>C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assna</a:t>
            </a:r>
            <a:r>
              <a:rPr sz="3000" spc="5" dirty="0">
                <a:latin typeface="Calibri"/>
                <a:cs typeface="Calibri"/>
              </a:rPr>
              <a:t>m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(</a:t>
            </a:r>
            <a:r>
              <a:rPr sz="3000" spc="-5" dirty="0">
                <a:latin typeface="Calibri"/>
                <a:cs typeface="Calibri"/>
              </a:rPr>
              <a:t> ){</a:t>
            </a:r>
            <a:endParaRPr sz="3000">
              <a:latin typeface="Calibri"/>
              <a:cs typeface="Calibri"/>
            </a:endParaRPr>
          </a:p>
          <a:p>
            <a:pPr marL="1927225">
              <a:lnSpc>
                <a:spcPct val="100000"/>
              </a:lnSpc>
              <a:spcBef>
                <a:spcPts val="560"/>
              </a:spcBef>
            </a:pPr>
            <a:r>
              <a:rPr sz="300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  <a:tab pos="7205345" algn="l"/>
              </a:tabLst>
            </a:pPr>
            <a:r>
              <a:rPr sz="3000" spc="-20" dirty="0">
                <a:latin typeface="Calibri"/>
                <a:cs typeface="Calibri"/>
              </a:rPr>
              <a:t>A </a:t>
            </a:r>
            <a:r>
              <a:rPr sz="3000" spc="-25" dirty="0">
                <a:latin typeface="Calibri"/>
                <a:cs typeface="Calibri"/>
              </a:rPr>
              <a:t>d</a:t>
            </a:r>
            <a:r>
              <a:rPr sz="3000" spc="-50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dirty="0">
                <a:latin typeface="Calibri"/>
                <a:cs typeface="Calibri"/>
              </a:rPr>
              <a:t>ault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5" dirty="0">
                <a:latin typeface="Calibri"/>
                <a:cs typeface="Calibri"/>
              </a:rPr>
              <a:t>-</a:t>
            </a:r>
            <a:r>
              <a:rPr sz="3000" spc="-5" dirty="0">
                <a:latin typeface="Calibri"/>
                <a:cs typeface="Calibri"/>
              </a:rPr>
              <a:t>nothi</a:t>
            </a:r>
            <a:r>
              <a:rPr sz="3000" spc="-1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15" dirty="0">
                <a:latin typeface="Calibri"/>
                <a:cs typeface="Calibri"/>
              </a:rPr>
              <a:t>truc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p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10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vi</a:t>
            </a:r>
            <a:r>
              <a:rPr sz="3000" spc="-10" dirty="0">
                <a:latin typeface="Calibri"/>
                <a:cs typeface="Calibri"/>
              </a:rPr>
              <a:t>d</a:t>
            </a:r>
            <a:r>
              <a:rPr sz="3000" spc="-20" dirty="0">
                <a:latin typeface="Calibri"/>
                <a:cs typeface="Calibri"/>
              </a:rPr>
              <a:t>ed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b</a:t>
            </a:r>
            <a:r>
              <a:rPr sz="3000" spc="-15" dirty="0">
                <a:latin typeface="Calibri"/>
                <a:cs typeface="Calibri"/>
              </a:rPr>
              <a:t>y the </a:t>
            </a:r>
            <a:r>
              <a:rPr sz="3000" spc="-4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ompil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32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Onl</a:t>
            </a:r>
            <a:r>
              <a:rPr sz="3000" dirty="0">
                <a:latin typeface="Calibri"/>
                <a:cs typeface="Calibri"/>
              </a:rPr>
              <a:t>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truc</a:t>
            </a:r>
            <a:r>
              <a:rPr sz="3000" spc="-3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pe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fu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ction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class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gume</a:t>
            </a:r>
            <a:r>
              <a:rPr sz="3000" spc="-5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n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o </a:t>
            </a:r>
            <a:r>
              <a:rPr sz="3000"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turn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6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alu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2730">
              <a:lnSpc>
                <a:spcPct val="100000"/>
              </a:lnSpc>
            </a:pPr>
            <a:r>
              <a:rPr spc="-30" dirty="0"/>
              <a:t>De</a:t>
            </a:r>
            <a:r>
              <a:rPr spc="-70" dirty="0"/>
              <a:t>s</a:t>
            </a:r>
            <a:r>
              <a:rPr spc="-20" dirty="0"/>
              <a:t>truc</a:t>
            </a:r>
            <a:r>
              <a:rPr spc="-55" dirty="0"/>
              <a:t>t</a:t>
            </a:r>
            <a:r>
              <a:rPr spc="-30" dirty="0"/>
              <a:t>o</a:t>
            </a:r>
            <a:r>
              <a:rPr spc="-85" dirty="0"/>
              <a:t>r</a:t>
            </a:r>
            <a:r>
              <a:rPr spc="-20"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35050"/>
            <a:ext cx="7684134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195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om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when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195"/>
              </a:lnSpc>
            </a:pP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obje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528742"/>
            <a:ext cx="5742305" cy="224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De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nam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ourier New"/>
                <a:cs typeface="Courier New"/>
              </a:rPr>
              <a:t>~</a:t>
            </a:r>
            <a:r>
              <a:rPr sz="2800" i="1" spc="-15" dirty="0">
                <a:latin typeface="Calibri"/>
                <a:cs typeface="Calibri"/>
              </a:rPr>
              <a:t>className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e.g.</a:t>
            </a:r>
            <a:r>
              <a:rPr sz="2800" spc="-10" dirty="0"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Ha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turn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ty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29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95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es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gume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Onl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1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lass</a:t>
            </a:r>
            <a:endParaRPr sz="2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i="1" dirty="0">
                <a:latin typeface="Calibri"/>
                <a:cs typeface="Calibri"/>
              </a:rPr>
              <a:t>i.e</a:t>
            </a:r>
            <a:r>
              <a:rPr sz="2000" i="1" spc="-10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ann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oaded)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8009" y="2555517"/>
            <a:ext cx="15157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latin typeface="Courier New"/>
                <a:cs typeface="Courier New"/>
              </a:rPr>
              <a:t>~Squ</a:t>
            </a:r>
            <a:r>
              <a:rPr sz="2800" b="1" spc="-35" dirty="0">
                <a:latin typeface="Courier New"/>
                <a:cs typeface="Courier New"/>
              </a:rPr>
              <a:t>a</a:t>
            </a:r>
            <a:r>
              <a:rPr sz="2800" b="1" spc="-25" dirty="0">
                <a:latin typeface="Courier New"/>
                <a:cs typeface="Courier New"/>
              </a:rPr>
              <a:t>re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9620">
              <a:lnSpc>
                <a:spcPct val="100000"/>
              </a:lnSpc>
            </a:pPr>
            <a:r>
              <a:rPr spc="-30" dirty="0"/>
              <a:t>De</a:t>
            </a:r>
            <a:r>
              <a:rPr spc="-70" dirty="0"/>
              <a:t>s</a:t>
            </a:r>
            <a:r>
              <a:rPr spc="-20" dirty="0"/>
              <a:t>truc</a:t>
            </a:r>
            <a:r>
              <a:rPr spc="-55" dirty="0"/>
              <a:t>t</a:t>
            </a:r>
            <a:r>
              <a:rPr spc="-30" dirty="0"/>
              <a:t>o</a:t>
            </a:r>
            <a:r>
              <a:rPr spc="-85" dirty="0"/>
              <a:t>r</a:t>
            </a:r>
            <a:r>
              <a:rPr spc="-20" dirty="0"/>
              <a:t>s</a:t>
            </a:r>
            <a:r>
              <a:rPr spc="20" dirty="0"/>
              <a:t> </a:t>
            </a:r>
            <a:r>
              <a:rPr spc="-25" dirty="0"/>
              <a:t>don'ts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35050"/>
            <a:ext cx="7712075" cy="270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Er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210" dirty="0">
                <a:latin typeface="Segoe UI Symbol"/>
                <a:cs typeface="Segoe UI Symbol"/>
              </a:rPr>
              <a:t>❑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em</a:t>
            </a:r>
            <a:r>
              <a:rPr sz="2800" spc="-4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pas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gume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020"/>
              </a:lnSpc>
              <a:spcBef>
                <a:spcPts val="1055"/>
              </a:spcBef>
              <a:buFont typeface="Segoe UI Symbol"/>
              <a:buChar char="❑"/>
              <a:tabLst>
                <a:tab pos="436880" algn="l"/>
              </a:tabLst>
            </a:pP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speci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turn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ty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(e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oid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specifi</a:t>
            </a:r>
            <a:r>
              <a:rPr sz="2800" spc="-15" dirty="0">
                <a:latin typeface="Calibri"/>
                <a:cs typeface="Calibri"/>
              </a:rPr>
              <a:t>ed)</a:t>
            </a:r>
            <a:endParaRPr sz="2800">
              <a:latin typeface="Calibri"/>
              <a:cs typeface="Calibri"/>
            </a:endParaRPr>
          </a:p>
          <a:p>
            <a:pPr marL="355600" marR="92075" indent="-343535">
              <a:lnSpc>
                <a:spcPts val="3020"/>
              </a:lnSpc>
              <a:spcBef>
                <a:spcPts val="1015"/>
              </a:spcBef>
            </a:pPr>
            <a:r>
              <a:rPr sz="2800" spc="210" dirty="0">
                <a:latin typeface="Segoe UI Symbol"/>
                <a:cs typeface="Segoe UI Symbol"/>
              </a:rPr>
              <a:t>❑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turn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er-load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2730">
              <a:lnSpc>
                <a:spcPct val="100000"/>
              </a:lnSpc>
            </a:pPr>
            <a:r>
              <a:rPr spc="-30" dirty="0"/>
              <a:t>De</a:t>
            </a:r>
            <a:r>
              <a:rPr spc="-70" dirty="0"/>
              <a:t>s</a:t>
            </a:r>
            <a:r>
              <a:rPr spc="-20" dirty="0"/>
              <a:t>truc</a:t>
            </a:r>
            <a:r>
              <a:rPr spc="-55" dirty="0"/>
              <a:t>t</a:t>
            </a:r>
            <a:r>
              <a:rPr spc="-30" dirty="0"/>
              <a:t>o</a:t>
            </a:r>
            <a:r>
              <a:rPr spc="-85" dirty="0"/>
              <a:t>r</a:t>
            </a:r>
            <a:r>
              <a:rPr spc="-2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438912" y="1600200"/>
            <a:ext cx="4133088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912" y="1600200"/>
            <a:ext cx="7574280" cy="457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27</a:t>
            </a:fld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643394"/>
            <a:ext cx="7612380" cy="297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buFont typeface="Arial"/>
              <a:buChar char="•"/>
              <a:tabLst>
                <a:tab pos="482600" algn="l"/>
              </a:tabLst>
            </a:pPr>
            <a:r>
              <a:rPr sz="3000" spc="-5" dirty="0">
                <a:latin typeface="Calibri"/>
                <a:cs typeface="Calibri"/>
              </a:rPr>
              <a:t>Con</a:t>
            </a:r>
            <a:r>
              <a:rPr sz="3000" spc="-4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truc</a:t>
            </a:r>
            <a:r>
              <a:rPr sz="3000" spc="-3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r 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tia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80" dirty="0">
                <a:latin typeface="Calibri"/>
                <a:cs typeface="Calibri"/>
              </a:rPr>
              <a:t>z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pr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50" dirty="0">
                <a:latin typeface="Calibri"/>
                <a:cs typeface="Calibri"/>
              </a:rPr>
              <a:t>v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</a:t>
            </a:r>
            <a:r>
              <a:rPr sz="3000" spc="-10" dirty="0">
                <a:latin typeface="Calibri"/>
                <a:cs typeface="Calibri"/>
              </a:rPr>
              <a:t>b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  <a:p>
            <a:pPr marL="920750" lvl="1" indent="-436880">
              <a:lnSpc>
                <a:spcPct val="100000"/>
              </a:lnSpc>
              <a:spcBef>
                <a:spcPts val="330"/>
              </a:spcBef>
              <a:buFont typeface="Arial"/>
              <a:buChar char="–"/>
              <a:tabLst>
                <a:tab pos="921385" algn="l"/>
              </a:tabLst>
            </a:pPr>
            <a:r>
              <a:rPr sz="2500" spc="-20" dirty="0">
                <a:latin typeface="Calibri"/>
                <a:cs typeface="Calibri"/>
              </a:rPr>
              <a:t>Th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oug</a:t>
            </a:r>
            <a:r>
              <a:rPr sz="2500" spc="-15" dirty="0">
                <a:latin typeface="Calibri"/>
                <a:cs typeface="Calibri"/>
              </a:rPr>
              <a:t>h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500" spc="-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signme</a:t>
            </a:r>
            <a:r>
              <a:rPr sz="2500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500">
              <a:latin typeface="Calibri"/>
              <a:cs typeface="Calibri"/>
            </a:endParaRPr>
          </a:p>
          <a:p>
            <a:pPr marL="1320165" marR="103505" lvl="2" indent="-435609">
              <a:lnSpc>
                <a:spcPts val="3020"/>
              </a:lnSpc>
              <a:spcBef>
                <a:spcPts val="695"/>
              </a:spcBef>
              <a:buFont typeface="Arial"/>
              <a:buChar char="•"/>
              <a:tabLst>
                <a:tab pos="1320800" algn="l"/>
              </a:tabLst>
            </a:pP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tia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75" dirty="0">
                <a:latin typeface="Calibri"/>
                <a:cs typeface="Calibri"/>
              </a:rPr>
              <a:t>z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assignme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memb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c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80" dirty="0">
                <a:latin typeface="Calibri"/>
                <a:cs typeface="Calibri"/>
              </a:rPr>
              <a:t>z</a:t>
            </a:r>
            <a:r>
              <a:rPr sz="2800" spc="-1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921385" algn="l"/>
              </a:tabLst>
            </a:pPr>
            <a:r>
              <a:rPr sz="2500" spc="-20" dirty="0">
                <a:solidFill>
                  <a:srgbClr val="0F243E"/>
                </a:solidFill>
                <a:latin typeface="Calibri"/>
                <a:cs typeface="Calibri"/>
              </a:rPr>
              <a:t>Th</a:t>
            </a:r>
            <a:r>
              <a:rPr sz="2500" spc="-50" dirty="0">
                <a:solidFill>
                  <a:srgbClr val="0F243E"/>
                </a:solidFill>
                <a:latin typeface="Calibri"/>
                <a:cs typeface="Calibri"/>
              </a:rPr>
              <a:t>r</a:t>
            </a:r>
            <a:r>
              <a:rPr sz="2500" spc="-20" dirty="0">
                <a:solidFill>
                  <a:srgbClr val="0F243E"/>
                </a:solidFill>
                <a:latin typeface="Calibri"/>
                <a:cs typeface="Calibri"/>
              </a:rPr>
              <a:t>oug</a:t>
            </a:r>
            <a:r>
              <a:rPr sz="2500" spc="-15" dirty="0">
                <a:solidFill>
                  <a:srgbClr val="0F243E"/>
                </a:solidFill>
                <a:latin typeface="Calibri"/>
                <a:cs typeface="Calibri"/>
              </a:rPr>
              <a:t>h</a:t>
            </a:r>
            <a:r>
              <a:rPr sz="25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Initial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500" spc="-75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5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2500" spc="-4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500">
              <a:latin typeface="Calibri"/>
              <a:cs typeface="Calibri"/>
            </a:endParaRPr>
          </a:p>
          <a:p>
            <a:pPr marL="1320165" marR="5080" lvl="2" indent="-435609">
              <a:lnSpc>
                <a:spcPts val="3020"/>
              </a:lnSpc>
              <a:spcBef>
                <a:spcPts val="695"/>
              </a:spcBef>
              <a:buFont typeface="Arial"/>
              <a:buChar char="•"/>
              <a:tabLst>
                <a:tab pos="13208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tial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8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memb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(pri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e)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2275">
              <a:lnSpc>
                <a:spcPct val="100000"/>
              </a:lnSpc>
            </a:pPr>
            <a:r>
              <a:rPr sz="4400" dirty="0"/>
              <a:t>Initia</a:t>
            </a:r>
            <a:r>
              <a:rPr sz="4400" spc="-10" dirty="0"/>
              <a:t>l</a:t>
            </a:r>
            <a:r>
              <a:rPr sz="4400" dirty="0"/>
              <a:t>i</a:t>
            </a:r>
            <a:r>
              <a:rPr sz="4400" spc="-75" dirty="0"/>
              <a:t>z</a:t>
            </a:r>
            <a:r>
              <a:rPr sz="4400" spc="-40" dirty="0"/>
              <a:t>a</a:t>
            </a:r>
            <a:r>
              <a:rPr sz="4400" dirty="0"/>
              <a:t>tion</a:t>
            </a:r>
            <a:r>
              <a:rPr sz="4400" spc="10" dirty="0"/>
              <a:t> </a:t>
            </a:r>
            <a:r>
              <a:rPr sz="4400" spc="-5" dirty="0"/>
              <a:t>Li</a:t>
            </a:r>
            <a:r>
              <a:rPr sz="4400" spc="-45" dirty="0"/>
              <a:t>s</a:t>
            </a:r>
            <a:r>
              <a:rPr sz="4400" dirty="0"/>
              <a:t>t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895">
              <a:lnSpc>
                <a:spcPct val="100000"/>
              </a:lnSpc>
            </a:pPr>
            <a:r>
              <a:rPr spc="-30" dirty="0"/>
              <a:t>Con</a:t>
            </a:r>
            <a:r>
              <a:rPr spc="-65" dirty="0"/>
              <a:t>s</a:t>
            </a:r>
            <a:r>
              <a:rPr spc="-20" dirty="0"/>
              <a:t>truc</a:t>
            </a:r>
            <a:r>
              <a:rPr spc="-55" dirty="0"/>
              <a:t>t</a:t>
            </a:r>
            <a:r>
              <a:rPr spc="-30" dirty="0"/>
              <a:t>o</a:t>
            </a:r>
            <a:r>
              <a:rPr spc="-15" dirty="0"/>
              <a:t>r</a:t>
            </a:r>
            <a:r>
              <a:rPr spc="15" dirty="0"/>
              <a:t> </a:t>
            </a:r>
            <a:r>
              <a:rPr spc="-25" dirty="0">
                <a:latin typeface="Calibri"/>
                <a:cs typeface="Calibri"/>
              </a:rPr>
              <a:t>–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35" dirty="0"/>
              <a:t>D</a:t>
            </a:r>
            <a:r>
              <a:rPr spc="-70" dirty="0"/>
              <a:t>e</a:t>
            </a:r>
            <a:r>
              <a:rPr spc="-105" dirty="0"/>
              <a:t>f</a:t>
            </a:r>
            <a:r>
              <a:rPr spc="-20" dirty="0"/>
              <a:t>ault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72000" y="1828800"/>
            <a:ext cx="4038600" cy="33864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483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Box::Box()</a:t>
            </a:r>
            <a:endParaRPr sz="2000">
              <a:latin typeface="Courier New"/>
              <a:cs typeface="Courier New"/>
            </a:endParaRPr>
          </a:p>
          <a:p>
            <a:pPr marL="54483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heigh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10;</a:t>
            </a:r>
            <a:endParaRPr sz="20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widt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5;</a:t>
            </a:r>
            <a:endParaRPr sz="20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lengt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5;</a:t>
            </a:r>
            <a:endParaRPr sz="2000">
              <a:latin typeface="Courier New"/>
              <a:cs typeface="Courier New"/>
            </a:endParaRPr>
          </a:p>
          <a:p>
            <a:pPr marL="54483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828800"/>
            <a:ext cx="3657600" cy="3352800"/>
          </a:xfrm>
          <a:prstGeom prst="rect">
            <a:avLst/>
          </a:prstGeom>
          <a:ln w="9144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clas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Bo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400" b="1" spc="-2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privat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944880" marR="1193165">
              <a:lnSpc>
                <a:spcPct val="110000"/>
              </a:lnSpc>
              <a:spcBef>
                <a:spcPts val="60"/>
              </a:spcBef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 h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ei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 w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h; in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 l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en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  <a:spcBef>
                <a:spcPts val="229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public:</a:t>
            </a:r>
            <a:endParaRPr sz="2400">
              <a:latin typeface="Courier New"/>
              <a:cs typeface="Courier New"/>
            </a:endParaRPr>
          </a:p>
          <a:p>
            <a:pPr marL="944880" marR="375285">
              <a:lnSpc>
                <a:spcPct val="110000"/>
              </a:lnSpc>
              <a:spcBef>
                <a:spcPts val="60"/>
              </a:spcBef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Bo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Bo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nt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nt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,i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 v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ol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e(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219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2286000" y="4800600"/>
            <a:ext cx="5562600" cy="1161857"/>
          </a:xfrm>
          <a:prstGeom prst="rect">
            <a:avLst/>
          </a:prstGeom>
          <a:solidFill>
            <a:srgbClr val="FFFFD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ts val="2740"/>
              </a:lnSpc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x(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 smtClean="0">
                <a:solidFill>
                  <a:srgbClr val="CC00FF"/>
                </a:solidFill>
                <a:latin typeface="Calibri"/>
                <a:cs typeface="Calibri"/>
              </a:rPr>
              <a:t>:</a:t>
            </a:r>
            <a:r>
              <a:rPr lang="en-US" sz="2400" b="1" dirty="0" smtClean="0">
                <a:solidFill>
                  <a:srgbClr val="CC00FF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CC00FF"/>
                </a:solidFill>
                <a:latin typeface="Calibri"/>
                <a:cs typeface="Calibri"/>
              </a:rPr>
              <a:t>heig</a:t>
            </a:r>
            <a:r>
              <a:rPr sz="2400" b="1" spc="-50" dirty="0" smtClean="0">
                <a:solidFill>
                  <a:srgbClr val="CC00FF"/>
                </a:solidFill>
                <a:latin typeface="Calibri"/>
                <a:cs typeface="Calibri"/>
              </a:rPr>
              <a:t>h</a:t>
            </a:r>
            <a:r>
              <a:rPr sz="2400" b="1" spc="-10" dirty="0" smtClean="0">
                <a:solidFill>
                  <a:srgbClr val="CC00FF"/>
                </a:solidFill>
                <a:latin typeface="Calibri"/>
                <a:cs typeface="Calibri"/>
              </a:rPr>
              <a:t>t</a:t>
            </a:r>
            <a:r>
              <a:rPr sz="2400" b="1" spc="-20" dirty="0" smtClean="0">
                <a:solidFill>
                  <a:srgbClr val="CC00FF"/>
                </a:solidFill>
                <a:latin typeface="Calibri"/>
                <a:cs typeface="Calibri"/>
              </a:rPr>
              <a:t>(</a:t>
            </a:r>
            <a:r>
              <a:rPr sz="2400" b="1" spc="-15" dirty="0" smtClean="0">
                <a:solidFill>
                  <a:srgbClr val="CC00FF"/>
                </a:solidFill>
                <a:latin typeface="Calibri"/>
                <a:cs typeface="Calibri"/>
              </a:rPr>
              <a:t>1</a:t>
            </a:r>
            <a:r>
              <a:rPr sz="2400" b="1" spc="-25" dirty="0" smtClean="0">
                <a:solidFill>
                  <a:srgbClr val="CC00FF"/>
                </a:solidFill>
                <a:latin typeface="Calibri"/>
                <a:cs typeface="Calibri"/>
              </a:rPr>
              <a:t>0</a:t>
            </a:r>
            <a:r>
              <a:rPr sz="2400" b="1" spc="-10" dirty="0">
                <a:solidFill>
                  <a:srgbClr val="CC00FF"/>
                </a:solidFill>
                <a:latin typeface="Calibri"/>
                <a:cs typeface="Calibri"/>
              </a:rPr>
              <a:t>),wi</a:t>
            </a:r>
            <a:r>
              <a:rPr sz="2400" b="1" spc="-25" dirty="0">
                <a:solidFill>
                  <a:srgbClr val="CC00FF"/>
                </a:solidFill>
                <a:latin typeface="Calibri"/>
                <a:cs typeface="Calibri"/>
              </a:rPr>
              <a:t>d</a:t>
            </a:r>
            <a:r>
              <a:rPr sz="2400" b="1" spc="-10" dirty="0">
                <a:solidFill>
                  <a:srgbClr val="CC00FF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CC00FF"/>
                </a:solidFill>
                <a:latin typeface="Calibri"/>
                <a:cs typeface="Calibri"/>
              </a:rPr>
              <a:t>h</a:t>
            </a:r>
            <a:r>
              <a:rPr sz="2400" b="1" spc="-10" dirty="0">
                <a:solidFill>
                  <a:srgbClr val="CC00FF"/>
                </a:solidFill>
                <a:latin typeface="Calibri"/>
                <a:cs typeface="Calibri"/>
              </a:rPr>
              <a:t>(</a:t>
            </a:r>
            <a:r>
              <a:rPr sz="2400" b="1" spc="-25" dirty="0">
                <a:solidFill>
                  <a:srgbClr val="CC00FF"/>
                </a:solidFill>
                <a:latin typeface="Calibri"/>
                <a:cs typeface="Calibri"/>
              </a:rPr>
              <a:t>5</a:t>
            </a:r>
            <a:r>
              <a:rPr sz="2400" b="1" spc="-10" dirty="0">
                <a:solidFill>
                  <a:srgbClr val="CC00FF"/>
                </a:solidFill>
                <a:latin typeface="Calibri"/>
                <a:cs typeface="Calibri"/>
              </a:rPr>
              <a:t>),len</a:t>
            </a:r>
            <a:r>
              <a:rPr sz="2400" b="1" spc="-35" dirty="0">
                <a:solidFill>
                  <a:srgbClr val="CC00FF"/>
                </a:solidFill>
                <a:latin typeface="Calibri"/>
                <a:cs typeface="Calibri"/>
              </a:rPr>
              <a:t>g</a:t>
            </a:r>
            <a:r>
              <a:rPr sz="2400" b="1" spc="-10" dirty="0">
                <a:solidFill>
                  <a:srgbClr val="CC00FF"/>
                </a:solidFill>
                <a:latin typeface="Calibri"/>
                <a:cs typeface="Calibri"/>
              </a:rPr>
              <a:t>th(5)</a:t>
            </a:r>
            <a:endParaRPr sz="2400" dirty="0">
              <a:latin typeface="Calibri"/>
              <a:cs typeface="Calibri"/>
            </a:endParaRPr>
          </a:p>
          <a:p>
            <a:pPr marL="49847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54419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911352"/>
            <a:ext cx="3657600" cy="3352800"/>
          </a:xfrm>
          <a:prstGeom prst="rect">
            <a:avLst/>
          </a:prstGeom>
          <a:ln w="9144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clas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s 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Bo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400" b="1" spc="-2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  <a:spcBef>
                <a:spcPts val="285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privat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944880" marR="1192530">
              <a:lnSpc>
                <a:spcPct val="110000"/>
              </a:lnSpc>
              <a:spcBef>
                <a:spcPts val="60"/>
              </a:spcBef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 h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ei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 w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h; in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 l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en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  <a:spcBef>
                <a:spcPts val="229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public:</a:t>
            </a:r>
            <a:endParaRPr sz="2400">
              <a:latin typeface="Courier New"/>
              <a:cs typeface="Courier New"/>
            </a:endParaRPr>
          </a:p>
          <a:p>
            <a:pPr marL="944880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Bo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4488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 v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ol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e(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219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3900" y="914400"/>
            <a:ext cx="4038600" cy="33864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483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Box::Box()</a:t>
            </a:r>
            <a:endParaRPr sz="2000">
              <a:latin typeface="Courier New"/>
              <a:cs typeface="Courier New"/>
            </a:endParaRPr>
          </a:p>
          <a:p>
            <a:pPr marL="54483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heigh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10;</a:t>
            </a:r>
            <a:endParaRPr sz="20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widt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5;</a:t>
            </a:r>
            <a:endParaRPr sz="20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lengt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5;</a:t>
            </a:r>
            <a:endParaRPr sz="2000">
              <a:latin typeface="Courier New"/>
              <a:cs typeface="Courier New"/>
            </a:endParaRPr>
          </a:p>
          <a:p>
            <a:pPr marL="54483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132959" y="5021662"/>
            <a:ext cx="8839200" cy="1174681"/>
          </a:xfrm>
          <a:prstGeom prst="rect">
            <a:avLst/>
          </a:prstGeom>
          <a:solidFill>
            <a:srgbClr val="FFFFD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ts val="2750"/>
              </a:lnSpc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t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 smtClean="0">
                <a:solidFill>
                  <a:srgbClr val="CC00FF"/>
                </a:solidFill>
                <a:latin typeface="Calibri"/>
                <a:cs typeface="Calibri"/>
              </a:rPr>
              <a:t>:</a:t>
            </a:r>
            <a:r>
              <a:rPr lang="en-US" sz="2400" b="1" dirty="0" smtClean="0">
                <a:solidFill>
                  <a:srgbClr val="CC00FF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CC00FF"/>
                </a:solidFill>
                <a:latin typeface="Calibri"/>
                <a:cs typeface="Calibri"/>
              </a:rPr>
              <a:t>heig</a:t>
            </a:r>
            <a:r>
              <a:rPr sz="2400" b="1" spc="-50" dirty="0" smtClean="0">
                <a:solidFill>
                  <a:srgbClr val="CC00FF"/>
                </a:solidFill>
                <a:latin typeface="Calibri"/>
                <a:cs typeface="Calibri"/>
              </a:rPr>
              <a:t>h</a:t>
            </a:r>
            <a:r>
              <a:rPr sz="2400" b="1" spc="-10" dirty="0" smtClean="0">
                <a:solidFill>
                  <a:srgbClr val="CC00FF"/>
                </a:solidFill>
                <a:latin typeface="Calibri"/>
                <a:cs typeface="Calibri"/>
              </a:rPr>
              <a:t>t</a:t>
            </a:r>
            <a:r>
              <a:rPr sz="2400" b="1" spc="-20" dirty="0" smtClean="0">
                <a:solidFill>
                  <a:srgbClr val="CC00FF"/>
                </a:solidFill>
                <a:latin typeface="Calibri"/>
                <a:cs typeface="Calibri"/>
              </a:rPr>
              <a:t>(</a:t>
            </a:r>
            <a:r>
              <a:rPr sz="2400" b="1" spc="-15" dirty="0" smtClean="0">
                <a:solidFill>
                  <a:srgbClr val="CC00FF"/>
                </a:solidFill>
                <a:latin typeface="Calibri"/>
                <a:cs typeface="Calibri"/>
              </a:rPr>
              <a:t>a</a:t>
            </a:r>
            <a:r>
              <a:rPr sz="2400" b="1" spc="-15" dirty="0">
                <a:solidFill>
                  <a:srgbClr val="CC00FF"/>
                </a:solidFill>
                <a:latin typeface="Calibri"/>
                <a:cs typeface="Calibri"/>
              </a:rPr>
              <a:t>),wid</a:t>
            </a:r>
            <a:r>
              <a:rPr sz="2400" b="1" spc="-20" dirty="0">
                <a:solidFill>
                  <a:srgbClr val="CC00FF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CC00FF"/>
                </a:solidFill>
                <a:latin typeface="Calibri"/>
                <a:cs typeface="Calibri"/>
              </a:rPr>
              <a:t>h</a:t>
            </a:r>
            <a:r>
              <a:rPr sz="2400" b="1" spc="-20" dirty="0">
                <a:solidFill>
                  <a:srgbClr val="CC00FF"/>
                </a:solidFill>
                <a:latin typeface="Calibri"/>
                <a:cs typeface="Calibri"/>
              </a:rPr>
              <a:t>(</a:t>
            </a:r>
            <a:r>
              <a:rPr sz="2400" b="1" spc="-15" dirty="0">
                <a:solidFill>
                  <a:srgbClr val="CC00FF"/>
                </a:solidFill>
                <a:latin typeface="Calibri"/>
                <a:cs typeface="Calibri"/>
              </a:rPr>
              <a:t>b</a:t>
            </a:r>
            <a:r>
              <a:rPr sz="2400" b="1" spc="-20" dirty="0">
                <a:solidFill>
                  <a:srgbClr val="CC00FF"/>
                </a:solidFill>
                <a:latin typeface="Calibri"/>
                <a:cs typeface="Calibri"/>
              </a:rPr>
              <a:t>)</a:t>
            </a:r>
            <a:r>
              <a:rPr sz="2400" b="1" spc="-10" dirty="0">
                <a:solidFill>
                  <a:srgbClr val="CC00FF"/>
                </a:solidFill>
                <a:latin typeface="Calibri"/>
                <a:cs typeface="Calibri"/>
              </a:rPr>
              <a:t>,len</a:t>
            </a:r>
            <a:r>
              <a:rPr sz="2400" b="1" spc="-30" dirty="0">
                <a:solidFill>
                  <a:srgbClr val="CC00FF"/>
                </a:solidFill>
                <a:latin typeface="Calibri"/>
                <a:cs typeface="Calibri"/>
              </a:rPr>
              <a:t>g</a:t>
            </a:r>
            <a:r>
              <a:rPr sz="2400" b="1" spc="-10" dirty="0">
                <a:solidFill>
                  <a:srgbClr val="CC00FF"/>
                </a:solidFill>
                <a:latin typeface="Calibri"/>
                <a:cs typeface="Calibri"/>
              </a:rPr>
              <a:t>th(c)</a:t>
            </a:r>
            <a:endParaRPr sz="2400" dirty="0">
              <a:latin typeface="Calibri"/>
              <a:cs typeface="Calibri"/>
            </a:endParaRPr>
          </a:p>
          <a:p>
            <a:pPr marL="49847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54419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0227" y="906780"/>
          <a:ext cx="8686800" cy="3916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">
                <a:tc row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clas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Bo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2400" b="1" spc="-2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441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privat</a:t>
                      </a:r>
                      <a:r>
                        <a:rPr sz="2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44880" marR="887730">
                        <a:lnSpc>
                          <a:spcPct val="110000"/>
                        </a:lnSpc>
                        <a:spcBef>
                          <a:spcPts val="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h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ei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w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h; in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l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en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441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public: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44880" marR="70485">
                        <a:lnSpc>
                          <a:spcPct val="110000"/>
                        </a:lnSpc>
                        <a:spcBef>
                          <a:spcPts val="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,i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v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ol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e(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144">
                      <a:solidFill>
                        <a:srgbClr val="1F487C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1F487C"/>
                      </a:solidFill>
                      <a:prstDash val="solid"/>
                    </a:lnT>
                    <a:lnB w="9144">
                      <a:solidFill>
                        <a:srgbClr val="1F48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>
                      <a:solidFill>
                        <a:srgbClr val="1F487C"/>
                      </a:solidFill>
                      <a:prstDash val="solid"/>
                    </a:lnR>
                    <a:lnT w="9144">
                      <a:solidFill>
                        <a:srgbClr val="1F487C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144">
                      <a:solidFill>
                        <a:srgbClr val="1F487C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0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1F487C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1F487C"/>
                      </a:solidFill>
                      <a:prstDash val="solid"/>
                    </a:lnT>
                    <a:lnB w="9144">
                      <a:solidFill>
                        <a:srgbClr val="1F48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1F487C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1F487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Box::Box(in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a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in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b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in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c)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62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602615" marR="2809240">
                        <a:lnSpc>
                          <a:spcPct val="11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heigh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a; widt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b; lengt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c;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62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144">
                      <a:solidFill>
                        <a:srgbClr val="1F487C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1F4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1F4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1F487C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sz="4400" spc="-5" dirty="0"/>
              <a:t>C</a:t>
            </a:r>
            <a:r>
              <a:rPr sz="4400" spc="10" dirty="0"/>
              <a:t>o</a:t>
            </a:r>
            <a:r>
              <a:rPr sz="4400" spc="-5" dirty="0"/>
              <a:t>n</a:t>
            </a:r>
            <a:r>
              <a:rPr sz="4400" spc="-40" dirty="0"/>
              <a:t>s</a:t>
            </a:r>
            <a:r>
              <a:rPr sz="4400" dirty="0"/>
              <a:t>truc</a:t>
            </a:r>
            <a:r>
              <a:rPr sz="4400" spc="-45" dirty="0"/>
              <a:t>t</a:t>
            </a:r>
            <a:r>
              <a:rPr sz="4400" spc="-5" dirty="0"/>
              <a:t>o</a:t>
            </a:r>
            <a:r>
              <a:rPr sz="4400" spc="-60" dirty="0"/>
              <a:t>r</a:t>
            </a:r>
            <a:r>
              <a:rPr sz="4400" dirty="0"/>
              <a:t>s </a:t>
            </a:r>
            <a:r>
              <a:rPr sz="4400" spc="-5" dirty="0"/>
              <a:t>E</a:t>
            </a:r>
            <a:r>
              <a:rPr sz="4400" spc="-85" dirty="0"/>
              <a:t>x</a:t>
            </a:r>
            <a:r>
              <a:rPr sz="4400" dirty="0"/>
              <a:t>ample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828800" y="1956816"/>
            <a:ext cx="5247132" cy="1825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195" y="4160520"/>
            <a:ext cx="7664196" cy="411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628298"/>
            <a:ext cx="8291195" cy="206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965" marR="148590" indent="-469265" algn="just">
              <a:lnSpc>
                <a:spcPct val="90000"/>
              </a:lnSpc>
              <a:buFont typeface="Arial"/>
              <a:buChar char="•"/>
              <a:tabLst>
                <a:tab pos="482600" algn="l"/>
              </a:tabLst>
            </a:pPr>
            <a:r>
              <a:rPr sz="2400" spc="-15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truc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initiali</a:t>
            </a:r>
            <a:r>
              <a:rPr sz="2400" spc="-55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othe</a:t>
            </a:r>
            <a:r>
              <a:rPr sz="2400" spc="-10" dirty="0">
                <a:latin typeface="Calibri"/>
                <a:cs typeface="Calibri"/>
              </a:rPr>
              <a:t>r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er memb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 initiali</a:t>
            </a:r>
            <a:r>
              <a:rPr sz="2400" spc="-6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tl</a:t>
            </a:r>
            <a:r>
              <a:rPr sz="2400" spc="-16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esorting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em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bod</a:t>
            </a:r>
            <a:r>
              <a:rPr sz="2400" spc="-17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81965" marR="5080" indent="-469265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482600" algn="l"/>
              </a:tabLst>
            </a:pPr>
            <a:r>
              <a:rPr sz="2400" spc="-5" dirty="0">
                <a:latin typeface="Calibri"/>
                <a:cs typeface="Calibri"/>
              </a:rPr>
              <a:t>Thi</a:t>
            </a:r>
            <a:r>
              <a:rPr sz="2400" dirty="0">
                <a:latin typeface="Calibri"/>
                <a:cs typeface="Calibri"/>
              </a:rPr>
              <a:t>s is</a:t>
            </a:r>
            <a:r>
              <a:rPr sz="2400" spc="-5" dirty="0">
                <a:latin typeface="Calibri"/>
                <a:cs typeface="Calibri"/>
              </a:rPr>
              <a:t> d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insertin</a:t>
            </a:r>
            <a:r>
              <a:rPr sz="2400" spc="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truc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or'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bod</a:t>
            </a:r>
            <a:r>
              <a:rPr sz="2400" spc="-18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15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initiali</a:t>
            </a:r>
            <a:r>
              <a:rPr sz="2400" spc="-35" dirty="0">
                <a:latin typeface="Calibri"/>
                <a:cs typeface="Calibri"/>
              </a:rPr>
              <a:t>z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class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memb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35" dirty="0">
                <a:latin typeface="Calibri"/>
                <a:cs typeface="Calibri"/>
              </a:rPr>
              <a:t> 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ampl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ider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decla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3965447"/>
            <a:ext cx="5247132" cy="1825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2275">
              <a:lnSpc>
                <a:spcPct val="100000"/>
              </a:lnSpc>
            </a:pPr>
            <a:r>
              <a:rPr sz="4400" dirty="0"/>
              <a:t>Initia</a:t>
            </a:r>
            <a:r>
              <a:rPr sz="4400" spc="-10" dirty="0"/>
              <a:t>l</a:t>
            </a:r>
            <a:r>
              <a:rPr sz="4400" dirty="0"/>
              <a:t>i</a:t>
            </a:r>
            <a:r>
              <a:rPr sz="4400" spc="-75" dirty="0"/>
              <a:t>z</a:t>
            </a:r>
            <a:r>
              <a:rPr sz="4400" spc="-40" dirty="0"/>
              <a:t>a</a:t>
            </a:r>
            <a:r>
              <a:rPr sz="4400" dirty="0"/>
              <a:t>tion</a:t>
            </a:r>
            <a:r>
              <a:rPr sz="4400" spc="10" dirty="0"/>
              <a:t> </a:t>
            </a:r>
            <a:r>
              <a:rPr sz="4400" spc="-5" dirty="0"/>
              <a:t>Li</a:t>
            </a:r>
            <a:r>
              <a:rPr sz="4400" spc="-45" dirty="0"/>
              <a:t>s</a:t>
            </a:r>
            <a:r>
              <a:rPr sz="4400" dirty="0"/>
              <a:t>t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523238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2275">
              <a:lnSpc>
                <a:spcPct val="100000"/>
              </a:lnSpc>
            </a:pPr>
            <a:r>
              <a:rPr sz="4400" dirty="0"/>
              <a:t>Initia</a:t>
            </a:r>
            <a:r>
              <a:rPr sz="4400" spc="-10" dirty="0"/>
              <a:t>l</a:t>
            </a:r>
            <a:r>
              <a:rPr sz="4400" dirty="0"/>
              <a:t>i</a:t>
            </a:r>
            <a:r>
              <a:rPr sz="4400" spc="-75" dirty="0"/>
              <a:t>z</a:t>
            </a:r>
            <a:r>
              <a:rPr sz="4400" spc="-40" dirty="0"/>
              <a:t>a</a:t>
            </a:r>
            <a:r>
              <a:rPr sz="4400" dirty="0"/>
              <a:t>tion</a:t>
            </a:r>
            <a:r>
              <a:rPr sz="4400" spc="10" dirty="0"/>
              <a:t> </a:t>
            </a:r>
            <a:r>
              <a:rPr sz="4400" spc="-5" dirty="0"/>
              <a:t>Li</a:t>
            </a:r>
            <a:r>
              <a:rPr sz="4400" spc="-45" dirty="0"/>
              <a:t>s</a:t>
            </a:r>
            <a:r>
              <a:rPr sz="4400" dirty="0"/>
              <a:t>t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828800" y="1679448"/>
            <a:ext cx="5247132" cy="1825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195" y="3703320"/>
            <a:ext cx="7664196" cy="411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4355591"/>
            <a:ext cx="7772400" cy="36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791" y="5181600"/>
            <a:ext cx="7848600" cy="400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1051</Words>
  <Application>Microsoft Office PowerPoint</Application>
  <PresentationFormat>On-screen Show (4:3)</PresentationFormat>
  <Paragraphs>242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Impact</vt:lpstr>
      <vt:lpstr>Segoe UI Symbol</vt:lpstr>
      <vt:lpstr>Times New Roman</vt:lpstr>
      <vt:lpstr>Office Theme</vt:lpstr>
      <vt:lpstr>PowerPoint Presentation</vt:lpstr>
      <vt:lpstr>Initialization</vt:lpstr>
      <vt:lpstr>Initialization List</vt:lpstr>
      <vt:lpstr>Constructor – Default</vt:lpstr>
      <vt:lpstr>PowerPoint Presentation</vt:lpstr>
      <vt:lpstr>PowerPoint Presentation</vt:lpstr>
      <vt:lpstr>Constructors Example</vt:lpstr>
      <vt:lpstr>Initialization List</vt:lpstr>
      <vt:lpstr>Initialization List</vt:lpstr>
      <vt:lpstr>Initialization List Example</vt:lpstr>
      <vt:lpstr>Initialization List Example</vt:lpstr>
      <vt:lpstr>Initialization List Example</vt:lpstr>
      <vt:lpstr>Initialization List Example</vt:lpstr>
      <vt:lpstr>Default Copy Constructors</vt:lpstr>
      <vt:lpstr>Example</vt:lpstr>
      <vt:lpstr>Default Copy Constructors</vt:lpstr>
      <vt:lpstr>Default Copy Constructors</vt:lpstr>
      <vt:lpstr>Default Copy Constructors</vt:lpstr>
      <vt:lpstr>Default Copy Constructors</vt:lpstr>
      <vt:lpstr>Default Copy Constructors</vt:lpstr>
      <vt:lpstr>PowerPoint Presentation</vt:lpstr>
      <vt:lpstr>PowerPoint Presentation</vt:lpstr>
      <vt:lpstr>PowerPoint Presentation</vt:lpstr>
      <vt:lpstr>Destructors</vt:lpstr>
      <vt:lpstr>Destructors</vt:lpstr>
      <vt:lpstr>Destructors don'ts</vt:lpstr>
      <vt:lpstr>Destructors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Sana Khalique</dc:creator>
  <cp:lastModifiedBy>KKK</cp:lastModifiedBy>
  <cp:revision>4</cp:revision>
  <dcterms:created xsi:type="dcterms:W3CDTF">2020-02-17T06:42:43Z</dcterms:created>
  <dcterms:modified xsi:type="dcterms:W3CDTF">2021-10-14T08:26:50Z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2019-03-06T00:00:00Z</vt:filetime>
  </property>
  <property fmtid="{D5CDD505-2E9C-101B-9397-08002B2CF9AE}" pid="3" name="LastSaved">
    <vt:filetime>2020-02-17T00:00:00Z</vt:filetime>
  </property>
</Properties>
</file>