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9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76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// Online C++ compiler to run C++ program online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Student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private: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//student constructor</a:t>
            </a:r>
          </a:p>
          <a:p>
            <a:r>
              <a:rPr lang="en-US" dirty="0" smtClean="0"/>
              <a:t>        Student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"";</a:t>
            </a:r>
          </a:p>
          <a:p>
            <a:r>
              <a:rPr lang="en-US" dirty="0" smtClean="0"/>
              <a:t>            Age = 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Student (string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A;</a:t>
            </a:r>
          </a:p>
          <a:p>
            <a:r>
              <a:rPr lang="en-US" dirty="0" smtClean="0"/>
              <a:t>            Age = B;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void Display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"Name:" &lt;&lt;Name&lt;&lt;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"Age:" &lt;&lt;Age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main(void)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Student student1;</a:t>
            </a:r>
          </a:p>
          <a:p>
            <a:r>
              <a:rPr lang="en-US" dirty="0" smtClean="0"/>
              <a:t>    student1.Display();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%%%%%%%%%%%%%%%%%%%%%%</a:t>
            </a:r>
          </a:p>
          <a:p>
            <a:r>
              <a:rPr lang="en-US" dirty="0" smtClean="0"/>
              <a:t>// Online C++ compiler to run C++ program online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Student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private: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    Student (); //student constructor</a:t>
            </a:r>
          </a:p>
          <a:p>
            <a:r>
              <a:rPr lang="en-US" dirty="0" smtClean="0"/>
              <a:t>        Student (string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</a:p>
          <a:p>
            <a:r>
              <a:rPr lang="en-US" dirty="0" smtClean="0"/>
              <a:t>        void Display 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	Student::Student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"";</a:t>
            </a:r>
          </a:p>
          <a:p>
            <a:r>
              <a:rPr lang="en-US" dirty="0" smtClean="0"/>
              <a:t>            Age = 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Student::Student (string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A;</a:t>
            </a:r>
          </a:p>
          <a:p>
            <a:r>
              <a:rPr lang="en-US" dirty="0" smtClean="0"/>
              <a:t>            Age = B;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void Student:: Display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"Name:" &lt;&lt;Name&lt;&lt;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"Age:" &lt;&lt;Age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main(void)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//Student student1;</a:t>
            </a:r>
          </a:p>
          <a:p>
            <a:r>
              <a:rPr lang="en-US" dirty="0" smtClean="0"/>
              <a:t>    Student student1 ("Ahmad", 7890);</a:t>
            </a:r>
          </a:p>
          <a:p>
            <a:r>
              <a:rPr lang="en-US" dirty="0" smtClean="0"/>
              <a:t>    student1.Display();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4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407" y="43840"/>
            <a:ext cx="791118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19" y="1682687"/>
            <a:ext cx="8011160" cy="354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461454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579" y="1118596"/>
            <a:ext cx="56959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</a:p>
          <a:p>
            <a:pPr algn="ctr">
              <a:lnSpc>
                <a:spcPts val="5260"/>
              </a:lnSpc>
            </a:pPr>
            <a:r>
              <a:rPr sz="4400" dirty="0">
                <a:latin typeface="Times New Roman"/>
                <a:cs typeface="Times New Roman"/>
              </a:rPr>
              <a:t>Program</a:t>
            </a:r>
            <a:r>
              <a:rPr sz="4400" spc="-20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9478" y="3307739"/>
            <a:ext cx="478415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825"/>
              </a:lnSpc>
            </a:pPr>
            <a:r>
              <a:rPr lang="en-US" sz="3200" b="1" dirty="0" smtClean="0">
                <a:latin typeface="Times New Roman"/>
                <a:cs typeface="Times New Roman"/>
              </a:rPr>
              <a:t>Interface Implementation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723580" y="4031153"/>
            <a:ext cx="569594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kern="0" dirty="0">
                <a:cs typeface="Times New Roman" pitchFamily="18" charset="0"/>
              </a:rPr>
              <a:t>Week – </a:t>
            </a:r>
            <a:r>
              <a:rPr lang="en-US" sz="3200" kern="0" dirty="0" smtClean="0">
                <a:cs typeface="Times New Roman" pitchFamily="18" charset="0"/>
              </a:rPr>
              <a:t>07 </a:t>
            </a:r>
            <a:endParaRPr lang="en-US" sz="3200" kern="0" dirty="0">
              <a:cs typeface="Times New Roman" pitchFamily="18" charset="0"/>
            </a:endParaRPr>
          </a:p>
          <a:p>
            <a:pPr algn="ctr"/>
            <a:endParaRPr lang="en-US" sz="3200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Office: A-308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6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36342" y="2546118"/>
            <a:ext cx="36703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2: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Interf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ss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1844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Interface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 a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8063230" cy="455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034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rdi</a:t>
            </a:r>
            <a:r>
              <a:rPr sz="3200" spc="5" dirty="0">
                <a:latin typeface="Times New Roman"/>
                <a:cs typeface="Times New Roman"/>
              </a:rPr>
              <a:t>z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wa</a:t>
            </a:r>
            <a:r>
              <a:rPr sz="3200" spc="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which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(People,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Systems)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oth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 class 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rib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wh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ser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ices a class</a:t>
            </a:r>
            <a:r>
              <a:rPr sz="3200" spc="-170" dirty="0">
                <a:solidFill>
                  <a:srgbClr val="006FC0"/>
                </a:solidFill>
                <a:latin typeface="Times New Roman"/>
                <a:cs typeface="Times New Roman"/>
              </a:rPr>
              <a:t>’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 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lients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 use</a:t>
            </a:r>
            <a:r>
              <a:rPr sz="3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to req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est tho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ser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ices</a:t>
            </a:r>
            <a:endParaRPr sz="3200">
              <a:latin typeface="Times New Roman"/>
              <a:cs typeface="Times New Roman"/>
            </a:endParaRPr>
          </a:p>
          <a:p>
            <a:pPr marL="355600" marR="113664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But NOT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32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LASS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ARRIES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OUT THESE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3200" spc="-2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VICES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iv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5830" y="2546118"/>
            <a:ext cx="769112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3: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Separa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ion of Interfa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&amp; I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ent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333" y="372999"/>
            <a:ext cx="86353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Se</a:t>
            </a:r>
            <a:r>
              <a:rPr sz="4000" spc="-15" dirty="0">
                <a:latin typeface="Calibri"/>
                <a:cs typeface="Calibri"/>
              </a:rPr>
              <a:t>p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er</a:t>
            </a:r>
            <a:r>
              <a:rPr sz="4000" spc="-80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1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&amp;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Impleme</a:t>
            </a:r>
            <a:r>
              <a:rPr sz="4000" spc="-45" dirty="0">
                <a:latin typeface="Calibri"/>
                <a:cs typeface="Calibri"/>
              </a:rPr>
              <a:t>n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33594"/>
            <a:ext cx="7452359" cy="309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Means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5" dirty="0">
                <a:latin typeface="Calibri"/>
                <a:cs typeface="Calibri"/>
              </a:rPr>
              <a:t> ob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367030" indent="-342900" algn="just">
              <a:lnSpc>
                <a:spcPct val="100000"/>
              </a:lnSpc>
              <a:buFont typeface="Arial"/>
              <a:buChar char="•"/>
              <a:tabLst>
                <a:tab pos="447675" algn="l"/>
              </a:tabLst>
            </a:pPr>
            <a:r>
              <a:rPr sz="3200" spc="-5" dirty="0">
                <a:latin typeface="Calibri"/>
                <a:cs typeface="Calibri"/>
              </a:rPr>
              <a:t>Funda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nci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5" dirty="0">
                <a:latin typeface="Calibri"/>
                <a:cs typeface="Calibri"/>
              </a:rPr>
              <a:t>soft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engine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sepa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om </a:t>
            </a:r>
            <a:r>
              <a:rPr sz="3200" dirty="0">
                <a:latin typeface="Calibri"/>
                <a:cs typeface="Calibri"/>
              </a:rPr>
              <a:t>impleme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28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59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403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403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358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8046"/>
            <a:ext cx="7992745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dri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dr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inde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ende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engi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type </a:t>
            </a:r>
            <a:r>
              <a:rPr sz="3200" spc="-5" dirty="0">
                <a:latin typeface="Calibri"/>
                <a:cs typeface="Calibri"/>
              </a:rPr>
              <a:t>(p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el)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42545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chan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im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84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7136130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dri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ndepen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</a:t>
            </a:r>
            <a:r>
              <a:rPr sz="3200" spc="-5" dirty="0">
                <a:latin typeface="Calibri"/>
                <a:cs typeface="Calibri"/>
              </a:rPr>
              <a:t> (simp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k)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ain,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eason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 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Separat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ng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Interface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from Impl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men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302500" cy="306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Defi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Class</a:t>
            </a:r>
            <a:r>
              <a:rPr sz="3200" spc="-180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 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ction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Prototypes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Gra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eBo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Defi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a 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te Sour</a:t>
            </a:r>
            <a:r>
              <a:rPr sz="3200" spc="5" dirty="0">
                <a:latin typeface="Times New Roman"/>
                <a:cs typeface="Times New Roman"/>
              </a:rPr>
              <a:t>ce</a:t>
            </a:r>
            <a:r>
              <a:rPr sz="3200" dirty="0">
                <a:latin typeface="Times New Roman"/>
                <a:cs typeface="Times New Roman"/>
              </a:rPr>
              <a:t>-Code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5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ok.cp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5600" marR="23399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Driv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 f</a:t>
            </a: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eB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ok (</a:t>
            </a:r>
            <a:r>
              <a:rPr sz="3200" spc="-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estGr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Book.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688"/>
            <a:ext cx="8915400" cy="66857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989" y="2546118"/>
            <a:ext cx="475551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4: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Advantages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Sepa</a:t>
            </a:r>
            <a:r>
              <a:rPr sz="3600" spc="5" dirty="0">
                <a:latin typeface="Times New Roman"/>
                <a:cs typeface="Times New Roman"/>
              </a:rPr>
              <a:t>r</a:t>
            </a:r>
            <a:r>
              <a:rPr sz="3600" dirty="0">
                <a:latin typeface="Times New Roman"/>
                <a:cs typeface="Times New Roman"/>
              </a:rPr>
              <a:t>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33" rIns="0" bIns="0" rtlCol="0">
            <a:spAutoFit/>
          </a:bodyPr>
          <a:lstStyle/>
          <a:p>
            <a:pPr marL="105727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Ad</a:t>
            </a:r>
            <a:r>
              <a:rPr sz="4400" spc="-6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r>
              <a:rPr sz="4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Sepa</a:t>
            </a:r>
            <a:r>
              <a:rPr sz="4400" spc="-7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7892415" cy="377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a 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5" dirty="0">
                <a:latin typeface="Calibri"/>
                <a:cs typeface="Calibri"/>
              </a:rPr>
              <a:t>Comp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xity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28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59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403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403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054"/>
            <a:ext cx="8074660" cy="1001530"/>
          </a:xfrm>
          <a:prstGeom prst="rect">
            <a:avLst/>
          </a:prstGeom>
        </p:spPr>
        <p:txBody>
          <a:bodyPr vert="horz" wrap="square" lIns="0" tIns="321284" rIns="0" bIns="0" rtlCol="0">
            <a:spAutoFit/>
          </a:bodyPr>
          <a:lstStyle/>
          <a:p>
            <a:pPr marL="1748155" algn="l">
              <a:lnSpc>
                <a:spcPct val="100000"/>
              </a:lnSpc>
            </a:pPr>
            <a:r>
              <a:rPr lang="en-US" sz="4400" spc="-90" dirty="0" smtClean="0">
                <a:solidFill>
                  <a:srgbClr val="000000"/>
                </a:solidFill>
                <a:latin typeface="Calibri"/>
                <a:cs typeface="Calibri"/>
              </a:rPr>
              <a:t>Contents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6695"/>
            <a:ext cx="7019290" cy="336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rating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lem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ntati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Ad</a:t>
            </a:r>
            <a:r>
              <a:rPr sz="3200" spc="1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tages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Sepa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wra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Class Definition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237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668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911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11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16761" y="2546118"/>
            <a:ext cx="6108065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5:</a:t>
            </a:r>
            <a:endParaRPr sz="3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Using preproc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ssor wrapper</a:t>
            </a:r>
            <a:endParaRPr sz="36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prevent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mu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defi</a:t>
            </a:r>
            <a:r>
              <a:rPr sz="3600" spc="-15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errors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8125"/>
            <a:ext cx="8317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0" dirty="0">
                <a:latin typeface="Calibri"/>
                <a:cs typeface="Calibri"/>
              </a:rPr>
              <a:t>D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ing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70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ari</a:t>
            </a:r>
            <a:r>
              <a:rPr sz="3600" spc="1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bl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ide</a:t>
            </a:r>
            <a:r>
              <a:rPr sz="3600" spc="-3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tifier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mo</a:t>
            </a: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than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05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564716"/>
            <a:ext cx="748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713" y="1496413"/>
            <a:ext cx="19113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37" y="2198370"/>
            <a:ext cx="65671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m</a:t>
            </a:r>
            <a:r>
              <a:rPr sz="1900" spc="-10" dirty="0">
                <a:latin typeface="Courier New"/>
                <a:cs typeface="Courier New"/>
              </a:rPr>
              <a:t>a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n()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 </a:t>
            </a:r>
            <a:r>
              <a:rPr sz="1900" spc="-20" dirty="0"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191125"/>
            <a:ext cx="55581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dupli</a:t>
            </a:r>
            <a:r>
              <a:rPr sz="3200" b="1" spc="-20" dirty="0">
                <a:latin typeface="Calibri"/>
                <a:cs typeface="Calibri"/>
              </a:rPr>
              <a:t>c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finiti</a:t>
            </a:r>
            <a:r>
              <a:rPr sz="3200" b="1" spc="2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oblem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637" y="2198370"/>
            <a:ext cx="6567170" cy="2819400"/>
          </a:xfrm>
          <a:custGeom>
            <a:avLst/>
            <a:gdLst/>
            <a:ahLst/>
            <a:cxnLst/>
            <a:rect l="l" t="t" r="r" b="b"/>
            <a:pathLst>
              <a:path w="6567170" h="2819400">
                <a:moveTo>
                  <a:pt x="0" y="2819399"/>
                </a:moveTo>
                <a:lnTo>
                  <a:pt x="6566916" y="2819399"/>
                </a:lnTo>
                <a:lnTo>
                  <a:pt x="6566916" y="0"/>
                </a:lnTo>
                <a:lnTo>
                  <a:pt x="0" y="0"/>
                </a:lnTo>
                <a:lnTo>
                  <a:pt x="0" y="2819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163703" y="0"/>
                </a:moveTo>
                <a:lnTo>
                  <a:pt x="0" y="235330"/>
                </a:lnTo>
                <a:lnTo>
                  <a:pt x="286131" y="434466"/>
                </a:lnTo>
                <a:lnTo>
                  <a:pt x="0" y="633602"/>
                </a:lnTo>
                <a:lnTo>
                  <a:pt x="163703" y="868933"/>
                </a:lnTo>
                <a:lnTo>
                  <a:pt x="537210" y="609091"/>
                </a:lnTo>
                <a:lnTo>
                  <a:pt x="1039201" y="609091"/>
                </a:lnTo>
                <a:lnTo>
                  <a:pt x="788288" y="434466"/>
                </a:lnTo>
                <a:lnTo>
                  <a:pt x="1039201" y="259841"/>
                </a:lnTo>
                <a:lnTo>
                  <a:pt x="537210" y="259841"/>
                </a:lnTo>
                <a:lnTo>
                  <a:pt x="163703" y="0"/>
                </a:lnTo>
                <a:close/>
              </a:path>
              <a:path w="1074420" h="869314">
                <a:moveTo>
                  <a:pt x="1039201" y="609091"/>
                </a:moveTo>
                <a:lnTo>
                  <a:pt x="537210" y="609091"/>
                </a:lnTo>
                <a:lnTo>
                  <a:pt x="910717" y="868933"/>
                </a:lnTo>
                <a:lnTo>
                  <a:pt x="1074420" y="633602"/>
                </a:lnTo>
                <a:lnTo>
                  <a:pt x="1039201" y="609091"/>
                </a:lnTo>
                <a:close/>
              </a:path>
              <a:path w="1074420" h="869314">
                <a:moveTo>
                  <a:pt x="910717" y="0"/>
                </a:moveTo>
                <a:lnTo>
                  <a:pt x="537210" y="259841"/>
                </a:lnTo>
                <a:lnTo>
                  <a:pt x="1039201" y="259841"/>
                </a:lnTo>
                <a:lnTo>
                  <a:pt x="1074420" y="235330"/>
                </a:lnTo>
                <a:lnTo>
                  <a:pt x="910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0" y="235330"/>
                </a:moveTo>
                <a:lnTo>
                  <a:pt x="163703" y="0"/>
                </a:lnTo>
                <a:lnTo>
                  <a:pt x="537210" y="259841"/>
                </a:lnTo>
                <a:lnTo>
                  <a:pt x="910717" y="0"/>
                </a:lnTo>
                <a:lnTo>
                  <a:pt x="1074420" y="235330"/>
                </a:lnTo>
                <a:lnTo>
                  <a:pt x="788288" y="434466"/>
                </a:lnTo>
                <a:lnTo>
                  <a:pt x="1074420" y="633602"/>
                </a:lnTo>
                <a:lnTo>
                  <a:pt x="910717" y="868933"/>
                </a:lnTo>
                <a:lnTo>
                  <a:pt x="537210" y="609091"/>
                </a:lnTo>
                <a:lnTo>
                  <a:pt x="163703" y="868933"/>
                </a:lnTo>
                <a:lnTo>
                  <a:pt x="0" y="633602"/>
                </a:lnTo>
                <a:lnTo>
                  <a:pt x="286131" y="434466"/>
                </a:lnTo>
                <a:lnTo>
                  <a:pt x="0" y="2353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196595"/>
            <a:ext cx="8080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finin</a:t>
            </a:r>
            <a:r>
              <a:rPr sz="4400" dirty="0">
                <a:latin typeface="Calibri"/>
                <a:cs typeface="Calibri"/>
              </a:rPr>
              <a:t>g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</a:t>
            </a:r>
            <a:r>
              <a:rPr sz="4400" spc="10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 than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15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05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564716"/>
            <a:ext cx="748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713" y="1496413"/>
            <a:ext cx="19113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2" y="1829561"/>
            <a:ext cx="7543800" cy="44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</a:t>
            </a:r>
            <a:r>
              <a:rPr sz="1900" spc="-30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(</a:t>
            </a:r>
            <a:r>
              <a:rPr sz="1900" spc="-15" dirty="0">
                <a:latin typeface="Courier New"/>
                <a:cs typeface="Courier New"/>
              </a:rPr>
              <a:t>) </a:t>
            </a:r>
            <a:r>
              <a:rPr sz="1900" spc="-20" dirty="0">
                <a:latin typeface="Courier New"/>
                <a:cs typeface="Courier New"/>
              </a:rPr>
              <a:t>/</a:t>
            </a:r>
            <a:r>
              <a:rPr sz="1900" spc="-15" dirty="0">
                <a:latin typeface="Courier New"/>
                <a:cs typeface="Courier New"/>
              </a:rPr>
              <a:t>/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th</a:t>
            </a:r>
            <a:r>
              <a:rPr sz="1900" spc="-15" dirty="0">
                <a:latin typeface="Courier New"/>
                <a:cs typeface="Courier New"/>
              </a:rPr>
              <a:t>is </a:t>
            </a:r>
            <a:r>
              <a:rPr sz="1900" spc="-20" dirty="0">
                <a:latin typeface="Courier New"/>
                <a:cs typeface="Courier New"/>
              </a:rPr>
              <a:t>i</a:t>
            </a:r>
            <a:r>
              <a:rPr sz="1900" spc="-15" dirty="0">
                <a:latin typeface="Courier New"/>
                <a:cs typeface="Courier New"/>
              </a:rPr>
              <a:t>s a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de</a:t>
            </a:r>
            <a:r>
              <a:rPr sz="1900" spc="-15" dirty="0">
                <a:latin typeface="Courier New"/>
                <a:cs typeface="Courier New"/>
              </a:rPr>
              <a:t>f</a:t>
            </a:r>
            <a:r>
              <a:rPr sz="1900" spc="-30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ni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io</a:t>
            </a:r>
            <a:r>
              <a:rPr sz="1900" spc="-15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or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25" dirty="0">
                <a:latin typeface="Courier New"/>
                <a:cs typeface="Courier New"/>
              </a:rPr>
              <a:t>u</a:t>
            </a:r>
            <a:r>
              <a:rPr sz="1900" spc="-20" dirty="0">
                <a:latin typeface="Courier New"/>
                <a:cs typeface="Courier New"/>
              </a:rPr>
              <a:t>nctio</a:t>
            </a:r>
            <a:r>
              <a:rPr sz="1900" spc="-15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foo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5;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</a:t>
            </a:r>
            <a:r>
              <a:rPr sz="1900" spc="-30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()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5;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m</a:t>
            </a:r>
            <a:r>
              <a:rPr sz="1900" spc="-15" dirty="0">
                <a:latin typeface="Courier New"/>
                <a:cs typeface="Courier New"/>
              </a:rPr>
              <a:t>a</a:t>
            </a:r>
            <a:r>
              <a:rPr sz="1900" spc="-30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n()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 marR="484378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cou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&lt;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</a:t>
            </a:r>
            <a:r>
              <a:rPr sz="1900" spc="-20" dirty="0">
                <a:latin typeface="Courier New"/>
                <a:cs typeface="Courier New"/>
              </a:rPr>
              <a:t>oo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25" dirty="0">
                <a:latin typeface="Courier New"/>
                <a:cs typeface="Courier New"/>
              </a:rPr>
              <a:t>)</a:t>
            </a:r>
            <a:r>
              <a:rPr sz="1900" spc="-15" dirty="0">
                <a:latin typeface="Courier New"/>
                <a:cs typeface="Courier New"/>
              </a:rPr>
              <a:t>; </a:t>
            </a: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6349619"/>
            <a:ext cx="55581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dupli</a:t>
            </a:r>
            <a:r>
              <a:rPr sz="3200" b="1" spc="-20" dirty="0">
                <a:latin typeface="Calibri"/>
                <a:cs typeface="Calibri"/>
              </a:rPr>
              <a:t>c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finiti</a:t>
            </a:r>
            <a:r>
              <a:rPr sz="3200" b="1" spc="2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oblem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1829561"/>
            <a:ext cx="7543800" cy="4474845"/>
          </a:xfrm>
          <a:custGeom>
            <a:avLst/>
            <a:gdLst/>
            <a:ahLst/>
            <a:cxnLst/>
            <a:rect l="l" t="t" r="r" b="b"/>
            <a:pathLst>
              <a:path w="7543800" h="4474845">
                <a:moveTo>
                  <a:pt x="0" y="4474464"/>
                </a:moveTo>
                <a:lnTo>
                  <a:pt x="7543800" y="4474464"/>
                </a:lnTo>
                <a:lnTo>
                  <a:pt x="7543800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163703" y="0"/>
                </a:moveTo>
                <a:lnTo>
                  <a:pt x="0" y="235330"/>
                </a:lnTo>
                <a:lnTo>
                  <a:pt x="286131" y="434466"/>
                </a:lnTo>
                <a:lnTo>
                  <a:pt x="0" y="633602"/>
                </a:lnTo>
                <a:lnTo>
                  <a:pt x="163703" y="868933"/>
                </a:lnTo>
                <a:lnTo>
                  <a:pt x="537210" y="609091"/>
                </a:lnTo>
                <a:lnTo>
                  <a:pt x="1039201" y="609091"/>
                </a:lnTo>
                <a:lnTo>
                  <a:pt x="788288" y="434466"/>
                </a:lnTo>
                <a:lnTo>
                  <a:pt x="1039201" y="259841"/>
                </a:lnTo>
                <a:lnTo>
                  <a:pt x="537210" y="259841"/>
                </a:lnTo>
                <a:lnTo>
                  <a:pt x="163703" y="0"/>
                </a:lnTo>
                <a:close/>
              </a:path>
              <a:path w="1074420" h="869314">
                <a:moveTo>
                  <a:pt x="1039201" y="609091"/>
                </a:moveTo>
                <a:lnTo>
                  <a:pt x="537210" y="609091"/>
                </a:lnTo>
                <a:lnTo>
                  <a:pt x="910717" y="868933"/>
                </a:lnTo>
                <a:lnTo>
                  <a:pt x="1074420" y="633602"/>
                </a:lnTo>
                <a:lnTo>
                  <a:pt x="1039201" y="609091"/>
                </a:lnTo>
                <a:close/>
              </a:path>
              <a:path w="1074420" h="869314">
                <a:moveTo>
                  <a:pt x="910717" y="0"/>
                </a:moveTo>
                <a:lnTo>
                  <a:pt x="537210" y="259841"/>
                </a:lnTo>
                <a:lnTo>
                  <a:pt x="1039201" y="259841"/>
                </a:lnTo>
                <a:lnTo>
                  <a:pt x="1074420" y="235330"/>
                </a:lnTo>
                <a:lnTo>
                  <a:pt x="910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0" y="235330"/>
                </a:moveTo>
                <a:lnTo>
                  <a:pt x="163703" y="0"/>
                </a:lnTo>
                <a:lnTo>
                  <a:pt x="537210" y="259841"/>
                </a:lnTo>
                <a:lnTo>
                  <a:pt x="910717" y="0"/>
                </a:lnTo>
                <a:lnTo>
                  <a:pt x="1074420" y="235330"/>
                </a:lnTo>
                <a:lnTo>
                  <a:pt x="788288" y="434466"/>
                </a:lnTo>
                <a:lnTo>
                  <a:pt x="1074420" y="633602"/>
                </a:lnTo>
                <a:lnTo>
                  <a:pt x="910717" y="868933"/>
                </a:lnTo>
                <a:lnTo>
                  <a:pt x="537210" y="609091"/>
                </a:lnTo>
                <a:lnTo>
                  <a:pt x="163703" y="868933"/>
                </a:lnTo>
                <a:lnTo>
                  <a:pt x="0" y="633602"/>
                </a:lnTo>
                <a:lnTo>
                  <a:pt x="286131" y="434466"/>
                </a:lnTo>
                <a:lnTo>
                  <a:pt x="0" y="2353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196595"/>
            <a:ext cx="8080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finin</a:t>
            </a:r>
            <a:r>
              <a:rPr sz="4400" dirty="0">
                <a:latin typeface="Calibri"/>
                <a:cs typeface="Calibri"/>
              </a:rPr>
              <a:t>g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</a:t>
            </a:r>
            <a:r>
              <a:rPr sz="4400" spc="10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 than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15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87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 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062" y="2286761"/>
            <a:ext cx="4953000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int getSquareSid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s()</a:t>
            </a:r>
            <a:endParaRPr sz="3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return 4;</a:t>
            </a:r>
            <a:endParaRPr sz="3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262" y="5580126"/>
            <a:ext cx="411480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#in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lude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"squar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.h"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062" y="2286761"/>
            <a:ext cx="4953000" cy="2286000"/>
          </a:xfrm>
          <a:custGeom>
            <a:avLst/>
            <a:gdLst/>
            <a:ahLst/>
            <a:cxnLst/>
            <a:rect l="l" t="t" r="r" b="b"/>
            <a:pathLst>
              <a:path w="4953000" h="2286000">
                <a:moveTo>
                  <a:pt x="0" y="2286000"/>
                </a:moveTo>
                <a:lnTo>
                  <a:pt x="4953000" y="2286000"/>
                </a:lnTo>
                <a:lnTo>
                  <a:pt x="4953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262" y="5580126"/>
            <a:ext cx="4114800" cy="624840"/>
          </a:xfrm>
          <a:custGeom>
            <a:avLst/>
            <a:gdLst/>
            <a:ahLst/>
            <a:cxnLst/>
            <a:rect l="l" t="t" r="r" b="b"/>
            <a:pathLst>
              <a:path w="4114800" h="624839">
                <a:moveTo>
                  <a:pt x="0" y="624840"/>
                </a:moveTo>
                <a:lnTo>
                  <a:pt x="4114800" y="624840"/>
                </a:lnTo>
                <a:lnTo>
                  <a:pt x="4114800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6400" y="28194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square.h: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2600" y="54102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geometr</a:t>
            </a:r>
            <a:r>
              <a:rPr sz="3600" spc="-225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6161" y="34663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6161" y="34663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8961" y="5715761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961" y="5715761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459865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4400" spc="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</a:t>
            </a:r>
            <a:r>
              <a:rPr sz="4400" spc="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135736"/>
            <a:ext cx="367792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mai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.c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#in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lude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.h"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#in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lude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"g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tr</a:t>
            </a:r>
            <a:r>
              <a:rPr sz="3200" spc="-200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.h"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94" y="4267961"/>
            <a:ext cx="5573395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main()</a:t>
            </a:r>
            <a:endParaRPr sz="32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" y="4267961"/>
            <a:ext cx="5573395" cy="2296795"/>
          </a:xfrm>
          <a:custGeom>
            <a:avLst/>
            <a:gdLst/>
            <a:ahLst/>
            <a:cxnLst/>
            <a:rect l="l" t="t" r="r" b="b"/>
            <a:pathLst>
              <a:path w="5573395" h="2296795">
                <a:moveTo>
                  <a:pt x="0" y="2296668"/>
                </a:moveTo>
                <a:lnTo>
                  <a:pt x="5573268" y="2296668"/>
                </a:lnTo>
                <a:lnTo>
                  <a:pt x="5573268" y="0"/>
                </a:lnTo>
                <a:lnTo>
                  <a:pt x="0" y="0"/>
                </a:lnTo>
                <a:lnTo>
                  <a:pt x="0" y="229666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459865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4400" spc="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</a:t>
            </a:r>
            <a:r>
              <a:rPr sz="4400" spc="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162" y="970025"/>
            <a:ext cx="3505200" cy="2002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getSqu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1546" y="982957"/>
            <a:ext cx="26130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// 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162" y="2946758"/>
            <a:ext cx="350520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getSqu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8181" y="2934058"/>
            <a:ext cx="53962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// 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tr</a:t>
            </a:r>
            <a:r>
              <a:rPr sz="3200" spc="-21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.h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(via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2" y="4898113"/>
            <a:ext cx="487680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main()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162" y="970025"/>
            <a:ext cx="3505200" cy="2002789"/>
          </a:xfrm>
          <a:custGeom>
            <a:avLst/>
            <a:gdLst/>
            <a:ahLst/>
            <a:cxnLst/>
            <a:rect l="l" t="t" r="r" b="b"/>
            <a:pathLst>
              <a:path w="3505200" h="2002789">
                <a:moveTo>
                  <a:pt x="0" y="2002536"/>
                </a:moveTo>
                <a:lnTo>
                  <a:pt x="3505200" y="2002536"/>
                </a:lnTo>
                <a:lnTo>
                  <a:pt x="3505200" y="0"/>
                </a:lnTo>
                <a:lnTo>
                  <a:pt x="0" y="0"/>
                </a:lnTo>
                <a:lnTo>
                  <a:pt x="0" y="20025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2972561"/>
            <a:ext cx="3505200" cy="1828800"/>
          </a:xfrm>
          <a:custGeom>
            <a:avLst/>
            <a:gdLst/>
            <a:ahLst/>
            <a:cxnLst/>
            <a:rect l="l" t="t" r="r" b="b"/>
            <a:pathLst>
              <a:path w="3505200" h="1828800">
                <a:moveTo>
                  <a:pt x="0" y="1828800"/>
                </a:moveTo>
                <a:lnTo>
                  <a:pt x="3505200" y="1828800"/>
                </a:lnTo>
                <a:lnTo>
                  <a:pt x="3505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4938521"/>
            <a:ext cx="4876800" cy="1828800"/>
          </a:xfrm>
          <a:custGeom>
            <a:avLst/>
            <a:gdLst/>
            <a:ahLst/>
            <a:cxnLst/>
            <a:rect l="l" t="t" r="r" b="b"/>
            <a:pathLst>
              <a:path w="4876800" h="1828800">
                <a:moveTo>
                  <a:pt x="0" y="1828800"/>
                </a:moveTo>
                <a:lnTo>
                  <a:pt x="4876800" y="1828800"/>
                </a:lnTo>
                <a:lnTo>
                  <a:pt x="4876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Dupli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345279"/>
            <a:ext cx="717359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Dup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ach</a:t>
            </a:r>
            <a:r>
              <a:rPr sz="3200" spc="-5" dirty="0">
                <a:latin typeface="Calibri"/>
                <a:cs typeface="Calibri"/>
              </a:rPr>
              <a:t> 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vidual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515464"/>
            <a:ext cx="2072639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#incl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3639" y="2540025"/>
            <a:ext cx="56165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2455" algn="l"/>
                <a:tab pos="3890010" algn="l"/>
                <a:tab pos="5173345" algn="l"/>
              </a:tabLst>
            </a:pP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	mai</a:t>
            </a:r>
            <a:r>
              <a:rPr sz="3200" spc="-5" dirty="0">
                <a:latin typeface="Calibri"/>
                <a:cs typeface="Calibri"/>
              </a:rPr>
              <a:t>n.</a:t>
            </a:r>
            <a:r>
              <a:rPr sz="3200" dirty="0">
                <a:latin typeface="Calibri"/>
                <a:cs typeface="Calibri"/>
              </a:rPr>
              <a:t>cpp	ends	</a:t>
            </a:r>
            <a:r>
              <a:rPr sz="3200" spc="5" dirty="0">
                <a:latin typeface="Calibri"/>
                <a:cs typeface="Calibri"/>
              </a:rPr>
              <a:t>up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582" y="3028188"/>
            <a:ext cx="4422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9310" algn="l"/>
                <a:tab pos="2368550" algn="l"/>
                <a:tab pos="2971165" algn="l"/>
              </a:tabLst>
            </a:pPr>
            <a:r>
              <a:rPr sz="3200" dirty="0">
                <a:latin typeface="Calibri"/>
                <a:cs typeface="Calibri"/>
              </a:rPr>
              <a:t>the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of	</a:t>
            </a: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864" y="3028188"/>
            <a:ext cx="10223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twice,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3515867"/>
            <a:ext cx="41490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’v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oblems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040" y="4076294"/>
            <a:ext cx="39820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836930" algn="l"/>
                <a:tab pos="297688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eom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21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	</a:t>
            </a:r>
            <a:r>
              <a:rPr sz="3200" spc="-5" dirty="0">
                <a:latin typeface="Calibri"/>
                <a:cs typeface="Calibri"/>
              </a:rPr>
              <a:t>needs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5740" y="4100855"/>
            <a:ext cx="378206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3131820" algn="l"/>
              </a:tabLst>
            </a:pP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eSide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()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4589145"/>
            <a:ext cx="657288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8345" algn="l"/>
                <a:tab pos="3443604" algn="l"/>
                <a:tab pos="4676140" algn="l"/>
              </a:tabLst>
            </a:pPr>
            <a:r>
              <a:rPr sz="3200" dirty="0">
                <a:latin typeface="Calibri"/>
                <a:cs typeface="Calibri"/>
              </a:rPr>
              <a:t>main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p	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bot</a:t>
            </a:r>
            <a:r>
              <a:rPr sz="3200" dirty="0">
                <a:latin typeface="Calibri"/>
                <a:cs typeface="Calibri"/>
              </a:rPr>
              <a:t>h	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eom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22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5078348"/>
            <a:ext cx="72720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.h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esol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sue?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4040" y="1371194"/>
            <a:ext cx="799655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229995" algn="l"/>
                <a:tab pos="2283460" algn="l"/>
                <a:tab pos="3361054" algn="l"/>
                <a:tab pos="3874770" algn="l"/>
                <a:tab pos="4725670" algn="l"/>
                <a:tab pos="5443855" algn="l"/>
                <a:tab pos="6248400" algn="l"/>
                <a:tab pos="7394575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-10" dirty="0">
                <a:latin typeface="Times New Roman"/>
                <a:cs typeface="Times New Roman"/>
              </a:rPr>
              <a:t>goo</a:t>
            </a:r>
            <a:r>
              <a:rPr sz="3200" dirty="0">
                <a:latin typeface="Times New Roman"/>
                <a:cs typeface="Times New Roman"/>
              </a:rPr>
              <a:t>d	ne</a:t>
            </a:r>
            <a:r>
              <a:rPr sz="3200" spc="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that	we	can	avoid	t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962150" algn="l"/>
                <a:tab pos="2710180" algn="l"/>
                <a:tab pos="3141980" algn="l"/>
                <a:tab pos="5247005" algn="l"/>
                <a:tab pos="6467475" algn="l"/>
                <a:tab pos="6899275" algn="l"/>
              </a:tabLst>
            </a:pPr>
            <a:r>
              <a:rPr sz="3200" dirty="0">
                <a:latin typeface="Times New Roman"/>
                <a:cs typeface="Times New Roman"/>
              </a:rPr>
              <a:t>problem	via	a	mechanism	call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	a	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349477"/>
            <a:ext cx="5779770" cy="150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1484630" algn="l"/>
              </a:tabLst>
            </a:pP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ard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ra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1804670" algn="l"/>
                <a:tab pos="3166110" algn="l"/>
                <a:tab pos="3937635" algn="l"/>
              </a:tabLst>
            </a:pP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der	gu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rds	are	cond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tional dir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ctiv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2730" y="2934947"/>
            <a:ext cx="19672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compilat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2197354"/>
            <a:ext cx="7961630" cy="355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#i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nd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SOME_UNI</a:t>
            </a:r>
            <a:r>
              <a:rPr sz="3200" dirty="0">
                <a:latin typeface="Calibri"/>
                <a:cs typeface="Calibri"/>
              </a:rPr>
              <a:t>QUE_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E_H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Calibri"/>
                <a:cs typeface="Calibri"/>
              </a:rPr>
              <a:t>#d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ME_UNIQUE_N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ME_HERE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nit </a:t>
            </a:r>
            <a:r>
              <a:rPr sz="3200" dirty="0">
                <a:latin typeface="Calibri"/>
                <a:cs typeface="Calibri"/>
              </a:rPr>
              <a:t>ions) 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#endif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143000"/>
            <a:ext cx="8153400" cy="4794885"/>
          </a:xfrm>
          <a:custGeom>
            <a:avLst/>
            <a:gdLst/>
            <a:ahLst/>
            <a:cxnLst/>
            <a:rect l="l" t="t" r="r" b="b"/>
            <a:pathLst>
              <a:path w="8153400" h="4794885">
                <a:moveTo>
                  <a:pt x="0" y="836295"/>
                </a:moveTo>
                <a:lnTo>
                  <a:pt x="3477387" y="836295"/>
                </a:lnTo>
                <a:lnTo>
                  <a:pt x="3165602" y="836295"/>
                </a:lnTo>
                <a:lnTo>
                  <a:pt x="4076700" y="0"/>
                </a:lnTo>
                <a:lnTo>
                  <a:pt x="4987798" y="836295"/>
                </a:lnTo>
                <a:lnTo>
                  <a:pt x="4676013" y="836295"/>
                </a:lnTo>
                <a:lnTo>
                  <a:pt x="8153400" y="836295"/>
                </a:lnTo>
                <a:lnTo>
                  <a:pt x="8153400" y="4794504"/>
                </a:lnTo>
                <a:lnTo>
                  <a:pt x="0" y="4794504"/>
                </a:lnTo>
                <a:lnTo>
                  <a:pt x="0" y="836295"/>
                </a:lnTo>
                <a:close/>
              </a:path>
            </a:pathLst>
          </a:custGeom>
          <a:ln w="57912">
            <a:solidFill>
              <a:srgbClr val="94373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91781"/>
            <a:ext cx="7996555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When 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header 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 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#in</a:t>
            </a:r>
            <a:r>
              <a:rPr sz="3000" spc="10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luded, 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prepro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ess</a:t>
            </a:r>
            <a:r>
              <a:rPr sz="3000" spc="-10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r check 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whet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er 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E_UNIQUE_NA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E_H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 has been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previously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</a:t>
            </a:r>
            <a:r>
              <a:rPr sz="3000" spc="-10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first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we’ve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included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ade</a:t>
            </a:r>
            <a:r>
              <a:rPr sz="3000" spc="-114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, SOME_</a:t>
            </a:r>
            <a:r>
              <a:rPr sz="3000" spc="-15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NIQUE_</a:t>
            </a:r>
            <a:r>
              <a:rPr sz="3000" spc="-1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AME_HERE 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will 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t 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ave been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</a:t>
            </a:r>
            <a:r>
              <a:rPr sz="3000" spc="-10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915" y="4567695"/>
          <a:ext cx="8041148" cy="142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216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4521835" algn="l"/>
                        </a:tabLst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Consequ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ntl</a:t>
                      </a:r>
                      <a:r>
                        <a:rPr sz="3000" spc="-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it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#de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ines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35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SOME_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NIQUE_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AME_HERE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nd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des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74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conten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613" y="2546118"/>
            <a:ext cx="543115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1: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Interf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I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ent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459" y="646145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47927"/>
            <a:ext cx="7998459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ader</a:t>
            </a:r>
            <a:r>
              <a:rPr sz="3200" spc="3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ncluded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 file,   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OME_UNIQU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_NAME</a:t>
            </a:r>
            <a:r>
              <a:rPr sz="3200" spc="-10" dirty="0">
                <a:latin typeface="Times New Roman"/>
                <a:cs typeface="Times New Roman"/>
              </a:rPr>
              <a:t>_</a:t>
            </a:r>
            <a:r>
              <a:rPr sz="3200" dirty="0">
                <a:latin typeface="Times New Roman"/>
                <a:cs typeface="Times New Roman"/>
              </a:rPr>
              <a:t>HERE   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 already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been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first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ti</a:t>
            </a:r>
            <a:r>
              <a:rPr sz="3200" dirty="0">
                <a:latin typeface="Times New Roman"/>
                <a:cs typeface="Times New Roman"/>
              </a:rPr>
              <a:t>me the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ents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were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nclude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 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 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gnored (th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the </a:t>
            </a:r>
            <a:r>
              <a:rPr sz="3200" spc="5" dirty="0">
                <a:latin typeface="Times New Roman"/>
                <a:cs typeface="Times New Roman"/>
              </a:rPr>
              <a:t>#</a:t>
            </a:r>
            <a:r>
              <a:rPr sz="3200" dirty="0">
                <a:latin typeface="Times New Roman"/>
                <a:cs typeface="Times New Roman"/>
              </a:rPr>
              <a:t>ifn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All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your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 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files 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hould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 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 g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96695"/>
            <a:ext cx="7995920" cy="267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indent="-445134">
              <a:lnSpc>
                <a:spcPct val="100000"/>
              </a:lnSpc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_</a:t>
            </a:r>
            <a:r>
              <a:rPr sz="3200" dirty="0">
                <a:latin typeface="Times New Roman"/>
                <a:cs typeface="Times New Roman"/>
              </a:rPr>
              <a:t>UNIQU</a:t>
            </a:r>
            <a:r>
              <a:rPr sz="3200" spc="-2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_NAM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_HE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any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yo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ti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heade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file,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typ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ps,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rscores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tuatio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9310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Preprocessor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rapper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416814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215" indent="-437515" algn="ctr">
              <a:lnSpc>
                <a:spcPct val="100000"/>
              </a:lnSpc>
              <a:buFont typeface="Arial"/>
              <a:buChar char="•"/>
              <a:tabLst>
                <a:tab pos="450850" algn="l"/>
                <a:tab pos="1418590" algn="l"/>
                <a:tab pos="2560320" algn="l"/>
              </a:tabLst>
            </a:pPr>
            <a:r>
              <a:rPr sz="3200" dirty="0">
                <a:latin typeface="Times New Roman"/>
                <a:cs typeface="Times New Roman"/>
              </a:rPr>
              <a:t>The	class	defin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tion</a:t>
            </a:r>
            <a:endParaRPr sz="32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rocessor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8057" y="1318237"/>
            <a:ext cx="20707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2460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en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2895" y="1318237"/>
            <a:ext cx="11868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74188"/>
            <a:ext cx="8072755" cy="141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When  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  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build   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ger  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ms,   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her 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nit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declar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ed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068" rIns="0" bIns="0" rtlCol="0">
            <a:spAutoFit/>
          </a:bodyPr>
          <a:lstStyle/>
          <a:p>
            <a:pPr marL="1290955">
              <a:lnSpc>
                <a:spcPts val="526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100042"/>
            <a:ext cx="799782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e,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square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ader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gu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202" y="2820161"/>
            <a:ext cx="4785360" cy="4037965"/>
          </a:xfrm>
          <a:custGeom>
            <a:avLst/>
            <a:gdLst/>
            <a:ahLst/>
            <a:cxnLst/>
            <a:rect l="l" t="t" r="r" b="b"/>
            <a:pathLst>
              <a:path w="4785360" h="4037965">
                <a:moveTo>
                  <a:pt x="4785360" y="4037834"/>
                </a:moveTo>
                <a:lnTo>
                  <a:pt x="4785360" y="0"/>
                </a:lnTo>
                <a:lnTo>
                  <a:pt x="0" y="0"/>
                </a:lnTo>
                <a:lnTo>
                  <a:pt x="0" y="4037834"/>
                </a:lnTo>
                <a:lnTo>
                  <a:pt x="4785360" y="4037834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02" y="2820161"/>
            <a:ext cx="4785360" cy="4037965"/>
          </a:xfrm>
          <a:custGeom>
            <a:avLst/>
            <a:gdLst/>
            <a:ahLst/>
            <a:cxnLst/>
            <a:rect l="l" t="t" r="r" b="b"/>
            <a:pathLst>
              <a:path w="4785360" h="4037965">
                <a:moveTo>
                  <a:pt x="4785360" y="4037834"/>
                </a:moveTo>
                <a:lnTo>
                  <a:pt x="4785360" y="0"/>
                </a:lnTo>
                <a:lnTo>
                  <a:pt x="0" y="0"/>
                </a:lnTo>
                <a:lnTo>
                  <a:pt x="0" y="4037834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0" y="37338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sq</a:t>
            </a:r>
            <a:r>
              <a:rPr sz="3600" spc="5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are.h: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6161" y="43807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6161" y="43807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995071"/>
            <a:ext cx="389953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#ifnd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SQUARE_H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#define S</a:t>
            </a:r>
            <a:r>
              <a:rPr sz="3600" spc="5" dirty="0"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UARE_H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641372"/>
            <a:ext cx="3745865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getSq</a:t>
            </a:r>
            <a:r>
              <a:rPr sz="3600" spc="-15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areS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des()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return 4;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4644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Class Defini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 indent="-342900">
              <a:lnSpc>
                <a:spcPct val="100000"/>
              </a:lnSpc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Cr</a:t>
            </a:r>
            <a:r>
              <a:rPr spc="-25" dirty="0"/>
              <a:t>e</a:t>
            </a:r>
            <a:r>
              <a:rPr spc="-10" dirty="0"/>
              <a:t>ate</a:t>
            </a:r>
            <a:r>
              <a:rPr spc="20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-30" dirty="0"/>
              <a:t> </a:t>
            </a:r>
            <a:r>
              <a:rPr spc="-110" dirty="0"/>
              <a:t>T</a:t>
            </a:r>
            <a:r>
              <a:rPr spc="-10" dirty="0"/>
              <a:t>i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35" dirty="0"/>
              <a:t> </a:t>
            </a:r>
            <a:r>
              <a:rPr spc="-15" dirty="0"/>
              <a:t>he</a:t>
            </a:r>
            <a:r>
              <a:rPr spc="-30" dirty="0"/>
              <a:t>a</a:t>
            </a:r>
            <a:r>
              <a:rPr spc="-15" dirty="0"/>
              <a:t>der</a:t>
            </a:r>
            <a:r>
              <a:rPr spc="20" dirty="0"/>
              <a:t> </a:t>
            </a:r>
            <a:r>
              <a:rPr spc="-10" dirty="0"/>
              <a:t>file</a:t>
            </a:r>
          </a:p>
          <a:p>
            <a:pPr marL="40132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includes</a:t>
            </a:r>
            <a:r>
              <a:rPr spc="30" dirty="0"/>
              <a:t> </a:t>
            </a:r>
            <a:r>
              <a:rPr spc="-10" dirty="0">
                <a:solidFill>
                  <a:srgbClr val="FF0000"/>
                </a:solidFill>
              </a:rPr>
              <a:t>private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10" dirty="0"/>
              <a:t>integer</a:t>
            </a:r>
            <a:r>
              <a:rPr spc="35" dirty="0"/>
              <a:t> 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-45" dirty="0"/>
              <a:t>m</a:t>
            </a:r>
            <a:r>
              <a:rPr spc="-5" dirty="0"/>
              <a:t>b</a:t>
            </a:r>
            <a:r>
              <a:rPr spc="-10" dirty="0"/>
              <a:t>ers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5" dirty="0">
                <a:latin typeface="Times New Roman"/>
                <a:cs typeface="Times New Roman"/>
              </a:rPr>
              <a:t>hour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02640" algn="l"/>
              </a:tabLst>
            </a:pPr>
            <a:r>
              <a:rPr sz="2100" dirty="0">
                <a:latin typeface="Times New Roman"/>
                <a:cs typeface="Times New Roman"/>
              </a:rPr>
              <a:t>sec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nd</a:t>
            </a:r>
            <a:endParaRPr sz="2100">
              <a:latin typeface="Times New Roman"/>
              <a:cs typeface="Times New Roman"/>
            </a:endParaRPr>
          </a:p>
          <a:p>
            <a:pPr marL="401320" marR="508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01955" algn="l"/>
                <a:tab pos="3069590" algn="l"/>
              </a:tabLst>
            </a:pPr>
            <a:r>
              <a:rPr spc="-15" dirty="0"/>
              <a:t>The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20" dirty="0"/>
              <a:t> </a:t>
            </a:r>
            <a:r>
              <a:rPr spc="-10" dirty="0"/>
              <a:t>definition</a:t>
            </a:r>
            <a:r>
              <a:rPr dirty="0"/>
              <a:t>	</a:t>
            </a:r>
            <a:r>
              <a:rPr spc="-15" dirty="0"/>
              <a:t>contains</a:t>
            </a:r>
            <a:r>
              <a:rPr spc="35" dirty="0"/>
              <a:t> </a:t>
            </a:r>
            <a:r>
              <a:rPr spc="-15" dirty="0">
                <a:solidFill>
                  <a:srgbClr val="FF0000"/>
                </a:solidFill>
              </a:rPr>
              <a:t>public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5" dirty="0"/>
              <a:t>pro</a:t>
            </a:r>
            <a:r>
              <a:rPr spc="-5" dirty="0"/>
              <a:t>t</a:t>
            </a:r>
            <a:r>
              <a:rPr spc="-10" dirty="0"/>
              <a:t>oty</a:t>
            </a:r>
            <a:r>
              <a:rPr spc="-15" dirty="0"/>
              <a:t>pes</a:t>
            </a:r>
            <a:r>
              <a:rPr spc="35" dirty="0"/>
              <a:t> </a:t>
            </a:r>
            <a:r>
              <a:rPr spc="-10" dirty="0"/>
              <a:t>for</a:t>
            </a:r>
            <a:r>
              <a:rPr spc="20" dirty="0"/>
              <a:t> </a:t>
            </a:r>
            <a:r>
              <a:rPr spc="-40" dirty="0"/>
              <a:t>m</a:t>
            </a:r>
            <a:r>
              <a:rPr spc="-10" dirty="0"/>
              <a:t>e</a:t>
            </a:r>
            <a:r>
              <a:rPr spc="-40" dirty="0"/>
              <a:t>m</a:t>
            </a:r>
            <a:r>
              <a:rPr spc="-5" dirty="0"/>
              <a:t>b</a:t>
            </a:r>
            <a:r>
              <a:rPr spc="-10" dirty="0"/>
              <a:t>er</a:t>
            </a:r>
            <a:r>
              <a:rPr spc="-15" dirty="0"/>
              <a:t> function/cons</a:t>
            </a:r>
            <a:r>
              <a:rPr spc="-5" dirty="0"/>
              <a:t>t</a:t>
            </a:r>
            <a:r>
              <a:rPr spc="-10" dirty="0"/>
              <a:t>ruct</a:t>
            </a:r>
            <a:r>
              <a:rPr dirty="0"/>
              <a:t>o</a:t>
            </a:r>
            <a:r>
              <a:rPr spc="-10" dirty="0"/>
              <a:t>r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7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68" y="3429000"/>
            <a:ext cx="7935468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85845" y="1202061"/>
            <a:ext cx="340106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Prep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oces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W</a:t>
            </a:r>
            <a:r>
              <a:rPr sz="3000" dirty="0">
                <a:latin typeface="Times New Roman"/>
                <a:cs typeface="Times New Roman"/>
              </a:rPr>
              <a:t>rapper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253" y="4375674"/>
            <a:ext cx="2343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Class Defini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io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530" y="1600961"/>
            <a:ext cx="7859395" cy="3810000"/>
          </a:xfrm>
          <a:custGeom>
            <a:avLst/>
            <a:gdLst/>
            <a:ahLst/>
            <a:cxnLst/>
            <a:rect l="l" t="t" r="r" b="b"/>
            <a:pathLst>
              <a:path w="7859395" h="3810000">
                <a:moveTo>
                  <a:pt x="0" y="1334389"/>
                </a:moveTo>
                <a:lnTo>
                  <a:pt x="3453384" y="1334389"/>
                </a:lnTo>
                <a:lnTo>
                  <a:pt x="3453384" y="952500"/>
                </a:lnTo>
                <a:lnTo>
                  <a:pt x="2977134" y="952500"/>
                </a:lnTo>
                <a:lnTo>
                  <a:pt x="3929634" y="0"/>
                </a:lnTo>
                <a:lnTo>
                  <a:pt x="4882134" y="952500"/>
                </a:lnTo>
                <a:lnTo>
                  <a:pt x="4405884" y="952500"/>
                </a:lnTo>
                <a:lnTo>
                  <a:pt x="4405884" y="1334389"/>
                </a:lnTo>
                <a:lnTo>
                  <a:pt x="7859268" y="1334389"/>
                </a:lnTo>
                <a:lnTo>
                  <a:pt x="7859268" y="3810000"/>
                </a:lnTo>
                <a:lnTo>
                  <a:pt x="0" y="3810000"/>
                </a:lnTo>
                <a:lnTo>
                  <a:pt x="0" y="1334389"/>
                </a:lnTo>
                <a:close/>
              </a:path>
            </a:pathLst>
          </a:custGeom>
          <a:ln w="2590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1445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1143000"/>
            <a:ext cx="8712708" cy="259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4101084"/>
            <a:ext cx="8712708" cy="190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310890">
              <a:lnSpc>
                <a:spcPct val="100000"/>
              </a:lnSpc>
            </a:pPr>
            <a:r>
              <a:rPr spc="-1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.h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8200"/>
            <a:ext cx="12014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#d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fi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236" y="1218200"/>
            <a:ext cx="103441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_H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_H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890832"/>
            <a:ext cx="185166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clas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s 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public: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986421"/>
            <a:ext cx="148717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priva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400" spc="-1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3687715"/>
            <a:ext cx="15386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200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h</a:t>
            </a:r>
            <a:r>
              <a:rPr sz="2200" dirty="0">
                <a:latin typeface="Courier New"/>
                <a:cs typeface="Courier New"/>
              </a:rPr>
              <a:t>o</a:t>
            </a:r>
            <a:r>
              <a:rPr sz="2200" spc="-20" dirty="0">
                <a:latin typeface="Courier New"/>
                <a:cs typeface="Courier New"/>
              </a:rPr>
              <a:t>u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1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670" y="3687715"/>
            <a:ext cx="3054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5330" y="3687715"/>
            <a:ext cx="8667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5756" y="3687715"/>
            <a:ext cx="12007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at)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5035332"/>
            <a:ext cx="107442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spc="-5" dirty="0">
                <a:solidFill>
                  <a:srgbClr val="FF0000"/>
                </a:solidFill>
                <a:latin typeface="Courier New"/>
                <a:cs typeface="Courier New"/>
              </a:rPr>
              <a:t>#e</a:t>
            </a:r>
            <a:r>
              <a:rPr sz="23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3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3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29718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50800"/>
                </a:moveTo>
                <a:lnTo>
                  <a:pt x="16590" y="13241"/>
                </a:lnTo>
                <a:lnTo>
                  <a:pt x="1549399" y="0"/>
                </a:lnTo>
                <a:lnTo>
                  <a:pt x="1563688" y="2035"/>
                </a:lnTo>
                <a:lnTo>
                  <a:pt x="1594786" y="27948"/>
                </a:lnTo>
                <a:lnTo>
                  <a:pt x="1600199" y="254000"/>
                </a:lnTo>
                <a:lnTo>
                  <a:pt x="1598164" y="268288"/>
                </a:lnTo>
                <a:lnTo>
                  <a:pt x="1572251" y="299386"/>
                </a:lnTo>
                <a:lnTo>
                  <a:pt x="50800" y="304800"/>
                </a:lnTo>
                <a:lnTo>
                  <a:pt x="36515" y="302764"/>
                </a:lnTo>
                <a:lnTo>
                  <a:pt x="5415" y="276851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5351" y="2455164"/>
            <a:ext cx="440436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2501" y="2494026"/>
            <a:ext cx="322580" cy="357505"/>
          </a:xfrm>
          <a:custGeom>
            <a:avLst/>
            <a:gdLst/>
            <a:ahLst/>
            <a:cxnLst/>
            <a:rect l="l" t="t" r="r" b="b"/>
            <a:pathLst>
              <a:path w="322580" h="357505">
                <a:moveTo>
                  <a:pt x="0" y="357124"/>
                </a:moveTo>
                <a:lnTo>
                  <a:pt x="322325" y="0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8439" y="2319527"/>
            <a:ext cx="1103376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1873" y="2423708"/>
            <a:ext cx="848360" cy="171450"/>
          </a:xfrm>
          <a:custGeom>
            <a:avLst/>
            <a:gdLst/>
            <a:ahLst/>
            <a:cxnLst/>
            <a:rect l="l" t="t" r="r" b="b"/>
            <a:pathLst>
              <a:path w="848360" h="171450">
                <a:moveTo>
                  <a:pt x="772636" y="85899"/>
                </a:moveTo>
                <a:lnTo>
                  <a:pt x="679489" y="142527"/>
                </a:lnTo>
                <a:lnTo>
                  <a:pt x="677700" y="153232"/>
                </a:lnTo>
                <a:lnTo>
                  <a:pt x="682858" y="166357"/>
                </a:lnTo>
                <a:lnTo>
                  <a:pt x="693585" y="171158"/>
                </a:lnTo>
                <a:lnTo>
                  <a:pt x="705358" y="168742"/>
                </a:lnTo>
                <a:lnTo>
                  <a:pt x="815219" y="104607"/>
                </a:lnTo>
                <a:lnTo>
                  <a:pt x="810005" y="104607"/>
                </a:lnTo>
                <a:lnTo>
                  <a:pt x="810005" y="102067"/>
                </a:lnTo>
                <a:lnTo>
                  <a:pt x="800353" y="102067"/>
                </a:lnTo>
                <a:lnTo>
                  <a:pt x="772636" y="85899"/>
                </a:lnTo>
                <a:close/>
              </a:path>
              <a:path w="848360" h="171450">
                <a:moveTo>
                  <a:pt x="739393" y="66507"/>
                </a:moveTo>
                <a:lnTo>
                  <a:pt x="0" y="66507"/>
                </a:lnTo>
                <a:lnTo>
                  <a:pt x="0" y="104607"/>
                </a:lnTo>
                <a:lnTo>
                  <a:pt x="741862" y="104607"/>
                </a:lnTo>
                <a:lnTo>
                  <a:pt x="772636" y="85899"/>
                </a:lnTo>
                <a:lnTo>
                  <a:pt x="739393" y="66507"/>
                </a:lnTo>
                <a:close/>
              </a:path>
              <a:path w="848360" h="171450">
                <a:moveTo>
                  <a:pt x="815219" y="66507"/>
                </a:moveTo>
                <a:lnTo>
                  <a:pt x="810005" y="66507"/>
                </a:lnTo>
                <a:lnTo>
                  <a:pt x="810005" y="104607"/>
                </a:lnTo>
                <a:lnTo>
                  <a:pt x="815219" y="104607"/>
                </a:lnTo>
                <a:lnTo>
                  <a:pt x="847851" y="85557"/>
                </a:lnTo>
                <a:lnTo>
                  <a:pt x="815219" y="66507"/>
                </a:lnTo>
                <a:close/>
              </a:path>
              <a:path w="848360" h="171450">
                <a:moveTo>
                  <a:pt x="800353" y="69047"/>
                </a:moveTo>
                <a:lnTo>
                  <a:pt x="772636" y="85899"/>
                </a:lnTo>
                <a:lnTo>
                  <a:pt x="800353" y="102067"/>
                </a:lnTo>
                <a:lnTo>
                  <a:pt x="800353" y="69047"/>
                </a:lnTo>
                <a:close/>
              </a:path>
              <a:path w="848360" h="171450">
                <a:moveTo>
                  <a:pt x="810005" y="69047"/>
                </a:moveTo>
                <a:lnTo>
                  <a:pt x="800353" y="69047"/>
                </a:lnTo>
                <a:lnTo>
                  <a:pt x="800353" y="102067"/>
                </a:lnTo>
                <a:lnTo>
                  <a:pt x="810005" y="102067"/>
                </a:lnTo>
                <a:lnTo>
                  <a:pt x="810005" y="69047"/>
                </a:lnTo>
                <a:close/>
              </a:path>
              <a:path w="848360" h="171450">
                <a:moveTo>
                  <a:pt x="696655" y="0"/>
                </a:moveTo>
                <a:lnTo>
                  <a:pt x="686189" y="3532"/>
                </a:lnTo>
                <a:lnTo>
                  <a:pt x="677107" y="14650"/>
                </a:lnTo>
                <a:lnTo>
                  <a:pt x="678186" y="26374"/>
                </a:lnTo>
                <a:lnTo>
                  <a:pt x="686053" y="35392"/>
                </a:lnTo>
                <a:lnTo>
                  <a:pt x="772636" y="85899"/>
                </a:lnTo>
                <a:lnTo>
                  <a:pt x="800353" y="69047"/>
                </a:lnTo>
                <a:lnTo>
                  <a:pt x="810005" y="69047"/>
                </a:lnTo>
                <a:lnTo>
                  <a:pt x="810005" y="66507"/>
                </a:lnTo>
                <a:lnTo>
                  <a:pt x="815219" y="66507"/>
                </a:lnTo>
                <a:lnTo>
                  <a:pt x="705358" y="2372"/>
                </a:lnTo>
                <a:lnTo>
                  <a:pt x="69665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36975" y="2169234"/>
            <a:ext cx="4045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 code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or 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ime.cpp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3619" y="4004707"/>
          <a:ext cx="3603063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07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e;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d;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2452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Princip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 of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“Le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</a:t>
            </a:r>
            <a:r>
              <a:rPr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Privi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ege”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82687"/>
            <a:ext cx="7688580" cy="311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Times New Roman"/>
                <a:cs typeface="Times New Roman"/>
              </a:rPr>
              <a:t>Pra</a:t>
            </a:r>
            <a:r>
              <a:rPr sz="2500" spc="-30" dirty="0">
                <a:latin typeface="Times New Roman"/>
                <a:cs typeface="Times New Roman"/>
              </a:rPr>
              <a:t>c</a:t>
            </a:r>
            <a:r>
              <a:rPr sz="2500" spc="-10" dirty="0">
                <a:latin typeface="Times New Roman"/>
                <a:cs typeface="Times New Roman"/>
              </a:rPr>
              <a:t>tice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of</a:t>
            </a:r>
            <a:r>
              <a:rPr sz="2500" spc="-5" dirty="0">
                <a:latin typeface="Times New Roman"/>
                <a:cs typeface="Times New Roman"/>
              </a:rPr>
              <a:t> l</a:t>
            </a:r>
            <a:r>
              <a:rPr sz="2500" spc="-10" dirty="0">
                <a:latin typeface="Times New Roman"/>
                <a:cs typeface="Times New Roman"/>
              </a:rPr>
              <a:t>i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iting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2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ss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al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lev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will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500" spc="-15" dirty="0">
                <a:latin typeface="Times New Roman"/>
                <a:cs typeface="Times New Roman"/>
              </a:rPr>
              <a:t>allow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nor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al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functioning</a:t>
            </a:r>
            <a:endParaRPr sz="2500">
              <a:latin typeface="Times New Roman"/>
              <a:cs typeface="Times New Roman"/>
            </a:endParaRPr>
          </a:p>
          <a:p>
            <a:pPr marL="355600" marR="3225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pub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spc="-10" dirty="0">
                <a:latin typeface="Times New Roman"/>
                <a:cs typeface="Times New Roman"/>
              </a:rPr>
              <a:t>ic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interf</a:t>
            </a:r>
            <a:r>
              <a:rPr sz="2500" spc="-2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ce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ev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rything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you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2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think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that users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want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do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Times New Roman"/>
                <a:cs typeface="Times New Roman"/>
              </a:rPr>
              <a:t>Ea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ass s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ld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ve priv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te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</a:t>
            </a:r>
            <a:r>
              <a:rPr sz="2100" spc="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si</a:t>
            </a:r>
            <a:r>
              <a:rPr sz="2100" spc="5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Times New Roman"/>
                <a:cs typeface="Times New Roman"/>
              </a:rPr>
              <a:t>Infor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at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10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rta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 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-10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ace 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ass s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ld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10" dirty="0">
                <a:latin typeface="Times New Roman"/>
                <a:cs typeface="Times New Roman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ed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 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 he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095625">
              <a:lnSpc>
                <a:spcPct val="100000"/>
              </a:lnSpc>
            </a:pPr>
            <a:r>
              <a:rPr spc="-1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9395" cy="121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b="1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"Time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h"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usin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names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ac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1900" spc="-20" dirty="0">
                <a:latin typeface="Courier New"/>
                <a:cs typeface="Courier New"/>
              </a:rPr>
              <a:t>Ti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e:</a:t>
            </a:r>
            <a:r>
              <a:rPr sz="1900" spc="-10" dirty="0">
                <a:latin typeface="Courier New"/>
                <a:cs typeface="Courier New"/>
              </a:rPr>
              <a:t>: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ime(){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62" y="2425445"/>
            <a:ext cx="5486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714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h</a:t>
            </a:r>
            <a:r>
              <a:rPr sz="1900" spc="-25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nut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c</a:t>
            </a:r>
            <a:r>
              <a:rPr sz="1900" spc="-20" dirty="0">
                <a:latin typeface="Courier New"/>
                <a:cs typeface="Courier New"/>
              </a:rPr>
              <a:t>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62" y="2425445"/>
            <a:ext cx="5486400" cy="990600"/>
          </a:xfrm>
          <a:custGeom>
            <a:avLst/>
            <a:gdLst/>
            <a:ahLst/>
            <a:cxnLst/>
            <a:rect l="l" t="t" r="r" b="b"/>
            <a:pathLst>
              <a:path w="5486400" h="990600">
                <a:moveTo>
                  <a:pt x="0" y="990600"/>
                </a:moveTo>
                <a:lnTo>
                  <a:pt x="5486400" y="990600"/>
                </a:lnTo>
                <a:lnTo>
                  <a:pt x="5486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14" y="685800"/>
            <a:ext cx="7911185" cy="553998"/>
          </a:xfrm>
        </p:spPr>
        <p:txBody>
          <a:bodyPr/>
          <a:lstStyle/>
          <a:p>
            <a:r>
              <a:rPr lang="en-US" i="1" dirty="0" smtClean="0"/>
              <a:t>Start by an Example of Student</a:t>
            </a:r>
            <a:endParaRPr lang="en-US" i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6626860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Arial"/>
                <a:cs typeface="Arial"/>
              </a:rPr>
              <a:t>►</a:t>
            </a:r>
            <a:r>
              <a:rPr lang="en-US" sz="3200" spc="-5" dirty="0" smtClean="0">
                <a:latin typeface="Calibri"/>
                <a:cs typeface="Calibri"/>
              </a:rPr>
              <a:t>Prototyping 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 smtClean="0">
                <a:latin typeface="Arial"/>
                <a:cs typeface="Arial"/>
              </a:rPr>
              <a:t>►</a:t>
            </a:r>
            <a:r>
              <a:rPr lang="en-US" sz="3200" dirty="0" smtClean="0">
                <a:latin typeface="Calibri"/>
                <a:cs typeface="Calibri"/>
              </a:rPr>
              <a:t>Interfacing and implementation 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 smtClean="0">
                <a:latin typeface="Arial"/>
                <a:cs typeface="Arial"/>
              </a:rPr>
              <a:t>►Separation  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 smtClean="0">
                <a:latin typeface="Arial"/>
                <a:cs typeface="Arial"/>
              </a:rPr>
              <a:t>►</a:t>
            </a:r>
            <a:r>
              <a:rPr lang="en-US" sz="3200" dirty="0" smtClean="0">
                <a:latin typeface="Calibri"/>
                <a:cs typeface="Calibri"/>
              </a:rPr>
              <a:t>Linking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225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4644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Class Defini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 indent="-342900">
              <a:lnSpc>
                <a:spcPct val="100000"/>
              </a:lnSpc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Cr</a:t>
            </a:r>
            <a:r>
              <a:rPr spc="-25" dirty="0"/>
              <a:t>e</a:t>
            </a:r>
            <a:r>
              <a:rPr spc="-10" dirty="0"/>
              <a:t>ate</a:t>
            </a:r>
            <a:r>
              <a:rPr spc="20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-30" dirty="0"/>
              <a:t> </a:t>
            </a:r>
            <a:r>
              <a:rPr spc="-110" dirty="0"/>
              <a:t>T</a:t>
            </a:r>
            <a:r>
              <a:rPr spc="-10" dirty="0"/>
              <a:t>i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35" dirty="0"/>
              <a:t> </a:t>
            </a:r>
            <a:r>
              <a:rPr spc="-15" dirty="0"/>
              <a:t>he</a:t>
            </a:r>
            <a:r>
              <a:rPr spc="-30" dirty="0"/>
              <a:t>a</a:t>
            </a:r>
            <a:r>
              <a:rPr spc="-15" dirty="0"/>
              <a:t>der</a:t>
            </a:r>
            <a:r>
              <a:rPr spc="20" dirty="0"/>
              <a:t> </a:t>
            </a:r>
            <a:r>
              <a:rPr spc="-10" dirty="0"/>
              <a:t>file</a:t>
            </a:r>
          </a:p>
          <a:p>
            <a:pPr marL="40132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includes</a:t>
            </a:r>
            <a:r>
              <a:rPr spc="30" dirty="0"/>
              <a:t> </a:t>
            </a:r>
            <a:r>
              <a:rPr spc="-10" dirty="0">
                <a:solidFill>
                  <a:srgbClr val="FF0000"/>
                </a:solidFill>
              </a:rPr>
              <a:t>private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10" dirty="0"/>
              <a:t>integer</a:t>
            </a:r>
            <a:r>
              <a:rPr spc="35" dirty="0"/>
              <a:t> 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-45" dirty="0"/>
              <a:t>m</a:t>
            </a:r>
            <a:r>
              <a:rPr spc="-5" dirty="0"/>
              <a:t>b</a:t>
            </a:r>
            <a:r>
              <a:rPr spc="-10" dirty="0"/>
              <a:t>ers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5" dirty="0">
                <a:latin typeface="Times New Roman"/>
                <a:cs typeface="Times New Roman"/>
              </a:rPr>
              <a:t>hour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02640" algn="l"/>
              </a:tabLst>
            </a:pPr>
            <a:r>
              <a:rPr sz="2100" dirty="0">
                <a:latin typeface="Times New Roman"/>
                <a:cs typeface="Times New Roman"/>
              </a:rPr>
              <a:t>sec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nd</a:t>
            </a:r>
            <a:endParaRPr sz="2100">
              <a:latin typeface="Times New Roman"/>
              <a:cs typeface="Times New Roman"/>
            </a:endParaRPr>
          </a:p>
          <a:p>
            <a:pPr marL="401320" marR="508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01955" algn="l"/>
                <a:tab pos="3069590" algn="l"/>
              </a:tabLst>
            </a:pPr>
            <a:r>
              <a:rPr spc="-15" dirty="0"/>
              <a:t>The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20" dirty="0"/>
              <a:t> </a:t>
            </a:r>
            <a:r>
              <a:rPr spc="-10" dirty="0"/>
              <a:t>definition</a:t>
            </a:r>
            <a:r>
              <a:rPr dirty="0"/>
              <a:t>	</a:t>
            </a:r>
            <a:r>
              <a:rPr spc="-15" dirty="0"/>
              <a:t>contains</a:t>
            </a:r>
            <a:r>
              <a:rPr spc="35" dirty="0"/>
              <a:t> </a:t>
            </a:r>
            <a:r>
              <a:rPr spc="-15" dirty="0">
                <a:solidFill>
                  <a:srgbClr val="FF0000"/>
                </a:solidFill>
              </a:rPr>
              <a:t>public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5" dirty="0"/>
              <a:t>pro</a:t>
            </a:r>
            <a:r>
              <a:rPr spc="-5" dirty="0"/>
              <a:t>t</a:t>
            </a:r>
            <a:r>
              <a:rPr spc="-10" dirty="0"/>
              <a:t>oty</a:t>
            </a:r>
            <a:r>
              <a:rPr spc="-15" dirty="0"/>
              <a:t>pes</a:t>
            </a:r>
            <a:r>
              <a:rPr spc="35" dirty="0"/>
              <a:t> </a:t>
            </a:r>
            <a:r>
              <a:rPr spc="-10" dirty="0"/>
              <a:t>for</a:t>
            </a:r>
            <a:r>
              <a:rPr spc="20" dirty="0"/>
              <a:t> </a:t>
            </a:r>
            <a:r>
              <a:rPr spc="-40" dirty="0"/>
              <a:t>m</a:t>
            </a:r>
            <a:r>
              <a:rPr spc="-10" dirty="0"/>
              <a:t>e</a:t>
            </a:r>
            <a:r>
              <a:rPr spc="-40" dirty="0"/>
              <a:t>m</a:t>
            </a:r>
            <a:r>
              <a:rPr spc="-5" dirty="0"/>
              <a:t>b</a:t>
            </a:r>
            <a:r>
              <a:rPr spc="-10" dirty="0"/>
              <a:t>er function</a:t>
            </a:r>
          </a:p>
          <a:p>
            <a:pPr marL="40132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01955" algn="l"/>
              </a:tabLst>
            </a:pPr>
            <a:r>
              <a:rPr sz="2100" spc="-75" dirty="0"/>
              <a:t>T</a:t>
            </a:r>
            <a:r>
              <a:rPr sz="2100" dirty="0"/>
              <a:t>i</a:t>
            </a:r>
            <a:r>
              <a:rPr sz="2100" spc="-25" dirty="0"/>
              <a:t>m</a:t>
            </a:r>
            <a:r>
              <a:rPr sz="2100" dirty="0"/>
              <a:t>e</a:t>
            </a:r>
            <a:endParaRPr sz="2100"/>
          </a:p>
          <a:p>
            <a:pPr marL="401320" indent="-342900">
              <a:lnSpc>
                <a:spcPct val="100000"/>
              </a:lnSpc>
              <a:spcBef>
                <a:spcPts val="315"/>
              </a:spcBef>
              <a:buClr>
                <a:srgbClr val="006FC0"/>
              </a:buClr>
              <a:buFont typeface="Arial"/>
              <a:buChar char="•"/>
              <a:tabLst>
                <a:tab pos="401955" algn="l"/>
              </a:tabLst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voi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setTime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310890">
              <a:lnSpc>
                <a:spcPct val="100000"/>
              </a:lnSpc>
            </a:pPr>
            <a:r>
              <a:rPr spc="-1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.h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3260"/>
            <a:ext cx="215963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#ifnde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TIME_H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#defin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TIME_H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cl</a:t>
            </a:r>
            <a:r>
              <a:rPr sz="2200" spc="-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2200" spc="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pu</a:t>
            </a:r>
            <a:r>
              <a:rPr sz="2200" dirty="0">
                <a:solidFill>
                  <a:srgbClr val="006FC0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li</a:t>
            </a:r>
            <a:r>
              <a:rPr sz="2200" dirty="0">
                <a:solidFill>
                  <a:srgbClr val="006FC0"/>
                </a:solidFill>
                <a:latin typeface="Courier New"/>
                <a:cs typeface="Courier New"/>
              </a:rPr>
              <a:t>c</a:t>
            </a: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Time();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133881"/>
            <a:ext cx="635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void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3133881"/>
            <a:ext cx="1244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setTime(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133881"/>
            <a:ext cx="6356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3133881"/>
            <a:ext cx="6356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028" y="2516960"/>
            <a:ext cx="3599179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 code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est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305832"/>
            <a:ext cx="985519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100" spc="-5" dirty="0">
                <a:solidFill>
                  <a:srgbClr val="FF0000"/>
                </a:solidFill>
                <a:latin typeface="Courier New"/>
                <a:cs typeface="Courier New"/>
              </a:rPr>
              <a:t>#endif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2133" y="3124961"/>
            <a:ext cx="4491355" cy="304800"/>
          </a:xfrm>
          <a:custGeom>
            <a:avLst/>
            <a:gdLst/>
            <a:ahLst/>
            <a:cxnLst/>
            <a:rect l="l" t="t" r="r" b="b"/>
            <a:pathLst>
              <a:path w="4491355" h="304800">
                <a:moveTo>
                  <a:pt x="0" y="50800"/>
                </a:moveTo>
                <a:lnTo>
                  <a:pt x="16590" y="13241"/>
                </a:lnTo>
                <a:lnTo>
                  <a:pt x="4440428" y="0"/>
                </a:lnTo>
                <a:lnTo>
                  <a:pt x="4454716" y="2035"/>
                </a:lnTo>
                <a:lnTo>
                  <a:pt x="4485814" y="27948"/>
                </a:lnTo>
                <a:lnTo>
                  <a:pt x="4491228" y="254000"/>
                </a:lnTo>
                <a:lnTo>
                  <a:pt x="4489192" y="268288"/>
                </a:lnTo>
                <a:lnTo>
                  <a:pt x="4463279" y="299386"/>
                </a:lnTo>
                <a:lnTo>
                  <a:pt x="50800" y="304800"/>
                </a:lnTo>
                <a:lnTo>
                  <a:pt x="36515" y="302764"/>
                </a:lnTo>
                <a:lnTo>
                  <a:pt x="5415" y="276851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6996" y="2580132"/>
            <a:ext cx="440436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4146" y="2618994"/>
            <a:ext cx="322580" cy="357505"/>
          </a:xfrm>
          <a:custGeom>
            <a:avLst/>
            <a:gdLst/>
            <a:ahLst/>
            <a:cxnLst/>
            <a:rect l="l" t="t" r="r" b="b"/>
            <a:pathLst>
              <a:path w="322579" h="357505">
                <a:moveTo>
                  <a:pt x="0" y="357123"/>
                </a:moveTo>
                <a:lnTo>
                  <a:pt x="322199" y="0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559" y="2442972"/>
            <a:ext cx="1104900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1994" y="2547154"/>
            <a:ext cx="849630" cy="171450"/>
          </a:xfrm>
          <a:custGeom>
            <a:avLst/>
            <a:gdLst/>
            <a:ahLst/>
            <a:cxnLst/>
            <a:rect l="l" t="t" r="r" b="b"/>
            <a:pathLst>
              <a:path w="849629" h="171450">
                <a:moveTo>
                  <a:pt x="774280" y="85892"/>
                </a:moveTo>
                <a:lnTo>
                  <a:pt x="681039" y="142554"/>
                </a:lnTo>
                <a:lnTo>
                  <a:pt x="679251" y="153234"/>
                </a:lnTo>
                <a:lnTo>
                  <a:pt x="684447" y="166299"/>
                </a:lnTo>
                <a:lnTo>
                  <a:pt x="695169" y="171151"/>
                </a:lnTo>
                <a:lnTo>
                  <a:pt x="706881" y="168740"/>
                </a:lnTo>
                <a:lnTo>
                  <a:pt x="816743" y="104605"/>
                </a:lnTo>
                <a:lnTo>
                  <a:pt x="811529" y="104605"/>
                </a:lnTo>
                <a:lnTo>
                  <a:pt x="811529" y="102065"/>
                </a:lnTo>
                <a:lnTo>
                  <a:pt x="802004" y="102065"/>
                </a:lnTo>
                <a:lnTo>
                  <a:pt x="774280" y="85892"/>
                </a:lnTo>
                <a:close/>
              </a:path>
              <a:path w="849629" h="171450">
                <a:moveTo>
                  <a:pt x="741044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743488" y="104605"/>
                </a:lnTo>
                <a:lnTo>
                  <a:pt x="774280" y="85892"/>
                </a:lnTo>
                <a:lnTo>
                  <a:pt x="741044" y="66505"/>
                </a:lnTo>
                <a:close/>
              </a:path>
              <a:path w="849629" h="171450">
                <a:moveTo>
                  <a:pt x="816743" y="66505"/>
                </a:moveTo>
                <a:lnTo>
                  <a:pt x="811529" y="66505"/>
                </a:lnTo>
                <a:lnTo>
                  <a:pt x="811529" y="104605"/>
                </a:lnTo>
                <a:lnTo>
                  <a:pt x="816743" y="104605"/>
                </a:lnTo>
                <a:lnTo>
                  <a:pt x="849376" y="85555"/>
                </a:lnTo>
                <a:lnTo>
                  <a:pt x="816743" y="66505"/>
                </a:lnTo>
                <a:close/>
              </a:path>
              <a:path w="849629" h="171450">
                <a:moveTo>
                  <a:pt x="802004" y="69045"/>
                </a:moveTo>
                <a:lnTo>
                  <a:pt x="774280" y="85892"/>
                </a:lnTo>
                <a:lnTo>
                  <a:pt x="802004" y="102065"/>
                </a:lnTo>
                <a:lnTo>
                  <a:pt x="802004" y="69045"/>
                </a:lnTo>
                <a:close/>
              </a:path>
              <a:path w="849629" h="171450">
                <a:moveTo>
                  <a:pt x="811529" y="69045"/>
                </a:moveTo>
                <a:lnTo>
                  <a:pt x="802004" y="69045"/>
                </a:lnTo>
                <a:lnTo>
                  <a:pt x="802004" y="102065"/>
                </a:lnTo>
                <a:lnTo>
                  <a:pt x="811529" y="102065"/>
                </a:lnTo>
                <a:lnTo>
                  <a:pt x="811529" y="69045"/>
                </a:lnTo>
                <a:close/>
              </a:path>
              <a:path w="849629" h="171450">
                <a:moveTo>
                  <a:pt x="698242" y="0"/>
                </a:moveTo>
                <a:lnTo>
                  <a:pt x="687803" y="3565"/>
                </a:lnTo>
                <a:lnTo>
                  <a:pt x="678676" y="14753"/>
                </a:lnTo>
                <a:lnTo>
                  <a:pt x="679766" y="26420"/>
                </a:lnTo>
                <a:lnTo>
                  <a:pt x="687704" y="35390"/>
                </a:lnTo>
                <a:lnTo>
                  <a:pt x="774280" y="85892"/>
                </a:lnTo>
                <a:lnTo>
                  <a:pt x="802004" y="69045"/>
                </a:lnTo>
                <a:lnTo>
                  <a:pt x="811529" y="69045"/>
                </a:lnTo>
                <a:lnTo>
                  <a:pt x="811529" y="66505"/>
                </a:lnTo>
                <a:lnTo>
                  <a:pt x="816743" y="66505"/>
                </a:lnTo>
                <a:lnTo>
                  <a:pt x="706881" y="2370"/>
                </a:lnTo>
                <a:lnTo>
                  <a:pt x="69824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8915" y="3426489"/>
          <a:ext cx="7385938" cy="159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5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2200" spc="1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2200" spc="1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e: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hour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(24-hou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clock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format)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minute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095625">
              <a:lnSpc>
                <a:spcPct val="100000"/>
              </a:lnSpc>
            </a:pPr>
            <a:r>
              <a:rPr spc="-1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118173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#incl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3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657" y="1212672"/>
            <a:ext cx="147002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&lt;ioma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Time.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h"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89630"/>
            <a:ext cx="5082540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1900" spc="-20" dirty="0">
                <a:latin typeface="Courier New"/>
                <a:cs typeface="Courier New"/>
              </a:rPr>
              <a:t>Ti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e:</a:t>
            </a:r>
            <a:r>
              <a:rPr sz="1900" spc="-10" dirty="0">
                <a:latin typeface="Courier New"/>
                <a:cs typeface="Courier New"/>
              </a:rPr>
              <a:t>: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ime(){</a:t>
            </a:r>
            <a:endParaRPr sz="1900">
              <a:latin typeface="Courier New"/>
              <a:cs typeface="Courier New"/>
            </a:endParaRPr>
          </a:p>
          <a:p>
            <a:pPr marL="11696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h</a:t>
            </a:r>
            <a:r>
              <a:rPr sz="1900" spc="-25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nut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c</a:t>
            </a:r>
            <a:r>
              <a:rPr sz="1900" spc="-20" dirty="0">
                <a:latin typeface="Courier New"/>
                <a:cs typeface="Courier New"/>
              </a:rPr>
              <a:t>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2" y="3277361"/>
            <a:ext cx="65671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void </a:t>
            </a:r>
            <a:r>
              <a:rPr sz="1900" spc="-20" dirty="0">
                <a:latin typeface="Courier New"/>
                <a:cs typeface="Courier New"/>
              </a:rPr>
              <a:t>T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me</a:t>
            </a:r>
            <a:r>
              <a:rPr sz="1900" spc="-25" dirty="0">
                <a:latin typeface="Courier New"/>
                <a:cs typeface="Courier New"/>
              </a:rPr>
              <a:t>:</a:t>
            </a:r>
            <a:r>
              <a:rPr sz="1900" spc="-20" dirty="0">
                <a:latin typeface="Courier New"/>
                <a:cs typeface="Courier New"/>
              </a:rPr>
              <a:t>:setT</a:t>
            </a:r>
            <a:r>
              <a:rPr sz="1900" spc="-15" dirty="0">
                <a:latin typeface="Courier New"/>
                <a:cs typeface="Courier New"/>
              </a:rPr>
              <a:t>i</a:t>
            </a:r>
            <a:r>
              <a:rPr sz="1900" spc="-3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9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900" spc="-15" dirty="0">
                <a:latin typeface="Courier New"/>
                <a:cs typeface="Courier New"/>
              </a:rPr>
              <a:t>m,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900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 </a:t>
            </a:r>
            <a:r>
              <a:rPr sz="1900" spc="-20" dirty="0">
                <a:latin typeface="Courier New"/>
                <a:cs typeface="Courier New"/>
              </a:rPr>
              <a:t>){</a:t>
            </a:r>
            <a:endParaRPr sz="1900">
              <a:latin typeface="Courier New"/>
              <a:cs typeface="Courier New"/>
            </a:endParaRPr>
          </a:p>
          <a:p>
            <a:pPr marL="959485" marR="2132965" indent="-724535">
              <a:lnSpc>
                <a:spcPct val="100000"/>
              </a:lnSpc>
            </a:pP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)</a:t>
            </a:r>
            <a:r>
              <a:rPr sz="1900" spc="-25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 ( m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)</a:t>
            </a:r>
            <a:r>
              <a:rPr sz="1900" spc="-25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 (  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 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2404745" marR="2565400">
              <a:lnSpc>
                <a:spcPct val="100000"/>
              </a:lnSpc>
            </a:pPr>
            <a:r>
              <a:rPr sz="1900" spc="-25" dirty="0">
                <a:latin typeface="Courier New"/>
                <a:cs typeface="Courier New"/>
              </a:rPr>
              <a:t>h</a:t>
            </a:r>
            <a:r>
              <a:rPr sz="1900" spc="-20" dirty="0">
                <a:latin typeface="Courier New"/>
                <a:cs typeface="Courier New"/>
              </a:rPr>
              <a:t>ou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h; </a:t>
            </a:r>
            <a:r>
              <a:rPr sz="1900" spc="-3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25" dirty="0">
                <a:latin typeface="Courier New"/>
                <a:cs typeface="Courier New"/>
              </a:rPr>
              <a:t>u</a:t>
            </a:r>
            <a:r>
              <a:rPr sz="1900" spc="-20" dirty="0">
                <a:latin typeface="Courier New"/>
                <a:cs typeface="Courier New"/>
              </a:rPr>
              <a:t>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m; </a:t>
            </a:r>
            <a:r>
              <a:rPr sz="1900" spc="-25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econ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s;</a:t>
            </a:r>
            <a:endParaRPr sz="190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3277361"/>
            <a:ext cx="6567170" cy="2819400"/>
          </a:xfrm>
          <a:custGeom>
            <a:avLst/>
            <a:gdLst/>
            <a:ahLst/>
            <a:cxnLst/>
            <a:rect l="l" t="t" r="r" b="b"/>
            <a:pathLst>
              <a:path w="6567170" h="2819400">
                <a:moveTo>
                  <a:pt x="0" y="2819400"/>
                </a:moveTo>
                <a:lnTo>
                  <a:pt x="6566916" y="2819400"/>
                </a:lnTo>
                <a:lnTo>
                  <a:pt x="6566916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191510">
              <a:lnSpc>
                <a:spcPct val="100000"/>
              </a:lnSpc>
            </a:pPr>
            <a:r>
              <a:rPr spc="-26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est.cpp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47800"/>
            <a:ext cx="9046464" cy="281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290827"/>
            <a:ext cx="9046464" cy="23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850389">
              <a:lnSpc>
                <a:spcPct val="100000"/>
              </a:lnSpc>
            </a:pPr>
            <a:r>
              <a:rPr spc="-26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est.cpp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dirty="0"/>
              <a:t>Driver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64111"/>
            <a:ext cx="209677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#inc</a:t>
            </a:r>
            <a:r>
              <a:rPr sz="3400" spc="-2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ude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9010" y="1164111"/>
            <a:ext cx="261366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&lt;iostream&gt;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"T</a:t>
            </a:r>
            <a:r>
              <a:rPr sz="3400" spc="-4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me.h"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8076"/>
            <a:ext cx="13195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006FC0"/>
                </a:solidFill>
                <a:latin typeface="Courier New"/>
                <a:cs typeface="Courier New"/>
              </a:rPr>
              <a:t>using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685" y="2408076"/>
            <a:ext cx="364997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006FC0"/>
                </a:solidFill>
                <a:latin typeface="Courier New"/>
                <a:cs typeface="Courier New"/>
              </a:rPr>
              <a:t>namespac</a:t>
            </a:r>
            <a:r>
              <a:rPr sz="3400" spc="-2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34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std;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29644"/>
            <a:ext cx="261556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latin typeface="Courier New"/>
                <a:cs typeface="Courier New"/>
              </a:rPr>
              <a:t>in</a:t>
            </a:r>
            <a:r>
              <a:rPr sz="3400" spc="-25" dirty="0">
                <a:latin typeface="Courier New"/>
                <a:cs typeface="Courier New"/>
              </a:rPr>
              <a:t>t</a:t>
            </a:r>
            <a:r>
              <a:rPr sz="3400" spc="-5" dirty="0"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main()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25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273706"/>
            <a:ext cx="3649979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400" spc="-30" dirty="0">
                <a:latin typeface="Courier New"/>
                <a:cs typeface="Courier New"/>
              </a:rPr>
              <a:t>Ti</a:t>
            </a:r>
            <a:r>
              <a:rPr sz="3400" spc="-20" dirty="0">
                <a:latin typeface="Courier New"/>
                <a:cs typeface="Courier New"/>
              </a:rPr>
              <a:t>m</a:t>
            </a:r>
            <a:r>
              <a:rPr sz="3400" spc="-25" dirty="0">
                <a:latin typeface="Courier New"/>
                <a:cs typeface="Courier New"/>
              </a:rPr>
              <a:t>e</a:t>
            </a:r>
            <a:r>
              <a:rPr sz="3400" spc="-5" dirty="0"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t; t.</a:t>
            </a:r>
            <a:r>
              <a:rPr sz="3400" spc="-20" dirty="0">
                <a:latin typeface="Courier New"/>
                <a:cs typeface="Courier New"/>
              </a:rPr>
              <a:t>s</a:t>
            </a:r>
            <a:r>
              <a:rPr sz="3400" spc="-30" dirty="0">
                <a:latin typeface="Courier New"/>
                <a:cs typeface="Courier New"/>
              </a:rPr>
              <a:t>etTi</a:t>
            </a:r>
            <a:r>
              <a:rPr sz="3400" spc="-20" dirty="0">
                <a:latin typeface="Courier New"/>
                <a:cs typeface="Courier New"/>
              </a:rPr>
              <a:t>m</a:t>
            </a:r>
            <a:r>
              <a:rPr sz="3400" spc="-30" dirty="0">
                <a:latin typeface="Courier New"/>
                <a:cs typeface="Courier New"/>
              </a:rPr>
              <a:t>e</a:t>
            </a:r>
            <a:r>
              <a:rPr sz="3400" spc="-25" dirty="0">
                <a:latin typeface="Courier New"/>
                <a:cs typeface="Courier New"/>
              </a:rPr>
              <a:t>(</a:t>
            </a:r>
            <a:r>
              <a:rPr sz="3400" spc="-20" dirty="0">
                <a:latin typeface="Courier New"/>
                <a:cs typeface="Courier New"/>
              </a:rPr>
              <a:t> 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13</a:t>
            </a:r>
            <a:r>
              <a:rPr sz="3400" spc="-25" dirty="0">
                <a:latin typeface="Courier New"/>
                <a:cs typeface="Courier New"/>
              </a:rPr>
              <a:t>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0940" y="4895879"/>
            <a:ext cx="20967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3400" spc="-25" dirty="0">
                <a:latin typeface="Courier New"/>
                <a:cs typeface="Courier New"/>
              </a:rPr>
              <a:t>,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3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517620"/>
            <a:ext cx="2844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284" rIns="0" bIns="0" rtlCol="0">
            <a:spAutoFit/>
          </a:bodyPr>
          <a:lstStyle/>
          <a:p>
            <a:pPr marL="77851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 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4400" spc="-8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ace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Car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3470275" cy="279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Wheels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Acce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Gear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Ap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2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ur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On/O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84" rIns="0" bIns="0" rtlCol="0">
            <a:spAutoFit/>
          </a:bodyPr>
          <a:lstStyle/>
          <a:p>
            <a:pPr marL="42164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ace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 a Phone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Place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onnec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Add </a:t>
            </a:r>
            <a:r>
              <a:rPr sz="3200" spc="-5" dirty="0">
                <a:latin typeface="Calibri"/>
                <a:cs typeface="Calibri"/>
              </a:rPr>
              <a:t>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book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numb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13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387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387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060" rIns="0" bIns="0" rtlCol="0">
            <a:spAutoFit/>
          </a:bodyPr>
          <a:lstStyle/>
          <a:p>
            <a:pPr marL="21291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Impleme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7176770" cy="31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vides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the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udes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Functionali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288797"/>
            <a:ext cx="807910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x</a:t>
            </a:r>
            <a:r>
              <a:rPr sz="4000" spc="-30" dirty="0">
                <a:latin typeface="Calibri"/>
                <a:cs typeface="Calibri"/>
              </a:rPr>
              <a:t>am</a:t>
            </a:r>
            <a:r>
              <a:rPr sz="4000" spc="-20" dirty="0">
                <a:latin typeface="Calibri"/>
                <a:cs typeface="Calibri"/>
              </a:rPr>
              <a:t>p</a:t>
            </a:r>
            <a:r>
              <a:rPr sz="4000" spc="-15" dirty="0">
                <a:latin typeface="Calibri"/>
                <a:cs typeface="Calibri"/>
              </a:rPr>
              <a:t>le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–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Impleme</a:t>
            </a:r>
            <a:r>
              <a:rPr sz="4000" spc="-60" dirty="0">
                <a:latin typeface="Calibri"/>
                <a:cs typeface="Calibri"/>
              </a:rPr>
              <a:t>nt</a:t>
            </a:r>
            <a:r>
              <a:rPr sz="4000" spc="-55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Gear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B</a:t>
            </a:r>
            <a:r>
              <a:rPr sz="4000" spc="-95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5515610" cy="265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Mechani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7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Functiona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Mecha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han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51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82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625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25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Impleme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nt</a:t>
            </a:r>
            <a:r>
              <a:rPr sz="4000" spc="-5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r>
              <a:rPr sz="4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f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ess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Phone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3631565" cy="265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Functiona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ead/wr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cu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01496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44524"/>
            <a:ext cx="9143999" cy="24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89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689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6BC3824BD7F4DBCF38DF47CC18CDB" ma:contentTypeVersion="2" ma:contentTypeDescription="Create a new document." ma:contentTypeScope="" ma:versionID="e2d756f5f6487da6384bbe55c52462dc">
  <xsd:schema xmlns:xsd="http://www.w3.org/2001/XMLSchema" xmlns:xs="http://www.w3.org/2001/XMLSchema" xmlns:p="http://schemas.microsoft.com/office/2006/metadata/properties" xmlns:ns2="42543d54-8991-4a59-86fb-2f635904dd25" targetNamespace="http://schemas.microsoft.com/office/2006/metadata/properties" ma:root="true" ma:fieldsID="5fca65ac60a39217f0fb0163a74aee2e" ns2:_="">
    <xsd:import namespace="42543d54-8991-4a59-86fb-2f635904dd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43d54-8991-4a59-86fb-2f635904d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7D16B6-03DD-49D9-95F4-4DAE99362D90}"/>
</file>

<file path=customXml/itemProps2.xml><?xml version="1.0" encoding="utf-8"?>
<ds:datastoreItem xmlns:ds="http://schemas.openxmlformats.org/officeDocument/2006/customXml" ds:itemID="{8F971CA0-35F1-4F2B-8488-D2D28C5B78C6}"/>
</file>

<file path=customXml/itemProps3.xml><?xml version="1.0" encoding="utf-8"?>
<ds:datastoreItem xmlns:ds="http://schemas.openxmlformats.org/officeDocument/2006/customXml" ds:itemID="{B474A33C-004A-4570-88D1-33C39D11BCF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1626</Words>
  <Application>Microsoft Office PowerPoint</Application>
  <PresentationFormat>On-screen Show (4:3)</PresentationFormat>
  <Paragraphs>448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Office Theme</vt:lpstr>
      <vt:lpstr>PowerPoint Presentation</vt:lpstr>
      <vt:lpstr>Contents</vt:lpstr>
      <vt:lpstr>PowerPoint Presentation</vt:lpstr>
      <vt:lpstr>Start by an Example of Student</vt:lpstr>
      <vt:lpstr>Example – Interface of a Car</vt:lpstr>
      <vt:lpstr>Example – Interface of a Phone</vt:lpstr>
      <vt:lpstr>Implementation</vt:lpstr>
      <vt:lpstr>PowerPoint Presentation</vt:lpstr>
      <vt:lpstr>Example – Implementation of Address Book in a Phone</vt:lpstr>
      <vt:lpstr>PowerPoint Presentation</vt:lpstr>
      <vt:lpstr>Interface of a Class</vt:lpstr>
      <vt:lpstr>PowerPoint Presentation</vt:lpstr>
      <vt:lpstr>PowerPoint Presentation</vt:lpstr>
      <vt:lpstr>Example –</vt:lpstr>
      <vt:lpstr>Example –</vt:lpstr>
      <vt:lpstr>Separating Interface from Implementation</vt:lpstr>
      <vt:lpstr>PowerPoint Presentation</vt:lpstr>
      <vt:lpstr>PowerPoint Presentation</vt:lpstr>
      <vt:lpstr>Advantages of Separation</vt:lpstr>
      <vt:lpstr>PowerPoint Presentation</vt:lpstr>
      <vt:lpstr>PowerPoint Presentation</vt:lpstr>
      <vt:lpstr>PowerPoint Presentation</vt:lpstr>
      <vt:lpstr>PowerPoint Presentation</vt:lpstr>
      <vt:lpstr>Duplicate definitions</vt:lpstr>
      <vt:lpstr>Duplicate definitions</vt:lpstr>
      <vt:lpstr>Duplicate definitions</vt:lpstr>
      <vt:lpstr>Preprocessor Wrapper</vt:lpstr>
      <vt:lpstr>Preprocessor Wrapper</vt:lpstr>
      <vt:lpstr>Preprocessor Wrapper</vt:lpstr>
      <vt:lpstr>Preprocessor Wrapper</vt:lpstr>
      <vt:lpstr>Preprocessor Wrapper</vt:lpstr>
      <vt:lpstr>Preprocessor Wrapper</vt:lpstr>
      <vt:lpstr>Preprocessor Wrapper</vt:lpstr>
      <vt:lpstr>Class Definition</vt:lpstr>
      <vt:lpstr>PowerPoint Presentation</vt:lpstr>
      <vt:lpstr>Example</vt:lpstr>
      <vt:lpstr>Time.h</vt:lpstr>
      <vt:lpstr>Principle of “Least Privilege”</vt:lpstr>
      <vt:lpstr>Time.cpp</vt:lpstr>
      <vt:lpstr>Class Definition</vt:lpstr>
      <vt:lpstr>Time.h</vt:lpstr>
      <vt:lpstr>Time.cpp</vt:lpstr>
      <vt:lpstr>Test.cpp</vt:lpstr>
      <vt:lpstr>Test.cpp - Driver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Sana Khalique</dc:creator>
  <cp:lastModifiedBy>KKK</cp:lastModifiedBy>
  <cp:revision>8</cp:revision>
  <dcterms:created xsi:type="dcterms:W3CDTF">2020-03-04T10:46:52Z</dcterms:created>
  <dcterms:modified xsi:type="dcterms:W3CDTF">2021-10-28T06:47:30Z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2020-03-04T00:00:00Z</vt:filetime>
  </property>
  <property fmtid="{D5CDD505-2E9C-101B-9397-08002B2CF9AE}" pid="4" name="ContentTypeId">
    <vt:lpwstr>0x010100CDF6BC3824BD7F4DBCF38DF47CC18CDB</vt:lpwstr>
  </property>
</Properties>
</file>