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3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91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63234"/>
            <a:ext cx="8986520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237" y="1432294"/>
            <a:ext cx="7875524" cy="393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905" y="3886200"/>
            <a:ext cx="595630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Bookman Old Style"/>
                <a:cs typeface="Bookman Old Style"/>
              </a:rPr>
              <a:t>O</a:t>
            </a:r>
            <a:r>
              <a:rPr sz="3200" b="0" spc="5" dirty="0">
                <a:latin typeface="Bookman Old Style"/>
                <a:cs typeface="Bookman Old Style"/>
              </a:rPr>
              <a:t>b</a:t>
            </a:r>
            <a:r>
              <a:rPr sz="3200" b="0" dirty="0">
                <a:latin typeface="Bookman Old Style"/>
                <a:cs typeface="Bookman Old Style"/>
              </a:rPr>
              <a:t>ject</a:t>
            </a:r>
            <a:r>
              <a:rPr sz="3200" b="0" spc="-25" dirty="0">
                <a:latin typeface="Bookman Old Style"/>
                <a:cs typeface="Bookman Old Style"/>
              </a:rPr>
              <a:t> </a:t>
            </a:r>
            <a:r>
              <a:rPr sz="3200" b="0" dirty="0">
                <a:latin typeface="Bookman Old Style"/>
                <a:cs typeface="Bookman Old Style"/>
              </a:rPr>
              <a:t>Oriented</a:t>
            </a:r>
            <a:r>
              <a:rPr sz="3200" b="0" spc="-10" dirty="0">
                <a:latin typeface="Bookman Old Style"/>
                <a:cs typeface="Bookman Old Style"/>
              </a:rPr>
              <a:t> </a:t>
            </a:r>
            <a:r>
              <a:rPr sz="3200" b="0" spc="-5" dirty="0">
                <a:latin typeface="Bookman Old Style"/>
                <a:cs typeface="Bookman Old Style"/>
              </a:rPr>
              <a:t>Programmi</a:t>
            </a:r>
            <a:r>
              <a:rPr sz="3200" b="0" spc="-10" dirty="0">
                <a:latin typeface="Bookman Old Style"/>
                <a:cs typeface="Bookman Old Style"/>
              </a:rPr>
              <a:t>n</a:t>
            </a:r>
            <a:r>
              <a:rPr sz="3200" b="0" dirty="0">
                <a:latin typeface="Bookman Old Style"/>
                <a:cs typeface="Bookman Old Style"/>
              </a:rPr>
              <a:t>g</a:t>
            </a:r>
            <a:endParaRPr sz="3200">
              <a:latin typeface="Bookman Old Style"/>
              <a:cs typeface="Bookman Old Style"/>
            </a:endParaRPr>
          </a:p>
          <a:p>
            <a:pPr marL="3885565">
              <a:lnSpc>
                <a:spcPct val="100000"/>
              </a:lnSpc>
            </a:pPr>
            <a:r>
              <a:rPr sz="3200" b="0" dirty="0">
                <a:latin typeface="Bookman Old Style"/>
                <a:cs typeface="Bookman Old Style"/>
              </a:rPr>
              <a:t>Using</a:t>
            </a:r>
            <a:r>
              <a:rPr sz="3200" b="0" spc="-20" dirty="0">
                <a:latin typeface="Bookman Old Style"/>
                <a:cs typeface="Bookman Old Style"/>
              </a:rPr>
              <a:t> </a:t>
            </a:r>
            <a:r>
              <a:rPr sz="3200" b="0" dirty="0">
                <a:latin typeface="Bookman Old Style"/>
                <a:cs typeface="Bookman Old Style"/>
              </a:rPr>
              <a:t>C++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0" y="5181600"/>
            <a:ext cx="39325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64652"/>
                </a:solidFill>
                <a:latin typeface="Bookman Old Style"/>
                <a:cs typeface="Bookman Old Style"/>
              </a:rPr>
              <a:t>Frie</a:t>
            </a:r>
            <a:r>
              <a:rPr sz="2000" b="1" spc="5" dirty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000" b="1" dirty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000" b="1" spc="-2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000" b="1" spc="-5" dirty="0">
                <a:solidFill>
                  <a:srgbClr val="464652"/>
                </a:solidFill>
                <a:latin typeface="Bookman Old Style"/>
                <a:cs typeface="Bookman Old Style"/>
              </a:rPr>
              <a:t>Functi</a:t>
            </a:r>
            <a:r>
              <a:rPr sz="2000" b="1" spc="5" dirty="0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sz="2000" b="1" spc="-5" dirty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000" b="1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sz="2000" b="1" spc="-3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000" b="1" spc="-5" dirty="0">
                <a:solidFill>
                  <a:srgbClr val="464652"/>
                </a:solidFill>
                <a:latin typeface="Bookman Old Style"/>
                <a:cs typeface="Bookman Old Style"/>
              </a:rPr>
              <a:t>an</a:t>
            </a:r>
            <a:r>
              <a:rPr sz="2000" b="1" dirty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000" b="1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000" b="1" dirty="0">
                <a:solidFill>
                  <a:srgbClr val="464652"/>
                </a:solidFill>
                <a:latin typeface="Bookman Old Style"/>
                <a:cs typeface="Bookman Old Style"/>
              </a:rPr>
              <a:t>Classes</a:t>
            </a:r>
            <a:endParaRPr sz="20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3451225" cy="0"/>
          </a:xfrm>
          <a:custGeom>
            <a:avLst/>
            <a:gdLst/>
            <a:ahLst/>
            <a:cxnLst/>
            <a:rect l="l" t="t" r="r" b="b"/>
            <a:pathLst>
              <a:path w="3451225">
                <a:moveTo>
                  <a:pt x="0" y="0"/>
                </a:moveTo>
                <a:lnTo>
                  <a:pt x="3451098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55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427" y="1085088"/>
            <a:ext cx="8767572" cy="501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7111" y="2747772"/>
            <a:ext cx="5699760" cy="346075"/>
          </a:xfrm>
          <a:custGeom>
            <a:avLst/>
            <a:gdLst/>
            <a:ahLst/>
            <a:cxnLst/>
            <a:rect l="l" t="t" r="r" b="b"/>
            <a:pathLst>
              <a:path w="5699759" h="346075">
                <a:moveTo>
                  <a:pt x="0" y="345948"/>
                </a:moveTo>
                <a:lnTo>
                  <a:pt x="5699760" y="345948"/>
                </a:lnTo>
                <a:lnTo>
                  <a:pt x="569976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8297" y="784098"/>
            <a:ext cx="4977765" cy="1676400"/>
          </a:xfrm>
          <a:custGeom>
            <a:avLst/>
            <a:gdLst/>
            <a:ahLst/>
            <a:cxnLst/>
            <a:rect l="l" t="t" r="r" b="b"/>
            <a:pathLst>
              <a:path w="4977765" h="1676400">
                <a:moveTo>
                  <a:pt x="0" y="1676400"/>
                </a:moveTo>
                <a:lnTo>
                  <a:pt x="4977384" y="1676400"/>
                </a:lnTo>
                <a:lnTo>
                  <a:pt x="497738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8297" y="784098"/>
            <a:ext cx="4977765" cy="1676400"/>
          </a:xfrm>
          <a:custGeom>
            <a:avLst/>
            <a:gdLst/>
            <a:ahLst/>
            <a:cxnLst/>
            <a:rect l="l" t="t" r="r" b="b"/>
            <a:pathLst>
              <a:path w="4977765" h="1676400">
                <a:moveTo>
                  <a:pt x="0" y="1676400"/>
                </a:moveTo>
                <a:lnTo>
                  <a:pt x="4977384" y="1676400"/>
                </a:lnTo>
                <a:lnTo>
                  <a:pt x="497738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56126" y="1026967"/>
            <a:ext cx="4676140" cy="123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800"/>
              </a:lnSpc>
            </a:pPr>
            <a:r>
              <a:rPr sz="2800" spc="-15" dirty="0">
                <a:latin typeface="Arial"/>
                <a:cs typeface="Arial"/>
              </a:rPr>
              <a:t>ca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y</a:t>
            </a:r>
            <a:r>
              <a:rPr sz="2800" spc="-20" dirty="0">
                <a:latin typeface="Arial"/>
                <a:cs typeface="Arial"/>
              </a:rPr>
              <a:t>whe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</a:t>
            </a:r>
            <a:r>
              <a:rPr sz="2800" spc="-15" dirty="0">
                <a:latin typeface="Arial"/>
                <a:cs typeface="Arial"/>
              </a:rPr>
              <a:t>ass e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th</a:t>
            </a:r>
            <a:r>
              <a:rPr sz="2800" spc="-10" dirty="0">
                <a:latin typeface="Arial"/>
                <a:cs typeface="Arial"/>
              </a:rPr>
              <a:t>er</a:t>
            </a:r>
            <a:r>
              <a:rPr sz="2800" spc="-5" dirty="0">
                <a:latin typeface="Arial"/>
                <a:cs typeface="Arial"/>
              </a:rPr>
              <a:t> i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15" dirty="0">
                <a:latin typeface="Arial"/>
                <a:cs typeface="Arial"/>
              </a:rPr>
              <a:t>ate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ic sect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195" y="1156714"/>
            <a:ext cx="7077709" cy="563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56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195" y="1156714"/>
            <a:ext cx="7077456" cy="5634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4627" y="2020823"/>
            <a:ext cx="5699760" cy="346075"/>
          </a:xfrm>
          <a:custGeom>
            <a:avLst/>
            <a:gdLst/>
            <a:ahLst/>
            <a:cxnLst/>
            <a:rect l="l" t="t" r="r" b="b"/>
            <a:pathLst>
              <a:path w="5699759" h="346075">
                <a:moveTo>
                  <a:pt x="0" y="345948"/>
                </a:moveTo>
                <a:lnTo>
                  <a:pt x="5699760" y="345948"/>
                </a:lnTo>
                <a:lnTo>
                  <a:pt x="569976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786" rIns="0" bIns="0" rtlCol="0">
            <a:spAutoFit/>
          </a:bodyPr>
          <a:lstStyle/>
          <a:p>
            <a:pPr marL="466725">
              <a:lnSpc>
                <a:spcPct val="100000"/>
              </a:lnSpc>
            </a:pPr>
            <a:r>
              <a:rPr spc="-5" dirty="0"/>
              <a:t>Tem</a:t>
            </a:r>
            <a:r>
              <a:rPr spc="10" dirty="0"/>
              <a:t>p</a:t>
            </a:r>
            <a:r>
              <a:rPr spc="-5" dirty="0"/>
              <a:t>eratur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6418322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>
                <a:latin typeface="Cambria"/>
                <a:cs typeface="Cambria"/>
              </a:rPr>
              <a:t>Create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 </a:t>
            </a:r>
            <a:r>
              <a:rPr spc="10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e</a:t>
            </a:r>
            <a:r>
              <a:rPr spc="5" dirty="0">
                <a:latin typeface="Cambria"/>
                <a:cs typeface="Cambria"/>
              </a:rPr>
              <a:t>m</a:t>
            </a:r>
            <a:r>
              <a:rPr spc="-5" dirty="0">
                <a:latin typeface="Cambria"/>
                <a:cs typeface="Cambria"/>
              </a:rPr>
              <a:t>peratur</a:t>
            </a:r>
            <a:r>
              <a:rPr dirty="0">
                <a:latin typeface="Cambria"/>
                <a:cs typeface="Cambria"/>
              </a:rPr>
              <a:t>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cl</a:t>
            </a:r>
            <a:r>
              <a:rPr spc="-5" dirty="0">
                <a:latin typeface="Cambria"/>
                <a:cs typeface="Cambria"/>
              </a:rPr>
              <a:t>as</a:t>
            </a:r>
            <a:r>
              <a:rPr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</a:t>
            </a:r>
            <a:r>
              <a:rPr spc="5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resent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tem</a:t>
            </a:r>
            <a:r>
              <a:rPr spc="5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er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ture</a:t>
            </a:r>
            <a:endParaRPr sz="2000">
              <a:latin typeface="Cambria"/>
              <a:cs typeface="Cambria"/>
            </a:endParaRPr>
          </a:p>
          <a:p>
            <a:pPr marL="370840"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in C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lsius.</a:t>
            </a:r>
          </a:p>
          <a:p>
            <a:pPr marL="17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>
                <a:latin typeface="Cambria"/>
                <a:cs typeface="Cambria"/>
              </a:rPr>
              <a:t>Provide a </a:t>
            </a:r>
            <a:r>
              <a:rPr spc="5" dirty="0">
                <a:latin typeface="Cambria"/>
                <a:cs typeface="Cambria"/>
              </a:rPr>
              <a:t>p</a:t>
            </a:r>
            <a:r>
              <a:rPr spc="-5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r</a:t>
            </a:r>
            <a:r>
              <a:rPr spc="-5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m</a:t>
            </a:r>
            <a:r>
              <a:rPr dirty="0">
                <a:latin typeface="Cambria"/>
                <a:cs typeface="Cambria"/>
              </a:rPr>
              <a:t>ete</a:t>
            </a:r>
            <a:r>
              <a:rPr spc="5" dirty="0">
                <a:latin typeface="Cambria"/>
                <a:cs typeface="Cambria"/>
              </a:rPr>
              <a:t>r</a:t>
            </a:r>
            <a:r>
              <a:rPr dirty="0">
                <a:latin typeface="Cambria"/>
                <a:cs typeface="Cambria"/>
              </a:rPr>
              <a:t>ized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</a:t>
            </a:r>
            <a:r>
              <a:rPr spc="5" dirty="0">
                <a:latin typeface="Cambria"/>
                <a:cs typeface="Cambria"/>
              </a:rPr>
              <a:t>r</a:t>
            </a:r>
            <a:r>
              <a:rPr spc="-5" dirty="0">
                <a:latin typeface="Cambria"/>
                <a:cs typeface="Cambria"/>
              </a:rPr>
              <a:t>u</a:t>
            </a:r>
            <a:r>
              <a:rPr spc="5" dirty="0">
                <a:latin typeface="Cambria"/>
                <a:cs typeface="Cambria"/>
              </a:rPr>
              <a:t>c</a:t>
            </a:r>
            <a:r>
              <a:rPr spc="-5" dirty="0">
                <a:latin typeface="Cambria"/>
                <a:cs typeface="Cambria"/>
              </a:rPr>
              <a:t>to</a:t>
            </a:r>
            <a:r>
              <a:rPr dirty="0">
                <a:latin typeface="Cambria"/>
                <a:cs typeface="Cambria"/>
              </a:rPr>
              <a:t>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o initialize</a:t>
            </a:r>
            <a:endParaRPr sz="2000">
              <a:latin typeface="Cambria"/>
              <a:cs typeface="Cambria"/>
            </a:endParaRPr>
          </a:p>
          <a:p>
            <a:pPr marL="370840"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Celsius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value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use</a:t>
            </a:r>
            <a:r>
              <a:rPr dirty="0">
                <a:latin typeface="Cambria"/>
                <a:cs typeface="Cambria"/>
              </a:rPr>
              <a:t>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</a:t>
            </a:r>
            <a:r>
              <a:rPr spc="5" dirty="0">
                <a:latin typeface="Cambria"/>
                <a:cs typeface="Cambria"/>
              </a:rPr>
              <a:t>r</a:t>
            </a:r>
            <a:r>
              <a:rPr dirty="0">
                <a:latin typeface="Cambria"/>
                <a:cs typeface="Cambria"/>
              </a:rPr>
              <a:t>ovi</a:t>
            </a:r>
            <a:r>
              <a:rPr spc="-15" dirty="0">
                <a:latin typeface="Cambria"/>
                <a:cs typeface="Cambria"/>
              </a:rPr>
              <a:t>d</a:t>
            </a:r>
            <a:r>
              <a:rPr dirty="0">
                <a:latin typeface="Cambria"/>
                <a:cs typeface="Cambria"/>
              </a:rPr>
              <a:t>ed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786" rIns="0" bIns="0" rtlCol="0">
            <a:spAutoFit/>
          </a:bodyPr>
          <a:lstStyle/>
          <a:p>
            <a:pPr marL="466725">
              <a:lnSpc>
                <a:spcPct val="100000"/>
              </a:lnSpc>
            </a:pPr>
            <a:r>
              <a:rPr spc="-5" dirty="0"/>
              <a:t>Tem</a:t>
            </a:r>
            <a:r>
              <a:rPr spc="10" dirty="0"/>
              <a:t>p</a:t>
            </a:r>
            <a:r>
              <a:rPr spc="-5" dirty="0"/>
              <a:t>eratur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6418322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" y="1301496"/>
            <a:ext cx="5794248" cy="3828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848" y="1365503"/>
            <a:ext cx="5611368" cy="3645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798" y="1346453"/>
            <a:ext cx="5649595" cy="3683635"/>
          </a:xfrm>
          <a:custGeom>
            <a:avLst/>
            <a:gdLst/>
            <a:ahLst/>
            <a:cxnLst/>
            <a:rect l="l" t="t" r="r" b="b"/>
            <a:pathLst>
              <a:path w="5649595" h="3683635">
                <a:moveTo>
                  <a:pt x="0" y="3683508"/>
                </a:moveTo>
                <a:lnTo>
                  <a:pt x="5649468" y="3683508"/>
                </a:lnTo>
                <a:lnTo>
                  <a:pt x="5649468" y="0"/>
                </a:lnTo>
                <a:lnTo>
                  <a:pt x="0" y="0"/>
                </a:lnTo>
                <a:lnTo>
                  <a:pt x="0" y="368350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196" y="612021"/>
            <a:ext cx="7935595" cy="3284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Tem</a:t>
            </a:r>
            <a:r>
              <a:rPr sz="3200" b="0" spc="10" dirty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sz="3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eratur</a:t>
            </a: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sz="3200" b="0" spc="-2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Class</a:t>
            </a:r>
            <a:endParaRPr sz="3200">
              <a:latin typeface="Bookman Old Style"/>
              <a:cs typeface="Bookman Old Style"/>
            </a:endParaRPr>
          </a:p>
          <a:p>
            <a:pPr marL="472440" marR="5080" indent="-353695">
              <a:lnSpc>
                <a:spcPct val="100000"/>
              </a:lnSpc>
              <a:spcBef>
                <a:spcPts val="27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3200" dirty="0">
                <a:latin typeface="Cambria"/>
                <a:cs typeface="Cambria"/>
              </a:rPr>
              <a:t>Update</a:t>
            </a:r>
            <a:r>
              <a:rPr sz="3200" spc="-5" dirty="0">
                <a:latin typeface="Cambria"/>
                <a:cs typeface="Cambria"/>
              </a:rPr>
              <a:t> t</a:t>
            </a:r>
            <a:r>
              <a:rPr sz="3200" spc="-10" dirty="0">
                <a:latin typeface="Cambria"/>
                <a:cs typeface="Cambria"/>
              </a:rPr>
              <a:t>h</a:t>
            </a:r>
            <a:r>
              <a:rPr sz="3200" dirty="0">
                <a:latin typeface="Cambria"/>
                <a:cs typeface="Cambria"/>
              </a:rPr>
              <a:t>e class</a:t>
            </a:r>
            <a:r>
              <a:rPr sz="3200" spc="1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</a:t>
            </a:r>
            <a:r>
              <a:rPr sz="3200" dirty="0">
                <a:latin typeface="Cambria"/>
                <a:cs typeface="Cambria"/>
              </a:rPr>
              <a:t>o include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 </a:t>
            </a:r>
            <a:r>
              <a:rPr sz="3200" spc="-5" dirty="0">
                <a:latin typeface="Cambria"/>
                <a:cs typeface="Cambria"/>
              </a:rPr>
              <a:t>no</a:t>
            </a:r>
            <a:r>
              <a:rPr sz="3200" dirty="0">
                <a:latin typeface="Cambria"/>
                <a:cs typeface="Cambria"/>
              </a:rPr>
              <a:t>n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member </a:t>
            </a:r>
            <a:r>
              <a:rPr sz="3200" dirty="0">
                <a:latin typeface="Cambria"/>
                <a:cs typeface="Cambria"/>
              </a:rPr>
              <a:t>function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tempfah</a:t>
            </a:r>
            <a:r>
              <a:rPr sz="3200" spc="-10" dirty="0">
                <a:latin typeface="Cambria"/>
                <a:cs typeface="Cambria"/>
              </a:rPr>
              <a:t>r</a:t>
            </a:r>
            <a:r>
              <a:rPr sz="3200" dirty="0">
                <a:latin typeface="Cambria"/>
                <a:cs typeface="Cambria"/>
              </a:rPr>
              <a:t>enh</a:t>
            </a:r>
            <a:r>
              <a:rPr sz="3200" spc="-15" dirty="0">
                <a:latin typeface="Cambria"/>
                <a:cs typeface="Cambria"/>
              </a:rPr>
              <a:t>e</a:t>
            </a:r>
            <a:r>
              <a:rPr sz="3200" dirty="0">
                <a:latin typeface="Cambria"/>
                <a:cs typeface="Cambria"/>
              </a:rPr>
              <a:t>it</a:t>
            </a:r>
            <a:r>
              <a:rPr sz="3200" spc="1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spc="-10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r</a:t>
            </a:r>
            <a:r>
              <a:rPr sz="3200" spc="-10" dirty="0">
                <a:latin typeface="Cambria"/>
                <a:cs typeface="Cambria"/>
              </a:rPr>
              <a:t>e</a:t>
            </a:r>
            <a:r>
              <a:rPr sz="3200" spc="-5" dirty="0">
                <a:latin typeface="Cambria"/>
                <a:cs typeface="Cambria"/>
              </a:rPr>
              <a:t>tu</a:t>
            </a:r>
            <a:r>
              <a:rPr sz="3200" spc="-15" dirty="0">
                <a:latin typeface="Cambria"/>
                <a:cs typeface="Cambria"/>
              </a:rPr>
              <a:t>r</a:t>
            </a:r>
            <a:r>
              <a:rPr sz="3200" spc="-5" dirty="0">
                <a:latin typeface="Cambria"/>
                <a:cs typeface="Cambria"/>
              </a:rPr>
              <a:t>n</a:t>
            </a:r>
            <a:r>
              <a:rPr sz="3200" dirty="0">
                <a:latin typeface="Cambria"/>
                <a:cs typeface="Cambria"/>
              </a:rPr>
              <a:t>s </a:t>
            </a:r>
            <a:r>
              <a:rPr sz="3200" spc="5" dirty="0">
                <a:latin typeface="Cambria"/>
                <a:cs typeface="Cambria"/>
              </a:rPr>
              <a:t>v</a:t>
            </a:r>
            <a:r>
              <a:rPr sz="3200" spc="-5" dirty="0">
                <a:latin typeface="Cambria"/>
                <a:cs typeface="Cambria"/>
              </a:rPr>
              <a:t>al</a:t>
            </a:r>
            <a:r>
              <a:rPr sz="3200" spc="-15" dirty="0">
                <a:latin typeface="Cambria"/>
                <a:cs typeface="Cambria"/>
              </a:rPr>
              <a:t>u</a:t>
            </a:r>
            <a:r>
              <a:rPr sz="3200" dirty="0">
                <a:latin typeface="Cambria"/>
                <a:cs typeface="Cambria"/>
              </a:rPr>
              <a:t>e of </a:t>
            </a:r>
            <a:r>
              <a:rPr sz="3200" spc="-5" dirty="0">
                <a:latin typeface="Cambria"/>
                <a:cs typeface="Cambria"/>
              </a:rPr>
              <a:t>temperat</a:t>
            </a:r>
            <a:r>
              <a:rPr sz="3200" spc="-10" dirty="0">
                <a:latin typeface="Cambria"/>
                <a:cs typeface="Cambria"/>
              </a:rPr>
              <a:t>u</a:t>
            </a:r>
            <a:r>
              <a:rPr sz="3200" dirty="0">
                <a:latin typeface="Cambria"/>
                <a:cs typeface="Cambria"/>
              </a:rPr>
              <a:t>re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con</a:t>
            </a:r>
            <a:r>
              <a:rPr sz="3200" spc="10" dirty="0">
                <a:latin typeface="Cambria"/>
                <a:cs typeface="Cambria"/>
              </a:rPr>
              <a:t>v</a:t>
            </a:r>
            <a:r>
              <a:rPr sz="3200" dirty="0">
                <a:latin typeface="Cambria"/>
                <a:cs typeface="Cambria"/>
              </a:rPr>
              <a:t>ert</a:t>
            </a:r>
            <a:r>
              <a:rPr sz="3200" spc="-15" dirty="0">
                <a:latin typeface="Cambria"/>
                <a:cs typeface="Cambria"/>
              </a:rPr>
              <a:t>e</a:t>
            </a:r>
            <a:r>
              <a:rPr sz="3200" dirty="0">
                <a:latin typeface="Cambria"/>
                <a:cs typeface="Cambria"/>
              </a:rPr>
              <a:t>d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from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</a:t>
            </a:r>
            <a:r>
              <a:rPr sz="3200" spc="-10" dirty="0">
                <a:latin typeface="Cambria"/>
                <a:cs typeface="Cambria"/>
              </a:rPr>
              <a:t>e</a:t>
            </a:r>
            <a:r>
              <a:rPr sz="3200" spc="-5" dirty="0">
                <a:latin typeface="Cambria"/>
                <a:cs typeface="Cambria"/>
              </a:rPr>
              <a:t>lsi</a:t>
            </a:r>
            <a:r>
              <a:rPr sz="3200" spc="-10" dirty="0">
                <a:latin typeface="Cambria"/>
                <a:cs typeface="Cambria"/>
              </a:rPr>
              <a:t>u</a:t>
            </a:r>
            <a:r>
              <a:rPr sz="3200" dirty="0">
                <a:latin typeface="Cambria"/>
                <a:cs typeface="Cambria"/>
              </a:rPr>
              <a:t>s </a:t>
            </a:r>
            <a:r>
              <a:rPr sz="3200" spc="-5" dirty="0">
                <a:latin typeface="Cambria"/>
                <a:cs typeface="Cambria"/>
              </a:rPr>
              <a:t>to </a:t>
            </a:r>
            <a:r>
              <a:rPr sz="3200" dirty="0">
                <a:latin typeface="Cambria"/>
                <a:cs typeface="Cambria"/>
              </a:rPr>
              <a:t>Fahr</a:t>
            </a:r>
            <a:r>
              <a:rPr sz="3200" spc="-15" dirty="0">
                <a:latin typeface="Cambria"/>
                <a:cs typeface="Cambria"/>
              </a:rPr>
              <a:t>e</a:t>
            </a:r>
            <a:r>
              <a:rPr sz="3200" spc="-5" dirty="0">
                <a:latin typeface="Cambria"/>
                <a:cs typeface="Cambria"/>
              </a:rPr>
              <a:t>nheit</a:t>
            </a:r>
            <a:endParaRPr sz="3200">
              <a:latin typeface="Cambria"/>
              <a:cs typeface="Cambria"/>
            </a:endParaRPr>
          </a:p>
          <a:p>
            <a:pPr marL="589915">
              <a:lnSpc>
                <a:spcPct val="100000"/>
              </a:lnSpc>
              <a:spcBef>
                <a:spcPts val="384"/>
              </a:spcBef>
            </a:pPr>
            <a:r>
              <a:rPr sz="1700" dirty="0">
                <a:solidFill>
                  <a:srgbClr val="9FB8CD"/>
                </a:solidFill>
                <a:latin typeface="Malgun Gothic"/>
                <a:cs typeface="Malgun Gothic"/>
              </a:rPr>
              <a:t>▶ </a:t>
            </a:r>
            <a:r>
              <a:rPr sz="1700" spc="-229" dirty="0">
                <a:solidFill>
                  <a:srgbClr val="9FB8CD"/>
                </a:solidFill>
                <a:latin typeface="Malgun Gothic"/>
                <a:cs typeface="Malgun Gothic"/>
              </a:rPr>
              <a:t> </a:t>
            </a:r>
            <a:r>
              <a:rPr sz="3200" dirty="0">
                <a:solidFill>
                  <a:srgbClr val="464652"/>
                </a:solidFill>
                <a:latin typeface="Calibri"/>
                <a:cs typeface="Calibri"/>
              </a:rPr>
              <a:t>1 </a:t>
            </a:r>
            <a:r>
              <a:rPr sz="3200" spc="-5" dirty="0">
                <a:solidFill>
                  <a:srgbClr val="464652"/>
                </a:solidFill>
                <a:latin typeface="Calibri"/>
                <a:cs typeface="Calibri"/>
              </a:rPr>
              <a:t>Cels</a:t>
            </a:r>
            <a:r>
              <a:rPr sz="3200" spc="-10" dirty="0">
                <a:solidFill>
                  <a:srgbClr val="464652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464652"/>
                </a:solidFill>
                <a:latin typeface="Calibri"/>
                <a:cs typeface="Calibri"/>
              </a:rPr>
              <a:t>us=</a:t>
            </a:r>
            <a:r>
              <a:rPr sz="3200" spc="-10" dirty="0">
                <a:solidFill>
                  <a:srgbClr val="464652"/>
                </a:solidFill>
                <a:latin typeface="Calibri"/>
                <a:cs typeface="Calibri"/>
              </a:rPr>
              <a:t>3</a:t>
            </a:r>
            <a:r>
              <a:rPr sz="3200" dirty="0">
                <a:solidFill>
                  <a:srgbClr val="464652"/>
                </a:solidFill>
                <a:latin typeface="Calibri"/>
                <a:cs typeface="Calibri"/>
              </a:rPr>
              <a:t>3.8</a:t>
            </a:r>
            <a:r>
              <a:rPr sz="3200" spc="30" dirty="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64652"/>
                </a:solidFill>
                <a:latin typeface="Calibri"/>
                <a:cs typeface="Calibri"/>
              </a:rPr>
              <a:t>Fahrenheit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6418322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786" rIns="0" bIns="0" rtlCol="0">
            <a:spAutoFit/>
          </a:bodyPr>
          <a:lstStyle/>
          <a:p>
            <a:pPr marL="466725">
              <a:lnSpc>
                <a:spcPct val="100000"/>
              </a:lnSpc>
            </a:pPr>
            <a:r>
              <a:rPr spc="-5" dirty="0"/>
              <a:t>Tem</a:t>
            </a:r>
            <a:r>
              <a:rPr spc="10" dirty="0"/>
              <a:t>p</a:t>
            </a:r>
            <a:r>
              <a:rPr spc="-5" dirty="0"/>
              <a:t>eratur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6418322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748" y="1331975"/>
            <a:ext cx="6890004" cy="3515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8863" y="4212335"/>
            <a:ext cx="5962015" cy="347980"/>
          </a:xfrm>
          <a:custGeom>
            <a:avLst/>
            <a:gdLst/>
            <a:ahLst/>
            <a:cxnLst/>
            <a:rect l="l" t="t" r="r" b="b"/>
            <a:pathLst>
              <a:path w="5962015" h="347979">
                <a:moveTo>
                  <a:pt x="0" y="347471"/>
                </a:moveTo>
                <a:lnTo>
                  <a:pt x="5961888" y="347471"/>
                </a:lnTo>
                <a:lnTo>
                  <a:pt x="5961888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748" y="1331975"/>
            <a:ext cx="7002780" cy="4744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196" y="612021"/>
            <a:ext cx="37846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Tem</a:t>
            </a:r>
            <a:r>
              <a:rPr sz="3200" b="0" spc="10" dirty="0">
                <a:solidFill>
                  <a:srgbClr val="464652"/>
                </a:solidFill>
                <a:latin typeface="Bookman Old Style"/>
                <a:cs typeface="Bookman Old Style"/>
              </a:rPr>
              <a:t>p</a:t>
            </a:r>
            <a:r>
              <a:rPr sz="3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eratur</a:t>
            </a: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sz="3200" b="0" spc="-2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Class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6418322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64652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680" y="1235963"/>
            <a:ext cx="7598664" cy="1505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687" y="1299972"/>
            <a:ext cx="7415783" cy="1322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637" y="1280922"/>
            <a:ext cx="7454265" cy="1361440"/>
          </a:xfrm>
          <a:custGeom>
            <a:avLst/>
            <a:gdLst/>
            <a:ahLst/>
            <a:cxnLst/>
            <a:rect l="l" t="t" r="r" b="b"/>
            <a:pathLst>
              <a:path w="7454265" h="1361439">
                <a:moveTo>
                  <a:pt x="0" y="1360931"/>
                </a:moveTo>
                <a:lnTo>
                  <a:pt x="7453883" y="1360931"/>
                </a:lnTo>
                <a:lnTo>
                  <a:pt x="7453883" y="0"/>
                </a:lnTo>
                <a:lnTo>
                  <a:pt x="0" y="0"/>
                </a:lnTo>
                <a:lnTo>
                  <a:pt x="0" y="13609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1348" y="2743200"/>
            <a:ext cx="5698490" cy="1728470"/>
          </a:xfrm>
          <a:prstGeom prst="rect">
            <a:avLst/>
          </a:prstGeom>
          <a:ln w="5791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Temp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rature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celsius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10" dirty="0">
                <a:latin typeface="Arial"/>
                <a:cs typeface="Arial"/>
              </a:rPr>
              <a:t>6</a:t>
            </a:r>
            <a:r>
              <a:rPr sz="3200" dirty="0">
                <a:latin typeface="Arial"/>
                <a:cs typeface="Arial"/>
              </a:rPr>
              <a:t>76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Class Members as Friend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62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1427673"/>
            <a:ext cx="7971790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600" dirty="0">
                <a:latin typeface="Cambria"/>
                <a:cs typeface="Cambria"/>
              </a:rPr>
              <a:t>We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can </a:t>
            </a:r>
            <a:r>
              <a:rPr sz="2600" spc="-5" dirty="0">
                <a:latin typeface="Cambria"/>
                <a:cs typeface="Cambria"/>
              </a:rPr>
              <a:t>al</a:t>
            </a:r>
            <a:r>
              <a:rPr sz="2600" spc="-20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o make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10" dirty="0">
                <a:latin typeface="Cambria"/>
                <a:cs typeface="Cambria"/>
              </a:rPr>
              <a:t>f</a:t>
            </a:r>
            <a:r>
              <a:rPr sz="2600" spc="-5" dirty="0">
                <a:latin typeface="Cambria"/>
                <a:cs typeface="Cambria"/>
              </a:rPr>
              <a:t>unct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on</a:t>
            </a:r>
            <a:r>
              <a:rPr sz="2600" spc="-5" dirty="0">
                <a:latin typeface="Cambria"/>
                <a:cs typeface="Cambria"/>
              </a:rPr>
              <a:t> o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one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c</a:t>
            </a:r>
            <a:r>
              <a:rPr sz="2600" spc="-5" dirty="0">
                <a:latin typeface="Cambria"/>
                <a:cs typeface="Cambria"/>
              </a:rPr>
              <a:t>las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f</a:t>
            </a:r>
            <a:r>
              <a:rPr sz="2600" dirty="0">
                <a:latin typeface="Cambria"/>
                <a:cs typeface="Cambria"/>
              </a:rPr>
              <a:t>riend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of</a:t>
            </a:r>
            <a:endParaRPr sz="26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</a:pPr>
            <a:r>
              <a:rPr sz="2600" spc="-5" dirty="0">
                <a:latin typeface="Cambria"/>
                <a:cs typeface="Cambria"/>
              </a:rPr>
              <a:t>anot</a:t>
            </a:r>
            <a:r>
              <a:rPr sz="2600" spc="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er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clas</a:t>
            </a:r>
            <a:r>
              <a:rPr sz="2600" spc="-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600" dirty="0">
                <a:latin typeface="Cambria"/>
                <a:cs typeface="Cambria"/>
              </a:rPr>
              <a:t>We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d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thi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-20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me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wa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as</a:t>
            </a:r>
            <a:r>
              <a:rPr sz="2600" spc="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make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func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on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as</a:t>
            </a:r>
            <a:endParaRPr sz="26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friend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</a:t>
            </a:r>
            <a:r>
              <a:rPr sz="2600" dirty="0">
                <a:latin typeface="Cambria"/>
                <a:cs typeface="Cambria"/>
              </a:rPr>
              <a:t>f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clas</a:t>
            </a:r>
            <a:r>
              <a:rPr sz="2600" spc="-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 marL="365760" marR="5080" indent="-353695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600" dirty="0">
                <a:latin typeface="Cambria"/>
                <a:cs typeface="Cambria"/>
              </a:rPr>
              <a:t>The   </a:t>
            </a:r>
            <a:r>
              <a:rPr sz="2600" spc="-2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only   </a:t>
            </a:r>
            <a:r>
              <a:rPr sz="2600" spc="-2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d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ffe</a:t>
            </a:r>
            <a:r>
              <a:rPr sz="2600" spc="-1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en</a:t>
            </a:r>
            <a:r>
              <a:rPr sz="2600" spc="-10" dirty="0">
                <a:latin typeface="Cambria"/>
                <a:cs typeface="Cambria"/>
              </a:rPr>
              <a:t>c</a:t>
            </a:r>
            <a:r>
              <a:rPr sz="2600" dirty="0">
                <a:latin typeface="Cambria"/>
                <a:cs typeface="Cambria"/>
              </a:rPr>
              <a:t>e   </a:t>
            </a:r>
            <a:r>
              <a:rPr sz="2600" spc="-2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   </a:t>
            </a:r>
            <a:r>
              <a:rPr sz="2600" spc="-254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hat   </a:t>
            </a:r>
            <a:r>
              <a:rPr sz="2600" spc="-2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</a:t>
            </a:r>
            <a:r>
              <a:rPr sz="2600" dirty="0">
                <a:latin typeface="Cambria"/>
                <a:cs typeface="Cambria"/>
              </a:rPr>
              <a:t>e   </a:t>
            </a:r>
            <a:r>
              <a:rPr sz="2600" spc="-26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spc="-10" dirty="0">
                <a:latin typeface="Cambria"/>
                <a:cs typeface="Cambria"/>
              </a:rPr>
              <a:t>ee</a:t>
            </a:r>
            <a:r>
              <a:rPr sz="2600" dirty="0">
                <a:latin typeface="Cambria"/>
                <a:cs typeface="Cambria"/>
              </a:rPr>
              <a:t>d   </a:t>
            </a:r>
            <a:r>
              <a:rPr sz="2600" spc="-25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o   </a:t>
            </a:r>
            <a:r>
              <a:rPr sz="2600" spc="-26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wr</a:t>
            </a:r>
            <a:r>
              <a:rPr sz="2600" spc="-15" dirty="0">
                <a:latin typeface="Cambria"/>
                <a:cs typeface="Cambria"/>
              </a:rPr>
              <a:t>i</a:t>
            </a:r>
            <a:r>
              <a:rPr sz="2600" spc="-5" dirty="0">
                <a:latin typeface="Cambria"/>
                <a:cs typeface="Cambria"/>
              </a:rPr>
              <a:t>te </a:t>
            </a:r>
            <a:r>
              <a:rPr sz="2600" dirty="0">
                <a:latin typeface="Cambria"/>
                <a:cs typeface="Cambria"/>
              </a:rPr>
              <a:t>c</a:t>
            </a:r>
            <a:r>
              <a:rPr sz="2600" spc="5" dirty="0">
                <a:latin typeface="Cambria"/>
                <a:cs typeface="Cambria"/>
              </a:rPr>
              <a:t>l</a:t>
            </a:r>
            <a:r>
              <a:rPr sz="2600" spc="-5" dirty="0">
                <a:latin typeface="Cambria"/>
                <a:cs typeface="Cambria"/>
              </a:rPr>
              <a:t>ass_n</a:t>
            </a:r>
            <a:r>
              <a:rPr sz="2600" spc="-10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me </a:t>
            </a:r>
            <a:r>
              <a:rPr sz="2600" spc="-1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:</a:t>
            </a:r>
            <a:r>
              <a:rPr sz="2600" dirty="0">
                <a:latin typeface="Cambria"/>
                <a:cs typeface="Cambria"/>
              </a:rPr>
              <a:t>: 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 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9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decl</a:t>
            </a:r>
            <a:r>
              <a:rPr sz="2600" spc="-15" dirty="0">
                <a:latin typeface="Cambria"/>
                <a:cs typeface="Cambria"/>
              </a:rPr>
              <a:t>a</a:t>
            </a:r>
            <a:r>
              <a:rPr sz="2600" dirty="0">
                <a:latin typeface="Cambria"/>
                <a:cs typeface="Cambria"/>
              </a:rPr>
              <a:t>ration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befo</a:t>
            </a:r>
            <a:r>
              <a:rPr sz="2600" spc="-1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8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8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nam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-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 tha</a:t>
            </a:r>
            <a:r>
              <a:rPr sz="2600" dirty="0">
                <a:latin typeface="Cambria"/>
                <a:cs typeface="Cambria"/>
              </a:rPr>
              <a:t>t 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funct</a:t>
            </a:r>
            <a:r>
              <a:rPr sz="2600" spc="-2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on 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 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cla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20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e 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f</a:t>
            </a:r>
            <a:r>
              <a:rPr sz="2600" dirty="0">
                <a:latin typeface="Cambria"/>
                <a:cs typeface="Cambria"/>
              </a:rPr>
              <a:t>riend </a:t>
            </a:r>
            <a:r>
              <a:rPr sz="2600" spc="10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t 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 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eing dec</a:t>
            </a:r>
            <a:r>
              <a:rPr sz="2600" spc="5" dirty="0">
                <a:latin typeface="Cambria"/>
                <a:cs typeface="Cambria"/>
              </a:rPr>
              <a:t>l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10" dirty="0">
                <a:latin typeface="Cambria"/>
                <a:cs typeface="Cambria"/>
              </a:rPr>
              <a:t>d</a:t>
            </a:r>
            <a:r>
              <a:rPr sz="2600" dirty="0">
                <a:latin typeface="Cambria"/>
                <a:cs typeface="Cambria"/>
              </a:rPr>
              <a:t>.</a:t>
            </a:r>
            <a:endParaRPr sz="2600">
              <a:latin typeface="Cambria"/>
              <a:cs typeface="Cambria"/>
            </a:endParaRPr>
          </a:p>
          <a:p>
            <a:pPr marL="365760" marR="7620" indent="-353695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27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f</a:t>
            </a:r>
            <a:r>
              <a:rPr sz="2600" dirty="0">
                <a:latin typeface="Cambria"/>
                <a:cs typeface="Cambria"/>
              </a:rPr>
              <a:t>riend</a:t>
            </a:r>
            <a:r>
              <a:rPr sz="2600" spc="254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func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on</a:t>
            </a:r>
            <a:r>
              <a:rPr sz="2600" spc="28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2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20" dirty="0">
                <a:latin typeface="Cambria"/>
                <a:cs typeface="Cambria"/>
              </a:rPr>
              <a:t>n</a:t>
            </a:r>
            <a:r>
              <a:rPr sz="2600" spc="-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28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sp</a:t>
            </a:r>
            <a:r>
              <a:rPr sz="2600" spc="-15" dirty="0">
                <a:latin typeface="Cambria"/>
                <a:cs typeface="Cambria"/>
              </a:rPr>
              <a:t>e</a:t>
            </a:r>
            <a:r>
              <a:rPr sz="2600" dirty="0">
                <a:latin typeface="Cambria"/>
                <a:cs typeface="Cambria"/>
              </a:rPr>
              <a:t>cified</a:t>
            </a:r>
            <a:r>
              <a:rPr sz="2600" spc="2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n</a:t>
            </a:r>
            <a:r>
              <a:rPr sz="2600" spc="2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</a:t>
            </a:r>
            <a:r>
              <a:rPr sz="2600" spc="-15" dirty="0">
                <a:latin typeface="Cambria"/>
                <a:cs typeface="Cambria"/>
              </a:rPr>
              <a:t>h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28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c</a:t>
            </a:r>
            <a:r>
              <a:rPr sz="2600" spc="-5" dirty="0">
                <a:latin typeface="Cambria"/>
                <a:cs typeface="Cambria"/>
              </a:rPr>
              <a:t>las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27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</a:t>
            </a:r>
            <a:r>
              <a:rPr sz="2600" spc="-15" dirty="0">
                <a:latin typeface="Cambria"/>
                <a:cs typeface="Cambria"/>
              </a:rPr>
              <a:t>n</a:t>
            </a:r>
            <a:r>
              <a:rPr sz="2600" dirty="0">
                <a:latin typeface="Cambria"/>
                <a:cs typeface="Cambria"/>
              </a:rPr>
              <a:t>d </a:t>
            </a:r>
            <a:r>
              <a:rPr sz="2600" spc="-5" dirty="0">
                <a:latin typeface="Cambria"/>
                <a:cs typeface="Cambria"/>
              </a:rPr>
              <a:t>it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ent</a:t>
            </a:r>
            <a:r>
              <a:rPr sz="2600" spc="-15" dirty="0">
                <a:latin typeface="Cambria"/>
                <a:cs typeface="Cambria"/>
              </a:rPr>
              <a:t>i</a:t>
            </a:r>
            <a:r>
              <a:rPr sz="2600" spc="-10" dirty="0">
                <a:latin typeface="Cambria"/>
                <a:cs typeface="Cambria"/>
              </a:rPr>
              <a:t>r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b</a:t>
            </a:r>
            <a:r>
              <a:rPr sz="2600" dirty="0">
                <a:latin typeface="Cambria"/>
                <a:cs typeface="Cambria"/>
              </a:rPr>
              <a:t>o</a:t>
            </a:r>
            <a:r>
              <a:rPr sz="2600" spc="-10" dirty="0">
                <a:latin typeface="Cambria"/>
                <a:cs typeface="Cambria"/>
              </a:rPr>
              <a:t>d</a:t>
            </a:r>
            <a:r>
              <a:rPr sz="2600" dirty="0">
                <a:latin typeface="Cambria"/>
                <a:cs typeface="Cambria"/>
              </a:rPr>
              <a:t>y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s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d</a:t>
            </a:r>
            <a:r>
              <a:rPr sz="2600" dirty="0">
                <a:latin typeface="Cambria"/>
                <a:cs typeface="Cambria"/>
              </a:rPr>
              <a:t>eclared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out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spc="-20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de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-20" dirty="0">
                <a:latin typeface="Cambria"/>
                <a:cs typeface="Cambria"/>
              </a:rPr>
              <a:t>t</a:t>
            </a:r>
            <a:r>
              <a:rPr sz="2600" dirty="0">
                <a:latin typeface="Cambria"/>
                <a:cs typeface="Cambria"/>
              </a:rPr>
              <a:t>he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cla</a:t>
            </a:r>
            <a:r>
              <a:rPr sz="2600" spc="-15" dirty="0">
                <a:latin typeface="Cambria"/>
                <a:cs typeface="Cambria"/>
              </a:rPr>
              <a:t>s</a:t>
            </a:r>
            <a:r>
              <a:rPr sz="2600" spc="-5" dirty="0">
                <a:latin typeface="Cambria"/>
                <a:cs typeface="Cambria"/>
              </a:rPr>
              <a:t>s</a:t>
            </a:r>
            <a:r>
              <a:rPr sz="2600" dirty="0">
                <a:latin typeface="Cambria"/>
                <a:cs typeface="Cambria"/>
              </a:rPr>
              <a:t>.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</a:t>
            </a:r>
            <a:r>
              <a:rPr sz="2600" dirty="0">
                <a:latin typeface="Cambria"/>
                <a:cs typeface="Cambria"/>
              </a:rPr>
              <a:t>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wil</a:t>
            </a:r>
            <a:r>
              <a:rPr sz="2600" dirty="0">
                <a:latin typeface="Cambria"/>
                <a:cs typeface="Cambria"/>
              </a:rPr>
              <a:t>l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be </a:t>
            </a:r>
            <a:r>
              <a:rPr sz="2600" dirty="0">
                <a:latin typeface="Cambria"/>
                <a:cs typeface="Cambria"/>
              </a:rPr>
              <a:t>c</a:t>
            </a:r>
            <a:r>
              <a:rPr sz="2600" spc="5" dirty="0">
                <a:latin typeface="Cambria"/>
                <a:cs typeface="Cambria"/>
              </a:rPr>
              <a:t>l</a:t>
            </a:r>
            <a:r>
              <a:rPr sz="2600" dirty="0">
                <a:latin typeface="Cambria"/>
                <a:cs typeface="Cambria"/>
              </a:rPr>
              <a:t>ear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from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</a:t>
            </a:r>
            <a:r>
              <a:rPr sz="2600" dirty="0">
                <a:latin typeface="Cambria"/>
                <a:cs typeface="Cambria"/>
              </a:rPr>
              <a:t>e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exam</a:t>
            </a:r>
            <a:r>
              <a:rPr sz="2600" spc="-5" dirty="0">
                <a:latin typeface="Cambria"/>
                <a:cs typeface="Cambria"/>
              </a:rPr>
              <a:t>ple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Class Members as Friend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395" y="1077467"/>
            <a:ext cx="6276340" cy="562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63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395" y="1077467"/>
            <a:ext cx="6275832" cy="5626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Class Members as Friend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04" y="3816094"/>
            <a:ext cx="4962525" cy="300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23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64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452" y="1226819"/>
            <a:ext cx="6902196" cy="2612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59" y="1290827"/>
            <a:ext cx="6719316" cy="242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409" y="1271777"/>
            <a:ext cx="6757670" cy="2467610"/>
          </a:xfrm>
          <a:custGeom>
            <a:avLst/>
            <a:gdLst/>
            <a:ahLst/>
            <a:cxnLst/>
            <a:rect l="l" t="t" r="r" b="b"/>
            <a:pathLst>
              <a:path w="6757670" h="2467610">
                <a:moveTo>
                  <a:pt x="0" y="2467356"/>
                </a:moveTo>
                <a:lnTo>
                  <a:pt x="6757416" y="2467356"/>
                </a:lnTo>
                <a:lnTo>
                  <a:pt x="6757416" y="0"/>
                </a:lnTo>
                <a:lnTo>
                  <a:pt x="0" y="0"/>
                </a:lnTo>
                <a:lnTo>
                  <a:pt x="0" y="24673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595" y="3752086"/>
            <a:ext cx="5145024" cy="310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604" y="3816094"/>
            <a:ext cx="4962144" cy="3003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54" y="3797044"/>
            <a:ext cx="5000625" cy="3042285"/>
          </a:xfrm>
          <a:custGeom>
            <a:avLst/>
            <a:gdLst/>
            <a:ahLst/>
            <a:cxnLst/>
            <a:rect l="l" t="t" r="r" b="b"/>
            <a:pathLst>
              <a:path w="5000625" h="3042284">
                <a:moveTo>
                  <a:pt x="0" y="3041904"/>
                </a:moveTo>
                <a:lnTo>
                  <a:pt x="5000244" y="3041904"/>
                </a:lnTo>
                <a:lnTo>
                  <a:pt x="5000244" y="0"/>
                </a:lnTo>
                <a:lnTo>
                  <a:pt x="0" y="0"/>
                </a:lnTo>
                <a:lnTo>
                  <a:pt x="0" y="304190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1979" y="4267200"/>
            <a:ext cx="4732020" cy="1539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5988" y="4331208"/>
            <a:ext cx="4668012" cy="1356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938" y="5706617"/>
            <a:ext cx="4687570" cy="0"/>
          </a:xfrm>
          <a:custGeom>
            <a:avLst/>
            <a:gdLst/>
            <a:ahLst/>
            <a:cxnLst/>
            <a:rect l="l" t="t" r="r" b="b"/>
            <a:pathLst>
              <a:path w="4687570">
                <a:moveTo>
                  <a:pt x="0" y="0"/>
                </a:moveTo>
                <a:lnTo>
                  <a:pt x="468706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938" y="4312158"/>
            <a:ext cx="4687570" cy="1394460"/>
          </a:xfrm>
          <a:custGeom>
            <a:avLst/>
            <a:gdLst/>
            <a:ahLst/>
            <a:cxnLst/>
            <a:rect l="l" t="t" r="r" b="b"/>
            <a:pathLst>
              <a:path w="4687570" h="1394460">
                <a:moveTo>
                  <a:pt x="4687061" y="0"/>
                </a:moveTo>
                <a:lnTo>
                  <a:pt x="0" y="0"/>
                </a:lnTo>
                <a:lnTo>
                  <a:pt x="0" y="139445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191"/>
            <a:ext cx="8019288" cy="3509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1101" y="4055351"/>
            <a:ext cx="54971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0" spc="-20">
                <a:solidFill>
                  <a:srgbClr val="464652"/>
                </a:solidFill>
                <a:latin typeface="Bookman Old Style"/>
                <a:cs typeface="Bookman Old Style"/>
              </a:rPr>
              <a:t>Less</a:t>
            </a:r>
            <a:r>
              <a:rPr sz="2200" b="0" spc="-25">
                <a:solidFill>
                  <a:srgbClr val="464652"/>
                </a:solidFill>
                <a:latin typeface="Bookman Old Style"/>
                <a:cs typeface="Bookman Old Style"/>
              </a:rPr>
              <a:t>o</a:t>
            </a:r>
            <a:r>
              <a:rPr sz="2200" b="0" spc="-15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200" b="0">
                <a:solidFill>
                  <a:srgbClr val="464652"/>
                </a:solidFill>
                <a:latin typeface="Bookman Old Style"/>
                <a:cs typeface="Bookman Old Style"/>
              </a:rPr>
              <a:t>:</a:t>
            </a:r>
            <a:r>
              <a:rPr sz="2200" b="0" spc="-20">
                <a:solidFill>
                  <a:srgbClr val="464652"/>
                </a:solidFill>
                <a:latin typeface="Bookman Old Style"/>
                <a:cs typeface="Bookman Old Style"/>
              </a:rPr>
              <a:t>Frien</a:t>
            </a:r>
            <a:r>
              <a:rPr sz="2200" b="0" spc="-15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200" b="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Funct</a:t>
            </a:r>
            <a:r>
              <a:rPr sz="2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i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on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sz="2200" b="0" spc="4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an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Cla</a:t>
            </a:r>
            <a:r>
              <a:rPr sz="2200" b="0" spc="-25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r>
              <a:rPr sz="2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ses</a:t>
            </a:r>
            <a:endParaRPr sz="22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Class Members as Friend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12" y="1208532"/>
            <a:ext cx="5122545" cy="547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65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904" y="1144522"/>
            <a:ext cx="5305044" cy="565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12" y="1208532"/>
            <a:ext cx="5122164" cy="5475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862" y="1189482"/>
            <a:ext cx="5160645" cy="5514340"/>
          </a:xfrm>
          <a:custGeom>
            <a:avLst/>
            <a:gdLst/>
            <a:ahLst/>
            <a:cxnLst/>
            <a:rect l="l" t="t" r="r" b="b"/>
            <a:pathLst>
              <a:path w="5160645" h="5514340">
                <a:moveTo>
                  <a:pt x="0" y="5513832"/>
                </a:moveTo>
                <a:lnTo>
                  <a:pt x="5160264" y="5513832"/>
                </a:lnTo>
                <a:lnTo>
                  <a:pt x="5160264" y="0"/>
                </a:lnTo>
                <a:lnTo>
                  <a:pt x="0" y="0"/>
                </a:lnTo>
                <a:lnTo>
                  <a:pt x="0" y="55138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5152" y="1626107"/>
            <a:ext cx="3710940" cy="3403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991" y="1562100"/>
            <a:ext cx="4073652" cy="3585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626107"/>
            <a:ext cx="3890772" cy="3403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" y="1607058"/>
            <a:ext cx="3929379" cy="3441700"/>
          </a:xfrm>
          <a:custGeom>
            <a:avLst/>
            <a:gdLst/>
            <a:ahLst/>
            <a:cxnLst/>
            <a:rect l="l" t="t" r="r" b="b"/>
            <a:pathLst>
              <a:path w="3929379" h="3441700">
                <a:moveTo>
                  <a:pt x="0" y="3441191"/>
                </a:moveTo>
                <a:lnTo>
                  <a:pt x="3928872" y="3441191"/>
                </a:lnTo>
                <a:lnTo>
                  <a:pt x="3928872" y="0"/>
                </a:lnTo>
                <a:lnTo>
                  <a:pt x="0" y="0"/>
                </a:lnTo>
                <a:lnTo>
                  <a:pt x="0" y="344119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124" y="5386580"/>
            <a:ext cx="734695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Imag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you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wa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funct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pe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-10" dirty="0">
                <a:latin typeface="Arial"/>
                <a:cs typeface="Arial"/>
              </a:rPr>
              <a:t>j</a:t>
            </a:r>
            <a:r>
              <a:rPr sz="2800" spc="-15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spc="-20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ese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two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dif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</a:t>
            </a:r>
            <a:r>
              <a:rPr sz="2800" spc="-15" dirty="0">
                <a:latin typeface="Arial"/>
                <a:cs typeface="Arial"/>
              </a:rPr>
              <a:t>as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61" rIns="0" bIns="0" rtlCol="0">
            <a:spAutoFit/>
          </a:bodyPr>
          <a:lstStyle/>
          <a:p>
            <a:pPr marL="192151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ons</a:t>
            </a:r>
            <a:r>
              <a:rPr sz="3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as Bridges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5152" y="1626107"/>
            <a:ext cx="3710940" cy="3403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991" y="1562100"/>
            <a:ext cx="4073652" cy="3585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626107"/>
            <a:ext cx="3890772" cy="3403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" y="1607058"/>
            <a:ext cx="3929379" cy="3441700"/>
          </a:xfrm>
          <a:custGeom>
            <a:avLst/>
            <a:gdLst/>
            <a:ahLst/>
            <a:cxnLst/>
            <a:rect l="l" t="t" r="r" b="b"/>
            <a:pathLst>
              <a:path w="3929379" h="3441700">
                <a:moveTo>
                  <a:pt x="0" y="3441191"/>
                </a:moveTo>
                <a:lnTo>
                  <a:pt x="3928872" y="3441191"/>
                </a:lnTo>
                <a:lnTo>
                  <a:pt x="3928872" y="0"/>
                </a:lnTo>
                <a:lnTo>
                  <a:pt x="0" y="0"/>
                </a:lnTo>
                <a:lnTo>
                  <a:pt x="0" y="344119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991" y="5382254"/>
            <a:ext cx="70891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fr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i</a:t>
            </a:r>
            <a:r>
              <a:rPr sz="2800" spc="-15" dirty="0">
                <a:latin typeface="Arial"/>
                <a:cs typeface="Arial"/>
              </a:rPr>
              <a:t>nt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fu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ha,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eta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10" dirty="0">
                <a:latin typeface="Arial"/>
                <a:cs typeface="Arial"/>
              </a:rPr>
              <a:t>;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/</a:t>
            </a:r>
            <a:r>
              <a:rPr sz="2800" spc="-5" dirty="0">
                <a:latin typeface="Arial"/>
                <a:cs typeface="Arial"/>
              </a:rPr>
              <a:t>/</a:t>
            </a:r>
            <a:r>
              <a:rPr sz="2800" spc="-10" dirty="0">
                <a:latin typeface="Arial"/>
                <a:cs typeface="Arial"/>
              </a:rPr>
              <a:t>fr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func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61" rIns="0" bIns="0" rtlCol="0">
            <a:spAutoFit/>
          </a:bodyPr>
          <a:lstStyle/>
          <a:p>
            <a:pPr marL="192151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ons</a:t>
            </a:r>
            <a:r>
              <a:rPr sz="3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as Bridges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" y="1027175"/>
            <a:ext cx="6050280" cy="5644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1091183"/>
            <a:ext cx="5867400" cy="546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" y="1072133"/>
            <a:ext cx="5905500" cy="5500370"/>
          </a:xfrm>
          <a:custGeom>
            <a:avLst/>
            <a:gdLst/>
            <a:ahLst/>
            <a:cxnLst/>
            <a:rect l="l" t="t" r="r" b="b"/>
            <a:pathLst>
              <a:path w="5905500" h="5500370">
                <a:moveTo>
                  <a:pt x="0" y="5500116"/>
                </a:moveTo>
                <a:lnTo>
                  <a:pt x="5905500" y="5500116"/>
                </a:lnTo>
                <a:lnTo>
                  <a:pt x="5905500" y="0"/>
                </a:lnTo>
                <a:lnTo>
                  <a:pt x="0" y="0"/>
                </a:lnTo>
                <a:lnTo>
                  <a:pt x="0" y="55001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8532" y="2362200"/>
            <a:ext cx="4116323" cy="1904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1175" y="1507547"/>
            <a:ext cx="14674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Garamond"/>
                <a:cs typeface="Garamond"/>
              </a:rPr>
              <a:t>Fo</a:t>
            </a:r>
            <a:r>
              <a:rPr sz="1400" spc="-5" dirty="0">
                <a:latin typeface="Garamond"/>
                <a:cs typeface="Garamond"/>
              </a:rPr>
              <a:t>rw</a:t>
            </a:r>
            <a:r>
              <a:rPr sz="1400" spc="5" dirty="0">
                <a:latin typeface="Garamond"/>
                <a:cs typeface="Garamond"/>
              </a:rPr>
              <a:t>a</a:t>
            </a:r>
            <a:r>
              <a:rPr sz="1400" spc="-5" dirty="0">
                <a:latin typeface="Garamond"/>
                <a:cs typeface="Garamond"/>
              </a:rPr>
              <a:t>r</a:t>
            </a:r>
            <a:r>
              <a:rPr sz="1400" dirty="0">
                <a:latin typeface="Garamond"/>
                <a:cs typeface="Garamond"/>
              </a:rPr>
              <a:t>d</a:t>
            </a:r>
            <a:r>
              <a:rPr sz="1400" spc="-20" dirty="0">
                <a:latin typeface="Garamond"/>
                <a:cs typeface="Garamond"/>
              </a:rPr>
              <a:t> </a:t>
            </a:r>
            <a:r>
              <a:rPr sz="1400" dirty="0">
                <a:latin typeface="Garamond"/>
                <a:cs typeface="Garamond"/>
              </a:rPr>
              <a:t>Dec</a:t>
            </a:r>
            <a:r>
              <a:rPr sz="1400" spc="5" dirty="0">
                <a:latin typeface="Garamond"/>
                <a:cs typeface="Garamond"/>
              </a:rPr>
              <a:t>l</a:t>
            </a:r>
            <a:r>
              <a:rPr sz="1400" dirty="0">
                <a:latin typeface="Garamond"/>
                <a:cs typeface="Garamond"/>
              </a:rPr>
              <a:t>a</a:t>
            </a:r>
            <a:r>
              <a:rPr sz="1400" spc="-5" dirty="0">
                <a:latin typeface="Garamond"/>
                <a:cs typeface="Garamond"/>
              </a:rPr>
              <a:t>r</a:t>
            </a:r>
            <a:r>
              <a:rPr sz="1400" spc="5" dirty="0">
                <a:latin typeface="Garamond"/>
                <a:cs typeface="Garamond"/>
              </a:rPr>
              <a:t>a</a:t>
            </a:r>
            <a:r>
              <a:rPr sz="1400" dirty="0">
                <a:latin typeface="Garamond"/>
                <a:cs typeface="Garamond"/>
              </a:rPr>
              <a:t>tion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61" rIns="0" bIns="0" rtlCol="0">
            <a:spAutoFit/>
          </a:bodyPr>
          <a:lstStyle/>
          <a:p>
            <a:pPr marL="192151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ons</a:t>
            </a:r>
            <a:r>
              <a:rPr sz="3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as Bridges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572" y="1653571"/>
            <a:ext cx="7902575" cy="392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189230" indent="-353695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 a no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-member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 is 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a frien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he priva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 data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500">
              <a:latin typeface="Times New Roman"/>
              <a:cs typeface="Times New Roman"/>
            </a:endParaRPr>
          </a:p>
          <a:p>
            <a:pPr marL="365760" marR="5080" indent="-353695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Similarly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class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declared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iend,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iend class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priva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 data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class which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made this a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550">
              <a:latin typeface="Times New Roman"/>
              <a:cs typeface="Times New Roman"/>
            </a:endParaRPr>
          </a:p>
          <a:p>
            <a:pPr marL="365760" marR="21590" indent="-353695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To make a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unc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 as a 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riend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decla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 inside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class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priva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 or 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 with keyword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iend befo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 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61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ons</a:t>
            </a:r>
            <a:r>
              <a:rPr sz="3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and Classes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Cl</a:t>
            </a:r>
            <a:r>
              <a:rPr sz="3600" b="0" spc="-15" dirty="0">
                <a:latin typeface="Times New Roman"/>
                <a:cs typeface="Times New Roman"/>
              </a:rPr>
              <a:t>a</a:t>
            </a:r>
            <a:r>
              <a:rPr sz="3600" b="0" dirty="0">
                <a:latin typeface="Times New Roman"/>
                <a:cs typeface="Times New Roman"/>
              </a:rPr>
              <a:t>sses in</a:t>
            </a:r>
            <a:r>
              <a:rPr sz="3600" b="0" spc="1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C++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70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" y="1219200"/>
            <a:ext cx="797052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Cl</a:t>
            </a:r>
            <a:r>
              <a:rPr sz="3600" b="0" spc="-15" dirty="0">
                <a:latin typeface="Times New Roman"/>
                <a:cs typeface="Times New Roman"/>
              </a:rPr>
              <a:t>a</a:t>
            </a:r>
            <a:r>
              <a:rPr sz="3600" b="0" dirty="0">
                <a:latin typeface="Times New Roman"/>
                <a:cs typeface="Times New Roman"/>
              </a:rPr>
              <a:t>sses in</a:t>
            </a:r>
            <a:r>
              <a:rPr sz="3600" b="0" spc="1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C++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/>
              <a:t>W</a:t>
            </a:r>
            <a:r>
              <a:rPr spc="5" dirty="0"/>
              <a:t>h</a:t>
            </a:r>
            <a:r>
              <a:rPr dirty="0"/>
              <a:t>en</a:t>
            </a:r>
            <a:r>
              <a:rPr spc="-20" dirty="0"/>
              <a:t> </a:t>
            </a:r>
            <a:r>
              <a:rPr dirty="0"/>
              <a:t>a c</a:t>
            </a:r>
            <a:r>
              <a:rPr spc="-10" dirty="0"/>
              <a:t>l</a:t>
            </a:r>
            <a:r>
              <a:rPr dirty="0"/>
              <a:t>ass</a:t>
            </a:r>
            <a:r>
              <a:rPr spc="-5" dirty="0"/>
              <a:t> </a:t>
            </a:r>
            <a:r>
              <a:rPr dirty="0"/>
              <a:t>is made a</a:t>
            </a:r>
            <a:r>
              <a:rPr spc="-10" dirty="0"/>
              <a:t> </a:t>
            </a:r>
            <a:r>
              <a:rPr dirty="0"/>
              <a:t>fri</a:t>
            </a:r>
            <a:r>
              <a:rPr spc="-10" dirty="0"/>
              <a:t>e</a:t>
            </a:r>
            <a:r>
              <a:rPr dirty="0"/>
              <a:t>nd cl</a:t>
            </a:r>
            <a:r>
              <a:rPr spc="-10" dirty="0"/>
              <a:t>a</a:t>
            </a:r>
            <a:r>
              <a:rPr dirty="0"/>
              <a:t>ss, all t</a:t>
            </a:r>
            <a:r>
              <a:rPr spc="5" dirty="0"/>
              <a:t>h</a:t>
            </a:r>
            <a:r>
              <a:rPr dirty="0"/>
              <a:t>e</a:t>
            </a:r>
            <a:r>
              <a:rPr spc="-15" dirty="0"/>
              <a:t> m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ber</a:t>
            </a:r>
            <a:endParaRPr sz="2000">
              <a:latin typeface="Malgun Gothic"/>
              <a:cs typeface="Malgun Gothic"/>
            </a:endParaRPr>
          </a:p>
          <a:p>
            <a:pPr marL="370840">
              <a:lnSpc>
                <a:spcPct val="100000"/>
              </a:lnSpc>
            </a:pPr>
            <a:r>
              <a:rPr dirty="0"/>
              <a:t>fu</a:t>
            </a:r>
            <a:r>
              <a:rPr spc="10" dirty="0"/>
              <a:t>n</a:t>
            </a:r>
            <a:r>
              <a:rPr dirty="0"/>
              <a:t>ctio</a:t>
            </a:r>
            <a:r>
              <a:rPr spc="10" dirty="0"/>
              <a:t>n</a:t>
            </a:r>
            <a:r>
              <a:rPr dirty="0"/>
              <a:t>s</a:t>
            </a:r>
            <a:r>
              <a:rPr spc="-25" dirty="0"/>
              <a:t> </a:t>
            </a:r>
            <a:r>
              <a:rPr spc="5" dirty="0"/>
              <a:t>o</a:t>
            </a:r>
            <a:r>
              <a:rPr dirty="0"/>
              <a:t>f that class </a:t>
            </a:r>
            <a:r>
              <a:rPr spc="5" dirty="0"/>
              <a:t>b</a:t>
            </a:r>
            <a:r>
              <a:rPr dirty="0"/>
              <a:t>ecomes</a:t>
            </a:r>
            <a:r>
              <a:rPr spc="-20" dirty="0"/>
              <a:t> </a:t>
            </a:r>
            <a:r>
              <a:rPr dirty="0"/>
              <a:t>friend</a:t>
            </a:r>
            <a:r>
              <a:rPr spc="-5" dirty="0"/>
              <a:t> </a:t>
            </a:r>
            <a:r>
              <a:rPr dirty="0"/>
              <a:t>fu</a:t>
            </a:r>
            <a:r>
              <a:rPr spc="10" dirty="0"/>
              <a:t>n</a:t>
            </a:r>
            <a:r>
              <a:rPr dirty="0"/>
              <a:t>ctio</a:t>
            </a:r>
            <a:r>
              <a:rPr spc="10" dirty="0"/>
              <a:t>n</a:t>
            </a:r>
            <a:r>
              <a:rPr dirty="0"/>
              <a:t>s</a:t>
            </a:r>
          </a:p>
          <a:p>
            <a:pPr marL="17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/>
              <a:t>all me</a:t>
            </a:r>
            <a:r>
              <a:rPr spc="-15" dirty="0"/>
              <a:t>m</a:t>
            </a:r>
            <a:r>
              <a:rPr spc="5" dirty="0"/>
              <a:t>b</a:t>
            </a:r>
            <a:r>
              <a:rPr dirty="0"/>
              <a:t>er fu</a:t>
            </a:r>
            <a:r>
              <a:rPr spc="10" dirty="0"/>
              <a:t>n</a:t>
            </a:r>
            <a:r>
              <a:rPr dirty="0"/>
              <a:t>ctio</a:t>
            </a:r>
            <a:r>
              <a:rPr spc="10" dirty="0"/>
              <a:t>n</a:t>
            </a:r>
            <a:r>
              <a:rPr dirty="0"/>
              <a:t>s</a:t>
            </a:r>
            <a:r>
              <a:rPr spc="-15" dirty="0"/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-55" dirty="0"/>
              <a:t> </a:t>
            </a:r>
            <a:r>
              <a:rPr dirty="0"/>
              <a:t>c</a:t>
            </a:r>
            <a:r>
              <a:rPr spc="-10" dirty="0"/>
              <a:t>l</a:t>
            </a:r>
            <a:r>
              <a:rPr dirty="0"/>
              <a:t>a</a:t>
            </a:r>
            <a:r>
              <a:rPr spc="-15" dirty="0"/>
              <a:t>s</a:t>
            </a:r>
            <a:r>
              <a:rPr dirty="0"/>
              <a:t>s B</a:t>
            </a:r>
            <a:r>
              <a:rPr spc="5" dirty="0"/>
              <a:t> </a:t>
            </a:r>
            <a:r>
              <a:rPr dirty="0"/>
              <a:t>will</a:t>
            </a:r>
            <a:r>
              <a:rPr spc="-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fr</a:t>
            </a:r>
            <a:r>
              <a:rPr spc="-15" dirty="0"/>
              <a:t>i</a:t>
            </a:r>
            <a:r>
              <a:rPr dirty="0"/>
              <a:t>end</a:t>
            </a:r>
            <a:r>
              <a:rPr spc="-10" dirty="0"/>
              <a:t> </a:t>
            </a:r>
            <a:r>
              <a:rPr dirty="0"/>
              <a:t>fu</a:t>
            </a:r>
            <a:r>
              <a:rPr spc="5" dirty="0"/>
              <a:t>n</a:t>
            </a:r>
            <a:r>
              <a:rPr dirty="0"/>
              <a:t>c</a:t>
            </a:r>
            <a:r>
              <a:rPr spc="-10" dirty="0"/>
              <a:t>t</a:t>
            </a:r>
            <a:r>
              <a:rPr dirty="0"/>
              <a:t>io</a:t>
            </a:r>
            <a:r>
              <a:rPr spc="5" dirty="0"/>
              <a:t>n</a:t>
            </a:r>
            <a:r>
              <a:rPr dirty="0"/>
              <a:t>s</a:t>
            </a:r>
            <a:endParaRPr sz="2000">
              <a:latin typeface="Malgun Gothic"/>
              <a:cs typeface="Malgun Gothic"/>
            </a:endParaRPr>
          </a:p>
          <a:p>
            <a:pPr marL="370840">
              <a:lnSpc>
                <a:spcPct val="100000"/>
              </a:lnSpc>
            </a:pPr>
            <a:r>
              <a:rPr spc="5" dirty="0"/>
              <a:t>o</a:t>
            </a:r>
            <a:r>
              <a:rPr dirty="0"/>
              <a:t>f</a:t>
            </a:r>
            <a:r>
              <a:rPr spc="-20" dirty="0"/>
              <a:t> </a:t>
            </a:r>
            <a:r>
              <a:rPr dirty="0"/>
              <a:t>c</a:t>
            </a:r>
            <a:r>
              <a:rPr spc="-15" dirty="0"/>
              <a:t>l</a:t>
            </a:r>
            <a:r>
              <a:rPr dirty="0"/>
              <a:t>a</a:t>
            </a:r>
            <a:r>
              <a:rPr spc="-15" dirty="0"/>
              <a:t>s</a:t>
            </a:r>
            <a:r>
              <a:rPr dirty="0"/>
              <a:t>s A</a:t>
            </a:r>
          </a:p>
          <a:p>
            <a:pPr marL="370840" marR="291465" indent="-35369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/>
              <a:t>any m</a:t>
            </a:r>
            <a:r>
              <a:rPr spc="-15" dirty="0"/>
              <a:t>e</a:t>
            </a:r>
            <a:r>
              <a:rPr dirty="0"/>
              <a:t>mber fu</a:t>
            </a:r>
            <a:r>
              <a:rPr spc="10" dirty="0"/>
              <a:t>n</a:t>
            </a:r>
            <a:r>
              <a:rPr dirty="0"/>
              <a:t>ction</a:t>
            </a:r>
            <a:r>
              <a:rPr spc="-15" dirty="0"/>
              <a:t> </a:t>
            </a:r>
            <a:r>
              <a:rPr spc="5" dirty="0"/>
              <a:t>o</a:t>
            </a:r>
            <a:r>
              <a:rPr dirty="0"/>
              <a:t>f cla</a:t>
            </a:r>
            <a:r>
              <a:rPr spc="-10" dirty="0"/>
              <a:t>s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B can</a:t>
            </a:r>
            <a:r>
              <a:rPr spc="-5" dirty="0"/>
              <a:t> </a:t>
            </a:r>
            <a:r>
              <a:rPr dirty="0"/>
              <a:t>acce</a:t>
            </a:r>
            <a:r>
              <a:rPr spc="-15" dirty="0"/>
              <a:t>s</a:t>
            </a:r>
            <a:r>
              <a:rPr dirty="0"/>
              <a:t>s the </a:t>
            </a:r>
            <a:r>
              <a:rPr spc="5" dirty="0"/>
              <a:t>p</a:t>
            </a:r>
            <a:r>
              <a:rPr dirty="0"/>
              <a:t>rivate and </a:t>
            </a:r>
            <a:r>
              <a:rPr spc="5" dirty="0"/>
              <a:t>p</a:t>
            </a:r>
            <a:r>
              <a:rPr dirty="0"/>
              <a:t>rotected</a:t>
            </a:r>
            <a:r>
              <a:rPr spc="-15" dirty="0"/>
              <a:t> </a:t>
            </a:r>
            <a:r>
              <a:rPr spc="5" dirty="0"/>
              <a:t>d</a:t>
            </a:r>
            <a:r>
              <a:rPr dirty="0"/>
              <a:t>ata of</a:t>
            </a:r>
            <a:r>
              <a:rPr spc="-10" dirty="0"/>
              <a:t> </a:t>
            </a:r>
            <a:r>
              <a:rPr dirty="0"/>
              <a:t>class</a:t>
            </a:r>
            <a:r>
              <a:rPr spc="-5" dirty="0"/>
              <a:t> </a:t>
            </a:r>
            <a:r>
              <a:rPr dirty="0"/>
              <a:t>A</a:t>
            </a:r>
            <a:endParaRPr sz="2000">
              <a:latin typeface="Malgun Gothic"/>
              <a:cs typeface="Malgun Gothic"/>
            </a:endParaRPr>
          </a:p>
          <a:p>
            <a:pPr marL="17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dirty="0"/>
              <a:t>B</a:t>
            </a:r>
            <a:r>
              <a:rPr spc="5" dirty="0"/>
              <a:t>u</a:t>
            </a:r>
            <a:r>
              <a:rPr dirty="0"/>
              <a:t>t, </a:t>
            </a:r>
            <a:r>
              <a:rPr spc="-15" dirty="0"/>
              <a:t>m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ber fu</a:t>
            </a:r>
            <a:r>
              <a:rPr spc="10" dirty="0"/>
              <a:t>n</a:t>
            </a:r>
            <a:r>
              <a:rPr dirty="0"/>
              <a:t>ctions</a:t>
            </a:r>
            <a:r>
              <a:rPr spc="-10" dirty="0"/>
              <a:t> </a:t>
            </a:r>
            <a:r>
              <a:rPr dirty="0"/>
              <a:t>of </a:t>
            </a:r>
            <a:r>
              <a:rPr spc="-15" dirty="0"/>
              <a:t>c</a:t>
            </a:r>
            <a:r>
              <a:rPr dirty="0"/>
              <a:t>la</a:t>
            </a:r>
            <a:r>
              <a:rPr spc="-10" dirty="0"/>
              <a:t>s</a:t>
            </a:r>
            <a:r>
              <a:rPr dirty="0"/>
              <a:t>s A</a:t>
            </a:r>
            <a:r>
              <a:rPr spc="10" dirty="0"/>
              <a:t> </a:t>
            </a:r>
            <a:r>
              <a:rPr dirty="0"/>
              <a:t>cann</a:t>
            </a:r>
            <a:r>
              <a:rPr spc="10" dirty="0"/>
              <a:t>o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ac</a:t>
            </a:r>
            <a:r>
              <a:rPr spc="-10" dirty="0"/>
              <a:t>c</a:t>
            </a:r>
            <a:r>
              <a:rPr dirty="0"/>
              <a:t>ess</a:t>
            </a:r>
            <a:r>
              <a:rPr spc="-10" dirty="0"/>
              <a:t> </a:t>
            </a:r>
            <a:r>
              <a:rPr dirty="0"/>
              <a:t>the data</a:t>
            </a:r>
            <a:endParaRPr sz="2000">
              <a:latin typeface="Malgun Gothic"/>
              <a:cs typeface="Malgun Gothic"/>
            </a:endParaRPr>
          </a:p>
          <a:p>
            <a:pPr marL="370840">
              <a:lnSpc>
                <a:spcPct val="100000"/>
              </a:lnSpc>
            </a:pPr>
            <a:r>
              <a:rPr spc="5" dirty="0"/>
              <a:t>o</a:t>
            </a:r>
            <a:r>
              <a:rPr dirty="0"/>
              <a:t>f</a:t>
            </a:r>
            <a:r>
              <a:rPr spc="-15" dirty="0"/>
              <a:t> </a:t>
            </a:r>
            <a:r>
              <a:rPr dirty="0"/>
              <a:t>class</a:t>
            </a:r>
            <a:r>
              <a:rPr spc="-5" dirty="0"/>
              <a:t> </a:t>
            </a:r>
            <a:r>
              <a:rPr dirty="0"/>
              <a:t>B.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71</a:t>
            </a:r>
            <a:endParaRPr sz="1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2311" y="6353555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488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353555"/>
            <a:ext cx="5279390" cy="0"/>
          </a:xfrm>
          <a:custGeom>
            <a:avLst/>
            <a:gdLst/>
            <a:ahLst/>
            <a:cxnLst/>
            <a:rect l="l" t="t" r="r" b="b"/>
            <a:pathLst>
              <a:path w="5279390">
                <a:moveTo>
                  <a:pt x="0" y="0"/>
                </a:moveTo>
                <a:lnTo>
                  <a:pt x="5279136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61" rIns="0" bIns="0" rtlCol="0">
            <a:spAutoFit/>
          </a:bodyPr>
          <a:lstStyle/>
          <a:p>
            <a:pPr marL="3343910">
              <a:lnSpc>
                <a:spcPct val="100000"/>
              </a:lnSpc>
            </a:pP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Friend</a:t>
            </a:r>
            <a:r>
              <a:rPr sz="3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" y="1057655"/>
            <a:ext cx="4035552" cy="3576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708" y="1121663"/>
            <a:ext cx="3852672" cy="3393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658" y="1102613"/>
            <a:ext cx="3891279" cy="3432175"/>
          </a:xfrm>
          <a:custGeom>
            <a:avLst/>
            <a:gdLst/>
            <a:ahLst/>
            <a:cxnLst/>
            <a:rect l="l" t="t" r="r" b="b"/>
            <a:pathLst>
              <a:path w="3891279" h="3432175">
                <a:moveTo>
                  <a:pt x="0" y="3432048"/>
                </a:moveTo>
                <a:lnTo>
                  <a:pt x="3890772" y="3432048"/>
                </a:lnTo>
                <a:lnTo>
                  <a:pt x="3890772" y="0"/>
                </a:lnTo>
                <a:lnTo>
                  <a:pt x="0" y="0"/>
                </a:lnTo>
                <a:lnTo>
                  <a:pt x="0" y="343204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8328" y="1025652"/>
            <a:ext cx="4928616" cy="3671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2335" y="1089660"/>
            <a:ext cx="4745736" cy="3488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3285" y="1070610"/>
            <a:ext cx="4784090" cy="3526790"/>
          </a:xfrm>
          <a:custGeom>
            <a:avLst/>
            <a:gdLst/>
            <a:ahLst/>
            <a:cxnLst/>
            <a:rect l="l" t="t" r="r" b="b"/>
            <a:pathLst>
              <a:path w="4784090" h="3526790">
                <a:moveTo>
                  <a:pt x="0" y="3526536"/>
                </a:moveTo>
                <a:lnTo>
                  <a:pt x="4783836" y="3526536"/>
                </a:lnTo>
                <a:lnTo>
                  <a:pt x="4783836" y="0"/>
                </a:lnTo>
                <a:lnTo>
                  <a:pt x="0" y="0"/>
                </a:lnTo>
                <a:lnTo>
                  <a:pt x="0" y="35265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1779" y="4515610"/>
            <a:ext cx="2855975" cy="2234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5788" y="4579620"/>
            <a:ext cx="2673095" cy="2051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6738" y="4560570"/>
            <a:ext cx="2711450" cy="2089785"/>
          </a:xfrm>
          <a:custGeom>
            <a:avLst/>
            <a:gdLst/>
            <a:ahLst/>
            <a:cxnLst/>
            <a:rect l="l" t="t" r="r" b="b"/>
            <a:pathLst>
              <a:path w="2711450" h="2089784">
                <a:moveTo>
                  <a:pt x="0" y="2089403"/>
                </a:moveTo>
                <a:lnTo>
                  <a:pt x="2711195" y="2089403"/>
                </a:lnTo>
                <a:lnTo>
                  <a:pt x="2711195" y="0"/>
                </a:lnTo>
                <a:lnTo>
                  <a:pt x="0" y="0"/>
                </a:lnTo>
                <a:lnTo>
                  <a:pt x="0" y="208940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6335" y="4986528"/>
            <a:ext cx="2856230" cy="1816735"/>
          </a:xfrm>
          <a:custGeom>
            <a:avLst/>
            <a:gdLst/>
            <a:ahLst/>
            <a:cxnLst/>
            <a:rect l="l" t="t" r="r" b="b"/>
            <a:pathLst>
              <a:path w="2856229" h="1816734">
                <a:moveTo>
                  <a:pt x="0" y="1816608"/>
                </a:moveTo>
                <a:lnTo>
                  <a:pt x="2855975" y="1816608"/>
                </a:lnTo>
                <a:lnTo>
                  <a:pt x="2855975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6335" y="4986528"/>
            <a:ext cx="2856230" cy="1816735"/>
          </a:xfrm>
          <a:custGeom>
            <a:avLst/>
            <a:gdLst/>
            <a:ahLst/>
            <a:cxnLst/>
            <a:rect l="l" t="t" r="r" b="b"/>
            <a:pathLst>
              <a:path w="2856229" h="1816734">
                <a:moveTo>
                  <a:pt x="0" y="1816608"/>
                </a:moveTo>
                <a:lnTo>
                  <a:pt x="2855975" y="1816608"/>
                </a:lnTo>
                <a:lnTo>
                  <a:pt x="2855975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ln w="914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6600" y="5506003"/>
            <a:ext cx="1962785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gth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10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Breadth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20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Side 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5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0" y="6353555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35355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Cl</a:t>
            </a:r>
            <a:r>
              <a:rPr sz="3600" b="0" spc="-15" dirty="0">
                <a:latin typeface="Times New Roman"/>
                <a:cs typeface="Times New Roman"/>
              </a:rPr>
              <a:t>a</a:t>
            </a:r>
            <a:r>
              <a:rPr sz="3600" b="0" dirty="0">
                <a:latin typeface="Times New Roman"/>
                <a:cs typeface="Times New Roman"/>
              </a:rPr>
              <a:t>sses 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591" y="3212592"/>
            <a:ext cx="3840479" cy="1978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276600"/>
            <a:ext cx="3657600" cy="1795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550" y="3257550"/>
            <a:ext cx="3695700" cy="1833880"/>
          </a:xfrm>
          <a:custGeom>
            <a:avLst/>
            <a:gdLst/>
            <a:ahLst/>
            <a:cxnLst/>
            <a:rect l="l" t="t" r="r" b="b"/>
            <a:pathLst>
              <a:path w="3695700" h="1833879">
                <a:moveTo>
                  <a:pt x="0" y="1833372"/>
                </a:moveTo>
                <a:lnTo>
                  <a:pt x="3695700" y="1833372"/>
                </a:lnTo>
                <a:lnTo>
                  <a:pt x="3695700" y="0"/>
                </a:lnTo>
                <a:lnTo>
                  <a:pt x="0" y="0"/>
                </a:lnTo>
                <a:lnTo>
                  <a:pt x="0" y="18333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2584" y="2253995"/>
            <a:ext cx="4319016" cy="3003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1066800"/>
            <a:ext cx="3764279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5849110"/>
            <a:ext cx="5791200" cy="893444"/>
          </a:xfrm>
          <a:custGeom>
            <a:avLst/>
            <a:gdLst/>
            <a:ahLst/>
            <a:cxnLst/>
            <a:rect l="l" t="t" r="r" b="b"/>
            <a:pathLst>
              <a:path w="5791200" h="893445">
                <a:moveTo>
                  <a:pt x="0" y="893064"/>
                </a:moveTo>
                <a:lnTo>
                  <a:pt x="5791200" y="893064"/>
                </a:lnTo>
                <a:lnTo>
                  <a:pt x="5791200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5849110"/>
            <a:ext cx="5791200" cy="893444"/>
          </a:xfrm>
          <a:custGeom>
            <a:avLst/>
            <a:gdLst/>
            <a:ahLst/>
            <a:cxnLst/>
            <a:rect l="l" t="t" r="r" b="b"/>
            <a:pathLst>
              <a:path w="5791200" h="893445">
                <a:moveTo>
                  <a:pt x="0" y="893064"/>
                </a:moveTo>
                <a:lnTo>
                  <a:pt x="5791200" y="893064"/>
                </a:lnTo>
                <a:lnTo>
                  <a:pt x="5791200" y="0"/>
                </a:lnTo>
                <a:lnTo>
                  <a:pt x="0" y="0"/>
                </a:lnTo>
                <a:lnTo>
                  <a:pt x="0" y="893064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07794" y="5936632"/>
            <a:ext cx="157099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Outp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" y="163234"/>
            <a:ext cx="8986520" cy="492443"/>
          </a:xfrm>
        </p:spPr>
        <p:txBody>
          <a:bodyPr/>
          <a:lstStyle/>
          <a:p>
            <a:r>
              <a:rPr lang="en-US" dirty="0"/>
              <a:t>Properties of friendship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37" y="838200"/>
            <a:ext cx="7875524" cy="12003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Friendship is granted not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symmetric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transitive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" y="3647442"/>
            <a:ext cx="4400550" cy="294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69" y="3752791"/>
            <a:ext cx="4402186" cy="28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912" rIns="0" bIns="0" rtlCol="0">
            <a:spAutoFit/>
          </a:bodyPr>
          <a:lstStyle/>
          <a:p>
            <a:pPr marL="469900">
              <a:lnSpc>
                <a:spcPts val="3835"/>
              </a:lnSpc>
            </a:pPr>
            <a:r>
              <a:rPr spc="-5" dirty="0"/>
              <a:t>Friends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572" y="1135538"/>
            <a:ext cx="7969250" cy="391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9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declared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</a:t>
            </a:r>
            <a:r>
              <a:rPr sz="2400" spc="1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ate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ide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ot</a:t>
            </a:r>
            <a:endParaRPr sz="2400">
              <a:latin typeface="Arial"/>
              <a:cs typeface="Arial"/>
            </a:endParaRPr>
          </a:p>
          <a:p>
            <a:pPr marL="36576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accessible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000">
              <a:latin typeface="Times New Roman"/>
              <a:cs typeface="Times New Roman"/>
            </a:endParaRPr>
          </a:p>
          <a:p>
            <a:pPr marL="365760" marR="6350" indent="-353695" algn="just">
              <a:lnSpc>
                <a:spcPct val="8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ternal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 can nev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 private dat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365760" marR="5080" indent="-353695" algn="just">
              <a:lnSpc>
                <a:spcPts val="23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concepts 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psulation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ing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ctate that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member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ld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able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 an object’s private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protected dat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65760" marR="5080" indent="-353695" algn="just">
              <a:lnSpc>
                <a:spcPts val="2300"/>
              </a:lnSpc>
              <a:spcBef>
                <a:spcPts val="605"/>
              </a:spcBef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policy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is,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10" dirty="0">
                <a:latin typeface="Arial"/>
                <a:cs typeface="Arial"/>
              </a:rPr>
              <a:t>’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member,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can’t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. H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er,   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   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   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situatio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  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ere   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   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rigid disc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imina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conve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912" rIns="0" bIns="0" rtlCol="0">
            <a:spAutoFit/>
          </a:bodyPr>
          <a:lstStyle/>
          <a:p>
            <a:pPr marL="469900">
              <a:lnSpc>
                <a:spcPts val="3835"/>
              </a:lnSpc>
            </a:pPr>
            <a:r>
              <a:rPr spc="-5" dirty="0"/>
              <a:t>Friends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572" y="1135538"/>
            <a:ext cx="7969250" cy="251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5080" indent="-353695" algn="just">
              <a:lnSpc>
                <a:spcPct val="8000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5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ogrammer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 need   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 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 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 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 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-mem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er func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ions  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ses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C++  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 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cep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 case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365760" marR="5080" indent="-353695" algn="just">
              <a:lnSpc>
                <a:spcPts val="2310"/>
              </a:lnSpc>
            </a:pPr>
            <a:r>
              <a:rPr sz="2000" dirty="0">
                <a:solidFill>
                  <a:srgbClr val="717BA2"/>
                </a:solidFill>
                <a:latin typeface="Malgun Gothic"/>
                <a:cs typeface="Malgun Gothic"/>
              </a:rPr>
              <a:t>▶</a:t>
            </a:r>
            <a:r>
              <a:rPr sz="2000" spc="70" dirty="0">
                <a:solidFill>
                  <a:srgbClr val="717BA2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 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</a:t>
            </a:r>
            <a:r>
              <a:rPr sz="2400" dirty="0">
                <a:latin typeface="Arial"/>
                <a:cs typeface="Arial"/>
              </a:rPr>
              <a:t>-mem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er 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ns 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 clas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own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priva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data,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 as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1439065"/>
            <a:ext cx="191198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53060">
              <a:lnSpc>
                <a:spcPct val="100000"/>
              </a:lnSpc>
              <a:buClr>
                <a:srgbClr val="717BA2"/>
              </a:buClr>
              <a:buSzPct val="62500"/>
              <a:buFont typeface="Arial"/>
              <a:buChar char="•"/>
              <a:tabLst>
                <a:tab pos="366395" algn="l"/>
              </a:tabLst>
            </a:pPr>
            <a:r>
              <a:rPr sz="3200" b="1" spc="-5" dirty="0">
                <a:latin typeface="Cambria"/>
                <a:cs typeface="Cambria"/>
              </a:rPr>
              <a:t>Friend</a:t>
            </a:r>
            <a:endParaRPr sz="3200" dirty="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</a:pPr>
            <a:r>
              <a:rPr sz="3200" dirty="0">
                <a:latin typeface="Cambria"/>
                <a:cs typeface="Cambria"/>
              </a:rPr>
              <a:t>functio</a:t>
            </a:r>
            <a:r>
              <a:rPr sz="3200" spc="-5" dirty="0">
                <a:latin typeface="Cambria"/>
                <a:cs typeface="Cambria"/>
              </a:rPr>
              <a:t>n,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0733" y="1439065"/>
            <a:ext cx="159194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mbria"/>
                <a:cs typeface="Cambria"/>
              </a:rPr>
              <a:t>fu</a:t>
            </a:r>
            <a:r>
              <a:rPr sz="3200" b="1" spc="-15" dirty="0">
                <a:latin typeface="Cambria"/>
                <a:cs typeface="Cambria"/>
              </a:rPr>
              <a:t>n</a:t>
            </a:r>
            <a:r>
              <a:rPr sz="3200" b="1" dirty="0">
                <a:latin typeface="Cambria"/>
                <a:cs typeface="Cambria"/>
              </a:rPr>
              <a:t>ction</a:t>
            </a:r>
            <a:endParaRPr sz="3200" dirty="0">
              <a:latin typeface="Cambria"/>
              <a:cs typeface="Cambria"/>
            </a:endParaRPr>
          </a:p>
          <a:p>
            <a:pPr marL="451484">
              <a:lnSpc>
                <a:spcPct val="100000"/>
              </a:lnSpc>
            </a:pPr>
            <a:r>
              <a:rPr sz="3200" spc="-5" dirty="0">
                <a:latin typeface="Cambria"/>
                <a:cs typeface="Cambria"/>
              </a:rPr>
              <a:t>wh</a:t>
            </a:r>
            <a:r>
              <a:rPr sz="3200" spc="-15" dirty="0">
                <a:latin typeface="Cambria"/>
                <a:cs typeface="Cambria"/>
              </a:rPr>
              <a:t>i</a:t>
            </a:r>
            <a:r>
              <a:rPr sz="3200" dirty="0">
                <a:latin typeface="Cambria"/>
                <a:cs typeface="Cambria"/>
              </a:rPr>
              <a:t>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66971" y="1439065"/>
            <a:ext cx="237299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190" algn="l"/>
                <a:tab pos="1160145" algn="l"/>
              </a:tabLst>
            </a:pPr>
            <a:r>
              <a:rPr sz="3200" spc="-5" dirty="0">
                <a:latin typeface="Cambria"/>
                <a:cs typeface="Cambria"/>
              </a:rPr>
              <a:t>i</a:t>
            </a:r>
            <a:r>
              <a:rPr sz="3200" dirty="0">
                <a:latin typeface="Cambria"/>
                <a:cs typeface="Cambria"/>
              </a:rPr>
              <a:t>s	a	sp</a:t>
            </a:r>
            <a:r>
              <a:rPr sz="3200" spc="-15" dirty="0">
                <a:latin typeface="Cambria"/>
                <a:cs typeface="Cambria"/>
              </a:rPr>
              <a:t>e</a:t>
            </a:r>
            <a:r>
              <a:rPr sz="3200" dirty="0">
                <a:latin typeface="Cambria"/>
                <a:cs typeface="Cambria"/>
              </a:rPr>
              <a:t>c</a:t>
            </a:r>
            <a:r>
              <a:rPr sz="3200" spc="-15" dirty="0">
                <a:latin typeface="Cambria"/>
                <a:cs typeface="Cambria"/>
              </a:rPr>
              <a:t>i</a:t>
            </a:r>
            <a:r>
              <a:rPr sz="3200" spc="-5" dirty="0">
                <a:latin typeface="Cambria"/>
                <a:cs typeface="Cambria"/>
              </a:rPr>
              <a:t>al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5273" y="1439065"/>
            <a:ext cx="146367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 marR="5080" indent="-876300" algn="just">
              <a:lnSpc>
                <a:spcPct val="100000"/>
              </a:lnSpc>
            </a:pPr>
            <a:r>
              <a:rPr sz="3200" spc="-5" dirty="0">
                <a:latin typeface="Cambria"/>
                <a:cs typeface="Cambria"/>
              </a:rPr>
              <a:t>typ</a:t>
            </a:r>
            <a:r>
              <a:rPr sz="3200" dirty="0">
                <a:latin typeface="Cambria"/>
                <a:cs typeface="Cambria"/>
              </a:rPr>
              <a:t>e   </a:t>
            </a:r>
            <a:r>
              <a:rPr sz="3200" spc="-2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 </a:t>
            </a:r>
            <a:r>
              <a:rPr sz="3200" spc="-5" dirty="0">
                <a:latin typeface="Cambria"/>
                <a:cs typeface="Cambria"/>
              </a:rPr>
              <a:t>the t</a:t>
            </a:r>
            <a:r>
              <a:rPr sz="3200" spc="-10" dirty="0">
                <a:latin typeface="Cambria"/>
                <a:cs typeface="Cambria"/>
              </a:rPr>
              <a:t>h</a:t>
            </a:r>
            <a:r>
              <a:rPr sz="3200" dirty="0"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7742" y="1927373"/>
            <a:ext cx="14808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"/>
                <a:cs typeface="Cambria"/>
              </a:rPr>
              <a:t>declares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86525" y="1927373"/>
            <a:ext cx="124587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"/>
                <a:cs typeface="Cambria"/>
              </a:rPr>
              <a:t>in</a:t>
            </a:r>
            <a:r>
              <a:rPr sz="3200" spc="-15" dirty="0">
                <a:latin typeface="Cambria"/>
                <a:cs typeface="Cambria"/>
              </a:rPr>
              <a:t>s</a:t>
            </a:r>
            <a:r>
              <a:rPr sz="3200" dirty="0">
                <a:latin typeface="Cambria"/>
                <a:cs typeface="Cambria"/>
              </a:rPr>
              <a:t>ide</a:t>
            </a:r>
          </a:p>
          <a:p>
            <a:pPr marL="128270">
              <a:lnSpc>
                <a:spcPct val="100000"/>
              </a:lnSpc>
            </a:pPr>
            <a:r>
              <a:rPr sz="3200" spc="-20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ccess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139" y="2414806"/>
            <a:ext cx="53187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51585" algn="l"/>
                <a:tab pos="2812415" algn="l"/>
                <a:tab pos="4699635" algn="l"/>
              </a:tabLst>
            </a:pPr>
            <a:r>
              <a:rPr sz="3200" dirty="0">
                <a:latin typeface="Cambria"/>
                <a:cs typeface="Cambria"/>
              </a:rPr>
              <a:t>clas</a:t>
            </a:r>
            <a:r>
              <a:rPr sz="3200" spc="-5" dirty="0">
                <a:latin typeface="Cambria"/>
                <a:cs typeface="Cambria"/>
              </a:rPr>
              <a:t>s</a:t>
            </a:r>
            <a:r>
              <a:rPr sz="3200" dirty="0">
                <a:latin typeface="Cambria"/>
                <a:cs typeface="Cambria"/>
              </a:rPr>
              <a:t>.	</a:t>
            </a:r>
            <a:r>
              <a:rPr sz="3200" b="1" spc="-5" dirty="0">
                <a:latin typeface="Cambria"/>
                <a:cs typeface="Cambria"/>
              </a:rPr>
              <a:t>Frien</a:t>
            </a:r>
            <a:r>
              <a:rPr sz="3200" b="1" dirty="0">
                <a:latin typeface="Cambria"/>
                <a:cs typeface="Cambria"/>
              </a:rPr>
              <a:t>d	</a:t>
            </a:r>
            <a:r>
              <a:rPr sz="3200" b="1" spc="5" dirty="0">
                <a:latin typeface="Cambria"/>
                <a:cs typeface="Cambria"/>
              </a:rPr>
              <a:t>f</a:t>
            </a:r>
            <a:r>
              <a:rPr sz="3200" b="1" spc="-5" dirty="0">
                <a:latin typeface="Cambria"/>
                <a:cs typeface="Cambria"/>
              </a:rPr>
              <a:t>u</a:t>
            </a:r>
            <a:r>
              <a:rPr sz="3200" b="1" spc="-10" dirty="0">
                <a:latin typeface="Cambria"/>
                <a:cs typeface="Cambria"/>
              </a:rPr>
              <a:t>n</a:t>
            </a:r>
            <a:r>
              <a:rPr sz="3200" b="1" dirty="0">
                <a:latin typeface="Cambria"/>
                <a:cs typeface="Cambria"/>
              </a:rPr>
              <a:t>cti</a:t>
            </a:r>
            <a:r>
              <a:rPr sz="3200" b="1" spc="5" dirty="0">
                <a:latin typeface="Cambria"/>
                <a:cs typeface="Cambria"/>
              </a:rPr>
              <a:t>o</a:t>
            </a:r>
            <a:r>
              <a:rPr sz="3200" b="1" dirty="0">
                <a:latin typeface="Cambria"/>
                <a:cs typeface="Cambria"/>
              </a:rPr>
              <a:t>n	</a:t>
            </a:r>
            <a:r>
              <a:rPr sz="3200" dirty="0">
                <a:latin typeface="Cambria"/>
                <a:cs typeface="Cambria"/>
              </a:rPr>
              <a:t>can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2902987"/>
            <a:ext cx="8341995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184150">
              <a:lnSpc>
                <a:spcPct val="100000"/>
              </a:lnSpc>
              <a:tabLst>
                <a:tab pos="2088514" algn="l"/>
                <a:tab pos="3973829" algn="l"/>
                <a:tab pos="4821555" algn="l"/>
                <a:tab pos="6094095" algn="l"/>
                <a:tab pos="7051675" algn="l"/>
                <a:tab pos="7589520" algn="l"/>
              </a:tabLst>
            </a:pPr>
            <a:r>
              <a:rPr sz="3200" spc="-5" dirty="0">
                <a:latin typeface="Cambria"/>
                <a:cs typeface="Cambria"/>
              </a:rPr>
              <a:t>pri</a:t>
            </a:r>
            <a:r>
              <a:rPr sz="3200" spc="10" dirty="0">
                <a:latin typeface="Cambria"/>
                <a:cs typeface="Cambria"/>
              </a:rPr>
              <a:t>v</a:t>
            </a:r>
            <a:r>
              <a:rPr sz="3200" spc="-5" dirty="0">
                <a:latin typeface="Cambria"/>
                <a:cs typeface="Cambria"/>
              </a:rPr>
              <a:t>ate</a:t>
            </a:r>
            <a:r>
              <a:rPr sz="3200" dirty="0">
                <a:latin typeface="Cambria"/>
                <a:cs typeface="Cambria"/>
              </a:rPr>
              <a:t>,	</a:t>
            </a:r>
            <a:r>
              <a:rPr sz="3200" spc="-5" dirty="0">
                <a:latin typeface="Cambria"/>
                <a:cs typeface="Cambria"/>
              </a:rPr>
              <a:t>protecte</a:t>
            </a:r>
            <a:r>
              <a:rPr sz="3200" dirty="0">
                <a:latin typeface="Cambria"/>
                <a:cs typeface="Cambria"/>
              </a:rPr>
              <a:t>d	</a:t>
            </a:r>
            <a:r>
              <a:rPr sz="3200" spc="-5" dirty="0">
                <a:latin typeface="Cambria"/>
                <a:cs typeface="Cambria"/>
              </a:rPr>
              <a:t>an</a:t>
            </a:r>
            <a:r>
              <a:rPr sz="3200" dirty="0">
                <a:latin typeface="Cambria"/>
                <a:cs typeface="Cambria"/>
              </a:rPr>
              <a:t>d	</a:t>
            </a:r>
            <a:r>
              <a:rPr sz="3200" spc="-5" dirty="0">
                <a:latin typeface="Cambria"/>
                <a:cs typeface="Cambria"/>
              </a:rPr>
              <a:t>p</a:t>
            </a:r>
            <a:r>
              <a:rPr sz="3200" spc="-15" dirty="0">
                <a:latin typeface="Cambria"/>
                <a:cs typeface="Cambria"/>
              </a:rPr>
              <a:t>u</a:t>
            </a:r>
            <a:r>
              <a:rPr sz="3200" spc="-5" dirty="0">
                <a:latin typeface="Cambria"/>
                <a:cs typeface="Cambria"/>
              </a:rPr>
              <a:t>bli</a:t>
            </a:r>
            <a:r>
              <a:rPr sz="3200" dirty="0">
                <a:latin typeface="Cambria"/>
                <a:cs typeface="Cambria"/>
              </a:rPr>
              <a:t>c	data	of	</a:t>
            </a:r>
            <a:r>
              <a:rPr sz="3200" spc="-5" dirty="0">
                <a:latin typeface="Cambria"/>
                <a:cs typeface="Cambria"/>
              </a:rPr>
              <a:t>the </a:t>
            </a:r>
            <a:r>
              <a:rPr sz="3200" dirty="0">
                <a:latin typeface="Cambria"/>
                <a:cs typeface="Cambria"/>
              </a:rPr>
              <a:t>class.</a:t>
            </a:r>
            <a:endParaRPr lang="en-US" sz="3200" dirty="0">
              <a:latin typeface="Cambria"/>
              <a:cs typeface="Cambria"/>
            </a:endParaRPr>
          </a:p>
          <a:p>
            <a:pPr marL="561340" marR="184150">
              <a:lnSpc>
                <a:spcPct val="100000"/>
              </a:lnSpc>
              <a:tabLst>
                <a:tab pos="2088514" algn="l"/>
                <a:tab pos="3973829" algn="l"/>
                <a:tab pos="4821555" algn="l"/>
                <a:tab pos="6094095" algn="l"/>
                <a:tab pos="7051675" algn="l"/>
                <a:tab pos="7589520" algn="l"/>
              </a:tabLst>
            </a:pPr>
            <a:endParaRPr sz="500" dirty="0">
              <a:latin typeface="Times New Roman"/>
              <a:cs typeface="Times New Roman"/>
            </a:endParaRPr>
          </a:p>
          <a:p>
            <a:pPr marL="561340" marR="183515" indent="-353695" algn="just">
              <a:lnSpc>
                <a:spcPct val="100000"/>
              </a:lnSpc>
              <a:buClr>
                <a:srgbClr val="717BA2"/>
              </a:buClr>
              <a:buSzPct val="62500"/>
              <a:buFont typeface="Arial"/>
              <a:buChar char="•"/>
              <a:tabLst>
                <a:tab pos="561340" algn="l"/>
              </a:tabLst>
            </a:pPr>
            <a:r>
              <a:rPr sz="3200" dirty="0">
                <a:latin typeface="Cambria"/>
                <a:cs typeface="Cambria"/>
              </a:rPr>
              <a:t>A  </a:t>
            </a:r>
            <a:r>
              <a:rPr sz="3200" spc="-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</a:t>
            </a:r>
            <a:r>
              <a:rPr sz="3200" spc="-10" dirty="0">
                <a:latin typeface="Cambria"/>
                <a:cs typeface="Cambria"/>
              </a:rPr>
              <a:t>r</a:t>
            </a:r>
            <a:r>
              <a:rPr sz="3200" dirty="0">
                <a:latin typeface="Cambria"/>
                <a:cs typeface="Cambria"/>
              </a:rPr>
              <a:t>iend  </a:t>
            </a:r>
            <a:r>
              <a:rPr sz="3200" spc="-2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Function  </a:t>
            </a:r>
            <a:r>
              <a:rPr sz="3200" spc="-25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  </a:t>
            </a:r>
            <a:r>
              <a:rPr sz="3200" spc="-2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  </a:t>
            </a:r>
            <a:r>
              <a:rPr sz="3200" spc="-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class  </a:t>
            </a:r>
            <a:r>
              <a:rPr sz="3200" spc="-24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i</a:t>
            </a:r>
            <a:r>
              <a:rPr sz="3200" dirty="0">
                <a:latin typeface="Cambria"/>
                <a:cs typeface="Cambria"/>
              </a:rPr>
              <a:t>s  </a:t>
            </a:r>
            <a:r>
              <a:rPr sz="3200" spc="-2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defi</a:t>
            </a:r>
            <a:r>
              <a:rPr sz="3200" spc="-25" dirty="0">
                <a:latin typeface="Cambria"/>
                <a:cs typeface="Cambria"/>
              </a:rPr>
              <a:t>n</a:t>
            </a:r>
            <a:r>
              <a:rPr sz="3200" dirty="0">
                <a:latin typeface="Cambria"/>
                <a:cs typeface="Cambria"/>
              </a:rPr>
              <a:t>ed outside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</a:t>
            </a:r>
            <a:r>
              <a:rPr sz="3200" spc="-10" dirty="0">
                <a:latin typeface="Cambria"/>
                <a:cs typeface="Cambria"/>
              </a:rPr>
              <a:t>h</a:t>
            </a:r>
            <a:r>
              <a:rPr sz="3200" spc="-5" dirty="0">
                <a:latin typeface="Cambria"/>
                <a:cs typeface="Cambria"/>
              </a:rPr>
              <a:t>a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class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lang="en-US" sz="3200" dirty="0">
                <a:latin typeface="Cambria"/>
                <a:cs typeface="Cambria"/>
              </a:rPr>
              <a:t>sc</a:t>
            </a:r>
            <a:r>
              <a:rPr lang="en-US" sz="3200" spc="-20" dirty="0">
                <a:latin typeface="Cambria"/>
                <a:cs typeface="Cambria"/>
              </a:rPr>
              <a:t>o</a:t>
            </a:r>
            <a:r>
              <a:rPr lang="en-US" sz="3200" spc="-5" dirty="0">
                <a:latin typeface="Cambria"/>
                <a:cs typeface="Cambria"/>
              </a:rPr>
              <a:t>p</a:t>
            </a:r>
            <a:r>
              <a:rPr lang="en-US" sz="3200" dirty="0">
                <a:latin typeface="Cambria"/>
                <a:cs typeface="Cambria"/>
              </a:rPr>
              <a:t>e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spc="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spc="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200" spc="-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3200" spc="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200" spc="-10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200" spc="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200" spc="-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ght t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o    </a:t>
            </a:r>
            <a:r>
              <a:rPr sz="3200" spc="-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acces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s    </a:t>
            </a:r>
            <a:r>
              <a:rPr sz="3200" spc="-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al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l    </a:t>
            </a:r>
            <a:r>
              <a:rPr sz="3200" spc="-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pr</a:t>
            </a:r>
            <a:r>
              <a:rPr sz="3200" spc="-1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vate    </a:t>
            </a:r>
            <a:r>
              <a:rPr sz="3200" spc="-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d    </a:t>
            </a:r>
            <a:r>
              <a:rPr sz="3200" spc="-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prote</a:t>
            </a:r>
            <a:r>
              <a:rPr sz="3200" spc="-10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ted</a:t>
            </a:r>
            <a:endParaRPr sz="3200" dirty="0">
              <a:latin typeface="Cambria"/>
              <a:cs typeface="Cambria"/>
            </a:endParaRPr>
          </a:p>
          <a:p>
            <a:pPr marL="12700">
              <a:lnSpc>
                <a:spcPts val="3775"/>
              </a:lnSpc>
              <a:tabLst>
                <a:tab pos="561340" algn="l"/>
                <a:tab pos="8328659" algn="l"/>
              </a:tabLst>
            </a:pPr>
            <a:r>
              <a:rPr sz="3200" u="dash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3200" u="dash" spc="-5" dirty="0">
                <a:solidFill>
                  <a:srgbClr val="FF0000"/>
                </a:solidFill>
                <a:latin typeface="Cambria"/>
                <a:cs typeface="Cambria"/>
              </a:rPr>
              <a:t>members</a:t>
            </a:r>
            <a:r>
              <a:rPr sz="3200" u="dash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u="dash" spc="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200" u="dash" spc="-5" dirty="0">
                <a:solidFill>
                  <a:srgbClr val="FF0000"/>
                </a:solidFill>
                <a:latin typeface="Cambria"/>
                <a:cs typeface="Cambria"/>
              </a:rPr>
              <a:t> the </a:t>
            </a:r>
            <a:r>
              <a:rPr sz="3200" u="dash" dirty="0">
                <a:solidFill>
                  <a:srgbClr val="FF0000"/>
                </a:solidFill>
                <a:latin typeface="Cambria"/>
                <a:cs typeface="Cambria"/>
              </a:rPr>
              <a:t>class 	</a:t>
            </a:r>
            <a:endParaRPr sz="3200" dirty="0">
              <a:latin typeface="Cambria"/>
              <a:cs typeface="Cambria"/>
            </a:endParaRPr>
          </a:p>
          <a:p>
            <a:pPr marL="259079">
              <a:lnSpc>
                <a:spcPts val="1614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50</a:t>
            </a:r>
            <a:endParaRPr sz="14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1439065"/>
            <a:ext cx="7844790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53060">
              <a:lnSpc>
                <a:spcPct val="100000"/>
              </a:lnSpc>
              <a:buClr>
                <a:srgbClr val="717BA2"/>
              </a:buClr>
              <a:buSzPct val="62500"/>
              <a:buFont typeface="Arial"/>
              <a:buChar char="•"/>
              <a:tabLst>
                <a:tab pos="366395" algn="l"/>
              </a:tabLst>
            </a:pP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key</a:t>
            </a:r>
            <a:r>
              <a:rPr sz="3200" spc="1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ord</a:t>
            </a:r>
            <a:r>
              <a:rPr sz="32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friend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is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32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befor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2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ret</a:t>
            </a:r>
            <a:r>
              <a:rPr sz="3200" spc="-1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rn</a:t>
            </a:r>
            <a:endParaRPr sz="32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</a:pP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ty</a:t>
            </a:r>
            <a:r>
              <a:rPr sz="3200" spc="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2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2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func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tio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2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declaration/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200" dirty="0">
                <a:solidFill>
                  <a:srgbClr val="FF0000"/>
                </a:solidFill>
                <a:latin typeface="Cambria"/>
                <a:cs typeface="Cambria"/>
              </a:rPr>
              <a:t>rototy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pe.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350">
              <a:latin typeface="Times New Roman"/>
              <a:cs typeface="Times New Roman"/>
            </a:endParaRPr>
          </a:p>
          <a:p>
            <a:pPr marL="365760" marR="264160" indent="-353060">
              <a:lnSpc>
                <a:spcPct val="100000"/>
              </a:lnSpc>
              <a:buClr>
                <a:srgbClr val="717BA2"/>
              </a:buClr>
              <a:buSzPct val="62500"/>
              <a:buFont typeface="Arial"/>
              <a:buChar char="•"/>
              <a:tabLst>
                <a:tab pos="366395" algn="l"/>
              </a:tabLst>
            </a:pPr>
            <a:r>
              <a:rPr sz="3200" spc="-5" dirty="0">
                <a:latin typeface="Cambria"/>
                <a:cs typeface="Cambria"/>
              </a:rPr>
              <a:t>Although</a:t>
            </a:r>
            <a:r>
              <a:rPr sz="3200" dirty="0">
                <a:latin typeface="Cambria"/>
                <a:cs typeface="Cambria"/>
              </a:rPr>
              <a:t>,</a:t>
            </a:r>
            <a:r>
              <a:rPr sz="3200" spc="2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5" dirty="0">
                <a:latin typeface="Cambria"/>
                <a:cs typeface="Cambria"/>
              </a:rPr>
              <a:t> p</a:t>
            </a:r>
            <a:r>
              <a:rPr sz="3200" dirty="0">
                <a:latin typeface="Cambria"/>
                <a:cs typeface="Cambria"/>
              </a:rPr>
              <a:t>rototy</a:t>
            </a:r>
            <a:r>
              <a:rPr sz="3200" spc="-5" dirty="0">
                <a:latin typeface="Cambria"/>
                <a:cs typeface="Cambria"/>
              </a:rPr>
              <a:t>pe</a:t>
            </a:r>
            <a:r>
              <a:rPr sz="3200" dirty="0">
                <a:latin typeface="Cambria"/>
                <a:cs typeface="Cambria"/>
              </a:rPr>
              <a:t>s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 friend functio</a:t>
            </a:r>
            <a:r>
              <a:rPr sz="3200" spc="-5" dirty="0">
                <a:latin typeface="Cambria"/>
                <a:cs typeface="Cambria"/>
              </a:rPr>
              <a:t>n</a:t>
            </a:r>
            <a:r>
              <a:rPr sz="3200" dirty="0">
                <a:latin typeface="Cambria"/>
                <a:cs typeface="Cambria"/>
              </a:rPr>
              <a:t>s </a:t>
            </a:r>
            <a:r>
              <a:rPr sz="3200" spc="-5" dirty="0">
                <a:latin typeface="Cambria"/>
                <a:cs typeface="Cambria"/>
              </a:rPr>
              <a:t>ap</a:t>
            </a:r>
            <a:r>
              <a:rPr sz="3200" spc="10" dirty="0">
                <a:latin typeface="Cambria"/>
                <a:cs typeface="Cambria"/>
              </a:rPr>
              <a:t>p</a:t>
            </a:r>
            <a:r>
              <a:rPr sz="3200" dirty="0">
                <a:latin typeface="Cambria"/>
                <a:cs typeface="Cambria"/>
              </a:rPr>
              <a:t>ear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 </a:t>
            </a:r>
            <a:r>
              <a:rPr sz="3200" spc="-5" dirty="0">
                <a:latin typeface="Cambria"/>
                <a:cs typeface="Cambria"/>
              </a:rPr>
              <a:t>th</a:t>
            </a:r>
            <a:r>
              <a:rPr sz="3200" dirty="0">
                <a:latin typeface="Cambria"/>
                <a:cs typeface="Cambria"/>
              </a:rPr>
              <a:t>e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class,</a:t>
            </a:r>
            <a:r>
              <a:rPr sz="3200" spc="1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bu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the</a:t>
            </a:r>
            <a:r>
              <a:rPr sz="3200" dirty="0">
                <a:latin typeface="Cambria"/>
                <a:cs typeface="Cambria"/>
              </a:rPr>
              <a:t>y</a:t>
            </a:r>
            <a:r>
              <a:rPr sz="3200" spc="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are no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</a:t>
            </a:r>
            <a:r>
              <a:rPr sz="3200" spc="5" dirty="0">
                <a:latin typeface="Cambria"/>
                <a:cs typeface="Cambria"/>
              </a:rPr>
              <a:t>o</a:t>
            </a:r>
            <a:r>
              <a:rPr sz="3200" spc="-5" dirty="0">
                <a:latin typeface="Cambria"/>
                <a:cs typeface="Cambria"/>
              </a:rPr>
              <a:t>nsidere</a:t>
            </a:r>
            <a:r>
              <a:rPr sz="3200" dirty="0">
                <a:latin typeface="Cambria"/>
                <a:cs typeface="Cambria"/>
              </a:rPr>
              <a:t>d</a:t>
            </a:r>
            <a:r>
              <a:rPr sz="3200" spc="-5" dirty="0">
                <a:latin typeface="Cambria"/>
                <a:cs typeface="Cambria"/>
              </a:rPr>
              <a:t> a</a:t>
            </a:r>
            <a:r>
              <a:rPr sz="3200" dirty="0">
                <a:latin typeface="Cambria"/>
                <a:cs typeface="Cambria"/>
              </a:rPr>
              <a:t>s </a:t>
            </a:r>
            <a:r>
              <a:rPr sz="3200" spc="5" dirty="0">
                <a:latin typeface="Cambria"/>
                <a:cs typeface="Cambria"/>
              </a:rPr>
              <a:t>m</a:t>
            </a:r>
            <a:r>
              <a:rPr sz="3200" dirty="0">
                <a:latin typeface="Cambria"/>
                <a:cs typeface="Cambria"/>
              </a:rPr>
              <a:t>ember</a:t>
            </a:r>
            <a:r>
              <a:rPr sz="3200" spc="-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functio</a:t>
            </a:r>
            <a:r>
              <a:rPr sz="3200" spc="-5" dirty="0">
                <a:latin typeface="Cambria"/>
                <a:cs typeface="Cambria"/>
              </a:rPr>
              <a:t>ns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51</a:t>
            </a:r>
            <a:endParaRPr sz="1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52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228344"/>
            <a:ext cx="7687056" cy="453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2697" y="5428488"/>
            <a:ext cx="900430" cy="955675"/>
          </a:xfrm>
          <a:custGeom>
            <a:avLst/>
            <a:gdLst/>
            <a:ahLst/>
            <a:cxnLst/>
            <a:rect l="l" t="t" r="r" b="b"/>
            <a:pathLst>
              <a:path w="900429" h="955675">
                <a:moveTo>
                  <a:pt x="227075" y="0"/>
                </a:moveTo>
                <a:lnTo>
                  <a:pt x="0" y="203174"/>
                </a:lnTo>
                <a:lnTo>
                  <a:pt x="245618" y="477774"/>
                </a:lnTo>
                <a:lnTo>
                  <a:pt x="0" y="752373"/>
                </a:lnTo>
                <a:lnTo>
                  <a:pt x="227075" y="955522"/>
                </a:lnTo>
                <a:lnTo>
                  <a:pt x="450087" y="706234"/>
                </a:lnTo>
                <a:lnTo>
                  <a:pt x="858906" y="706234"/>
                </a:lnTo>
                <a:lnTo>
                  <a:pt x="654557" y="477774"/>
                </a:lnTo>
                <a:lnTo>
                  <a:pt x="858906" y="249313"/>
                </a:lnTo>
                <a:lnTo>
                  <a:pt x="450087" y="249313"/>
                </a:lnTo>
                <a:lnTo>
                  <a:pt x="227075" y="0"/>
                </a:lnTo>
                <a:close/>
              </a:path>
              <a:path w="900429" h="955675">
                <a:moveTo>
                  <a:pt x="858906" y="706234"/>
                </a:moveTo>
                <a:lnTo>
                  <a:pt x="450087" y="706234"/>
                </a:lnTo>
                <a:lnTo>
                  <a:pt x="673100" y="955522"/>
                </a:lnTo>
                <a:lnTo>
                  <a:pt x="900176" y="752373"/>
                </a:lnTo>
                <a:lnTo>
                  <a:pt x="858906" y="706234"/>
                </a:lnTo>
                <a:close/>
              </a:path>
              <a:path w="900429" h="955675">
                <a:moveTo>
                  <a:pt x="673100" y="0"/>
                </a:moveTo>
                <a:lnTo>
                  <a:pt x="450087" y="249313"/>
                </a:lnTo>
                <a:lnTo>
                  <a:pt x="858906" y="249313"/>
                </a:lnTo>
                <a:lnTo>
                  <a:pt x="900176" y="203174"/>
                </a:lnTo>
                <a:lnTo>
                  <a:pt x="6731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2697" y="5428488"/>
            <a:ext cx="900430" cy="955675"/>
          </a:xfrm>
          <a:custGeom>
            <a:avLst/>
            <a:gdLst/>
            <a:ahLst/>
            <a:cxnLst/>
            <a:rect l="l" t="t" r="r" b="b"/>
            <a:pathLst>
              <a:path w="900429" h="955675">
                <a:moveTo>
                  <a:pt x="0" y="203174"/>
                </a:moveTo>
                <a:lnTo>
                  <a:pt x="227075" y="0"/>
                </a:lnTo>
                <a:lnTo>
                  <a:pt x="450087" y="249313"/>
                </a:lnTo>
                <a:lnTo>
                  <a:pt x="673100" y="0"/>
                </a:lnTo>
                <a:lnTo>
                  <a:pt x="900176" y="203174"/>
                </a:lnTo>
                <a:lnTo>
                  <a:pt x="654557" y="477774"/>
                </a:lnTo>
                <a:lnTo>
                  <a:pt x="900176" y="752373"/>
                </a:lnTo>
                <a:lnTo>
                  <a:pt x="673100" y="955522"/>
                </a:lnTo>
                <a:lnTo>
                  <a:pt x="450087" y="706234"/>
                </a:lnTo>
                <a:lnTo>
                  <a:pt x="227075" y="955522"/>
                </a:lnTo>
                <a:lnTo>
                  <a:pt x="0" y="752373"/>
                </a:lnTo>
                <a:lnTo>
                  <a:pt x="245618" y="477774"/>
                </a:lnTo>
                <a:lnTo>
                  <a:pt x="0" y="203174"/>
                </a:lnTo>
                <a:close/>
              </a:path>
            </a:pathLst>
          </a:custGeom>
          <a:ln w="25907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5380990" cy="0"/>
          </a:xfrm>
          <a:custGeom>
            <a:avLst/>
            <a:gdLst/>
            <a:ahLst/>
            <a:cxnLst/>
            <a:rect l="l" t="t" r="r" b="b"/>
            <a:pathLst>
              <a:path w="5380990">
                <a:moveTo>
                  <a:pt x="0" y="0"/>
                </a:moveTo>
                <a:lnTo>
                  <a:pt x="5380482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53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204" y="1249680"/>
            <a:ext cx="7778496" cy="488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7682" y="784098"/>
            <a:ext cx="3048000" cy="1676400"/>
          </a:xfrm>
          <a:custGeom>
            <a:avLst/>
            <a:gdLst/>
            <a:ahLst/>
            <a:cxnLst/>
            <a:rect l="l" t="t" r="r" b="b"/>
            <a:pathLst>
              <a:path w="3048000" h="1676400">
                <a:moveTo>
                  <a:pt x="0" y="1676400"/>
                </a:moveTo>
                <a:lnTo>
                  <a:pt x="3048000" y="1676400"/>
                </a:lnTo>
                <a:lnTo>
                  <a:pt x="3048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7682" y="784098"/>
            <a:ext cx="3048000" cy="1676400"/>
          </a:xfrm>
          <a:custGeom>
            <a:avLst/>
            <a:gdLst/>
            <a:ahLst/>
            <a:cxnLst/>
            <a:rect l="l" t="t" r="r" b="b"/>
            <a:pathLst>
              <a:path w="3048000" h="1676400">
                <a:moveTo>
                  <a:pt x="0" y="1676400"/>
                </a:moveTo>
                <a:lnTo>
                  <a:pt x="3048000" y="1676400"/>
                </a:lnTo>
                <a:lnTo>
                  <a:pt x="30480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3826" y="812063"/>
            <a:ext cx="2774315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Enable us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ss 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iv</a:t>
            </a:r>
            <a:r>
              <a:rPr sz="2800" spc="-15" dirty="0">
                <a:latin typeface="Times New Roman"/>
                <a:cs typeface="Times New Roman"/>
              </a:rPr>
              <a:t>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data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fro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non-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ber</a:t>
            </a:r>
            <a:r>
              <a:rPr sz="2800" spc="-10" dirty="0">
                <a:latin typeface="Times New Roman"/>
                <a:cs typeface="Times New Roman"/>
              </a:rPr>
              <a:t> fu</a:t>
            </a:r>
            <a:r>
              <a:rPr sz="2800" spc="-15" dirty="0">
                <a:latin typeface="Times New Roman"/>
                <a:cs typeface="Times New Roman"/>
              </a:rPr>
              <a:t>nctio</a:t>
            </a:r>
            <a:r>
              <a:rPr sz="2800" spc="-10" dirty="0">
                <a:latin typeface="Times New Roman"/>
                <a:cs typeface="Times New Roman"/>
              </a:rPr>
              <a:t>ns.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How?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3523" y="2510027"/>
            <a:ext cx="5699760" cy="346075"/>
          </a:xfrm>
          <a:custGeom>
            <a:avLst/>
            <a:gdLst/>
            <a:ahLst/>
            <a:cxnLst/>
            <a:rect l="l" t="t" r="r" b="b"/>
            <a:pathLst>
              <a:path w="5699760" h="346075">
                <a:moveTo>
                  <a:pt x="0" y="345948"/>
                </a:moveTo>
                <a:lnTo>
                  <a:pt x="5699760" y="345948"/>
                </a:lnTo>
                <a:lnTo>
                  <a:pt x="569976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3451225" cy="0"/>
          </a:xfrm>
          <a:custGeom>
            <a:avLst/>
            <a:gdLst/>
            <a:ahLst/>
            <a:cxnLst/>
            <a:rect l="l" t="t" r="r" b="b"/>
            <a:pathLst>
              <a:path w="3451225">
                <a:moveTo>
                  <a:pt x="0" y="0"/>
                </a:moveTo>
                <a:lnTo>
                  <a:pt x="3451098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01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b="0" dirty="0">
                <a:latin typeface="Times New Roman"/>
                <a:cs typeface="Times New Roman"/>
              </a:rPr>
              <a:t>Friend Funct</a:t>
            </a:r>
            <a:r>
              <a:rPr sz="3600" b="0" spc="-15" dirty="0">
                <a:latin typeface="Times New Roman"/>
                <a:cs typeface="Times New Roman"/>
              </a:rPr>
              <a:t>i</a:t>
            </a:r>
            <a:r>
              <a:rPr sz="3600" b="0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6417083"/>
            <a:ext cx="1930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8888"/>
                </a:solidFill>
                <a:latin typeface="Garamond"/>
                <a:cs typeface="Garamond"/>
              </a:rPr>
              <a:t>54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427" y="1085088"/>
            <a:ext cx="8767572" cy="501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7111" y="2747772"/>
            <a:ext cx="5699760" cy="346075"/>
          </a:xfrm>
          <a:custGeom>
            <a:avLst/>
            <a:gdLst/>
            <a:ahLst/>
            <a:cxnLst/>
            <a:rect l="l" t="t" r="r" b="b"/>
            <a:pathLst>
              <a:path w="5699759" h="346075">
                <a:moveTo>
                  <a:pt x="0" y="345948"/>
                </a:moveTo>
                <a:lnTo>
                  <a:pt x="5699760" y="345948"/>
                </a:lnTo>
                <a:lnTo>
                  <a:pt x="569976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8297" y="784098"/>
            <a:ext cx="4977765" cy="1676400"/>
          </a:xfrm>
          <a:custGeom>
            <a:avLst/>
            <a:gdLst/>
            <a:ahLst/>
            <a:cxnLst/>
            <a:rect l="l" t="t" r="r" b="b"/>
            <a:pathLst>
              <a:path w="4977765" h="1676400">
                <a:moveTo>
                  <a:pt x="0" y="1676400"/>
                </a:moveTo>
                <a:lnTo>
                  <a:pt x="4977384" y="1676400"/>
                </a:lnTo>
                <a:lnTo>
                  <a:pt x="497738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8297" y="784098"/>
            <a:ext cx="4977765" cy="1676400"/>
          </a:xfrm>
          <a:custGeom>
            <a:avLst/>
            <a:gdLst/>
            <a:ahLst/>
            <a:cxnLst/>
            <a:rect l="l" t="t" r="r" b="b"/>
            <a:pathLst>
              <a:path w="4977765" h="1676400">
                <a:moveTo>
                  <a:pt x="0" y="1676400"/>
                </a:moveTo>
                <a:lnTo>
                  <a:pt x="4977384" y="1676400"/>
                </a:lnTo>
                <a:lnTo>
                  <a:pt x="4977384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8797" y="812063"/>
            <a:ext cx="4596765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keyword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friend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used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bef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re retu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ty</a:t>
            </a:r>
            <a:r>
              <a:rPr sz="2800" spc="-15" dirty="0">
                <a:latin typeface="Times New Roman"/>
                <a:cs typeface="Times New Roman"/>
              </a:rPr>
              <a:t>pe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ction declaratio</a:t>
            </a:r>
            <a:r>
              <a:rPr sz="2800" spc="-10" dirty="0">
                <a:latin typeface="Times New Roman"/>
                <a:cs typeface="Times New Roman"/>
              </a:rPr>
              <a:t>n/proto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pe.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753</Words>
  <Application>Microsoft Office PowerPoint</Application>
  <PresentationFormat>On-screen Show (4:3)</PresentationFormat>
  <Paragraphs>116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Malgun Gothic</vt:lpstr>
      <vt:lpstr>Arial</vt:lpstr>
      <vt:lpstr>Bookman Old Style</vt:lpstr>
      <vt:lpstr>Calibri</vt:lpstr>
      <vt:lpstr>Cambria</vt:lpstr>
      <vt:lpstr>Garamond</vt:lpstr>
      <vt:lpstr>Times New Roman</vt:lpstr>
      <vt:lpstr>Office Theme</vt:lpstr>
      <vt:lpstr>PowerPoint Presentation</vt:lpstr>
      <vt:lpstr>PowerPoint Presentation</vt:lpstr>
      <vt:lpstr>Friends</vt:lpstr>
      <vt:lpstr>Friends</vt:lpstr>
      <vt:lpstr>Friend Functions</vt:lpstr>
      <vt:lpstr>Friend Functions</vt:lpstr>
      <vt:lpstr>Friend Functions</vt:lpstr>
      <vt:lpstr>Friend Functions</vt:lpstr>
      <vt:lpstr>Friend Functions</vt:lpstr>
      <vt:lpstr>Friend Functions</vt:lpstr>
      <vt:lpstr>Friend Functions</vt:lpstr>
      <vt:lpstr>Temperature Class</vt:lpstr>
      <vt:lpstr>Temperature Class</vt:lpstr>
      <vt:lpstr>PowerPoint Presentation</vt:lpstr>
      <vt:lpstr>Temperature Class</vt:lpstr>
      <vt:lpstr>PowerPoint Presentation</vt:lpstr>
      <vt:lpstr>Class Members as Friend</vt:lpstr>
      <vt:lpstr>Class Members as Friend</vt:lpstr>
      <vt:lpstr>Class Members as Friend</vt:lpstr>
      <vt:lpstr>Class Members as Friend</vt:lpstr>
      <vt:lpstr>Friend Functions as Bridges</vt:lpstr>
      <vt:lpstr>Friend Functions as Bridges</vt:lpstr>
      <vt:lpstr>Friend Functions as Bridges</vt:lpstr>
      <vt:lpstr>Friend Functions and Classes</vt:lpstr>
      <vt:lpstr>Friend Classes in C++</vt:lpstr>
      <vt:lpstr>Friend Classes in C++</vt:lpstr>
      <vt:lpstr>Friend Class</vt:lpstr>
      <vt:lpstr>Friend Classes Example</vt:lpstr>
      <vt:lpstr>Properties of friendship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C++</dc:title>
  <dc:creator>seecs</dc:creator>
  <cp:lastModifiedBy>Muhammad Umer</cp:lastModifiedBy>
  <cp:revision>8</cp:revision>
  <dcterms:created xsi:type="dcterms:W3CDTF">2020-03-23T17:44:54Z</dcterms:created>
  <dcterms:modified xsi:type="dcterms:W3CDTF">2021-11-26T20:44:46Z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LastSaved">
    <vt:filetime>2020-03-23T00:00:00Z</vt:filetime>
  </property>
</Properties>
</file>