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61"/>
  </p:notesMasterIdLst>
  <p:sldIdLst>
    <p:sldId id="517" r:id="rId2"/>
    <p:sldId id="570" r:id="rId3"/>
    <p:sldId id="519" r:id="rId4"/>
    <p:sldId id="587" r:id="rId5"/>
    <p:sldId id="580" r:id="rId6"/>
    <p:sldId id="595" r:id="rId7"/>
    <p:sldId id="582" r:id="rId8"/>
    <p:sldId id="583" r:id="rId9"/>
    <p:sldId id="586" r:id="rId10"/>
    <p:sldId id="585" r:id="rId11"/>
    <p:sldId id="584" r:id="rId12"/>
    <p:sldId id="521" r:id="rId13"/>
    <p:sldId id="522" r:id="rId14"/>
    <p:sldId id="596" r:id="rId15"/>
    <p:sldId id="599" r:id="rId16"/>
    <p:sldId id="598" r:id="rId17"/>
    <p:sldId id="524" r:id="rId18"/>
    <p:sldId id="600" r:id="rId19"/>
    <p:sldId id="601" r:id="rId20"/>
    <p:sldId id="602" r:id="rId21"/>
    <p:sldId id="615" r:id="rId22"/>
    <p:sldId id="616" r:id="rId23"/>
    <p:sldId id="603" r:id="rId24"/>
    <p:sldId id="604" r:id="rId25"/>
    <p:sldId id="605" r:id="rId26"/>
    <p:sldId id="607" r:id="rId27"/>
    <p:sldId id="619" r:id="rId28"/>
    <p:sldId id="611" r:id="rId29"/>
    <p:sldId id="612" r:id="rId30"/>
    <p:sldId id="613" r:id="rId31"/>
    <p:sldId id="614" r:id="rId32"/>
    <p:sldId id="608" r:id="rId33"/>
    <p:sldId id="525" r:id="rId34"/>
    <p:sldId id="609" r:id="rId35"/>
    <p:sldId id="533" r:id="rId36"/>
    <p:sldId id="534" r:id="rId37"/>
    <p:sldId id="535" r:id="rId38"/>
    <p:sldId id="536" r:id="rId39"/>
    <p:sldId id="617" r:id="rId40"/>
    <p:sldId id="620" r:id="rId41"/>
    <p:sldId id="618" r:id="rId42"/>
    <p:sldId id="621" r:id="rId43"/>
    <p:sldId id="622" r:id="rId44"/>
    <p:sldId id="623" r:id="rId45"/>
    <p:sldId id="537" r:id="rId46"/>
    <p:sldId id="538" r:id="rId47"/>
    <p:sldId id="539" r:id="rId48"/>
    <p:sldId id="540" r:id="rId49"/>
    <p:sldId id="541" r:id="rId50"/>
    <p:sldId id="542" r:id="rId51"/>
    <p:sldId id="543" r:id="rId52"/>
    <p:sldId id="544" r:id="rId53"/>
    <p:sldId id="545" r:id="rId54"/>
    <p:sldId id="546" r:id="rId55"/>
    <p:sldId id="547" r:id="rId56"/>
    <p:sldId id="548" r:id="rId57"/>
    <p:sldId id="588" r:id="rId58"/>
    <p:sldId id="589" r:id="rId59"/>
    <p:sldId id="591" r:id="rId6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00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71" autoAdjust="0"/>
    <p:restoredTop sz="72059" autoAdjust="0"/>
  </p:normalViewPr>
  <p:slideViewPr>
    <p:cSldViewPr>
      <p:cViewPr varScale="1">
        <p:scale>
          <a:sx n="52" d="100"/>
          <a:sy n="52" d="100"/>
        </p:scale>
        <p:origin x="124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-2064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/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/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5F7A1AA-9FC0-4188-9C6C-690A039B996C}" type="datetimeFigureOut">
              <a:rPr lang="en-US"/>
              <a:pPr>
                <a:defRPr/>
              </a:pPr>
              <a:t>11/11/2021</a:t>
            </a:fld>
            <a:endParaRPr lang="en-US"/>
          </a:p>
        </p:txBody>
      </p:sp>
      <p:sp>
        <p:nvSpPr>
          <p:cNvPr id="4" name="Slide Image Placeholder 3">
            <a:extLst/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/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/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/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88A292E-2400-465E-9892-A4302D28745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A236022-5DFD-4B8E-B2DB-076690696403}" type="slidenum">
              <a:rPr lang="zh-TW" altLang="en-US" sz="1000"/>
              <a:pPr/>
              <a:t>3</a:t>
            </a:fld>
            <a:endParaRPr lang="en-US" altLang="zh-TW" sz="10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00970EE-5DF1-4254-B8BA-F8171DD119BD}" type="slidenum">
              <a:rPr lang="zh-TW" altLang="en-US" sz="1000"/>
              <a:pPr/>
              <a:t>13</a:t>
            </a:fld>
            <a:endParaRPr lang="en-US" altLang="zh-TW" sz="10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B40A392-16D7-43D9-BFFE-018F38130E7A}" type="slidenum">
              <a:rPr lang="zh-TW" altLang="en-US" sz="1000"/>
              <a:pPr/>
              <a:t>14</a:t>
            </a:fld>
            <a:endParaRPr lang="en-US" altLang="zh-TW" sz="10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2DCF686-D3D1-40D5-ACA8-BCB539BE57EE}" type="slidenum">
              <a:rPr lang="zh-TW" altLang="en-US" sz="1000"/>
              <a:pPr/>
              <a:t>15</a:t>
            </a:fld>
            <a:endParaRPr lang="en-US" altLang="zh-TW" sz="10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A9EDEA1-EF40-41D6-81BF-55A06424E506}" type="slidenum">
              <a:rPr lang="zh-TW" altLang="en-US" sz="1000"/>
              <a:pPr/>
              <a:t>16</a:t>
            </a:fld>
            <a:endParaRPr lang="en-US" altLang="zh-TW" sz="10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6F07B94-4E38-4D6E-A8D1-37A999BCF404}" type="slidenum">
              <a:rPr lang="zh-TW" altLang="en-US" sz="1000"/>
              <a:pPr/>
              <a:t>18</a:t>
            </a:fld>
            <a:endParaRPr lang="en-US" altLang="zh-TW" sz="10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D035920-FF6B-46BF-A1E5-5472543F9332}" type="slidenum">
              <a:rPr lang="zh-TW" altLang="en-US" sz="1000"/>
              <a:pPr/>
              <a:t>19</a:t>
            </a:fld>
            <a:endParaRPr lang="en-US" altLang="zh-TW" sz="10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651390D-4987-4217-BA05-767D1171732A}" type="slidenum">
              <a:rPr lang="zh-TW" altLang="en-US" sz="1000"/>
              <a:pPr/>
              <a:t>20</a:t>
            </a:fld>
            <a:endParaRPr lang="en-US" altLang="zh-TW" sz="10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AB8A247-045D-42A6-A6C6-504681C057C4}" type="slidenum">
              <a:rPr lang="zh-TW" altLang="en-US" sz="1000"/>
              <a:pPr/>
              <a:t>21</a:t>
            </a:fld>
            <a:endParaRPr lang="en-US" altLang="zh-TW" sz="10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CF11EAD-6B55-424F-BE6D-0DBD0CF9F349}" type="slidenum">
              <a:rPr lang="zh-TW" altLang="en-US" sz="1000"/>
              <a:pPr/>
              <a:t>22</a:t>
            </a:fld>
            <a:endParaRPr lang="en-US" altLang="zh-TW" sz="10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C2CEFE9-7106-46D3-882A-55721903B7D4}" type="slidenum">
              <a:rPr lang="zh-TW" altLang="en-US" sz="1000"/>
              <a:pPr/>
              <a:t>23</a:t>
            </a:fld>
            <a:endParaRPr lang="en-US" altLang="zh-TW" sz="10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E89EF32-ABE9-4017-AF7F-A969BAFDAED0}" type="slidenum">
              <a:rPr lang="zh-TW" altLang="en-US" sz="1000"/>
              <a:pPr/>
              <a:t>4</a:t>
            </a:fld>
            <a:endParaRPr lang="en-US" altLang="zh-TW" sz="10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5C830B2-5EDA-491B-ADA6-87FC637D6093}" type="slidenum">
              <a:rPr lang="zh-TW" altLang="en-US" sz="1000"/>
              <a:pPr/>
              <a:t>24</a:t>
            </a:fld>
            <a:endParaRPr lang="en-US" altLang="zh-TW" sz="10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23952EF-E58F-40A2-BD39-6B8DC0B9F681}" type="slidenum">
              <a:rPr lang="zh-TW" altLang="en-US" sz="1000"/>
              <a:pPr/>
              <a:t>25</a:t>
            </a:fld>
            <a:endParaRPr lang="en-US" altLang="zh-TW" sz="10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43BBDD9-4DF3-4975-B6AE-FB4FB5BFA9FE}" type="slidenum">
              <a:rPr lang="zh-TW" altLang="en-US" sz="1000"/>
              <a:pPr/>
              <a:t>26</a:t>
            </a:fld>
            <a:endParaRPr lang="en-US" altLang="zh-TW" sz="10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774971C-9C30-4FC8-9B05-1D85D7E2F26B}" type="slidenum">
              <a:rPr lang="zh-TW" altLang="en-US" sz="1000"/>
              <a:pPr/>
              <a:t>27</a:t>
            </a:fld>
            <a:endParaRPr lang="en-US" altLang="zh-TW" sz="10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6EC38A9-D41B-4807-B7FC-7BEC933902C4}" type="slidenum">
              <a:rPr lang="zh-TW" altLang="en-US" sz="1000"/>
              <a:pPr/>
              <a:t>32</a:t>
            </a:fld>
            <a:endParaRPr lang="en-US" altLang="zh-TW" sz="10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761FD34-0223-4562-AA05-F2548A09562F}" type="slidenum">
              <a:rPr lang="zh-TW" altLang="en-US" sz="1000"/>
              <a:pPr/>
              <a:t>36</a:t>
            </a:fld>
            <a:endParaRPr lang="en-US" altLang="zh-TW" sz="10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Characters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char c = 'A';</a:t>
            </a:r>
          </a:p>
          <a:p>
            <a:r>
              <a:rPr lang="en-US" dirty="0" smtClean="0"/>
              <a:t>    char* p = &amp;c;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 &lt;&lt; c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 &lt;&lt; &amp;p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//arrays of char and integers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// Driver Code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// Character array b</a:t>
            </a:r>
          </a:p>
          <a:p>
            <a:r>
              <a:rPr lang="en-US" dirty="0" smtClean="0"/>
              <a:t>    char b[] = "</a:t>
            </a:r>
            <a:r>
              <a:rPr lang="en-US" dirty="0" err="1" smtClean="0"/>
              <a:t>abc</a:t>
            </a:r>
            <a:r>
              <a:rPr lang="en-US" dirty="0" smtClean="0"/>
              <a:t>";</a:t>
            </a:r>
          </a:p>
          <a:p>
            <a:r>
              <a:rPr lang="en-US" dirty="0" smtClean="0"/>
              <a:t>  // Integer array</a:t>
            </a:r>
          </a:p>
          <a:p>
            <a:r>
              <a:rPr lang="en-US" dirty="0" smtClean="0"/>
              <a:t>    //</a:t>
            </a:r>
            <a:r>
              <a:rPr lang="en-US" dirty="0" err="1" smtClean="0"/>
              <a:t>int</a:t>
            </a:r>
            <a:r>
              <a:rPr lang="en-US" dirty="0" smtClean="0"/>
              <a:t> a[] = { 1, 2, 3 };</a:t>
            </a:r>
          </a:p>
          <a:p>
            <a:r>
              <a:rPr lang="en-US" dirty="0" smtClean="0"/>
              <a:t>    // Pointer to character array</a:t>
            </a:r>
          </a:p>
          <a:p>
            <a:r>
              <a:rPr lang="en-US" dirty="0" smtClean="0"/>
              <a:t>    char* c = &amp;b[0];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   // Print the value of c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 &lt;&lt; c &lt;&lt; </a:t>
            </a:r>
            <a:r>
              <a:rPr lang="en-US" dirty="0" err="1" smtClean="0"/>
              <a:t>endl</a:t>
            </a:r>
            <a:r>
              <a:rPr lang="en-US" dirty="0" smtClean="0"/>
              <a:t> &lt;&lt;&amp;c;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A292E-2400-465E-9892-A4302D287450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94350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C11266A-F3A1-46D5-AD67-0B5881ACD7FB}" type="slidenum">
              <a:rPr lang="zh-TW" altLang="en-US" sz="1000"/>
              <a:pPr/>
              <a:t>45</a:t>
            </a:fld>
            <a:endParaRPr lang="en-US" altLang="zh-TW" sz="10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79D55B2-FEF4-4B79-BF05-D19C0F28DBA2}" type="slidenum">
              <a:rPr lang="zh-TW" altLang="en-US" sz="1000"/>
              <a:pPr/>
              <a:t>54</a:t>
            </a:fld>
            <a:endParaRPr lang="en-US" altLang="zh-TW" sz="10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0E33846-A4E8-43AA-BB85-64B6809CF37E}" type="slidenum">
              <a:rPr lang="zh-TW" altLang="en-US" sz="1000"/>
              <a:pPr/>
              <a:t>5</a:t>
            </a:fld>
            <a:endParaRPr lang="en-US" altLang="zh-TW" sz="10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297CEC7-7DAA-4212-BEAC-3C2EC65A18A7}" type="slidenum">
              <a:rPr lang="zh-TW" altLang="en-US" sz="1000"/>
              <a:pPr/>
              <a:t>7</a:t>
            </a:fld>
            <a:endParaRPr lang="en-US" altLang="zh-TW" sz="10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720A443-FCEA-406E-B870-66DE55F2F5E1}" type="slidenum">
              <a:rPr lang="zh-TW" altLang="en-US" sz="1000"/>
              <a:pPr/>
              <a:t>8</a:t>
            </a:fld>
            <a:endParaRPr lang="en-US" altLang="zh-TW" sz="10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41B3F75-44AB-41BA-863C-97ADA1080B86}" type="slidenum">
              <a:rPr lang="zh-TW" altLang="en-US" sz="1000"/>
              <a:pPr/>
              <a:t>9</a:t>
            </a:fld>
            <a:endParaRPr lang="en-US" altLang="zh-TW" sz="10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5007AC7-067D-4113-BA12-EB60F5510771}" type="slidenum">
              <a:rPr lang="zh-TW" altLang="en-US" sz="1000"/>
              <a:pPr/>
              <a:t>10</a:t>
            </a:fld>
            <a:endParaRPr lang="en-US" altLang="zh-TW" sz="10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2BFBE31-FF27-4719-B03B-57C30574A504}" type="slidenum">
              <a:rPr lang="zh-TW" altLang="en-US" sz="1000"/>
              <a:pPr/>
              <a:t>11</a:t>
            </a:fld>
            <a:endParaRPr lang="en-US" altLang="zh-TW" sz="10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2492D46-69B0-4D4C-9E00-A99796CBF77E}" type="slidenum">
              <a:rPr lang="zh-TW" altLang="en-US" sz="1000"/>
              <a:pPr/>
              <a:t>12</a:t>
            </a:fld>
            <a:endParaRPr lang="en-US" altLang="zh-TW" sz="10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9E10E8-B751-444F-9A32-FAFC3D35EF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1847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90BDC0-98F8-4EC3-B577-2DADC2A656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974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52B2FB-60CF-413E-A770-78FDFDE18C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5129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8B17B4-60D0-4AE1-9A9A-2A44EF9933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492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C73C42-2C77-4629-9E1E-47E74EBE7D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962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9609AA-21D6-4D07-B4DC-01889CE000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104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D4880C-F32C-4FC1-85A0-D96207697F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746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EAFEC3-A9B1-4FA0-A874-19D3C26815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174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25D4A2-7B19-46E9-9BE2-93C4196CCD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7428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D3C337-E572-41D3-A042-84B2516394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7083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168B5F-71EE-4E8F-B342-83E6E39DA2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703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E50DC74B-37D2-43C2-AB9A-851BAF63C2F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khuram.shahzad@seecs.edu.p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914400" y="528637"/>
            <a:ext cx="7772400" cy="1470025"/>
          </a:xfrm>
        </p:spPr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CS212 – Object Oriented Programming</a:t>
            </a:r>
          </a:p>
        </p:txBody>
      </p:sp>
      <p:sp>
        <p:nvSpPr>
          <p:cNvPr id="3" name="Subtitle 2">
            <a:extLst/>
          </p:cNvPr>
          <p:cNvSpPr>
            <a:spLocks noGrp="1"/>
          </p:cNvSpPr>
          <p:nvPr>
            <p:ph type="subTitle" idx="1"/>
          </p:nvPr>
        </p:nvSpPr>
        <p:spPr>
          <a:xfrm>
            <a:off x="425450" y="1998662"/>
            <a:ext cx="8305800" cy="1752600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Pointers</a:t>
            </a:r>
          </a:p>
          <a:p>
            <a:pPr>
              <a:buFont typeface="Arial" charset="0"/>
              <a:buNone/>
              <a:defRPr/>
            </a:pPr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READ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: C++ How to Program</a:t>
            </a:r>
          </a:p>
          <a:p>
            <a:pPr>
              <a:buFont typeface="Arial" charset="0"/>
              <a:buNone/>
              <a:defRPr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Chapter 08 – (Section 8.1 – 8.4)</a:t>
            </a:r>
          </a:p>
        </p:txBody>
      </p:sp>
      <p:sp>
        <p:nvSpPr>
          <p:cNvPr id="4" name="Rectangle 3">
            <a:extLst/>
          </p:cNvPr>
          <p:cNvSpPr/>
          <p:nvPr/>
        </p:nvSpPr>
        <p:spPr>
          <a:xfrm>
            <a:off x="6350" y="444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>
            <a:extLst/>
          </p:cNvPr>
          <p:cNvSpPr/>
          <p:nvPr/>
        </p:nvSpPr>
        <p:spPr>
          <a:xfrm>
            <a:off x="0" y="67246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FFA1D5D-1AB1-4BA9-92FB-4A98941C65B1}" type="slidenum">
              <a:rPr lang="en-US" altLang="en-US" b="1">
                <a:solidFill>
                  <a:srgbClr val="898989"/>
                </a:solidFill>
                <a:latin typeface="Arial" panose="020B0604020202020204" pitchFamily="34" charset="0"/>
              </a:rPr>
              <a:pPr/>
              <a:t>1</a:t>
            </a:fld>
            <a:endParaRPr lang="en-US" altLang="en-US" b="1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33600" y="3917915"/>
            <a:ext cx="4572000" cy="21082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kern="0" dirty="0">
                <a:cs typeface="Times New Roman" pitchFamily="18" charset="0"/>
              </a:rPr>
              <a:t>Week – </a:t>
            </a:r>
            <a:r>
              <a:rPr lang="en-US" b="1" kern="0" dirty="0" smtClean="0">
                <a:cs typeface="Times New Roman" pitchFamily="18" charset="0"/>
              </a:rPr>
              <a:t>09 </a:t>
            </a:r>
            <a:endParaRPr lang="en-US" b="1" kern="0" dirty="0">
              <a:cs typeface="Times New Roman" pitchFamily="18" charset="0"/>
            </a:endParaRPr>
          </a:p>
          <a:p>
            <a:pPr algn="ctr"/>
            <a:endParaRPr lang="en-US" kern="0" dirty="0">
              <a:cs typeface="Times New Roman" pitchFamily="18" charset="0"/>
            </a:endParaRPr>
          </a:p>
          <a:p>
            <a:pPr marL="12700" algn="ctr">
              <a:lnSpc>
                <a:spcPts val="3825"/>
              </a:lnSpc>
            </a:pPr>
            <a:r>
              <a:rPr lang="en-US" dirty="0">
                <a:latin typeface="Times New Roman"/>
                <a:cs typeface="Times New Roman"/>
              </a:rPr>
              <a:t>Dr. Khuram Shazhad</a:t>
            </a:r>
          </a:p>
          <a:p>
            <a:pPr marL="12700" algn="ctr">
              <a:lnSpc>
                <a:spcPts val="3825"/>
              </a:lnSpc>
            </a:pPr>
            <a:r>
              <a:rPr lang="en-US" dirty="0">
                <a:latin typeface="Times New Roman"/>
                <a:cs typeface="Times New Roman"/>
                <a:hlinkClick r:id="rId2"/>
              </a:rPr>
              <a:t>mkhuram.shahzad@seecs.edu.pk</a:t>
            </a:r>
            <a:endParaRPr lang="en-US" dirty="0">
              <a:latin typeface="Times New Roman"/>
              <a:cs typeface="Times New Roman"/>
            </a:endParaRPr>
          </a:p>
          <a:p>
            <a:pPr marL="12700" algn="ctr">
              <a:lnSpc>
                <a:spcPts val="3825"/>
              </a:lnSpc>
            </a:pPr>
            <a:r>
              <a:rPr lang="en-US" dirty="0">
                <a:latin typeface="Times New Roman"/>
                <a:cs typeface="Times New Roman"/>
              </a:rPr>
              <a:t>Office: A-308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mtClean="0"/>
              <a:t>The dereference operator (*)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8686800" cy="4114800"/>
          </a:xfrm>
        </p:spPr>
        <p:txBody>
          <a:bodyPr/>
          <a:lstStyle/>
          <a:p>
            <a:pPr marL="0" indent="0" latinLnBrk="1">
              <a:buFont typeface="Arial" panose="020B0604020202020204" pitchFamily="34" charset="0"/>
              <a:buNone/>
            </a:pPr>
            <a:endParaRPr lang="en-US" altLang="en-US" sz="2400" dirty="0" smtClean="0">
              <a:solidFill>
                <a:srgbClr val="B85C00"/>
              </a:solidFill>
              <a:latin typeface="inherit"/>
            </a:endParaRPr>
          </a:p>
          <a:p>
            <a:pPr marL="0" indent="0" latinLnBrk="1">
              <a:buFont typeface="Arial" panose="020B0604020202020204" pitchFamily="34" charset="0"/>
              <a:buNone/>
            </a:pPr>
            <a:r>
              <a:rPr lang="en-US" altLang="en-US" sz="2400" dirty="0" smtClean="0">
                <a:solidFill>
                  <a:srgbClr val="B85C00"/>
                </a:solidFill>
                <a:latin typeface="inherit"/>
              </a:rPr>
              <a:t>#include &lt;</a:t>
            </a:r>
            <a:r>
              <a:rPr lang="en-US" altLang="en-US" sz="2400" dirty="0" err="1" smtClean="0">
                <a:solidFill>
                  <a:srgbClr val="B85C00"/>
                </a:solidFill>
                <a:latin typeface="inherit"/>
              </a:rPr>
              <a:t>iostream</a:t>
            </a:r>
            <a:r>
              <a:rPr lang="en-US" altLang="en-US" sz="2400" dirty="0" smtClean="0">
                <a:solidFill>
                  <a:srgbClr val="B85C00"/>
                </a:solidFill>
                <a:latin typeface="inherit"/>
              </a:rPr>
              <a:t>&gt;</a:t>
            </a:r>
            <a:endParaRPr lang="en-US" altLang="en-US" sz="2400" dirty="0" smtClean="0">
              <a:solidFill>
                <a:srgbClr val="000000"/>
              </a:solidFill>
              <a:latin typeface="Monaco"/>
            </a:endParaRPr>
          </a:p>
          <a:p>
            <a:pPr marL="0" indent="0" latinLnBrk="1">
              <a:buFont typeface="Arial" panose="020B0604020202020204" pitchFamily="34" charset="0"/>
              <a:buNone/>
            </a:pPr>
            <a:r>
              <a:rPr lang="en-US" altLang="en-US" sz="2400" dirty="0" err="1" smtClean="0">
                <a:solidFill>
                  <a:srgbClr val="800080"/>
                </a:solidFill>
                <a:latin typeface="inherit"/>
              </a:rPr>
              <a:t>int</a:t>
            </a:r>
            <a:r>
              <a:rPr lang="en-US" altLang="en-US" sz="2400" dirty="0" smtClean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en-US" sz="2400" dirty="0" smtClean="0">
                <a:solidFill>
                  <a:srgbClr val="004ED0"/>
                </a:solidFill>
                <a:latin typeface="inherit"/>
              </a:rPr>
              <a:t>main</a:t>
            </a:r>
            <a:r>
              <a:rPr lang="en-US" altLang="en-US" sz="2400" dirty="0" smtClean="0">
                <a:solidFill>
                  <a:srgbClr val="333333"/>
                </a:solidFill>
                <a:latin typeface="inherit"/>
              </a:rPr>
              <a:t>()</a:t>
            </a:r>
            <a:endParaRPr lang="en-US" altLang="en-US" sz="2400" dirty="0" smtClean="0">
              <a:solidFill>
                <a:srgbClr val="000000"/>
              </a:solidFill>
              <a:latin typeface="Monaco"/>
            </a:endParaRPr>
          </a:p>
          <a:p>
            <a:pPr marL="0" indent="0" latinLnBrk="1">
              <a:buFont typeface="Arial" panose="020B0604020202020204" pitchFamily="34" charset="0"/>
              <a:buNone/>
            </a:pPr>
            <a:r>
              <a:rPr lang="en-US" altLang="en-US" sz="2400" dirty="0" smtClean="0">
                <a:solidFill>
                  <a:srgbClr val="333333"/>
                </a:solidFill>
                <a:latin typeface="inherit"/>
              </a:rPr>
              <a:t>{</a:t>
            </a:r>
            <a:endParaRPr lang="en-US" altLang="en-US" sz="2400" dirty="0" smtClean="0">
              <a:solidFill>
                <a:srgbClr val="000000"/>
              </a:solidFill>
              <a:latin typeface="Monaco"/>
            </a:endParaRPr>
          </a:p>
          <a:p>
            <a:pPr marL="0" indent="0" latinLnBrk="1">
              <a:buFont typeface="Arial" panose="020B0604020202020204" pitchFamily="34" charset="0"/>
              <a:buNone/>
            </a:pPr>
            <a:r>
              <a:rPr lang="en-US" altLang="en-US" sz="2400" dirty="0" smtClean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altLang="en-US" sz="2400" dirty="0" err="1" smtClean="0">
                <a:solidFill>
                  <a:srgbClr val="800080"/>
                </a:solidFill>
                <a:latin typeface="inherit"/>
              </a:rPr>
              <a:t>int</a:t>
            </a:r>
            <a:r>
              <a:rPr lang="en-US" altLang="en-US" sz="2400" dirty="0" smtClean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en-US" sz="2400" dirty="0" smtClean="0">
                <a:solidFill>
                  <a:srgbClr val="002D7A"/>
                </a:solidFill>
                <a:latin typeface="inherit"/>
              </a:rPr>
              <a:t>x</a:t>
            </a:r>
            <a:r>
              <a:rPr lang="en-US" altLang="en-US" sz="2400" dirty="0" smtClean="0">
                <a:solidFill>
                  <a:srgbClr val="006FE0"/>
                </a:solidFill>
                <a:latin typeface="inherit"/>
              </a:rPr>
              <a:t> = </a:t>
            </a:r>
            <a:r>
              <a:rPr lang="en-US" altLang="en-US" sz="2400" dirty="0" smtClean="0">
                <a:solidFill>
                  <a:srgbClr val="002D7A"/>
                </a:solidFill>
                <a:latin typeface="inherit"/>
              </a:rPr>
              <a:t>5</a:t>
            </a:r>
            <a:r>
              <a:rPr lang="en-US" altLang="en-US" sz="2400" dirty="0" smtClean="0">
                <a:solidFill>
                  <a:srgbClr val="333333"/>
                </a:solidFill>
                <a:latin typeface="inherit"/>
              </a:rPr>
              <a:t>;</a:t>
            </a:r>
            <a:endParaRPr lang="en-US" altLang="en-US" sz="2400" dirty="0" smtClean="0">
              <a:solidFill>
                <a:srgbClr val="000000"/>
              </a:solidFill>
              <a:latin typeface="Monaco"/>
            </a:endParaRPr>
          </a:p>
          <a:p>
            <a:pPr marL="0" indent="0" latinLnBrk="1">
              <a:buFont typeface="Arial" panose="020B0604020202020204" pitchFamily="34" charset="0"/>
              <a:buNone/>
            </a:pPr>
            <a:r>
              <a:rPr lang="en-US" altLang="en-US" sz="2400" dirty="0" smtClean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altLang="en-US" sz="2400" dirty="0" err="1" smtClean="0">
                <a:solidFill>
                  <a:srgbClr val="800080"/>
                </a:solidFill>
                <a:latin typeface="inherit"/>
              </a:rPr>
              <a:t>cout</a:t>
            </a:r>
            <a:r>
              <a:rPr lang="en-US" altLang="en-US" sz="2400" dirty="0" smtClean="0">
                <a:solidFill>
                  <a:srgbClr val="006FE0"/>
                </a:solidFill>
                <a:latin typeface="inherit"/>
              </a:rPr>
              <a:t> &lt;&lt; </a:t>
            </a:r>
            <a:r>
              <a:rPr lang="en-US" altLang="en-US" sz="2400" dirty="0" smtClean="0">
                <a:solidFill>
                  <a:srgbClr val="002D7A"/>
                </a:solidFill>
                <a:latin typeface="inherit"/>
              </a:rPr>
              <a:t>x</a:t>
            </a:r>
            <a:r>
              <a:rPr lang="en-US" altLang="en-US" sz="2400" dirty="0" smtClean="0">
                <a:solidFill>
                  <a:srgbClr val="006FE0"/>
                </a:solidFill>
                <a:latin typeface="inherit"/>
              </a:rPr>
              <a:t> &lt;&lt; </a:t>
            </a:r>
            <a:r>
              <a:rPr lang="en-US" altLang="en-US" sz="2400" dirty="0" smtClean="0">
                <a:solidFill>
                  <a:srgbClr val="CE0000"/>
                </a:solidFill>
                <a:latin typeface="inherit"/>
              </a:rPr>
              <a:t>'\n'</a:t>
            </a:r>
            <a:r>
              <a:rPr lang="en-US" altLang="en-US" sz="2400" dirty="0" smtClean="0">
                <a:solidFill>
                  <a:srgbClr val="333333"/>
                </a:solidFill>
                <a:latin typeface="inherit"/>
              </a:rPr>
              <a:t>;</a:t>
            </a:r>
            <a:r>
              <a:rPr lang="en-US" altLang="en-US" sz="2400" dirty="0" smtClean="0">
                <a:solidFill>
                  <a:srgbClr val="006FE0"/>
                </a:solidFill>
                <a:latin typeface="inherit"/>
              </a:rPr>
              <a:t> </a:t>
            </a:r>
            <a:endParaRPr lang="en-US" altLang="en-US" sz="2400" dirty="0" smtClean="0">
              <a:solidFill>
                <a:srgbClr val="006FE0"/>
              </a:solidFill>
              <a:latin typeface="inherit"/>
            </a:endParaRPr>
          </a:p>
          <a:p>
            <a:pPr marL="0" indent="0" latinLnBrk="1">
              <a:buFont typeface="Arial" panose="020B0604020202020204" pitchFamily="34" charset="0"/>
              <a:buNone/>
            </a:pPr>
            <a:r>
              <a:rPr lang="en-US" altLang="en-US" sz="2400" dirty="0" smtClean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altLang="en-US" sz="2400" dirty="0" err="1" smtClean="0">
                <a:solidFill>
                  <a:srgbClr val="800080"/>
                </a:solidFill>
                <a:latin typeface="inherit"/>
              </a:rPr>
              <a:t>cout</a:t>
            </a:r>
            <a:r>
              <a:rPr lang="en-US" altLang="en-US" sz="2400" dirty="0" smtClean="0">
                <a:solidFill>
                  <a:srgbClr val="006FE0"/>
                </a:solidFill>
                <a:latin typeface="inherit"/>
              </a:rPr>
              <a:t> &lt;&lt; </a:t>
            </a:r>
            <a:r>
              <a:rPr lang="en-US" altLang="en-US" sz="2400" dirty="0" smtClean="0">
                <a:solidFill>
                  <a:srgbClr val="002D7A"/>
                </a:solidFill>
                <a:latin typeface="inherit"/>
              </a:rPr>
              <a:t>&amp;x </a:t>
            </a:r>
            <a:r>
              <a:rPr lang="en-US" altLang="en-US" sz="2400" dirty="0" smtClean="0">
                <a:solidFill>
                  <a:srgbClr val="006FE0"/>
                </a:solidFill>
                <a:latin typeface="inherit"/>
              </a:rPr>
              <a:t>&lt;&lt; </a:t>
            </a:r>
            <a:r>
              <a:rPr lang="en-US" altLang="en-US" sz="2400" dirty="0" smtClean="0">
                <a:solidFill>
                  <a:srgbClr val="CE0000"/>
                </a:solidFill>
                <a:latin typeface="inherit"/>
              </a:rPr>
              <a:t>'\n'</a:t>
            </a:r>
            <a:r>
              <a:rPr lang="en-US" altLang="en-US" sz="2400" dirty="0" smtClean="0">
                <a:solidFill>
                  <a:srgbClr val="333333"/>
                </a:solidFill>
                <a:latin typeface="inherit"/>
              </a:rPr>
              <a:t>;</a:t>
            </a:r>
            <a:r>
              <a:rPr lang="en-US" altLang="en-US" sz="2400" dirty="0" smtClean="0">
                <a:solidFill>
                  <a:srgbClr val="006FE0"/>
                </a:solidFill>
                <a:latin typeface="inherit"/>
              </a:rPr>
              <a:t> </a:t>
            </a:r>
            <a:endParaRPr lang="en-US" altLang="en-US" sz="2400" dirty="0" smtClean="0">
              <a:solidFill>
                <a:srgbClr val="006FE0"/>
              </a:solidFill>
              <a:latin typeface="inherit"/>
            </a:endParaRPr>
          </a:p>
          <a:p>
            <a:pPr marL="0" indent="0" latinLnBrk="1">
              <a:buFont typeface="Arial" panose="020B0604020202020204" pitchFamily="34" charset="0"/>
              <a:buNone/>
            </a:pPr>
            <a:r>
              <a:rPr lang="en-US" altLang="en-US" sz="2400" dirty="0" smtClean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altLang="en-US" sz="2400" dirty="0" err="1" smtClean="0">
                <a:solidFill>
                  <a:srgbClr val="800080"/>
                </a:solidFill>
                <a:latin typeface="inherit"/>
              </a:rPr>
              <a:t>cout</a:t>
            </a:r>
            <a:r>
              <a:rPr lang="en-US" altLang="en-US" sz="2400" dirty="0" smtClean="0">
                <a:solidFill>
                  <a:srgbClr val="006FE0"/>
                </a:solidFill>
                <a:latin typeface="inherit"/>
              </a:rPr>
              <a:t> &lt;&lt; *</a:t>
            </a:r>
            <a:r>
              <a:rPr lang="en-US" altLang="en-US" sz="2400" dirty="0" smtClean="0">
                <a:solidFill>
                  <a:srgbClr val="002D7A"/>
                </a:solidFill>
                <a:latin typeface="inherit"/>
              </a:rPr>
              <a:t>&amp;x </a:t>
            </a:r>
            <a:r>
              <a:rPr lang="en-US" altLang="en-US" sz="2400" dirty="0" smtClean="0">
                <a:solidFill>
                  <a:srgbClr val="006FE0"/>
                </a:solidFill>
                <a:latin typeface="inherit"/>
              </a:rPr>
              <a:t>&lt;&lt; </a:t>
            </a:r>
            <a:r>
              <a:rPr lang="en-US" altLang="en-US" sz="2400" dirty="0" smtClean="0">
                <a:solidFill>
                  <a:srgbClr val="CE0000"/>
                </a:solidFill>
                <a:latin typeface="inherit"/>
              </a:rPr>
              <a:t>'\n'</a:t>
            </a:r>
            <a:r>
              <a:rPr lang="en-US" altLang="en-US" sz="2400" dirty="0" smtClean="0">
                <a:solidFill>
                  <a:srgbClr val="333333"/>
                </a:solidFill>
                <a:latin typeface="inherit"/>
              </a:rPr>
              <a:t>;</a:t>
            </a:r>
            <a:r>
              <a:rPr lang="en-US" altLang="en-US" sz="2400" dirty="0" smtClean="0">
                <a:solidFill>
                  <a:srgbClr val="006FE0"/>
                </a:solidFill>
                <a:latin typeface="inherit"/>
              </a:rPr>
              <a:t> </a:t>
            </a:r>
            <a:endParaRPr lang="en-US" altLang="en-US" sz="2400" dirty="0" smtClean="0">
              <a:solidFill>
                <a:srgbClr val="006FE0"/>
              </a:solidFill>
              <a:latin typeface="inherit"/>
            </a:endParaRPr>
          </a:p>
          <a:p>
            <a:pPr marL="0" indent="0" latinLnBrk="1">
              <a:buFont typeface="Arial" panose="020B0604020202020204" pitchFamily="34" charset="0"/>
              <a:buNone/>
            </a:pPr>
            <a:r>
              <a:rPr lang="en-US" altLang="en-US" sz="2400" dirty="0" smtClean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altLang="en-US" sz="2400" dirty="0" smtClean="0">
                <a:solidFill>
                  <a:srgbClr val="800080"/>
                </a:solidFill>
                <a:latin typeface="inherit"/>
              </a:rPr>
              <a:t>return</a:t>
            </a:r>
            <a:r>
              <a:rPr lang="en-US" altLang="en-US" sz="2400" dirty="0" smtClean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en-US" sz="2400" dirty="0" smtClean="0">
                <a:solidFill>
                  <a:srgbClr val="002D7A"/>
                </a:solidFill>
                <a:latin typeface="inherit"/>
              </a:rPr>
              <a:t>0</a:t>
            </a:r>
            <a:r>
              <a:rPr lang="en-US" altLang="en-US" sz="2400" dirty="0" smtClean="0">
                <a:solidFill>
                  <a:srgbClr val="333333"/>
                </a:solidFill>
                <a:latin typeface="inherit"/>
              </a:rPr>
              <a:t>;</a:t>
            </a:r>
            <a:endParaRPr lang="en-US" altLang="en-US" sz="2400" dirty="0" smtClean="0">
              <a:solidFill>
                <a:srgbClr val="000000"/>
              </a:solidFill>
              <a:latin typeface="Monaco"/>
            </a:endParaRPr>
          </a:p>
          <a:p>
            <a:pPr marL="0" indent="0" latinLnBrk="1">
              <a:buFont typeface="Arial" panose="020B0604020202020204" pitchFamily="34" charset="0"/>
              <a:buNone/>
            </a:pPr>
            <a:r>
              <a:rPr lang="en-US" altLang="en-US" sz="2400" dirty="0" smtClean="0">
                <a:solidFill>
                  <a:srgbClr val="333333"/>
                </a:solidFill>
                <a:latin typeface="inherit"/>
              </a:rPr>
              <a:t>}</a:t>
            </a:r>
          </a:p>
          <a:p>
            <a:pPr marL="800100" lvl="2" indent="0" latinLnBrk="1">
              <a:buFont typeface="Arial" panose="020B0604020202020204" pitchFamily="34" charset="0"/>
              <a:buNone/>
            </a:pPr>
            <a:r>
              <a:rPr lang="en-US" altLang="en-US" sz="1600" dirty="0" smtClean="0"/>
              <a:t>5 </a:t>
            </a:r>
          </a:p>
          <a:p>
            <a:pPr marL="800100" lvl="2" indent="0" latinLnBrk="1">
              <a:buFont typeface="Arial" panose="020B0604020202020204" pitchFamily="34" charset="0"/>
              <a:buNone/>
            </a:pPr>
            <a:r>
              <a:rPr lang="en-US" altLang="en-US" sz="1600" dirty="0" smtClean="0"/>
              <a:t>0027FEA0 </a:t>
            </a:r>
          </a:p>
          <a:p>
            <a:pPr marL="800100" lvl="2" indent="0" latinLnBrk="1">
              <a:buFont typeface="Arial" panose="020B0604020202020204" pitchFamily="34" charset="0"/>
              <a:buNone/>
            </a:pPr>
            <a:r>
              <a:rPr lang="en-US" altLang="en-US" sz="1600" dirty="0" smtClean="0"/>
              <a:t>5</a:t>
            </a:r>
            <a:endParaRPr lang="en-US" altLang="en-US" sz="1600" dirty="0" smtClean="0">
              <a:solidFill>
                <a:srgbClr val="000000"/>
              </a:solidFill>
              <a:latin typeface="Monaco"/>
            </a:endParaRPr>
          </a:p>
        </p:txBody>
      </p:sp>
      <p:sp>
        <p:nvSpPr>
          <p:cNvPr id="4" name="Rectangle 3">
            <a:extLst/>
          </p:cNvPr>
          <p:cNvSpPr/>
          <p:nvPr/>
        </p:nvSpPr>
        <p:spPr>
          <a:xfrm>
            <a:off x="0" y="8318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200400" y="3200400"/>
            <a:ext cx="41200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latinLnBrk="1">
              <a:buFont typeface="Arial" panose="020B0604020202020204" pitchFamily="34" charset="0"/>
              <a:buNone/>
            </a:pPr>
            <a:r>
              <a:rPr lang="en-US" altLang="en-US" sz="2400" dirty="0">
                <a:solidFill>
                  <a:srgbClr val="008000"/>
                </a:solidFill>
                <a:latin typeface="inherit"/>
              </a:rPr>
              <a:t>// print the value of variable x</a:t>
            </a:r>
            <a:endParaRPr lang="en-US" altLang="en-US" sz="2400" dirty="0">
              <a:solidFill>
                <a:srgbClr val="000000"/>
              </a:solidFill>
              <a:latin typeface="Monac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00400" y="3513782"/>
            <a:ext cx="5676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latinLnBrk="1">
              <a:buFont typeface="Arial" panose="020B0604020202020204" pitchFamily="34" charset="0"/>
              <a:buNone/>
            </a:pPr>
            <a:r>
              <a:rPr lang="en-US" altLang="en-US" sz="2400" dirty="0">
                <a:solidFill>
                  <a:srgbClr val="008000"/>
                </a:solidFill>
                <a:latin typeface="inherit"/>
              </a:rPr>
              <a:t>// print the memory address of variable x</a:t>
            </a:r>
            <a:endParaRPr lang="en-US" altLang="en-US" sz="2400" dirty="0">
              <a:solidFill>
                <a:srgbClr val="000000"/>
              </a:solidFill>
              <a:latin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52800" y="4057997"/>
            <a:ext cx="563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latinLnBrk="1">
              <a:buFont typeface="Arial" panose="020B0604020202020204" pitchFamily="34" charset="0"/>
              <a:buNone/>
            </a:pPr>
            <a:r>
              <a:rPr lang="en-US" altLang="en-US" dirty="0" smtClean="0">
                <a:solidFill>
                  <a:srgbClr val="008000"/>
                </a:solidFill>
                <a:latin typeface="inherit"/>
              </a:rPr>
              <a:t>// </a:t>
            </a:r>
            <a:r>
              <a:rPr lang="en-US" altLang="en-US" dirty="0">
                <a:solidFill>
                  <a:srgbClr val="008000"/>
                </a:solidFill>
                <a:latin typeface="inherit"/>
              </a:rPr>
              <a:t>print the value at the memory address </a:t>
            </a:r>
            <a:r>
              <a:rPr lang="en-US" altLang="en-US" dirty="0" smtClean="0">
                <a:solidFill>
                  <a:srgbClr val="008000"/>
                </a:solidFill>
                <a:latin typeface="inherit"/>
              </a:rPr>
              <a:t>of </a:t>
            </a:r>
            <a:r>
              <a:rPr lang="en-US" altLang="en-US" dirty="0">
                <a:solidFill>
                  <a:srgbClr val="008000"/>
                </a:solidFill>
                <a:latin typeface="inherit"/>
              </a:rPr>
              <a:t>variable x</a:t>
            </a:r>
            <a:endParaRPr lang="en-US" altLang="en-US" dirty="0">
              <a:solidFill>
                <a:srgbClr val="000000"/>
              </a:solidFill>
              <a:latin typeface="Monac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mtClean="0"/>
              <a:t>Pointers</a:t>
            </a:r>
          </a:p>
        </p:txBody>
      </p:sp>
      <p:sp>
        <p:nvSpPr>
          <p:cNvPr id="4099" name="Rectangle 3">
            <a:extLst/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848600" cy="4114800"/>
          </a:xfrm>
        </p:spPr>
        <p:txBody>
          <a:bodyPr/>
          <a:lstStyle/>
          <a:p>
            <a:pPr marL="0" indent="0" algn="just" eaLnBrk="1" hangingPunct="1">
              <a:buFont typeface="Arial" charset="0"/>
              <a:buNone/>
              <a:defRPr/>
            </a:pPr>
            <a:endParaRPr lang="en-US" altLang="zh-TW" dirty="0" smtClean="0"/>
          </a:p>
          <a:p>
            <a:pPr algn="just" eaLnBrk="1" hangingPunct="1">
              <a:buFont typeface="Arial" charset="0"/>
              <a:buChar char="•"/>
              <a:defRPr/>
            </a:pPr>
            <a:r>
              <a:rPr lang="en-US" dirty="0"/>
              <a:t>A </a:t>
            </a:r>
            <a:r>
              <a:rPr lang="en-US" b="1" dirty="0"/>
              <a:t>pointer</a:t>
            </a:r>
            <a:r>
              <a:rPr lang="en-US" dirty="0"/>
              <a:t> is a variable that holds a </a:t>
            </a:r>
            <a:r>
              <a:rPr lang="en-US" i="1" dirty="0"/>
              <a:t>memory address</a:t>
            </a:r>
            <a:r>
              <a:rPr lang="en-US" dirty="0"/>
              <a:t> as its value.</a:t>
            </a:r>
            <a:endParaRPr lang="en-US" altLang="zh-TW" dirty="0" smtClean="0"/>
          </a:p>
          <a:p>
            <a:pPr marL="0" indent="0" algn="just" eaLnBrk="1" hangingPunct="1">
              <a:buFont typeface="Arial" charset="0"/>
              <a:buNone/>
              <a:defRPr/>
            </a:pPr>
            <a:endParaRPr lang="en-US" altLang="zh-TW" dirty="0"/>
          </a:p>
        </p:txBody>
      </p:sp>
      <p:sp>
        <p:nvSpPr>
          <p:cNvPr id="4" name="Rectangle 3">
            <a:extLst/>
          </p:cNvPr>
          <p:cNvSpPr/>
          <p:nvPr/>
        </p:nvSpPr>
        <p:spPr>
          <a:xfrm>
            <a:off x="0" y="8318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mtClean="0"/>
              <a:t>Pointers</a:t>
            </a:r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pointer is a variable used to store the address of a memory cell. </a:t>
            </a:r>
          </a:p>
          <a:p>
            <a:pPr eaLnBrk="1" hangingPunct="1"/>
            <a:r>
              <a:rPr lang="en-US" altLang="zh-TW" smtClean="0"/>
              <a:t>We can use the pointer to reference this memory cell</a:t>
            </a:r>
          </a:p>
        </p:txBody>
      </p:sp>
      <p:sp>
        <p:nvSpPr>
          <p:cNvPr id="370692" name="Rectangle 4">
            <a:extLst/>
          </p:cNvPr>
          <p:cNvSpPr>
            <a:spLocks noChangeArrowheads="1"/>
          </p:cNvSpPr>
          <p:nvPr/>
        </p:nvSpPr>
        <p:spPr bwMode="auto">
          <a:xfrm>
            <a:off x="4025900" y="47831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100</a:t>
            </a:r>
          </a:p>
        </p:txBody>
      </p:sp>
      <p:sp>
        <p:nvSpPr>
          <p:cNvPr id="370693" name="Rectangle 5">
            <a:extLst/>
          </p:cNvPr>
          <p:cNvSpPr>
            <a:spLocks noChangeArrowheads="1"/>
          </p:cNvSpPr>
          <p:nvPr/>
        </p:nvSpPr>
        <p:spPr bwMode="auto">
          <a:xfrm>
            <a:off x="2838450" y="47831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</a:rPr>
              <a:t>…</a:t>
            </a:r>
          </a:p>
        </p:txBody>
      </p:sp>
      <p:sp>
        <p:nvSpPr>
          <p:cNvPr id="370694" name="Rectangle 6">
            <a:extLst/>
          </p:cNvPr>
          <p:cNvSpPr>
            <a:spLocks noChangeArrowheads="1"/>
          </p:cNvSpPr>
          <p:nvPr/>
        </p:nvSpPr>
        <p:spPr bwMode="auto">
          <a:xfrm>
            <a:off x="5213350" y="47831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…</a:t>
            </a:r>
          </a:p>
        </p:txBody>
      </p:sp>
      <p:sp>
        <p:nvSpPr>
          <p:cNvPr id="370695" name="Rectangle 7">
            <a:extLst/>
          </p:cNvPr>
          <p:cNvSpPr>
            <a:spLocks noChangeArrowheads="1"/>
          </p:cNvSpPr>
          <p:nvPr/>
        </p:nvSpPr>
        <p:spPr bwMode="auto">
          <a:xfrm>
            <a:off x="6400800" y="47831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altLang="zh-TW" sz="2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0696" name="Rectangle 8">
            <a:extLst/>
          </p:cNvPr>
          <p:cNvSpPr>
            <a:spLocks noChangeArrowheads="1"/>
          </p:cNvSpPr>
          <p:nvPr/>
        </p:nvSpPr>
        <p:spPr bwMode="auto">
          <a:xfrm>
            <a:off x="7588250" y="47831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</a:rPr>
              <a:t>…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546100" y="4343400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 sz="2000" b="1">
                <a:latin typeface="Arial" panose="020B0604020202020204" pitchFamily="34" charset="0"/>
              </a:rPr>
              <a:t>Memory address: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4103688" y="4343400"/>
            <a:ext cx="973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zh-TW" altLang="en-US" sz="2000" b="1">
                <a:latin typeface="Arial" panose="020B0604020202020204" pitchFamily="34" charset="0"/>
              </a:rPr>
              <a:t>1024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6400800" y="4343400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zh-TW" altLang="en-US" sz="2000" b="1">
                <a:latin typeface="Arial" panose="020B0604020202020204" pitchFamily="34" charset="0"/>
              </a:rPr>
              <a:t>1032</a:t>
            </a:r>
          </a:p>
        </p:txBody>
      </p:sp>
      <p:sp>
        <p:nvSpPr>
          <p:cNvPr id="370700" name="Rectangle 12">
            <a:extLst/>
          </p:cNvPr>
          <p:cNvSpPr>
            <a:spLocks noChangeArrowheads="1"/>
          </p:cNvSpPr>
          <p:nvPr/>
        </p:nvSpPr>
        <p:spPr bwMode="auto">
          <a:xfrm>
            <a:off x="1689100" y="47831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</a:rPr>
              <a:t>…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2832100" y="4343400"/>
            <a:ext cx="973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zh-TW" altLang="en-US" sz="2000" b="1">
                <a:latin typeface="Arial" panose="020B0604020202020204" pitchFamily="34" charset="0"/>
              </a:rPr>
              <a:t>1020</a:t>
            </a:r>
          </a:p>
        </p:txBody>
      </p:sp>
      <p:sp>
        <p:nvSpPr>
          <p:cNvPr id="14350" name="AutoShape 18"/>
          <p:cNvSpPr>
            <a:spLocks noChangeArrowheads="1"/>
          </p:cNvSpPr>
          <p:nvPr/>
        </p:nvSpPr>
        <p:spPr bwMode="auto">
          <a:xfrm>
            <a:off x="2514600" y="5562600"/>
            <a:ext cx="1524000" cy="609600"/>
          </a:xfrm>
          <a:prstGeom prst="wedgeEllipseCallout">
            <a:avLst>
              <a:gd name="adj1" fmla="val 90208"/>
              <a:gd name="adj2" fmla="val -101042"/>
            </a:avLst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Monotype Sorts" pitchFamily="2" charset="2"/>
              <a:buNone/>
            </a:pPr>
            <a:r>
              <a:rPr lang="en-US" altLang="zh-TW" sz="2000" b="1">
                <a:solidFill>
                  <a:srgbClr val="3366CC"/>
                </a:solidFill>
                <a:latin typeface="Arial" panose="020B0604020202020204" pitchFamily="34" charset="0"/>
              </a:rPr>
              <a:t>integer</a:t>
            </a:r>
          </a:p>
        </p:txBody>
      </p:sp>
      <p:sp>
        <p:nvSpPr>
          <p:cNvPr id="14351" name="AutoShape 19"/>
          <p:cNvSpPr>
            <a:spLocks noChangeArrowheads="1"/>
          </p:cNvSpPr>
          <p:nvPr/>
        </p:nvSpPr>
        <p:spPr bwMode="auto">
          <a:xfrm>
            <a:off x="4784725" y="3733800"/>
            <a:ext cx="2209800" cy="533400"/>
          </a:xfrm>
          <a:prstGeom prst="wedgeEllipseCallout">
            <a:avLst>
              <a:gd name="adj1" fmla="val -48046"/>
              <a:gd name="adj2" fmla="val 86630"/>
            </a:avLst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Monotype Sorts" pitchFamily="2" charset="2"/>
              <a:buNone/>
            </a:pPr>
            <a:r>
              <a:rPr lang="en-US" altLang="zh-TW" sz="2000" b="1">
                <a:solidFill>
                  <a:srgbClr val="3366CC"/>
                </a:solidFill>
                <a:latin typeface="Arial" panose="020B0604020202020204" pitchFamily="34" charset="0"/>
              </a:rPr>
              <a:t>pointer</a:t>
            </a:r>
          </a:p>
        </p:txBody>
      </p:sp>
      <p:sp>
        <p:nvSpPr>
          <p:cNvPr id="19" name="Rectangle 6">
            <a:extLst/>
          </p:cNvPr>
          <p:cNvSpPr>
            <a:spLocks noChangeArrowheads="1"/>
          </p:cNvSpPr>
          <p:nvPr/>
        </p:nvSpPr>
        <p:spPr bwMode="auto">
          <a:xfrm>
            <a:off x="6424613" y="47831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…</a:t>
            </a:r>
          </a:p>
        </p:txBody>
      </p:sp>
      <p:sp>
        <p:nvSpPr>
          <p:cNvPr id="17" name="Rectangle 16">
            <a:extLst/>
          </p:cNvPr>
          <p:cNvSpPr/>
          <p:nvPr/>
        </p:nvSpPr>
        <p:spPr>
          <a:xfrm>
            <a:off x="0" y="8318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mtClean="0"/>
              <a:t>Pointers</a:t>
            </a:r>
          </a:p>
        </p:txBody>
      </p:sp>
      <p:sp>
        <p:nvSpPr>
          <p:cNvPr id="1536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pointer is a variable used to store the address of a memory cell. </a:t>
            </a:r>
          </a:p>
          <a:p>
            <a:pPr eaLnBrk="1" hangingPunct="1"/>
            <a:r>
              <a:rPr lang="en-US" altLang="zh-TW" smtClean="0"/>
              <a:t>We can use the pointer to reference this memory cell</a:t>
            </a:r>
          </a:p>
        </p:txBody>
      </p:sp>
      <p:sp>
        <p:nvSpPr>
          <p:cNvPr id="370692" name="Rectangle 4">
            <a:extLst/>
          </p:cNvPr>
          <p:cNvSpPr>
            <a:spLocks noChangeArrowheads="1"/>
          </p:cNvSpPr>
          <p:nvPr/>
        </p:nvSpPr>
        <p:spPr bwMode="auto">
          <a:xfrm>
            <a:off x="4025900" y="47831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100</a:t>
            </a:r>
          </a:p>
        </p:txBody>
      </p:sp>
      <p:sp>
        <p:nvSpPr>
          <p:cNvPr id="370693" name="Rectangle 5">
            <a:extLst/>
          </p:cNvPr>
          <p:cNvSpPr>
            <a:spLocks noChangeArrowheads="1"/>
          </p:cNvSpPr>
          <p:nvPr/>
        </p:nvSpPr>
        <p:spPr bwMode="auto">
          <a:xfrm>
            <a:off x="2838450" y="47831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</a:rPr>
              <a:t>…</a:t>
            </a:r>
          </a:p>
        </p:txBody>
      </p:sp>
      <p:sp>
        <p:nvSpPr>
          <p:cNvPr id="370694" name="Rectangle 6">
            <a:extLst/>
          </p:cNvPr>
          <p:cNvSpPr>
            <a:spLocks noChangeArrowheads="1"/>
          </p:cNvSpPr>
          <p:nvPr/>
        </p:nvSpPr>
        <p:spPr bwMode="auto">
          <a:xfrm>
            <a:off x="5213350" y="47831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</a:rPr>
              <a:t>…</a:t>
            </a:r>
          </a:p>
        </p:txBody>
      </p:sp>
      <p:sp>
        <p:nvSpPr>
          <p:cNvPr id="370695" name="Rectangle 7">
            <a:extLst/>
          </p:cNvPr>
          <p:cNvSpPr>
            <a:spLocks noChangeArrowheads="1"/>
          </p:cNvSpPr>
          <p:nvPr/>
        </p:nvSpPr>
        <p:spPr bwMode="auto">
          <a:xfrm>
            <a:off x="6400800" y="47831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1024</a:t>
            </a:r>
          </a:p>
        </p:txBody>
      </p:sp>
      <p:sp>
        <p:nvSpPr>
          <p:cNvPr id="370696" name="Rectangle 8">
            <a:extLst/>
          </p:cNvPr>
          <p:cNvSpPr>
            <a:spLocks noChangeArrowheads="1"/>
          </p:cNvSpPr>
          <p:nvPr/>
        </p:nvSpPr>
        <p:spPr bwMode="auto">
          <a:xfrm>
            <a:off x="7588250" y="47831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</a:rPr>
              <a:t>…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546100" y="4343400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 sz="2000" b="1">
                <a:latin typeface="Arial" panose="020B0604020202020204" pitchFamily="34" charset="0"/>
              </a:rPr>
              <a:t>Memory address: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4103688" y="4343400"/>
            <a:ext cx="973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zh-TW" altLang="en-US" sz="2000" b="1">
                <a:latin typeface="Arial" panose="020B0604020202020204" pitchFamily="34" charset="0"/>
              </a:rPr>
              <a:t>1024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6400800" y="4343400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zh-TW" altLang="en-US" sz="2000" b="1">
                <a:latin typeface="Arial" panose="020B0604020202020204" pitchFamily="34" charset="0"/>
              </a:rPr>
              <a:t>1032</a:t>
            </a:r>
          </a:p>
        </p:txBody>
      </p:sp>
      <p:sp>
        <p:nvSpPr>
          <p:cNvPr id="370700" name="Rectangle 12">
            <a:extLst/>
          </p:cNvPr>
          <p:cNvSpPr>
            <a:spLocks noChangeArrowheads="1"/>
          </p:cNvSpPr>
          <p:nvPr/>
        </p:nvSpPr>
        <p:spPr bwMode="auto">
          <a:xfrm>
            <a:off x="1689100" y="47831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</a:rPr>
              <a:t>…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2832100" y="4343400"/>
            <a:ext cx="973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zh-TW" altLang="en-US" sz="2000" b="1">
                <a:latin typeface="Arial" panose="020B0604020202020204" pitchFamily="34" charset="0"/>
              </a:rPr>
              <a:t>1020</a:t>
            </a:r>
          </a:p>
        </p:txBody>
      </p:sp>
      <p:sp>
        <p:nvSpPr>
          <p:cNvPr id="15374" name="Line 15"/>
          <p:cNvSpPr>
            <a:spLocks noChangeShapeType="1"/>
          </p:cNvSpPr>
          <p:nvPr/>
        </p:nvSpPr>
        <p:spPr bwMode="auto">
          <a:xfrm flipV="1">
            <a:off x="4648200" y="5410200"/>
            <a:ext cx="0" cy="45720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5" name="Line 16"/>
          <p:cNvSpPr>
            <a:spLocks noChangeShapeType="1"/>
          </p:cNvSpPr>
          <p:nvPr/>
        </p:nvSpPr>
        <p:spPr bwMode="auto">
          <a:xfrm>
            <a:off x="4648200" y="5867400"/>
            <a:ext cx="2362200" cy="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6" name="Line 17"/>
          <p:cNvSpPr>
            <a:spLocks noChangeShapeType="1"/>
          </p:cNvSpPr>
          <p:nvPr/>
        </p:nvSpPr>
        <p:spPr bwMode="auto">
          <a:xfrm>
            <a:off x="7010400" y="5410200"/>
            <a:ext cx="0" cy="45720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7" name="AutoShape 18"/>
          <p:cNvSpPr>
            <a:spLocks noChangeArrowheads="1"/>
          </p:cNvSpPr>
          <p:nvPr/>
        </p:nvSpPr>
        <p:spPr bwMode="auto">
          <a:xfrm>
            <a:off x="2514600" y="5562600"/>
            <a:ext cx="1524000" cy="609600"/>
          </a:xfrm>
          <a:prstGeom prst="wedgeEllipseCallout">
            <a:avLst>
              <a:gd name="adj1" fmla="val 90208"/>
              <a:gd name="adj2" fmla="val -101042"/>
            </a:avLst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Monotype Sorts" pitchFamily="2" charset="2"/>
              <a:buNone/>
            </a:pPr>
            <a:r>
              <a:rPr lang="en-US" altLang="zh-TW" sz="2000" b="1">
                <a:solidFill>
                  <a:srgbClr val="3366CC"/>
                </a:solidFill>
                <a:latin typeface="Arial" panose="020B0604020202020204" pitchFamily="34" charset="0"/>
              </a:rPr>
              <a:t>integer</a:t>
            </a:r>
          </a:p>
        </p:txBody>
      </p:sp>
      <p:sp>
        <p:nvSpPr>
          <p:cNvPr id="15378" name="AutoShape 19"/>
          <p:cNvSpPr>
            <a:spLocks noChangeArrowheads="1"/>
          </p:cNvSpPr>
          <p:nvPr/>
        </p:nvSpPr>
        <p:spPr bwMode="auto">
          <a:xfrm>
            <a:off x="6477000" y="5715000"/>
            <a:ext cx="2209800" cy="533400"/>
          </a:xfrm>
          <a:prstGeom prst="wedgeEllipseCallout">
            <a:avLst>
              <a:gd name="adj1" fmla="val -19398"/>
              <a:gd name="adj2" fmla="val -130954"/>
            </a:avLst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Monotype Sorts" pitchFamily="2" charset="2"/>
              <a:buNone/>
            </a:pPr>
            <a:r>
              <a:rPr lang="en-US" altLang="zh-TW" sz="2000" b="1">
                <a:solidFill>
                  <a:srgbClr val="3366CC"/>
                </a:solidFill>
                <a:latin typeface="Arial" panose="020B0604020202020204" pitchFamily="34" charset="0"/>
              </a:rPr>
              <a:t>pointer</a:t>
            </a:r>
          </a:p>
        </p:txBody>
      </p:sp>
      <p:sp>
        <p:nvSpPr>
          <p:cNvPr id="19" name="Rectangle 18">
            <a:extLst/>
          </p:cNvPr>
          <p:cNvSpPr/>
          <p:nvPr/>
        </p:nvSpPr>
        <p:spPr>
          <a:xfrm>
            <a:off x="0" y="8318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mtClean="0"/>
              <a:t>Declaring a pointer</a:t>
            </a:r>
          </a:p>
        </p:txBody>
      </p:sp>
      <p:sp>
        <p:nvSpPr>
          <p:cNvPr id="19" name="Rectangle 18">
            <a:extLst/>
          </p:cNvPr>
          <p:cNvSpPr/>
          <p:nvPr/>
        </p:nvSpPr>
        <p:spPr>
          <a:xfrm>
            <a:off x="0" y="8318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charset="0"/>
              <a:buChar char="•"/>
              <a:defRPr/>
            </a:pPr>
            <a:r>
              <a:rPr lang="en-US" dirty="0"/>
              <a:t>Pointer variables are declared just like normal variables, only with an asterisk between the data type and the variable name</a:t>
            </a:r>
            <a:r>
              <a:rPr lang="en-US" dirty="0" smtClean="0"/>
              <a:t>.</a:t>
            </a:r>
          </a:p>
          <a:p>
            <a:pPr lvl="1" eaLnBrk="1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Courier New" pitchFamily="49" charset="0"/>
              </a:rPr>
              <a:t>	</a:t>
            </a:r>
          </a:p>
          <a:p>
            <a:pPr lvl="1" eaLnBrk="1" hangingPunct="1">
              <a:lnSpc>
                <a:spcPct val="80000"/>
              </a:lnSpc>
              <a:buFont typeface="Monotype Sorts" pitchFamily="2" charset="2"/>
              <a:buNone/>
              <a:defRPr/>
            </a:pPr>
            <a:endParaRPr lang="en-US" altLang="zh-TW" sz="2000" i="1" dirty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zh-TW" sz="2000" i="1" dirty="0" smtClean="0">
                <a:latin typeface="Courier New" pitchFamily="49" charset="0"/>
              </a:rPr>
              <a:t>type</a:t>
            </a:r>
            <a:r>
              <a:rPr lang="en-US" altLang="zh-TW" sz="2000" dirty="0" smtClean="0">
                <a:latin typeface="Courier New" pitchFamily="49" charset="0"/>
              </a:rPr>
              <a:t>* </a:t>
            </a:r>
            <a:r>
              <a:rPr lang="en-US" altLang="zh-TW" sz="2000" dirty="0" err="1" smtClean="0">
                <a:latin typeface="Courier New" pitchFamily="49" charset="0"/>
              </a:rPr>
              <a:t>pointer_name</a:t>
            </a:r>
            <a:r>
              <a:rPr lang="en-US" altLang="zh-TW" sz="2000" dirty="0" smtClean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zh-TW" sz="2000" dirty="0" smtClean="0">
                <a:latin typeface="Courier New" pitchFamily="49" charset="0"/>
              </a:rPr>
              <a:t>  //or </a:t>
            </a:r>
          </a:p>
          <a:p>
            <a:pPr lvl="1" eaLnBrk="1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zh-TW" sz="2000" dirty="0" smtClean="0">
                <a:latin typeface="Courier New" pitchFamily="49" charset="0"/>
              </a:rPr>
              <a:t>	type *</a:t>
            </a:r>
            <a:r>
              <a:rPr lang="en-US" altLang="zh-TW" sz="2000" dirty="0" err="1" smtClean="0">
                <a:latin typeface="Courier New" pitchFamily="49" charset="0"/>
              </a:rPr>
              <a:t>pointer_name</a:t>
            </a:r>
            <a:r>
              <a:rPr lang="en-US" altLang="zh-TW" sz="2000" dirty="0" smtClean="0">
                <a:latin typeface="Courier New" pitchFamily="49" charset="0"/>
              </a:rPr>
              <a:t>;</a:t>
            </a:r>
            <a:endParaRPr lang="en-US" dirty="0">
              <a:solidFill>
                <a:srgbClr val="008000"/>
              </a:solidFill>
              <a:latin typeface="inherit"/>
            </a:endParaRPr>
          </a:p>
          <a:p>
            <a:pPr algn="just">
              <a:buFont typeface="Arial" charset="0"/>
              <a:buChar char="•"/>
              <a:defRPr/>
            </a:pPr>
            <a:endParaRPr lang="en-US" dirty="0"/>
          </a:p>
          <a:p>
            <a:pPr marL="0" indent="0">
              <a:buFont typeface="Arial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Declaring a pointer</a:t>
            </a:r>
            <a:endParaRPr lang="en-US" altLang="zh-TW" smtClean="0"/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zh-TW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Declaration of Pointer variables</a:t>
            </a:r>
          </a:p>
          <a:p>
            <a:pPr lvl="1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smtClean="0"/>
              <a:t> </a:t>
            </a:r>
            <a:r>
              <a:rPr lang="en-US" altLang="zh-TW" sz="2000" smtClean="0">
                <a:latin typeface="Courier New" panose="02070309020205020404" pitchFamily="49" charset="0"/>
              </a:rPr>
              <a:t>	</a:t>
            </a:r>
            <a:r>
              <a:rPr lang="en-US" altLang="zh-TW" sz="2000" i="1" smtClean="0">
                <a:latin typeface="Courier New" panose="02070309020205020404" pitchFamily="49" charset="0"/>
              </a:rPr>
              <a:t>type</a:t>
            </a:r>
            <a:r>
              <a:rPr lang="en-US" altLang="zh-TW" sz="2000" smtClean="0">
                <a:latin typeface="Courier New" panose="02070309020205020404" pitchFamily="49" charset="0"/>
              </a:rPr>
              <a:t>* pointer_name;</a:t>
            </a:r>
          </a:p>
          <a:p>
            <a:pPr lvl="1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smtClean="0">
                <a:latin typeface="Courier New" panose="02070309020205020404" pitchFamily="49" charset="0"/>
              </a:rPr>
              <a:t>  //or </a:t>
            </a:r>
          </a:p>
          <a:p>
            <a:pPr lvl="1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smtClean="0">
                <a:latin typeface="Courier New" panose="02070309020205020404" pitchFamily="49" charset="0"/>
              </a:rPr>
              <a:t>	type *pointer_name;</a:t>
            </a:r>
          </a:p>
          <a:p>
            <a:pPr lvl="1"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altLang="zh-TW" sz="20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smtClean="0"/>
              <a:t>where </a:t>
            </a:r>
            <a:r>
              <a:rPr lang="en-US" altLang="zh-TW" sz="2000" i="1" smtClean="0"/>
              <a:t>type </a:t>
            </a:r>
            <a:r>
              <a:rPr lang="en-US" altLang="zh-TW" sz="2000" smtClean="0"/>
              <a:t>is the type of data pointed to (e.g. int, char, double)</a:t>
            </a:r>
          </a:p>
          <a:p>
            <a:pPr lvl="1"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altLang="zh-TW" sz="2000" smtClean="0"/>
          </a:p>
          <a:p>
            <a:pPr lvl="1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smtClean="0"/>
              <a:t>Examples:</a:t>
            </a:r>
          </a:p>
          <a:p>
            <a:pPr lvl="1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smtClean="0"/>
              <a:t>  </a:t>
            </a:r>
            <a:r>
              <a:rPr lang="en-US" altLang="zh-TW" sz="2000" smtClean="0">
                <a:latin typeface="Courier New" panose="02070309020205020404" pitchFamily="49" charset="0"/>
              </a:rPr>
              <a:t>int *n; // pointer to an integer </a:t>
            </a:r>
          </a:p>
          <a:p>
            <a:pPr lvl="1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smtClean="0">
                <a:latin typeface="Courier New" panose="02070309020205020404" pitchFamily="49" charset="0"/>
              </a:rPr>
              <a:t>double *dp; // pointer to a double </a:t>
            </a:r>
          </a:p>
          <a:p>
            <a:pPr lvl="1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smtClean="0">
                <a:latin typeface="Courier New" panose="02070309020205020404" pitchFamily="49" charset="0"/>
              </a:rPr>
              <a:t>float *fp; // pointer to a float </a:t>
            </a:r>
          </a:p>
          <a:p>
            <a:pPr lvl="1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smtClean="0">
                <a:latin typeface="Courier New" panose="02070309020205020404" pitchFamily="49" charset="0"/>
              </a:rPr>
              <a:t>char *ch // pointer to character</a:t>
            </a:r>
          </a:p>
          <a:p>
            <a:pPr lvl="1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smtClean="0"/>
              <a:t>     </a:t>
            </a:r>
          </a:p>
          <a:p>
            <a:pPr lvl="1"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altLang="zh-TW" sz="2000" i="1" smtClean="0"/>
          </a:p>
        </p:txBody>
      </p:sp>
      <p:sp>
        <p:nvSpPr>
          <p:cNvPr id="4" name="Rounded Rectangular Callout 3">
            <a:extLst/>
          </p:cNvPr>
          <p:cNvSpPr/>
          <p:nvPr/>
        </p:nvSpPr>
        <p:spPr>
          <a:xfrm>
            <a:off x="6172200" y="3810000"/>
            <a:ext cx="2209800" cy="804863"/>
          </a:xfrm>
          <a:prstGeom prst="wedgeRoundRectCallout">
            <a:avLst>
              <a:gd name="adj1" fmla="val -267509"/>
              <a:gd name="adj2" fmla="val 36681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Monotype Sorts" pitchFamily="2" charset="2"/>
              <a:buNone/>
              <a:defRPr/>
            </a:pPr>
            <a:r>
              <a:rPr lang="en-US" dirty="0">
                <a:solidFill>
                  <a:schemeClr val="tx2"/>
                </a:solidFill>
              </a:rPr>
              <a:t>type  </a:t>
            </a:r>
            <a:r>
              <a:rPr lang="en-US" dirty="0"/>
              <a:t>*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Rounded Rectangular Callout 4">
            <a:extLst/>
          </p:cNvPr>
          <p:cNvSpPr/>
          <p:nvPr/>
        </p:nvSpPr>
        <p:spPr>
          <a:xfrm>
            <a:off x="6629400" y="4800600"/>
            <a:ext cx="2209800" cy="609600"/>
          </a:xfrm>
          <a:prstGeom prst="wedgeRoundRectCallout">
            <a:avLst>
              <a:gd name="adj1" fmla="val -260446"/>
              <a:gd name="adj2" fmla="val -73399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Monotype Sorts" pitchFamily="2" charset="2"/>
              <a:buNone/>
              <a:defRPr/>
            </a:pPr>
            <a:r>
              <a:rPr lang="en-US" dirty="0">
                <a:solidFill>
                  <a:schemeClr val="tx2"/>
                </a:solidFill>
              </a:rPr>
              <a:t>Name of pointer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Rectangle 5">
            <a:extLst/>
          </p:cNvPr>
          <p:cNvSpPr/>
          <p:nvPr/>
        </p:nvSpPr>
        <p:spPr>
          <a:xfrm>
            <a:off x="0" y="8318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mtClean="0"/>
              <a:t>Declaring a pointer</a:t>
            </a:r>
          </a:p>
        </p:txBody>
      </p:sp>
      <p:sp>
        <p:nvSpPr>
          <p:cNvPr id="19" name="Rectangle 18">
            <a:extLst/>
          </p:cNvPr>
          <p:cNvSpPr/>
          <p:nvPr/>
        </p:nvSpPr>
        <p:spPr>
          <a:xfrm>
            <a:off x="0" y="8318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 smtClean="0"/>
              <a:t>Syntactically, C++ will accept the asterisk: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3200" dirty="0" smtClean="0"/>
              <a:t>next to the data type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3200" dirty="0" smtClean="0"/>
              <a:t>next to the variable name, 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3200" dirty="0" smtClean="0"/>
              <a:t>or even in the middle. </a:t>
            </a:r>
          </a:p>
          <a:p>
            <a:pPr>
              <a:buFont typeface="Arial" charset="0"/>
              <a:buChar char="•"/>
              <a:defRPr/>
            </a:pPr>
            <a:r>
              <a:rPr lang="en-US" dirty="0" smtClean="0"/>
              <a:t>Asterisk is </a:t>
            </a:r>
            <a:r>
              <a:rPr lang="en-US" i="1" dirty="0" smtClean="0"/>
              <a:t>not</a:t>
            </a:r>
            <a:r>
              <a:rPr lang="en-US" dirty="0" smtClean="0"/>
              <a:t> a dereference. It is part of the pointer declaration syntax.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endParaRPr lang="en-US" altLang="zh-TW" dirty="0" smtClean="0"/>
          </a:p>
          <a:p>
            <a:pPr marL="0" indent="0">
              <a:buFont typeface="Arial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/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85000" lnSpcReduction="20000"/>
          </a:bodyPr>
          <a:lstStyle/>
          <a:p>
            <a:pPr marL="0" indent="0" latinLnBrk="1">
              <a:buFont typeface="Arial" charset="0"/>
              <a:buNone/>
              <a:defRPr/>
            </a:pPr>
            <a:r>
              <a:rPr lang="en-US" sz="3400" dirty="0" err="1" smtClean="0">
                <a:solidFill>
                  <a:srgbClr val="800080"/>
                </a:solidFill>
                <a:latin typeface="inherit"/>
              </a:rPr>
              <a:t>int</a:t>
            </a:r>
            <a:r>
              <a:rPr lang="en-US" sz="3400" dirty="0" smtClean="0">
                <a:solidFill>
                  <a:srgbClr val="006FE0"/>
                </a:solidFill>
                <a:latin typeface="inherit"/>
              </a:rPr>
              <a:t> *</a:t>
            </a:r>
            <a:r>
              <a:rPr lang="en-US" sz="3400" dirty="0" err="1" smtClean="0">
                <a:solidFill>
                  <a:srgbClr val="002D7A"/>
                </a:solidFill>
                <a:latin typeface="inherit"/>
              </a:rPr>
              <a:t>iPtr</a:t>
            </a:r>
            <a:r>
              <a:rPr lang="en-US" sz="3400" dirty="0" smtClean="0">
                <a:solidFill>
                  <a:srgbClr val="333333"/>
                </a:solidFill>
                <a:latin typeface="inherit"/>
              </a:rPr>
              <a:t>;</a:t>
            </a:r>
            <a:r>
              <a:rPr lang="en-US" sz="3400" dirty="0" smtClean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3400" dirty="0" smtClean="0">
                <a:solidFill>
                  <a:srgbClr val="008000"/>
                </a:solidFill>
                <a:latin typeface="inherit"/>
              </a:rPr>
              <a:t>// a pointer to an integer value</a:t>
            </a:r>
          </a:p>
          <a:p>
            <a:pPr marL="0" indent="0" latinLnBrk="1">
              <a:buFont typeface="Arial" charset="0"/>
              <a:buNone/>
              <a:defRPr/>
            </a:pPr>
            <a:endParaRPr lang="en-US" sz="3400" dirty="0" smtClean="0">
              <a:solidFill>
                <a:srgbClr val="000000"/>
              </a:solidFill>
              <a:latin typeface="Monaco"/>
            </a:endParaRPr>
          </a:p>
          <a:p>
            <a:pPr marL="0" indent="0" latinLnBrk="1">
              <a:buFont typeface="Arial" charset="0"/>
              <a:buNone/>
              <a:defRPr/>
            </a:pPr>
            <a:r>
              <a:rPr lang="en-US" sz="3400" dirty="0" smtClean="0">
                <a:solidFill>
                  <a:srgbClr val="800080"/>
                </a:solidFill>
                <a:latin typeface="inherit"/>
              </a:rPr>
              <a:t>double</a:t>
            </a:r>
            <a:r>
              <a:rPr lang="en-US" sz="3400" dirty="0" smtClean="0">
                <a:solidFill>
                  <a:srgbClr val="006FE0"/>
                </a:solidFill>
                <a:latin typeface="inherit"/>
              </a:rPr>
              <a:t> *</a:t>
            </a:r>
            <a:r>
              <a:rPr lang="en-US" sz="3400" dirty="0" err="1" smtClean="0">
                <a:solidFill>
                  <a:srgbClr val="002D7A"/>
                </a:solidFill>
                <a:latin typeface="inherit"/>
              </a:rPr>
              <a:t>dPtr</a:t>
            </a:r>
            <a:r>
              <a:rPr lang="en-US" sz="3400" dirty="0" smtClean="0">
                <a:solidFill>
                  <a:srgbClr val="333333"/>
                </a:solidFill>
                <a:latin typeface="inherit"/>
              </a:rPr>
              <a:t>;</a:t>
            </a:r>
            <a:r>
              <a:rPr lang="en-US" sz="3400" dirty="0" smtClean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3400" dirty="0" smtClean="0">
                <a:solidFill>
                  <a:srgbClr val="008000"/>
                </a:solidFill>
                <a:latin typeface="inherit"/>
              </a:rPr>
              <a:t>// a pointer to a double value</a:t>
            </a:r>
            <a:endParaRPr lang="en-US" sz="3400" dirty="0" smtClean="0">
              <a:solidFill>
                <a:srgbClr val="000000"/>
              </a:solidFill>
              <a:latin typeface="Monaco"/>
            </a:endParaRPr>
          </a:p>
          <a:p>
            <a:pPr marL="0" indent="0" latinLnBrk="1">
              <a:buFont typeface="Arial" charset="0"/>
              <a:buNone/>
              <a:defRPr/>
            </a:pPr>
            <a:r>
              <a:rPr lang="en-US" sz="3400" dirty="0" smtClean="0">
                <a:solidFill>
                  <a:srgbClr val="000000"/>
                </a:solidFill>
                <a:latin typeface="Monaco"/>
              </a:rPr>
              <a:t> </a:t>
            </a:r>
          </a:p>
          <a:p>
            <a:pPr marL="0" indent="0" latinLnBrk="1">
              <a:buFont typeface="Arial" charset="0"/>
              <a:buNone/>
              <a:defRPr/>
            </a:pPr>
            <a:r>
              <a:rPr lang="en-US" sz="3400" dirty="0" err="1" smtClean="0">
                <a:solidFill>
                  <a:srgbClr val="800080"/>
                </a:solidFill>
                <a:latin typeface="inherit"/>
              </a:rPr>
              <a:t>int</a:t>
            </a:r>
            <a:r>
              <a:rPr lang="en-US" sz="3400" dirty="0" smtClean="0">
                <a:solidFill>
                  <a:srgbClr val="006FE0"/>
                </a:solidFill>
                <a:latin typeface="inherit"/>
              </a:rPr>
              <a:t>* </a:t>
            </a:r>
            <a:r>
              <a:rPr lang="en-US" sz="3400" dirty="0" err="1" smtClean="0">
                <a:solidFill>
                  <a:srgbClr val="002D7A"/>
                </a:solidFill>
                <a:latin typeface="inherit"/>
              </a:rPr>
              <a:t>iPtr2</a:t>
            </a:r>
            <a:r>
              <a:rPr lang="en-US" sz="3400" dirty="0" smtClean="0">
                <a:solidFill>
                  <a:srgbClr val="333333"/>
                </a:solidFill>
                <a:latin typeface="inherit"/>
              </a:rPr>
              <a:t>;</a:t>
            </a:r>
            <a:r>
              <a:rPr lang="en-US" sz="3400" dirty="0" smtClean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3400" dirty="0" smtClean="0">
                <a:solidFill>
                  <a:srgbClr val="008000"/>
                </a:solidFill>
                <a:latin typeface="inherit"/>
              </a:rPr>
              <a:t>// also valid syntax (acceptable, but not favored)</a:t>
            </a:r>
          </a:p>
          <a:p>
            <a:pPr marL="0" indent="0" latinLnBrk="1">
              <a:buFont typeface="Arial" charset="0"/>
              <a:buNone/>
              <a:defRPr/>
            </a:pPr>
            <a:endParaRPr lang="en-US" sz="3400" dirty="0" smtClean="0">
              <a:solidFill>
                <a:srgbClr val="000000"/>
              </a:solidFill>
              <a:latin typeface="Monaco"/>
            </a:endParaRPr>
          </a:p>
          <a:p>
            <a:pPr marL="0" indent="0" latinLnBrk="1">
              <a:buFont typeface="Arial" charset="0"/>
              <a:buNone/>
              <a:defRPr/>
            </a:pPr>
            <a:r>
              <a:rPr lang="en-US" sz="3400" dirty="0" err="1" smtClean="0">
                <a:solidFill>
                  <a:srgbClr val="800080"/>
                </a:solidFill>
                <a:latin typeface="inherit"/>
              </a:rPr>
              <a:t>int</a:t>
            </a:r>
            <a:r>
              <a:rPr lang="en-US" sz="3400" dirty="0" smtClean="0">
                <a:solidFill>
                  <a:srgbClr val="006FE0"/>
                </a:solidFill>
                <a:latin typeface="inherit"/>
              </a:rPr>
              <a:t> * </a:t>
            </a:r>
            <a:r>
              <a:rPr lang="en-US" sz="3400" dirty="0" err="1" smtClean="0">
                <a:solidFill>
                  <a:srgbClr val="002D7A"/>
                </a:solidFill>
                <a:latin typeface="inherit"/>
              </a:rPr>
              <a:t>iPtr3</a:t>
            </a:r>
            <a:r>
              <a:rPr lang="en-US" sz="3400" dirty="0" smtClean="0">
                <a:solidFill>
                  <a:srgbClr val="333333"/>
                </a:solidFill>
                <a:latin typeface="inherit"/>
              </a:rPr>
              <a:t>;</a:t>
            </a:r>
            <a:r>
              <a:rPr lang="en-US" sz="3400" dirty="0" smtClean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3400" dirty="0" smtClean="0">
                <a:solidFill>
                  <a:srgbClr val="008000"/>
                </a:solidFill>
                <a:latin typeface="inherit"/>
              </a:rPr>
              <a:t>// also valid syntax (but don't do this)</a:t>
            </a:r>
            <a:endParaRPr lang="en-US" sz="3400" dirty="0" smtClean="0">
              <a:solidFill>
                <a:srgbClr val="000000"/>
              </a:solidFill>
              <a:latin typeface="Monaco"/>
            </a:endParaRPr>
          </a:p>
          <a:p>
            <a:pPr marL="0" indent="0" latinLnBrk="1">
              <a:buFont typeface="Arial" charset="0"/>
              <a:buNone/>
              <a:defRPr/>
            </a:pPr>
            <a:r>
              <a:rPr lang="en-US" sz="3400" dirty="0" smtClean="0">
                <a:solidFill>
                  <a:srgbClr val="000000"/>
                </a:solidFill>
                <a:latin typeface="Monaco"/>
              </a:rPr>
              <a:t> </a:t>
            </a:r>
          </a:p>
          <a:p>
            <a:pPr marL="0" indent="0" latinLnBrk="1">
              <a:buFont typeface="Arial" charset="0"/>
              <a:buNone/>
              <a:defRPr/>
            </a:pPr>
            <a:r>
              <a:rPr lang="en-US" sz="3400" dirty="0" err="1" smtClean="0">
                <a:solidFill>
                  <a:srgbClr val="800080"/>
                </a:solidFill>
                <a:latin typeface="inherit"/>
              </a:rPr>
              <a:t>int</a:t>
            </a:r>
            <a:r>
              <a:rPr lang="en-US" sz="3400" dirty="0" smtClean="0">
                <a:solidFill>
                  <a:srgbClr val="006FE0"/>
                </a:solidFill>
                <a:latin typeface="inherit"/>
              </a:rPr>
              <a:t> *</a:t>
            </a:r>
            <a:r>
              <a:rPr lang="en-US" sz="3400" dirty="0" err="1" smtClean="0">
                <a:solidFill>
                  <a:srgbClr val="002D7A"/>
                </a:solidFill>
                <a:latin typeface="inherit"/>
              </a:rPr>
              <a:t>iPtr4</a:t>
            </a:r>
            <a:r>
              <a:rPr lang="en-US" sz="3400" dirty="0" smtClean="0">
                <a:solidFill>
                  <a:srgbClr val="333333"/>
                </a:solidFill>
                <a:latin typeface="inherit"/>
              </a:rPr>
              <a:t>,</a:t>
            </a:r>
            <a:r>
              <a:rPr lang="en-US" sz="3400" dirty="0" smtClean="0">
                <a:solidFill>
                  <a:srgbClr val="006FE0"/>
                </a:solidFill>
                <a:latin typeface="inherit"/>
              </a:rPr>
              <a:t> *</a:t>
            </a:r>
            <a:r>
              <a:rPr lang="en-US" sz="3400" dirty="0" err="1" smtClean="0">
                <a:solidFill>
                  <a:srgbClr val="002D7A"/>
                </a:solidFill>
                <a:latin typeface="inherit"/>
              </a:rPr>
              <a:t>iPtr5</a:t>
            </a:r>
            <a:r>
              <a:rPr lang="en-US" sz="3400" dirty="0" smtClean="0">
                <a:solidFill>
                  <a:srgbClr val="333333"/>
                </a:solidFill>
                <a:latin typeface="inherit"/>
              </a:rPr>
              <a:t>;</a:t>
            </a:r>
            <a:r>
              <a:rPr lang="en-US" sz="3400" dirty="0" smtClean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3400" dirty="0" smtClean="0">
                <a:solidFill>
                  <a:srgbClr val="008000"/>
                </a:solidFill>
                <a:latin typeface="inherit"/>
              </a:rPr>
              <a:t>// declare two pointers to integer variables</a:t>
            </a:r>
            <a:endParaRPr lang="en-US" sz="3400" dirty="0" smtClean="0">
              <a:solidFill>
                <a:srgbClr val="000000"/>
              </a:solidFill>
              <a:latin typeface="Monaco"/>
            </a:endParaRPr>
          </a:p>
          <a:p>
            <a:pPr marL="0" indent="0" latinLnBrk="1">
              <a:buFont typeface="Arial" charset="0"/>
              <a:buNone/>
              <a:defRPr/>
            </a:pPr>
            <a:endParaRPr lang="en-US" sz="3400" dirty="0"/>
          </a:p>
          <a:p>
            <a:pPr>
              <a:buFont typeface="Arial" charset="0"/>
              <a:buChar char="•"/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36B4D5D-88C7-49FE-9473-E806BA256476}" type="slidenum">
              <a:rPr lang="en-US" altLang="en-US" b="1">
                <a:solidFill>
                  <a:srgbClr val="898989"/>
                </a:solidFill>
                <a:latin typeface="Arial" panose="020B0604020202020204" pitchFamily="34" charset="0"/>
              </a:rPr>
              <a:pPr/>
              <a:t>17</a:t>
            </a:fld>
            <a:endParaRPr lang="en-US" altLang="en-US" b="1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/>
          </p:cNvPr>
          <p:cNvSpPr/>
          <p:nvPr/>
        </p:nvSpPr>
        <p:spPr>
          <a:xfrm>
            <a:off x="0" y="67246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>
            <a:extLst/>
          </p:cNvPr>
          <p:cNvSpPr/>
          <p:nvPr/>
        </p:nvSpPr>
        <p:spPr>
          <a:xfrm>
            <a:off x="0" y="8318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462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mtClean="0"/>
              <a:t>Declaring a pointer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mtClean="0"/>
              <a:t>Declaring a pointer: </a:t>
            </a:r>
            <a:r>
              <a:rPr lang="en-US" altLang="en-US" i="1" smtClean="0"/>
              <a:t>Best practice</a:t>
            </a:r>
            <a:endParaRPr lang="en-US" altLang="en-US" smtClean="0"/>
          </a:p>
        </p:txBody>
      </p:sp>
      <p:sp>
        <p:nvSpPr>
          <p:cNvPr id="19" name="Rectangle 18">
            <a:extLst/>
          </p:cNvPr>
          <p:cNvSpPr/>
          <p:nvPr/>
        </p:nvSpPr>
        <p:spPr>
          <a:xfrm>
            <a:off x="0" y="8318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 smtClean="0"/>
              <a:t>When </a:t>
            </a:r>
            <a:r>
              <a:rPr lang="en-US" dirty="0"/>
              <a:t>declaring a pointer variable, put the asterisk next to the variable name</a:t>
            </a:r>
            <a:r>
              <a:rPr lang="en-US" dirty="0" smtClean="0"/>
              <a:t>. </a:t>
            </a:r>
          </a:p>
          <a:p>
            <a:pPr>
              <a:buFont typeface="Arial" charset="0"/>
              <a:buChar char="•"/>
              <a:defRPr/>
            </a:pPr>
            <a:endParaRPr lang="en-US" i="1" dirty="0" smtClean="0"/>
          </a:p>
          <a:p>
            <a:pPr>
              <a:buFont typeface="Arial" charset="0"/>
              <a:buChar char="•"/>
              <a:defRPr/>
            </a:pPr>
            <a:r>
              <a:rPr lang="en-US" dirty="0" smtClean="0"/>
              <a:t>However, when returning a pointer from a </a:t>
            </a:r>
            <a:r>
              <a:rPr lang="en-US" dirty="0" smtClean="0">
                <a:solidFill>
                  <a:srgbClr val="00B0F0"/>
                </a:solidFill>
              </a:rPr>
              <a:t>function</a:t>
            </a:r>
            <a:r>
              <a:rPr lang="en-US" dirty="0" smtClean="0"/>
              <a:t>, it’s clearer to put the asterisk next to the return type:</a:t>
            </a:r>
          </a:p>
          <a:p>
            <a:pPr>
              <a:buFont typeface="Arial" charset="0"/>
              <a:buChar char="•"/>
              <a:defRPr/>
            </a:pPr>
            <a:endParaRPr lang="en-US" dirty="0" smtClean="0"/>
          </a:p>
          <a:p>
            <a:pPr algn="just">
              <a:buFont typeface="Arial" charset="0"/>
              <a:buChar char="•"/>
              <a:defRPr/>
            </a:pPr>
            <a:endParaRPr lang="en-US" i="1" dirty="0" smtClean="0"/>
          </a:p>
          <a:p>
            <a:pPr algn="just">
              <a:buFont typeface="Arial" charset="0"/>
              <a:buChar char="•"/>
              <a:defRPr/>
            </a:pPr>
            <a:endParaRPr lang="en-US" i="1" dirty="0" smtClean="0"/>
          </a:p>
          <a:p>
            <a:pPr algn="just">
              <a:buFont typeface="Arial" charset="0"/>
              <a:buChar char="•"/>
              <a:defRPr/>
            </a:pPr>
            <a:endParaRPr lang="en-US" dirty="0"/>
          </a:p>
          <a:p>
            <a:pPr marL="0" indent="0">
              <a:buFont typeface="Arial" charset="0"/>
              <a:buNone/>
              <a:defRPr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90800" y="5105400"/>
          <a:ext cx="3962400" cy="990600"/>
        </p:xfrm>
        <a:graphic>
          <a:graphicData uri="http://schemas.openxmlformats.org/drawingml/2006/table">
            <a:tbl>
              <a:tblPr/>
              <a:tblGrid>
                <a:gridCol w="164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7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dirty="0">
                          <a:solidFill>
                            <a:srgbClr val="AFAFAF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R="47625">
                    <a:lnL>
                      <a:noFill/>
                    </a:lnL>
                    <a:lnR w="28575" cap="flat" cmpd="sng" algn="ctr">
                      <a:solidFill>
                        <a:srgbClr val="6CE2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sz="2800" dirty="0" err="1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2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* </a:t>
                      </a:r>
                      <a:r>
                        <a:rPr lang="en-US" sz="2800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doSomething</a:t>
                      </a:r>
                      <a:r>
                        <a:rPr lang="en-US" sz="2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();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28575" cap="flat" cmpd="sng" algn="ctr">
                      <a:solidFill>
                        <a:srgbClr val="6CE2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mtClean="0"/>
              <a:t>Assigning a value to a pointer</a:t>
            </a:r>
          </a:p>
        </p:txBody>
      </p:sp>
      <p:sp>
        <p:nvSpPr>
          <p:cNvPr id="19" name="Rectangle 18">
            <a:extLst/>
          </p:cNvPr>
          <p:cNvSpPr/>
          <p:nvPr/>
        </p:nvSpPr>
        <p:spPr>
          <a:xfrm>
            <a:off x="0" y="8318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charset="0"/>
              <a:buChar char="•"/>
              <a:defRPr/>
            </a:pPr>
            <a:r>
              <a:rPr lang="en-US" dirty="0"/>
              <a:t>Just like normal variables, pointers are not initialized when declared. </a:t>
            </a:r>
            <a:endParaRPr lang="en-US" dirty="0" smtClean="0"/>
          </a:p>
          <a:p>
            <a:pPr algn="just">
              <a:buFont typeface="Arial" charset="0"/>
              <a:buChar char="•"/>
              <a:defRPr/>
            </a:pPr>
            <a:r>
              <a:rPr lang="en-US" dirty="0" smtClean="0"/>
              <a:t>If </a:t>
            </a:r>
            <a:r>
              <a:rPr lang="en-US" dirty="0"/>
              <a:t>not initialized with a value, they will contain garbage</a:t>
            </a:r>
            <a:r>
              <a:rPr lang="en-US" dirty="0" smtClean="0"/>
              <a:t>. </a:t>
            </a:r>
          </a:p>
          <a:p>
            <a:pPr algn="just">
              <a:buFont typeface="Arial" charset="0"/>
              <a:buChar char="•"/>
              <a:defRPr/>
            </a:pPr>
            <a:r>
              <a:rPr lang="en-US" dirty="0" smtClean="0"/>
              <a:t>Since pointers only hold addresses, when we assign a value to a pointer, that value has to be an address. </a:t>
            </a:r>
            <a:br>
              <a:rPr lang="en-US" dirty="0" smtClean="0"/>
            </a:br>
            <a:endParaRPr lang="en-US" dirty="0" smtClean="0"/>
          </a:p>
          <a:p>
            <a:pPr algn="just">
              <a:buFont typeface="Arial" charset="0"/>
              <a:buChar char="•"/>
              <a:defRPr/>
            </a:pPr>
            <a:endParaRPr lang="en-US" dirty="0"/>
          </a:p>
          <a:p>
            <a:pPr algn="just">
              <a:buFont typeface="Arial" charset="0"/>
              <a:buChar char="•"/>
              <a:defRPr/>
            </a:pPr>
            <a:endParaRPr lang="en-US" i="1" dirty="0" smtClean="0"/>
          </a:p>
          <a:p>
            <a:pPr algn="just">
              <a:buFont typeface="Arial" charset="0"/>
              <a:buChar char="•"/>
              <a:defRPr/>
            </a:pPr>
            <a:endParaRPr lang="en-US" i="1" dirty="0" smtClean="0"/>
          </a:p>
          <a:p>
            <a:pPr algn="just">
              <a:buFont typeface="Arial" charset="0"/>
              <a:buChar char="•"/>
              <a:defRPr/>
            </a:pPr>
            <a:endParaRPr lang="en-US" dirty="0"/>
          </a:p>
          <a:p>
            <a:pPr marL="0" indent="0" algn="just">
              <a:buFont typeface="Arial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1143000"/>
          </a:xfrm>
        </p:spPr>
        <p:txBody>
          <a:bodyPr/>
          <a:lstStyle/>
          <a:p>
            <a:r>
              <a:rPr lang="en-US" altLang="en-US" smtClean="0"/>
              <a:t>RoadMap for Today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Pointer Variable Declarations and Initialization</a:t>
            </a:r>
          </a:p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(?)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 by Reference with Pointers</a:t>
            </a:r>
          </a:p>
          <a:p>
            <a:endParaRPr lang="en-US" altLang="en-US" dirty="0" smtClean="0"/>
          </a:p>
        </p:txBody>
      </p:sp>
      <p:sp>
        <p:nvSpPr>
          <p:cNvPr id="4" name="Rectangle 3">
            <a:extLst/>
          </p:cNvPr>
          <p:cNvSpPr/>
          <p:nvPr/>
        </p:nvSpPr>
        <p:spPr>
          <a:xfrm>
            <a:off x="0" y="8318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>
            <a:extLst/>
          </p:cNvPr>
          <p:cNvSpPr/>
          <p:nvPr/>
        </p:nvSpPr>
        <p:spPr>
          <a:xfrm>
            <a:off x="0" y="67246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mtClean="0"/>
              <a:t>Assigning a value to a pointer</a:t>
            </a:r>
          </a:p>
        </p:txBody>
      </p:sp>
      <p:sp>
        <p:nvSpPr>
          <p:cNvPr id="19" name="Rectangle 18">
            <a:extLst/>
          </p:cNvPr>
          <p:cNvSpPr/>
          <p:nvPr/>
        </p:nvSpPr>
        <p:spPr>
          <a:xfrm>
            <a:off x="0" y="8318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/>
              <a:t>To get the address of a variable, we use the address-of operator:</a:t>
            </a:r>
          </a:p>
          <a:p>
            <a:pPr marL="1714500" lvl="4" indent="0" latinLnBrk="1">
              <a:buFont typeface="Arial" charset="0"/>
              <a:buNone/>
              <a:defRPr/>
            </a:pPr>
            <a:r>
              <a:rPr lang="en-US" sz="3200" dirty="0" err="1" smtClean="0">
                <a:solidFill>
                  <a:srgbClr val="800080"/>
                </a:solidFill>
                <a:latin typeface="inherit"/>
              </a:rPr>
              <a:t>int</a:t>
            </a:r>
            <a:r>
              <a:rPr lang="en-US" sz="3200" dirty="0" smtClean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3200" dirty="0" smtClean="0">
                <a:solidFill>
                  <a:srgbClr val="800080"/>
                </a:solidFill>
                <a:latin typeface="inherit"/>
              </a:rPr>
              <a:t>value</a:t>
            </a:r>
            <a:r>
              <a:rPr lang="en-US" sz="3200" dirty="0" smtClean="0">
                <a:solidFill>
                  <a:srgbClr val="006FE0"/>
                </a:solidFill>
                <a:latin typeface="inherit"/>
              </a:rPr>
              <a:t> = </a:t>
            </a:r>
            <a:r>
              <a:rPr lang="en-US" sz="3200" dirty="0" smtClean="0">
                <a:solidFill>
                  <a:srgbClr val="002D7A"/>
                </a:solidFill>
                <a:latin typeface="inherit"/>
              </a:rPr>
              <a:t>5</a:t>
            </a:r>
            <a:r>
              <a:rPr lang="en-US" sz="3200" dirty="0" smtClean="0">
                <a:solidFill>
                  <a:srgbClr val="333333"/>
                </a:solidFill>
                <a:latin typeface="inherit"/>
              </a:rPr>
              <a:t>;</a:t>
            </a:r>
            <a:endParaRPr lang="en-US" sz="3200" dirty="0" smtClean="0">
              <a:solidFill>
                <a:srgbClr val="000000"/>
              </a:solidFill>
              <a:latin typeface="Monaco"/>
            </a:endParaRPr>
          </a:p>
          <a:p>
            <a:pPr marL="1714500" lvl="4" indent="0" latinLnBrk="1">
              <a:buFont typeface="Arial" charset="0"/>
              <a:buNone/>
              <a:defRPr/>
            </a:pPr>
            <a:r>
              <a:rPr lang="en-US" sz="3200" dirty="0" err="1" smtClean="0">
                <a:solidFill>
                  <a:srgbClr val="800080"/>
                </a:solidFill>
                <a:latin typeface="inherit"/>
              </a:rPr>
              <a:t>int</a:t>
            </a:r>
            <a:r>
              <a:rPr lang="en-US" sz="3200" dirty="0" smtClean="0">
                <a:solidFill>
                  <a:srgbClr val="006FE0"/>
                </a:solidFill>
                <a:latin typeface="inherit"/>
              </a:rPr>
              <a:t> *</a:t>
            </a:r>
            <a:r>
              <a:rPr lang="en-US" sz="3200" dirty="0" err="1" smtClean="0">
                <a:solidFill>
                  <a:srgbClr val="002D7A"/>
                </a:solidFill>
                <a:latin typeface="inherit"/>
              </a:rPr>
              <a:t>ptr</a:t>
            </a:r>
            <a:r>
              <a:rPr lang="en-US" sz="3200" dirty="0" smtClean="0">
                <a:solidFill>
                  <a:srgbClr val="006FE0"/>
                </a:solidFill>
                <a:latin typeface="inherit"/>
              </a:rPr>
              <a:t> = </a:t>
            </a:r>
            <a:r>
              <a:rPr lang="en-US" sz="3200" dirty="0" smtClean="0">
                <a:solidFill>
                  <a:srgbClr val="002D7A"/>
                </a:solidFill>
                <a:latin typeface="inherit"/>
              </a:rPr>
              <a:t>&amp;value</a:t>
            </a:r>
            <a:r>
              <a:rPr lang="en-US" sz="3200" dirty="0" smtClean="0">
                <a:solidFill>
                  <a:srgbClr val="333333"/>
                </a:solidFill>
                <a:latin typeface="inherit"/>
              </a:rPr>
              <a:t>;</a:t>
            </a:r>
            <a:r>
              <a:rPr lang="en-US" sz="3200" dirty="0" smtClean="0">
                <a:solidFill>
                  <a:srgbClr val="006FE0"/>
                </a:solidFill>
                <a:latin typeface="inherit"/>
              </a:rPr>
              <a:t> </a:t>
            </a:r>
          </a:p>
          <a:p>
            <a:pPr marL="1714500" lvl="4" indent="0" latinLnBrk="1">
              <a:buFont typeface="Arial" charset="0"/>
              <a:buNone/>
              <a:defRPr/>
            </a:pPr>
            <a:endParaRPr lang="en-US" sz="3200" dirty="0">
              <a:solidFill>
                <a:srgbClr val="006FE0"/>
              </a:solidFill>
              <a:latin typeface="inherit"/>
            </a:endParaRPr>
          </a:p>
          <a:p>
            <a:pPr marL="0" indent="0" latinLnBrk="1">
              <a:buFont typeface="Arial" charset="0"/>
              <a:buNone/>
              <a:defRPr/>
            </a:pPr>
            <a:r>
              <a:rPr lang="en-US" dirty="0" smtClean="0">
                <a:solidFill>
                  <a:srgbClr val="008000"/>
                </a:solidFill>
                <a:latin typeface="inherit"/>
              </a:rPr>
              <a:t>// initialize </a:t>
            </a:r>
            <a:r>
              <a:rPr lang="en-US" dirty="0" err="1" smtClean="0">
                <a:solidFill>
                  <a:srgbClr val="008000"/>
                </a:solidFill>
                <a:latin typeface="inherit"/>
              </a:rPr>
              <a:t>ptr</a:t>
            </a:r>
            <a:r>
              <a:rPr lang="en-US" dirty="0" smtClean="0">
                <a:solidFill>
                  <a:srgbClr val="008000"/>
                </a:solidFill>
                <a:latin typeface="inherit"/>
              </a:rPr>
              <a:t> with address of variable value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just">
              <a:buFont typeface="Arial" charset="0"/>
              <a:buChar char="•"/>
              <a:defRPr/>
            </a:pPr>
            <a:endParaRPr lang="en-US" i="1" dirty="0" smtClean="0"/>
          </a:p>
          <a:p>
            <a:pPr algn="just">
              <a:buFont typeface="Arial" charset="0"/>
              <a:buChar char="•"/>
              <a:defRPr/>
            </a:pPr>
            <a:endParaRPr lang="en-US" i="1" dirty="0" smtClean="0"/>
          </a:p>
          <a:p>
            <a:pPr algn="just">
              <a:buFont typeface="Arial" charset="0"/>
              <a:buChar char="•"/>
              <a:defRPr/>
            </a:pPr>
            <a:endParaRPr lang="en-US" dirty="0"/>
          </a:p>
          <a:p>
            <a:pPr marL="0" indent="0" algn="just">
              <a:buFont typeface="Arial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mtClean="0"/>
              <a:t>Address Operator &amp;</a:t>
            </a:r>
          </a:p>
        </p:txBody>
      </p:sp>
      <p:grpSp>
        <p:nvGrpSpPr>
          <p:cNvPr id="23555" name="Group 1060"/>
          <p:cNvGrpSpPr>
            <a:grpSpLocks/>
          </p:cNvGrpSpPr>
          <p:nvPr/>
        </p:nvGrpSpPr>
        <p:grpSpPr bwMode="auto">
          <a:xfrm>
            <a:off x="457200" y="1447800"/>
            <a:ext cx="8229600" cy="1509713"/>
            <a:chOff x="288" y="960"/>
            <a:chExt cx="5184" cy="951"/>
          </a:xfrm>
        </p:grpSpPr>
        <p:sp>
          <p:nvSpPr>
            <p:cNvPr id="373780" name="Rectangle 1044">
              <a:extLst/>
            </p:cNvPr>
            <p:cNvSpPr>
              <a:spLocks noChangeArrowheads="1"/>
            </p:cNvSpPr>
            <p:nvPr/>
          </p:nvSpPr>
          <p:spPr bwMode="auto">
            <a:xfrm>
              <a:off x="2480" y="1237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TW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100</a:t>
              </a:r>
            </a:p>
          </p:txBody>
        </p:sp>
        <p:sp>
          <p:nvSpPr>
            <p:cNvPr id="373781" name="Rectangle 1045">
              <a:extLst/>
            </p:cNvPr>
            <p:cNvSpPr>
              <a:spLocks noChangeArrowheads="1"/>
            </p:cNvSpPr>
            <p:nvPr/>
          </p:nvSpPr>
          <p:spPr bwMode="auto">
            <a:xfrm>
              <a:off x="1732" y="1237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TW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88</a:t>
              </a:r>
            </a:p>
          </p:txBody>
        </p:sp>
        <p:sp>
          <p:nvSpPr>
            <p:cNvPr id="373782" name="Rectangle 1046">
              <a:extLst/>
            </p:cNvPr>
            <p:cNvSpPr>
              <a:spLocks noChangeArrowheads="1"/>
            </p:cNvSpPr>
            <p:nvPr/>
          </p:nvSpPr>
          <p:spPr bwMode="auto">
            <a:xfrm>
              <a:off x="3228" y="1237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…</a:t>
              </a:r>
            </a:p>
          </p:txBody>
        </p:sp>
        <p:sp>
          <p:nvSpPr>
            <p:cNvPr id="373783" name="Rectangle 1047">
              <a:extLst/>
            </p:cNvPr>
            <p:cNvSpPr>
              <a:spLocks noChangeArrowheads="1"/>
            </p:cNvSpPr>
            <p:nvPr/>
          </p:nvSpPr>
          <p:spPr bwMode="auto">
            <a:xfrm>
              <a:off x="3976" y="1237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…</a:t>
              </a:r>
            </a:p>
          </p:txBody>
        </p:sp>
        <p:sp>
          <p:nvSpPr>
            <p:cNvPr id="373784" name="Rectangle 1048">
              <a:extLst/>
            </p:cNvPr>
            <p:cNvSpPr>
              <a:spLocks noChangeArrowheads="1"/>
            </p:cNvSpPr>
            <p:nvPr/>
          </p:nvSpPr>
          <p:spPr bwMode="auto">
            <a:xfrm>
              <a:off x="4724" y="1237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…</a:t>
              </a:r>
            </a:p>
          </p:txBody>
        </p:sp>
        <p:sp>
          <p:nvSpPr>
            <p:cNvPr id="23564" name="Text Box 1049"/>
            <p:cNvSpPr txBox="1">
              <a:spLocks noChangeArrowheads="1"/>
            </p:cNvSpPr>
            <p:nvPr/>
          </p:nvSpPr>
          <p:spPr bwMode="auto">
            <a:xfrm>
              <a:off x="288" y="960"/>
              <a:ext cx="14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TW" sz="2000" b="1">
                  <a:latin typeface="Arial" panose="020B0604020202020204" pitchFamily="34" charset="0"/>
                </a:rPr>
                <a:t>Memory address:</a:t>
              </a:r>
            </a:p>
          </p:txBody>
        </p:sp>
        <p:sp>
          <p:nvSpPr>
            <p:cNvPr id="23565" name="Text Box 1050"/>
            <p:cNvSpPr txBox="1">
              <a:spLocks noChangeArrowheads="1"/>
            </p:cNvSpPr>
            <p:nvPr/>
          </p:nvSpPr>
          <p:spPr bwMode="auto">
            <a:xfrm>
              <a:off x="2529" y="960"/>
              <a:ext cx="6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zh-TW" altLang="en-US" sz="2000" b="1">
                  <a:latin typeface="Arial" panose="020B0604020202020204" pitchFamily="34" charset="0"/>
                </a:rPr>
                <a:t>1024</a:t>
              </a:r>
            </a:p>
          </p:txBody>
        </p:sp>
        <p:sp>
          <p:nvSpPr>
            <p:cNvPr id="23566" name="Text Box 1051"/>
            <p:cNvSpPr txBox="1">
              <a:spLocks noChangeArrowheads="1"/>
            </p:cNvSpPr>
            <p:nvPr/>
          </p:nvSpPr>
          <p:spPr bwMode="auto">
            <a:xfrm>
              <a:off x="3976" y="960"/>
              <a:ext cx="4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zh-TW" altLang="en-US" sz="2000" b="1">
                  <a:latin typeface="Arial" panose="020B0604020202020204" pitchFamily="34" charset="0"/>
                </a:rPr>
                <a:t>1032</a:t>
              </a:r>
            </a:p>
          </p:txBody>
        </p:sp>
        <p:sp>
          <p:nvSpPr>
            <p:cNvPr id="23567" name="Text Box 1052"/>
            <p:cNvSpPr txBox="1">
              <a:spLocks noChangeArrowheads="1"/>
            </p:cNvSpPr>
            <p:nvPr/>
          </p:nvSpPr>
          <p:spPr bwMode="auto">
            <a:xfrm>
              <a:off x="1920" y="168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TW" b="1">
                  <a:latin typeface="Arial" panose="020B0604020202020204" pitchFamily="34" charset="0"/>
                </a:rPr>
                <a:t> a</a:t>
              </a:r>
            </a:p>
          </p:txBody>
        </p:sp>
        <p:sp>
          <p:nvSpPr>
            <p:cNvPr id="373790" name="Rectangle 1054">
              <a:extLst/>
            </p:cNvPr>
            <p:cNvSpPr>
              <a:spLocks noChangeArrowheads="1"/>
            </p:cNvSpPr>
            <p:nvPr/>
          </p:nvSpPr>
          <p:spPr bwMode="auto">
            <a:xfrm>
              <a:off x="1008" y="1237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…</a:t>
              </a:r>
            </a:p>
          </p:txBody>
        </p:sp>
        <p:sp>
          <p:nvSpPr>
            <p:cNvPr id="23569" name="Text Box 1055"/>
            <p:cNvSpPr txBox="1">
              <a:spLocks noChangeArrowheads="1"/>
            </p:cNvSpPr>
            <p:nvPr/>
          </p:nvSpPr>
          <p:spPr bwMode="auto">
            <a:xfrm>
              <a:off x="1728" y="960"/>
              <a:ext cx="6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zh-TW" altLang="en-US" sz="2000" b="1">
                  <a:latin typeface="Arial" panose="020B0604020202020204" pitchFamily="34" charset="0"/>
                </a:rPr>
                <a:t>1020</a:t>
              </a:r>
            </a:p>
          </p:txBody>
        </p:sp>
        <p:sp>
          <p:nvSpPr>
            <p:cNvPr id="23570" name="Text Box 1056"/>
            <p:cNvSpPr txBox="1">
              <a:spLocks noChangeArrowheads="1"/>
            </p:cNvSpPr>
            <p:nvPr/>
          </p:nvSpPr>
          <p:spPr bwMode="auto">
            <a:xfrm>
              <a:off x="2784" y="168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zh-TW" b="1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23556" name="Rectangle 1058"/>
          <p:cNvSpPr>
            <a:spLocks noChangeArrowheads="1"/>
          </p:cNvSpPr>
          <p:nvPr/>
        </p:nvSpPr>
        <p:spPr bwMode="auto">
          <a:xfrm>
            <a:off x="228600" y="2803525"/>
            <a:ext cx="9144000" cy="40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zh-TW" altLang="en-US" sz="2000" b="1" dirty="0">
                <a:latin typeface="Courier New" panose="02070309020205020404" pitchFamily="49" charset="0"/>
              </a:rPr>
              <a:t>#</a:t>
            </a:r>
            <a:r>
              <a:rPr lang="en-US" altLang="zh-TW" sz="2000" b="1" dirty="0">
                <a:latin typeface="Courier New" panose="02070309020205020404" pitchFamily="49" charset="0"/>
              </a:rPr>
              <a:t>include &lt;</a:t>
            </a:r>
            <a:r>
              <a:rPr lang="en-US" altLang="zh-TW" sz="2000" b="1" dirty="0" err="1">
                <a:latin typeface="Courier New" panose="02070309020205020404" pitchFamily="49" charset="0"/>
              </a:rPr>
              <a:t>iostream</a:t>
            </a:r>
            <a:r>
              <a:rPr lang="en-US" altLang="zh-TW" sz="2000" b="1" dirty="0">
                <a:latin typeface="Courier New" panose="02070309020205020404" pitchFamily="49" charset="0"/>
              </a:rPr>
              <a:t>&gt;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 sz="2000" b="1" dirty="0">
                <a:latin typeface="Courier New" panose="02070309020205020404" pitchFamily="49" charset="0"/>
              </a:rPr>
              <a:t>using namespace </a:t>
            </a:r>
            <a:r>
              <a:rPr lang="en-US" altLang="zh-TW" sz="2000" b="1" dirty="0" err="1">
                <a:latin typeface="Courier New" panose="02070309020205020404" pitchFamily="49" charset="0"/>
              </a:rPr>
              <a:t>std</a:t>
            </a:r>
            <a:r>
              <a:rPr lang="en-US" altLang="zh-TW" sz="2000" b="1" dirty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 sz="2000" b="1" dirty="0">
                <a:latin typeface="Courier New" panose="02070309020205020404" pitchFamily="49" charset="0"/>
              </a:rPr>
              <a:t>void main(){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 sz="2000" b="1" dirty="0">
                <a:latin typeface="Courier New" panose="02070309020205020404" pitchFamily="49" charset="0"/>
              </a:rPr>
              <a:t>	</a:t>
            </a:r>
            <a:r>
              <a:rPr lang="en-US" altLang="zh-TW" sz="2000" b="1" dirty="0" err="1">
                <a:latin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</a:rPr>
              <a:t> a, b;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 sz="2000" b="1" dirty="0">
                <a:latin typeface="Courier New" panose="02070309020205020404" pitchFamily="49" charset="0"/>
              </a:rPr>
              <a:t>	a = 88;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 sz="2000" b="1" dirty="0">
                <a:latin typeface="Courier New" panose="02070309020205020404" pitchFamily="49" charset="0"/>
              </a:rPr>
              <a:t>	b = 100;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 sz="2000" b="1" dirty="0">
                <a:latin typeface="Courier New" panose="02070309020205020404" pitchFamily="49" charset="0"/>
              </a:rPr>
              <a:t>	</a:t>
            </a:r>
            <a:r>
              <a:rPr lang="en-US" altLang="zh-TW" sz="2000" b="1" dirty="0" err="1">
                <a:latin typeface="Courier New" panose="02070309020205020404" pitchFamily="49" charset="0"/>
              </a:rPr>
              <a:t>cout</a:t>
            </a:r>
            <a:r>
              <a:rPr lang="en-US" altLang="zh-TW" sz="2000" b="1" dirty="0">
                <a:latin typeface="Courier New" panose="02070309020205020404" pitchFamily="49" charset="0"/>
              </a:rPr>
              <a:t> &lt;&lt; "The address of a is: " &lt;&lt; 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&amp;a</a:t>
            </a:r>
            <a:r>
              <a:rPr lang="en-US" altLang="zh-TW" sz="2000" b="1" dirty="0">
                <a:latin typeface="Courier New" panose="02070309020205020404" pitchFamily="49" charset="0"/>
              </a:rPr>
              <a:t> &lt;&lt; </a:t>
            </a:r>
            <a:r>
              <a:rPr lang="en-US" altLang="zh-TW" sz="2000" b="1" dirty="0" err="1">
                <a:latin typeface="Courier New" panose="02070309020205020404" pitchFamily="49" charset="0"/>
              </a:rPr>
              <a:t>endl</a:t>
            </a:r>
            <a:r>
              <a:rPr lang="en-US" altLang="zh-TW" sz="2000" b="1" dirty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 sz="2000" b="1" dirty="0">
                <a:latin typeface="Courier New" panose="02070309020205020404" pitchFamily="49" charset="0"/>
              </a:rPr>
              <a:t>	</a:t>
            </a:r>
            <a:r>
              <a:rPr lang="en-US" altLang="zh-TW" sz="2000" b="1" dirty="0" err="1">
                <a:latin typeface="Courier New" panose="02070309020205020404" pitchFamily="49" charset="0"/>
              </a:rPr>
              <a:t>cout</a:t>
            </a:r>
            <a:r>
              <a:rPr lang="en-US" altLang="zh-TW" sz="2000" b="1" dirty="0">
                <a:latin typeface="Courier New" panose="02070309020205020404" pitchFamily="49" charset="0"/>
              </a:rPr>
              <a:t> &lt;&lt; "The address of b is: " &lt;&lt; 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&amp;b</a:t>
            </a:r>
            <a:r>
              <a:rPr lang="en-US" altLang="zh-TW" sz="2000" b="1" dirty="0">
                <a:latin typeface="Courier New" panose="02070309020205020404" pitchFamily="49" charset="0"/>
              </a:rPr>
              <a:t> &lt;&lt; </a:t>
            </a:r>
            <a:r>
              <a:rPr lang="en-US" altLang="zh-TW" sz="2000" b="1" dirty="0" err="1">
                <a:latin typeface="Courier New" panose="02070309020205020404" pitchFamily="49" charset="0"/>
              </a:rPr>
              <a:t>endl</a:t>
            </a:r>
            <a:r>
              <a:rPr lang="en-US" altLang="zh-TW" sz="2000" b="1" dirty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 sz="2000" b="1" dirty="0">
                <a:latin typeface="Courier New" panose="02070309020205020404" pitchFamily="49" charset="0"/>
              </a:rPr>
              <a:t>} </a:t>
            </a:r>
            <a:endParaRPr lang="zh-TW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373795" name="Text Box 1059"/>
          <p:cNvSpPr txBox="1">
            <a:spLocks noChangeArrowheads="1"/>
          </p:cNvSpPr>
          <p:nvPr/>
        </p:nvSpPr>
        <p:spPr bwMode="auto">
          <a:xfrm>
            <a:off x="5410200" y="3429000"/>
            <a:ext cx="3046413" cy="1492250"/>
          </a:xfrm>
          <a:prstGeom prst="rect">
            <a:avLst/>
          </a:prstGeom>
          <a:solidFill>
            <a:srgbClr val="D49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000">
                <a:latin typeface="Arial" panose="020B0604020202020204" pitchFamily="34" charset="0"/>
              </a:rPr>
              <a:t>Result is: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>
                <a:latin typeface="Arial" panose="020B0604020202020204" pitchFamily="34" charset="0"/>
              </a:rPr>
              <a:t>The address of a is: 1020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>
                <a:latin typeface="Arial" panose="020B0604020202020204" pitchFamily="34" charset="0"/>
              </a:rPr>
              <a:t>The address of b is: 1024</a:t>
            </a:r>
          </a:p>
          <a:p>
            <a:endParaRPr lang="en-US" altLang="zh-TW" sz="2000">
              <a:latin typeface="Arial" panose="020B0604020202020204" pitchFamily="34" charset="0"/>
            </a:endParaRPr>
          </a:p>
        </p:txBody>
      </p:sp>
      <p:sp>
        <p:nvSpPr>
          <p:cNvPr id="18" name="Rectangle 17">
            <a:extLst/>
          </p:cNvPr>
          <p:cNvSpPr/>
          <p:nvPr/>
        </p:nvSpPr>
        <p:spPr>
          <a:xfrm>
            <a:off x="0" y="8318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9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mtClean="0"/>
              <a:t>Pointer Variables</a:t>
            </a:r>
          </a:p>
        </p:txBody>
      </p:sp>
      <p:sp>
        <p:nvSpPr>
          <p:cNvPr id="412675" name="Rectangle 3">
            <a:extLst/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848600" cy="411480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altLang="zh-TW" sz="240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altLang="zh-TW" sz="240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altLang="zh-TW" sz="240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altLang="zh-TW" sz="240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altLang="zh-TW" sz="240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altLang="zh-TW" sz="240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altLang="zh-TW" sz="240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altLang="zh-TW" sz="240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altLang="zh-TW" sz="240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TW" sz="2400"/>
              <a:t>The value of pointer </a:t>
            </a:r>
            <a:r>
              <a:rPr lang="en-US" altLang="zh-TW" sz="2400">
                <a:latin typeface="Courier New" pitchFamily="49" charset="0"/>
              </a:rPr>
              <a:t>p</a:t>
            </a:r>
            <a:r>
              <a:rPr lang="en-US" altLang="zh-TW" sz="2400"/>
              <a:t> is the address of variable </a:t>
            </a:r>
            <a:r>
              <a:rPr lang="en-US" altLang="zh-TW" sz="2400">
                <a:latin typeface="Courier New" pitchFamily="49" charset="0"/>
              </a:rPr>
              <a:t>a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TW" sz="2400"/>
              <a:t>A pointer is also a variable, so it has its own memory address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2"/>
              </a:buClr>
              <a:buFont typeface="Monotype Sorts" pitchFamily="2" charset="2"/>
              <a:buNone/>
              <a:defRPr/>
            </a:pPr>
            <a:endParaRPr lang="en-US" altLang="zh-TW" sz="240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2"/>
              </a:buClr>
              <a:buFont typeface="Monotype Sorts" pitchFamily="2" charset="2"/>
              <a:buNone/>
              <a:defRPr/>
            </a:pPr>
            <a:endParaRPr lang="zh-TW" altLang="en-US" sz="2400"/>
          </a:p>
        </p:txBody>
      </p:sp>
      <p:sp>
        <p:nvSpPr>
          <p:cNvPr id="412677" name="Rectangle 5">
            <a:extLst/>
          </p:cNvPr>
          <p:cNvSpPr>
            <a:spLocks noChangeArrowheads="1"/>
          </p:cNvSpPr>
          <p:nvPr/>
        </p:nvSpPr>
        <p:spPr bwMode="auto">
          <a:xfrm>
            <a:off x="3914775" y="20399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100</a:t>
            </a:r>
          </a:p>
        </p:txBody>
      </p:sp>
      <p:sp>
        <p:nvSpPr>
          <p:cNvPr id="412678" name="Rectangle 6">
            <a:extLst/>
          </p:cNvPr>
          <p:cNvSpPr>
            <a:spLocks noChangeArrowheads="1"/>
          </p:cNvSpPr>
          <p:nvPr/>
        </p:nvSpPr>
        <p:spPr bwMode="auto">
          <a:xfrm>
            <a:off x="2727325" y="20399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88</a:t>
            </a:r>
          </a:p>
        </p:txBody>
      </p:sp>
      <p:sp>
        <p:nvSpPr>
          <p:cNvPr id="412679" name="Rectangle 7">
            <a:extLst/>
          </p:cNvPr>
          <p:cNvSpPr>
            <a:spLocks noChangeArrowheads="1"/>
          </p:cNvSpPr>
          <p:nvPr/>
        </p:nvSpPr>
        <p:spPr bwMode="auto">
          <a:xfrm>
            <a:off x="5102225" y="20399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</a:rPr>
              <a:t>…</a:t>
            </a:r>
          </a:p>
        </p:txBody>
      </p:sp>
      <p:sp>
        <p:nvSpPr>
          <p:cNvPr id="412680" name="Rectangle 8">
            <a:extLst/>
          </p:cNvPr>
          <p:cNvSpPr>
            <a:spLocks noChangeArrowheads="1"/>
          </p:cNvSpPr>
          <p:nvPr/>
        </p:nvSpPr>
        <p:spPr bwMode="auto">
          <a:xfrm>
            <a:off x="6289675" y="20399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1024</a:t>
            </a:r>
          </a:p>
        </p:txBody>
      </p:sp>
      <p:sp>
        <p:nvSpPr>
          <p:cNvPr id="412681" name="Rectangle 9">
            <a:extLst/>
          </p:cNvPr>
          <p:cNvSpPr>
            <a:spLocks noChangeArrowheads="1"/>
          </p:cNvSpPr>
          <p:nvPr/>
        </p:nvSpPr>
        <p:spPr bwMode="auto">
          <a:xfrm>
            <a:off x="7477125" y="20399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</a:rPr>
              <a:t>…</a:t>
            </a:r>
          </a:p>
        </p:txBody>
      </p:sp>
      <p:sp>
        <p:nvSpPr>
          <p:cNvPr id="24585" name="Text Box 10"/>
          <p:cNvSpPr txBox="1">
            <a:spLocks noChangeArrowheads="1"/>
          </p:cNvSpPr>
          <p:nvPr/>
        </p:nvSpPr>
        <p:spPr bwMode="auto">
          <a:xfrm>
            <a:off x="434975" y="1600200"/>
            <a:ext cx="2143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 sz="2000">
                <a:latin typeface="Arial" panose="020B0604020202020204" pitchFamily="34" charset="0"/>
              </a:rPr>
              <a:t>Memory address:</a:t>
            </a:r>
          </a:p>
        </p:txBody>
      </p:sp>
      <p:sp>
        <p:nvSpPr>
          <p:cNvPr id="24586" name="Text Box 11"/>
          <p:cNvSpPr txBox="1">
            <a:spLocks noChangeArrowheads="1"/>
          </p:cNvSpPr>
          <p:nvPr/>
        </p:nvSpPr>
        <p:spPr bwMode="auto">
          <a:xfrm>
            <a:off x="3992563" y="1600200"/>
            <a:ext cx="973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zh-TW" altLang="en-US" sz="2000">
                <a:latin typeface="Arial" panose="020B0604020202020204" pitchFamily="34" charset="0"/>
              </a:rPr>
              <a:t>1024</a:t>
            </a:r>
          </a:p>
        </p:txBody>
      </p:sp>
      <p:sp>
        <p:nvSpPr>
          <p:cNvPr id="24587" name="Text Box 12"/>
          <p:cNvSpPr txBox="1">
            <a:spLocks noChangeArrowheads="1"/>
          </p:cNvSpPr>
          <p:nvPr/>
        </p:nvSpPr>
        <p:spPr bwMode="auto">
          <a:xfrm>
            <a:off x="6454775" y="1600200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zh-TW" altLang="en-US" sz="2000">
                <a:latin typeface="Arial" panose="020B0604020202020204" pitchFamily="34" charset="0"/>
              </a:rPr>
              <a:t>1032</a:t>
            </a:r>
          </a:p>
        </p:txBody>
      </p:sp>
      <p:sp>
        <p:nvSpPr>
          <p:cNvPr id="412686" name="Rectangle 14">
            <a:extLst/>
          </p:cNvPr>
          <p:cNvSpPr>
            <a:spLocks noChangeArrowheads="1"/>
          </p:cNvSpPr>
          <p:nvPr/>
        </p:nvSpPr>
        <p:spPr bwMode="auto">
          <a:xfrm>
            <a:off x="1577975" y="20399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</a:rPr>
              <a:t>…</a:t>
            </a:r>
          </a:p>
        </p:txBody>
      </p:sp>
      <p:sp>
        <p:nvSpPr>
          <p:cNvPr id="24589" name="Text Box 15"/>
          <p:cNvSpPr txBox="1">
            <a:spLocks noChangeArrowheads="1"/>
          </p:cNvSpPr>
          <p:nvPr/>
        </p:nvSpPr>
        <p:spPr bwMode="auto">
          <a:xfrm>
            <a:off x="2720975" y="1600200"/>
            <a:ext cx="973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zh-TW" altLang="en-US" sz="2000">
                <a:latin typeface="Arial" panose="020B0604020202020204" pitchFamily="34" charset="0"/>
              </a:rPr>
              <a:t>1020</a:t>
            </a:r>
          </a:p>
        </p:txBody>
      </p:sp>
      <p:sp>
        <p:nvSpPr>
          <p:cNvPr id="24590" name="Text Box 18"/>
          <p:cNvSpPr txBox="1">
            <a:spLocks noChangeArrowheads="1"/>
          </p:cNvSpPr>
          <p:nvPr/>
        </p:nvSpPr>
        <p:spPr bwMode="auto">
          <a:xfrm>
            <a:off x="4343400" y="273526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 sz="20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24591" name="Text Box 19"/>
          <p:cNvSpPr txBox="1">
            <a:spLocks noChangeArrowheads="1"/>
          </p:cNvSpPr>
          <p:nvPr/>
        </p:nvSpPr>
        <p:spPr bwMode="auto">
          <a:xfrm>
            <a:off x="6781800" y="273526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 sz="2000">
                <a:latin typeface="Arial" panose="020B0604020202020204" pitchFamily="34" charset="0"/>
              </a:rPr>
              <a:t>p</a:t>
            </a:r>
          </a:p>
        </p:txBody>
      </p:sp>
      <p:cxnSp>
        <p:nvCxnSpPr>
          <p:cNvPr id="24592" name="AutoShape 20"/>
          <p:cNvCxnSpPr>
            <a:cxnSpLocks noChangeShapeType="1"/>
            <a:stCxn id="412680" idx="0"/>
            <a:endCxn id="412677" idx="0"/>
          </p:cNvCxnSpPr>
          <p:nvPr/>
        </p:nvCxnSpPr>
        <p:spPr bwMode="auto">
          <a:xfrm rot="-5400000" flipH="1" flipV="1">
            <a:off x="5692775" y="835026"/>
            <a:ext cx="3175" cy="2374900"/>
          </a:xfrm>
          <a:prstGeom prst="curvedConnector3">
            <a:avLst>
              <a:gd name="adj1" fmla="val -13200005"/>
            </a:avLst>
          </a:prstGeom>
          <a:noFill/>
          <a:ln w="31750">
            <a:solidFill>
              <a:srgbClr val="FFFF00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3" name="Text Box 21"/>
          <p:cNvSpPr txBox="1">
            <a:spLocks noChangeArrowheads="1"/>
          </p:cNvSpPr>
          <p:nvPr/>
        </p:nvSpPr>
        <p:spPr bwMode="auto">
          <a:xfrm>
            <a:off x="609600" y="3116263"/>
            <a:ext cx="5181600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 sz="2000">
                <a:latin typeface="Courier New" panose="02070309020205020404" pitchFamily="49" charset="0"/>
              </a:rPr>
              <a:t>int a = 100;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>
                <a:solidFill>
                  <a:srgbClr val="FF0000"/>
                </a:solidFill>
                <a:latin typeface="Courier New" panose="02070309020205020404" pitchFamily="49" charset="0"/>
              </a:rPr>
              <a:t>int *p = &amp;a;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>
                <a:latin typeface="Courier New" panose="02070309020205020404" pitchFamily="49" charset="0"/>
              </a:rPr>
              <a:t>cout &lt;&lt; a &lt;&lt; " " &lt;&lt; &amp;a &lt;&lt;endl;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>
                <a:latin typeface="Courier New" panose="02070309020205020404" pitchFamily="49" charset="0"/>
              </a:rPr>
              <a:t>cout &lt;&lt; p &lt;&lt; " " &lt;&lt; &amp;p &lt;&lt;endl;</a:t>
            </a:r>
          </a:p>
        </p:txBody>
      </p:sp>
      <p:sp>
        <p:nvSpPr>
          <p:cNvPr id="412694" name="Text Box 22"/>
          <p:cNvSpPr txBox="1">
            <a:spLocks noChangeArrowheads="1"/>
          </p:cNvSpPr>
          <p:nvPr/>
        </p:nvSpPr>
        <p:spPr bwMode="auto">
          <a:xfrm>
            <a:off x="5562600" y="3192463"/>
            <a:ext cx="3581400" cy="1127125"/>
          </a:xfrm>
          <a:prstGeom prst="rect">
            <a:avLst/>
          </a:prstGeom>
          <a:solidFill>
            <a:srgbClr val="D49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000">
                <a:latin typeface="Arial" panose="020B0604020202020204" pitchFamily="34" charset="0"/>
              </a:rPr>
              <a:t>Result is: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>
                <a:latin typeface="Arial" panose="020B0604020202020204" pitchFamily="34" charset="0"/>
              </a:rPr>
              <a:t>100 1024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>
                <a:latin typeface="Arial" panose="020B0604020202020204" pitchFamily="34" charset="0"/>
              </a:rPr>
              <a:t>1024 1032</a:t>
            </a:r>
          </a:p>
        </p:txBody>
      </p:sp>
      <p:sp>
        <p:nvSpPr>
          <p:cNvPr id="19" name="Rectangle 18">
            <a:extLst/>
          </p:cNvPr>
          <p:cNvSpPr/>
          <p:nvPr/>
        </p:nvSpPr>
        <p:spPr>
          <a:xfrm>
            <a:off x="0" y="8318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94" grpId="0" animBg="1"/>
      <p:bldP spid="412694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mtClean="0"/>
              <a:t>Assigning a value to a pointer</a:t>
            </a:r>
          </a:p>
        </p:txBody>
      </p:sp>
      <p:sp>
        <p:nvSpPr>
          <p:cNvPr id="19" name="Rectangle 18">
            <a:extLst/>
          </p:cNvPr>
          <p:cNvSpPr/>
          <p:nvPr/>
        </p:nvSpPr>
        <p:spPr>
          <a:xfrm>
            <a:off x="0" y="8318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charset="0"/>
              <a:buChar char="•"/>
              <a:defRPr/>
            </a:pPr>
            <a:r>
              <a:rPr lang="en-US" dirty="0"/>
              <a:t>This is where pointers get their name from -- </a:t>
            </a:r>
            <a:r>
              <a:rPr lang="en-US" dirty="0" err="1"/>
              <a:t>ptr</a:t>
            </a:r>
            <a:r>
              <a:rPr lang="en-US" dirty="0"/>
              <a:t> is holding the address of variable value, so we say that </a:t>
            </a:r>
            <a:r>
              <a:rPr lang="en-US" dirty="0" err="1"/>
              <a:t>ptr</a:t>
            </a:r>
            <a:r>
              <a:rPr lang="en-US" dirty="0"/>
              <a:t> is “pointing to” value.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3" y="3581400"/>
            <a:ext cx="644842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mtClean="0"/>
              <a:t>Assigning a value to a pointer</a:t>
            </a:r>
          </a:p>
        </p:txBody>
      </p:sp>
      <p:sp>
        <p:nvSpPr>
          <p:cNvPr id="19" name="Rectangle 18">
            <a:extLst/>
          </p:cNvPr>
          <p:cNvSpPr/>
          <p:nvPr/>
        </p:nvSpPr>
        <p:spPr>
          <a:xfrm>
            <a:off x="0" y="8318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marL="0" indent="0" latinLnBrk="1">
              <a:buFont typeface="Arial" charset="0"/>
              <a:buNone/>
              <a:defRPr/>
            </a:pPr>
            <a:r>
              <a:rPr lang="en-US" sz="2400" dirty="0" smtClean="0">
                <a:solidFill>
                  <a:srgbClr val="B85C00"/>
                </a:solidFill>
                <a:latin typeface="inherit"/>
              </a:rPr>
              <a:t>#include &lt;</a:t>
            </a:r>
            <a:r>
              <a:rPr lang="en-US" sz="2400" dirty="0" err="1" smtClean="0">
                <a:solidFill>
                  <a:srgbClr val="B85C00"/>
                </a:solidFill>
                <a:latin typeface="inherit"/>
              </a:rPr>
              <a:t>iostream</a:t>
            </a:r>
            <a:r>
              <a:rPr lang="en-US" sz="2400" dirty="0" smtClean="0">
                <a:solidFill>
                  <a:srgbClr val="B85C00"/>
                </a:solidFill>
                <a:latin typeface="inherit"/>
              </a:rPr>
              <a:t>&gt;</a:t>
            </a:r>
            <a:endParaRPr lang="en-US" sz="2400" dirty="0" smtClean="0">
              <a:solidFill>
                <a:srgbClr val="000000"/>
              </a:solidFill>
              <a:latin typeface="Monaco"/>
            </a:endParaRPr>
          </a:p>
          <a:p>
            <a:pPr marL="0" indent="0" latinLnBrk="1">
              <a:buFont typeface="Arial" charset="0"/>
              <a:buNone/>
              <a:defRPr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u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Monaco"/>
              </a:rPr>
              <a:t>sing namespace 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  <a:latin typeface="Monaco"/>
              </a:rPr>
              <a:t>std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Monaco"/>
              </a:rPr>
              <a:t>; </a:t>
            </a:r>
          </a:p>
          <a:p>
            <a:pPr marL="0" indent="0" latinLnBrk="1">
              <a:buFont typeface="Arial" charset="0"/>
              <a:buNone/>
              <a:defRPr/>
            </a:pPr>
            <a:r>
              <a:rPr lang="en-US" sz="2400" dirty="0" err="1" smtClean="0">
                <a:solidFill>
                  <a:srgbClr val="800080"/>
                </a:solidFill>
                <a:latin typeface="inherit"/>
              </a:rPr>
              <a:t>int</a:t>
            </a:r>
            <a:r>
              <a:rPr lang="en-US" sz="2400" dirty="0" smtClean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400" dirty="0" smtClean="0">
                <a:solidFill>
                  <a:srgbClr val="004ED0"/>
                </a:solidFill>
                <a:latin typeface="inherit"/>
              </a:rPr>
              <a:t>main</a:t>
            </a:r>
            <a:r>
              <a:rPr lang="en-US" sz="2400" dirty="0" smtClean="0">
                <a:solidFill>
                  <a:srgbClr val="333333"/>
                </a:solidFill>
                <a:latin typeface="inherit"/>
              </a:rPr>
              <a:t>()</a:t>
            </a:r>
            <a:endParaRPr lang="en-US" sz="2400" dirty="0" smtClean="0">
              <a:solidFill>
                <a:srgbClr val="000000"/>
              </a:solidFill>
              <a:latin typeface="Monaco"/>
            </a:endParaRPr>
          </a:p>
          <a:p>
            <a:pPr marL="0" indent="0" latinLnBrk="1">
              <a:buFont typeface="Arial" charset="0"/>
              <a:buNone/>
              <a:defRPr/>
            </a:pPr>
            <a:r>
              <a:rPr lang="en-US" sz="2400" dirty="0" smtClean="0">
                <a:solidFill>
                  <a:srgbClr val="333333"/>
                </a:solidFill>
                <a:latin typeface="inherit"/>
              </a:rPr>
              <a:t>{</a:t>
            </a:r>
            <a:endParaRPr lang="en-US" sz="2400" dirty="0" smtClean="0">
              <a:solidFill>
                <a:srgbClr val="000000"/>
              </a:solidFill>
              <a:latin typeface="Monaco"/>
            </a:endParaRPr>
          </a:p>
          <a:p>
            <a:pPr marL="0" indent="0" latinLnBrk="1">
              <a:buFont typeface="Arial" charset="0"/>
              <a:buNone/>
              <a:defRPr/>
            </a:pPr>
            <a:r>
              <a:rPr lang="en-US" sz="2400" dirty="0" smtClean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sz="2400" dirty="0" err="1" smtClean="0">
                <a:solidFill>
                  <a:srgbClr val="800080"/>
                </a:solidFill>
                <a:latin typeface="inherit"/>
              </a:rPr>
              <a:t>int</a:t>
            </a:r>
            <a:r>
              <a:rPr lang="en-US" sz="2400" dirty="0" smtClean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400" dirty="0" smtClean="0">
                <a:solidFill>
                  <a:srgbClr val="800080"/>
                </a:solidFill>
                <a:latin typeface="inherit"/>
              </a:rPr>
              <a:t>value</a:t>
            </a:r>
            <a:r>
              <a:rPr lang="en-US" sz="2400" dirty="0" smtClean="0">
                <a:solidFill>
                  <a:srgbClr val="006FE0"/>
                </a:solidFill>
                <a:latin typeface="inherit"/>
              </a:rPr>
              <a:t> = </a:t>
            </a:r>
            <a:r>
              <a:rPr lang="en-US" sz="2400" dirty="0" smtClean="0">
                <a:solidFill>
                  <a:srgbClr val="002D7A"/>
                </a:solidFill>
                <a:latin typeface="inherit"/>
              </a:rPr>
              <a:t>5</a:t>
            </a:r>
            <a:r>
              <a:rPr lang="en-US" sz="2400" dirty="0" smtClean="0">
                <a:solidFill>
                  <a:srgbClr val="333333"/>
                </a:solidFill>
                <a:latin typeface="inherit"/>
              </a:rPr>
              <a:t>;</a:t>
            </a:r>
            <a:endParaRPr lang="en-US" sz="2400" dirty="0" smtClean="0">
              <a:solidFill>
                <a:srgbClr val="000000"/>
              </a:solidFill>
              <a:latin typeface="Monaco"/>
            </a:endParaRPr>
          </a:p>
          <a:p>
            <a:pPr marL="0" indent="0" latinLnBrk="1">
              <a:buFont typeface="Arial" charset="0"/>
              <a:buNone/>
              <a:defRPr/>
            </a:pPr>
            <a:r>
              <a:rPr lang="en-US" sz="2400" dirty="0" smtClean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sz="2400" dirty="0" err="1" smtClean="0">
                <a:solidFill>
                  <a:srgbClr val="800080"/>
                </a:solidFill>
                <a:latin typeface="inherit"/>
              </a:rPr>
              <a:t>int</a:t>
            </a:r>
            <a:r>
              <a:rPr lang="en-US" sz="2400" dirty="0" smtClean="0">
                <a:solidFill>
                  <a:srgbClr val="006FE0"/>
                </a:solidFill>
                <a:latin typeface="inherit"/>
              </a:rPr>
              <a:t> *</a:t>
            </a:r>
            <a:r>
              <a:rPr lang="en-US" sz="2400" dirty="0" err="1" smtClean="0">
                <a:solidFill>
                  <a:srgbClr val="002D7A"/>
                </a:solidFill>
                <a:latin typeface="inherit"/>
              </a:rPr>
              <a:t>ptr</a:t>
            </a:r>
            <a:r>
              <a:rPr lang="en-US" sz="2400" dirty="0" smtClean="0">
                <a:solidFill>
                  <a:srgbClr val="006FE0"/>
                </a:solidFill>
                <a:latin typeface="inherit"/>
              </a:rPr>
              <a:t> = </a:t>
            </a:r>
            <a:r>
              <a:rPr lang="en-US" sz="2400" dirty="0" smtClean="0">
                <a:solidFill>
                  <a:srgbClr val="002D7A"/>
                </a:solidFill>
                <a:latin typeface="inherit"/>
              </a:rPr>
              <a:t>&amp;value</a:t>
            </a:r>
            <a:r>
              <a:rPr lang="en-US" sz="2400" dirty="0" smtClean="0">
                <a:solidFill>
                  <a:srgbClr val="333333"/>
                </a:solidFill>
                <a:latin typeface="inherit"/>
              </a:rPr>
              <a:t>;</a:t>
            </a:r>
            <a:r>
              <a:rPr lang="en-US" sz="2400" dirty="0" smtClean="0">
                <a:solidFill>
                  <a:srgbClr val="006FE0"/>
                </a:solidFill>
                <a:latin typeface="inherit"/>
              </a:rPr>
              <a:t> </a:t>
            </a:r>
          </a:p>
          <a:p>
            <a:pPr marL="0" indent="0" latinLnBrk="1">
              <a:buFont typeface="Arial" charset="0"/>
              <a:buNone/>
              <a:defRPr/>
            </a:pPr>
            <a:r>
              <a:rPr lang="en-US" sz="2400" dirty="0" smtClean="0">
                <a:solidFill>
                  <a:srgbClr val="008000"/>
                </a:solidFill>
                <a:latin typeface="inherit"/>
              </a:rPr>
              <a:t>// initialize </a:t>
            </a:r>
            <a:r>
              <a:rPr lang="en-US" sz="2400" dirty="0" err="1" smtClean="0">
                <a:solidFill>
                  <a:srgbClr val="008000"/>
                </a:solidFill>
                <a:latin typeface="inherit"/>
              </a:rPr>
              <a:t>ptr</a:t>
            </a:r>
            <a:r>
              <a:rPr lang="en-US" sz="2400" dirty="0" smtClean="0">
                <a:solidFill>
                  <a:srgbClr val="008000"/>
                </a:solidFill>
                <a:latin typeface="inherit"/>
              </a:rPr>
              <a:t> with address of variable value</a:t>
            </a:r>
            <a:endParaRPr lang="en-US" sz="2400" dirty="0" smtClean="0">
              <a:solidFill>
                <a:srgbClr val="000000"/>
              </a:solidFill>
              <a:latin typeface="Monaco"/>
            </a:endParaRPr>
          </a:p>
          <a:p>
            <a:pPr marL="0" indent="0" latinLnBrk="1">
              <a:buFont typeface="Arial" charset="0"/>
              <a:buNone/>
              <a:defRPr/>
            </a:pPr>
            <a:r>
              <a:rPr lang="en-US" sz="2400" dirty="0" smtClean="0">
                <a:solidFill>
                  <a:srgbClr val="000000"/>
                </a:solidFill>
                <a:latin typeface="Monaco"/>
              </a:rPr>
              <a:t>   </a:t>
            </a:r>
            <a:r>
              <a:rPr lang="en-US" sz="2400" dirty="0" err="1" smtClean="0">
                <a:solidFill>
                  <a:srgbClr val="800080"/>
                </a:solidFill>
                <a:latin typeface="inherit"/>
              </a:rPr>
              <a:t>cout</a:t>
            </a:r>
            <a:r>
              <a:rPr lang="en-US" sz="2400" dirty="0" smtClean="0">
                <a:solidFill>
                  <a:srgbClr val="006FE0"/>
                </a:solidFill>
                <a:latin typeface="inherit"/>
              </a:rPr>
              <a:t> &lt;&lt; </a:t>
            </a:r>
            <a:r>
              <a:rPr lang="en-US" sz="2400" dirty="0" smtClean="0">
                <a:solidFill>
                  <a:srgbClr val="002D7A"/>
                </a:solidFill>
                <a:latin typeface="inherit"/>
              </a:rPr>
              <a:t>&amp;value </a:t>
            </a:r>
            <a:r>
              <a:rPr lang="en-US" sz="2400" dirty="0" smtClean="0">
                <a:solidFill>
                  <a:srgbClr val="006FE0"/>
                </a:solidFill>
                <a:latin typeface="inherit"/>
              </a:rPr>
              <a:t>&lt;&lt; </a:t>
            </a:r>
            <a:r>
              <a:rPr lang="en-US" sz="2400" dirty="0" smtClean="0">
                <a:solidFill>
                  <a:srgbClr val="CE0000"/>
                </a:solidFill>
                <a:latin typeface="inherit"/>
              </a:rPr>
              <a:t>'\n'</a:t>
            </a:r>
            <a:r>
              <a:rPr lang="en-US" sz="2400" dirty="0" smtClean="0">
                <a:solidFill>
                  <a:srgbClr val="333333"/>
                </a:solidFill>
                <a:latin typeface="inherit"/>
              </a:rPr>
              <a:t>;</a:t>
            </a:r>
            <a:r>
              <a:rPr lang="en-US" sz="2400" dirty="0" smtClean="0">
                <a:solidFill>
                  <a:srgbClr val="006FE0"/>
                </a:solidFill>
                <a:latin typeface="inherit"/>
              </a:rPr>
              <a:t> </a:t>
            </a:r>
          </a:p>
          <a:p>
            <a:pPr marL="0" indent="0" latinLnBrk="1">
              <a:buFont typeface="Arial" charset="0"/>
              <a:buNone/>
              <a:defRPr/>
            </a:pPr>
            <a:r>
              <a:rPr lang="en-US" sz="2400" dirty="0" smtClean="0">
                <a:solidFill>
                  <a:srgbClr val="008000"/>
                </a:solidFill>
                <a:latin typeface="inherit"/>
              </a:rPr>
              <a:t>// print the address of variable value</a:t>
            </a:r>
            <a:endParaRPr lang="en-US" sz="2400" dirty="0" smtClean="0">
              <a:solidFill>
                <a:srgbClr val="000000"/>
              </a:solidFill>
              <a:latin typeface="Monaco"/>
            </a:endParaRPr>
          </a:p>
          <a:p>
            <a:pPr marL="0" indent="0" latinLnBrk="1">
              <a:buFont typeface="Arial" charset="0"/>
              <a:buNone/>
              <a:defRPr/>
            </a:pPr>
            <a:r>
              <a:rPr lang="en-US" sz="2400" dirty="0" smtClean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sz="2400" dirty="0" err="1" smtClean="0">
                <a:solidFill>
                  <a:srgbClr val="800080"/>
                </a:solidFill>
                <a:latin typeface="inherit"/>
              </a:rPr>
              <a:t>cout</a:t>
            </a:r>
            <a:r>
              <a:rPr lang="en-US" sz="2400" dirty="0" smtClean="0">
                <a:solidFill>
                  <a:srgbClr val="006FE0"/>
                </a:solidFill>
                <a:latin typeface="inherit"/>
              </a:rPr>
              <a:t> &lt;&lt; </a:t>
            </a:r>
            <a:r>
              <a:rPr lang="en-US" sz="2400" dirty="0" err="1" smtClean="0">
                <a:solidFill>
                  <a:srgbClr val="002D7A"/>
                </a:solidFill>
                <a:latin typeface="inherit"/>
              </a:rPr>
              <a:t>ptr</a:t>
            </a:r>
            <a:r>
              <a:rPr lang="en-US" sz="2400" dirty="0" smtClean="0">
                <a:solidFill>
                  <a:srgbClr val="006FE0"/>
                </a:solidFill>
                <a:latin typeface="inherit"/>
              </a:rPr>
              <a:t> &lt;&lt; </a:t>
            </a:r>
            <a:r>
              <a:rPr lang="en-US" sz="2400" dirty="0" smtClean="0">
                <a:solidFill>
                  <a:srgbClr val="CE0000"/>
                </a:solidFill>
                <a:latin typeface="inherit"/>
              </a:rPr>
              <a:t>'\n'</a:t>
            </a:r>
            <a:r>
              <a:rPr lang="en-US" sz="2400" dirty="0" smtClean="0">
                <a:solidFill>
                  <a:srgbClr val="333333"/>
                </a:solidFill>
                <a:latin typeface="inherit"/>
              </a:rPr>
              <a:t>;</a:t>
            </a:r>
            <a:r>
              <a:rPr lang="en-US" sz="2400" dirty="0" smtClean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inherit"/>
              </a:rPr>
              <a:t>// print the address that </a:t>
            </a:r>
            <a:r>
              <a:rPr lang="en-US" sz="2400" dirty="0" err="1" smtClean="0">
                <a:solidFill>
                  <a:srgbClr val="008000"/>
                </a:solidFill>
                <a:latin typeface="inherit"/>
              </a:rPr>
              <a:t>ptr</a:t>
            </a:r>
            <a:r>
              <a:rPr lang="en-US" sz="2400" dirty="0" smtClean="0">
                <a:solidFill>
                  <a:srgbClr val="008000"/>
                </a:solidFill>
                <a:latin typeface="inherit"/>
              </a:rPr>
              <a:t> is holding</a:t>
            </a:r>
            <a:endParaRPr lang="en-US" sz="2400" dirty="0" smtClean="0">
              <a:solidFill>
                <a:srgbClr val="000000"/>
              </a:solidFill>
              <a:latin typeface="Monaco"/>
            </a:endParaRPr>
          </a:p>
          <a:p>
            <a:pPr marL="0" indent="0" latinLnBrk="1">
              <a:buFont typeface="Arial" charset="0"/>
              <a:buNone/>
              <a:defRPr/>
            </a:pPr>
            <a:r>
              <a:rPr lang="en-US" sz="2400" dirty="0" smtClean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sz="2400" dirty="0" smtClean="0">
                <a:solidFill>
                  <a:srgbClr val="800080"/>
                </a:solidFill>
                <a:latin typeface="inherit"/>
              </a:rPr>
              <a:t>return</a:t>
            </a:r>
            <a:r>
              <a:rPr lang="en-US" sz="2400" dirty="0" smtClean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400" dirty="0" smtClean="0">
                <a:solidFill>
                  <a:srgbClr val="002D7A"/>
                </a:solidFill>
                <a:latin typeface="inherit"/>
              </a:rPr>
              <a:t>0</a:t>
            </a:r>
            <a:r>
              <a:rPr lang="en-US" sz="2400" dirty="0" smtClean="0">
                <a:solidFill>
                  <a:srgbClr val="333333"/>
                </a:solidFill>
                <a:latin typeface="inherit"/>
              </a:rPr>
              <a:t>;</a:t>
            </a:r>
            <a:endParaRPr lang="en-US" sz="2400" dirty="0" smtClean="0">
              <a:solidFill>
                <a:srgbClr val="000000"/>
              </a:solidFill>
              <a:latin typeface="Monaco"/>
            </a:endParaRPr>
          </a:p>
          <a:p>
            <a:pPr marL="0" indent="0" latinLnBrk="1">
              <a:buFont typeface="Arial" charset="0"/>
              <a:buNone/>
              <a:defRPr/>
            </a:pPr>
            <a:r>
              <a:rPr lang="en-US" sz="2400" dirty="0" smtClean="0">
                <a:solidFill>
                  <a:srgbClr val="333333"/>
                </a:solidFill>
                <a:latin typeface="inherit"/>
              </a:rPr>
              <a:t>}</a:t>
            </a:r>
            <a:endParaRPr lang="en-US" sz="2400" dirty="0" smtClean="0">
              <a:solidFill>
                <a:srgbClr val="000000"/>
              </a:solidFill>
              <a:latin typeface="Monaco"/>
            </a:endParaRPr>
          </a:p>
          <a:p>
            <a:pPr marL="0" indent="0" latinLnBrk="1">
              <a:buFont typeface="Arial" charset="0"/>
              <a:buNone/>
              <a:defRPr/>
            </a:pPr>
            <a:endParaRPr lang="en-US" sz="2400" dirty="0"/>
          </a:p>
          <a:p>
            <a:pPr marL="0" indent="0" latinLnBrk="1">
              <a:buFont typeface="Arial" charset="0"/>
              <a:buNone/>
              <a:defRPr/>
            </a:pPr>
            <a:r>
              <a:rPr lang="en-US" sz="2400" dirty="0"/>
              <a:t> </a:t>
            </a:r>
          </a:p>
          <a:p>
            <a:pPr marL="0" indent="0" latinLnBrk="1">
              <a:buFont typeface="Arial" charset="0"/>
              <a:buNone/>
              <a:defRPr/>
            </a:pPr>
            <a:r>
              <a:rPr lang="en-US" sz="2400" dirty="0"/>
              <a:t>    return 0;</a:t>
            </a:r>
          </a:p>
          <a:p>
            <a:pPr marL="0" indent="0" latinLnBrk="1">
              <a:buFont typeface="Arial" charset="0"/>
              <a:buNone/>
              <a:defRPr/>
            </a:pPr>
            <a:r>
              <a:rPr lang="en-US" sz="2400" dirty="0"/>
              <a:t>}</a:t>
            </a:r>
          </a:p>
          <a:p>
            <a:pPr marL="0" indent="0" algn="just">
              <a:buFont typeface="Arial" charset="0"/>
              <a:buNone/>
              <a:defRPr/>
            </a:pPr>
            <a:endParaRPr lang="en-US" sz="2400" i="1" dirty="0" smtClean="0"/>
          </a:p>
          <a:p>
            <a:pPr marL="0" indent="0" algn="just">
              <a:buFont typeface="Arial" charset="0"/>
              <a:buNone/>
              <a:defRPr/>
            </a:pPr>
            <a:endParaRPr lang="en-US" sz="2400" i="1" dirty="0" smtClean="0"/>
          </a:p>
          <a:p>
            <a:pPr marL="0" indent="0" algn="just">
              <a:buFont typeface="Arial" charset="0"/>
              <a:buNone/>
              <a:defRPr/>
            </a:pPr>
            <a:endParaRPr lang="en-US" sz="2400" dirty="0"/>
          </a:p>
          <a:p>
            <a:pPr marL="0" indent="0" algn="just">
              <a:buFont typeface="Arial" charset="0"/>
              <a:buNone/>
              <a:defRPr/>
            </a:pPr>
            <a:endParaRPr lang="en-US" sz="2400" dirty="0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096000" y="2057400"/>
            <a:ext cx="2362200" cy="95408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/>
              <a:t>0012FF7C </a:t>
            </a:r>
          </a:p>
          <a:p>
            <a:r>
              <a:rPr lang="en-US" altLang="en-US" sz="2800"/>
              <a:t>0012FF7C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mtClean="0"/>
              <a:t>Assigning a value to a pointer</a:t>
            </a:r>
          </a:p>
        </p:txBody>
      </p:sp>
      <p:sp>
        <p:nvSpPr>
          <p:cNvPr id="19" name="Rectangle 18">
            <a:extLst/>
          </p:cNvPr>
          <p:cNvSpPr/>
          <p:nvPr/>
        </p:nvSpPr>
        <p:spPr>
          <a:xfrm>
            <a:off x="0" y="8318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/>
              <a:t>The type of the pointer has to match the type of the variable being pointed to</a:t>
            </a:r>
            <a:r>
              <a:rPr lang="en-US" dirty="0" smtClean="0"/>
              <a:t>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800080"/>
                </a:solidFill>
                <a:latin typeface="inherit"/>
              </a:rPr>
              <a:t>int</a:t>
            </a:r>
            <a:r>
              <a:rPr lang="en-US" sz="2400" dirty="0" smtClean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400" dirty="0" err="1" smtClean="0">
                <a:solidFill>
                  <a:srgbClr val="002D7A"/>
                </a:solidFill>
                <a:latin typeface="inherit"/>
              </a:rPr>
              <a:t>iValue</a:t>
            </a:r>
            <a:r>
              <a:rPr lang="en-US" sz="2400" dirty="0" smtClean="0">
                <a:solidFill>
                  <a:srgbClr val="006FE0"/>
                </a:solidFill>
                <a:latin typeface="inherit"/>
              </a:rPr>
              <a:t> = </a:t>
            </a:r>
            <a:r>
              <a:rPr lang="en-US" sz="2400" dirty="0" smtClean="0">
                <a:solidFill>
                  <a:srgbClr val="002D7A"/>
                </a:solidFill>
                <a:latin typeface="inherit"/>
              </a:rPr>
              <a:t>5</a:t>
            </a:r>
            <a:r>
              <a:rPr lang="en-US" sz="2400" dirty="0" smtClean="0">
                <a:solidFill>
                  <a:srgbClr val="333333"/>
                </a:solidFill>
                <a:latin typeface="inherit"/>
              </a:rPr>
              <a:t>;</a:t>
            </a:r>
            <a:endParaRPr lang="en-US" sz="2400" dirty="0" smtClean="0">
              <a:solidFill>
                <a:srgbClr val="000000"/>
              </a:solidFill>
              <a:latin typeface="Monaco"/>
            </a:endParaRPr>
          </a:p>
          <a:p>
            <a:pPr marL="0" indent="0" latinLnBrk="1">
              <a:buFont typeface="Arial" charset="0"/>
              <a:buNone/>
              <a:defRPr/>
            </a:pPr>
            <a:r>
              <a:rPr lang="en-US" sz="2400" dirty="0" smtClean="0">
                <a:solidFill>
                  <a:srgbClr val="800080"/>
                </a:solidFill>
                <a:latin typeface="inherit"/>
              </a:rPr>
              <a:t>	double</a:t>
            </a:r>
            <a:r>
              <a:rPr lang="en-US" sz="2400" dirty="0" smtClean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400" dirty="0" err="1" smtClean="0">
                <a:solidFill>
                  <a:srgbClr val="002D7A"/>
                </a:solidFill>
                <a:latin typeface="inherit"/>
              </a:rPr>
              <a:t>dValue</a:t>
            </a:r>
            <a:r>
              <a:rPr lang="en-US" sz="2400" dirty="0" smtClean="0">
                <a:solidFill>
                  <a:srgbClr val="006FE0"/>
                </a:solidFill>
                <a:latin typeface="inherit"/>
              </a:rPr>
              <a:t> = </a:t>
            </a:r>
            <a:r>
              <a:rPr lang="en-US" sz="2400" dirty="0" smtClean="0">
                <a:solidFill>
                  <a:srgbClr val="002D7A"/>
                </a:solidFill>
                <a:latin typeface="inherit"/>
              </a:rPr>
              <a:t>7.0</a:t>
            </a:r>
            <a:r>
              <a:rPr lang="en-US" sz="2400" dirty="0" smtClean="0">
                <a:solidFill>
                  <a:srgbClr val="333333"/>
                </a:solidFill>
                <a:latin typeface="inherit"/>
              </a:rPr>
              <a:t>;</a:t>
            </a:r>
            <a:endParaRPr lang="en-US" sz="2400" dirty="0" smtClean="0">
              <a:solidFill>
                <a:srgbClr val="000000"/>
              </a:solidFill>
              <a:latin typeface="Monaco"/>
            </a:endParaRPr>
          </a:p>
          <a:p>
            <a:pPr marL="0" indent="0" latinLnBrk="1">
              <a:buFont typeface="Arial" charset="0"/>
              <a:buNone/>
              <a:defRPr/>
            </a:pPr>
            <a:r>
              <a:rPr lang="en-US" sz="2400" dirty="0" smtClean="0">
                <a:solidFill>
                  <a:srgbClr val="800080"/>
                </a:solidFill>
                <a:latin typeface="inherit"/>
              </a:rPr>
              <a:t>	</a:t>
            </a:r>
            <a:r>
              <a:rPr lang="en-US" sz="2400" dirty="0" err="1" smtClean="0">
                <a:solidFill>
                  <a:srgbClr val="800080"/>
                </a:solidFill>
                <a:latin typeface="inherit"/>
              </a:rPr>
              <a:t>int</a:t>
            </a:r>
            <a:r>
              <a:rPr lang="en-US" sz="2400" dirty="0" smtClean="0">
                <a:solidFill>
                  <a:srgbClr val="006FE0"/>
                </a:solidFill>
                <a:latin typeface="inherit"/>
              </a:rPr>
              <a:t> *</a:t>
            </a:r>
            <a:r>
              <a:rPr lang="en-US" sz="2400" dirty="0" err="1" smtClean="0">
                <a:solidFill>
                  <a:srgbClr val="002D7A"/>
                </a:solidFill>
                <a:latin typeface="inherit"/>
              </a:rPr>
              <a:t>iPtr</a:t>
            </a:r>
            <a:r>
              <a:rPr lang="en-US" sz="2400" dirty="0" smtClean="0">
                <a:solidFill>
                  <a:srgbClr val="006FE0"/>
                </a:solidFill>
                <a:latin typeface="inherit"/>
              </a:rPr>
              <a:t> = </a:t>
            </a:r>
            <a:r>
              <a:rPr lang="en-US" sz="2400" dirty="0" smtClean="0">
                <a:solidFill>
                  <a:srgbClr val="002D7A"/>
                </a:solidFill>
                <a:latin typeface="inherit"/>
              </a:rPr>
              <a:t>&amp;</a:t>
            </a:r>
            <a:r>
              <a:rPr lang="en-US" sz="2400" dirty="0" err="1" smtClean="0">
                <a:solidFill>
                  <a:srgbClr val="002D7A"/>
                </a:solidFill>
                <a:latin typeface="inherit"/>
              </a:rPr>
              <a:t>iValue</a:t>
            </a:r>
            <a:r>
              <a:rPr lang="en-US" sz="2400" dirty="0" smtClean="0">
                <a:solidFill>
                  <a:srgbClr val="333333"/>
                </a:solidFill>
                <a:latin typeface="inherit"/>
              </a:rPr>
              <a:t>;</a:t>
            </a:r>
            <a:r>
              <a:rPr lang="en-US" sz="2400" dirty="0" smtClean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inherit"/>
              </a:rPr>
              <a:t>// ok</a:t>
            </a:r>
            <a:endParaRPr lang="en-US" sz="2400" dirty="0" smtClean="0">
              <a:solidFill>
                <a:srgbClr val="000000"/>
              </a:solidFill>
              <a:latin typeface="Monaco"/>
            </a:endParaRPr>
          </a:p>
          <a:p>
            <a:pPr marL="0" indent="0" latinLnBrk="1">
              <a:buFont typeface="Arial" charset="0"/>
              <a:buNone/>
              <a:defRPr/>
            </a:pPr>
            <a:r>
              <a:rPr lang="en-US" sz="2400" dirty="0" smtClean="0">
                <a:solidFill>
                  <a:srgbClr val="800080"/>
                </a:solidFill>
                <a:latin typeface="inherit"/>
              </a:rPr>
              <a:t>	double</a:t>
            </a:r>
            <a:r>
              <a:rPr lang="en-US" sz="2400" dirty="0" smtClean="0">
                <a:solidFill>
                  <a:srgbClr val="006FE0"/>
                </a:solidFill>
                <a:latin typeface="inherit"/>
              </a:rPr>
              <a:t> *</a:t>
            </a:r>
            <a:r>
              <a:rPr lang="en-US" sz="2400" dirty="0" err="1" smtClean="0">
                <a:solidFill>
                  <a:srgbClr val="002D7A"/>
                </a:solidFill>
                <a:latin typeface="inherit"/>
              </a:rPr>
              <a:t>dPtr</a:t>
            </a:r>
            <a:r>
              <a:rPr lang="en-US" sz="2400" dirty="0" smtClean="0">
                <a:solidFill>
                  <a:srgbClr val="006FE0"/>
                </a:solidFill>
                <a:latin typeface="inherit"/>
              </a:rPr>
              <a:t> = </a:t>
            </a:r>
            <a:r>
              <a:rPr lang="en-US" sz="2400" dirty="0" smtClean="0">
                <a:solidFill>
                  <a:srgbClr val="002D7A"/>
                </a:solidFill>
                <a:latin typeface="inherit"/>
              </a:rPr>
              <a:t>&amp;</a:t>
            </a:r>
            <a:r>
              <a:rPr lang="en-US" sz="2400" dirty="0" err="1" smtClean="0">
                <a:solidFill>
                  <a:srgbClr val="002D7A"/>
                </a:solidFill>
                <a:latin typeface="inherit"/>
              </a:rPr>
              <a:t>dValue</a:t>
            </a:r>
            <a:r>
              <a:rPr lang="en-US" sz="2400" dirty="0" smtClean="0">
                <a:solidFill>
                  <a:srgbClr val="333333"/>
                </a:solidFill>
                <a:latin typeface="inherit"/>
              </a:rPr>
              <a:t>;</a:t>
            </a:r>
            <a:r>
              <a:rPr lang="en-US" sz="2400" dirty="0" smtClean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inherit"/>
              </a:rPr>
              <a:t>// ok</a:t>
            </a:r>
            <a:endParaRPr lang="en-US" sz="2400" dirty="0" smtClean="0">
              <a:solidFill>
                <a:srgbClr val="000000"/>
              </a:solidFill>
              <a:latin typeface="Monaco"/>
            </a:endParaRPr>
          </a:p>
          <a:p>
            <a:pPr marL="0" indent="0" latinLnBrk="1">
              <a:buFont typeface="Arial" charset="0"/>
              <a:buNone/>
              <a:defRPr/>
            </a:pPr>
            <a:r>
              <a:rPr lang="en-US" sz="2400" dirty="0" smtClean="0">
                <a:solidFill>
                  <a:srgbClr val="002D7A"/>
                </a:solidFill>
                <a:latin typeface="inherit"/>
              </a:rPr>
              <a:t>	</a:t>
            </a:r>
            <a:r>
              <a:rPr lang="en-US" sz="2400" dirty="0" err="1" smtClean="0">
                <a:solidFill>
                  <a:srgbClr val="002D7A"/>
                </a:solidFill>
                <a:latin typeface="inherit"/>
              </a:rPr>
              <a:t>iPtr</a:t>
            </a:r>
            <a:r>
              <a:rPr lang="en-US" sz="2400" dirty="0" smtClean="0">
                <a:solidFill>
                  <a:srgbClr val="006FE0"/>
                </a:solidFill>
                <a:latin typeface="inherit"/>
              </a:rPr>
              <a:t> = </a:t>
            </a:r>
            <a:r>
              <a:rPr lang="en-US" sz="2400" dirty="0" smtClean="0">
                <a:solidFill>
                  <a:srgbClr val="002D7A"/>
                </a:solidFill>
                <a:latin typeface="inherit"/>
              </a:rPr>
              <a:t>&amp;</a:t>
            </a:r>
            <a:r>
              <a:rPr lang="en-US" sz="2400" dirty="0" err="1" smtClean="0">
                <a:solidFill>
                  <a:srgbClr val="002D7A"/>
                </a:solidFill>
                <a:latin typeface="inherit"/>
              </a:rPr>
              <a:t>dValue</a:t>
            </a:r>
            <a:r>
              <a:rPr lang="en-US" sz="2400" dirty="0" smtClean="0">
                <a:solidFill>
                  <a:srgbClr val="333333"/>
                </a:solidFill>
                <a:latin typeface="inherit"/>
              </a:rPr>
              <a:t>;</a:t>
            </a:r>
            <a:r>
              <a:rPr lang="en-US" sz="2400" dirty="0" smtClean="0">
                <a:solidFill>
                  <a:srgbClr val="006FE0"/>
                </a:solidFill>
                <a:latin typeface="inherit"/>
              </a:rPr>
              <a:t> </a:t>
            </a:r>
          </a:p>
          <a:p>
            <a:pPr marL="0" indent="0" latinLnBrk="1">
              <a:buFont typeface="Arial" charset="0"/>
              <a:buNone/>
              <a:defRPr/>
            </a:pPr>
            <a:r>
              <a:rPr lang="en-US" sz="2400" dirty="0" smtClean="0">
                <a:solidFill>
                  <a:srgbClr val="008000"/>
                </a:solidFill>
                <a:latin typeface="inherit"/>
              </a:rPr>
              <a:t>// wrong -- </a:t>
            </a:r>
            <a:r>
              <a:rPr lang="en-US" sz="2400" dirty="0" err="1" smtClean="0">
                <a:solidFill>
                  <a:srgbClr val="008000"/>
                </a:solidFill>
                <a:latin typeface="inherit"/>
              </a:rPr>
              <a:t>int</a:t>
            </a:r>
            <a:r>
              <a:rPr lang="en-US" sz="2400" dirty="0" smtClean="0">
                <a:solidFill>
                  <a:srgbClr val="008000"/>
                </a:solidFill>
                <a:latin typeface="inherit"/>
              </a:rPr>
              <a:t> pointer cannot point to the address of a double variable</a:t>
            </a:r>
            <a:endParaRPr lang="en-US" sz="2400" dirty="0" smtClean="0">
              <a:solidFill>
                <a:srgbClr val="000000"/>
              </a:solidFill>
              <a:latin typeface="Monaco"/>
            </a:endParaRPr>
          </a:p>
          <a:p>
            <a:pPr marL="0" indent="0" latinLnBrk="1">
              <a:buFont typeface="Arial" charset="0"/>
              <a:buNone/>
              <a:defRPr/>
            </a:pPr>
            <a:r>
              <a:rPr lang="en-US" sz="2400" dirty="0" smtClean="0">
                <a:solidFill>
                  <a:srgbClr val="002D7A"/>
                </a:solidFill>
                <a:latin typeface="inherit"/>
              </a:rPr>
              <a:t>	</a:t>
            </a:r>
            <a:r>
              <a:rPr lang="en-US" sz="2400" dirty="0" err="1" smtClean="0">
                <a:solidFill>
                  <a:srgbClr val="002D7A"/>
                </a:solidFill>
                <a:latin typeface="inherit"/>
              </a:rPr>
              <a:t>dPtr</a:t>
            </a:r>
            <a:r>
              <a:rPr lang="en-US" sz="2400" dirty="0" smtClean="0">
                <a:solidFill>
                  <a:srgbClr val="006FE0"/>
                </a:solidFill>
                <a:latin typeface="inherit"/>
              </a:rPr>
              <a:t> = </a:t>
            </a:r>
            <a:r>
              <a:rPr lang="en-US" sz="2400" dirty="0" smtClean="0">
                <a:solidFill>
                  <a:srgbClr val="002D7A"/>
                </a:solidFill>
                <a:latin typeface="inherit"/>
              </a:rPr>
              <a:t>&amp;</a:t>
            </a:r>
            <a:r>
              <a:rPr lang="en-US" sz="2400" dirty="0" err="1" smtClean="0">
                <a:solidFill>
                  <a:srgbClr val="002D7A"/>
                </a:solidFill>
                <a:latin typeface="inherit"/>
              </a:rPr>
              <a:t>iValue</a:t>
            </a:r>
            <a:r>
              <a:rPr lang="en-US" sz="2400" dirty="0" smtClean="0">
                <a:solidFill>
                  <a:srgbClr val="333333"/>
                </a:solidFill>
                <a:latin typeface="inherit"/>
              </a:rPr>
              <a:t>;</a:t>
            </a:r>
          </a:p>
          <a:p>
            <a:pPr marL="0" indent="0" latinLnBrk="1">
              <a:buFont typeface="Arial" charset="0"/>
              <a:buNone/>
              <a:defRPr/>
            </a:pPr>
            <a:r>
              <a:rPr lang="en-US" sz="2400" dirty="0" smtClean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inherit"/>
              </a:rPr>
              <a:t>// wrong -- double pointer cannot point to the address of an </a:t>
            </a:r>
            <a:r>
              <a:rPr lang="en-US" sz="2400" dirty="0" err="1" smtClean="0">
                <a:solidFill>
                  <a:srgbClr val="008000"/>
                </a:solidFill>
                <a:latin typeface="inherit"/>
              </a:rPr>
              <a:t>int</a:t>
            </a:r>
            <a:r>
              <a:rPr lang="en-US" sz="2400" dirty="0" smtClean="0">
                <a:solidFill>
                  <a:srgbClr val="008000"/>
                </a:solidFill>
                <a:latin typeface="inherit"/>
              </a:rPr>
              <a:t> variable</a:t>
            </a:r>
            <a:endParaRPr lang="en-US" sz="2400" i="1" dirty="0" smtClean="0"/>
          </a:p>
          <a:p>
            <a:pPr marL="0" indent="0" algn="just">
              <a:buFont typeface="Arial" charset="0"/>
              <a:buNone/>
              <a:defRPr/>
            </a:pPr>
            <a:endParaRPr lang="en-US" sz="2400" i="1" dirty="0" smtClean="0"/>
          </a:p>
          <a:p>
            <a:pPr marL="0" indent="0" algn="just">
              <a:buFont typeface="Arial" charset="0"/>
              <a:buNone/>
              <a:defRPr/>
            </a:pPr>
            <a:endParaRPr lang="en-US" sz="2400" dirty="0"/>
          </a:p>
          <a:p>
            <a:pPr marL="0" indent="0" algn="just">
              <a:buFont typeface="Arial" charset="0"/>
              <a:buNone/>
              <a:defRPr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mtClean="0"/>
              <a:t>Assigning a value to a pointer</a:t>
            </a:r>
          </a:p>
        </p:txBody>
      </p:sp>
      <p:sp>
        <p:nvSpPr>
          <p:cNvPr id="19" name="Rectangle 18">
            <a:extLst/>
          </p:cNvPr>
          <p:cNvSpPr/>
          <p:nvPr/>
        </p:nvSpPr>
        <p:spPr>
          <a:xfrm>
            <a:off x="0" y="8318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sz="2800" dirty="0" smtClean="0"/>
              <a:t>Note that the following is also not legal: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int</a:t>
            </a:r>
            <a:r>
              <a:rPr lang="en-US" sz="2800" dirty="0" smtClean="0"/>
              <a:t> *</a:t>
            </a:r>
            <a:r>
              <a:rPr lang="en-US" sz="2800" dirty="0" err="1" smtClean="0"/>
              <a:t>ptr</a:t>
            </a:r>
            <a:r>
              <a:rPr lang="en-US" sz="2800" dirty="0" smtClean="0"/>
              <a:t> = 5;</a:t>
            </a:r>
          </a:p>
          <a:p>
            <a:pPr>
              <a:buFont typeface="Arial" charset="0"/>
              <a:buChar char="•"/>
              <a:defRPr/>
            </a:pPr>
            <a:r>
              <a:rPr lang="en-US" sz="2800" dirty="0" smtClean="0"/>
              <a:t>This is because pointers can only hold addresses, and the integer 5 does not have a memory address. </a:t>
            </a:r>
          </a:p>
          <a:p>
            <a:pPr>
              <a:buFont typeface="Arial" charset="0"/>
              <a:buChar char="•"/>
              <a:defRPr/>
            </a:pPr>
            <a:r>
              <a:rPr lang="en-US" sz="2800" dirty="0" smtClean="0"/>
              <a:t>If you try this, the compiler will tell you it cannot convert an integer to an integer pointer.</a:t>
            </a:r>
          </a:p>
          <a:p>
            <a:pPr>
              <a:buFont typeface="Arial" charset="0"/>
              <a:buChar char="•"/>
              <a:defRPr/>
            </a:pPr>
            <a:r>
              <a:rPr lang="en-US" sz="2800" dirty="0" smtClean="0"/>
              <a:t>C++ will also not allow you to directly assign literal memory addresses to a pointer: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800" dirty="0" smtClean="0"/>
              <a:t>		double *</a:t>
            </a:r>
            <a:r>
              <a:rPr lang="en-US" sz="2800" dirty="0" err="1" smtClean="0"/>
              <a:t>dPtr</a:t>
            </a:r>
            <a:r>
              <a:rPr lang="en-US" sz="2800" dirty="0" smtClean="0"/>
              <a:t> = </a:t>
            </a:r>
            <a:r>
              <a:rPr lang="en-US" sz="2800" dirty="0" err="1" smtClean="0"/>
              <a:t>0x0012FF7C</a:t>
            </a:r>
            <a:r>
              <a:rPr lang="en-US" sz="2800" dirty="0" smtClean="0"/>
              <a:t>;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800" dirty="0" smtClean="0"/>
              <a:t>// not okay, treated as assigning an integer literal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mtClean="0"/>
              <a:t>Assigning a value to a pointer</a:t>
            </a:r>
          </a:p>
        </p:txBody>
      </p:sp>
      <p:sp>
        <p:nvSpPr>
          <p:cNvPr id="19" name="Rectangle 18">
            <a:extLst/>
          </p:cNvPr>
          <p:cNvSpPr/>
          <p:nvPr/>
        </p:nvSpPr>
        <p:spPr>
          <a:xfrm>
            <a:off x="0" y="8318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sz="2800" dirty="0" smtClean="0"/>
              <a:t>Note that the following is also not legal: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int</a:t>
            </a:r>
            <a:r>
              <a:rPr lang="en-US" sz="2800" dirty="0" smtClean="0"/>
              <a:t> *</a:t>
            </a:r>
            <a:r>
              <a:rPr lang="en-US" sz="2800" dirty="0" err="1" smtClean="0"/>
              <a:t>ptr</a:t>
            </a:r>
            <a:r>
              <a:rPr lang="en-US" sz="2800" dirty="0" smtClean="0"/>
              <a:t> = 5;</a:t>
            </a:r>
          </a:p>
          <a:p>
            <a:pPr>
              <a:buFont typeface="Arial" charset="0"/>
              <a:buChar char="•"/>
              <a:defRPr/>
            </a:pPr>
            <a:r>
              <a:rPr lang="en-US" sz="2800" dirty="0" smtClean="0"/>
              <a:t>This is because pointers can only hold addresses, and the integer 5 does not have a memory address. </a:t>
            </a:r>
          </a:p>
          <a:p>
            <a:pPr>
              <a:buFont typeface="Arial" charset="0"/>
              <a:buChar char="•"/>
              <a:defRPr/>
            </a:pPr>
            <a:r>
              <a:rPr lang="en-US" sz="2800" dirty="0" smtClean="0"/>
              <a:t>If you try this, the compiler will tell you it cannot convert an integer to an integer pointer.</a:t>
            </a:r>
          </a:p>
          <a:p>
            <a:pPr>
              <a:buFont typeface="Arial" charset="0"/>
              <a:buChar char="•"/>
              <a:defRPr/>
            </a:pPr>
            <a:r>
              <a:rPr lang="en-US" sz="2800" dirty="0" smtClean="0"/>
              <a:t>C++ will also not allow you to directly assign literal memory addresses to a pointer: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800" dirty="0" smtClean="0"/>
              <a:t>		double *</a:t>
            </a:r>
            <a:r>
              <a:rPr lang="en-US" sz="2800" dirty="0" err="1" smtClean="0"/>
              <a:t>dPtr</a:t>
            </a:r>
            <a:r>
              <a:rPr lang="en-US" sz="2800" dirty="0" smtClean="0"/>
              <a:t> = </a:t>
            </a:r>
            <a:r>
              <a:rPr lang="en-US" sz="2800" dirty="0" err="1" smtClean="0"/>
              <a:t>0x0012FF7C</a:t>
            </a:r>
            <a:r>
              <a:rPr lang="en-US" sz="2800" dirty="0" smtClean="0"/>
              <a:t>;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800" dirty="0" smtClean="0"/>
              <a:t>// not okay, treated as assigning an integer literal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60A003C-FABD-46D8-B0C3-4663C3882DD1}" type="slidenum">
              <a:rPr lang="en-US" altLang="en-US" b="1">
                <a:solidFill>
                  <a:srgbClr val="898989"/>
                </a:solidFill>
                <a:latin typeface="Arial" panose="020B0604020202020204" pitchFamily="34" charset="0"/>
              </a:rPr>
              <a:pPr/>
              <a:t>28</a:t>
            </a:fld>
            <a:endParaRPr lang="en-US" altLang="en-US" b="1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/>
          </p:cNvPr>
          <p:cNvSpPr/>
          <p:nvPr/>
        </p:nvSpPr>
        <p:spPr>
          <a:xfrm>
            <a:off x="0" y="67246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7" b="57071"/>
          <a:stretch>
            <a:fillRect/>
          </a:stretch>
        </p:blipFill>
        <p:spPr bwMode="auto">
          <a:xfrm>
            <a:off x="962025" y="1500188"/>
            <a:ext cx="8077200" cy="133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219200" y="1528763"/>
            <a:ext cx="510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count = 7;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62000" y="4495800"/>
            <a:ext cx="51054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 sz="2000" dirty="0" err="1" smtClean="0">
                <a:solidFill>
                  <a:schemeClr val="tx2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2000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 *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countPtr</a:t>
            </a:r>
            <a:r>
              <a:rPr lang="en-US" altLang="zh-TW" sz="2000" dirty="0">
                <a:latin typeface="Courier New" panose="02070309020205020404" pitchFamily="49" charset="0"/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countPtr</a:t>
            </a:r>
            <a:r>
              <a:rPr lang="en-US" alt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&amp;count</a:t>
            </a:r>
            <a:endParaRPr lang="en-US" altLang="zh-TW" sz="20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endParaRPr lang="en-US" alt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68854"/>
          <a:stretch>
            <a:fillRect/>
          </a:stretch>
        </p:blipFill>
        <p:spPr bwMode="auto">
          <a:xfrm>
            <a:off x="962025" y="3057525"/>
            <a:ext cx="2657475" cy="155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357"/>
          <a:stretch>
            <a:fillRect/>
          </a:stretch>
        </p:blipFill>
        <p:spPr bwMode="auto">
          <a:xfrm>
            <a:off x="949325" y="3057525"/>
            <a:ext cx="8077200" cy="155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9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mtClean="0"/>
              <a:t>Pointers: Example 1</a:t>
            </a:r>
          </a:p>
        </p:txBody>
      </p:sp>
      <p:sp>
        <p:nvSpPr>
          <p:cNvPr id="12" name="Rectangle 11">
            <a:extLst/>
          </p:cNvPr>
          <p:cNvSpPr/>
          <p:nvPr/>
        </p:nvSpPr>
        <p:spPr>
          <a:xfrm>
            <a:off x="0" y="8318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>
            <a:extLst/>
          </p:cNvPr>
          <p:cNvSpPr txBox="1">
            <a:spLocks/>
          </p:cNvSpPr>
          <p:nvPr/>
        </p:nvSpPr>
        <p:spPr bwMode="auto">
          <a:xfrm>
            <a:off x="609600" y="1371600"/>
            <a:ext cx="82296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Font typeface="Arial" charset="0"/>
              <a:buNone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25C5A2E-9645-4451-8756-0CAD97904FEF}" type="slidenum">
              <a:rPr lang="en-US" altLang="en-US" b="1">
                <a:solidFill>
                  <a:srgbClr val="898989"/>
                </a:solidFill>
                <a:latin typeface="Arial" panose="020B0604020202020204" pitchFamily="34" charset="0"/>
              </a:rPr>
              <a:pPr/>
              <a:t>29</a:t>
            </a:fld>
            <a:endParaRPr lang="en-US" altLang="en-US" b="1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/>
          </p:cNvPr>
          <p:cNvSpPr/>
          <p:nvPr/>
        </p:nvSpPr>
        <p:spPr>
          <a:xfrm>
            <a:off x="0" y="67246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98625" y="1009650"/>
            <a:ext cx="5768975" cy="3257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330575" y="4343400"/>
            <a:ext cx="2787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8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x =5;</a:t>
            </a:r>
          </a:p>
        </p:txBody>
      </p:sp>
      <p:sp>
        <p:nvSpPr>
          <p:cNvPr id="31751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mtClean="0"/>
              <a:t>Pointers: Example 2</a:t>
            </a:r>
          </a:p>
        </p:txBody>
      </p:sp>
      <p:sp>
        <p:nvSpPr>
          <p:cNvPr id="8" name="Rectangle 7">
            <a:extLst/>
          </p:cNvPr>
          <p:cNvSpPr/>
          <p:nvPr/>
        </p:nvSpPr>
        <p:spPr>
          <a:xfrm>
            <a:off x="0" y="8318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mtClean="0"/>
              <a:t>Computer Memory</a:t>
            </a:r>
          </a:p>
        </p:txBody>
      </p:sp>
      <p:sp>
        <p:nvSpPr>
          <p:cNvPr id="4099" name="Rectangle 3">
            <a:extLst/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848600" cy="411480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endParaRPr lang="en-US" altLang="zh-TW" dirty="0"/>
          </a:p>
          <a:p>
            <a:pPr algn="just" eaLnBrk="1" hangingPunct="1">
              <a:buFont typeface="Arial" charset="0"/>
              <a:buChar char="•"/>
              <a:defRPr/>
            </a:pPr>
            <a:r>
              <a:rPr lang="en-US" altLang="zh-TW" dirty="0" smtClean="0">
                <a:cs typeface="Calibri" panose="020F0502020204030204" pitchFamily="34" charset="0"/>
              </a:rPr>
              <a:t>A variable </a:t>
            </a:r>
            <a:r>
              <a:rPr lang="en-US" altLang="zh-TW" dirty="0">
                <a:cs typeface="Calibri" panose="020F0502020204030204" pitchFamily="34" charset="0"/>
              </a:rPr>
              <a:t>is a name for a piece of memory that holds a value. </a:t>
            </a:r>
            <a:endParaRPr lang="en-US" altLang="zh-TW" dirty="0" smtClean="0">
              <a:cs typeface="Calibri" panose="020F0502020204030204" pitchFamily="34" charset="0"/>
            </a:endParaRPr>
          </a:p>
          <a:p>
            <a:pPr algn="just" eaLnBrk="1" hangingPunct="1">
              <a:buFont typeface="Arial" charset="0"/>
              <a:buChar char="•"/>
              <a:defRPr/>
            </a:pPr>
            <a:r>
              <a:rPr lang="en-US" altLang="zh-TW" dirty="0" smtClean="0">
                <a:cs typeface="Calibri" panose="020F0502020204030204" pitchFamily="34" charset="0"/>
              </a:rPr>
              <a:t>When </a:t>
            </a:r>
            <a:r>
              <a:rPr lang="en-US" altLang="zh-TW" dirty="0">
                <a:cs typeface="Calibri" panose="020F0502020204030204" pitchFamily="34" charset="0"/>
              </a:rPr>
              <a:t>our program instantiates a variable, a free memory address is automatically assigned to the variable, and any value we assign to the variable is stored in this memory address.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zh-TW" b="1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20" name="Rectangle 19">
            <a:extLst/>
          </p:cNvPr>
          <p:cNvSpPr/>
          <p:nvPr/>
        </p:nvSpPr>
        <p:spPr>
          <a:xfrm>
            <a:off x="0" y="8318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>
            <a:extLst/>
          </p:cNvPr>
          <p:cNvSpPr txBox="1">
            <a:spLocks/>
          </p:cNvSpPr>
          <p:nvPr/>
        </p:nvSpPr>
        <p:spPr bwMode="auto">
          <a:xfrm>
            <a:off x="457200" y="-1295400"/>
            <a:ext cx="82296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Font typeface="Arial" charset="0"/>
              <a:buNone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3D017C9-C087-44B2-97DA-5AA892775080}" type="slidenum">
              <a:rPr lang="en-US" altLang="en-US" b="1">
                <a:solidFill>
                  <a:srgbClr val="898989"/>
                </a:solidFill>
                <a:latin typeface="Arial" panose="020B0604020202020204" pitchFamily="34" charset="0"/>
              </a:rPr>
              <a:pPr/>
              <a:t>30</a:t>
            </a:fld>
            <a:endParaRPr lang="en-US" altLang="en-US" b="1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/>
          </p:cNvPr>
          <p:cNvSpPr/>
          <p:nvPr/>
        </p:nvSpPr>
        <p:spPr>
          <a:xfrm>
            <a:off x="0" y="67246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25"/>
            <a:ext cx="8229600" cy="4525963"/>
          </a:xfrm>
        </p:spPr>
        <p:txBody>
          <a:bodyPr/>
          <a:lstStyle/>
          <a:p>
            <a:pPr marL="0" indent="0" algn="just">
              <a:buFont typeface="Arial" panose="020B0604020202020204" pitchFamily="34" charset="0"/>
              <a:buNone/>
            </a:pP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are like variables, instead of holding a number, they hold an address.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 of x? &amp; x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altLang="en-US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int* </a:t>
            </a: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 = &amp; x; 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let's say 'ptr' is placed at address 1004 </a:t>
            </a:r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92" b="25136"/>
          <a:stretch>
            <a:fillRect/>
          </a:stretch>
        </p:blipFill>
        <p:spPr bwMode="auto">
          <a:xfrm>
            <a:off x="1857375" y="4010025"/>
            <a:ext cx="327660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>
            <a:extLst/>
          </p:cNvPr>
          <p:cNvCxnSpPr/>
          <p:nvPr/>
        </p:nvCxnSpPr>
        <p:spPr>
          <a:xfrm flipH="1" flipV="1">
            <a:off x="4648200" y="5761038"/>
            <a:ext cx="533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/>
          </p:cNvPr>
          <p:cNvCxnSpPr/>
          <p:nvPr/>
        </p:nvCxnSpPr>
        <p:spPr>
          <a:xfrm flipH="1" flipV="1">
            <a:off x="4648200" y="4999038"/>
            <a:ext cx="457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77" name="Rectangle 10"/>
          <p:cNvSpPr>
            <a:spLocks noChangeArrowheads="1"/>
          </p:cNvSpPr>
          <p:nvPr/>
        </p:nvSpPr>
        <p:spPr bwMode="auto">
          <a:xfrm>
            <a:off x="5181600" y="5695950"/>
            <a:ext cx="525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000" b="1">
                <a:cs typeface="Times New Roman" panose="02020603050405020304" pitchFamily="18" charset="0"/>
              </a:rPr>
              <a:t>ptr</a:t>
            </a:r>
            <a:endParaRPr lang="en-US" altLang="en-US" sz="2000" b="1">
              <a:latin typeface="Arial" panose="020B0604020202020204" pitchFamily="34" charset="0"/>
            </a:endParaRPr>
          </a:p>
        </p:txBody>
      </p:sp>
      <p:sp>
        <p:nvSpPr>
          <p:cNvPr id="32778" name="Rectangle 15"/>
          <p:cNvSpPr>
            <a:spLocks noChangeArrowheads="1"/>
          </p:cNvSpPr>
          <p:nvPr/>
        </p:nvSpPr>
        <p:spPr bwMode="auto">
          <a:xfrm>
            <a:off x="5181600" y="4875213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000" b="1">
                <a:cs typeface="Times New Roman" panose="02020603050405020304" pitchFamily="18" charset="0"/>
              </a:rPr>
              <a:t>x</a:t>
            </a:r>
            <a:endParaRPr lang="en-US" altLang="en-US" sz="2000" b="1">
              <a:latin typeface="Arial" panose="020B0604020202020204" pitchFamily="34" charset="0"/>
            </a:endParaRPr>
          </a:p>
        </p:txBody>
      </p:sp>
      <p:sp>
        <p:nvSpPr>
          <p:cNvPr id="32779" name="Title 1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endParaRPr lang="en-US" altLang="en-US" smtClean="0"/>
          </a:p>
        </p:txBody>
      </p:sp>
      <p:sp>
        <p:nvSpPr>
          <p:cNvPr id="12" name="Rectangle 11">
            <a:extLst/>
          </p:cNvPr>
          <p:cNvSpPr/>
          <p:nvPr/>
        </p:nvSpPr>
        <p:spPr>
          <a:xfrm>
            <a:off x="0" y="8318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int* </a:t>
            </a: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 = &amp; x;  </a:t>
            </a:r>
            <a:endParaRPr lang="en-US" altLang="en-US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mtClean="0"/>
              <a:t>cout &lt;&lt; x;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mtClean="0"/>
              <a:t>// &lt;- this will print '5' because the contents of the x' box contains 5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mtClean="0"/>
              <a:t>cout &lt;&lt; ptr;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mtClean="0"/>
              <a:t>// &lt;- this will print '1002' because the contents of the 'ptr' box contains 1002</a:t>
            </a:r>
          </a:p>
        </p:txBody>
      </p:sp>
      <p:sp>
        <p:nvSpPr>
          <p:cNvPr id="33795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mtClean="0"/>
              <a:t>Pointers: Example 2</a:t>
            </a:r>
          </a:p>
        </p:txBody>
      </p:sp>
      <p:sp>
        <p:nvSpPr>
          <p:cNvPr id="5" name="Rectangle 4">
            <a:extLst/>
          </p:cNvPr>
          <p:cNvSpPr/>
          <p:nvPr/>
        </p:nvSpPr>
        <p:spPr>
          <a:xfrm>
            <a:off x="0" y="8318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mtClean="0"/>
              <a:t>Dereferencing pointers</a:t>
            </a:r>
          </a:p>
        </p:txBody>
      </p:sp>
      <p:sp>
        <p:nvSpPr>
          <p:cNvPr id="19" name="Rectangle 18">
            <a:extLst/>
          </p:cNvPr>
          <p:cNvSpPr/>
          <p:nvPr/>
        </p:nvSpPr>
        <p:spPr>
          <a:xfrm>
            <a:off x="0" y="8318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There are two special operators that are used with pointers</a:t>
            </a:r>
          </a:p>
          <a:p>
            <a:pPr marL="857250" lvl="2" indent="-457200">
              <a:buFont typeface="Wingdings" panose="05000000000000000000" pitchFamily="2" charset="2"/>
              <a:buChar char="§"/>
              <a:defRPr/>
            </a:pP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&amp; (Address of Operator)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857250" lvl="2" indent="-457200">
              <a:buFont typeface="Wingdings" panose="05000000000000000000" pitchFamily="2" charset="2"/>
              <a:buChar char="§"/>
              <a:defRPr/>
            </a:pP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* (indirection operator or dereferencing</a:t>
            </a:r>
          </a:p>
          <a:p>
            <a:pPr marL="857250" lvl="2" indent="0">
              <a:buFont typeface="Arial" charset="0"/>
              <a:buNone/>
              <a:defRPr/>
            </a:pP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Operator)</a:t>
            </a:r>
          </a:p>
          <a:p>
            <a:pPr algn="just">
              <a:buFont typeface="Arial" charset="0"/>
              <a:buChar char="•"/>
              <a:defRPr/>
            </a:pPr>
            <a:endParaRPr lang="en-US" i="1" dirty="0" smtClean="0"/>
          </a:p>
          <a:p>
            <a:pPr algn="just">
              <a:buFont typeface="Arial" charset="0"/>
              <a:buChar char="•"/>
              <a:defRPr/>
            </a:pPr>
            <a:endParaRPr lang="en-US" i="1" dirty="0" smtClean="0"/>
          </a:p>
          <a:p>
            <a:pPr algn="just">
              <a:buFont typeface="Arial" charset="0"/>
              <a:buChar char="•"/>
              <a:defRPr/>
            </a:pPr>
            <a:endParaRPr lang="en-US" dirty="0"/>
          </a:p>
          <a:p>
            <a:pPr marL="0" indent="0">
              <a:buFont typeface="Arial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/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/>
              <a:t>The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&amp; </a:t>
            </a:r>
            <a:r>
              <a:rPr lang="en-US" dirty="0"/>
              <a:t>is a unary operator that returns the memory address of its operand</a:t>
            </a:r>
          </a:p>
          <a:p>
            <a:pPr>
              <a:buFont typeface="Arial" charset="0"/>
              <a:buChar char="•"/>
              <a:defRPr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*</a:t>
            </a:r>
            <a:r>
              <a:rPr lang="en-US" dirty="0" smtClean="0"/>
              <a:t> </a:t>
            </a:r>
            <a:r>
              <a:rPr lang="en-US" dirty="0"/>
              <a:t>is a unary operator that returns the value of the variable at the address specified by its operand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The second operator is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</a:t>
            </a:r>
            <a:r>
              <a:rPr lang="en-US" dirty="0"/>
              <a:t>, and it is a </a:t>
            </a:r>
            <a:r>
              <a:rPr lang="en-US" dirty="0">
                <a:solidFill>
                  <a:srgbClr val="00B0F0"/>
                </a:solidFill>
              </a:rPr>
              <a:t>complement</a:t>
            </a:r>
            <a:r>
              <a:rPr lang="en-US" dirty="0"/>
              <a:t> of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&amp;</a:t>
            </a:r>
            <a:r>
              <a:rPr lang="en-US" dirty="0"/>
              <a:t>.</a:t>
            </a:r>
          </a:p>
          <a:p>
            <a:pPr>
              <a:buFont typeface="Arial" charset="0"/>
              <a:buChar char="•"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Char char="•"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275A922-ECDC-42A9-A094-3A14B823EB6A}" type="slidenum">
              <a:rPr lang="en-US" altLang="en-US" b="1">
                <a:solidFill>
                  <a:srgbClr val="898989"/>
                </a:solidFill>
                <a:latin typeface="Arial" panose="020B0604020202020204" pitchFamily="34" charset="0"/>
              </a:rPr>
              <a:pPr/>
              <a:t>33</a:t>
            </a:fld>
            <a:endParaRPr lang="en-US" altLang="en-US" b="1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/>
          </p:cNvPr>
          <p:cNvSpPr/>
          <p:nvPr/>
        </p:nvSpPr>
        <p:spPr>
          <a:xfrm>
            <a:off x="0" y="67246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845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mtClean="0"/>
              <a:t>Pointer Operators</a:t>
            </a:r>
          </a:p>
        </p:txBody>
      </p:sp>
      <p:sp>
        <p:nvSpPr>
          <p:cNvPr id="6" name="Rectangle 5">
            <a:extLst/>
          </p:cNvPr>
          <p:cNvSpPr/>
          <p:nvPr/>
        </p:nvSpPr>
        <p:spPr>
          <a:xfrm>
            <a:off x="0" y="8318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ubtitle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algn="just"/>
            <a:r>
              <a:rPr lang="en-US" altLang="en-US" smtClean="0"/>
              <a:t>Once we have a pointer variable pointing at something, the other common thing to do with it is dereference the pointer to get the value of what it’s pointing at. </a:t>
            </a:r>
          </a:p>
          <a:p>
            <a:pPr algn="just"/>
            <a:r>
              <a:rPr lang="en-US" altLang="en-US" smtClean="0"/>
              <a:t>A dereferenced pointer evaluates to the </a:t>
            </a:r>
            <a:r>
              <a:rPr lang="en-US" altLang="en-US" i="1" smtClean="0"/>
              <a:t>contents</a:t>
            </a:r>
            <a:r>
              <a:rPr lang="en-US" altLang="en-US" smtClean="0"/>
              <a:t> of the address it is pointing to.</a:t>
            </a:r>
          </a:p>
          <a:p>
            <a:pPr algn="just"/>
            <a:endParaRPr lang="en-US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E7777F5-B99B-497F-AB08-FBCC2993BB3D}" type="slidenum">
              <a:rPr lang="en-US" altLang="en-US" b="1">
                <a:solidFill>
                  <a:srgbClr val="898989"/>
                </a:solidFill>
                <a:latin typeface="Arial" panose="020B0604020202020204" pitchFamily="34" charset="0"/>
              </a:rPr>
              <a:pPr/>
              <a:t>34</a:t>
            </a:fld>
            <a:endParaRPr lang="en-US" altLang="en-US" b="1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/>
          </p:cNvPr>
          <p:cNvSpPr/>
          <p:nvPr/>
        </p:nvSpPr>
        <p:spPr>
          <a:xfrm>
            <a:off x="0" y="67246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869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mtClean="0"/>
              <a:t>Dereferencing pointers</a:t>
            </a:r>
          </a:p>
        </p:txBody>
      </p:sp>
      <p:sp>
        <p:nvSpPr>
          <p:cNvPr id="6" name="Rectangle 5">
            <a:extLst/>
          </p:cNvPr>
          <p:cNvSpPr/>
          <p:nvPr/>
        </p:nvSpPr>
        <p:spPr>
          <a:xfrm>
            <a:off x="0" y="8318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/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variable name directly references a value, and a pointer indirectly references a value 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Arial" charset="0"/>
              <a:buChar char="•"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6831A5D-6160-4CFC-9DD4-9434652B77D2}" type="slidenum">
              <a:rPr lang="en-US" altLang="en-US" b="1">
                <a:solidFill>
                  <a:srgbClr val="898989"/>
                </a:solidFill>
                <a:latin typeface="Arial" panose="020B0604020202020204" pitchFamily="34" charset="0"/>
              </a:rPr>
              <a:pPr/>
              <a:t>35</a:t>
            </a:fld>
            <a:endParaRPr lang="en-US" altLang="en-US" b="1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/>
          </p:cNvPr>
          <p:cNvSpPr/>
          <p:nvPr/>
        </p:nvSpPr>
        <p:spPr>
          <a:xfrm>
            <a:off x="0" y="67246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893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mtClean="0"/>
              <a:t>Indirection operator *</a:t>
            </a:r>
          </a:p>
        </p:txBody>
      </p:sp>
      <p:sp>
        <p:nvSpPr>
          <p:cNvPr id="34" name="Rectangle 5">
            <a:extLst/>
          </p:cNvPr>
          <p:cNvSpPr>
            <a:spLocks noChangeArrowheads="1"/>
          </p:cNvSpPr>
          <p:nvPr/>
        </p:nvSpPr>
        <p:spPr bwMode="auto">
          <a:xfrm>
            <a:off x="3860800" y="33353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100</a:t>
            </a:r>
          </a:p>
        </p:txBody>
      </p:sp>
      <p:sp>
        <p:nvSpPr>
          <p:cNvPr id="35" name="Rectangle 6">
            <a:extLst/>
          </p:cNvPr>
          <p:cNvSpPr>
            <a:spLocks noChangeArrowheads="1"/>
          </p:cNvSpPr>
          <p:nvPr/>
        </p:nvSpPr>
        <p:spPr bwMode="auto">
          <a:xfrm>
            <a:off x="2673350" y="33353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88</a:t>
            </a:r>
          </a:p>
        </p:txBody>
      </p:sp>
      <p:sp>
        <p:nvSpPr>
          <p:cNvPr id="36" name="Rectangle 7">
            <a:extLst/>
          </p:cNvPr>
          <p:cNvSpPr>
            <a:spLocks noChangeArrowheads="1"/>
          </p:cNvSpPr>
          <p:nvPr/>
        </p:nvSpPr>
        <p:spPr bwMode="auto">
          <a:xfrm>
            <a:off x="5048250" y="33353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</a:rPr>
              <a:t>…</a:t>
            </a:r>
          </a:p>
        </p:txBody>
      </p:sp>
      <p:sp>
        <p:nvSpPr>
          <p:cNvPr id="37" name="Rectangle 8">
            <a:extLst/>
          </p:cNvPr>
          <p:cNvSpPr>
            <a:spLocks noChangeArrowheads="1"/>
          </p:cNvSpPr>
          <p:nvPr/>
        </p:nvSpPr>
        <p:spPr bwMode="auto">
          <a:xfrm>
            <a:off x="6235700" y="33353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1024</a:t>
            </a:r>
          </a:p>
        </p:txBody>
      </p:sp>
      <p:sp>
        <p:nvSpPr>
          <p:cNvPr id="38" name="Rectangle 9">
            <a:extLst/>
          </p:cNvPr>
          <p:cNvSpPr>
            <a:spLocks noChangeArrowheads="1"/>
          </p:cNvSpPr>
          <p:nvPr/>
        </p:nvSpPr>
        <p:spPr bwMode="auto">
          <a:xfrm>
            <a:off x="7423150" y="33353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</a:rPr>
              <a:t>…</a:t>
            </a:r>
          </a:p>
        </p:txBody>
      </p:sp>
      <p:sp>
        <p:nvSpPr>
          <p:cNvPr id="37899" name="Text Box 10"/>
          <p:cNvSpPr txBox="1">
            <a:spLocks noChangeArrowheads="1"/>
          </p:cNvSpPr>
          <p:nvPr/>
        </p:nvSpPr>
        <p:spPr bwMode="auto">
          <a:xfrm>
            <a:off x="381000" y="2895600"/>
            <a:ext cx="2143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 sz="2000">
                <a:latin typeface="Arial" panose="020B0604020202020204" pitchFamily="34" charset="0"/>
              </a:rPr>
              <a:t>Memory</a:t>
            </a:r>
            <a:r>
              <a:rPr lang="en-US" altLang="zh-TW" sz="2000" b="1">
                <a:latin typeface="Arial" panose="020B0604020202020204" pitchFamily="34" charset="0"/>
              </a:rPr>
              <a:t> </a:t>
            </a:r>
            <a:r>
              <a:rPr lang="en-US" altLang="zh-TW" sz="2000">
                <a:latin typeface="Arial" panose="020B0604020202020204" pitchFamily="34" charset="0"/>
              </a:rPr>
              <a:t>address:</a:t>
            </a:r>
          </a:p>
        </p:txBody>
      </p:sp>
      <p:sp>
        <p:nvSpPr>
          <p:cNvPr id="37900" name="Text Box 11"/>
          <p:cNvSpPr txBox="1">
            <a:spLocks noChangeArrowheads="1"/>
          </p:cNvSpPr>
          <p:nvPr/>
        </p:nvSpPr>
        <p:spPr bwMode="auto">
          <a:xfrm>
            <a:off x="3938588" y="2895600"/>
            <a:ext cx="973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zh-TW" altLang="en-US" sz="2000">
                <a:latin typeface="Arial" panose="020B0604020202020204" pitchFamily="34" charset="0"/>
              </a:rPr>
              <a:t>1024</a:t>
            </a:r>
          </a:p>
        </p:txBody>
      </p:sp>
      <p:sp>
        <p:nvSpPr>
          <p:cNvPr id="37901" name="Text Box 12"/>
          <p:cNvSpPr txBox="1">
            <a:spLocks noChangeArrowheads="1"/>
          </p:cNvSpPr>
          <p:nvPr/>
        </p:nvSpPr>
        <p:spPr bwMode="auto">
          <a:xfrm>
            <a:off x="6477000" y="2895600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zh-TW" altLang="en-US" sz="2000">
                <a:latin typeface="Arial" panose="020B0604020202020204" pitchFamily="34" charset="0"/>
              </a:rPr>
              <a:t>1032</a:t>
            </a:r>
          </a:p>
        </p:txBody>
      </p:sp>
      <p:sp>
        <p:nvSpPr>
          <p:cNvPr id="42" name="Rectangle 15">
            <a:extLst/>
          </p:cNvPr>
          <p:cNvSpPr>
            <a:spLocks noChangeArrowheads="1"/>
          </p:cNvSpPr>
          <p:nvPr/>
        </p:nvSpPr>
        <p:spPr bwMode="auto">
          <a:xfrm>
            <a:off x="1524000" y="33353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</a:rPr>
              <a:t>…</a:t>
            </a:r>
          </a:p>
        </p:txBody>
      </p:sp>
      <p:sp>
        <p:nvSpPr>
          <p:cNvPr id="37903" name="Text Box 16"/>
          <p:cNvSpPr txBox="1">
            <a:spLocks noChangeArrowheads="1"/>
          </p:cNvSpPr>
          <p:nvPr/>
        </p:nvSpPr>
        <p:spPr bwMode="auto">
          <a:xfrm>
            <a:off x="2667000" y="2895600"/>
            <a:ext cx="973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zh-TW" altLang="en-US" sz="2000">
                <a:latin typeface="Arial" panose="020B0604020202020204" pitchFamily="34" charset="0"/>
              </a:rPr>
              <a:t>1020</a:t>
            </a:r>
          </a:p>
        </p:txBody>
      </p:sp>
      <p:cxnSp>
        <p:nvCxnSpPr>
          <p:cNvPr id="37904" name="AutoShape 26"/>
          <p:cNvCxnSpPr>
            <a:cxnSpLocks noChangeShapeType="1"/>
            <a:stCxn id="37" idx="0"/>
            <a:endCxn id="34" idx="0"/>
          </p:cNvCxnSpPr>
          <p:nvPr/>
        </p:nvCxnSpPr>
        <p:spPr bwMode="auto">
          <a:xfrm rot="-5400000" flipH="1" flipV="1">
            <a:off x="5641181" y="2129632"/>
            <a:ext cx="1587" cy="2374900"/>
          </a:xfrm>
          <a:prstGeom prst="curvedConnector3">
            <a:avLst>
              <a:gd name="adj1" fmla="val -13200005"/>
            </a:avLst>
          </a:prstGeom>
          <a:noFill/>
          <a:ln w="31750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Rectangle 16">
            <a:extLst/>
          </p:cNvPr>
          <p:cNvSpPr/>
          <p:nvPr/>
        </p:nvSpPr>
        <p:spPr>
          <a:xfrm>
            <a:off x="0" y="8318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mtClean="0"/>
              <a:t> Indirection Operator </a:t>
            </a:r>
            <a:r>
              <a:rPr lang="en-US" altLang="en-US" smtClean="0"/>
              <a:t>*</a:t>
            </a:r>
            <a:endParaRPr lang="en-US" altLang="zh-TW" smtClean="0">
              <a:latin typeface="Courier New" panose="02070309020205020404" pitchFamily="49" charset="0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609600" y="1600200"/>
            <a:ext cx="7848600" cy="4114800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We can access the value stored in the variable pointed to by using the dereferencing operator (</a:t>
            </a:r>
            <a:r>
              <a:rPr lang="en-US" altLang="en-US" sz="2400" smtClean="0"/>
              <a:t>*</a:t>
            </a:r>
            <a:r>
              <a:rPr lang="en-US" altLang="zh-TW" sz="2400" smtClean="0"/>
              <a:t>), </a:t>
            </a:r>
          </a:p>
        </p:txBody>
      </p:sp>
      <p:sp>
        <p:nvSpPr>
          <p:cNvPr id="377861" name="Rectangle 5">
            <a:extLst/>
          </p:cNvPr>
          <p:cNvSpPr>
            <a:spLocks noChangeArrowheads="1"/>
          </p:cNvSpPr>
          <p:nvPr/>
        </p:nvSpPr>
        <p:spPr bwMode="auto">
          <a:xfrm>
            <a:off x="3860800" y="33353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100</a:t>
            </a:r>
          </a:p>
        </p:txBody>
      </p:sp>
      <p:sp>
        <p:nvSpPr>
          <p:cNvPr id="377862" name="Rectangle 6">
            <a:extLst/>
          </p:cNvPr>
          <p:cNvSpPr>
            <a:spLocks noChangeArrowheads="1"/>
          </p:cNvSpPr>
          <p:nvPr/>
        </p:nvSpPr>
        <p:spPr bwMode="auto">
          <a:xfrm>
            <a:off x="2673350" y="33353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88</a:t>
            </a:r>
          </a:p>
        </p:txBody>
      </p:sp>
      <p:sp>
        <p:nvSpPr>
          <p:cNvPr id="377863" name="Rectangle 7">
            <a:extLst/>
          </p:cNvPr>
          <p:cNvSpPr>
            <a:spLocks noChangeArrowheads="1"/>
          </p:cNvSpPr>
          <p:nvPr/>
        </p:nvSpPr>
        <p:spPr bwMode="auto">
          <a:xfrm>
            <a:off x="5048250" y="33353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</a:rPr>
              <a:t>…</a:t>
            </a:r>
          </a:p>
        </p:txBody>
      </p:sp>
      <p:sp>
        <p:nvSpPr>
          <p:cNvPr id="377864" name="Rectangle 8">
            <a:extLst/>
          </p:cNvPr>
          <p:cNvSpPr>
            <a:spLocks noChangeArrowheads="1"/>
          </p:cNvSpPr>
          <p:nvPr/>
        </p:nvSpPr>
        <p:spPr bwMode="auto">
          <a:xfrm>
            <a:off x="6235700" y="33353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1024</a:t>
            </a:r>
          </a:p>
        </p:txBody>
      </p:sp>
      <p:sp>
        <p:nvSpPr>
          <p:cNvPr id="377865" name="Rectangle 9">
            <a:extLst/>
          </p:cNvPr>
          <p:cNvSpPr>
            <a:spLocks noChangeArrowheads="1"/>
          </p:cNvSpPr>
          <p:nvPr/>
        </p:nvSpPr>
        <p:spPr bwMode="auto">
          <a:xfrm>
            <a:off x="7423150" y="33353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</a:rPr>
              <a:t>…</a:t>
            </a:r>
          </a:p>
        </p:txBody>
      </p:sp>
      <p:sp>
        <p:nvSpPr>
          <p:cNvPr id="11273" name="Text Box 10"/>
          <p:cNvSpPr txBox="1">
            <a:spLocks noChangeArrowheads="1"/>
          </p:cNvSpPr>
          <p:nvPr/>
        </p:nvSpPr>
        <p:spPr bwMode="auto">
          <a:xfrm>
            <a:off x="381000" y="2895600"/>
            <a:ext cx="2143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 sz="2000">
                <a:latin typeface="Arial" panose="020B0604020202020204" pitchFamily="34" charset="0"/>
              </a:rPr>
              <a:t>Memory</a:t>
            </a:r>
            <a:r>
              <a:rPr lang="en-US" altLang="zh-TW" sz="2000" b="1">
                <a:latin typeface="Arial" panose="020B0604020202020204" pitchFamily="34" charset="0"/>
              </a:rPr>
              <a:t> </a:t>
            </a:r>
            <a:r>
              <a:rPr lang="en-US" altLang="zh-TW" sz="2000">
                <a:latin typeface="Arial" panose="020B0604020202020204" pitchFamily="34" charset="0"/>
              </a:rPr>
              <a:t>address:</a:t>
            </a:r>
          </a:p>
        </p:txBody>
      </p:sp>
      <p:sp>
        <p:nvSpPr>
          <p:cNvPr id="11274" name="Text Box 11"/>
          <p:cNvSpPr txBox="1">
            <a:spLocks noChangeArrowheads="1"/>
          </p:cNvSpPr>
          <p:nvPr/>
        </p:nvSpPr>
        <p:spPr bwMode="auto">
          <a:xfrm>
            <a:off x="3938588" y="2895600"/>
            <a:ext cx="973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zh-TW" altLang="en-US" sz="2000">
                <a:latin typeface="Arial" panose="020B0604020202020204" pitchFamily="34" charset="0"/>
              </a:rPr>
              <a:t>1024</a:t>
            </a:r>
          </a:p>
        </p:txBody>
      </p:sp>
      <p:sp>
        <p:nvSpPr>
          <p:cNvPr id="11275" name="Text Box 12"/>
          <p:cNvSpPr txBox="1">
            <a:spLocks noChangeArrowheads="1"/>
          </p:cNvSpPr>
          <p:nvPr/>
        </p:nvSpPr>
        <p:spPr bwMode="auto">
          <a:xfrm>
            <a:off x="6477000" y="2895600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zh-TW" altLang="en-US" sz="2000">
                <a:latin typeface="Arial" panose="020B0604020202020204" pitchFamily="34" charset="0"/>
              </a:rPr>
              <a:t>1032</a:t>
            </a:r>
          </a:p>
        </p:txBody>
      </p:sp>
      <p:sp>
        <p:nvSpPr>
          <p:cNvPr id="377871" name="Rectangle 15">
            <a:extLst/>
          </p:cNvPr>
          <p:cNvSpPr>
            <a:spLocks noChangeArrowheads="1"/>
          </p:cNvSpPr>
          <p:nvPr/>
        </p:nvSpPr>
        <p:spPr bwMode="auto">
          <a:xfrm>
            <a:off x="1524000" y="33353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</a:rPr>
              <a:t>…</a:t>
            </a:r>
          </a:p>
        </p:txBody>
      </p:sp>
      <p:sp>
        <p:nvSpPr>
          <p:cNvPr id="11277" name="Text Box 16"/>
          <p:cNvSpPr txBox="1">
            <a:spLocks noChangeArrowheads="1"/>
          </p:cNvSpPr>
          <p:nvPr/>
        </p:nvSpPr>
        <p:spPr bwMode="auto">
          <a:xfrm>
            <a:off x="2667000" y="2895600"/>
            <a:ext cx="973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zh-TW" altLang="en-US" sz="2000">
                <a:latin typeface="Arial" panose="020B0604020202020204" pitchFamily="34" charset="0"/>
              </a:rPr>
              <a:t>1020</a:t>
            </a:r>
          </a:p>
        </p:txBody>
      </p:sp>
      <p:sp>
        <p:nvSpPr>
          <p:cNvPr id="11278" name="Text Box 21"/>
          <p:cNvSpPr txBox="1">
            <a:spLocks noChangeArrowheads="1"/>
          </p:cNvSpPr>
          <p:nvPr/>
        </p:nvSpPr>
        <p:spPr bwMode="auto">
          <a:xfrm>
            <a:off x="609600" y="4135438"/>
            <a:ext cx="4908550" cy="258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 sz="2000">
                <a:latin typeface="Courier New" panose="02070309020205020404" pitchFamily="49" charset="0"/>
              </a:rPr>
              <a:t>int a = 100;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>
                <a:latin typeface="Courier New" panose="02070309020205020404" pitchFamily="49" charset="0"/>
              </a:rPr>
              <a:t>int *p = &amp;a;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>
                <a:latin typeface="Courier New" panose="02070309020205020404" pitchFamily="49" charset="0"/>
              </a:rPr>
              <a:t>cout &lt;&lt; a &lt;&lt; endl;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>
                <a:latin typeface="Courier New" panose="02070309020205020404" pitchFamily="49" charset="0"/>
              </a:rPr>
              <a:t>cout &lt;&lt; &amp;a &lt;&lt; endl;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>
                <a:latin typeface="Courier New" panose="02070309020205020404" pitchFamily="49" charset="0"/>
              </a:rPr>
              <a:t>cout &lt;&lt; p &lt;&lt; " " &lt;&lt; </a:t>
            </a:r>
            <a:r>
              <a:rPr lang="en-US" altLang="zh-TW" sz="2000">
                <a:solidFill>
                  <a:srgbClr val="FF0000"/>
                </a:solidFill>
                <a:latin typeface="Courier New" panose="02070309020205020404" pitchFamily="49" charset="0"/>
              </a:rPr>
              <a:t>*p</a:t>
            </a:r>
            <a:r>
              <a:rPr lang="en-US" altLang="zh-TW" sz="2000">
                <a:latin typeface="Courier New" panose="02070309020205020404" pitchFamily="49" charset="0"/>
              </a:rPr>
              <a:t> &lt;&lt; endl;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>
                <a:latin typeface="Courier New" panose="02070309020205020404" pitchFamily="49" charset="0"/>
              </a:rPr>
              <a:t>cout &lt;&lt; &amp;p &lt;&lt; endl;</a:t>
            </a:r>
          </a:p>
          <a:p>
            <a:pPr>
              <a:buFont typeface="Monotype Sorts" pitchFamily="2" charset="2"/>
              <a:buNone/>
            </a:pPr>
            <a:endParaRPr lang="en-US" altLang="zh-TW" sz="2000">
              <a:latin typeface="Courier New" panose="02070309020205020404" pitchFamily="49" charset="0"/>
            </a:endParaRPr>
          </a:p>
        </p:txBody>
      </p:sp>
      <p:sp>
        <p:nvSpPr>
          <p:cNvPr id="377878" name="Text Box 22">
            <a:extLst/>
          </p:cNvPr>
          <p:cNvSpPr txBox="1">
            <a:spLocks noChangeArrowheads="1"/>
          </p:cNvSpPr>
          <p:nvPr/>
        </p:nvSpPr>
        <p:spPr bwMode="auto">
          <a:xfrm>
            <a:off x="6019800" y="4419600"/>
            <a:ext cx="1254125" cy="2246313"/>
          </a:xfrm>
          <a:prstGeom prst="rect">
            <a:avLst/>
          </a:prstGeom>
          <a:solidFill>
            <a:srgbClr val="D49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>
              <a:buFont typeface="Monotype Sorts" pitchFamily="2" charset="2"/>
              <a:buNone/>
              <a:defRPr/>
            </a:pPr>
            <a:r>
              <a:rPr lang="en-US" altLang="zh-TW" b="0" dirty="0"/>
              <a:t>Result is: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TW" b="0" dirty="0"/>
              <a:t>100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TW" b="0" dirty="0"/>
              <a:t>1024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TW" b="0" dirty="0"/>
              <a:t>1024 100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TW" b="0" dirty="0"/>
              <a:t>1032</a:t>
            </a:r>
          </a:p>
          <a:p>
            <a:pPr>
              <a:defRPr/>
            </a:pPr>
            <a:endParaRPr lang="en-US" altLang="zh-TW" b="0" dirty="0"/>
          </a:p>
        </p:txBody>
      </p:sp>
      <p:cxnSp>
        <p:nvCxnSpPr>
          <p:cNvPr id="11280" name="AutoShape 26"/>
          <p:cNvCxnSpPr>
            <a:cxnSpLocks noChangeShapeType="1"/>
            <a:stCxn id="377864" idx="0"/>
            <a:endCxn id="377861" idx="0"/>
          </p:cNvCxnSpPr>
          <p:nvPr/>
        </p:nvCxnSpPr>
        <p:spPr bwMode="auto">
          <a:xfrm rot="-5400000" flipH="1" flipV="1">
            <a:off x="5641181" y="2129632"/>
            <a:ext cx="1587" cy="2374900"/>
          </a:xfrm>
          <a:prstGeom prst="curvedConnector3">
            <a:avLst>
              <a:gd name="adj1" fmla="val -13200005"/>
            </a:avLst>
          </a:prstGeom>
          <a:noFill/>
          <a:ln w="31750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1" name="Text Box 45"/>
          <p:cNvSpPr txBox="1">
            <a:spLocks noChangeArrowheads="1"/>
          </p:cNvSpPr>
          <p:nvPr/>
        </p:nvSpPr>
        <p:spPr bwMode="auto">
          <a:xfrm>
            <a:off x="4267200" y="3962400"/>
            <a:ext cx="973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 sz="20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1282" name="Text Box 46"/>
          <p:cNvSpPr txBox="1">
            <a:spLocks noChangeArrowheads="1"/>
          </p:cNvSpPr>
          <p:nvPr/>
        </p:nvSpPr>
        <p:spPr bwMode="auto">
          <a:xfrm>
            <a:off x="6629400" y="3962400"/>
            <a:ext cx="973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 sz="2000"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19" name="Rectangle 18">
            <a:extLst/>
          </p:cNvPr>
          <p:cNvSpPr/>
          <p:nvPr/>
        </p:nvSpPr>
        <p:spPr>
          <a:xfrm>
            <a:off x="0" y="8318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1" grpId="0" animBg="1"/>
      <p:bldP spid="377862" grpId="0" animBg="1"/>
      <p:bldP spid="377863" grpId="0" animBg="1"/>
      <p:bldP spid="377864" grpId="0" animBg="1"/>
      <p:bldP spid="377865" grpId="0" animBg="1"/>
      <p:bldP spid="11273" grpId="0"/>
      <p:bldP spid="11274" grpId="0"/>
      <p:bldP spid="11275" grpId="0"/>
      <p:bldP spid="377871" grpId="0" animBg="1"/>
      <p:bldP spid="11277" grpId="0"/>
      <p:bldP spid="377878" grpId="0" animBg="1"/>
      <p:bldP spid="11281" grpId="0"/>
      <p:bldP spid="1128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D7954D6-92B3-4765-803F-D21C9BC5BD02}" type="slidenum">
              <a:rPr lang="en-US" altLang="en-US" b="1">
                <a:solidFill>
                  <a:srgbClr val="898989"/>
                </a:solidFill>
                <a:latin typeface="Arial" panose="020B0604020202020204" pitchFamily="34" charset="0"/>
              </a:rPr>
              <a:pPr/>
              <a:t>37</a:t>
            </a:fld>
            <a:endParaRPr lang="en-US" altLang="en-US" b="1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/>
          </p:cNvPr>
          <p:cNvSpPr/>
          <p:nvPr/>
        </p:nvSpPr>
        <p:spPr>
          <a:xfrm>
            <a:off x="0" y="67246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940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mtClean="0"/>
              <a:t>Indirection operator *</a:t>
            </a:r>
          </a:p>
        </p:txBody>
      </p:sp>
      <p:sp>
        <p:nvSpPr>
          <p:cNvPr id="2" name="Content Placeholder 1">
            <a:extLst/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x;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&amp; x;  </a:t>
            </a:r>
            <a:endParaRPr lang="en-US" dirty="0"/>
          </a:p>
          <a:p>
            <a:pPr marL="400050" lvl="1" indent="0">
              <a:buFont typeface="Arial" charset="0"/>
              <a:buNone/>
              <a:defRPr/>
            </a:pPr>
            <a:r>
              <a:rPr lang="en-US" sz="3200" dirty="0" err="1"/>
              <a:t>cout</a:t>
            </a:r>
            <a:r>
              <a:rPr lang="en-US" sz="3200" dirty="0"/>
              <a:t> &lt;&lt; x;</a:t>
            </a:r>
          </a:p>
          <a:p>
            <a:pPr marL="400050" lvl="1" indent="0">
              <a:buFont typeface="Arial" charset="0"/>
              <a:buNone/>
              <a:defRPr/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&lt;&lt; *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3200" dirty="0"/>
              <a:t> </a:t>
            </a:r>
          </a:p>
          <a:p>
            <a:pPr>
              <a:buFont typeface="Arial" charset="0"/>
              <a:buChar char="•"/>
              <a:defRPr/>
            </a:pP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92" b="25136"/>
          <a:stretch>
            <a:fillRect/>
          </a:stretch>
        </p:blipFill>
        <p:spPr bwMode="auto">
          <a:xfrm>
            <a:off x="3098800" y="2362200"/>
            <a:ext cx="410051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>
            <a:extLst/>
          </p:cNvPr>
          <p:cNvCxnSpPr/>
          <p:nvPr/>
        </p:nvCxnSpPr>
        <p:spPr>
          <a:xfrm flipH="1" flipV="1">
            <a:off x="6484938" y="4465638"/>
            <a:ext cx="533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/>
          </p:cNvPr>
          <p:cNvCxnSpPr/>
          <p:nvPr/>
        </p:nvCxnSpPr>
        <p:spPr>
          <a:xfrm flipH="1" flipV="1">
            <a:off x="6477000" y="3629025"/>
            <a:ext cx="457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45" name="Rectangle 10"/>
          <p:cNvSpPr>
            <a:spLocks noChangeArrowheads="1"/>
          </p:cNvSpPr>
          <p:nvPr/>
        </p:nvSpPr>
        <p:spPr bwMode="auto">
          <a:xfrm>
            <a:off x="6900863" y="4400550"/>
            <a:ext cx="6429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000" b="1">
                <a:cs typeface="Times New Roman" panose="02020603050405020304" pitchFamily="18" charset="0"/>
              </a:rPr>
              <a:t>ptr</a:t>
            </a:r>
            <a:endParaRPr lang="en-US" altLang="en-US" sz="2000" b="1">
              <a:latin typeface="Arial" panose="020B0604020202020204" pitchFamily="34" charset="0"/>
            </a:endParaRPr>
          </a:p>
        </p:txBody>
      </p:sp>
      <p:sp>
        <p:nvSpPr>
          <p:cNvPr id="39946" name="Rectangle 11"/>
          <p:cNvSpPr>
            <a:spLocks noChangeArrowheads="1"/>
          </p:cNvSpPr>
          <p:nvPr/>
        </p:nvSpPr>
        <p:spPr bwMode="auto">
          <a:xfrm>
            <a:off x="6940550" y="3505200"/>
            <a:ext cx="382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000" b="1">
                <a:cs typeface="Times New Roman" panose="02020603050405020304" pitchFamily="18" charset="0"/>
              </a:rPr>
              <a:t>x</a:t>
            </a:r>
            <a:endParaRPr lang="en-US" altLang="en-US" sz="2000" b="1"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/>
          </p:cNvPr>
          <p:cNvSpPr/>
          <p:nvPr/>
        </p:nvSpPr>
        <p:spPr>
          <a:xfrm>
            <a:off x="0" y="8318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/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Here, the * symbol is the indirection operator. 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So *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will look in 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box, see that it contains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1002,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Then will go to address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1002,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print the contents of that box which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And since box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1002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contains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‘5',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that's what it will print. </a:t>
            </a:r>
          </a:p>
          <a:p>
            <a:pPr>
              <a:buFont typeface="Arial" charset="0"/>
              <a:buChar char="•"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67E47AE-F08A-4177-8BC1-CBBD0CE803CE}" type="slidenum">
              <a:rPr lang="en-US" altLang="en-US" b="1">
                <a:solidFill>
                  <a:srgbClr val="898989"/>
                </a:solidFill>
                <a:latin typeface="Arial" panose="020B0604020202020204" pitchFamily="34" charset="0"/>
              </a:rPr>
              <a:pPr/>
              <a:t>38</a:t>
            </a:fld>
            <a:endParaRPr lang="en-US" altLang="en-US" b="1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/>
          </p:cNvPr>
          <p:cNvSpPr/>
          <p:nvPr/>
        </p:nvSpPr>
        <p:spPr>
          <a:xfrm>
            <a:off x="0" y="67246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965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mtClean="0"/>
              <a:t>Indirection operator *</a:t>
            </a:r>
          </a:p>
        </p:txBody>
      </p:sp>
      <p:sp>
        <p:nvSpPr>
          <p:cNvPr id="6" name="Rectangle 5">
            <a:extLst/>
          </p:cNvPr>
          <p:cNvSpPr/>
          <p:nvPr/>
        </p:nvSpPr>
        <p:spPr>
          <a:xfrm>
            <a:off x="0" y="8318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 latinLnBrk="1">
              <a:buFont typeface="Arial" panose="020B0604020202020204" pitchFamily="34" charset="0"/>
              <a:buNone/>
            </a:pPr>
            <a:r>
              <a:rPr lang="en-US" altLang="en-US" smtClean="0">
                <a:solidFill>
                  <a:srgbClr val="800080"/>
                </a:solidFill>
                <a:latin typeface="inherit"/>
              </a:rPr>
              <a:t>int</a:t>
            </a:r>
            <a:r>
              <a:rPr lang="en-US" altLang="en-US" smtClean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en-US" smtClean="0">
                <a:solidFill>
                  <a:srgbClr val="800080"/>
                </a:solidFill>
                <a:latin typeface="inherit"/>
              </a:rPr>
              <a:t>value</a:t>
            </a:r>
            <a:r>
              <a:rPr lang="en-US" altLang="en-US" smtClean="0">
                <a:solidFill>
                  <a:srgbClr val="006FE0"/>
                </a:solidFill>
                <a:latin typeface="inherit"/>
              </a:rPr>
              <a:t> = </a:t>
            </a:r>
            <a:r>
              <a:rPr lang="en-US" altLang="en-US" smtClean="0">
                <a:solidFill>
                  <a:srgbClr val="002D7A"/>
                </a:solidFill>
                <a:latin typeface="inherit"/>
              </a:rPr>
              <a:t>5</a:t>
            </a:r>
            <a:r>
              <a:rPr lang="en-US" altLang="en-US" smtClean="0">
                <a:solidFill>
                  <a:srgbClr val="333333"/>
                </a:solidFill>
                <a:latin typeface="inherit"/>
              </a:rPr>
              <a:t>;</a:t>
            </a:r>
            <a:endParaRPr lang="en-US" altLang="en-US" smtClean="0">
              <a:solidFill>
                <a:srgbClr val="000000"/>
              </a:solidFill>
              <a:latin typeface="Monaco"/>
            </a:endParaRPr>
          </a:p>
          <a:p>
            <a:pPr marL="0" indent="0" latinLnBrk="1">
              <a:buFont typeface="Arial" panose="020B0604020202020204" pitchFamily="34" charset="0"/>
              <a:buNone/>
            </a:pPr>
            <a:r>
              <a:rPr lang="en-US" altLang="en-US" smtClean="0">
                <a:solidFill>
                  <a:srgbClr val="800080"/>
                </a:solidFill>
                <a:latin typeface="inherit"/>
              </a:rPr>
              <a:t>cout</a:t>
            </a:r>
            <a:r>
              <a:rPr lang="en-US" altLang="en-US" smtClean="0">
                <a:solidFill>
                  <a:srgbClr val="006FE0"/>
                </a:solidFill>
                <a:latin typeface="inherit"/>
              </a:rPr>
              <a:t> &lt;&lt; </a:t>
            </a:r>
            <a:r>
              <a:rPr lang="en-US" altLang="en-US" smtClean="0">
                <a:solidFill>
                  <a:srgbClr val="002D7A"/>
                </a:solidFill>
                <a:latin typeface="inherit"/>
              </a:rPr>
              <a:t>&amp;value</a:t>
            </a:r>
            <a:r>
              <a:rPr lang="en-US" altLang="en-US" smtClean="0">
                <a:solidFill>
                  <a:srgbClr val="333333"/>
                </a:solidFill>
                <a:latin typeface="inherit"/>
              </a:rPr>
              <a:t>;</a:t>
            </a:r>
            <a:r>
              <a:rPr lang="en-US" altLang="en-US" smtClean="0">
                <a:solidFill>
                  <a:srgbClr val="006FE0"/>
                </a:solidFill>
                <a:latin typeface="inherit"/>
              </a:rPr>
              <a:t> </a:t>
            </a:r>
          </a:p>
          <a:p>
            <a:pPr marL="0" indent="0" latinLnBrk="1">
              <a:buFont typeface="Arial" panose="020B0604020202020204" pitchFamily="34" charset="0"/>
              <a:buNone/>
            </a:pPr>
            <a:r>
              <a:rPr lang="en-US" altLang="en-US" smtClean="0">
                <a:solidFill>
                  <a:srgbClr val="008000"/>
                </a:solidFill>
                <a:latin typeface="inherit"/>
              </a:rPr>
              <a:t>// prints address of value</a:t>
            </a:r>
            <a:endParaRPr lang="en-US" altLang="en-US" smtClean="0">
              <a:solidFill>
                <a:srgbClr val="000000"/>
              </a:solidFill>
              <a:latin typeface="Monaco"/>
            </a:endParaRPr>
          </a:p>
          <a:p>
            <a:pPr marL="0" indent="0" latinLnBrk="1">
              <a:buFont typeface="Arial" panose="020B0604020202020204" pitchFamily="34" charset="0"/>
              <a:buNone/>
            </a:pPr>
            <a:r>
              <a:rPr lang="en-US" altLang="en-US" smtClean="0">
                <a:solidFill>
                  <a:srgbClr val="800080"/>
                </a:solidFill>
                <a:latin typeface="inherit"/>
              </a:rPr>
              <a:t>cout</a:t>
            </a:r>
            <a:r>
              <a:rPr lang="en-US" altLang="en-US" smtClean="0">
                <a:solidFill>
                  <a:srgbClr val="006FE0"/>
                </a:solidFill>
                <a:latin typeface="inherit"/>
              </a:rPr>
              <a:t> &lt;&lt; </a:t>
            </a:r>
            <a:r>
              <a:rPr lang="en-US" altLang="en-US" smtClean="0">
                <a:solidFill>
                  <a:srgbClr val="800080"/>
                </a:solidFill>
                <a:latin typeface="inherit"/>
              </a:rPr>
              <a:t>value</a:t>
            </a:r>
            <a:r>
              <a:rPr lang="en-US" altLang="en-US" smtClean="0">
                <a:solidFill>
                  <a:srgbClr val="333333"/>
                </a:solidFill>
                <a:latin typeface="inherit"/>
              </a:rPr>
              <a:t>;</a:t>
            </a:r>
            <a:r>
              <a:rPr lang="en-US" altLang="en-US" smtClean="0">
                <a:solidFill>
                  <a:srgbClr val="006FE0"/>
                </a:solidFill>
                <a:latin typeface="inherit"/>
              </a:rPr>
              <a:t> </a:t>
            </a:r>
          </a:p>
          <a:p>
            <a:pPr marL="0" indent="0" latinLnBrk="1">
              <a:buFont typeface="Arial" panose="020B0604020202020204" pitchFamily="34" charset="0"/>
              <a:buNone/>
            </a:pPr>
            <a:r>
              <a:rPr lang="en-US" altLang="en-US" smtClean="0">
                <a:solidFill>
                  <a:srgbClr val="008000"/>
                </a:solidFill>
                <a:latin typeface="inherit"/>
              </a:rPr>
              <a:t>// prints contents of value</a:t>
            </a:r>
            <a:endParaRPr lang="en-US" altLang="en-US" smtClean="0">
              <a:solidFill>
                <a:srgbClr val="000000"/>
              </a:solidFill>
              <a:latin typeface="Monaco"/>
            </a:endParaRPr>
          </a:p>
          <a:p>
            <a:pPr marL="0" indent="0" latinLnBrk="1">
              <a:buFont typeface="Arial" panose="020B0604020202020204" pitchFamily="34" charset="0"/>
              <a:buNone/>
            </a:pPr>
            <a:r>
              <a:rPr lang="en-US" altLang="en-US" smtClean="0">
                <a:solidFill>
                  <a:srgbClr val="800080"/>
                </a:solidFill>
                <a:latin typeface="inherit"/>
              </a:rPr>
              <a:t>int</a:t>
            </a:r>
            <a:r>
              <a:rPr lang="en-US" altLang="en-US" smtClean="0">
                <a:solidFill>
                  <a:srgbClr val="006FE0"/>
                </a:solidFill>
                <a:latin typeface="inherit"/>
              </a:rPr>
              <a:t> *</a:t>
            </a:r>
            <a:r>
              <a:rPr lang="en-US" altLang="en-US" smtClean="0">
                <a:solidFill>
                  <a:srgbClr val="002D7A"/>
                </a:solidFill>
                <a:latin typeface="inherit"/>
              </a:rPr>
              <a:t>ptr</a:t>
            </a:r>
            <a:r>
              <a:rPr lang="en-US" altLang="en-US" smtClean="0">
                <a:solidFill>
                  <a:srgbClr val="006FE0"/>
                </a:solidFill>
                <a:latin typeface="inherit"/>
              </a:rPr>
              <a:t> = </a:t>
            </a:r>
            <a:r>
              <a:rPr lang="en-US" altLang="en-US" smtClean="0">
                <a:solidFill>
                  <a:srgbClr val="002D7A"/>
                </a:solidFill>
                <a:latin typeface="inherit"/>
              </a:rPr>
              <a:t>&amp;value</a:t>
            </a:r>
            <a:r>
              <a:rPr lang="en-US" altLang="en-US" smtClean="0">
                <a:solidFill>
                  <a:srgbClr val="333333"/>
                </a:solidFill>
                <a:latin typeface="inherit"/>
              </a:rPr>
              <a:t>;</a:t>
            </a:r>
            <a:r>
              <a:rPr lang="en-US" altLang="en-US" smtClean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en-US" smtClean="0">
                <a:solidFill>
                  <a:srgbClr val="008000"/>
                </a:solidFill>
                <a:latin typeface="inherit"/>
              </a:rPr>
              <a:t>// ptr points to value</a:t>
            </a:r>
            <a:endParaRPr lang="en-US" altLang="en-US" smtClean="0">
              <a:solidFill>
                <a:srgbClr val="000000"/>
              </a:solidFill>
              <a:latin typeface="Monaco"/>
            </a:endParaRPr>
          </a:p>
          <a:p>
            <a:pPr marL="0" indent="0" latinLnBrk="1">
              <a:buFont typeface="Arial" panose="020B0604020202020204" pitchFamily="34" charset="0"/>
              <a:buNone/>
            </a:pPr>
            <a:r>
              <a:rPr lang="en-US" altLang="en-US" smtClean="0">
                <a:solidFill>
                  <a:srgbClr val="800080"/>
                </a:solidFill>
                <a:latin typeface="inherit"/>
              </a:rPr>
              <a:t>cout</a:t>
            </a:r>
            <a:r>
              <a:rPr lang="en-US" altLang="en-US" smtClean="0">
                <a:solidFill>
                  <a:srgbClr val="006FE0"/>
                </a:solidFill>
                <a:latin typeface="inherit"/>
              </a:rPr>
              <a:t> &lt;&lt; </a:t>
            </a:r>
            <a:r>
              <a:rPr lang="en-US" altLang="en-US" smtClean="0">
                <a:solidFill>
                  <a:srgbClr val="002D7A"/>
                </a:solidFill>
                <a:latin typeface="inherit"/>
              </a:rPr>
              <a:t>ptr</a:t>
            </a:r>
            <a:r>
              <a:rPr lang="en-US" altLang="en-US" smtClean="0">
                <a:solidFill>
                  <a:srgbClr val="333333"/>
                </a:solidFill>
                <a:latin typeface="inherit"/>
              </a:rPr>
              <a:t>;</a:t>
            </a:r>
            <a:r>
              <a:rPr lang="en-US" altLang="en-US" smtClean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en-US" smtClean="0">
                <a:solidFill>
                  <a:srgbClr val="008000"/>
                </a:solidFill>
                <a:latin typeface="inherit"/>
              </a:rPr>
              <a:t>// prints address held in ptr, which is &amp;value</a:t>
            </a:r>
            <a:endParaRPr lang="en-US" altLang="en-US" smtClean="0">
              <a:solidFill>
                <a:srgbClr val="000000"/>
              </a:solidFill>
              <a:latin typeface="Monaco"/>
            </a:endParaRPr>
          </a:p>
          <a:p>
            <a:pPr marL="0" indent="0" latinLnBrk="1">
              <a:buFont typeface="Arial" panose="020B0604020202020204" pitchFamily="34" charset="0"/>
              <a:buNone/>
            </a:pPr>
            <a:r>
              <a:rPr lang="en-US" altLang="en-US" smtClean="0">
                <a:solidFill>
                  <a:srgbClr val="800080"/>
                </a:solidFill>
                <a:latin typeface="inherit"/>
              </a:rPr>
              <a:t>cout</a:t>
            </a:r>
            <a:r>
              <a:rPr lang="en-US" altLang="en-US" smtClean="0">
                <a:solidFill>
                  <a:srgbClr val="006FE0"/>
                </a:solidFill>
                <a:latin typeface="inherit"/>
              </a:rPr>
              <a:t> &lt;&lt; *</a:t>
            </a:r>
            <a:r>
              <a:rPr lang="en-US" altLang="en-US" smtClean="0">
                <a:solidFill>
                  <a:srgbClr val="002D7A"/>
                </a:solidFill>
                <a:latin typeface="inherit"/>
              </a:rPr>
              <a:t>ptr</a:t>
            </a:r>
            <a:r>
              <a:rPr lang="en-US" altLang="en-US" smtClean="0">
                <a:solidFill>
                  <a:srgbClr val="333333"/>
                </a:solidFill>
                <a:latin typeface="inherit"/>
              </a:rPr>
              <a:t>;</a:t>
            </a:r>
            <a:r>
              <a:rPr lang="en-US" altLang="en-US" smtClean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en-US" smtClean="0">
                <a:solidFill>
                  <a:srgbClr val="008000"/>
                </a:solidFill>
                <a:latin typeface="inherit"/>
              </a:rPr>
              <a:t>// dereference ptr (get the value that ptr is pointing to)</a:t>
            </a:r>
            <a:endParaRPr lang="en-US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5E4E90E-2664-4DA7-9329-DB3F7502AA63}" type="slidenum">
              <a:rPr lang="en-US" altLang="en-US" b="1">
                <a:solidFill>
                  <a:srgbClr val="898989"/>
                </a:solidFill>
                <a:latin typeface="Arial" panose="020B0604020202020204" pitchFamily="34" charset="0"/>
              </a:rPr>
              <a:pPr/>
              <a:t>39</a:t>
            </a:fld>
            <a:endParaRPr lang="en-US" altLang="en-US" b="1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/>
          </p:cNvPr>
          <p:cNvSpPr/>
          <p:nvPr/>
        </p:nvSpPr>
        <p:spPr>
          <a:xfrm>
            <a:off x="0" y="67246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989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mtClean="0"/>
              <a:t>Dereferencing pointers</a:t>
            </a:r>
          </a:p>
        </p:txBody>
      </p:sp>
      <p:sp>
        <p:nvSpPr>
          <p:cNvPr id="6" name="Rectangle 5">
            <a:extLst/>
          </p:cNvPr>
          <p:cNvSpPr/>
          <p:nvPr/>
        </p:nvSpPr>
        <p:spPr>
          <a:xfrm>
            <a:off x="0" y="8318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400800" y="1219200"/>
            <a:ext cx="2438400" cy="2062163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/>
              <a:t>0012FF7C </a:t>
            </a:r>
          </a:p>
          <a:p>
            <a:r>
              <a:rPr lang="en-US" altLang="en-US" sz="3200"/>
              <a:t>5 </a:t>
            </a:r>
          </a:p>
          <a:p>
            <a:r>
              <a:rPr lang="en-US" altLang="en-US" sz="3200"/>
              <a:t>0012FF7C</a:t>
            </a:r>
          </a:p>
          <a:p>
            <a:r>
              <a:rPr lang="en-US" altLang="en-US" sz="3200"/>
              <a:t> 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mtClean="0"/>
              <a:t>Computer Memory</a:t>
            </a:r>
          </a:p>
        </p:txBody>
      </p:sp>
      <p:sp>
        <p:nvSpPr>
          <p:cNvPr id="4099" name="Rectangle 3">
            <a:extLst/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848600" cy="411480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endParaRPr lang="en-US" altLang="zh-TW" dirty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TW" b="1" dirty="0" err="1">
                <a:solidFill>
                  <a:schemeClr val="accent1"/>
                </a:solidFill>
                <a:latin typeface="Courier New" pitchFamily="49" charset="0"/>
              </a:rPr>
              <a:t>int</a:t>
            </a:r>
            <a:r>
              <a:rPr lang="en-US" altLang="zh-TW" b="1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altLang="zh-TW" b="1" dirty="0">
                <a:latin typeface="Courier New" pitchFamily="49" charset="0"/>
              </a:rPr>
              <a:t>a = 100;</a:t>
            </a:r>
            <a:endParaRPr lang="en-US" altLang="zh-TW" b="1" dirty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/>
              <a:t>Each variable is assigned a memory slot (the size depends on the data type) and the variable’s data is stored there</a:t>
            </a:r>
          </a:p>
          <a:p>
            <a:pPr eaLnBrk="1" hangingPunct="1">
              <a:buFont typeface="Monotype Sorts" pitchFamily="2" charset="2"/>
              <a:buNone/>
              <a:defRPr/>
            </a:pPr>
            <a:endParaRPr lang="en-US" altLang="zh-TW" dirty="0"/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/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/>
          </a:p>
        </p:txBody>
      </p:sp>
      <p:sp>
        <p:nvSpPr>
          <p:cNvPr id="5124" name="Text Box 47"/>
          <p:cNvSpPr txBox="1">
            <a:spLocks noChangeArrowheads="1"/>
          </p:cNvSpPr>
          <p:nvPr/>
        </p:nvSpPr>
        <p:spPr bwMode="auto">
          <a:xfrm>
            <a:off x="4479925" y="5268913"/>
            <a:ext cx="39909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 sz="2000" b="1">
                <a:latin typeface="Arial" panose="020B0604020202020204" pitchFamily="34" charset="0"/>
              </a:rPr>
              <a:t>Variable a’s value, i.e., 100, is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b="1">
                <a:latin typeface="Arial" panose="020B0604020202020204" pitchFamily="34" charset="0"/>
              </a:rPr>
              <a:t>stored at memory location 1024</a:t>
            </a:r>
          </a:p>
        </p:txBody>
      </p:sp>
      <p:sp>
        <p:nvSpPr>
          <p:cNvPr id="371762" name="Rectangle 50">
            <a:extLst/>
          </p:cNvPr>
          <p:cNvSpPr>
            <a:spLocks noChangeArrowheads="1"/>
          </p:cNvSpPr>
          <p:nvPr/>
        </p:nvSpPr>
        <p:spPr bwMode="auto">
          <a:xfrm>
            <a:off x="3479800" y="45545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100</a:t>
            </a:r>
          </a:p>
        </p:txBody>
      </p:sp>
      <p:sp>
        <p:nvSpPr>
          <p:cNvPr id="371763" name="Rectangle 51">
            <a:extLst/>
          </p:cNvPr>
          <p:cNvSpPr>
            <a:spLocks noChangeArrowheads="1"/>
          </p:cNvSpPr>
          <p:nvPr/>
        </p:nvSpPr>
        <p:spPr bwMode="auto">
          <a:xfrm>
            <a:off x="2292350" y="45545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</a:rPr>
              <a:t>…</a:t>
            </a:r>
          </a:p>
        </p:txBody>
      </p:sp>
      <p:sp>
        <p:nvSpPr>
          <p:cNvPr id="371764" name="Rectangle 52">
            <a:extLst/>
          </p:cNvPr>
          <p:cNvSpPr>
            <a:spLocks noChangeArrowheads="1"/>
          </p:cNvSpPr>
          <p:nvPr/>
        </p:nvSpPr>
        <p:spPr bwMode="auto">
          <a:xfrm>
            <a:off x="4667250" y="45545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…</a:t>
            </a:r>
          </a:p>
        </p:txBody>
      </p:sp>
      <p:sp>
        <p:nvSpPr>
          <p:cNvPr id="371765" name="Rectangle 53">
            <a:extLst/>
          </p:cNvPr>
          <p:cNvSpPr>
            <a:spLocks noChangeArrowheads="1"/>
          </p:cNvSpPr>
          <p:nvPr/>
        </p:nvSpPr>
        <p:spPr bwMode="auto">
          <a:xfrm>
            <a:off x="5854700" y="45545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altLang="zh-TW" sz="2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1766" name="Rectangle 54">
            <a:extLst/>
          </p:cNvPr>
          <p:cNvSpPr>
            <a:spLocks noChangeArrowheads="1"/>
          </p:cNvSpPr>
          <p:nvPr/>
        </p:nvSpPr>
        <p:spPr bwMode="auto">
          <a:xfrm>
            <a:off x="7042150" y="45545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</a:rPr>
              <a:t>…</a:t>
            </a:r>
          </a:p>
        </p:txBody>
      </p:sp>
      <p:sp>
        <p:nvSpPr>
          <p:cNvPr id="5130" name="Text Box 55"/>
          <p:cNvSpPr txBox="1">
            <a:spLocks noChangeArrowheads="1"/>
          </p:cNvSpPr>
          <p:nvPr/>
        </p:nvSpPr>
        <p:spPr bwMode="auto">
          <a:xfrm>
            <a:off x="0" y="4114800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 sz="2000" b="1">
                <a:latin typeface="Arial" panose="020B0604020202020204" pitchFamily="34" charset="0"/>
              </a:rPr>
              <a:t>Memory address:</a:t>
            </a:r>
          </a:p>
        </p:txBody>
      </p:sp>
      <p:sp>
        <p:nvSpPr>
          <p:cNvPr id="5131" name="Text Box 56"/>
          <p:cNvSpPr txBox="1">
            <a:spLocks noChangeArrowheads="1"/>
          </p:cNvSpPr>
          <p:nvPr/>
        </p:nvSpPr>
        <p:spPr bwMode="auto">
          <a:xfrm>
            <a:off x="3557588" y="4114800"/>
            <a:ext cx="973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zh-TW" altLang="en-US" sz="2000" b="1">
                <a:latin typeface="Arial" panose="020B0604020202020204" pitchFamily="34" charset="0"/>
              </a:rPr>
              <a:t>1024</a:t>
            </a:r>
          </a:p>
        </p:txBody>
      </p:sp>
      <p:sp>
        <p:nvSpPr>
          <p:cNvPr id="5132" name="Text Box 57"/>
          <p:cNvSpPr txBox="1">
            <a:spLocks noChangeArrowheads="1"/>
          </p:cNvSpPr>
          <p:nvPr/>
        </p:nvSpPr>
        <p:spPr bwMode="auto">
          <a:xfrm>
            <a:off x="5854700" y="4114800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zh-TW" altLang="en-US" sz="2000" b="1">
                <a:latin typeface="Arial" panose="020B0604020202020204" pitchFamily="34" charset="0"/>
              </a:rPr>
              <a:t>1032</a:t>
            </a:r>
          </a:p>
        </p:txBody>
      </p:sp>
      <p:sp>
        <p:nvSpPr>
          <p:cNvPr id="5133" name="Text Box 58"/>
          <p:cNvSpPr txBox="1">
            <a:spLocks noChangeArrowheads="1"/>
          </p:cNvSpPr>
          <p:nvPr/>
        </p:nvSpPr>
        <p:spPr bwMode="auto">
          <a:xfrm>
            <a:off x="1524000" y="5662613"/>
            <a:ext cx="201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 sz="2000" b="1">
                <a:latin typeface="Courier New" panose="02070309020205020404" pitchFamily="49" charset="0"/>
              </a:rPr>
              <a:t>int a = 100;</a:t>
            </a:r>
          </a:p>
        </p:txBody>
      </p:sp>
      <p:sp>
        <p:nvSpPr>
          <p:cNvPr id="371772" name="Rectangle 60">
            <a:extLst/>
          </p:cNvPr>
          <p:cNvSpPr>
            <a:spLocks noChangeArrowheads="1"/>
          </p:cNvSpPr>
          <p:nvPr/>
        </p:nvSpPr>
        <p:spPr bwMode="auto">
          <a:xfrm>
            <a:off x="1143000" y="45545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</a:rPr>
              <a:t>…</a:t>
            </a:r>
          </a:p>
        </p:txBody>
      </p:sp>
      <p:sp>
        <p:nvSpPr>
          <p:cNvPr id="5135" name="Text Box 61"/>
          <p:cNvSpPr txBox="1">
            <a:spLocks noChangeArrowheads="1"/>
          </p:cNvSpPr>
          <p:nvPr/>
        </p:nvSpPr>
        <p:spPr bwMode="auto">
          <a:xfrm>
            <a:off x="2286000" y="4114800"/>
            <a:ext cx="973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zh-TW" altLang="en-US" sz="2000" b="1">
                <a:latin typeface="Arial" panose="020B0604020202020204" pitchFamily="34" charset="0"/>
              </a:rPr>
              <a:t>1020</a:t>
            </a:r>
          </a:p>
        </p:txBody>
      </p:sp>
      <p:sp>
        <p:nvSpPr>
          <p:cNvPr id="5136" name="Text Box 62"/>
          <p:cNvSpPr txBox="1">
            <a:spLocks noChangeArrowheads="1"/>
          </p:cNvSpPr>
          <p:nvPr/>
        </p:nvSpPr>
        <p:spPr bwMode="auto">
          <a:xfrm>
            <a:off x="3717925" y="5119688"/>
            <a:ext cx="280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 sz="2000" b="1">
                <a:latin typeface="Courier" pitchFamily="49" charset="0"/>
              </a:rPr>
              <a:t>a</a:t>
            </a:r>
          </a:p>
        </p:txBody>
      </p:sp>
      <p:pic>
        <p:nvPicPr>
          <p:cNvPr id="5137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0" y="4303713"/>
            <a:ext cx="1401763" cy="134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tangle 17">
            <a:extLst/>
          </p:cNvPr>
          <p:cNvSpPr/>
          <p:nvPr/>
        </p:nvSpPr>
        <p:spPr>
          <a:xfrm>
            <a:off x="0" y="8318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ubtitle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algn="just"/>
            <a:r>
              <a:rPr lang="en-US" altLang="en-US" dirty="0" smtClean="0"/>
              <a:t>This is why pointers must have a type.</a:t>
            </a:r>
          </a:p>
          <a:p>
            <a:pPr algn="just"/>
            <a:r>
              <a:rPr lang="en-US" altLang="en-US" dirty="0" smtClean="0"/>
              <a:t>Without a type, a pointer wouldn’t know how to interpret the contents it was pointing to when it was dereferenced. </a:t>
            </a:r>
          </a:p>
          <a:p>
            <a:pPr algn="just"/>
            <a:r>
              <a:rPr lang="en-US" altLang="en-US" dirty="0" smtClean="0"/>
              <a:t>It’s also why the type of the pointer and the variable address it’s being assigned to must match. </a:t>
            </a:r>
          </a:p>
          <a:p>
            <a:pPr algn="just"/>
            <a:r>
              <a:rPr lang="en-US" altLang="en-US" dirty="0" smtClean="0"/>
              <a:t>If they did not, when the pointer was dereferenced, it would misinterpret the bits as a different type.</a:t>
            </a:r>
          </a:p>
          <a:p>
            <a:pPr algn="just"/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7D5836D-A9F6-40FD-8E1C-88BC757986A5}" type="slidenum">
              <a:rPr lang="en-US" altLang="en-US" b="1">
                <a:solidFill>
                  <a:srgbClr val="898989"/>
                </a:solidFill>
                <a:latin typeface="Arial" panose="020B0604020202020204" pitchFamily="34" charset="0"/>
              </a:rPr>
              <a:pPr/>
              <a:t>40</a:t>
            </a:fld>
            <a:endParaRPr lang="en-US" altLang="en-US" b="1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/>
          </p:cNvPr>
          <p:cNvSpPr/>
          <p:nvPr/>
        </p:nvSpPr>
        <p:spPr>
          <a:xfrm>
            <a:off x="0" y="67246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mtClean="0"/>
              <a:t>Dereferencing pointers</a:t>
            </a:r>
          </a:p>
        </p:txBody>
      </p:sp>
      <p:sp>
        <p:nvSpPr>
          <p:cNvPr id="6" name="Rectangle 5">
            <a:extLst/>
          </p:cNvPr>
          <p:cNvSpPr/>
          <p:nvPr/>
        </p:nvSpPr>
        <p:spPr>
          <a:xfrm>
            <a:off x="0" y="8318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ubtitle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 latinLnBrk="1">
              <a:buFont typeface="Arial" panose="020B0604020202020204" pitchFamily="34" charset="0"/>
              <a:buNone/>
            </a:pPr>
            <a:r>
              <a:rPr lang="en-US" altLang="en-US" dirty="0" err="1" smtClean="0">
                <a:solidFill>
                  <a:srgbClr val="800080"/>
                </a:solidFill>
                <a:latin typeface="inherit"/>
              </a:rPr>
              <a:t>int</a:t>
            </a:r>
            <a:r>
              <a:rPr lang="en-US" altLang="en-US" dirty="0" smtClean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en-US" dirty="0" smtClean="0">
                <a:solidFill>
                  <a:srgbClr val="002D7A"/>
                </a:solidFill>
                <a:latin typeface="inherit"/>
              </a:rPr>
              <a:t>value1</a:t>
            </a:r>
            <a:r>
              <a:rPr lang="en-US" altLang="en-US" dirty="0" smtClean="0">
                <a:solidFill>
                  <a:srgbClr val="006FE0"/>
                </a:solidFill>
                <a:latin typeface="inherit"/>
              </a:rPr>
              <a:t> = </a:t>
            </a:r>
            <a:r>
              <a:rPr lang="en-US" altLang="en-US" dirty="0" smtClean="0">
                <a:solidFill>
                  <a:srgbClr val="002D7A"/>
                </a:solidFill>
                <a:latin typeface="inherit"/>
              </a:rPr>
              <a:t>5</a:t>
            </a:r>
            <a:r>
              <a:rPr lang="en-US" altLang="en-US" dirty="0" smtClean="0">
                <a:solidFill>
                  <a:srgbClr val="333333"/>
                </a:solidFill>
                <a:latin typeface="inherit"/>
              </a:rPr>
              <a:t>;</a:t>
            </a:r>
            <a:endParaRPr lang="en-US" altLang="en-US" dirty="0" smtClean="0">
              <a:solidFill>
                <a:srgbClr val="000000"/>
              </a:solidFill>
              <a:latin typeface="Monaco"/>
            </a:endParaRPr>
          </a:p>
          <a:p>
            <a:pPr marL="0" indent="0" latinLnBrk="1">
              <a:buFont typeface="Arial" panose="020B0604020202020204" pitchFamily="34" charset="0"/>
              <a:buNone/>
            </a:pPr>
            <a:r>
              <a:rPr lang="en-US" altLang="en-US" dirty="0" err="1" smtClean="0">
                <a:solidFill>
                  <a:srgbClr val="800080"/>
                </a:solidFill>
                <a:latin typeface="inherit"/>
              </a:rPr>
              <a:t>int</a:t>
            </a:r>
            <a:r>
              <a:rPr lang="en-US" altLang="en-US" dirty="0" smtClean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en-US" dirty="0" smtClean="0">
                <a:solidFill>
                  <a:srgbClr val="002D7A"/>
                </a:solidFill>
                <a:latin typeface="inherit"/>
              </a:rPr>
              <a:t>value2</a:t>
            </a:r>
            <a:r>
              <a:rPr lang="en-US" altLang="en-US" dirty="0" smtClean="0">
                <a:solidFill>
                  <a:srgbClr val="006FE0"/>
                </a:solidFill>
                <a:latin typeface="inherit"/>
              </a:rPr>
              <a:t> = </a:t>
            </a:r>
            <a:r>
              <a:rPr lang="en-US" altLang="en-US" dirty="0" smtClean="0">
                <a:solidFill>
                  <a:srgbClr val="002D7A"/>
                </a:solidFill>
                <a:latin typeface="inherit"/>
              </a:rPr>
              <a:t>7</a:t>
            </a:r>
            <a:r>
              <a:rPr lang="en-US" altLang="en-US" dirty="0" smtClean="0">
                <a:solidFill>
                  <a:srgbClr val="333333"/>
                </a:solidFill>
                <a:latin typeface="inherit"/>
              </a:rPr>
              <a:t>;</a:t>
            </a:r>
            <a:endParaRPr lang="en-US" altLang="en-US" dirty="0" smtClean="0">
              <a:solidFill>
                <a:srgbClr val="000000"/>
              </a:solidFill>
              <a:latin typeface="Monaco"/>
            </a:endParaRPr>
          </a:p>
          <a:p>
            <a:pPr marL="0" indent="0" latinLnBrk="1">
              <a:buFont typeface="Arial" panose="020B0604020202020204" pitchFamily="34" charset="0"/>
              <a:buNone/>
            </a:pPr>
            <a:r>
              <a:rPr lang="en-US" altLang="en-US" dirty="0" err="1" smtClean="0">
                <a:solidFill>
                  <a:srgbClr val="800080"/>
                </a:solidFill>
                <a:latin typeface="inherit"/>
              </a:rPr>
              <a:t>int</a:t>
            </a:r>
            <a:r>
              <a:rPr lang="en-US" altLang="en-US" dirty="0" smtClean="0">
                <a:solidFill>
                  <a:srgbClr val="006FE0"/>
                </a:solidFill>
                <a:latin typeface="inherit"/>
              </a:rPr>
              <a:t> *</a:t>
            </a:r>
            <a:r>
              <a:rPr lang="en-US" altLang="en-US" dirty="0" err="1" smtClean="0">
                <a:solidFill>
                  <a:srgbClr val="002D7A"/>
                </a:solidFill>
                <a:latin typeface="inherit"/>
              </a:rPr>
              <a:t>ptr</a:t>
            </a:r>
            <a:r>
              <a:rPr lang="en-US" altLang="en-US" dirty="0" smtClean="0">
                <a:solidFill>
                  <a:srgbClr val="333333"/>
                </a:solidFill>
                <a:latin typeface="inherit"/>
              </a:rPr>
              <a:t>;</a:t>
            </a:r>
            <a:endParaRPr lang="en-US" altLang="en-US" dirty="0" smtClean="0">
              <a:solidFill>
                <a:srgbClr val="000000"/>
              </a:solidFill>
              <a:latin typeface="Monaco"/>
            </a:endParaRPr>
          </a:p>
          <a:p>
            <a:pPr marL="0" indent="0" latinLnBrk="1">
              <a:buFont typeface="Arial" panose="020B0604020202020204" pitchFamily="34" charset="0"/>
              <a:buNone/>
            </a:pPr>
            <a:r>
              <a:rPr lang="en-US" altLang="en-US" dirty="0" err="1" smtClean="0">
                <a:solidFill>
                  <a:srgbClr val="002D7A"/>
                </a:solidFill>
                <a:latin typeface="inherit"/>
              </a:rPr>
              <a:t>ptr</a:t>
            </a:r>
            <a:r>
              <a:rPr lang="en-US" altLang="en-US" dirty="0" smtClean="0">
                <a:solidFill>
                  <a:srgbClr val="006FE0"/>
                </a:solidFill>
                <a:latin typeface="inherit"/>
              </a:rPr>
              <a:t> = </a:t>
            </a:r>
            <a:r>
              <a:rPr lang="en-US" altLang="en-US" dirty="0" smtClean="0">
                <a:solidFill>
                  <a:srgbClr val="002D7A"/>
                </a:solidFill>
                <a:latin typeface="inherit"/>
              </a:rPr>
              <a:t>&amp;value1</a:t>
            </a:r>
            <a:r>
              <a:rPr lang="en-US" altLang="en-US" dirty="0" smtClean="0">
                <a:solidFill>
                  <a:srgbClr val="333333"/>
                </a:solidFill>
                <a:latin typeface="inherit"/>
              </a:rPr>
              <a:t>;</a:t>
            </a:r>
            <a:r>
              <a:rPr lang="en-US" altLang="en-US" dirty="0" smtClean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en-US" dirty="0" smtClean="0">
                <a:solidFill>
                  <a:srgbClr val="008000"/>
                </a:solidFill>
                <a:latin typeface="inherit"/>
              </a:rPr>
              <a:t>// </a:t>
            </a:r>
            <a:r>
              <a:rPr lang="en-US" altLang="en-US" dirty="0" err="1" smtClean="0">
                <a:solidFill>
                  <a:srgbClr val="00B0F0"/>
                </a:solidFill>
                <a:latin typeface="inherit"/>
              </a:rPr>
              <a:t>ptr</a:t>
            </a:r>
            <a:r>
              <a:rPr lang="en-US" altLang="en-US" dirty="0" smtClean="0">
                <a:solidFill>
                  <a:srgbClr val="00B0F0"/>
                </a:solidFill>
                <a:latin typeface="inherit"/>
              </a:rPr>
              <a:t> </a:t>
            </a:r>
            <a:r>
              <a:rPr lang="en-US" altLang="en-US" dirty="0" smtClean="0">
                <a:solidFill>
                  <a:srgbClr val="008000"/>
                </a:solidFill>
                <a:latin typeface="inherit"/>
              </a:rPr>
              <a:t>points to value1</a:t>
            </a:r>
            <a:endParaRPr lang="en-US" altLang="en-US" dirty="0" smtClean="0">
              <a:solidFill>
                <a:srgbClr val="000000"/>
              </a:solidFill>
              <a:latin typeface="Monaco"/>
            </a:endParaRPr>
          </a:p>
          <a:p>
            <a:pPr marL="0" indent="0" latinLnBrk="1">
              <a:buFont typeface="Arial" panose="020B0604020202020204" pitchFamily="34" charset="0"/>
              <a:buNone/>
            </a:pPr>
            <a:r>
              <a:rPr lang="en-US" altLang="en-US" dirty="0" err="1" smtClean="0">
                <a:solidFill>
                  <a:srgbClr val="800080"/>
                </a:solidFill>
                <a:latin typeface="inherit"/>
              </a:rPr>
              <a:t>cout</a:t>
            </a:r>
            <a:r>
              <a:rPr lang="en-US" altLang="en-US" dirty="0" smtClean="0">
                <a:solidFill>
                  <a:srgbClr val="006FE0"/>
                </a:solidFill>
                <a:latin typeface="inherit"/>
              </a:rPr>
              <a:t> &lt;&lt; *</a:t>
            </a:r>
            <a:r>
              <a:rPr lang="en-US" altLang="en-US" dirty="0" err="1" smtClean="0">
                <a:solidFill>
                  <a:srgbClr val="002D7A"/>
                </a:solidFill>
                <a:latin typeface="inherit"/>
              </a:rPr>
              <a:t>ptr</a:t>
            </a:r>
            <a:r>
              <a:rPr lang="en-US" altLang="en-US" dirty="0" smtClean="0">
                <a:solidFill>
                  <a:srgbClr val="333333"/>
                </a:solidFill>
                <a:latin typeface="inherit"/>
              </a:rPr>
              <a:t>;</a:t>
            </a:r>
            <a:r>
              <a:rPr lang="en-US" altLang="en-US" dirty="0" smtClean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en-US" dirty="0" smtClean="0">
                <a:solidFill>
                  <a:srgbClr val="008000"/>
                </a:solidFill>
                <a:latin typeface="inherit"/>
              </a:rPr>
              <a:t>// prints 5</a:t>
            </a:r>
            <a:endParaRPr lang="en-US" altLang="en-US" dirty="0" smtClean="0">
              <a:solidFill>
                <a:srgbClr val="000000"/>
              </a:solidFill>
              <a:latin typeface="Monaco"/>
            </a:endParaRPr>
          </a:p>
          <a:p>
            <a:pPr marL="0" indent="0" latinLnBrk="1">
              <a:buFont typeface="Arial" panose="020B0604020202020204" pitchFamily="34" charset="0"/>
              <a:buNone/>
            </a:pPr>
            <a:r>
              <a:rPr lang="en-US" altLang="en-US" dirty="0" err="1" smtClean="0">
                <a:solidFill>
                  <a:srgbClr val="002D7A"/>
                </a:solidFill>
                <a:latin typeface="inherit"/>
              </a:rPr>
              <a:t>ptr</a:t>
            </a:r>
            <a:r>
              <a:rPr lang="en-US" altLang="en-US" dirty="0" smtClean="0">
                <a:solidFill>
                  <a:srgbClr val="006FE0"/>
                </a:solidFill>
                <a:latin typeface="inherit"/>
              </a:rPr>
              <a:t> = </a:t>
            </a:r>
            <a:r>
              <a:rPr lang="en-US" altLang="en-US" dirty="0" smtClean="0">
                <a:solidFill>
                  <a:srgbClr val="002D7A"/>
                </a:solidFill>
                <a:latin typeface="inherit"/>
              </a:rPr>
              <a:t>&amp;value2</a:t>
            </a:r>
            <a:r>
              <a:rPr lang="en-US" altLang="en-US" dirty="0" smtClean="0">
                <a:solidFill>
                  <a:srgbClr val="333333"/>
                </a:solidFill>
                <a:latin typeface="inherit"/>
              </a:rPr>
              <a:t>;</a:t>
            </a:r>
            <a:r>
              <a:rPr lang="en-US" altLang="en-US" dirty="0" smtClean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en-US" dirty="0" smtClean="0">
                <a:solidFill>
                  <a:srgbClr val="008000"/>
                </a:solidFill>
                <a:latin typeface="inherit"/>
              </a:rPr>
              <a:t>// </a:t>
            </a:r>
            <a:r>
              <a:rPr lang="en-US" altLang="en-US" dirty="0" err="1" smtClean="0">
                <a:solidFill>
                  <a:srgbClr val="00B0F0"/>
                </a:solidFill>
                <a:latin typeface="inherit"/>
              </a:rPr>
              <a:t>ptr</a:t>
            </a:r>
            <a:r>
              <a:rPr lang="en-US" altLang="en-US" dirty="0" smtClean="0">
                <a:solidFill>
                  <a:srgbClr val="008000"/>
                </a:solidFill>
                <a:latin typeface="inherit"/>
              </a:rPr>
              <a:t> now points to value2</a:t>
            </a:r>
            <a:endParaRPr lang="en-US" altLang="en-US" dirty="0" smtClean="0">
              <a:solidFill>
                <a:srgbClr val="000000"/>
              </a:solidFill>
              <a:latin typeface="Monaco"/>
            </a:endParaRPr>
          </a:p>
          <a:p>
            <a:pPr marL="0" indent="0" latinLnBrk="1">
              <a:buFont typeface="Arial" panose="020B0604020202020204" pitchFamily="34" charset="0"/>
              <a:buNone/>
            </a:pPr>
            <a:r>
              <a:rPr lang="en-US" altLang="en-US" dirty="0" err="1" smtClean="0">
                <a:solidFill>
                  <a:srgbClr val="800080"/>
                </a:solidFill>
                <a:latin typeface="inherit"/>
              </a:rPr>
              <a:t>cout</a:t>
            </a:r>
            <a:r>
              <a:rPr lang="en-US" altLang="en-US" dirty="0" smtClean="0">
                <a:solidFill>
                  <a:srgbClr val="006FE0"/>
                </a:solidFill>
                <a:latin typeface="inherit"/>
              </a:rPr>
              <a:t> &lt;&lt; *</a:t>
            </a:r>
            <a:r>
              <a:rPr lang="en-US" altLang="en-US" dirty="0" err="1" smtClean="0">
                <a:solidFill>
                  <a:srgbClr val="002D7A"/>
                </a:solidFill>
                <a:latin typeface="inherit"/>
              </a:rPr>
              <a:t>ptr</a:t>
            </a:r>
            <a:r>
              <a:rPr lang="en-US" altLang="en-US" dirty="0" smtClean="0">
                <a:solidFill>
                  <a:srgbClr val="333333"/>
                </a:solidFill>
                <a:latin typeface="inherit"/>
              </a:rPr>
              <a:t>;</a:t>
            </a:r>
            <a:r>
              <a:rPr lang="en-US" altLang="en-US" dirty="0" smtClean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en-US" dirty="0" smtClean="0">
                <a:solidFill>
                  <a:srgbClr val="008000"/>
                </a:solidFill>
                <a:latin typeface="inherit"/>
              </a:rPr>
              <a:t>// prints 7</a:t>
            </a:r>
            <a:endParaRPr lang="en-US" altLang="en-US" dirty="0" smtClean="0">
              <a:solidFill>
                <a:srgbClr val="000000"/>
              </a:solidFill>
              <a:latin typeface="Monaco"/>
            </a:endParaRP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7B0E935-F08B-407A-99C6-855B62A5253E}" type="slidenum">
              <a:rPr lang="en-US" altLang="en-US" b="1">
                <a:solidFill>
                  <a:srgbClr val="898989"/>
                </a:solidFill>
                <a:latin typeface="Arial" panose="020B0604020202020204" pitchFamily="34" charset="0"/>
              </a:rPr>
              <a:pPr/>
              <a:t>41</a:t>
            </a:fld>
            <a:endParaRPr lang="en-US" altLang="en-US" b="1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/>
          </p:cNvPr>
          <p:cNvSpPr/>
          <p:nvPr/>
        </p:nvSpPr>
        <p:spPr>
          <a:xfrm>
            <a:off x="0" y="67246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03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00B0F0"/>
                </a:solidFill>
              </a:rPr>
              <a:t>Reassignin</a:t>
            </a:r>
            <a:r>
              <a:rPr lang="en-US" altLang="en-US" dirty="0" smtClean="0"/>
              <a:t>g pointers</a:t>
            </a:r>
          </a:p>
        </p:txBody>
      </p:sp>
      <p:sp>
        <p:nvSpPr>
          <p:cNvPr id="6" name="Rectangle 5">
            <a:extLst/>
          </p:cNvPr>
          <p:cNvSpPr/>
          <p:nvPr/>
        </p:nvSpPr>
        <p:spPr>
          <a:xfrm>
            <a:off x="0" y="8318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/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/>
              <a:t>When the address of variable value is assigned to </a:t>
            </a:r>
            <a:r>
              <a:rPr lang="en-US" dirty="0" err="1"/>
              <a:t>ptr</a:t>
            </a:r>
            <a:r>
              <a:rPr lang="en-US" dirty="0"/>
              <a:t>, the following are true: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 err="1">
                <a:solidFill>
                  <a:srgbClr val="00B0F0"/>
                </a:solidFill>
              </a:rPr>
              <a:t>ptr</a:t>
            </a:r>
            <a:r>
              <a:rPr lang="en-US" dirty="0"/>
              <a:t> is the same as </a:t>
            </a:r>
            <a:r>
              <a:rPr lang="en-US" dirty="0">
                <a:solidFill>
                  <a:srgbClr val="00B0F0"/>
                </a:solidFill>
              </a:rPr>
              <a:t>&amp;value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>
                <a:solidFill>
                  <a:srgbClr val="00B0F0"/>
                </a:solidFill>
              </a:rPr>
              <a:t>*</a:t>
            </a:r>
            <a:r>
              <a:rPr lang="en-US" dirty="0" err="1">
                <a:solidFill>
                  <a:srgbClr val="00B0F0"/>
                </a:solidFill>
              </a:rPr>
              <a:t>ptr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is treated the same as </a:t>
            </a:r>
            <a:r>
              <a:rPr lang="en-US" dirty="0">
                <a:solidFill>
                  <a:srgbClr val="00B0F0"/>
                </a:solidFill>
              </a:rPr>
              <a:t>value</a:t>
            </a:r>
          </a:p>
          <a:p>
            <a:pPr marL="0" indent="0" latinLnBrk="1">
              <a:buFont typeface="Arial" charset="0"/>
              <a:buNone/>
              <a:defRPr/>
            </a:pPr>
            <a:endParaRPr lang="en-US" dirty="0" smtClean="0">
              <a:solidFill>
                <a:srgbClr val="000000"/>
              </a:solidFill>
              <a:latin typeface="Monaco"/>
            </a:endParaRP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68A00A-BB6C-4D42-87FC-C7E9D4297FFE}" type="slidenum">
              <a:rPr lang="en-US" altLang="en-US" b="1">
                <a:solidFill>
                  <a:srgbClr val="898989"/>
                </a:solidFill>
                <a:latin typeface="Arial" panose="020B0604020202020204" pitchFamily="34" charset="0"/>
              </a:rPr>
              <a:pPr/>
              <a:t>42</a:t>
            </a:fld>
            <a:endParaRPr lang="en-US" altLang="en-US" b="1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/>
          </p:cNvPr>
          <p:cNvSpPr/>
          <p:nvPr/>
        </p:nvSpPr>
        <p:spPr>
          <a:xfrm>
            <a:off x="0" y="67246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061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mtClean="0"/>
              <a:t>Reassigning pointers</a:t>
            </a:r>
          </a:p>
        </p:txBody>
      </p:sp>
      <p:sp>
        <p:nvSpPr>
          <p:cNvPr id="6" name="Rectangle 5">
            <a:extLst/>
          </p:cNvPr>
          <p:cNvSpPr/>
          <p:nvPr/>
        </p:nvSpPr>
        <p:spPr>
          <a:xfrm>
            <a:off x="0" y="8318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ubtitle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altLang="en-US" smtClean="0"/>
              <a:t>The size of a pointer is dependent upon the architecture the executable is compiled for – </a:t>
            </a:r>
          </a:p>
          <a:p>
            <a:r>
              <a:rPr lang="en-US" altLang="en-US" smtClean="0"/>
              <a:t>a 32-bit executable uses 32-bit memory addresses -- consequently, a pointer on a 32-bit machine is 32 bits (4 bytes). </a:t>
            </a:r>
          </a:p>
          <a:p>
            <a:r>
              <a:rPr lang="en-US" altLang="en-US" smtClean="0"/>
              <a:t>With a 64-bit executable, a pointer would be 64 bits (8 bytes). Note that this is true regardless of what is being pointed to</a:t>
            </a:r>
            <a:br>
              <a:rPr lang="en-US" altLang="en-US" smtClean="0"/>
            </a:br>
            <a:endParaRPr lang="en-US" altLang="en-US" smtClean="0">
              <a:solidFill>
                <a:srgbClr val="000000"/>
              </a:solidFill>
              <a:latin typeface="Monaco"/>
            </a:endParaRP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E660542-8535-4039-A134-530E8CDCE909}" type="slidenum">
              <a:rPr lang="en-US" altLang="en-US" b="1">
                <a:solidFill>
                  <a:srgbClr val="898989"/>
                </a:solidFill>
                <a:latin typeface="Arial" panose="020B0604020202020204" pitchFamily="34" charset="0"/>
              </a:rPr>
              <a:pPr/>
              <a:t>43</a:t>
            </a:fld>
            <a:endParaRPr lang="en-US" altLang="en-US" b="1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/>
          </p:cNvPr>
          <p:cNvSpPr/>
          <p:nvPr/>
        </p:nvSpPr>
        <p:spPr>
          <a:xfrm>
            <a:off x="0" y="67246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085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mtClean="0"/>
              <a:t>The size of pointers</a:t>
            </a:r>
          </a:p>
        </p:txBody>
      </p:sp>
      <p:sp>
        <p:nvSpPr>
          <p:cNvPr id="6" name="Rectangle 5">
            <a:extLst/>
          </p:cNvPr>
          <p:cNvSpPr/>
          <p:nvPr/>
        </p:nvSpPr>
        <p:spPr>
          <a:xfrm>
            <a:off x="0" y="8318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/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 latinLnBrk="1">
              <a:buFont typeface="Arial" charset="0"/>
              <a:buNone/>
              <a:defRPr/>
            </a:pPr>
            <a:r>
              <a:rPr lang="en-US" dirty="0" smtClean="0">
                <a:solidFill>
                  <a:srgbClr val="800080"/>
                </a:solidFill>
                <a:latin typeface="inherit"/>
              </a:rPr>
              <a:t>char</a:t>
            </a:r>
            <a:r>
              <a:rPr lang="en-US" dirty="0" smtClean="0">
                <a:solidFill>
                  <a:srgbClr val="006FE0"/>
                </a:solidFill>
                <a:latin typeface="inherit"/>
              </a:rPr>
              <a:t> *</a:t>
            </a:r>
            <a:r>
              <a:rPr lang="en-US" dirty="0" err="1" smtClean="0">
                <a:solidFill>
                  <a:srgbClr val="002D7A"/>
                </a:solidFill>
                <a:latin typeface="inherit"/>
              </a:rPr>
              <a:t>chPtr</a:t>
            </a:r>
            <a:r>
              <a:rPr lang="en-US" dirty="0" smtClean="0">
                <a:solidFill>
                  <a:srgbClr val="333333"/>
                </a:solidFill>
                <a:latin typeface="inherit"/>
              </a:rPr>
              <a:t>;</a:t>
            </a:r>
            <a:r>
              <a:rPr lang="en-US" dirty="0" smtClean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inherit"/>
              </a:rPr>
              <a:t>// chars are 1 byte</a:t>
            </a:r>
            <a:endParaRPr lang="en-US" dirty="0" smtClean="0">
              <a:solidFill>
                <a:srgbClr val="000000"/>
              </a:solidFill>
              <a:latin typeface="Monaco"/>
            </a:endParaRPr>
          </a:p>
          <a:p>
            <a:pPr marL="0" indent="0" latinLnBrk="1">
              <a:buFont typeface="Arial" charset="0"/>
              <a:buNone/>
              <a:defRPr/>
            </a:pPr>
            <a:r>
              <a:rPr lang="en-US" dirty="0" err="1" smtClean="0">
                <a:solidFill>
                  <a:srgbClr val="800080"/>
                </a:solidFill>
                <a:latin typeface="inherit"/>
              </a:rPr>
              <a:t>int</a:t>
            </a:r>
            <a:r>
              <a:rPr lang="en-US" dirty="0" smtClean="0">
                <a:solidFill>
                  <a:srgbClr val="006FE0"/>
                </a:solidFill>
                <a:latin typeface="inherit"/>
              </a:rPr>
              <a:t> *</a:t>
            </a:r>
            <a:r>
              <a:rPr lang="en-US" dirty="0" err="1" smtClean="0">
                <a:solidFill>
                  <a:srgbClr val="002D7A"/>
                </a:solidFill>
                <a:latin typeface="inherit"/>
              </a:rPr>
              <a:t>iPtr</a:t>
            </a:r>
            <a:r>
              <a:rPr lang="en-US" dirty="0" smtClean="0">
                <a:solidFill>
                  <a:srgbClr val="333333"/>
                </a:solidFill>
                <a:latin typeface="inherit"/>
              </a:rPr>
              <a:t>;</a:t>
            </a:r>
            <a:r>
              <a:rPr lang="en-US" dirty="0" smtClean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inherit"/>
              </a:rPr>
              <a:t>// </a:t>
            </a:r>
            <a:r>
              <a:rPr lang="en-US" dirty="0" err="1" smtClean="0">
                <a:solidFill>
                  <a:srgbClr val="008000"/>
                </a:solidFill>
                <a:latin typeface="inherit"/>
              </a:rPr>
              <a:t>ints</a:t>
            </a:r>
            <a:r>
              <a:rPr lang="en-US" dirty="0" smtClean="0">
                <a:solidFill>
                  <a:srgbClr val="008000"/>
                </a:solidFill>
                <a:latin typeface="inherit"/>
              </a:rPr>
              <a:t> are usually 4 bytes</a:t>
            </a:r>
            <a:endParaRPr lang="en-US" dirty="0" smtClean="0">
              <a:solidFill>
                <a:srgbClr val="000000"/>
              </a:solidFill>
              <a:latin typeface="Monaco"/>
            </a:endParaRPr>
          </a:p>
          <a:p>
            <a:pPr marL="0" indent="0" latinLnBrk="1">
              <a:buFont typeface="Arial" charset="0"/>
              <a:buNone/>
              <a:defRPr/>
            </a:pPr>
            <a:r>
              <a:rPr lang="en-US" dirty="0" err="1" smtClean="0">
                <a:solidFill>
                  <a:srgbClr val="800080"/>
                </a:solidFill>
                <a:latin typeface="inherit"/>
              </a:rPr>
              <a:t>cout</a:t>
            </a:r>
            <a:r>
              <a:rPr lang="en-US" dirty="0" smtClean="0">
                <a:solidFill>
                  <a:srgbClr val="006FE0"/>
                </a:solidFill>
                <a:latin typeface="inherit"/>
              </a:rPr>
              <a:t> &lt;&lt; </a:t>
            </a:r>
            <a:r>
              <a:rPr lang="en-US" dirty="0" err="1" smtClean="0">
                <a:solidFill>
                  <a:srgbClr val="800080"/>
                </a:solidFill>
                <a:latin typeface="inherit"/>
              </a:rPr>
              <a:t>sizeof</a:t>
            </a:r>
            <a:r>
              <a:rPr lang="en-US" dirty="0" smtClean="0">
                <a:solidFill>
                  <a:srgbClr val="333333"/>
                </a:solidFill>
                <a:latin typeface="inherit"/>
              </a:rPr>
              <a:t>(</a:t>
            </a:r>
            <a:r>
              <a:rPr lang="en-US" dirty="0" err="1" smtClean="0">
                <a:solidFill>
                  <a:srgbClr val="002D7A"/>
                </a:solidFill>
                <a:latin typeface="inherit"/>
              </a:rPr>
              <a:t>chPtr</a:t>
            </a:r>
            <a:r>
              <a:rPr lang="en-US" dirty="0" smtClean="0">
                <a:solidFill>
                  <a:srgbClr val="333333"/>
                </a:solidFill>
                <a:latin typeface="inherit"/>
              </a:rPr>
              <a:t>)</a:t>
            </a:r>
            <a:r>
              <a:rPr lang="en-US" dirty="0" smtClean="0">
                <a:solidFill>
                  <a:srgbClr val="006FE0"/>
                </a:solidFill>
                <a:latin typeface="inherit"/>
              </a:rPr>
              <a:t> &lt;&lt; </a:t>
            </a:r>
            <a:r>
              <a:rPr lang="en-US" dirty="0" smtClean="0">
                <a:solidFill>
                  <a:srgbClr val="CE0000"/>
                </a:solidFill>
                <a:latin typeface="inherit"/>
              </a:rPr>
              <a:t>'\n'</a:t>
            </a:r>
            <a:r>
              <a:rPr lang="en-US" dirty="0" smtClean="0">
                <a:solidFill>
                  <a:srgbClr val="333333"/>
                </a:solidFill>
                <a:latin typeface="inherit"/>
              </a:rPr>
              <a:t>;</a:t>
            </a:r>
            <a:r>
              <a:rPr lang="en-US" dirty="0" smtClean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inherit"/>
              </a:rPr>
              <a:t>// prints 4</a:t>
            </a:r>
            <a:endParaRPr lang="en-US" dirty="0" smtClean="0">
              <a:solidFill>
                <a:srgbClr val="000000"/>
              </a:solidFill>
              <a:latin typeface="Monaco"/>
            </a:endParaRPr>
          </a:p>
          <a:p>
            <a:pPr marL="0" indent="0" latinLnBrk="1">
              <a:buFont typeface="Arial" charset="0"/>
              <a:buNone/>
              <a:defRPr/>
            </a:pPr>
            <a:r>
              <a:rPr lang="en-US" dirty="0" err="1" smtClean="0">
                <a:solidFill>
                  <a:srgbClr val="800080"/>
                </a:solidFill>
                <a:latin typeface="inherit"/>
              </a:rPr>
              <a:t>cout</a:t>
            </a:r>
            <a:r>
              <a:rPr lang="en-US" dirty="0" smtClean="0">
                <a:solidFill>
                  <a:srgbClr val="006FE0"/>
                </a:solidFill>
                <a:latin typeface="inherit"/>
              </a:rPr>
              <a:t> &lt;&lt; </a:t>
            </a:r>
            <a:r>
              <a:rPr lang="en-US" dirty="0" err="1" smtClean="0">
                <a:solidFill>
                  <a:srgbClr val="800080"/>
                </a:solidFill>
                <a:latin typeface="inherit"/>
              </a:rPr>
              <a:t>sizeof</a:t>
            </a:r>
            <a:r>
              <a:rPr lang="en-US" dirty="0" smtClean="0">
                <a:solidFill>
                  <a:srgbClr val="333333"/>
                </a:solidFill>
                <a:latin typeface="inherit"/>
              </a:rPr>
              <a:t>(</a:t>
            </a:r>
            <a:r>
              <a:rPr lang="en-US" dirty="0" err="1" smtClean="0">
                <a:solidFill>
                  <a:srgbClr val="002D7A"/>
                </a:solidFill>
                <a:latin typeface="inherit"/>
              </a:rPr>
              <a:t>iPtr</a:t>
            </a:r>
            <a:r>
              <a:rPr lang="en-US" dirty="0" smtClean="0">
                <a:solidFill>
                  <a:srgbClr val="333333"/>
                </a:solidFill>
                <a:latin typeface="inherit"/>
              </a:rPr>
              <a:t>)</a:t>
            </a:r>
            <a:r>
              <a:rPr lang="en-US" dirty="0" smtClean="0">
                <a:solidFill>
                  <a:srgbClr val="006FE0"/>
                </a:solidFill>
                <a:latin typeface="inherit"/>
              </a:rPr>
              <a:t> &lt;&lt; </a:t>
            </a:r>
            <a:r>
              <a:rPr lang="en-US" dirty="0" smtClean="0">
                <a:solidFill>
                  <a:srgbClr val="CE0000"/>
                </a:solidFill>
                <a:latin typeface="inherit"/>
              </a:rPr>
              <a:t>'\n'</a:t>
            </a:r>
            <a:r>
              <a:rPr lang="en-US" dirty="0" smtClean="0">
                <a:solidFill>
                  <a:srgbClr val="333333"/>
                </a:solidFill>
                <a:latin typeface="inherit"/>
              </a:rPr>
              <a:t>;</a:t>
            </a:r>
            <a:r>
              <a:rPr lang="en-US" dirty="0" smtClean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inherit"/>
              </a:rPr>
              <a:t>// prints 4</a:t>
            </a:r>
            <a:endParaRPr lang="en-US" dirty="0" smtClean="0">
              <a:solidFill>
                <a:srgbClr val="000000"/>
              </a:solidFill>
              <a:latin typeface="Monaco"/>
            </a:endParaRPr>
          </a:p>
          <a:p>
            <a:pPr>
              <a:buFont typeface="Arial" charset="0"/>
              <a:buChar char="•"/>
              <a:defRPr/>
            </a:pPr>
            <a:r>
              <a:rPr lang="en-US" dirty="0"/>
              <a:t>As you can see, the size of the pointer is always the same. This is because a pointer is just a memory address, and the number of bits needed to access a memory address on a given machine is always constant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>
              <a:solidFill>
                <a:srgbClr val="000000"/>
              </a:solidFill>
              <a:latin typeface="Monaco"/>
            </a:endParaRP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C818354-7E76-45CE-800C-758B88CCDD27}" type="slidenum">
              <a:rPr lang="en-US" altLang="en-US" b="1">
                <a:solidFill>
                  <a:srgbClr val="898989"/>
                </a:solidFill>
                <a:latin typeface="Arial" panose="020B0604020202020204" pitchFamily="34" charset="0"/>
              </a:rPr>
              <a:pPr/>
              <a:t>44</a:t>
            </a:fld>
            <a:endParaRPr lang="en-US" altLang="en-US" b="1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/>
          </p:cNvPr>
          <p:cNvSpPr/>
          <p:nvPr/>
        </p:nvSpPr>
        <p:spPr>
          <a:xfrm>
            <a:off x="0" y="67246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109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mtClean="0"/>
              <a:t>The size of pointers</a:t>
            </a:r>
          </a:p>
        </p:txBody>
      </p:sp>
      <p:sp>
        <p:nvSpPr>
          <p:cNvPr id="6" name="Rectangle 5">
            <a:extLst/>
          </p:cNvPr>
          <p:cNvSpPr/>
          <p:nvPr/>
        </p:nvSpPr>
        <p:spPr>
          <a:xfrm>
            <a:off x="0" y="8318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mtClean="0"/>
              <a:t>Don’t get confused</a:t>
            </a:r>
          </a:p>
        </p:txBody>
      </p:sp>
      <p:sp>
        <p:nvSpPr>
          <p:cNvPr id="48131" name="Rectangle 3"/>
          <p:cNvSpPr>
            <a:spLocks noGrp="1"/>
          </p:cNvSpPr>
          <p:nvPr>
            <p:ph idx="1"/>
          </p:nvPr>
        </p:nvSpPr>
        <p:spPr>
          <a:xfrm>
            <a:off x="609600" y="1371600"/>
            <a:ext cx="8458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Declaring a pointer means only that it is a pointer: </a:t>
            </a:r>
            <a:r>
              <a:rPr lang="en-US" altLang="zh-TW" sz="2400" dirty="0" err="1" smtClean="0">
                <a:latin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</a:rPr>
              <a:t> *p;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Don’t be confused with the dereferencing operator, which is also written with an asterisk (</a:t>
            </a:r>
            <a:r>
              <a:rPr lang="en-US" altLang="zh-TW" sz="2400" dirty="0" smtClean="0">
                <a:latin typeface="Courier" pitchFamily="49" charset="0"/>
              </a:rPr>
              <a:t>*</a:t>
            </a:r>
            <a:r>
              <a:rPr lang="en-US" altLang="zh-TW" sz="2400" dirty="0" smtClean="0"/>
              <a:t>). They are simply two different tasks represented with the same sign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600" dirty="0" err="1" smtClean="0">
                <a:latin typeface="Courier New" panose="02070309020205020404" pitchFamily="49" charset="0"/>
              </a:rPr>
              <a:t>int</a:t>
            </a:r>
            <a:r>
              <a:rPr lang="en-US" altLang="zh-TW" sz="2600" dirty="0" smtClean="0">
                <a:latin typeface="Courier New" panose="02070309020205020404" pitchFamily="49" charset="0"/>
              </a:rPr>
              <a:t> a = 100, b = 88, c = 8;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600" dirty="0" err="1" smtClean="0">
                <a:latin typeface="Courier New" panose="02070309020205020404" pitchFamily="49" charset="0"/>
              </a:rPr>
              <a:t>int</a:t>
            </a:r>
            <a:r>
              <a:rPr lang="en-US" altLang="zh-TW" sz="2600" dirty="0" smtClean="0">
                <a:latin typeface="Courier New" panose="02070309020205020404" pitchFamily="49" charset="0"/>
              </a:rPr>
              <a:t> *p1 = &amp;a, *p2= &amp;b, </a:t>
            </a:r>
            <a:r>
              <a:rPr lang="en-US" altLang="zh-TW" sz="26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*p3</a:t>
            </a:r>
            <a:r>
              <a:rPr lang="en-US" altLang="zh-TW" sz="2600" dirty="0" smtClean="0">
                <a:latin typeface="Courier New" panose="02070309020205020404" pitchFamily="49" charset="0"/>
              </a:rPr>
              <a:t> = &amp;c;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600" dirty="0" err="1" smtClean="0">
                <a:latin typeface="Courier New" panose="02070309020205020404" pitchFamily="49" charset="0"/>
              </a:rPr>
              <a:t>cout</a:t>
            </a:r>
            <a:r>
              <a:rPr lang="en-US" altLang="zh-TW" sz="2600" dirty="0" smtClean="0">
                <a:latin typeface="Courier New" panose="02070309020205020404" pitchFamily="49" charset="0"/>
              </a:rPr>
              <a:t> &lt;&lt; a &lt;&lt;</a:t>
            </a:r>
            <a:r>
              <a:rPr lang="en-US" altLang="zh-TW" sz="2600" dirty="0" err="1" smtClean="0">
                <a:latin typeface="Courier New" panose="02070309020205020404" pitchFamily="49" charset="0"/>
              </a:rPr>
              <a:t>endl</a:t>
            </a:r>
            <a:r>
              <a:rPr lang="en-US" altLang="zh-TW" sz="2600" dirty="0" smtClean="0">
                <a:latin typeface="Courier New" panose="02070309020205020404" pitchFamily="49" charset="0"/>
              </a:rPr>
              <a:t> &lt;&lt; b &lt;&lt; </a:t>
            </a:r>
            <a:r>
              <a:rPr lang="en-US" altLang="zh-TW" sz="2600" dirty="0" err="1" smtClean="0">
                <a:latin typeface="Courier New" panose="02070309020205020404" pitchFamily="49" charset="0"/>
              </a:rPr>
              <a:t>endl</a:t>
            </a:r>
            <a:r>
              <a:rPr lang="en-US" altLang="zh-TW" sz="2600" dirty="0" smtClean="0">
                <a:latin typeface="Courier New" panose="02070309020205020404" pitchFamily="49" charset="0"/>
              </a:rPr>
              <a:t> &lt;&lt; c;	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TW" sz="2600" dirty="0" err="1" smtClean="0">
                <a:latin typeface="Courier New" panose="02070309020205020404" pitchFamily="49" charset="0"/>
              </a:rPr>
              <a:t>cout</a:t>
            </a:r>
            <a:r>
              <a:rPr lang="en-US" altLang="zh-TW" sz="2600" dirty="0" smtClean="0">
                <a:latin typeface="Courier New" panose="02070309020205020404" pitchFamily="49" charset="0"/>
              </a:rPr>
              <a:t> &lt;&lt; p1 &lt;&lt;</a:t>
            </a:r>
            <a:r>
              <a:rPr lang="en-US" altLang="zh-TW" sz="2600" dirty="0" err="1" smtClean="0">
                <a:latin typeface="Courier New" panose="02070309020205020404" pitchFamily="49" charset="0"/>
              </a:rPr>
              <a:t>endl</a:t>
            </a:r>
            <a:r>
              <a:rPr lang="en-US" altLang="zh-TW" sz="2600" dirty="0" smtClean="0">
                <a:latin typeface="Courier New" panose="02070309020205020404" pitchFamily="49" charset="0"/>
              </a:rPr>
              <a:t> &lt;&lt; p2 &lt;&lt; </a:t>
            </a:r>
            <a:r>
              <a:rPr lang="en-US" altLang="zh-TW" sz="2600" dirty="0" err="1" smtClean="0">
                <a:latin typeface="Courier New" panose="02070309020205020404" pitchFamily="49" charset="0"/>
              </a:rPr>
              <a:t>endl</a:t>
            </a:r>
            <a:r>
              <a:rPr lang="en-US" altLang="zh-TW" sz="2600" dirty="0" smtClean="0">
                <a:latin typeface="Courier New" panose="02070309020205020404" pitchFamily="49" charset="0"/>
              </a:rPr>
              <a:t> &lt;&lt; p3;	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TW" sz="2600" dirty="0" err="1" smtClean="0">
                <a:latin typeface="Courier New" panose="02070309020205020404" pitchFamily="49" charset="0"/>
              </a:rPr>
              <a:t>cout</a:t>
            </a:r>
            <a:r>
              <a:rPr lang="en-US" altLang="zh-TW" sz="2600" dirty="0" smtClean="0">
                <a:latin typeface="Courier New" panose="02070309020205020404" pitchFamily="49" charset="0"/>
              </a:rPr>
              <a:t> &lt;&lt; *p1 &lt;&lt;</a:t>
            </a:r>
            <a:r>
              <a:rPr lang="en-US" altLang="zh-TW" sz="2600" dirty="0" err="1" smtClean="0">
                <a:latin typeface="Courier New" panose="02070309020205020404" pitchFamily="49" charset="0"/>
              </a:rPr>
              <a:t>endl</a:t>
            </a:r>
            <a:r>
              <a:rPr lang="en-US" altLang="zh-TW" sz="2600" dirty="0" smtClean="0">
                <a:latin typeface="Courier New" panose="02070309020205020404" pitchFamily="49" charset="0"/>
              </a:rPr>
              <a:t> &lt;&lt; *p2 &lt;&lt; </a:t>
            </a:r>
            <a:r>
              <a:rPr lang="en-US" altLang="zh-TW" sz="2600" dirty="0" err="1" smtClean="0">
                <a:latin typeface="Courier New" panose="02070309020205020404" pitchFamily="49" charset="0"/>
              </a:rPr>
              <a:t>endl</a:t>
            </a:r>
            <a:r>
              <a:rPr lang="en-US" altLang="zh-TW" sz="2600" dirty="0" smtClean="0">
                <a:latin typeface="Courier New" panose="02070309020205020404" pitchFamily="49" charset="0"/>
              </a:rPr>
              <a:t> &lt;&lt; *p3;</a:t>
            </a:r>
            <a:r>
              <a:rPr lang="en-US" altLang="zh-TW" sz="2800" dirty="0" smtClean="0">
                <a:latin typeface="Courier New" panose="02070309020205020404" pitchFamily="49" charset="0"/>
              </a:rPr>
              <a:t>	 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 smtClean="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4" name="Rectangle 3">
            <a:extLst/>
          </p:cNvPr>
          <p:cNvSpPr/>
          <p:nvPr/>
        </p:nvSpPr>
        <p:spPr>
          <a:xfrm>
            <a:off x="0" y="8318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/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Pointers should be initialized to 0, NULL or an address of the corresponding type either when they’re declared or in an assignment. </a:t>
            </a:r>
          </a:p>
          <a:p>
            <a:pPr>
              <a:buFont typeface="Arial" charset="0"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pointer with the value 0 or NULL “points to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nothing” and is known as a null pointer.</a:t>
            </a:r>
          </a:p>
          <a:p>
            <a:pPr>
              <a:buFont typeface="Arial" charset="0"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Symbolic constant NULL is defined in several standard library headers to represent the value 0.</a:t>
            </a:r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32CBC50-6A55-42CF-A866-4E01E242EE2D}" type="slidenum">
              <a:rPr lang="en-US" altLang="en-US" b="1">
                <a:solidFill>
                  <a:srgbClr val="898989"/>
                </a:solidFill>
                <a:latin typeface="Arial" panose="020B0604020202020204" pitchFamily="34" charset="0"/>
              </a:rPr>
              <a:pPr/>
              <a:t>46</a:t>
            </a:fld>
            <a:endParaRPr lang="en-US" altLang="en-US" b="1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/>
          </p:cNvPr>
          <p:cNvSpPr/>
          <p:nvPr/>
        </p:nvSpPr>
        <p:spPr>
          <a:xfrm>
            <a:off x="0" y="67246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15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null Pointer</a:t>
            </a:r>
          </a:p>
        </p:txBody>
      </p:sp>
      <p:sp>
        <p:nvSpPr>
          <p:cNvPr id="6" name="Rectangle 5">
            <a:extLst/>
          </p:cNvPr>
          <p:cNvSpPr/>
          <p:nvPr/>
        </p:nvSpPr>
        <p:spPr>
          <a:xfrm>
            <a:off x="0" y="8318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/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&gt;using namespace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main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=NULL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&lt;&lt;"the value of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is:“&lt;&lt;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How to check null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Pointer?</a:t>
            </a:r>
            <a:endParaRPr lang="en-US" sz="24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E3FA9BE-ED22-4BD6-BC55-5DBF11DA09A4}" type="slidenum">
              <a:rPr lang="en-US" altLang="en-US" b="1">
                <a:solidFill>
                  <a:srgbClr val="898989"/>
                </a:solidFill>
                <a:latin typeface="Arial" panose="020B0604020202020204" pitchFamily="34" charset="0"/>
              </a:rPr>
              <a:pPr/>
              <a:t>47</a:t>
            </a:fld>
            <a:endParaRPr lang="en-US" altLang="en-US" b="1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/>
          </p:cNvPr>
          <p:cNvSpPr/>
          <p:nvPr/>
        </p:nvSpPr>
        <p:spPr>
          <a:xfrm>
            <a:off x="0" y="67246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181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altLang="en-US" smtClean="0"/>
          </a:p>
        </p:txBody>
      </p:sp>
      <p:sp>
        <p:nvSpPr>
          <p:cNvPr id="6" name="Rectangle 5">
            <a:extLst/>
          </p:cNvPr>
          <p:cNvSpPr/>
          <p:nvPr/>
        </p:nvSpPr>
        <p:spPr>
          <a:xfrm>
            <a:off x="0" y="8318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962400" y="3810000"/>
            <a:ext cx="5029200" cy="203132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//using following syntax to check for a null pointer</a:t>
            </a:r>
          </a:p>
          <a:p>
            <a:r>
              <a:rPr lang="en-US" dirty="0" smtClean="0"/>
              <a:t>if (</a:t>
            </a:r>
            <a:r>
              <a:rPr lang="en-US" dirty="0" err="1" smtClean="0"/>
              <a:t>ptr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/*succeed of </a:t>
            </a:r>
            <a:r>
              <a:rPr lang="en-US" dirty="0" err="1" smtClean="0"/>
              <a:t>ptr</a:t>
            </a:r>
            <a:r>
              <a:rPr lang="en-US" dirty="0" smtClean="0"/>
              <a:t> is not null */</a:t>
            </a:r>
          </a:p>
          <a:p>
            <a:r>
              <a:rPr lang="en-US" dirty="0" smtClean="0"/>
              <a:t>}</a:t>
            </a:r>
          </a:p>
          <a:p>
            <a:r>
              <a:rPr lang="en-US" dirty="0"/>
              <a:t>i</a:t>
            </a:r>
            <a:r>
              <a:rPr lang="en-US" dirty="0" smtClean="0"/>
              <a:t>f(!</a:t>
            </a:r>
            <a:r>
              <a:rPr lang="en-US" dirty="0" err="1" smtClean="0"/>
              <a:t>ptr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/>
              <a:t>/*succeed of </a:t>
            </a:r>
            <a:r>
              <a:rPr lang="en-US" dirty="0" err="1"/>
              <a:t>ptr</a:t>
            </a:r>
            <a:r>
              <a:rPr lang="en-US" dirty="0"/>
              <a:t> is </a:t>
            </a:r>
            <a:r>
              <a:rPr lang="en-US" dirty="0" smtClean="0"/>
              <a:t>null */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/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dereferenced pointer may also be used to receive an input value as in</a:t>
            </a:r>
          </a:p>
          <a:p>
            <a:pPr marL="457200" lvl="1" indent="0">
              <a:buFont typeface="Arial" charset="0"/>
              <a:buNone/>
              <a:defRPr/>
            </a:pP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&gt;&gt; *</a:t>
            </a:r>
            <a:r>
              <a:rPr lang="en-US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yPtr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36DD367-3C45-4EA8-B1D6-6EC74773AB4D}" type="slidenum">
              <a:rPr lang="en-US" altLang="en-US" b="1">
                <a:solidFill>
                  <a:srgbClr val="898989"/>
                </a:solidFill>
                <a:latin typeface="Arial" panose="020B0604020202020204" pitchFamily="34" charset="0"/>
              </a:rPr>
              <a:pPr/>
              <a:t>48</a:t>
            </a:fld>
            <a:endParaRPr lang="en-US" altLang="en-US" b="1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/>
          </p:cNvPr>
          <p:cNvSpPr/>
          <p:nvPr/>
        </p:nvSpPr>
        <p:spPr>
          <a:xfrm>
            <a:off x="0" y="67246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05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dereferenced pointer</a:t>
            </a:r>
            <a:endParaRPr lang="en-US" altLang="en-US" smtClean="0"/>
          </a:p>
        </p:txBody>
      </p:sp>
      <p:sp>
        <p:nvSpPr>
          <p:cNvPr id="6" name="Rectangle 5">
            <a:extLst/>
          </p:cNvPr>
          <p:cNvSpPr/>
          <p:nvPr/>
        </p:nvSpPr>
        <p:spPr>
          <a:xfrm>
            <a:off x="0" y="8318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/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  <a:defRPr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Dereferencing an uninitialized pointer could cause a fatal execution-time error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		OR</a:t>
            </a:r>
          </a:p>
          <a:p>
            <a:pPr>
              <a:buFont typeface="Arial" charset="0"/>
              <a:buChar char="•"/>
              <a:defRPr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It could accidentally modify important data and allow the program to run to completion, possibly with incorrect results</a:t>
            </a:r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2B84044-45BC-45B5-A400-6FE949842427}" type="slidenum">
              <a:rPr lang="en-US" altLang="en-US" b="1">
                <a:solidFill>
                  <a:srgbClr val="898989"/>
                </a:solidFill>
                <a:latin typeface="Arial" panose="020B0604020202020204" pitchFamily="34" charset="0"/>
              </a:rPr>
              <a:pPr/>
              <a:t>49</a:t>
            </a:fld>
            <a:endParaRPr lang="en-US" altLang="en-US" b="1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/>
          </p:cNvPr>
          <p:cNvSpPr/>
          <p:nvPr/>
        </p:nvSpPr>
        <p:spPr>
          <a:xfrm>
            <a:off x="0" y="67246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229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mtClean="0"/>
              <a:t>Common Programming Errors</a:t>
            </a:r>
          </a:p>
        </p:txBody>
      </p:sp>
      <p:sp>
        <p:nvSpPr>
          <p:cNvPr id="6" name="Rectangle 5">
            <a:extLst/>
          </p:cNvPr>
          <p:cNvSpPr/>
          <p:nvPr/>
        </p:nvSpPr>
        <p:spPr>
          <a:xfrm>
            <a:off x="0" y="8318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mtClean="0"/>
              <a:t>Computer Memory</a:t>
            </a:r>
          </a:p>
        </p:txBody>
      </p:sp>
      <p:sp>
        <p:nvSpPr>
          <p:cNvPr id="4099" name="Rectangle 3">
            <a:extLst/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848600" cy="411480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endParaRPr lang="en-US" altLang="zh-TW" dirty="0"/>
          </a:p>
          <a:p>
            <a:pPr marL="0" indent="0" algn="ctr" eaLnBrk="1" hangingPunct="1">
              <a:buFont typeface="Arial" charset="0"/>
              <a:buNone/>
              <a:defRPr/>
            </a:pPr>
            <a:r>
              <a:rPr lang="en-US" altLang="zh-TW" b="1" dirty="0" err="1">
                <a:solidFill>
                  <a:schemeClr val="accent1"/>
                </a:solidFill>
                <a:latin typeface="Courier New" pitchFamily="49" charset="0"/>
              </a:rPr>
              <a:t>int</a:t>
            </a:r>
            <a:r>
              <a:rPr lang="en-US" altLang="zh-TW" b="1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altLang="zh-TW" b="1" dirty="0" smtClean="0">
                <a:solidFill>
                  <a:schemeClr val="accent1"/>
                </a:solidFill>
                <a:latin typeface="Courier New" pitchFamily="49" charset="0"/>
              </a:rPr>
              <a:t>a;</a:t>
            </a:r>
            <a:endParaRPr lang="en-US" altLang="zh-TW" b="1" dirty="0">
              <a:solidFill>
                <a:schemeClr val="accent1"/>
              </a:solidFill>
              <a:latin typeface="Courier New" pitchFamily="49" charset="0"/>
            </a:endParaRPr>
          </a:p>
          <a:p>
            <a:pPr algn="just" eaLnBrk="1" hangingPunct="1">
              <a:buFont typeface="Arial" charset="0"/>
              <a:buChar char="•"/>
              <a:defRPr/>
            </a:pPr>
            <a:r>
              <a:rPr lang="en-US" altLang="zh-TW" dirty="0">
                <a:cs typeface="Calibri" panose="020F0502020204030204" pitchFamily="34" charset="0"/>
              </a:rPr>
              <a:t>When this statement is executed by the CPU, a piece of memory from RAM will be set aside. </a:t>
            </a:r>
            <a:endParaRPr lang="en-US" altLang="zh-TW" dirty="0" smtClean="0">
              <a:cs typeface="Calibri" panose="020F0502020204030204" pitchFamily="34" charset="0"/>
            </a:endParaRPr>
          </a:p>
          <a:p>
            <a:pPr algn="just" eaLnBrk="1" hangingPunct="1">
              <a:buFont typeface="Arial" charset="0"/>
              <a:buChar char="•"/>
              <a:defRPr/>
            </a:pPr>
            <a:r>
              <a:rPr lang="en-US" altLang="zh-TW" dirty="0" smtClean="0">
                <a:cs typeface="Calibri" panose="020F0502020204030204" pitchFamily="34" charset="0"/>
              </a:rPr>
              <a:t>For </a:t>
            </a:r>
            <a:r>
              <a:rPr lang="en-US" altLang="zh-TW" dirty="0">
                <a:cs typeface="Calibri" panose="020F0502020204030204" pitchFamily="34" charset="0"/>
              </a:rPr>
              <a:t>the sake of example, let’s say that the variable </a:t>
            </a:r>
            <a:r>
              <a:rPr lang="en-US" altLang="zh-TW" dirty="0" smtClean="0">
                <a:cs typeface="Calibri" panose="020F0502020204030204" pitchFamily="34" charset="0"/>
              </a:rPr>
              <a:t>a </a:t>
            </a:r>
            <a:r>
              <a:rPr lang="en-US" altLang="zh-TW" dirty="0">
                <a:cs typeface="Calibri" panose="020F0502020204030204" pitchFamily="34" charset="0"/>
              </a:rPr>
              <a:t>is assigned memory location </a:t>
            </a:r>
            <a:r>
              <a:rPr lang="en-US" altLang="zh-TW" dirty="0" smtClean="0">
                <a:cs typeface="Calibri" panose="020F0502020204030204" pitchFamily="34" charset="0"/>
              </a:rPr>
              <a:t>1024. </a:t>
            </a:r>
          </a:p>
          <a:p>
            <a:pPr algn="just" eaLnBrk="1" hangingPunct="1">
              <a:buFont typeface="Arial" charset="0"/>
              <a:buChar char="•"/>
              <a:defRPr/>
            </a:pPr>
            <a:r>
              <a:rPr lang="en-US" altLang="zh-TW" dirty="0" smtClean="0">
                <a:cs typeface="Calibri" panose="020F0502020204030204" pitchFamily="34" charset="0"/>
              </a:rPr>
              <a:t>Whenever </a:t>
            </a:r>
            <a:r>
              <a:rPr lang="en-US" altLang="zh-TW" dirty="0">
                <a:cs typeface="Calibri" panose="020F0502020204030204" pitchFamily="34" charset="0"/>
              </a:rPr>
              <a:t>the program sees the variable x in an expression or statement, it knows that it should look in memory location </a:t>
            </a:r>
            <a:r>
              <a:rPr lang="en-US" altLang="zh-TW" dirty="0" smtClean="0">
                <a:cs typeface="Calibri" panose="020F0502020204030204" pitchFamily="34" charset="0"/>
              </a:rPr>
              <a:t>1024 </a:t>
            </a:r>
            <a:r>
              <a:rPr lang="en-US" altLang="zh-TW" dirty="0">
                <a:cs typeface="Calibri" panose="020F0502020204030204" pitchFamily="34" charset="0"/>
              </a:rPr>
              <a:t>to get the value.</a:t>
            </a:r>
          </a:p>
          <a:p>
            <a:pPr marL="0" indent="0" algn="just" eaLnBrk="1" hangingPunct="1">
              <a:buFont typeface="Arial" charset="0"/>
              <a:buNone/>
              <a:defRPr/>
            </a:pPr>
            <a:endParaRPr lang="en-US" altLang="zh-TW" dirty="0"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/>
          </p:cNvPr>
          <p:cNvSpPr/>
          <p:nvPr/>
        </p:nvSpPr>
        <p:spPr>
          <a:xfrm>
            <a:off x="0" y="8318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ubtitle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attempt to dereference a variable that is not a pointer is a compilation error</a:t>
            </a:r>
          </a:p>
          <a:p>
            <a:r>
              <a:rPr lang="en-US" alt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Dereferencing a null pointer is often a fatal execution-time error.</a:t>
            </a:r>
          </a:p>
        </p:txBody>
      </p:sp>
      <p:sp>
        <p:nvSpPr>
          <p:cNvPr id="5325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84AD792-A6FC-49C3-A060-E67AC2311A4D}" type="slidenum">
              <a:rPr lang="en-US" altLang="en-US" b="1">
                <a:solidFill>
                  <a:srgbClr val="898989"/>
                </a:solidFill>
                <a:latin typeface="Arial" panose="020B0604020202020204" pitchFamily="34" charset="0"/>
              </a:rPr>
              <a:pPr/>
              <a:t>50</a:t>
            </a:fld>
            <a:endParaRPr lang="en-US" altLang="en-US" b="1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/>
          </p:cNvPr>
          <p:cNvSpPr/>
          <p:nvPr/>
        </p:nvSpPr>
        <p:spPr>
          <a:xfrm>
            <a:off x="0" y="67246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253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mtClean="0"/>
              <a:t>Common Programming Errors</a:t>
            </a:r>
          </a:p>
        </p:txBody>
      </p:sp>
      <p:sp>
        <p:nvSpPr>
          <p:cNvPr id="6" name="Rectangle 5">
            <a:extLst/>
          </p:cNvPr>
          <p:cNvSpPr/>
          <p:nvPr/>
        </p:nvSpPr>
        <p:spPr>
          <a:xfrm>
            <a:off x="0" y="8318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21A6C0A-F136-476D-BC1C-279FC63F1A94}" type="slidenum">
              <a:rPr lang="en-US" altLang="en-US" b="1">
                <a:solidFill>
                  <a:srgbClr val="898989"/>
                </a:solidFill>
                <a:latin typeface="Arial" panose="020B0604020202020204" pitchFamily="34" charset="0"/>
              </a:rPr>
              <a:pPr/>
              <a:t>51</a:t>
            </a:fld>
            <a:endParaRPr lang="en-US" altLang="en-US" b="1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/>
          </p:cNvPr>
          <p:cNvSpPr/>
          <p:nvPr/>
        </p:nvSpPr>
        <p:spPr>
          <a:xfrm>
            <a:off x="0" y="67246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932863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277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mtClean="0"/>
              <a:t>Trace Output</a:t>
            </a:r>
          </a:p>
        </p:txBody>
      </p:sp>
      <p:sp>
        <p:nvSpPr>
          <p:cNvPr id="6" name="Rectangle 5">
            <a:extLst/>
          </p:cNvPr>
          <p:cNvSpPr/>
          <p:nvPr/>
        </p:nvSpPr>
        <p:spPr>
          <a:xfrm>
            <a:off x="0" y="8318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0BDA735-74D3-49E8-939C-983E0C6DCC80}" type="slidenum">
              <a:rPr lang="en-US" altLang="en-US" b="1">
                <a:solidFill>
                  <a:srgbClr val="898989"/>
                </a:solidFill>
                <a:latin typeface="Arial" panose="020B0604020202020204" pitchFamily="34" charset="0"/>
              </a:rPr>
              <a:pPr/>
              <a:t>52</a:t>
            </a:fld>
            <a:endParaRPr lang="en-US" altLang="en-US" b="1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/>
          </p:cNvPr>
          <p:cNvSpPr/>
          <p:nvPr/>
        </p:nvSpPr>
        <p:spPr>
          <a:xfrm>
            <a:off x="0" y="67246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932863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>
            <a:extLst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971800"/>
            <a:ext cx="6746875" cy="2628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5302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mtClean="0"/>
              <a:t>Trace Output</a:t>
            </a:r>
          </a:p>
        </p:txBody>
      </p:sp>
      <p:sp>
        <p:nvSpPr>
          <p:cNvPr id="8" name="Rectangle 7">
            <a:extLst/>
          </p:cNvPr>
          <p:cNvSpPr/>
          <p:nvPr/>
        </p:nvSpPr>
        <p:spPr>
          <a:xfrm>
            <a:off x="0" y="8318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mtClean="0"/>
              <a:t>Trace Output</a:t>
            </a:r>
          </a:p>
        </p:txBody>
      </p:sp>
      <p:pic>
        <p:nvPicPr>
          <p:cNvPr id="829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3" t="28621" r="48106" b="36670"/>
          <a:stretch>
            <a:fillRect/>
          </a:stretch>
        </p:blipFill>
        <p:spPr>
          <a:xfrm>
            <a:off x="457200" y="1600200"/>
            <a:ext cx="7118350" cy="4746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657600"/>
            <a:ext cx="3271838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>
            <a:extLst/>
          </p:cNvPr>
          <p:cNvSpPr/>
          <p:nvPr/>
        </p:nvSpPr>
        <p:spPr>
          <a:xfrm>
            <a:off x="0" y="8318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mtClean="0"/>
              <a:t>Pointer to Pointer</a:t>
            </a:r>
          </a:p>
        </p:txBody>
      </p:sp>
      <p:pic>
        <p:nvPicPr>
          <p:cNvPr id="5734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14525" y="1600200"/>
            <a:ext cx="5314950" cy="4525963"/>
          </a:xfrm>
          <a:noFill/>
        </p:spPr>
      </p:pic>
      <p:sp>
        <p:nvSpPr>
          <p:cNvPr id="57348" name="Text Box 5"/>
          <p:cNvSpPr txBox="1">
            <a:spLocks noChangeArrowheads="1"/>
          </p:cNvSpPr>
          <p:nvPr/>
        </p:nvSpPr>
        <p:spPr bwMode="auto">
          <a:xfrm>
            <a:off x="457200" y="441960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endParaRPr lang="en-US" altLang="zh-TW" sz="2000" b="1">
              <a:latin typeface="Arial" panose="020B0604020202020204" pitchFamily="34" charset="0"/>
            </a:endParaRPr>
          </a:p>
        </p:txBody>
      </p:sp>
      <p:sp>
        <p:nvSpPr>
          <p:cNvPr id="379910" name="Text Box 6"/>
          <p:cNvSpPr txBox="1">
            <a:spLocks noChangeArrowheads="1"/>
          </p:cNvSpPr>
          <p:nvPr/>
        </p:nvSpPr>
        <p:spPr bwMode="auto">
          <a:xfrm>
            <a:off x="228600" y="4724400"/>
            <a:ext cx="25527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 sz="2000" b="1">
                <a:latin typeface="Arial" panose="020B0604020202020204" pitchFamily="34" charset="0"/>
              </a:rPr>
              <a:t>What is the output?</a:t>
            </a:r>
          </a:p>
          <a:p>
            <a:pPr>
              <a:buFont typeface="Monotype Sorts" pitchFamily="2" charset="2"/>
              <a:buNone/>
            </a:pPr>
            <a:endParaRPr lang="en-US" altLang="zh-TW" sz="2000" b="1">
              <a:latin typeface="Arial" panose="020B0604020202020204" pitchFamily="34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000" b="1">
                <a:latin typeface="Arial" panose="020B0604020202020204" pitchFamily="34" charset="0"/>
              </a:rPr>
              <a:t>58 58 58</a:t>
            </a:r>
          </a:p>
        </p:txBody>
      </p:sp>
      <p:sp>
        <p:nvSpPr>
          <p:cNvPr id="6" name="Rectangle 5">
            <a:extLst/>
          </p:cNvPr>
          <p:cNvSpPr/>
          <p:nvPr/>
        </p:nvSpPr>
        <p:spPr>
          <a:xfrm>
            <a:off x="0" y="8318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457200" y="55563"/>
            <a:ext cx="8229600" cy="762000"/>
          </a:xfrm>
        </p:spPr>
        <p:txBody>
          <a:bodyPr/>
          <a:lstStyle/>
          <a:p>
            <a:r>
              <a:rPr lang="en-US" alt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 - Passing arguments to a function</a:t>
            </a:r>
          </a:p>
        </p:txBody>
      </p:sp>
      <p:sp>
        <p:nvSpPr>
          <p:cNvPr id="58371" name="Subtitle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ways in C++ to pass arguments to a function</a:t>
            </a:r>
          </a:p>
          <a:p>
            <a:pPr lvl="1"/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Pass-by-value</a:t>
            </a:r>
          </a:p>
          <a:p>
            <a:pPr lvl="1"/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Pass-by-reference with pointer arguments</a:t>
            </a:r>
          </a:p>
          <a:p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 use pointers and the indirection operator (*) to accomplish pass-by-reference</a:t>
            </a:r>
          </a:p>
        </p:txBody>
      </p:sp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BA19C06-6267-47D0-BDE1-B635E6E26AB1}" type="slidenum">
              <a:rPr lang="en-US" altLang="en-US" b="1">
                <a:solidFill>
                  <a:srgbClr val="898989"/>
                </a:solidFill>
                <a:latin typeface="Arial" panose="020B0604020202020204" pitchFamily="34" charset="0"/>
              </a:rPr>
              <a:pPr/>
              <a:t>55</a:t>
            </a:fld>
            <a:endParaRPr lang="en-US" altLang="en-US" b="1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/>
          </p:cNvPr>
          <p:cNvSpPr/>
          <p:nvPr/>
        </p:nvSpPr>
        <p:spPr>
          <a:xfrm>
            <a:off x="0" y="8318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>
            <a:extLst/>
          </p:cNvPr>
          <p:cNvSpPr/>
          <p:nvPr/>
        </p:nvSpPr>
        <p:spPr>
          <a:xfrm>
            <a:off x="0" y="67246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457200" y="55563"/>
            <a:ext cx="8229600" cy="762000"/>
          </a:xfrm>
        </p:spPr>
        <p:txBody>
          <a:bodyPr/>
          <a:lstStyle/>
          <a:p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– 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 &amp; Pass(Address)-by-Value</a:t>
            </a:r>
            <a:endParaRPr lang="en-US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39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C2DE5F6-B23A-47EE-9149-8934ADA5EE2D}" type="slidenum">
              <a:rPr lang="en-US" altLang="en-US" b="1">
                <a:solidFill>
                  <a:srgbClr val="898989"/>
                </a:solidFill>
                <a:latin typeface="Arial" panose="020B0604020202020204" pitchFamily="34" charset="0"/>
              </a:rPr>
              <a:pPr/>
              <a:t>56</a:t>
            </a:fld>
            <a:endParaRPr lang="en-US" altLang="en-US" b="1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/>
          </p:cNvPr>
          <p:cNvSpPr/>
          <p:nvPr/>
        </p:nvSpPr>
        <p:spPr>
          <a:xfrm>
            <a:off x="0" y="8318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>
            <a:extLst/>
          </p:cNvPr>
          <p:cNvSpPr/>
          <p:nvPr/>
        </p:nvSpPr>
        <p:spPr>
          <a:xfrm>
            <a:off x="0" y="67246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969" y="993258"/>
            <a:ext cx="438563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#include &lt;</a:t>
            </a:r>
            <a:r>
              <a:rPr lang="en-US" sz="1600" dirty="0" err="1"/>
              <a:t>iostream</a:t>
            </a:r>
            <a:r>
              <a:rPr lang="en-US" sz="1600" dirty="0"/>
              <a:t>&gt;</a:t>
            </a:r>
          </a:p>
          <a:p>
            <a:r>
              <a:rPr lang="en-US" sz="1600" dirty="0"/>
              <a:t>using namespace </a:t>
            </a:r>
            <a:r>
              <a:rPr lang="en-US" sz="1600" dirty="0" err="1"/>
              <a:t>std</a:t>
            </a:r>
            <a:r>
              <a:rPr lang="en-US" sz="1600" dirty="0"/>
              <a:t>;</a:t>
            </a:r>
          </a:p>
          <a:p>
            <a:r>
              <a:rPr lang="en-US" sz="1600" dirty="0"/>
              <a:t>/*call by value */</a:t>
            </a:r>
          </a:p>
          <a:p>
            <a:endParaRPr lang="en-US" sz="1600" dirty="0"/>
          </a:p>
          <a:p>
            <a:r>
              <a:rPr lang="en-US" sz="1600" dirty="0"/>
              <a:t>void </a:t>
            </a:r>
            <a:r>
              <a:rPr lang="en-US" sz="1600" dirty="0" err="1"/>
              <a:t>passByReference</a:t>
            </a:r>
            <a:r>
              <a:rPr lang="en-US" sz="1600" dirty="0"/>
              <a:t> 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70C0"/>
                </a:solidFill>
              </a:rPr>
              <a:t>&amp;</a:t>
            </a:r>
            <a:r>
              <a:rPr lang="en-US" sz="1600" dirty="0"/>
              <a:t>x,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70C0"/>
                </a:solidFill>
              </a:rPr>
              <a:t>&amp;</a:t>
            </a:r>
            <a:r>
              <a:rPr lang="en-US" sz="1600" dirty="0"/>
              <a:t>y)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z=x;</a:t>
            </a:r>
          </a:p>
          <a:p>
            <a:r>
              <a:rPr lang="en-US" sz="1600" dirty="0"/>
              <a:t>    x=y;</a:t>
            </a:r>
          </a:p>
          <a:p>
            <a:r>
              <a:rPr lang="en-US" sz="1600" dirty="0"/>
              <a:t>    y=z;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 err="1"/>
              <a:t>int</a:t>
            </a:r>
            <a:r>
              <a:rPr lang="en-US" sz="1600" dirty="0"/>
              <a:t> main()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a=5, b=6;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cout</a:t>
            </a:r>
            <a:r>
              <a:rPr lang="en-US" sz="1600" dirty="0"/>
              <a:t>&lt;&lt;"Before swapping"&lt;&lt;</a:t>
            </a:r>
            <a:r>
              <a:rPr lang="en-US" sz="1600" dirty="0" err="1"/>
              <a:t>endl</a:t>
            </a:r>
            <a:r>
              <a:rPr lang="en-US" sz="1600" dirty="0"/>
              <a:t>&lt;&lt;"a:"&lt;&lt;a&lt;&lt;" b:"&lt;&lt;b&lt;&lt;</a:t>
            </a:r>
            <a:r>
              <a:rPr lang="en-US" sz="1600" dirty="0" err="1"/>
              <a:t>endl</a:t>
            </a:r>
            <a:r>
              <a:rPr lang="en-US" sz="1600" dirty="0"/>
              <a:t>&lt;&lt;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r>
              <a:rPr lang="en-US" sz="1600" dirty="0"/>
              <a:t>    //call function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passByReference</a:t>
            </a:r>
            <a:r>
              <a:rPr lang="en-US" sz="1600" dirty="0"/>
              <a:t> (a, b);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cout</a:t>
            </a:r>
            <a:r>
              <a:rPr lang="en-US" sz="1600" dirty="0"/>
              <a:t>&lt;&lt;"Before swapping"&lt;&lt;</a:t>
            </a:r>
            <a:r>
              <a:rPr lang="en-US" sz="1600" dirty="0" err="1"/>
              <a:t>endl</a:t>
            </a:r>
            <a:r>
              <a:rPr lang="en-US" sz="1600" dirty="0"/>
              <a:t>&lt;&lt;"a:"&lt;&lt;a&lt;&lt;" b:"&lt;&lt;b&lt;&lt;</a:t>
            </a:r>
            <a:r>
              <a:rPr lang="en-US" sz="1600" dirty="0" err="1"/>
              <a:t>endl</a:t>
            </a:r>
            <a:r>
              <a:rPr lang="en-US" sz="1600" dirty="0"/>
              <a:t>&lt;&lt;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r>
              <a:rPr lang="en-US" sz="1600" dirty="0"/>
              <a:t>    return 0;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4495800" y="1071306"/>
            <a:ext cx="4648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#include &lt;</a:t>
            </a:r>
            <a:r>
              <a:rPr lang="en-US" sz="1600" dirty="0" err="1"/>
              <a:t>iostream</a:t>
            </a:r>
            <a:r>
              <a:rPr lang="en-US" sz="1600" dirty="0"/>
              <a:t>&gt;</a:t>
            </a:r>
          </a:p>
          <a:p>
            <a:r>
              <a:rPr lang="en-US" sz="1600" dirty="0"/>
              <a:t>using namespace </a:t>
            </a:r>
            <a:r>
              <a:rPr lang="en-US" sz="1600" dirty="0" err="1"/>
              <a:t>std</a:t>
            </a:r>
            <a:r>
              <a:rPr lang="en-US" sz="1600" dirty="0"/>
              <a:t>;</a:t>
            </a:r>
          </a:p>
          <a:p>
            <a:r>
              <a:rPr lang="en-US" sz="1600" dirty="0"/>
              <a:t>/*call by value */</a:t>
            </a:r>
          </a:p>
          <a:p>
            <a:endParaRPr lang="en-US" sz="1600" dirty="0"/>
          </a:p>
          <a:p>
            <a:r>
              <a:rPr lang="en-US" sz="1600" dirty="0"/>
              <a:t>void </a:t>
            </a:r>
            <a:r>
              <a:rPr lang="en-US" sz="1600" dirty="0" err="1"/>
              <a:t>passByAddress</a:t>
            </a:r>
            <a:r>
              <a:rPr lang="en-US" sz="1600" dirty="0"/>
              <a:t> 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70C0"/>
                </a:solidFill>
              </a:rPr>
              <a:t>*</a:t>
            </a:r>
            <a:r>
              <a:rPr lang="en-US" sz="1600" dirty="0"/>
              <a:t>x,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70C0"/>
                </a:solidFill>
              </a:rPr>
              <a:t>*</a:t>
            </a:r>
            <a:r>
              <a:rPr lang="en-US" sz="1600" dirty="0"/>
              <a:t>y) 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z=</a:t>
            </a:r>
            <a:r>
              <a:rPr lang="en-US" sz="1600" dirty="0">
                <a:solidFill>
                  <a:srgbClr val="0070C0"/>
                </a:solidFill>
              </a:rPr>
              <a:t>*</a:t>
            </a:r>
            <a:r>
              <a:rPr lang="en-US" sz="1600" dirty="0"/>
              <a:t>x;</a:t>
            </a:r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rgbClr val="0070C0"/>
                </a:solidFill>
              </a:rPr>
              <a:t>*</a:t>
            </a:r>
            <a:r>
              <a:rPr lang="en-US" sz="1600" dirty="0"/>
              <a:t>x=</a:t>
            </a:r>
            <a:r>
              <a:rPr lang="en-US" sz="1600" dirty="0">
                <a:solidFill>
                  <a:srgbClr val="0070C0"/>
                </a:solidFill>
              </a:rPr>
              <a:t>*</a:t>
            </a:r>
            <a:r>
              <a:rPr lang="en-US" sz="1600" dirty="0"/>
              <a:t>y;</a:t>
            </a:r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rgbClr val="0070C0"/>
                </a:solidFill>
              </a:rPr>
              <a:t>*</a:t>
            </a:r>
            <a:r>
              <a:rPr lang="en-US" sz="1600" dirty="0"/>
              <a:t>y=z;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 err="1"/>
              <a:t>int</a:t>
            </a:r>
            <a:r>
              <a:rPr lang="en-US" sz="1600" dirty="0"/>
              <a:t> main()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a=5, b=6;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cout</a:t>
            </a:r>
            <a:r>
              <a:rPr lang="en-US" sz="1600" dirty="0"/>
              <a:t>&lt;&lt;"Before swapping"&lt;&lt;</a:t>
            </a:r>
            <a:r>
              <a:rPr lang="en-US" sz="1600" dirty="0" err="1"/>
              <a:t>endl</a:t>
            </a:r>
            <a:r>
              <a:rPr lang="en-US" sz="1600" dirty="0"/>
              <a:t>&lt;&lt;"a:"&lt;&lt;a&lt;&lt;" b:"&lt;&lt;b&lt;&lt;</a:t>
            </a:r>
            <a:r>
              <a:rPr lang="en-US" sz="1600" dirty="0" err="1"/>
              <a:t>endl</a:t>
            </a:r>
            <a:r>
              <a:rPr lang="en-US" sz="1600" dirty="0"/>
              <a:t>&lt;&lt;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r>
              <a:rPr lang="en-US" sz="1600" dirty="0"/>
              <a:t>    //call function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passByAddress</a:t>
            </a:r>
            <a:r>
              <a:rPr lang="en-US" sz="1600" dirty="0"/>
              <a:t> (</a:t>
            </a:r>
            <a:r>
              <a:rPr lang="en-US" sz="1600" dirty="0">
                <a:solidFill>
                  <a:srgbClr val="0070C0"/>
                </a:solidFill>
              </a:rPr>
              <a:t>&amp;</a:t>
            </a:r>
            <a:r>
              <a:rPr lang="en-US" sz="1600" dirty="0"/>
              <a:t>a, </a:t>
            </a:r>
            <a:r>
              <a:rPr lang="en-US" sz="1600" dirty="0">
                <a:solidFill>
                  <a:srgbClr val="0070C0"/>
                </a:solidFill>
              </a:rPr>
              <a:t>&amp;</a:t>
            </a:r>
            <a:r>
              <a:rPr lang="en-US" sz="1600" dirty="0"/>
              <a:t>b);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cout</a:t>
            </a:r>
            <a:r>
              <a:rPr lang="en-US" sz="1600" dirty="0"/>
              <a:t>&lt;&lt;"Before swapping"&lt;&lt;</a:t>
            </a:r>
            <a:r>
              <a:rPr lang="en-US" sz="1600" dirty="0" err="1"/>
              <a:t>endl</a:t>
            </a:r>
            <a:r>
              <a:rPr lang="en-US" sz="1600" dirty="0"/>
              <a:t>&lt;&lt;"a:"&lt;&lt;a&lt;&lt;" b:"&lt;&lt;b&lt;&lt;</a:t>
            </a:r>
            <a:r>
              <a:rPr lang="en-US" sz="1600" dirty="0" err="1"/>
              <a:t>endl</a:t>
            </a:r>
            <a:r>
              <a:rPr lang="en-US" sz="1600" dirty="0"/>
              <a:t>&lt;&lt;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r>
              <a:rPr lang="en-US" sz="1600" dirty="0"/>
              <a:t>    return 0;</a:t>
            </a:r>
          </a:p>
          <a:p>
            <a:r>
              <a:rPr lang="en-US" sz="1600" dirty="0"/>
              <a:t>}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Memory Segments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memory that a program uses is typically divided into a few different areas, called segments:</a:t>
            </a:r>
          </a:p>
          <a:p>
            <a:pPr lvl="1"/>
            <a:r>
              <a:rPr lang="en-US" altLang="en-US" sz="3200" smtClean="0"/>
              <a:t>The code segment</a:t>
            </a:r>
          </a:p>
          <a:p>
            <a:pPr lvl="1"/>
            <a:r>
              <a:rPr lang="en-US" altLang="en-US" sz="3200" smtClean="0"/>
              <a:t>The bss segment </a:t>
            </a:r>
          </a:p>
          <a:p>
            <a:pPr lvl="1"/>
            <a:r>
              <a:rPr lang="en-US" altLang="en-US" sz="3200" smtClean="0"/>
              <a:t>The data segment</a:t>
            </a:r>
          </a:p>
          <a:p>
            <a:pPr lvl="1"/>
            <a:r>
              <a:rPr lang="en-US" altLang="en-US" sz="3200" smtClean="0"/>
              <a:t>The heap</a:t>
            </a:r>
          </a:p>
          <a:p>
            <a:pPr lvl="1"/>
            <a:r>
              <a:rPr lang="en-US" altLang="en-US" sz="3200" smtClean="0"/>
              <a:t>The call 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Memory Segments</a:t>
            </a:r>
            <a:endParaRPr lang="en-US" altLang="en-US" dirty="0" smtClean="0"/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8650" indent="-571500"/>
            <a:r>
              <a:rPr lang="en-US" altLang="en-US" b="1" dirty="0"/>
              <a:t>Code segment </a:t>
            </a:r>
            <a:endParaRPr lang="en-US" altLang="en-US" b="1" dirty="0" smtClean="0"/>
          </a:p>
          <a:p>
            <a:pPr marL="57150" indent="0">
              <a:buNone/>
            </a:pPr>
            <a:r>
              <a:rPr lang="en-US" altLang="en-US" sz="2800" dirty="0" smtClean="0"/>
              <a:t>The </a:t>
            </a:r>
            <a:r>
              <a:rPr lang="en-US" altLang="en-US" sz="2800" dirty="0" smtClean="0"/>
              <a:t>code segment (also called a text segment), where the compiled program sits in memory. The code segment is typically read-only.</a:t>
            </a:r>
          </a:p>
          <a:p>
            <a:r>
              <a:rPr lang="en-US" altLang="en-US" sz="3600" b="1" dirty="0" err="1"/>
              <a:t>bss</a:t>
            </a:r>
            <a:r>
              <a:rPr lang="en-US" altLang="en-US" sz="3600" b="1" dirty="0"/>
              <a:t> segment </a:t>
            </a:r>
            <a:endParaRPr lang="en-US" altLang="en-US" sz="3600" b="1" dirty="0" smtClean="0"/>
          </a:p>
          <a:p>
            <a:pPr marL="0" indent="0">
              <a:buNone/>
            </a:pPr>
            <a:r>
              <a:rPr lang="en-US" altLang="en-US" dirty="0"/>
              <a:t>The </a:t>
            </a:r>
            <a:r>
              <a:rPr lang="en-US" altLang="en-US" dirty="0" err="1"/>
              <a:t>bss</a:t>
            </a:r>
            <a:r>
              <a:rPr lang="en-US" altLang="en-US" dirty="0"/>
              <a:t> segment (also called the </a:t>
            </a:r>
            <a:r>
              <a:rPr lang="en-US" altLang="en-US" i="1" dirty="0"/>
              <a:t>uninitialized data segment</a:t>
            </a:r>
            <a:r>
              <a:rPr lang="en-US" altLang="en-US" dirty="0"/>
              <a:t>), where zero-initialized global and static variables are stored.</a:t>
            </a:r>
          </a:p>
          <a:p>
            <a:pPr marL="0" indent="0">
              <a:buNone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 segment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432412" y="1066800"/>
            <a:ext cx="8229600" cy="4525963"/>
          </a:xfrm>
        </p:spPr>
        <p:txBody>
          <a:bodyPr/>
          <a:lstStyle/>
          <a:p>
            <a:r>
              <a:rPr lang="en-US" altLang="en-US" b="1" dirty="0"/>
              <a:t>Data </a:t>
            </a:r>
            <a:r>
              <a:rPr lang="en-US" altLang="en-US" b="1" dirty="0" smtClean="0"/>
              <a:t>segment</a:t>
            </a:r>
          </a:p>
          <a:p>
            <a:pPr marL="0" indent="0">
              <a:buNone/>
            </a:pPr>
            <a:r>
              <a:rPr lang="en-US" altLang="en-US" dirty="0" smtClean="0"/>
              <a:t>The </a:t>
            </a:r>
            <a:r>
              <a:rPr lang="en-US" altLang="en-US" dirty="0" smtClean="0"/>
              <a:t>data segment (also called the initialized data segment), where initialized global and static variables are stored</a:t>
            </a:r>
            <a:r>
              <a:rPr lang="en-US" altLang="en-US" dirty="0" smtClean="0"/>
              <a:t>.</a:t>
            </a:r>
          </a:p>
          <a:p>
            <a:r>
              <a:rPr lang="en-US" altLang="en-US" b="1" dirty="0" smtClean="0"/>
              <a:t>Heap</a:t>
            </a:r>
          </a:p>
          <a:p>
            <a:pPr marL="0" indent="0">
              <a:buNone/>
            </a:pPr>
            <a:r>
              <a:rPr lang="en-US" altLang="en-US" dirty="0"/>
              <a:t>The heap, where dynamically allocated variables are allocated from</a:t>
            </a:r>
            <a:r>
              <a:rPr lang="en-US" altLang="en-US" dirty="0" smtClean="0"/>
              <a:t>.</a:t>
            </a:r>
          </a:p>
          <a:p>
            <a:r>
              <a:rPr lang="en-US" altLang="en-US" b="1" dirty="0"/>
              <a:t>Call </a:t>
            </a:r>
            <a:r>
              <a:rPr lang="en-US" altLang="en-US" b="1" dirty="0" smtClean="0"/>
              <a:t>stack</a:t>
            </a:r>
          </a:p>
          <a:p>
            <a:pPr marL="0" indent="0">
              <a:buNone/>
            </a:pPr>
            <a:r>
              <a:rPr lang="en-US" altLang="en-US" dirty="0"/>
              <a:t>The call stack, where function parameters, local variables, and other function-related information are stored.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altLang="en-US" b="1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mtClean="0"/>
              <a:t>Fundamental Types</a:t>
            </a:r>
          </a:p>
        </p:txBody>
      </p:sp>
      <p:pic>
        <p:nvPicPr>
          <p:cNvPr id="819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8" t="19815" r="42429" b="45218"/>
          <a:stretch>
            <a:fillRect/>
          </a:stretch>
        </p:blipFill>
        <p:spPr>
          <a:xfrm>
            <a:off x="1143000" y="1863725"/>
            <a:ext cx="7158038" cy="3927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>
            <a:extLst/>
          </p:cNvPr>
          <p:cNvSpPr/>
          <p:nvPr/>
        </p:nvSpPr>
        <p:spPr>
          <a:xfrm>
            <a:off x="0" y="8318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mtClean="0"/>
              <a:t>The address-of operator (&amp;)</a:t>
            </a:r>
          </a:p>
        </p:txBody>
      </p:sp>
      <p:sp>
        <p:nvSpPr>
          <p:cNvPr id="4099" name="Rectangle 3">
            <a:extLst/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848600" cy="4114800"/>
          </a:xfrm>
        </p:spPr>
        <p:txBody>
          <a:bodyPr/>
          <a:lstStyle/>
          <a:p>
            <a:pPr marL="0" indent="0" algn="just" eaLnBrk="1" hangingPunct="1">
              <a:buFont typeface="Arial" charset="0"/>
              <a:buNone/>
              <a:defRPr/>
            </a:pPr>
            <a:endParaRPr lang="en-US" altLang="zh-TW" dirty="0" smtClean="0"/>
          </a:p>
          <a:p>
            <a:pPr algn="just" eaLnBrk="1" hangingPunct="1">
              <a:buFont typeface="Arial" charset="0"/>
              <a:buChar char="•"/>
              <a:defRPr/>
            </a:pPr>
            <a:r>
              <a:rPr lang="en-US" altLang="zh-TW" dirty="0"/>
              <a:t>The address-of operator (&amp;) allows us to see what memory address is assigned to a variable. This is pretty straightforward:</a:t>
            </a:r>
          </a:p>
          <a:p>
            <a:pPr algn="just" eaLnBrk="1" hangingPunct="1">
              <a:buFont typeface="Arial" charset="0"/>
              <a:buChar char="•"/>
              <a:defRPr/>
            </a:pPr>
            <a:endParaRPr lang="en-US" altLang="zh-TW" dirty="0"/>
          </a:p>
          <a:p>
            <a:pPr marL="0" indent="0" algn="just" eaLnBrk="1" hangingPunct="1">
              <a:buFont typeface="Arial" charset="0"/>
              <a:buNone/>
              <a:defRPr/>
            </a:pPr>
            <a:endParaRPr lang="en-US" altLang="zh-TW" dirty="0" smtClean="0"/>
          </a:p>
          <a:p>
            <a:pPr marL="0" indent="0" algn="just" eaLnBrk="1" hangingPunct="1">
              <a:buFont typeface="Arial" charset="0"/>
              <a:buNone/>
              <a:defRPr/>
            </a:pPr>
            <a:endParaRPr lang="en-US" altLang="zh-TW" dirty="0"/>
          </a:p>
        </p:txBody>
      </p:sp>
      <p:sp>
        <p:nvSpPr>
          <p:cNvPr id="4" name="Rectangle 3">
            <a:extLst/>
          </p:cNvPr>
          <p:cNvSpPr/>
          <p:nvPr/>
        </p:nvSpPr>
        <p:spPr>
          <a:xfrm>
            <a:off x="0" y="8318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mtClean="0"/>
              <a:t>The address-of operator (&amp;)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153400" cy="4114800"/>
          </a:xfrm>
        </p:spPr>
        <p:txBody>
          <a:bodyPr/>
          <a:lstStyle/>
          <a:p>
            <a:pPr marL="0" indent="0" algn="just" eaLnBrk="1" hangingPunct="1">
              <a:buFont typeface="Arial" panose="020B0604020202020204" pitchFamily="34" charset="0"/>
              <a:buNone/>
            </a:pPr>
            <a:endParaRPr lang="en-US" altLang="zh-TW" dirty="0" smtClean="0"/>
          </a:p>
          <a:p>
            <a:pPr marL="0" indent="0" latinLnBrk="1">
              <a:buFont typeface="Arial" panose="020B0604020202020204" pitchFamily="34" charset="0"/>
              <a:buNone/>
            </a:pPr>
            <a:r>
              <a:rPr lang="en-US" altLang="en-US" sz="2400" dirty="0" smtClean="0">
                <a:solidFill>
                  <a:srgbClr val="B85C00"/>
                </a:solidFill>
                <a:cs typeface="Calibri" panose="020F0502020204030204" pitchFamily="34" charset="0"/>
              </a:rPr>
              <a:t>#include &lt;</a:t>
            </a:r>
            <a:r>
              <a:rPr lang="en-US" altLang="en-US" sz="2400" dirty="0" err="1" smtClean="0">
                <a:solidFill>
                  <a:srgbClr val="B85C00"/>
                </a:solidFill>
                <a:cs typeface="Calibri" panose="020F0502020204030204" pitchFamily="34" charset="0"/>
              </a:rPr>
              <a:t>iostream</a:t>
            </a:r>
            <a:r>
              <a:rPr lang="en-US" altLang="en-US" sz="2400" dirty="0" smtClean="0">
                <a:solidFill>
                  <a:srgbClr val="B85C00"/>
                </a:solidFill>
                <a:cs typeface="Calibri" panose="020F0502020204030204" pitchFamily="34" charset="0"/>
              </a:rPr>
              <a:t>&gt;</a:t>
            </a:r>
          </a:p>
          <a:p>
            <a:pPr marL="0" indent="0" latinLnBrk="1">
              <a:buFont typeface="Arial" panose="020B0604020202020204" pitchFamily="34" charset="0"/>
              <a:buNone/>
            </a:pPr>
            <a:r>
              <a:rPr lang="en-US" altLang="en-US" sz="2400" dirty="0" smtClean="0">
                <a:solidFill>
                  <a:srgbClr val="B85C00"/>
                </a:solidFill>
                <a:cs typeface="Calibri" panose="020F0502020204030204" pitchFamily="34" charset="0"/>
              </a:rPr>
              <a:t>Using namespace </a:t>
            </a:r>
            <a:r>
              <a:rPr lang="en-US" altLang="en-US" sz="2400" dirty="0" err="1" smtClean="0">
                <a:solidFill>
                  <a:srgbClr val="B85C00"/>
                </a:solidFill>
                <a:cs typeface="Calibri" panose="020F0502020204030204" pitchFamily="34" charset="0"/>
              </a:rPr>
              <a:t>std</a:t>
            </a:r>
            <a:r>
              <a:rPr lang="en-US" altLang="en-US" sz="2400" dirty="0" smtClean="0">
                <a:solidFill>
                  <a:srgbClr val="B85C00"/>
                </a:solidFill>
                <a:cs typeface="Calibri" panose="020F0502020204030204" pitchFamily="34" charset="0"/>
              </a:rPr>
              <a:t>;</a:t>
            </a:r>
            <a:endParaRPr lang="en-US" altLang="en-US" sz="2400" dirty="0" smtClean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0" indent="0" latinLnBrk="1">
              <a:buFont typeface="Arial" panose="020B0604020202020204" pitchFamily="34" charset="0"/>
              <a:buNone/>
            </a:pPr>
            <a:r>
              <a:rPr lang="en-US" altLang="en-US" sz="2400" dirty="0" err="1" smtClean="0">
                <a:solidFill>
                  <a:srgbClr val="800080"/>
                </a:solidFill>
                <a:cs typeface="Calibri" panose="020F0502020204030204" pitchFamily="34" charset="0"/>
              </a:rPr>
              <a:t>int</a:t>
            </a:r>
            <a:r>
              <a:rPr lang="en-US" altLang="en-US" sz="2400" dirty="0" smtClean="0">
                <a:solidFill>
                  <a:srgbClr val="006FE0"/>
                </a:solidFill>
                <a:cs typeface="Calibri" panose="020F0502020204030204" pitchFamily="34" charset="0"/>
              </a:rPr>
              <a:t> </a:t>
            </a:r>
            <a:r>
              <a:rPr lang="en-US" altLang="en-US" sz="2400" dirty="0" smtClean="0">
                <a:solidFill>
                  <a:srgbClr val="004ED0"/>
                </a:solidFill>
                <a:cs typeface="Calibri" panose="020F0502020204030204" pitchFamily="34" charset="0"/>
              </a:rPr>
              <a:t>main</a:t>
            </a:r>
            <a:r>
              <a:rPr lang="en-US" altLang="en-US" sz="2400" dirty="0" smtClean="0">
                <a:solidFill>
                  <a:srgbClr val="333333"/>
                </a:solidFill>
                <a:cs typeface="Calibri" panose="020F0502020204030204" pitchFamily="34" charset="0"/>
              </a:rPr>
              <a:t>()</a:t>
            </a:r>
            <a:endParaRPr lang="en-US" altLang="en-US" sz="2400" dirty="0" smtClean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0" indent="0" latinLnBrk="1">
              <a:buFont typeface="Arial" panose="020B0604020202020204" pitchFamily="34" charset="0"/>
              <a:buNone/>
            </a:pPr>
            <a:r>
              <a:rPr lang="en-US" altLang="en-US" sz="2400" dirty="0" smtClean="0">
                <a:solidFill>
                  <a:srgbClr val="333333"/>
                </a:solidFill>
                <a:cs typeface="Calibri" panose="020F0502020204030204" pitchFamily="34" charset="0"/>
              </a:rPr>
              <a:t>{</a:t>
            </a:r>
            <a:endParaRPr lang="en-US" altLang="en-US" sz="2400" dirty="0" smtClean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0" indent="0" latinLnBrk="1">
              <a:buFont typeface="Arial" panose="020B0604020202020204" pitchFamily="34" charset="0"/>
              <a:buNone/>
            </a:pPr>
            <a:r>
              <a:rPr lang="en-US" altLang="en-US" sz="2400" dirty="0" smtClean="0">
                <a:solidFill>
                  <a:srgbClr val="006FE0"/>
                </a:solidFill>
                <a:cs typeface="Calibri" panose="020F0502020204030204" pitchFamily="34" charset="0"/>
              </a:rPr>
              <a:t>    </a:t>
            </a:r>
            <a:r>
              <a:rPr lang="en-US" altLang="en-US" sz="2400" dirty="0" err="1" smtClean="0">
                <a:solidFill>
                  <a:srgbClr val="800080"/>
                </a:solidFill>
                <a:cs typeface="Calibri" panose="020F0502020204030204" pitchFamily="34" charset="0"/>
              </a:rPr>
              <a:t>int</a:t>
            </a:r>
            <a:r>
              <a:rPr lang="en-US" altLang="en-US" sz="2400" dirty="0" smtClean="0">
                <a:solidFill>
                  <a:srgbClr val="006FE0"/>
                </a:solidFill>
                <a:cs typeface="Calibri" panose="020F0502020204030204" pitchFamily="34" charset="0"/>
              </a:rPr>
              <a:t> </a:t>
            </a:r>
            <a:r>
              <a:rPr lang="en-US" altLang="en-US" sz="2400" dirty="0" smtClean="0">
                <a:solidFill>
                  <a:srgbClr val="002D7A"/>
                </a:solidFill>
                <a:cs typeface="Calibri" panose="020F0502020204030204" pitchFamily="34" charset="0"/>
              </a:rPr>
              <a:t>x</a:t>
            </a:r>
            <a:r>
              <a:rPr lang="en-US" altLang="en-US" sz="2400" dirty="0" smtClean="0">
                <a:solidFill>
                  <a:srgbClr val="006FE0"/>
                </a:solidFill>
                <a:cs typeface="Calibri" panose="020F0502020204030204" pitchFamily="34" charset="0"/>
              </a:rPr>
              <a:t> = </a:t>
            </a:r>
            <a:r>
              <a:rPr lang="en-US" altLang="en-US" sz="2400" dirty="0" smtClean="0">
                <a:solidFill>
                  <a:srgbClr val="002D7A"/>
                </a:solidFill>
                <a:cs typeface="Calibri" panose="020F0502020204030204" pitchFamily="34" charset="0"/>
              </a:rPr>
              <a:t>5</a:t>
            </a:r>
            <a:r>
              <a:rPr lang="en-US" altLang="en-US" sz="2400" dirty="0" smtClean="0">
                <a:solidFill>
                  <a:srgbClr val="333333"/>
                </a:solidFill>
                <a:cs typeface="Calibri" panose="020F0502020204030204" pitchFamily="34" charset="0"/>
              </a:rPr>
              <a:t>;</a:t>
            </a:r>
            <a:endParaRPr lang="en-US" altLang="en-US" sz="2400" dirty="0" smtClean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0" indent="0" latinLnBrk="1">
              <a:buFont typeface="Arial" panose="020B0604020202020204" pitchFamily="34" charset="0"/>
              <a:buNone/>
            </a:pPr>
            <a:r>
              <a:rPr lang="en-US" altLang="en-US" sz="2400" dirty="0" smtClean="0">
                <a:solidFill>
                  <a:srgbClr val="006FE0"/>
                </a:solidFill>
                <a:cs typeface="Calibri" panose="020F0502020204030204" pitchFamily="34" charset="0"/>
              </a:rPr>
              <a:t>    </a:t>
            </a:r>
            <a:r>
              <a:rPr lang="en-US" altLang="en-US" sz="2400" dirty="0" err="1" smtClean="0">
                <a:solidFill>
                  <a:srgbClr val="800080"/>
                </a:solidFill>
                <a:cs typeface="Calibri" panose="020F0502020204030204" pitchFamily="34" charset="0"/>
              </a:rPr>
              <a:t>cout</a:t>
            </a:r>
            <a:r>
              <a:rPr lang="en-US" altLang="en-US" sz="2400" dirty="0" smtClean="0">
                <a:solidFill>
                  <a:srgbClr val="006FE0"/>
                </a:solidFill>
                <a:cs typeface="Calibri" panose="020F0502020204030204" pitchFamily="34" charset="0"/>
              </a:rPr>
              <a:t> &lt;&lt; </a:t>
            </a:r>
            <a:r>
              <a:rPr lang="en-US" altLang="en-US" sz="2400" dirty="0" smtClean="0">
                <a:solidFill>
                  <a:srgbClr val="002D7A"/>
                </a:solidFill>
                <a:cs typeface="Calibri" panose="020F0502020204030204" pitchFamily="34" charset="0"/>
              </a:rPr>
              <a:t>x</a:t>
            </a:r>
            <a:r>
              <a:rPr lang="en-US" altLang="en-US" sz="2400" dirty="0" smtClean="0">
                <a:solidFill>
                  <a:srgbClr val="006FE0"/>
                </a:solidFill>
                <a:cs typeface="Calibri" panose="020F0502020204030204" pitchFamily="34" charset="0"/>
              </a:rPr>
              <a:t> &lt;&lt; </a:t>
            </a:r>
            <a:r>
              <a:rPr lang="en-US" altLang="en-US" sz="2400" dirty="0" smtClean="0">
                <a:solidFill>
                  <a:srgbClr val="CE0000"/>
                </a:solidFill>
                <a:cs typeface="Calibri" panose="020F0502020204030204" pitchFamily="34" charset="0"/>
              </a:rPr>
              <a:t>'\n'</a:t>
            </a:r>
            <a:r>
              <a:rPr lang="en-US" altLang="en-US" sz="2400" dirty="0" smtClean="0">
                <a:solidFill>
                  <a:srgbClr val="333333"/>
                </a:solidFill>
                <a:cs typeface="Calibri" panose="020F0502020204030204" pitchFamily="34" charset="0"/>
              </a:rPr>
              <a:t>;</a:t>
            </a:r>
            <a:r>
              <a:rPr lang="en-US" altLang="en-US" sz="2400" dirty="0" smtClean="0">
                <a:solidFill>
                  <a:srgbClr val="006FE0"/>
                </a:solidFill>
                <a:cs typeface="Calibri" panose="020F0502020204030204" pitchFamily="34" charset="0"/>
              </a:rPr>
              <a:t> </a:t>
            </a:r>
            <a:endParaRPr lang="en-US" altLang="en-US" sz="2400" dirty="0" smtClean="0">
              <a:solidFill>
                <a:srgbClr val="006FE0"/>
              </a:solidFill>
              <a:cs typeface="Calibri" panose="020F0502020204030204" pitchFamily="34" charset="0"/>
            </a:endParaRPr>
          </a:p>
          <a:p>
            <a:pPr marL="0" indent="0" latinLnBrk="1">
              <a:buFont typeface="Arial" panose="020B0604020202020204" pitchFamily="34" charset="0"/>
              <a:buNone/>
            </a:pPr>
            <a:r>
              <a:rPr lang="en-US" altLang="en-US" sz="2400" dirty="0" smtClean="0">
                <a:solidFill>
                  <a:srgbClr val="006FE0"/>
                </a:solidFill>
                <a:cs typeface="Calibri" panose="020F0502020204030204" pitchFamily="34" charset="0"/>
              </a:rPr>
              <a:t>    </a:t>
            </a:r>
            <a:r>
              <a:rPr lang="en-US" altLang="en-US" sz="2400" dirty="0" err="1" smtClean="0">
                <a:solidFill>
                  <a:srgbClr val="800080"/>
                </a:solidFill>
                <a:cs typeface="Calibri" panose="020F0502020204030204" pitchFamily="34" charset="0"/>
              </a:rPr>
              <a:t>cout</a:t>
            </a:r>
            <a:r>
              <a:rPr lang="en-US" altLang="en-US" sz="2400" dirty="0" smtClean="0">
                <a:solidFill>
                  <a:srgbClr val="006FE0"/>
                </a:solidFill>
                <a:cs typeface="Calibri" panose="020F0502020204030204" pitchFamily="34" charset="0"/>
              </a:rPr>
              <a:t> &lt;&lt; </a:t>
            </a:r>
            <a:r>
              <a:rPr lang="en-US" altLang="en-US" sz="2400" dirty="0" smtClean="0">
                <a:solidFill>
                  <a:srgbClr val="002D7A"/>
                </a:solidFill>
                <a:cs typeface="Calibri" panose="020F0502020204030204" pitchFamily="34" charset="0"/>
              </a:rPr>
              <a:t>&amp;x </a:t>
            </a:r>
            <a:r>
              <a:rPr lang="en-US" altLang="en-US" sz="2400" dirty="0" smtClean="0">
                <a:solidFill>
                  <a:srgbClr val="006FE0"/>
                </a:solidFill>
                <a:cs typeface="Calibri" panose="020F0502020204030204" pitchFamily="34" charset="0"/>
              </a:rPr>
              <a:t>&lt;&lt; </a:t>
            </a:r>
            <a:r>
              <a:rPr lang="en-US" altLang="en-US" sz="2400" dirty="0" smtClean="0">
                <a:solidFill>
                  <a:srgbClr val="CE0000"/>
                </a:solidFill>
                <a:cs typeface="Calibri" panose="020F0502020204030204" pitchFamily="34" charset="0"/>
              </a:rPr>
              <a:t>'\n'</a:t>
            </a:r>
            <a:r>
              <a:rPr lang="en-US" altLang="en-US" sz="2400" dirty="0" smtClean="0">
                <a:solidFill>
                  <a:srgbClr val="333333"/>
                </a:solidFill>
                <a:cs typeface="Calibri" panose="020F0502020204030204" pitchFamily="34" charset="0"/>
              </a:rPr>
              <a:t>;</a:t>
            </a:r>
            <a:r>
              <a:rPr lang="en-US" altLang="en-US" sz="2400" dirty="0" smtClean="0">
                <a:solidFill>
                  <a:srgbClr val="006FE0"/>
                </a:solidFill>
                <a:cs typeface="Calibri" panose="020F0502020204030204" pitchFamily="34" charset="0"/>
              </a:rPr>
              <a:t>  </a:t>
            </a:r>
            <a:endParaRPr lang="en-US" altLang="en-US" sz="2400" dirty="0" smtClean="0">
              <a:solidFill>
                <a:srgbClr val="006FE0"/>
              </a:solidFill>
              <a:cs typeface="Calibri" panose="020F0502020204030204" pitchFamily="34" charset="0"/>
            </a:endParaRPr>
          </a:p>
          <a:p>
            <a:pPr marL="0" indent="0" latinLnBrk="1">
              <a:buFont typeface="Arial" panose="020B0604020202020204" pitchFamily="34" charset="0"/>
              <a:buNone/>
            </a:pPr>
            <a:r>
              <a:rPr lang="en-US" altLang="en-US" sz="2400" dirty="0">
                <a:solidFill>
                  <a:srgbClr val="006FE0"/>
                </a:solidFill>
                <a:cs typeface="Calibri" panose="020F0502020204030204" pitchFamily="34" charset="0"/>
              </a:rPr>
              <a:t> </a:t>
            </a:r>
            <a:r>
              <a:rPr lang="en-US" altLang="en-US" sz="2400" dirty="0" smtClean="0">
                <a:solidFill>
                  <a:srgbClr val="006FE0"/>
                </a:solidFill>
                <a:cs typeface="Calibri" panose="020F0502020204030204" pitchFamily="34" charset="0"/>
              </a:rPr>
              <a:t>   </a:t>
            </a:r>
            <a:r>
              <a:rPr lang="en-US" altLang="en-US" sz="2400" dirty="0" smtClean="0">
                <a:solidFill>
                  <a:srgbClr val="800080"/>
                </a:solidFill>
                <a:cs typeface="Calibri" panose="020F0502020204030204" pitchFamily="34" charset="0"/>
              </a:rPr>
              <a:t>return</a:t>
            </a:r>
            <a:r>
              <a:rPr lang="en-US" altLang="en-US" sz="2400" dirty="0" smtClean="0">
                <a:solidFill>
                  <a:srgbClr val="006FE0"/>
                </a:solidFill>
                <a:cs typeface="Calibri" panose="020F0502020204030204" pitchFamily="34" charset="0"/>
              </a:rPr>
              <a:t> </a:t>
            </a:r>
            <a:r>
              <a:rPr lang="en-US" altLang="en-US" sz="2400" dirty="0" smtClean="0">
                <a:solidFill>
                  <a:srgbClr val="002D7A"/>
                </a:solidFill>
                <a:cs typeface="Calibri" panose="020F0502020204030204" pitchFamily="34" charset="0"/>
              </a:rPr>
              <a:t>0</a:t>
            </a:r>
            <a:r>
              <a:rPr lang="en-US" altLang="en-US" sz="2400" dirty="0" smtClean="0">
                <a:solidFill>
                  <a:srgbClr val="333333"/>
                </a:solidFill>
                <a:cs typeface="Calibri" panose="020F0502020204030204" pitchFamily="34" charset="0"/>
              </a:rPr>
              <a:t>;</a:t>
            </a:r>
            <a:endParaRPr lang="en-US" altLang="en-US" sz="2400" dirty="0" smtClean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0" indent="0" latinLnBrk="1">
              <a:buFont typeface="Arial" panose="020B0604020202020204" pitchFamily="34" charset="0"/>
              <a:buNone/>
            </a:pPr>
            <a:r>
              <a:rPr lang="en-US" altLang="en-US" sz="2400" dirty="0" smtClean="0">
                <a:solidFill>
                  <a:srgbClr val="333333"/>
                </a:solidFill>
                <a:cs typeface="Calibri" panose="020F0502020204030204" pitchFamily="34" charset="0"/>
              </a:rPr>
              <a:t>}</a:t>
            </a:r>
            <a:endParaRPr lang="en-US" altLang="en-US" sz="2400" dirty="0" smtClean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 smtClean="0"/>
              <a:t>5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 smtClean="0"/>
              <a:t>0027FEA0</a:t>
            </a:r>
            <a:endParaRPr lang="en-US" altLang="zh-TW" dirty="0" smtClean="0"/>
          </a:p>
          <a:p>
            <a:pPr marL="0" indent="0" algn="just" eaLnBrk="1" hangingPunct="1">
              <a:buFont typeface="Arial" panose="020B0604020202020204" pitchFamily="34" charset="0"/>
              <a:buNone/>
            </a:pPr>
            <a:endParaRPr lang="en-US" altLang="zh-TW" dirty="0" smtClean="0"/>
          </a:p>
        </p:txBody>
      </p:sp>
      <p:sp>
        <p:nvSpPr>
          <p:cNvPr id="4" name="Rectangle 3">
            <a:extLst/>
          </p:cNvPr>
          <p:cNvSpPr/>
          <p:nvPr/>
        </p:nvSpPr>
        <p:spPr>
          <a:xfrm>
            <a:off x="0" y="8318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352800" y="3657600"/>
            <a:ext cx="38363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latinLnBrk="1">
              <a:buFont typeface="Arial" panose="020B0604020202020204" pitchFamily="34" charset="0"/>
              <a:buNone/>
            </a:pPr>
            <a:r>
              <a:rPr lang="en-US" altLang="en-US" sz="2400" dirty="0">
                <a:solidFill>
                  <a:srgbClr val="008000"/>
                </a:solidFill>
                <a:cs typeface="Calibri" panose="020F0502020204030204" pitchFamily="34" charset="0"/>
              </a:rPr>
              <a:t>// print the value of variable x</a:t>
            </a:r>
            <a:endParaRPr lang="en-US" altLang="en-US" sz="2400" dirty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58308" y="4158734"/>
            <a:ext cx="51956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latinLnBrk="1">
              <a:buFont typeface="Arial" panose="020B0604020202020204" pitchFamily="34" charset="0"/>
              <a:buNone/>
            </a:pPr>
            <a:r>
              <a:rPr lang="en-US" altLang="en-US" sz="2400" dirty="0">
                <a:solidFill>
                  <a:srgbClr val="008000"/>
                </a:solidFill>
                <a:cs typeface="Calibri" panose="020F0502020204030204" pitchFamily="34" charset="0"/>
              </a:rPr>
              <a:t>// print the memory address of variable x</a:t>
            </a:r>
            <a:endParaRPr lang="en-US" altLang="en-US" sz="2400" dirty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mtClean="0"/>
              <a:t>The dereference operator (*)</a:t>
            </a:r>
          </a:p>
        </p:txBody>
      </p:sp>
      <p:sp>
        <p:nvSpPr>
          <p:cNvPr id="4099" name="Rectangle 3">
            <a:extLst/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848600" cy="4114800"/>
          </a:xfrm>
        </p:spPr>
        <p:txBody>
          <a:bodyPr/>
          <a:lstStyle/>
          <a:p>
            <a:pPr marL="0" indent="0" algn="just" eaLnBrk="1" hangingPunct="1">
              <a:buFont typeface="Arial" charset="0"/>
              <a:buNone/>
              <a:defRPr/>
            </a:pPr>
            <a:endParaRPr lang="en-US" altLang="zh-TW" dirty="0" smtClean="0"/>
          </a:p>
          <a:p>
            <a:pPr algn="just" eaLnBrk="1" hangingPunct="1">
              <a:buFont typeface="Arial" charset="0"/>
              <a:buChar char="•"/>
              <a:defRPr/>
            </a:pPr>
            <a:r>
              <a:rPr lang="en-US" altLang="zh-TW" dirty="0"/>
              <a:t>Getting the address of a variable isn’t very useful by itself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pPr algn="just" eaLnBrk="1" hangingPunct="1">
              <a:buFont typeface="Arial" charset="0"/>
              <a:buChar char="•"/>
              <a:defRPr/>
            </a:pPr>
            <a:r>
              <a:rPr lang="en-US" altLang="zh-TW" dirty="0"/>
              <a:t>The dereference operator (*) allows us to access the value at a particular </a:t>
            </a:r>
            <a:r>
              <a:rPr lang="en-US" altLang="zh-TW" dirty="0" smtClean="0"/>
              <a:t>address.</a:t>
            </a:r>
            <a:endParaRPr lang="en-US" altLang="zh-TW" dirty="0"/>
          </a:p>
          <a:p>
            <a:pPr marL="0" indent="0" algn="just" eaLnBrk="1" hangingPunct="1">
              <a:buFont typeface="Arial" charset="0"/>
              <a:buNone/>
              <a:defRPr/>
            </a:pPr>
            <a:endParaRPr lang="en-US" altLang="zh-TW" dirty="0" smtClean="0"/>
          </a:p>
          <a:p>
            <a:pPr marL="0" indent="0" algn="just" eaLnBrk="1" hangingPunct="1">
              <a:buFont typeface="Arial" charset="0"/>
              <a:buNone/>
              <a:defRPr/>
            </a:pPr>
            <a:endParaRPr lang="en-US" altLang="zh-TW" dirty="0"/>
          </a:p>
        </p:txBody>
      </p:sp>
      <p:sp>
        <p:nvSpPr>
          <p:cNvPr id="4" name="Rectangle 3">
            <a:extLst/>
          </p:cNvPr>
          <p:cNvSpPr/>
          <p:nvPr/>
        </p:nvSpPr>
        <p:spPr>
          <a:xfrm>
            <a:off x="0" y="831850"/>
            <a:ext cx="9144000" cy="133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5795</TotalTime>
  <Words>3418</Words>
  <Application>Microsoft Office PowerPoint</Application>
  <PresentationFormat>On-screen Show (4:3)</PresentationFormat>
  <Paragraphs>617</Paragraphs>
  <Slides>59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0" baseType="lpstr">
      <vt:lpstr>Arial</vt:lpstr>
      <vt:lpstr>Calibri</vt:lpstr>
      <vt:lpstr>Courier</vt:lpstr>
      <vt:lpstr>Courier New</vt:lpstr>
      <vt:lpstr>inherit</vt:lpstr>
      <vt:lpstr>Monaco</vt:lpstr>
      <vt:lpstr>Monotype Sorts</vt:lpstr>
      <vt:lpstr>新細明體</vt:lpstr>
      <vt:lpstr>Times New Roman</vt:lpstr>
      <vt:lpstr>Wingdings</vt:lpstr>
      <vt:lpstr>Office Theme</vt:lpstr>
      <vt:lpstr>CS212 – Object Oriented Programming</vt:lpstr>
      <vt:lpstr>RoadMap for Today</vt:lpstr>
      <vt:lpstr>Computer Memory</vt:lpstr>
      <vt:lpstr>Computer Memory</vt:lpstr>
      <vt:lpstr>Computer Memory</vt:lpstr>
      <vt:lpstr>Fundamental Types</vt:lpstr>
      <vt:lpstr>The address-of operator (&amp;)</vt:lpstr>
      <vt:lpstr>The address-of operator (&amp;)</vt:lpstr>
      <vt:lpstr>The dereference operator (*)</vt:lpstr>
      <vt:lpstr>The dereference operator (*)</vt:lpstr>
      <vt:lpstr>Pointers</vt:lpstr>
      <vt:lpstr>Pointers</vt:lpstr>
      <vt:lpstr>Pointers</vt:lpstr>
      <vt:lpstr>Declaring a pointer</vt:lpstr>
      <vt:lpstr>Declaring a pointer</vt:lpstr>
      <vt:lpstr>Declaring a pointer</vt:lpstr>
      <vt:lpstr>Declaring a pointer</vt:lpstr>
      <vt:lpstr>Declaring a pointer: Best practice</vt:lpstr>
      <vt:lpstr>Assigning a value to a pointer</vt:lpstr>
      <vt:lpstr>Assigning a value to a pointer</vt:lpstr>
      <vt:lpstr>Address Operator &amp;</vt:lpstr>
      <vt:lpstr>Pointer Variables</vt:lpstr>
      <vt:lpstr>Assigning a value to a pointer</vt:lpstr>
      <vt:lpstr>Assigning a value to a pointer</vt:lpstr>
      <vt:lpstr>Assigning a value to a pointer</vt:lpstr>
      <vt:lpstr>Assigning a value to a pointer</vt:lpstr>
      <vt:lpstr>Assigning a value to a pointer</vt:lpstr>
      <vt:lpstr>Pointers: Example 1</vt:lpstr>
      <vt:lpstr>Pointers: Example 2</vt:lpstr>
      <vt:lpstr>Pointer</vt:lpstr>
      <vt:lpstr>Pointers: Example 2</vt:lpstr>
      <vt:lpstr>Dereferencing pointers</vt:lpstr>
      <vt:lpstr>Pointer Operators</vt:lpstr>
      <vt:lpstr>Dereferencing pointers</vt:lpstr>
      <vt:lpstr>Indirection operator *</vt:lpstr>
      <vt:lpstr> Indirection Operator *</vt:lpstr>
      <vt:lpstr>Indirection operator *</vt:lpstr>
      <vt:lpstr>Indirection operator *</vt:lpstr>
      <vt:lpstr>Dereferencing pointers</vt:lpstr>
      <vt:lpstr>Dereferencing pointers</vt:lpstr>
      <vt:lpstr>Reassigning pointers</vt:lpstr>
      <vt:lpstr>Reassigning pointers</vt:lpstr>
      <vt:lpstr>The size of pointers</vt:lpstr>
      <vt:lpstr>The size of pointers</vt:lpstr>
      <vt:lpstr>Don’t get confused</vt:lpstr>
      <vt:lpstr>null Pointer</vt:lpstr>
      <vt:lpstr>Example</vt:lpstr>
      <vt:lpstr>The dereferenced pointer</vt:lpstr>
      <vt:lpstr>Common Programming Errors</vt:lpstr>
      <vt:lpstr>Common Programming Errors</vt:lpstr>
      <vt:lpstr>Trace Output</vt:lpstr>
      <vt:lpstr>Trace Output</vt:lpstr>
      <vt:lpstr>Trace Output</vt:lpstr>
      <vt:lpstr>Pointer to Pointer</vt:lpstr>
      <vt:lpstr>C++ - Passing arguments to a function</vt:lpstr>
      <vt:lpstr>Example – Call &amp; Pass(Address)-by-Value</vt:lpstr>
      <vt:lpstr>Memory Segments</vt:lpstr>
      <vt:lpstr>Memory Segments</vt:lpstr>
      <vt:lpstr>Data segment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Sana Khalique</dc:creator>
  <cp:lastModifiedBy>KKK</cp:lastModifiedBy>
  <cp:revision>494</cp:revision>
  <cp:lastPrinted>1601-01-01T00:00:00Z</cp:lastPrinted>
  <dcterms:created xsi:type="dcterms:W3CDTF">1601-01-01T00:00:00Z</dcterms:created>
  <dcterms:modified xsi:type="dcterms:W3CDTF">2021-11-11T11:48:17Z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