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8" r:id="rId3"/>
    <p:sldId id="260" r:id="rId4"/>
    <p:sldId id="261" r:id="rId5"/>
    <p:sldId id="267" r:id="rId6"/>
    <p:sldId id="259"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p:normalViewPr>
  <p:slideViewPr>
    <p:cSldViewPr snapToGrid="0">
      <p:cViewPr varScale="1">
        <p:scale>
          <a:sx n="72" d="100"/>
          <a:sy n="72"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51905F-4EE6-4AD4-A141-87E2554A633D}"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254233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1905F-4EE6-4AD4-A141-87E2554A633D}"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12378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F51905F-4EE6-4AD4-A141-87E2554A633D}" type="datetimeFigureOut">
              <a:rPr lang="en-US" smtClean="0"/>
              <a:t>3/31/2020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169064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1905F-4EE6-4AD4-A141-87E2554A633D}"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149830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F51905F-4EE6-4AD4-A141-87E2554A633D}" type="datetimeFigureOut">
              <a:rPr lang="en-US" smtClean="0"/>
              <a:t>3/31/2020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0586A31-5D7A-4F5D-A60E-F52145A3AC87}" type="slidenum">
              <a:rPr lang="en-US" smtClean="0"/>
              <a:t>‹#›</a:t>
            </a:fld>
            <a:endParaRPr lang="en-US"/>
          </a:p>
        </p:txBody>
      </p:sp>
    </p:spTree>
    <p:extLst>
      <p:ext uri="{BB962C8B-B14F-4D97-AF65-F5344CB8AC3E}">
        <p14:creationId xmlns:p14="http://schemas.microsoft.com/office/powerpoint/2010/main" val="16848435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51905F-4EE6-4AD4-A141-87E2554A633D}"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90395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51905F-4EE6-4AD4-A141-87E2554A633D}"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138013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51905F-4EE6-4AD4-A141-87E2554A633D}"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69329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1905F-4EE6-4AD4-A141-87E2554A633D}"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4277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1905F-4EE6-4AD4-A141-87E2554A633D}"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190893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1905F-4EE6-4AD4-A141-87E2554A633D}"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86A31-5D7A-4F5D-A60E-F52145A3AC87}" type="slidenum">
              <a:rPr lang="en-US" smtClean="0"/>
              <a:t>‹#›</a:t>
            </a:fld>
            <a:endParaRPr lang="en-US"/>
          </a:p>
        </p:txBody>
      </p:sp>
    </p:spTree>
    <p:extLst>
      <p:ext uri="{BB962C8B-B14F-4D97-AF65-F5344CB8AC3E}">
        <p14:creationId xmlns:p14="http://schemas.microsoft.com/office/powerpoint/2010/main" val="370166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F51905F-4EE6-4AD4-A141-87E2554A633D}" type="datetimeFigureOut">
              <a:rPr lang="en-US" smtClean="0"/>
              <a:t>3/31/2020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0586A31-5D7A-4F5D-A60E-F52145A3AC87}" type="slidenum">
              <a:rPr lang="en-US" smtClean="0"/>
              <a:t>‹#›</a:t>
            </a:fld>
            <a:endParaRPr lang="en-US"/>
          </a:p>
        </p:txBody>
      </p:sp>
    </p:spTree>
    <p:extLst>
      <p:ext uri="{BB962C8B-B14F-4D97-AF65-F5344CB8AC3E}">
        <p14:creationId xmlns:p14="http://schemas.microsoft.com/office/powerpoint/2010/main" val="556017321"/>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gRNOhahNUB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0851-E078-46FC-9414-13C5FC5C2ABF}"/>
              </a:ext>
            </a:extLst>
          </p:cNvPr>
          <p:cNvSpPr>
            <a:spLocks noGrp="1"/>
          </p:cNvSpPr>
          <p:nvPr>
            <p:ph type="ctrTitle"/>
          </p:nvPr>
        </p:nvSpPr>
        <p:spPr/>
        <p:txBody>
          <a:bodyPr>
            <a:normAutofit/>
          </a:bodyPr>
          <a:lstStyle/>
          <a:p>
            <a:r>
              <a:rPr lang="en-US" dirty="0"/>
              <a:t>Message Composition- I</a:t>
            </a:r>
          </a:p>
        </p:txBody>
      </p:sp>
      <p:sp>
        <p:nvSpPr>
          <p:cNvPr id="3" name="Subtitle 2">
            <a:extLst>
              <a:ext uri="{FF2B5EF4-FFF2-40B4-BE49-F238E27FC236}">
                <a16:creationId xmlns:a16="http://schemas.microsoft.com/office/drawing/2014/main" id="{50CF8CDC-0AC1-4821-8046-6008C9953007}"/>
              </a:ext>
            </a:extLst>
          </p:cNvPr>
          <p:cNvSpPr>
            <a:spLocks noGrp="1"/>
          </p:cNvSpPr>
          <p:nvPr>
            <p:ph type="subTitle" idx="1"/>
          </p:nvPr>
        </p:nvSpPr>
        <p:spPr/>
        <p:txBody>
          <a:bodyPr>
            <a:normAutofit/>
          </a:bodyPr>
          <a:lstStyle/>
          <a:p>
            <a:r>
              <a:rPr lang="en-US" dirty="0">
                <a:solidFill>
                  <a:schemeClr val="tx1"/>
                </a:solidFill>
              </a:rPr>
              <a:t>The AIDA Model</a:t>
            </a:r>
          </a:p>
        </p:txBody>
      </p:sp>
    </p:spTree>
    <p:extLst>
      <p:ext uri="{BB962C8B-B14F-4D97-AF65-F5344CB8AC3E}">
        <p14:creationId xmlns:p14="http://schemas.microsoft.com/office/powerpoint/2010/main" val="14395679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D1807-C02D-4A9C-BB61-D14D5DAF839E}"/>
              </a:ext>
            </a:extLst>
          </p:cNvPr>
          <p:cNvSpPr>
            <a:spLocks noGrp="1"/>
          </p:cNvSpPr>
          <p:nvPr>
            <p:ph idx="1"/>
          </p:nvPr>
        </p:nvSpPr>
        <p:spPr/>
        <p:txBody>
          <a:bodyPr>
            <a:normAutofit/>
          </a:bodyPr>
          <a:lstStyle/>
          <a:p>
            <a:r>
              <a:rPr lang="en-US" sz="4000" dirty="0">
                <a:hlinkClick r:id="rId2"/>
              </a:rPr>
              <a:t>https://www.youtube.com/watch?v=gRNOhahNUBs</a:t>
            </a:r>
            <a:endParaRPr lang="en-US" sz="4000" dirty="0"/>
          </a:p>
        </p:txBody>
      </p:sp>
    </p:spTree>
    <p:extLst>
      <p:ext uri="{BB962C8B-B14F-4D97-AF65-F5344CB8AC3E}">
        <p14:creationId xmlns:p14="http://schemas.microsoft.com/office/powerpoint/2010/main" val="42885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DEA-7DAA-4190-9BE1-4CBC4ADD0F5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C6AAB1E-059B-4095-82E4-68BA66E35D4A}"/>
              </a:ext>
            </a:extLst>
          </p:cNvPr>
          <p:cNvSpPr>
            <a:spLocks noGrp="1"/>
          </p:cNvSpPr>
          <p:nvPr>
            <p:ph idx="1"/>
          </p:nvPr>
        </p:nvSpPr>
        <p:spPr/>
        <p:txBody>
          <a:bodyPr>
            <a:normAutofit fontScale="77500" lnSpcReduction="20000"/>
          </a:bodyPr>
          <a:lstStyle/>
          <a:p>
            <a:pPr fontAlgn="base"/>
            <a:r>
              <a:rPr lang="en-US" sz="4800" dirty="0"/>
              <a:t>AIDA</a:t>
            </a:r>
          </a:p>
          <a:p>
            <a:pPr marL="0" indent="0" fontAlgn="base">
              <a:buNone/>
            </a:pPr>
            <a:endParaRPr lang="en-US" sz="4800" dirty="0"/>
          </a:p>
          <a:p>
            <a:pPr lvl="1" fontAlgn="base">
              <a:buFont typeface="Wingdings" panose="05000000000000000000" pitchFamily="2" charset="2"/>
              <a:buChar char="v"/>
            </a:pPr>
            <a:r>
              <a:rPr lang="en-US" sz="4800" dirty="0"/>
              <a:t>Attention (Awareness or Attract)</a:t>
            </a:r>
          </a:p>
          <a:p>
            <a:pPr lvl="1" fontAlgn="base">
              <a:buFont typeface="Wingdings" panose="05000000000000000000" pitchFamily="2" charset="2"/>
              <a:buChar char="v"/>
            </a:pPr>
            <a:r>
              <a:rPr lang="en-US" sz="4800" dirty="0"/>
              <a:t>Interest</a:t>
            </a:r>
          </a:p>
          <a:p>
            <a:pPr lvl="1" fontAlgn="base">
              <a:buFont typeface="Wingdings" panose="05000000000000000000" pitchFamily="2" charset="2"/>
              <a:buChar char="v"/>
            </a:pPr>
            <a:r>
              <a:rPr lang="en-US" sz="4800" dirty="0"/>
              <a:t>Desire</a:t>
            </a:r>
          </a:p>
          <a:p>
            <a:pPr lvl="1" fontAlgn="base">
              <a:buFont typeface="Wingdings" panose="05000000000000000000" pitchFamily="2" charset="2"/>
              <a:buChar char="v"/>
            </a:pPr>
            <a:r>
              <a:rPr lang="en-US" sz="4800" dirty="0"/>
              <a:t>Action</a:t>
            </a:r>
          </a:p>
          <a:p>
            <a:pPr marL="228600" lvl="1" indent="0" fontAlgn="base">
              <a:buNone/>
            </a:pPr>
            <a:endParaRPr lang="en-US" sz="4800" dirty="0"/>
          </a:p>
          <a:p>
            <a:pPr marL="228600" lvl="1" indent="0" fontAlgn="base">
              <a:buNone/>
            </a:pPr>
            <a:r>
              <a:rPr lang="en-US" sz="4800" dirty="0"/>
              <a:t> </a:t>
            </a:r>
          </a:p>
          <a:p>
            <a:pPr marL="228600" lvl="1" indent="0" fontAlgn="base">
              <a:buNone/>
            </a:pPr>
            <a:endParaRPr lang="en-US" sz="4800" dirty="0"/>
          </a:p>
          <a:p>
            <a:endParaRPr lang="en-US" dirty="0"/>
          </a:p>
        </p:txBody>
      </p:sp>
    </p:spTree>
    <p:extLst>
      <p:ext uri="{BB962C8B-B14F-4D97-AF65-F5344CB8AC3E}">
        <p14:creationId xmlns:p14="http://schemas.microsoft.com/office/powerpoint/2010/main" val="55423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27D78-8B5E-4CC4-ACC5-0C8A3EDE1418}"/>
              </a:ext>
            </a:extLst>
          </p:cNvPr>
          <p:cNvSpPr>
            <a:spLocks noGrp="1"/>
          </p:cNvSpPr>
          <p:nvPr>
            <p:ph idx="1"/>
          </p:nvPr>
        </p:nvSpPr>
        <p:spPr/>
        <p:txBody>
          <a:bodyPr>
            <a:normAutofit/>
          </a:bodyPr>
          <a:lstStyle/>
          <a:p>
            <a:r>
              <a:rPr lang="en-US" sz="3200" dirty="0"/>
              <a:t>It is an advertising effect model </a:t>
            </a:r>
          </a:p>
          <a:p>
            <a:r>
              <a:rPr lang="en-US" sz="3200" dirty="0"/>
              <a:t>Identifies the stages that an individual goes through during the process of purchasing a product or service</a:t>
            </a:r>
          </a:p>
          <a:p>
            <a:r>
              <a:rPr lang="en-US" sz="3200" dirty="0"/>
              <a:t> The AIDA model is commonly used in digital marketing, sales strategies, and public relations campaigns.</a:t>
            </a:r>
          </a:p>
          <a:p>
            <a:r>
              <a:rPr lang="en-US" sz="3200" dirty="0"/>
              <a:t>Use the AIDA model for writing a piece of text that has the ultimate objective of getting others to take action.</a:t>
            </a:r>
          </a:p>
        </p:txBody>
      </p:sp>
    </p:spTree>
    <p:extLst>
      <p:ext uri="{BB962C8B-B14F-4D97-AF65-F5344CB8AC3E}">
        <p14:creationId xmlns:p14="http://schemas.microsoft.com/office/powerpoint/2010/main" val="297779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73A57-3D6A-4AE7-968A-5E63A9FCF35F}"/>
              </a:ext>
            </a:extLst>
          </p:cNvPr>
          <p:cNvSpPr>
            <a:spLocks noGrp="1"/>
          </p:cNvSpPr>
          <p:nvPr>
            <p:ph idx="1"/>
          </p:nvPr>
        </p:nvSpPr>
        <p:spPr/>
        <p:txBody>
          <a:bodyPr>
            <a:normAutofit lnSpcReduction="10000"/>
          </a:bodyPr>
          <a:lstStyle/>
          <a:p>
            <a:r>
              <a:rPr lang="en-US" sz="2600" b="1" dirty="0"/>
              <a:t>Attention</a:t>
            </a:r>
            <a:r>
              <a:rPr lang="en-US" sz="2600" dirty="0"/>
              <a:t>: The first step in marketing or advertising is to consider how to attract the attention of consumers.</a:t>
            </a:r>
          </a:p>
          <a:p>
            <a:r>
              <a:rPr lang="en-US" sz="2600" b="1" dirty="0"/>
              <a:t>Interest:</a:t>
            </a:r>
            <a:r>
              <a:rPr lang="en-US" sz="2600" dirty="0"/>
              <a:t> Once the consumer is aware that the product or service exists, the business must work on increasing the potential customer’s interest level.</a:t>
            </a:r>
          </a:p>
          <a:p>
            <a:r>
              <a:rPr lang="en-US" sz="2600" b="1" dirty="0"/>
              <a:t>Desire:</a:t>
            </a:r>
            <a:r>
              <a:rPr lang="en-US" sz="2600" dirty="0"/>
              <a:t> After the consumer is interested in the product or service, then the goal is to make consumers desire it, moving their mindset from “I like it” to “I want it.”</a:t>
            </a:r>
          </a:p>
          <a:p>
            <a:r>
              <a:rPr lang="en-US" sz="2600" b="1" dirty="0"/>
              <a:t>Action:</a:t>
            </a:r>
            <a:r>
              <a:rPr lang="en-US" sz="2600" dirty="0"/>
              <a:t> The ultimate goal is to drive the receiver of the marketing campaign to initiate action and purchase the product or service</a:t>
            </a:r>
          </a:p>
          <a:p>
            <a:endParaRPr lang="en-US" dirty="0"/>
          </a:p>
        </p:txBody>
      </p:sp>
    </p:spTree>
    <p:extLst>
      <p:ext uri="{BB962C8B-B14F-4D97-AF65-F5344CB8AC3E}">
        <p14:creationId xmlns:p14="http://schemas.microsoft.com/office/powerpoint/2010/main" val="154807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AB0F-5C95-4B65-8408-A8DA38558178}"/>
              </a:ext>
            </a:extLst>
          </p:cNvPr>
          <p:cNvSpPr>
            <a:spLocks noGrp="1"/>
          </p:cNvSpPr>
          <p:nvPr>
            <p:ph type="title"/>
          </p:nvPr>
        </p:nvSpPr>
        <p:spPr/>
        <p:txBody>
          <a:bodyPr>
            <a:normAutofit fontScale="90000"/>
          </a:bodyPr>
          <a:lstStyle/>
          <a:p>
            <a:r>
              <a:rPr lang="en-US" sz="3100" dirty="0"/>
              <a:t>the AIDA model says that </a:t>
            </a:r>
            <a:r>
              <a:rPr lang="en-US" sz="3100" b="1" dirty="0"/>
              <a:t>Awareness</a:t>
            </a:r>
            <a:r>
              <a:rPr lang="en-US" sz="3100" dirty="0"/>
              <a:t> leads to </a:t>
            </a:r>
            <a:r>
              <a:rPr lang="en-US" sz="3100" b="1" dirty="0"/>
              <a:t>Interest</a:t>
            </a:r>
            <a:r>
              <a:rPr lang="en-US" sz="3100" dirty="0"/>
              <a:t>, which further leads to </a:t>
            </a:r>
            <a:r>
              <a:rPr lang="en-US" sz="3100" b="1" dirty="0"/>
              <a:t>Desire</a:t>
            </a:r>
            <a:r>
              <a:rPr lang="en-US" sz="3100" dirty="0"/>
              <a:t>, and finally, </a:t>
            </a:r>
            <a:r>
              <a:rPr lang="en-US" sz="3100" b="1" dirty="0"/>
              <a:t>Action</a:t>
            </a:r>
            <a:r>
              <a:rPr lang="en-US" sz="3100" dirty="0"/>
              <a:t>.</a:t>
            </a:r>
            <a:br>
              <a:rPr lang="en-US" dirty="0"/>
            </a:br>
            <a:endParaRPr lang="en-US" dirty="0"/>
          </a:p>
        </p:txBody>
      </p:sp>
      <p:pic>
        <p:nvPicPr>
          <p:cNvPr id="5" name="Content Placeholder 4" descr="A close up of a piece of paper&#10;&#10;Description automatically generated">
            <a:extLst>
              <a:ext uri="{FF2B5EF4-FFF2-40B4-BE49-F238E27FC236}">
                <a16:creationId xmlns:a16="http://schemas.microsoft.com/office/drawing/2014/main" id="{1712AE7C-4629-4E80-B3E4-2D1F5E75E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730" y="2006221"/>
            <a:ext cx="8652681" cy="4749422"/>
          </a:xfrm>
        </p:spPr>
      </p:pic>
    </p:spTree>
    <p:extLst>
      <p:ext uri="{BB962C8B-B14F-4D97-AF65-F5344CB8AC3E}">
        <p14:creationId xmlns:p14="http://schemas.microsoft.com/office/powerpoint/2010/main" val="339651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343B-E335-4FAE-822E-32DF7F3A779E}"/>
              </a:ext>
            </a:extLst>
          </p:cNvPr>
          <p:cNvSpPr>
            <a:spLocks noGrp="1"/>
          </p:cNvSpPr>
          <p:nvPr>
            <p:ph type="title"/>
          </p:nvPr>
        </p:nvSpPr>
        <p:spPr>
          <a:xfrm>
            <a:off x="1202919" y="284176"/>
            <a:ext cx="9784080" cy="1544624"/>
          </a:xfrm>
        </p:spPr>
        <p:txBody>
          <a:bodyPr/>
          <a:lstStyle/>
          <a:p>
            <a:r>
              <a:rPr lang="en-US" dirty="0"/>
              <a:t>Attention/ Awareness/ Attract</a:t>
            </a:r>
            <a:br>
              <a:rPr lang="en-US" dirty="0"/>
            </a:br>
            <a:endParaRPr lang="en-US" dirty="0"/>
          </a:p>
        </p:txBody>
      </p:sp>
      <p:sp>
        <p:nvSpPr>
          <p:cNvPr id="3" name="Content Placeholder 2">
            <a:extLst>
              <a:ext uri="{FF2B5EF4-FFF2-40B4-BE49-F238E27FC236}">
                <a16:creationId xmlns:a16="http://schemas.microsoft.com/office/drawing/2014/main" id="{187C13B9-AB0F-4D2D-9878-4C8C324E89B0}"/>
              </a:ext>
            </a:extLst>
          </p:cNvPr>
          <p:cNvSpPr>
            <a:spLocks noGrp="1"/>
          </p:cNvSpPr>
          <p:nvPr>
            <p:ph idx="1"/>
          </p:nvPr>
        </p:nvSpPr>
        <p:spPr>
          <a:xfrm>
            <a:off x="272955" y="2011680"/>
            <a:ext cx="11573302" cy="4730314"/>
          </a:xfrm>
        </p:spPr>
        <p:txBody>
          <a:bodyPr>
            <a:normAutofit lnSpcReduction="10000"/>
          </a:bodyPr>
          <a:lstStyle/>
          <a:p>
            <a:r>
              <a:rPr lang="en-US" sz="2400" dirty="0"/>
              <a:t>A consumer comes across the Brand</a:t>
            </a:r>
          </a:p>
          <a:p>
            <a:r>
              <a:rPr lang="en-US" sz="2400" dirty="0"/>
              <a:t>First impression </a:t>
            </a:r>
          </a:p>
          <a:p>
            <a:r>
              <a:rPr lang="en-US" sz="2400" dirty="0"/>
              <a:t>The attention part is overlooked by many marketers. </a:t>
            </a:r>
          </a:p>
          <a:p>
            <a:r>
              <a:rPr lang="en-US" sz="2400" dirty="0"/>
              <a:t>Don’t just assume that everyone is already aware of your product. </a:t>
            </a:r>
          </a:p>
          <a:p>
            <a:r>
              <a:rPr lang="en-US" sz="2400" dirty="0"/>
              <a:t>One of the best approaches to attracting consumer attention is what’s called </a:t>
            </a:r>
            <a:r>
              <a:rPr lang="en-US" sz="2400" b="1" dirty="0"/>
              <a:t>“creative disruption</a:t>
            </a:r>
            <a:r>
              <a:rPr lang="en-US" sz="2400" dirty="0"/>
              <a:t>” – breaking existing patterns of behavior through a highly creative message.</a:t>
            </a:r>
          </a:p>
          <a:p>
            <a:pPr marL="0" indent="0">
              <a:buNone/>
            </a:pPr>
            <a:r>
              <a:rPr lang="en-US" dirty="0"/>
              <a:t> </a:t>
            </a:r>
          </a:p>
          <a:p>
            <a:pPr lvl="2"/>
            <a:r>
              <a:rPr lang="en-US" sz="2000" dirty="0"/>
              <a:t>Placing advertisements in unexpected situations or locations. This is often referred to as guerrilla marketing.</a:t>
            </a:r>
          </a:p>
          <a:p>
            <a:pPr lvl="2"/>
            <a:r>
              <a:rPr lang="en-US" sz="2000" dirty="0"/>
              <a:t>Creating shock in advertisements through provocative imagery.</a:t>
            </a:r>
          </a:p>
          <a:p>
            <a:pPr lvl="2"/>
            <a:r>
              <a:rPr lang="en-US" sz="2000" dirty="0"/>
              <a:t>An intensely targeted message. This is also referred to as personalization.</a:t>
            </a:r>
          </a:p>
          <a:p>
            <a:pPr lvl="2"/>
            <a:r>
              <a:rPr lang="en-US" sz="2000" dirty="0"/>
              <a:t>Essentially, the goal is to make consumers aware that a product or service exists.</a:t>
            </a:r>
          </a:p>
          <a:p>
            <a:endParaRPr lang="en-US" sz="3200" dirty="0"/>
          </a:p>
          <a:p>
            <a:endParaRPr lang="en-US" sz="3200" dirty="0"/>
          </a:p>
        </p:txBody>
      </p:sp>
    </p:spTree>
    <p:extLst>
      <p:ext uri="{BB962C8B-B14F-4D97-AF65-F5344CB8AC3E}">
        <p14:creationId xmlns:p14="http://schemas.microsoft.com/office/powerpoint/2010/main" val="251644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1033-85D5-4E7A-B665-D257A32FB9AF}"/>
              </a:ext>
            </a:extLst>
          </p:cNvPr>
          <p:cNvSpPr>
            <a:spLocks noGrp="1"/>
          </p:cNvSpPr>
          <p:nvPr>
            <p:ph type="title"/>
          </p:nvPr>
        </p:nvSpPr>
        <p:spPr/>
        <p:txBody>
          <a:bodyPr/>
          <a:lstStyle/>
          <a:p>
            <a:r>
              <a:rPr lang="en-US" b="1" dirty="0"/>
              <a:t>Interest</a:t>
            </a:r>
            <a:br>
              <a:rPr lang="en-US" b="1" dirty="0"/>
            </a:br>
            <a:endParaRPr lang="en-US" dirty="0"/>
          </a:p>
        </p:txBody>
      </p:sp>
      <p:sp>
        <p:nvSpPr>
          <p:cNvPr id="3" name="Content Placeholder 2">
            <a:extLst>
              <a:ext uri="{FF2B5EF4-FFF2-40B4-BE49-F238E27FC236}">
                <a16:creationId xmlns:a16="http://schemas.microsoft.com/office/drawing/2014/main" id="{ECFAD66C-C31B-4334-A0F1-654347C163BA}"/>
              </a:ext>
            </a:extLst>
          </p:cNvPr>
          <p:cNvSpPr>
            <a:spLocks noGrp="1"/>
          </p:cNvSpPr>
          <p:nvPr>
            <p:ph idx="1"/>
          </p:nvPr>
        </p:nvSpPr>
        <p:spPr/>
        <p:txBody>
          <a:bodyPr/>
          <a:lstStyle/>
          <a:p>
            <a:r>
              <a:rPr lang="en-US" dirty="0"/>
              <a:t>Creating interest is generally the hardest part. </a:t>
            </a:r>
          </a:p>
          <a:p>
            <a:r>
              <a:rPr lang="en-US" dirty="0"/>
              <a:t> Make sure that advertising information is broken up and easy to read, with interesting subheadings and illustrations. </a:t>
            </a:r>
          </a:p>
          <a:p>
            <a:r>
              <a:rPr lang="en-US" dirty="0"/>
              <a:t>Focus on what is most relevant for your target market in relation to your product or service, and on conveying only the most important message you want to communicate to consumers.</a:t>
            </a:r>
          </a:p>
          <a:p>
            <a:r>
              <a:rPr lang="en-US" dirty="0"/>
              <a:t>The highlight of the product communication should point to the consumer’s needs. </a:t>
            </a:r>
          </a:p>
          <a:p>
            <a:r>
              <a:rPr lang="en-US" dirty="0"/>
              <a:t>Leading to the consumer going an extra step in looking up the product to see how it benefits him.</a:t>
            </a:r>
          </a:p>
        </p:txBody>
      </p:sp>
    </p:spTree>
    <p:extLst>
      <p:ext uri="{BB962C8B-B14F-4D97-AF65-F5344CB8AC3E}">
        <p14:creationId xmlns:p14="http://schemas.microsoft.com/office/powerpoint/2010/main" val="13351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4BA3-DCB4-4039-A8CB-B86D66DCD3CF}"/>
              </a:ext>
            </a:extLst>
          </p:cNvPr>
          <p:cNvSpPr>
            <a:spLocks noGrp="1"/>
          </p:cNvSpPr>
          <p:nvPr>
            <p:ph type="title"/>
          </p:nvPr>
        </p:nvSpPr>
        <p:spPr/>
        <p:txBody>
          <a:bodyPr/>
          <a:lstStyle/>
          <a:p>
            <a:r>
              <a:rPr lang="en-US" b="1" dirty="0"/>
              <a:t>Desire</a:t>
            </a:r>
            <a:br>
              <a:rPr lang="en-US" b="1" dirty="0"/>
            </a:br>
            <a:endParaRPr lang="en-US" dirty="0"/>
          </a:p>
        </p:txBody>
      </p:sp>
      <p:sp>
        <p:nvSpPr>
          <p:cNvPr id="3" name="Content Placeholder 2">
            <a:extLst>
              <a:ext uri="{FF2B5EF4-FFF2-40B4-BE49-F238E27FC236}">
                <a16:creationId xmlns:a16="http://schemas.microsoft.com/office/drawing/2014/main" id="{A1DC535E-BD00-4D05-9945-98DB7D44C8A6}"/>
              </a:ext>
            </a:extLst>
          </p:cNvPr>
          <p:cNvSpPr>
            <a:spLocks noGrp="1"/>
          </p:cNvSpPr>
          <p:nvPr>
            <p:ph idx="1"/>
          </p:nvPr>
        </p:nvSpPr>
        <p:spPr/>
        <p:txBody>
          <a:bodyPr/>
          <a:lstStyle/>
          <a:p>
            <a:r>
              <a:rPr lang="en-US" dirty="0"/>
              <a:t>The second and third steps of the AIDA model go together. </a:t>
            </a:r>
          </a:p>
          <a:p>
            <a:r>
              <a:rPr lang="en-US" dirty="0"/>
              <a:t>Building interest in a product or service </a:t>
            </a:r>
          </a:p>
          <a:p>
            <a:r>
              <a:rPr lang="en-US" dirty="0"/>
              <a:t>It is important that you help customers realize why they ‘need’ this product or service. </a:t>
            </a:r>
          </a:p>
          <a:p>
            <a:r>
              <a:rPr lang="en-US" dirty="0"/>
              <a:t>Benefits that ideally make consumers want the product more and more.</a:t>
            </a:r>
          </a:p>
          <a:p>
            <a:r>
              <a:rPr lang="en-US" dirty="0"/>
              <a:t> Infomercials do this extremely well by showing the product being used in several creative situations.</a:t>
            </a:r>
          </a:p>
          <a:p>
            <a:r>
              <a:rPr lang="en-US" dirty="0"/>
              <a:t> Convey to the audience the value of the product or service, and why they need it in their life.</a:t>
            </a:r>
          </a:p>
        </p:txBody>
      </p:sp>
    </p:spTree>
    <p:extLst>
      <p:ext uri="{BB962C8B-B14F-4D97-AF65-F5344CB8AC3E}">
        <p14:creationId xmlns:p14="http://schemas.microsoft.com/office/powerpoint/2010/main" val="125899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4439-EA3B-49ED-84C2-20BAF2828D4A}"/>
              </a:ext>
            </a:extLst>
          </p:cNvPr>
          <p:cNvSpPr>
            <a:spLocks noGrp="1"/>
          </p:cNvSpPr>
          <p:nvPr>
            <p:ph type="title"/>
          </p:nvPr>
        </p:nvSpPr>
        <p:spPr/>
        <p:txBody>
          <a:bodyPr/>
          <a:lstStyle/>
          <a:p>
            <a:r>
              <a:rPr lang="en-US" b="1" dirty="0"/>
              <a:t>Action</a:t>
            </a:r>
            <a:br>
              <a:rPr lang="en-US" b="1" dirty="0"/>
            </a:br>
            <a:endParaRPr lang="en-US" dirty="0"/>
          </a:p>
        </p:txBody>
      </p:sp>
      <p:sp>
        <p:nvSpPr>
          <p:cNvPr id="3" name="Content Placeholder 2">
            <a:extLst>
              <a:ext uri="{FF2B5EF4-FFF2-40B4-BE49-F238E27FC236}">
                <a16:creationId xmlns:a16="http://schemas.microsoft.com/office/drawing/2014/main" id="{AEF96F5A-58AF-4AAE-9B5E-554F2A9907BF}"/>
              </a:ext>
            </a:extLst>
          </p:cNvPr>
          <p:cNvSpPr>
            <a:spLocks noGrp="1"/>
          </p:cNvSpPr>
          <p:nvPr>
            <p:ph idx="1"/>
          </p:nvPr>
        </p:nvSpPr>
        <p:spPr/>
        <p:txBody>
          <a:bodyPr/>
          <a:lstStyle/>
          <a:p>
            <a:r>
              <a:rPr lang="en-US" dirty="0"/>
              <a:t>The last step of the AIDA model is getting your consumer to initiate action. </a:t>
            </a:r>
          </a:p>
          <a:p>
            <a:r>
              <a:rPr lang="en-US" dirty="0"/>
              <a:t>The advertisement should end with a call to action –  a statement that is designed to get an immediate response from the consumer. </a:t>
            </a:r>
          </a:p>
          <a:p>
            <a:r>
              <a:rPr lang="en-US" dirty="0"/>
              <a:t>For example, Netflix uses persuasive text to convince the consumer to try their free trial. Netflix communicates how convenient their product is and highlights its value, then urges consumers to sign up for a free trial.</a:t>
            </a:r>
          </a:p>
          <a:p>
            <a:r>
              <a:rPr lang="en-US" dirty="0"/>
              <a:t>Good advertising should elicit a sense of urgency that motivates consumers to take action RIGHT NOW. One commonly used method for achieving this goal is making limited time offers (such as free shipping).</a:t>
            </a:r>
          </a:p>
          <a:p>
            <a:endParaRPr lang="en-US" dirty="0"/>
          </a:p>
        </p:txBody>
      </p:sp>
    </p:spTree>
    <p:extLst>
      <p:ext uri="{BB962C8B-B14F-4D97-AF65-F5344CB8AC3E}">
        <p14:creationId xmlns:p14="http://schemas.microsoft.com/office/powerpoint/2010/main" val="3915804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686</TotalTime>
  <Words>448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vt:lpstr>
      <vt:lpstr>Banded</vt:lpstr>
      <vt:lpstr>Message Composition- I</vt:lpstr>
      <vt:lpstr>Introduction</vt:lpstr>
      <vt:lpstr>PowerPoint Presentation</vt:lpstr>
      <vt:lpstr>PowerPoint Presentation</vt:lpstr>
      <vt:lpstr>the AIDA model says that Awareness leads to Interest, which further leads to Desire, and finally, Action. </vt:lpstr>
      <vt:lpstr>Attention/ Awareness/ Attract </vt:lpstr>
      <vt:lpstr>Interest </vt:lpstr>
      <vt:lpstr>Desire </vt:lpstr>
      <vt:lpstr>Action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Composition</dc:title>
  <dc:creator>Komal Malik</dc:creator>
  <cp:lastModifiedBy>Komal Malik</cp:lastModifiedBy>
  <cp:revision>17</cp:revision>
  <dcterms:created xsi:type="dcterms:W3CDTF">2020-03-29T21:31:27Z</dcterms:created>
  <dcterms:modified xsi:type="dcterms:W3CDTF">2020-03-30T22:45:27Z</dcterms:modified>
</cp:coreProperties>
</file>