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5" r:id="rId9"/>
    <p:sldId id="268" r:id="rId10"/>
    <p:sldId id="262" r:id="rId11"/>
    <p:sldId id="263" r:id="rId12"/>
    <p:sldId id="269"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38357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239349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433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2508587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1347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2058785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422996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118870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338497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2675F-72D7-45E1-8B97-352165EE8E49}"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206850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2675F-72D7-45E1-8B97-352165EE8E49}"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112609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2675F-72D7-45E1-8B97-352165EE8E49}"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65816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2675F-72D7-45E1-8B97-352165EE8E49}"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272973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2675F-72D7-45E1-8B97-352165EE8E49}"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314633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2675F-72D7-45E1-8B97-352165EE8E49}"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182289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2675F-72D7-45E1-8B97-352165EE8E49}"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B239-415D-4A85-9B16-F4AC913CA448}" type="slidenum">
              <a:rPr lang="en-US" smtClean="0"/>
              <a:t>‹#›</a:t>
            </a:fld>
            <a:endParaRPr lang="en-US"/>
          </a:p>
        </p:txBody>
      </p:sp>
    </p:spTree>
    <p:extLst>
      <p:ext uri="{BB962C8B-B14F-4D97-AF65-F5344CB8AC3E}">
        <p14:creationId xmlns:p14="http://schemas.microsoft.com/office/powerpoint/2010/main" val="279556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22675F-72D7-45E1-8B97-352165EE8E49}" type="datetimeFigureOut">
              <a:rPr lang="en-US" smtClean="0"/>
              <a:t>6/15/2021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DCB239-415D-4A85-9B16-F4AC913CA448}" type="slidenum">
              <a:rPr lang="en-US" smtClean="0"/>
              <a:t>‹#›</a:t>
            </a:fld>
            <a:endParaRPr lang="en-US"/>
          </a:p>
        </p:txBody>
      </p:sp>
    </p:spTree>
    <p:extLst>
      <p:ext uri="{BB962C8B-B14F-4D97-AF65-F5344CB8AC3E}">
        <p14:creationId xmlns:p14="http://schemas.microsoft.com/office/powerpoint/2010/main" val="1242715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z6pRXVbhlJ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A7C0-E31C-4399-B930-DAC94C0F6271}"/>
              </a:ext>
            </a:extLst>
          </p:cNvPr>
          <p:cNvSpPr>
            <a:spLocks noGrp="1"/>
          </p:cNvSpPr>
          <p:nvPr>
            <p:ph type="ctrTitle"/>
          </p:nvPr>
        </p:nvSpPr>
        <p:spPr>
          <a:xfrm>
            <a:off x="503583" y="1317856"/>
            <a:ext cx="8654831" cy="1646302"/>
          </a:xfrm>
        </p:spPr>
        <p:txBody>
          <a:bodyPr/>
          <a:lstStyle/>
          <a:p>
            <a:r>
              <a:rPr lang="en-US" sz="6000" dirty="0"/>
              <a:t>Message Composition - II</a:t>
            </a:r>
          </a:p>
        </p:txBody>
      </p:sp>
      <p:sp>
        <p:nvSpPr>
          <p:cNvPr id="3" name="Subtitle 2">
            <a:extLst>
              <a:ext uri="{FF2B5EF4-FFF2-40B4-BE49-F238E27FC236}">
                <a16:creationId xmlns:a16="http://schemas.microsoft.com/office/drawing/2014/main" id="{BA6A8C80-D1E6-4435-9D96-4E5C63288A0F}"/>
              </a:ext>
            </a:extLst>
          </p:cNvPr>
          <p:cNvSpPr>
            <a:spLocks noGrp="1"/>
          </p:cNvSpPr>
          <p:nvPr>
            <p:ph type="subTitle" idx="1"/>
          </p:nvPr>
        </p:nvSpPr>
        <p:spPr>
          <a:xfrm>
            <a:off x="702946" y="3429000"/>
            <a:ext cx="9144000" cy="1655762"/>
          </a:xfrm>
        </p:spPr>
        <p:txBody>
          <a:bodyPr/>
          <a:lstStyle/>
          <a:p>
            <a:r>
              <a:rPr lang="en-US" dirty="0"/>
              <a:t>Positive, Negative and Neutral Messages </a:t>
            </a:r>
          </a:p>
        </p:txBody>
      </p:sp>
    </p:spTree>
    <p:extLst>
      <p:ext uri="{BB962C8B-B14F-4D97-AF65-F5344CB8AC3E}">
        <p14:creationId xmlns:p14="http://schemas.microsoft.com/office/powerpoint/2010/main" val="21862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EC17-6EF8-4BAC-8C0B-EE179AB79C24}"/>
              </a:ext>
            </a:extLst>
          </p:cNvPr>
          <p:cNvSpPr>
            <a:spLocks noGrp="1"/>
          </p:cNvSpPr>
          <p:nvPr>
            <p:ph type="title"/>
          </p:nvPr>
        </p:nvSpPr>
        <p:spPr>
          <a:xfrm>
            <a:off x="677334" y="390939"/>
            <a:ext cx="8596668" cy="583096"/>
          </a:xfrm>
        </p:spPr>
        <p:txBody>
          <a:bodyPr>
            <a:normAutofit fontScale="90000"/>
          </a:bodyPr>
          <a:lstStyle/>
          <a:p>
            <a:r>
              <a:rPr lang="en-US" dirty="0"/>
              <a:t>Examples</a:t>
            </a:r>
          </a:p>
        </p:txBody>
      </p:sp>
      <p:sp>
        <p:nvSpPr>
          <p:cNvPr id="3" name="Content Placeholder 2">
            <a:extLst>
              <a:ext uri="{FF2B5EF4-FFF2-40B4-BE49-F238E27FC236}">
                <a16:creationId xmlns:a16="http://schemas.microsoft.com/office/drawing/2014/main" id="{07C680F1-CFA1-48CF-A570-7179E71029C6}"/>
              </a:ext>
            </a:extLst>
          </p:cNvPr>
          <p:cNvSpPr>
            <a:spLocks noGrp="1"/>
          </p:cNvSpPr>
          <p:nvPr>
            <p:ph idx="1"/>
          </p:nvPr>
        </p:nvSpPr>
        <p:spPr>
          <a:xfrm>
            <a:off x="677334" y="1060175"/>
            <a:ext cx="8596668" cy="5406886"/>
          </a:xfrm>
        </p:spPr>
        <p:txBody>
          <a:bodyPr>
            <a:noAutofit/>
          </a:bodyPr>
          <a:lstStyle/>
          <a:p>
            <a:r>
              <a:rPr lang="en-US" sz="2800" dirty="0"/>
              <a:t>If you have to lay off a good employee because of budget cuts, the best case scenario is that the person is upset but understands that the layoff wasn’t about their work performance. If you handle the news with professionalism, you might be able to preserve the working relationship in the future. </a:t>
            </a:r>
          </a:p>
          <a:p>
            <a:r>
              <a:rPr lang="en-US" sz="2800" dirty="0"/>
              <a:t>If you’re firing an employee who hasn’t responded to multiple Performance Improvement Plans, however, you would want to break the news clearly and compassionately, but you might not care as much about preserving the relationship.</a:t>
            </a:r>
          </a:p>
        </p:txBody>
      </p:sp>
    </p:spTree>
    <p:extLst>
      <p:ext uri="{BB962C8B-B14F-4D97-AF65-F5344CB8AC3E}">
        <p14:creationId xmlns:p14="http://schemas.microsoft.com/office/powerpoint/2010/main" val="369378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4A9F-987F-454A-8E17-EEB54CA7956C}"/>
              </a:ext>
            </a:extLst>
          </p:cNvPr>
          <p:cNvSpPr>
            <a:spLocks noGrp="1"/>
          </p:cNvSpPr>
          <p:nvPr>
            <p:ph type="title"/>
          </p:nvPr>
        </p:nvSpPr>
        <p:spPr>
          <a:xfrm>
            <a:off x="677334" y="251792"/>
            <a:ext cx="8596668" cy="821635"/>
          </a:xfrm>
        </p:spPr>
        <p:txBody>
          <a:bodyPr/>
          <a:lstStyle/>
          <a:p>
            <a:r>
              <a:rPr lang="en-US" dirty="0"/>
              <a:t>Seven Goals of a Bad News</a:t>
            </a:r>
          </a:p>
        </p:txBody>
      </p:sp>
      <p:sp>
        <p:nvSpPr>
          <p:cNvPr id="3" name="Content Placeholder 2">
            <a:extLst>
              <a:ext uri="{FF2B5EF4-FFF2-40B4-BE49-F238E27FC236}">
                <a16:creationId xmlns:a16="http://schemas.microsoft.com/office/drawing/2014/main" id="{5DC87995-56C0-4284-A0F5-CFF0BFBE7572}"/>
              </a:ext>
            </a:extLst>
          </p:cNvPr>
          <p:cNvSpPr>
            <a:spLocks noGrp="1"/>
          </p:cNvSpPr>
          <p:nvPr>
            <p:ph idx="1"/>
          </p:nvPr>
        </p:nvSpPr>
        <p:spPr>
          <a:xfrm>
            <a:off x="677334" y="1272209"/>
            <a:ext cx="8596668" cy="5155095"/>
          </a:xfrm>
        </p:spPr>
        <p:txBody>
          <a:bodyPr>
            <a:normAutofit/>
          </a:bodyPr>
          <a:lstStyle/>
          <a:p>
            <a:r>
              <a:rPr lang="en-US" dirty="0"/>
              <a:t>Be clear and concise to minimize the chances of confusion or back-and-forth communication.</a:t>
            </a:r>
          </a:p>
          <a:p>
            <a:r>
              <a:rPr lang="en-US" dirty="0"/>
              <a:t>Help the receiver understand and accept the news.</a:t>
            </a:r>
          </a:p>
          <a:p>
            <a:r>
              <a:rPr lang="en-US" dirty="0"/>
              <a:t>Maintain trust and respect for the business or organization and for the receiver.</a:t>
            </a:r>
          </a:p>
          <a:p>
            <a:r>
              <a:rPr lang="en-US" dirty="0"/>
              <a:t>Avoid legal liability or erroneous admission of guilt or culpability.</a:t>
            </a:r>
          </a:p>
          <a:p>
            <a:r>
              <a:rPr lang="en-US" dirty="0"/>
              <a:t>Maintain the relationship, even if a formal association is being terminated. (Note: this only applies to situations where you want the relationship to continue. When dealing with an abusive client, for example, your goal might be to clearly break the relationship).</a:t>
            </a:r>
          </a:p>
          <a:p>
            <a:r>
              <a:rPr lang="en-US" dirty="0"/>
              <a:t>Reduce the anxiety associated with the negative news to increase comprehension.</a:t>
            </a:r>
          </a:p>
          <a:p>
            <a:r>
              <a:rPr lang="en-US" dirty="0"/>
              <a:t>Achieve the designated business outcome.</a:t>
            </a:r>
          </a:p>
          <a:p>
            <a:endParaRPr lang="en-US" dirty="0"/>
          </a:p>
        </p:txBody>
      </p:sp>
    </p:spTree>
    <p:extLst>
      <p:ext uri="{BB962C8B-B14F-4D97-AF65-F5344CB8AC3E}">
        <p14:creationId xmlns:p14="http://schemas.microsoft.com/office/powerpoint/2010/main" val="3220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B21EF3F-F403-432A-A68F-1EEE7A00E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655" y="309489"/>
            <a:ext cx="9748911" cy="6105379"/>
          </a:xfrm>
        </p:spPr>
      </p:pic>
    </p:spTree>
    <p:extLst>
      <p:ext uri="{BB962C8B-B14F-4D97-AF65-F5344CB8AC3E}">
        <p14:creationId xmlns:p14="http://schemas.microsoft.com/office/powerpoint/2010/main" val="195687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D142-86A0-4EEC-BE5E-3DC832613BC2}"/>
              </a:ext>
            </a:extLst>
          </p:cNvPr>
          <p:cNvSpPr>
            <a:spLocks noGrp="1"/>
          </p:cNvSpPr>
          <p:nvPr>
            <p:ph type="title"/>
          </p:nvPr>
        </p:nvSpPr>
        <p:spPr>
          <a:xfrm>
            <a:off x="677334" y="609600"/>
            <a:ext cx="8596668" cy="901148"/>
          </a:xfrm>
        </p:spPr>
        <p:txBody>
          <a:bodyPr/>
          <a:lstStyle/>
          <a:p>
            <a:r>
              <a:rPr lang="en-US" dirty="0"/>
              <a:t>Sequence for a Bad News Message </a:t>
            </a:r>
          </a:p>
        </p:txBody>
      </p:sp>
      <p:sp>
        <p:nvSpPr>
          <p:cNvPr id="3" name="Content Placeholder 2">
            <a:extLst>
              <a:ext uri="{FF2B5EF4-FFF2-40B4-BE49-F238E27FC236}">
                <a16:creationId xmlns:a16="http://schemas.microsoft.com/office/drawing/2014/main" id="{4FA33047-32F1-4D4B-B4C7-5DB942F0227D}"/>
              </a:ext>
            </a:extLst>
          </p:cNvPr>
          <p:cNvSpPr>
            <a:spLocks noGrp="1"/>
          </p:cNvSpPr>
          <p:nvPr>
            <p:ph idx="1"/>
          </p:nvPr>
        </p:nvSpPr>
        <p:spPr>
          <a:xfrm>
            <a:off x="677334" y="1510749"/>
            <a:ext cx="8596668" cy="4530614"/>
          </a:xfrm>
        </p:spPr>
        <p:txBody>
          <a:bodyPr>
            <a:normAutofit/>
          </a:bodyPr>
          <a:lstStyle/>
          <a:p>
            <a:r>
              <a:rPr lang="en-US" sz="3600" dirty="0"/>
              <a:t>Buffer statement</a:t>
            </a:r>
          </a:p>
          <a:p>
            <a:r>
              <a:rPr lang="en-US" sz="3600" dirty="0"/>
              <a:t>Explanation </a:t>
            </a:r>
          </a:p>
          <a:p>
            <a:r>
              <a:rPr lang="en-US" sz="3600" dirty="0"/>
              <a:t>Break the bad news </a:t>
            </a:r>
          </a:p>
          <a:p>
            <a:r>
              <a:rPr lang="en-US" sz="3600" dirty="0"/>
              <a:t>Redirect or provide alternatives </a:t>
            </a:r>
          </a:p>
          <a:p>
            <a:r>
              <a:rPr lang="en-US" sz="3600" dirty="0"/>
              <a:t>End politely and act sensitive</a:t>
            </a:r>
          </a:p>
        </p:txBody>
      </p:sp>
    </p:spTree>
    <p:extLst>
      <p:ext uri="{BB962C8B-B14F-4D97-AF65-F5344CB8AC3E}">
        <p14:creationId xmlns:p14="http://schemas.microsoft.com/office/powerpoint/2010/main" val="75261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27A9-0671-4B4E-BE9D-29E564FB4079}"/>
              </a:ext>
            </a:extLst>
          </p:cNvPr>
          <p:cNvSpPr>
            <a:spLocks noGrp="1"/>
          </p:cNvSpPr>
          <p:nvPr>
            <p:ph type="title"/>
          </p:nvPr>
        </p:nvSpPr>
        <p:spPr>
          <a:xfrm>
            <a:off x="677334" y="609600"/>
            <a:ext cx="8596668" cy="583096"/>
          </a:xfrm>
        </p:spPr>
        <p:txBody>
          <a:bodyPr>
            <a:normAutofit fontScale="90000"/>
          </a:bodyPr>
          <a:lstStyle/>
          <a:p>
            <a:r>
              <a:rPr lang="en-US" dirty="0"/>
              <a:t>TASK:</a:t>
            </a:r>
          </a:p>
        </p:txBody>
      </p:sp>
      <p:sp>
        <p:nvSpPr>
          <p:cNvPr id="3" name="Content Placeholder 2">
            <a:extLst>
              <a:ext uri="{FF2B5EF4-FFF2-40B4-BE49-F238E27FC236}">
                <a16:creationId xmlns:a16="http://schemas.microsoft.com/office/drawing/2014/main" id="{D57A8ADA-B6EC-4463-B11D-360FA8D0A60B}"/>
              </a:ext>
            </a:extLst>
          </p:cNvPr>
          <p:cNvSpPr>
            <a:spLocks noGrp="1"/>
          </p:cNvSpPr>
          <p:nvPr>
            <p:ph idx="1"/>
          </p:nvPr>
        </p:nvSpPr>
        <p:spPr>
          <a:xfrm>
            <a:off x="677334" y="1470991"/>
            <a:ext cx="8596668" cy="4570371"/>
          </a:xfrm>
        </p:spPr>
        <p:txBody>
          <a:bodyPr>
            <a:normAutofit/>
          </a:bodyPr>
          <a:lstStyle/>
          <a:p>
            <a:r>
              <a:rPr lang="en-US" sz="3200" dirty="0">
                <a:hlinkClick r:id="rId2"/>
              </a:rPr>
              <a:t>https://www.youtube.com/watch?v=z6pRXVbhlJk</a:t>
            </a:r>
            <a:endParaRPr lang="en-US" sz="3200" dirty="0"/>
          </a:p>
          <a:p>
            <a:endParaRPr lang="en-US" sz="3200" dirty="0"/>
          </a:p>
          <a:p>
            <a:r>
              <a:rPr lang="en-US" sz="3200" dirty="0"/>
              <a:t>Watch ^ this video and write a better version in 3-4 lines. Post it on Microsoft Teams Assignments Section for me to read. </a:t>
            </a:r>
          </a:p>
          <a:p>
            <a:endParaRPr lang="en-US" sz="3200" dirty="0"/>
          </a:p>
          <a:p>
            <a:r>
              <a:rPr lang="en-US" sz="3200" dirty="0"/>
              <a:t>Thanks </a:t>
            </a:r>
            <a:r>
              <a:rPr lang="en-US" sz="3200" dirty="0">
                <a:sym typeface="Wingdings" panose="05000000000000000000" pitchFamily="2" charset="2"/>
              </a:rPr>
              <a:t> </a:t>
            </a:r>
            <a:endParaRPr lang="en-US" sz="3200" dirty="0"/>
          </a:p>
        </p:txBody>
      </p:sp>
    </p:spTree>
    <p:extLst>
      <p:ext uri="{BB962C8B-B14F-4D97-AF65-F5344CB8AC3E}">
        <p14:creationId xmlns:p14="http://schemas.microsoft.com/office/powerpoint/2010/main" val="158222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F9EC-9FFE-4101-9CAA-4867D856F636}"/>
              </a:ext>
            </a:extLst>
          </p:cNvPr>
          <p:cNvSpPr>
            <a:spLocks noGrp="1"/>
          </p:cNvSpPr>
          <p:nvPr>
            <p:ph type="title"/>
          </p:nvPr>
        </p:nvSpPr>
        <p:spPr>
          <a:xfrm>
            <a:off x="677334" y="609600"/>
            <a:ext cx="8596668" cy="781878"/>
          </a:xfrm>
        </p:spPr>
        <p:txBody>
          <a:bodyPr/>
          <a:lstStyle/>
          <a:p>
            <a:r>
              <a:rPr lang="en-US" dirty="0"/>
              <a:t>Introduction</a:t>
            </a:r>
          </a:p>
        </p:txBody>
      </p:sp>
      <p:sp>
        <p:nvSpPr>
          <p:cNvPr id="3" name="Content Placeholder 2">
            <a:extLst>
              <a:ext uri="{FF2B5EF4-FFF2-40B4-BE49-F238E27FC236}">
                <a16:creationId xmlns:a16="http://schemas.microsoft.com/office/drawing/2014/main" id="{FF7AAF04-384B-4A5C-8784-869CCE4C652A}"/>
              </a:ext>
            </a:extLst>
          </p:cNvPr>
          <p:cNvSpPr>
            <a:spLocks noGrp="1"/>
          </p:cNvSpPr>
          <p:nvPr>
            <p:ph idx="1"/>
          </p:nvPr>
        </p:nvSpPr>
        <p:spPr>
          <a:xfrm>
            <a:off x="677334" y="1510749"/>
            <a:ext cx="8596668" cy="4530614"/>
          </a:xfrm>
        </p:spPr>
        <p:txBody>
          <a:bodyPr/>
          <a:lstStyle/>
          <a:p>
            <a:r>
              <a:rPr lang="en-US" sz="3200" dirty="0"/>
              <a:t>The best strategy is to get to the point. Make it clear:</a:t>
            </a:r>
          </a:p>
          <a:p>
            <a:pPr lvl="1">
              <a:buFont typeface="Courier New" panose="02070309020205020404" pitchFamily="49" charset="0"/>
              <a:buChar char="o"/>
            </a:pPr>
            <a:r>
              <a:rPr lang="en-US" sz="3000" dirty="0"/>
              <a:t>Why you’re writing.</a:t>
            </a:r>
          </a:p>
          <a:p>
            <a:pPr lvl="1">
              <a:buFont typeface="Courier New" panose="02070309020205020404" pitchFamily="49" charset="0"/>
              <a:buChar char="o"/>
            </a:pPr>
            <a:r>
              <a:rPr lang="en-US" sz="3000" dirty="0"/>
              <a:t>What supporting details the reader needs to know.</a:t>
            </a:r>
          </a:p>
          <a:p>
            <a:pPr lvl="1">
              <a:buFont typeface="Courier New" panose="02070309020205020404" pitchFamily="49" charset="0"/>
              <a:buChar char="o"/>
            </a:pPr>
            <a:r>
              <a:rPr lang="en-US" sz="3000" dirty="0"/>
              <a:t>If the reader needs to do anything.</a:t>
            </a:r>
          </a:p>
          <a:p>
            <a:endParaRPr lang="en-US" dirty="0"/>
          </a:p>
        </p:txBody>
      </p:sp>
    </p:spTree>
    <p:extLst>
      <p:ext uri="{BB962C8B-B14F-4D97-AF65-F5344CB8AC3E}">
        <p14:creationId xmlns:p14="http://schemas.microsoft.com/office/powerpoint/2010/main" val="24855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C9CE0-1410-4182-A50D-8E8721ADB9CA}"/>
              </a:ext>
            </a:extLst>
          </p:cNvPr>
          <p:cNvSpPr>
            <a:spLocks noGrp="1"/>
          </p:cNvSpPr>
          <p:nvPr>
            <p:ph idx="1"/>
          </p:nvPr>
        </p:nvSpPr>
        <p:spPr>
          <a:xfrm>
            <a:off x="677334" y="384313"/>
            <a:ext cx="8596668" cy="5657049"/>
          </a:xfrm>
        </p:spPr>
        <p:txBody>
          <a:bodyPr>
            <a:normAutofit/>
          </a:bodyPr>
          <a:lstStyle/>
          <a:p>
            <a:r>
              <a:rPr lang="en-US" sz="2400" dirty="0"/>
              <a:t>One helpful tip is to end the communication by looking towards the future. </a:t>
            </a:r>
          </a:p>
          <a:p>
            <a:r>
              <a:rPr lang="en-US" sz="2400" dirty="0"/>
              <a:t>Tell the reader what you want them to do. </a:t>
            </a:r>
          </a:p>
          <a:p>
            <a:r>
              <a:rPr lang="en-US" sz="2400" dirty="0"/>
              <a:t>If they merely need to be aware of the information, you could use a phrase like “If you have any questions, let me know.” </a:t>
            </a:r>
          </a:p>
          <a:p>
            <a:r>
              <a:rPr lang="en-US" sz="2400" dirty="0"/>
              <a:t>If they need to do something, state it clearly. For example, you might say, “Please send your changes to this document to me by Thursday at 10 am so that I can get them into the final draft.</a:t>
            </a:r>
          </a:p>
        </p:txBody>
      </p:sp>
    </p:spTree>
    <p:extLst>
      <p:ext uri="{BB962C8B-B14F-4D97-AF65-F5344CB8AC3E}">
        <p14:creationId xmlns:p14="http://schemas.microsoft.com/office/powerpoint/2010/main" val="424097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FE84-02FD-49B6-A49D-90876CD6D424}"/>
              </a:ext>
            </a:extLst>
          </p:cNvPr>
          <p:cNvSpPr>
            <a:spLocks noGrp="1"/>
          </p:cNvSpPr>
          <p:nvPr>
            <p:ph type="title"/>
          </p:nvPr>
        </p:nvSpPr>
        <p:spPr>
          <a:xfrm>
            <a:off x="677334" y="609600"/>
            <a:ext cx="8596668" cy="940904"/>
          </a:xfrm>
        </p:spPr>
        <p:txBody>
          <a:bodyPr/>
          <a:lstStyle/>
          <a:p>
            <a:r>
              <a:rPr lang="en-US" dirty="0"/>
              <a:t>Format to Follow</a:t>
            </a:r>
          </a:p>
        </p:txBody>
      </p:sp>
      <p:sp>
        <p:nvSpPr>
          <p:cNvPr id="3" name="Content Placeholder 2">
            <a:extLst>
              <a:ext uri="{FF2B5EF4-FFF2-40B4-BE49-F238E27FC236}">
                <a16:creationId xmlns:a16="http://schemas.microsoft.com/office/drawing/2014/main" id="{1CBBDEAD-BF4E-43D2-BD6B-8E32FABE0DB7}"/>
              </a:ext>
            </a:extLst>
          </p:cNvPr>
          <p:cNvSpPr>
            <a:spLocks noGrp="1"/>
          </p:cNvSpPr>
          <p:nvPr>
            <p:ph idx="1"/>
          </p:nvPr>
        </p:nvSpPr>
        <p:spPr>
          <a:xfrm>
            <a:off x="677334" y="1550505"/>
            <a:ext cx="8596668" cy="4490858"/>
          </a:xfrm>
        </p:spPr>
        <p:txBody>
          <a:bodyPr/>
          <a:lstStyle/>
          <a:p>
            <a:r>
              <a:rPr lang="en-US" sz="2400" b="1" dirty="0"/>
              <a:t>Be direct:</a:t>
            </a:r>
            <a:r>
              <a:rPr lang="en-US" sz="2400" dirty="0"/>
              <a:t> start with the good news to put the reader in a positive frame of mind.</a:t>
            </a:r>
          </a:p>
          <a:p>
            <a:r>
              <a:rPr lang="en-US" sz="2400" b="1" dirty="0"/>
              <a:t>Give supporting details, explanation and commentary.</a:t>
            </a:r>
            <a:r>
              <a:rPr lang="en-US" sz="2400" dirty="0"/>
              <a:t> These should be clearly organized. If you have a large amount of information, you may choose to use bullet points, headings or links/attachments.</a:t>
            </a:r>
          </a:p>
          <a:p>
            <a:r>
              <a:rPr lang="en-US" sz="2400" b="1" dirty="0"/>
              <a:t>If there are any drawbacks, state them clearly but positively</a:t>
            </a:r>
            <a:r>
              <a:rPr lang="en-US" sz="2400" dirty="0"/>
              <a:t>. (“Please mail the defective phone back so that we can issue you a new model).</a:t>
            </a:r>
          </a:p>
          <a:p>
            <a:r>
              <a:rPr lang="en-US" sz="2400" b="1" dirty="0"/>
              <a:t>End with a note of thanks or congratulations.</a:t>
            </a:r>
            <a:endParaRPr lang="en-US" sz="2400" dirty="0"/>
          </a:p>
          <a:p>
            <a:endParaRPr lang="en-US" dirty="0"/>
          </a:p>
        </p:txBody>
      </p:sp>
    </p:spTree>
    <p:extLst>
      <p:ext uri="{BB962C8B-B14F-4D97-AF65-F5344CB8AC3E}">
        <p14:creationId xmlns:p14="http://schemas.microsoft.com/office/powerpoint/2010/main" val="324315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7505-9879-4B54-8538-35878E5671C6}"/>
              </a:ext>
            </a:extLst>
          </p:cNvPr>
          <p:cNvSpPr>
            <a:spLocks noGrp="1"/>
          </p:cNvSpPr>
          <p:nvPr>
            <p:ph type="title"/>
          </p:nvPr>
        </p:nvSpPr>
        <p:spPr>
          <a:xfrm>
            <a:off x="677334" y="609600"/>
            <a:ext cx="8596668" cy="596348"/>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AE0AAD48-116A-4C41-895E-47B8E71F48A7}"/>
              </a:ext>
            </a:extLst>
          </p:cNvPr>
          <p:cNvSpPr>
            <a:spLocks noGrp="1"/>
          </p:cNvSpPr>
          <p:nvPr>
            <p:ph idx="1"/>
          </p:nvPr>
        </p:nvSpPr>
        <p:spPr>
          <a:xfrm>
            <a:off x="677334" y="1205949"/>
            <a:ext cx="8596668" cy="4835414"/>
          </a:xfrm>
        </p:spPr>
        <p:txBody>
          <a:bodyPr>
            <a:normAutofit/>
          </a:bodyPr>
          <a:lstStyle/>
          <a:p>
            <a:pPr marL="0" indent="0">
              <a:buNone/>
            </a:pPr>
            <a:r>
              <a:rPr lang="en-US" sz="2000" dirty="0"/>
              <a:t>Thank you for emailing us about the broken strap on your wrist watch. We would be happy to send you a replacement at no cost.</a:t>
            </a:r>
          </a:p>
          <a:p>
            <a:pPr marL="0" indent="0">
              <a:buNone/>
            </a:pPr>
            <a:r>
              <a:rPr lang="en-US" sz="2000" dirty="0"/>
              <a:t>To receive your new strap, please:</a:t>
            </a:r>
          </a:p>
          <a:p>
            <a:pPr marL="0" indent="0">
              <a:buNone/>
            </a:pPr>
            <a:r>
              <a:rPr lang="en-US" sz="2000" dirty="0"/>
              <a:t>1) Cut the straps of your damaged watch and take a photo. Make sure that the warranty number located on the wristband of your watch is clearly displayed. I’ve attached a PDF with a series of photos to show you how to do this.</a:t>
            </a:r>
          </a:p>
          <a:p>
            <a:pPr marL="0" indent="0">
              <a:buNone/>
            </a:pPr>
            <a:r>
              <a:rPr lang="en-US" sz="2000" dirty="0"/>
              <a:t>2) Email me the photo along with your mailing address</a:t>
            </a:r>
          </a:p>
          <a:p>
            <a:pPr marL="0" indent="0">
              <a:buNone/>
            </a:pPr>
            <a:r>
              <a:rPr lang="en-US" sz="2000" dirty="0"/>
              <a:t>Once we receive this information, we will send your new watch strap with next-day shipping.</a:t>
            </a:r>
          </a:p>
          <a:p>
            <a:pPr marL="0" indent="0">
              <a:buNone/>
            </a:pPr>
            <a:r>
              <a:rPr lang="en-US" sz="2000" dirty="0"/>
              <a:t>Let me know if there’s anything more we can help you with.</a:t>
            </a:r>
          </a:p>
          <a:p>
            <a:pPr marL="0" indent="0">
              <a:buNone/>
            </a:pPr>
            <a:r>
              <a:rPr lang="en-US" sz="2000" dirty="0"/>
              <a:t>Thanks,</a:t>
            </a:r>
          </a:p>
          <a:p>
            <a:endParaRPr lang="en-US" dirty="0"/>
          </a:p>
        </p:txBody>
      </p:sp>
    </p:spTree>
    <p:extLst>
      <p:ext uri="{BB962C8B-B14F-4D97-AF65-F5344CB8AC3E}">
        <p14:creationId xmlns:p14="http://schemas.microsoft.com/office/powerpoint/2010/main" val="393540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397C-52E9-40DF-AFBD-A12CE2387BE0}"/>
              </a:ext>
            </a:extLst>
          </p:cNvPr>
          <p:cNvSpPr>
            <a:spLocks noGrp="1"/>
          </p:cNvSpPr>
          <p:nvPr>
            <p:ph type="title"/>
          </p:nvPr>
        </p:nvSpPr>
        <p:spPr>
          <a:xfrm>
            <a:off x="677685" y="257907"/>
            <a:ext cx="8596668" cy="1046224"/>
          </a:xfrm>
        </p:spPr>
        <p:txBody>
          <a:bodyPr>
            <a:normAutofit fontScale="90000"/>
          </a:bodyPr>
          <a:lstStyle/>
          <a:p>
            <a:r>
              <a:rPr lang="en-US" dirty="0"/>
              <a:t>Let see how quickly you can come up with better alternatives </a:t>
            </a:r>
          </a:p>
        </p:txBody>
      </p:sp>
      <p:pic>
        <p:nvPicPr>
          <p:cNvPr id="5" name="Content Placeholder 4">
            <a:extLst>
              <a:ext uri="{FF2B5EF4-FFF2-40B4-BE49-F238E27FC236}">
                <a16:creationId xmlns:a16="http://schemas.microsoft.com/office/drawing/2014/main" id="{A5B9D0E2-E56C-4525-B446-51EC1D9DA792}"/>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572" y="1406769"/>
            <a:ext cx="10536702" cy="5193323"/>
          </a:xfrm>
        </p:spPr>
      </p:pic>
    </p:spTree>
    <p:extLst>
      <p:ext uri="{BB962C8B-B14F-4D97-AF65-F5344CB8AC3E}">
        <p14:creationId xmlns:p14="http://schemas.microsoft.com/office/powerpoint/2010/main" val="144819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060C-0772-4BCA-9BED-C2C0207DA8ED}"/>
              </a:ext>
            </a:extLst>
          </p:cNvPr>
          <p:cNvSpPr>
            <a:spLocks noGrp="1"/>
          </p:cNvSpPr>
          <p:nvPr>
            <p:ph type="title"/>
          </p:nvPr>
        </p:nvSpPr>
        <p:spPr>
          <a:xfrm>
            <a:off x="677334" y="609600"/>
            <a:ext cx="8596668" cy="821635"/>
          </a:xfrm>
        </p:spPr>
        <p:txBody>
          <a:bodyPr>
            <a:normAutofit fontScale="90000"/>
          </a:bodyPr>
          <a:lstStyle/>
          <a:p>
            <a:r>
              <a:rPr lang="en-US" b="1" cap="all" dirty="0"/>
              <a:t>BAD NEWS MESSAGES</a:t>
            </a:r>
            <a:br>
              <a:rPr lang="en-US" b="1" cap="all" dirty="0"/>
            </a:br>
            <a:endParaRPr lang="en-US" dirty="0"/>
          </a:p>
        </p:txBody>
      </p:sp>
      <p:sp>
        <p:nvSpPr>
          <p:cNvPr id="3" name="Content Placeholder 2">
            <a:extLst>
              <a:ext uri="{FF2B5EF4-FFF2-40B4-BE49-F238E27FC236}">
                <a16:creationId xmlns:a16="http://schemas.microsoft.com/office/drawing/2014/main" id="{7EFAD295-8C7B-4565-9EB4-51E9064957FE}"/>
              </a:ext>
            </a:extLst>
          </p:cNvPr>
          <p:cNvSpPr>
            <a:spLocks noGrp="1"/>
          </p:cNvSpPr>
          <p:nvPr>
            <p:ph idx="1"/>
          </p:nvPr>
        </p:nvSpPr>
        <p:spPr>
          <a:xfrm>
            <a:off x="677334" y="1325217"/>
            <a:ext cx="8596668" cy="5300870"/>
          </a:xfrm>
        </p:spPr>
        <p:txBody>
          <a:bodyPr>
            <a:normAutofit/>
          </a:bodyPr>
          <a:lstStyle/>
          <a:p>
            <a:r>
              <a:rPr lang="en-US" sz="2800" dirty="0"/>
              <a:t>Delivering negative news is never easy</a:t>
            </a:r>
          </a:p>
          <a:p>
            <a:r>
              <a:rPr lang="en-US" sz="2800" dirty="0"/>
              <a:t>A bad news message (or negative news message) delivers news that the audience does not want to hear, read, or receive.</a:t>
            </a:r>
          </a:p>
          <a:p>
            <a:r>
              <a:rPr lang="en-US" sz="2800" dirty="0"/>
              <a:t>Some people prefer their bad news to be direct and concise. Others may prefer a less direct approach. </a:t>
            </a:r>
          </a:p>
          <a:p>
            <a:r>
              <a:rPr lang="en-US" sz="2800" dirty="0"/>
              <a:t>How you break bad news will also depend on your culture, your family and norms of your industry.</a:t>
            </a:r>
          </a:p>
        </p:txBody>
      </p:sp>
    </p:spTree>
    <p:extLst>
      <p:ext uri="{BB962C8B-B14F-4D97-AF65-F5344CB8AC3E}">
        <p14:creationId xmlns:p14="http://schemas.microsoft.com/office/powerpoint/2010/main" val="104537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E9FE-E117-40E0-B667-0B3CD8150841}"/>
              </a:ext>
            </a:extLst>
          </p:cNvPr>
          <p:cNvSpPr>
            <a:spLocks noGrp="1"/>
          </p:cNvSpPr>
          <p:nvPr>
            <p:ph type="title"/>
          </p:nvPr>
        </p:nvSpPr>
        <p:spPr/>
        <p:txBody>
          <a:bodyPr/>
          <a:lstStyle/>
          <a:p>
            <a:r>
              <a:rPr lang="en-US" b="1" dirty="0"/>
              <a:t>Buffer statement</a:t>
            </a:r>
            <a:br>
              <a:rPr lang="en-US" b="1" dirty="0"/>
            </a:br>
            <a:endParaRPr lang="en-US" dirty="0"/>
          </a:p>
        </p:txBody>
      </p:sp>
      <p:sp>
        <p:nvSpPr>
          <p:cNvPr id="3" name="Content Placeholder 2">
            <a:extLst>
              <a:ext uri="{FF2B5EF4-FFF2-40B4-BE49-F238E27FC236}">
                <a16:creationId xmlns:a16="http://schemas.microsoft.com/office/drawing/2014/main" id="{E89138CB-1742-4E7A-9D2A-6E2C8EC575D0}"/>
              </a:ext>
            </a:extLst>
          </p:cNvPr>
          <p:cNvSpPr>
            <a:spLocks noGrp="1"/>
          </p:cNvSpPr>
          <p:nvPr>
            <p:ph idx="1"/>
          </p:nvPr>
        </p:nvSpPr>
        <p:spPr>
          <a:xfrm>
            <a:off x="478552" y="1270000"/>
            <a:ext cx="8596668" cy="4978400"/>
          </a:xfrm>
        </p:spPr>
        <p:txBody>
          <a:bodyPr>
            <a:normAutofit/>
          </a:bodyPr>
          <a:lstStyle/>
          <a:p>
            <a:r>
              <a:rPr lang="en-US" sz="3200" dirty="0"/>
              <a:t>The first part of a negative news message, verbal or written, is a buffer statement. </a:t>
            </a:r>
          </a:p>
          <a:p>
            <a:r>
              <a:rPr lang="en-US" sz="3200" dirty="0"/>
              <a:t>It provides neutral or positive information.</a:t>
            </a:r>
          </a:p>
          <a:p>
            <a:r>
              <a:rPr lang="en-US" sz="3200" dirty="0"/>
              <a:t> It sets the tone and often serves as a cushion for the information to come. </a:t>
            </a:r>
          </a:p>
          <a:p>
            <a:r>
              <a:rPr lang="en-US" sz="3200" dirty="0"/>
              <a:t>It is important that the buffer not be overly positive because this can be misleading or set up the reader to expect a positive news message instead.</a:t>
            </a:r>
          </a:p>
          <a:p>
            <a:endParaRPr lang="en-US" dirty="0"/>
          </a:p>
        </p:txBody>
      </p:sp>
    </p:spTree>
    <p:extLst>
      <p:ext uri="{BB962C8B-B14F-4D97-AF65-F5344CB8AC3E}">
        <p14:creationId xmlns:p14="http://schemas.microsoft.com/office/powerpoint/2010/main" val="124395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D8C46A-4F7D-4663-B021-4B5313E3BEBE}"/>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63" y="211015"/>
            <a:ext cx="10424159" cy="6295801"/>
          </a:xfrm>
        </p:spPr>
      </p:pic>
    </p:spTree>
    <p:extLst>
      <p:ext uri="{BB962C8B-B14F-4D97-AF65-F5344CB8AC3E}">
        <p14:creationId xmlns:p14="http://schemas.microsoft.com/office/powerpoint/2010/main" val="6091810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807</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Trebuchet MS</vt:lpstr>
      <vt:lpstr>Wingdings 3</vt:lpstr>
      <vt:lpstr>Facet</vt:lpstr>
      <vt:lpstr>Message Composition - II</vt:lpstr>
      <vt:lpstr>Introduction</vt:lpstr>
      <vt:lpstr>PowerPoint Presentation</vt:lpstr>
      <vt:lpstr>Format to Follow</vt:lpstr>
      <vt:lpstr>Example</vt:lpstr>
      <vt:lpstr>Let see how quickly you can come up with better alternatives </vt:lpstr>
      <vt:lpstr>BAD NEWS MESSAGES </vt:lpstr>
      <vt:lpstr>Buffer statement </vt:lpstr>
      <vt:lpstr>PowerPoint Presentation</vt:lpstr>
      <vt:lpstr>Examples</vt:lpstr>
      <vt:lpstr>Seven Goals of a Bad News</vt:lpstr>
      <vt:lpstr>PowerPoint Presentation</vt:lpstr>
      <vt:lpstr>Sequence for a Bad News Message </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Composition</dc:title>
  <dc:creator>Komal Malik</dc:creator>
  <cp:lastModifiedBy>Komal Malik</cp:lastModifiedBy>
  <cp:revision>15</cp:revision>
  <dcterms:created xsi:type="dcterms:W3CDTF">2020-03-30T21:15:12Z</dcterms:created>
  <dcterms:modified xsi:type="dcterms:W3CDTF">2021-06-15T07:03:54Z</dcterms:modified>
</cp:coreProperties>
</file>