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3" r:id="rId4"/>
    <p:sldId id="258" r:id="rId5"/>
    <p:sldId id="261" r:id="rId6"/>
    <p:sldId id="259" r:id="rId7"/>
    <p:sldId id="262" r:id="rId8"/>
    <p:sldId id="260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omal Malik" initials="K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6310"/>
    <a:srgbClr val="CC0A38"/>
    <a:srgbClr val="4B731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59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D2708-FD50-41B6-9ED8-63C21E9E9F09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04931-993B-4E53-B253-0E3981A7B1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D2708-FD50-41B6-9ED8-63C21E9E9F09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04931-993B-4E53-B253-0E3981A7B1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D2708-FD50-41B6-9ED8-63C21E9E9F09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04931-993B-4E53-B253-0E3981A7B1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D2708-FD50-41B6-9ED8-63C21E9E9F09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04931-993B-4E53-B253-0E3981A7B1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D2708-FD50-41B6-9ED8-63C21E9E9F09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D0904931-993B-4E53-B253-0E3981A7B12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D2708-FD50-41B6-9ED8-63C21E9E9F09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04931-993B-4E53-B253-0E3981A7B1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D2708-FD50-41B6-9ED8-63C21E9E9F09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04931-993B-4E53-B253-0E3981A7B1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D2708-FD50-41B6-9ED8-63C21E9E9F09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04931-993B-4E53-B253-0E3981A7B1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D2708-FD50-41B6-9ED8-63C21E9E9F09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04931-993B-4E53-B253-0E3981A7B1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D2708-FD50-41B6-9ED8-63C21E9E9F09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04931-993B-4E53-B253-0E3981A7B1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D2708-FD50-41B6-9ED8-63C21E9E9F09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04931-993B-4E53-B253-0E3981A7B1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83D2708-FD50-41B6-9ED8-63C21E9E9F09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0904931-993B-4E53-B253-0E3981A7B12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289175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sz="7300" dirty="0"/>
              <a:t>Organization of the Paragraph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600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en-US" dirty="0"/>
              <a:t>A. Unity 		(the main idea)</a:t>
            </a:r>
          </a:p>
          <a:p>
            <a:r>
              <a:rPr lang="en-US" dirty="0"/>
              <a:t>B. Coherence 	(a logical manner a definite plan of 			development)</a:t>
            </a:r>
          </a:p>
          <a:p>
            <a:r>
              <a:rPr lang="en-US" dirty="0"/>
              <a:t>C. Start 		(a nonsense sentence: e.g. I want to 			talk about X. and a cliché: e.g. plays a 			great role in our lives)</a:t>
            </a:r>
          </a:p>
          <a:p>
            <a:endParaRPr lang="en-US" dirty="0"/>
          </a:p>
          <a:p>
            <a:r>
              <a:rPr lang="en-US" dirty="0"/>
              <a:t>D</a:t>
            </a:r>
            <a:r>
              <a:rPr lang="en-US"/>
              <a:t>. Topic </a:t>
            </a:r>
            <a:r>
              <a:rPr lang="en-US" dirty="0"/>
              <a:t>Sentence 	(main idea, attitude, 					evaluation )			</a:t>
            </a:r>
          </a:p>
          <a:p>
            <a:r>
              <a:rPr lang="en-US" dirty="0"/>
              <a:t>E. Development of Ideas	(adequate explanation, 					and support through 					evidence and examples)</a:t>
            </a:r>
          </a:p>
          <a:p>
            <a:r>
              <a:rPr lang="en-US" dirty="0"/>
              <a:t>F. Vocabulary Choice		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2992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928360"/>
          </a:xfrm>
        </p:spPr>
        <p:txBody>
          <a:bodyPr>
            <a:normAutofit/>
          </a:bodyPr>
          <a:lstStyle/>
          <a:p>
            <a:pPr marL="548640" lvl="1" indent="-411480" algn="just"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</a:pPr>
            <a:r>
              <a:rPr lang="en-US" i="1" dirty="0">
                <a:solidFill>
                  <a:srgbClr val="FFFF00"/>
                </a:solidFill>
              </a:rPr>
              <a:t>The only way information technology is going to be useful to schools is if all staff members are well-informed and fully supported. </a:t>
            </a:r>
            <a:r>
              <a:rPr lang="en-US" i="1" dirty="0">
                <a:solidFill>
                  <a:srgbClr val="FF0000"/>
                </a:solidFill>
              </a:rPr>
              <a:t>It is the principal's responsibility, and should be part of the school's plan, to ensure that all staff are consulted about the changes, and that the change is carefully organized. </a:t>
            </a:r>
            <a:r>
              <a:rPr lang="en-US" i="1" dirty="0">
                <a:solidFill>
                  <a:srgbClr val="EA6310"/>
                </a:solidFill>
              </a:rPr>
              <a:t>Some teachers may be resistant, especially if they have not had much experience with computers, so training teachers is essential in implementing IT into the school curriculum. </a:t>
            </a:r>
            <a:r>
              <a:rPr lang="en-US" i="1" dirty="0">
                <a:solidFill>
                  <a:srgbClr val="002060"/>
                </a:solidFill>
              </a:rPr>
              <a:t>Staff members must feel involved in the process of acquiring technology, and in learning how to operate it, in order for them to increase their confidence in using IT as a curriculum tool. </a:t>
            </a:r>
            <a:r>
              <a:rPr lang="en-US" i="1" dirty="0"/>
              <a:t>Teachers are only going to be able to incorporate IT into their lessons if they are competent users themselves (</a:t>
            </a:r>
            <a:r>
              <a:rPr lang="en-US" i="1" dirty="0" err="1"/>
              <a:t>Reksten</a:t>
            </a:r>
            <a:r>
              <a:rPr lang="en-US" i="1" dirty="0"/>
              <a:t>, 2000).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157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pPr lvl="1" fontAlgn="base"/>
            <a:r>
              <a:rPr lang="en-US" dirty="0"/>
              <a:t>Give a unique touch.</a:t>
            </a:r>
          </a:p>
          <a:p>
            <a:pPr lvl="1" fontAlgn="base"/>
            <a:r>
              <a:rPr lang="en-US" dirty="0"/>
              <a:t>Don’t repeat the title.</a:t>
            </a:r>
          </a:p>
          <a:p>
            <a:pPr lvl="1" fontAlgn="base"/>
            <a:r>
              <a:rPr lang="en-US" dirty="0"/>
              <a:t>Dedicate 1-2 sentences to explaining why the article is important.</a:t>
            </a:r>
          </a:p>
          <a:p>
            <a:pPr lvl="1" fontAlgn="base"/>
            <a:r>
              <a:rPr lang="en-US" dirty="0"/>
              <a:t>Dedicate 2-3 sentences to articulating what the article will cover.</a:t>
            </a:r>
          </a:p>
          <a:p>
            <a:pPr lvl="1" fontAlgn="base"/>
            <a:r>
              <a:rPr lang="en-US" dirty="0"/>
              <a:t>Refer to a concern or problem readers might have.</a:t>
            </a:r>
          </a:p>
          <a:p>
            <a:pPr lvl="1" fontAlgn="base"/>
            <a:r>
              <a:rPr lang="en-US" dirty="0"/>
              <a:t>But ... be careful telling stories. </a:t>
            </a:r>
          </a:p>
          <a:p>
            <a:pPr lvl="1" fontAlgn="base"/>
            <a:r>
              <a:rPr lang="en-US" dirty="0"/>
              <a:t>Try drafting the rest of the article before working on the introduction.</a:t>
            </a:r>
          </a:p>
          <a:p>
            <a:pPr lvl="1" fontAlgn="base"/>
            <a:r>
              <a:rPr lang="en-US" dirty="0"/>
              <a:t>Don’t oversell it.</a:t>
            </a:r>
          </a:p>
          <a:p>
            <a:pPr lvl="1"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246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 a Research Article particularly;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algn="just"/>
            <a:r>
              <a:rPr lang="en-US" dirty="0"/>
              <a:t>It works on the principle of introducing the topic of the paper and setting it in a broader context, gradually narrowing the topic down to a research problem, objective(s) and hypothesis. A good introduction explains how to solve the research problem, and creates ‘leads’ to make the reader want to delve further into work.</a:t>
            </a:r>
          </a:p>
        </p:txBody>
      </p:sp>
    </p:spTree>
    <p:extLst>
      <p:ext uri="{BB962C8B-B14F-4D97-AF65-F5344CB8AC3E}">
        <p14:creationId xmlns:p14="http://schemas.microsoft.com/office/powerpoint/2010/main" val="342122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004560"/>
          </a:xfrm>
        </p:spPr>
        <p:txBody>
          <a:bodyPr>
            <a:normAutofit/>
          </a:bodyPr>
          <a:lstStyle/>
          <a:p>
            <a:r>
              <a:rPr lang="en-US" dirty="0"/>
              <a:t>Body</a:t>
            </a:r>
          </a:p>
          <a:p>
            <a:pPr lvl="1"/>
            <a:r>
              <a:rPr lang="en-US" sz="4000" dirty="0"/>
              <a:t>Present paper’s main points.</a:t>
            </a:r>
          </a:p>
          <a:p>
            <a:pPr lvl="1"/>
            <a:r>
              <a:rPr lang="en-US" sz="4000" dirty="0"/>
              <a:t>Should contain: </a:t>
            </a:r>
          </a:p>
          <a:p>
            <a:pPr lvl="2"/>
            <a:r>
              <a:rPr lang="en-US" sz="4000" dirty="0"/>
              <a:t>ample textual evidence, </a:t>
            </a:r>
          </a:p>
          <a:p>
            <a:pPr lvl="2"/>
            <a:r>
              <a:rPr lang="en-US" sz="4000" dirty="0"/>
              <a:t>correctly formatted, </a:t>
            </a:r>
          </a:p>
          <a:p>
            <a:pPr lvl="2"/>
            <a:r>
              <a:rPr lang="en-US" sz="4000" dirty="0"/>
              <a:t>seamless transitions.</a:t>
            </a:r>
          </a:p>
          <a:p>
            <a:pPr lvl="2"/>
            <a:r>
              <a:rPr lang="en-US" sz="4000" dirty="0"/>
              <a:t>Illustrations/Examples </a:t>
            </a:r>
          </a:p>
          <a:p>
            <a:pPr marL="905256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470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7924800" cy="6858000"/>
          </a:xfrm>
        </p:spPr>
      </p:pic>
    </p:spTree>
    <p:extLst>
      <p:ext uri="{BB962C8B-B14F-4D97-AF65-F5344CB8AC3E}">
        <p14:creationId xmlns:p14="http://schemas.microsoft.com/office/powerpoint/2010/main" val="3674013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080760"/>
          </a:xfrm>
        </p:spPr>
        <p:txBody>
          <a:bodyPr/>
          <a:lstStyle/>
          <a:p>
            <a:r>
              <a:rPr lang="en-US" sz="3200" dirty="0"/>
              <a:t>Conclusion </a:t>
            </a:r>
          </a:p>
          <a:p>
            <a:pPr lvl="1"/>
            <a:r>
              <a:rPr lang="en-US" sz="3200" dirty="0"/>
              <a:t>Establish a sense of closure</a:t>
            </a:r>
          </a:p>
          <a:p>
            <a:pPr lvl="1"/>
            <a:r>
              <a:rPr lang="en-US" sz="3200" dirty="0"/>
              <a:t>Amplify your main point</a:t>
            </a:r>
          </a:p>
          <a:p>
            <a:pPr lvl="1"/>
            <a:r>
              <a:rPr lang="en-US" sz="3200" dirty="0"/>
              <a:t>Set discussion into a different, perhaps larger, context</a:t>
            </a:r>
          </a:p>
          <a:p>
            <a:pPr lvl="1"/>
            <a:r>
              <a:rPr lang="en-US" sz="3200" dirty="0"/>
              <a:t>Redefine thesis statement </a:t>
            </a:r>
          </a:p>
          <a:p>
            <a:pPr lvl="1"/>
            <a:r>
              <a:rPr lang="en-US" sz="3200" dirty="0"/>
              <a:t>Take away</a:t>
            </a:r>
          </a:p>
          <a:p>
            <a:pPr lvl="1"/>
            <a:r>
              <a:rPr lang="en-US" sz="3200" dirty="0"/>
              <a:t>Don't </a:t>
            </a:r>
            <a:r>
              <a:rPr lang="en-US" sz="3200" i="1" dirty="0"/>
              <a:t>simply</a:t>
            </a:r>
            <a:r>
              <a:rPr lang="en-US" sz="3200" dirty="0"/>
              <a:t> summarize</a:t>
            </a:r>
          </a:p>
          <a:p>
            <a:pPr lvl="1"/>
            <a:r>
              <a:rPr lang="en-US" sz="3200" dirty="0"/>
              <a:t>Try answering the “SO WHAT?”</a:t>
            </a:r>
          </a:p>
          <a:p>
            <a:pPr lvl="1"/>
            <a:r>
              <a:rPr lang="en-US" sz="3200" dirty="0"/>
              <a:t>Make an impact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464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534400" cy="6156960"/>
          </a:xfrm>
        </p:spPr>
        <p:txBody>
          <a:bodyPr>
            <a:normAutofit lnSpcReduction="10000"/>
          </a:bodyPr>
          <a:lstStyle/>
          <a:p>
            <a:pPr lvl="1"/>
            <a:r>
              <a:rPr lang="en-US" sz="3200" dirty="0"/>
              <a:t>“Wraps up” essay</a:t>
            </a:r>
          </a:p>
          <a:p>
            <a:pPr lvl="1"/>
            <a:r>
              <a:rPr lang="en-US" sz="3200" dirty="0"/>
              <a:t>Demonstrates that what was </a:t>
            </a:r>
          </a:p>
          <a:p>
            <a:pPr marL="137160" indent="0">
              <a:buNone/>
            </a:pPr>
            <a:r>
              <a:rPr lang="en-US" sz="3200" dirty="0"/>
              <a:t>	set out to do has been </a:t>
            </a:r>
          </a:p>
          <a:p>
            <a:pPr marL="137160" indent="0">
              <a:buNone/>
            </a:pPr>
            <a:r>
              <a:rPr lang="en-US" sz="3200" dirty="0"/>
              <a:t>	accomplished </a:t>
            </a:r>
          </a:p>
          <a:p>
            <a:pPr lvl="1"/>
            <a:r>
              <a:rPr lang="en-US" sz="3200" dirty="0"/>
              <a:t>Shows how thesis is proven</a:t>
            </a:r>
          </a:p>
          <a:p>
            <a:pPr lvl="1"/>
            <a:r>
              <a:rPr lang="en-US" sz="3200" dirty="0"/>
              <a:t>Provides the sense of closure </a:t>
            </a:r>
          </a:p>
          <a:p>
            <a:pPr lvl="1"/>
            <a:r>
              <a:rPr lang="en-US" sz="3200" dirty="0"/>
              <a:t>Opposite of the introduction</a:t>
            </a:r>
          </a:p>
          <a:p>
            <a:pPr lvl="1"/>
            <a:r>
              <a:rPr lang="en-US" sz="3200" dirty="0"/>
              <a:t>Introduction begins general and ends specific</a:t>
            </a:r>
          </a:p>
          <a:p>
            <a:pPr lvl="1"/>
            <a:r>
              <a:rPr lang="en-US" sz="3200" dirty="0"/>
              <a:t>Conclusion begins specific and moves to the general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52400"/>
            <a:ext cx="23622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4949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189</TotalTime>
  <Words>523</Words>
  <Application>Microsoft Office PowerPoint</Application>
  <PresentationFormat>On-screen Show (4:3)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Book Antiqua</vt:lpstr>
      <vt:lpstr>Lucida Sans</vt:lpstr>
      <vt:lpstr>Wingdings</vt:lpstr>
      <vt:lpstr>Wingdings 2</vt:lpstr>
      <vt:lpstr>Wingdings 3</vt:lpstr>
      <vt:lpstr>Apex</vt:lpstr>
      <vt:lpstr>  Organization of the Paragraph </vt:lpstr>
      <vt:lpstr>Features</vt:lpstr>
      <vt:lpstr>PowerPoint Presentation</vt:lpstr>
      <vt:lpstr>PowerPoint Presentation</vt:lpstr>
      <vt:lpstr>For a Research Article particularly;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Organization of the Paragraph</dc:title>
  <dc:creator>Komal Malik</dc:creator>
  <cp:lastModifiedBy>Komal Malik</cp:lastModifiedBy>
  <cp:revision>18</cp:revision>
  <dcterms:created xsi:type="dcterms:W3CDTF">2018-10-09T06:52:15Z</dcterms:created>
  <dcterms:modified xsi:type="dcterms:W3CDTF">2020-09-09T07:38:15Z</dcterms:modified>
</cp:coreProperties>
</file>