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7" r:id="rId4"/>
    <p:sldId id="258" r:id="rId5"/>
    <p:sldId id="262" r:id="rId6"/>
    <p:sldId id="264" r:id="rId7"/>
    <p:sldId id="259" r:id="rId8"/>
    <p:sldId id="260"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C0B50-64CE-400F-9140-5AFC3F15D35E}" type="datetimeFigureOut">
              <a:rPr lang="en-US" smtClean="0"/>
              <a:t>12/11/2018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2C05F7-8FA8-4657-BD6A-8349E11E34A1}" type="slidenum">
              <a:rPr lang="en-US" smtClean="0"/>
              <a:t>‹#›</a:t>
            </a:fld>
            <a:endParaRPr lang="en-US"/>
          </a:p>
        </p:txBody>
      </p:sp>
    </p:spTree>
    <p:extLst>
      <p:ext uri="{BB962C8B-B14F-4D97-AF65-F5344CB8AC3E}">
        <p14:creationId xmlns:p14="http://schemas.microsoft.com/office/powerpoint/2010/main" val="423624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3525A2-AEFC-4FC8-85C9-0C5AE7BE390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235219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525A2-AEFC-4FC8-85C9-0C5AE7BE390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104552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525A2-AEFC-4FC8-85C9-0C5AE7BE390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171801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525A2-AEFC-4FC8-85C9-0C5AE7BE390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327273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3525A2-AEFC-4FC8-85C9-0C5AE7BE390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337436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3525A2-AEFC-4FC8-85C9-0C5AE7BE390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245564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525A2-AEFC-4FC8-85C9-0C5AE7BE3902}"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3679490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3525A2-AEFC-4FC8-85C9-0C5AE7BE3902}"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89676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525A2-AEFC-4FC8-85C9-0C5AE7BE3902}"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9089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525A2-AEFC-4FC8-85C9-0C5AE7BE390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332248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525A2-AEFC-4FC8-85C9-0C5AE7BE390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FDA93-70F8-4194-B4DD-73FB71D1176C}" type="slidenum">
              <a:rPr lang="en-US" smtClean="0"/>
              <a:t>‹#›</a:t>
            </a:fld>
            <a:endParaRPr lang="en-US"/>
          </a:p>
        </p:txBody>
      </p:sp>
    </p:spTree>
    <p:extLst>
      <p:ext uri="{BB962C8B-B14F-4D97-AF65-F5344CB8AC3E}">
        <p14:creationId xmlns:p14="http://schemas.microsoft.com/office/powerpoint/2010/main" val="166231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525A2-AEFC-4FC8-85C9-0C5AE7BE3902}" type="datetimeFigureOut">
              <a:rPr lang="en-US" smtClean="0"/>
              <a:t>12/11/2018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FDA93-70F8-4194-B4DD-73FB71D1176C}" type="slidenum">
              <a:rPr lang="en-US" smtClean="0"/>
              <a:t>‹#›</a:t>
            </a:fld>
            <a:endParaRPr lang="en-US"/>
          </a:p>
        </p:txBody>
      </p:sp>
    </p:spTree>
    <p:extLst>
      <p:ext uri="{BB962C8B-B14F-4D97-AF65-F5344CB8AC3E}">
        <p14:creationId xmlns:p14="http://schemas.microsoft.com/office/powerpoint/2010/main" val="401003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609850"/>
          </a:xfrm>
        </p:spPr>
        <p:style>
          <a:lnRef idx="0">
            <a:schemeClr val="accent3"/>
          </a:lnRef>
          <a:fillRef idx="3">
            <a:schemeClr val="accent3"/>
          </a:fillRef>
          <a:effectRef idx="3">
            <a:schemeClr val="accent3"/>
          </a:effectRef>
          <a:fontRef idx="minor">
            <a:schemeClr val="lt1"/>
          </a:fontRef>
        </p:style>
        <p:txBody>
          <a:bodyPr>
            <a:normAutofit/>
          </a:bodyPr>
          <a:lstStyle/>
          <a:p>
            <a:r>
              <a:rPr lang="en-US" sz="8800" dirty="0" smtClean="0"/>
              <a:t>Proposal Writing </a:t>
            </a:r>
            <a:endParaRPr lang="en-US" sz="8800" dirty="0"/>
          </a:p>
        </p:txBody>
      </p:sp>
      <p:sp>
        <p:nvSpPr>
          <p:cNvPr id="3" name="Subtitle 2"/>
          <p:cNvSpPr>
            <a:spLocks noGrp="1"/>
          </p:cNvSpPr>
          <p:nvPr>
            <p:ph type="subTitle" idx="1"/>
          </p:nvPr>
        </p:nvSpPr>
        <p:spPr>
          <a:xfrm>
            <a:off x="1371600" y="3886200"/>
            <a:ext cx="6400800" cy="1066800"/>
          </a:xfrm>
        </p:spPr>
        <p:style>
          <a:lnRef idx="0">
            <a:schemeClr val="dk1"/>
          </a:lnRef>
          <a:fillRef idx="3">
            <a:schemeClr val="dk1"/>
          </a:fillRef>
          <a:effectRef idx="3">
            <a:schemeClr val="dk1"/>
          </a:effectRef>
          <a:fontRef idx="minor">
            <a:schemeClr val="lt1"/>
          </a:fontRef>
        </p:style>
        <p:txBody>
          <a:bodyPr>
            <a:normAutofit/>
          </a:bodyPr>
          <a:lstStyle/>
          <a:p>
            <a:r>
              <a:rPr lang="en-US" sz="4800" dirty="0" smtClean="0"/>
              <a:t>Sell an Idea Persuasively </a:t>
            </a:r>
            <a:endParaRPr lang="en-US" sz="4800" dirty="0"/>
          </a:p>
        </p:txBody>
      </p:sp>
    </p:spTree>
    <p:extLst>
      <p:ext uri="{BB962C8B-B14F-4D97-AF65-F5344CB8AC3E}">
        <p14:creationId xmlns:p14="http://schemas.microsoft.com/office/powerpoint/2010/main" val="410836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Common Mistakes in Proposal Writing</a:t>
            </a:r>
            <a:endParaRPr lang="en-US" dirty="0"/>
          </a:p>
        </p:txBody>
      </p:sp>
      <p:sp>
        <p:nvSpPr>
          <p:cNvPr id="4" name="TextBox 3"/>
          <p:cNvSpPr txBox="1"/>
          <p:nvPr/>
        </p:nvSpPr>
        <p:spPr>
          <a:xfrm>
            <a:off x="376845" y="1002268"/>
            <a:ext cx="3298980" cy="923330"/>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Failure to provide the proper context to frame the research question</a:t>
            </a:r>
            <a:endParaRPr lang="en-US" dirty="0"/>
          </a:p>
        </p:txBody>
      </p:sp>
      <p:sp>
        <p:nvSpPr>
          <p:cNvPr id="5" name="TextBox 4"/>
          <p:cNvSpPr txBox="1"/>
          <p:nvPr/>
        </p:nvSpPr>
        <p:spPr>
          <a:xfrm>
            <a:off x="516682" y="2165340"/>
            <a:ext cx="311604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dirty="0" smtClean="0"/>
              <a:t>Failure to cite landmark studies</a:t>
            </a:r>
            <a:endParaRPr lang="en-US" dirty="0"/>
          </a:p>
        </p:txBody>
      </p:sp>
      <p:sp>
        <p:nvSpPr>
          <p:cNvPr id="6" name="TextBox 5"/>
          <p:cNvSpPr txBox="1"/>
          <p:nvPr/>
        </p:nvSpPr>
        <p:spPr>
          <a:xfrm>
            <a:off x="4686133" y="3383105"/>
            <a:ext cx="396240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Too much detail on minor issues, but not enough detail on major issues</a:t>
            </a:r>
            <a:endParaRPr lang="en-US" dirty="0"/>
          </a:p>
        </p:txBody>
      </p:sp>
      <p:sp>
        <p:nvSpPr>
          <p:cNvPr id="7" name="TextBox 6"/>
          <p:cNvSpPr txBox="1"/>
          <p:nvPr/>
        </p:nvSpPr>
        <p:spPr>
          <a:xfrm>
            <a:off x="5091546" y="1925598"/>
            <a:ext cx="3096156"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Failure to develop a coherent and persuasive argument for the proposed research</a:t>
            </a:r>
            <a:endParaRPr lang="en-US" dirty="0"/>
          </a:p>
        </p:txBody>
      </p:sp>
      <p:sp>
        <p:nvSpPr>
          <p:cNvPr id="8" name="TextBox 7"/>
          <p:cNvSpPr txBox="1"/>
          <p:nvPr/>
        </p:nvSpPr>
        <p:spPr>
          <a:xfrm>
            <a:off x="5019207" y="4298559"/>
            <a:ext cx="3240833"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Failure to delimit the boundary conditions for your research</a:t>
            </a:r>
            <a:endParaRPr lang="en-US" dirty="0"/>
          </a:p>
        </p:txBody>
      </p:sp>
      <p:sp>
        <p:nvSpPr>
          <p:cNvPr id="9" name="Rectangle 8"/>
          <p:cNvSpPr/>
          <p:nvPr/>
        </p:nvSpPr>
        <p:spPr>
          <a:xfrm>
            <a:off x="4494663" y="5398853"/>
            <a:ext cx="3944228"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smtClean="0"/>
              <a:t>Failure to accurately present the theoretical and empirical contributions by other researchers</a:t>
            </a:r>
            <a:endParaRPr lang="en-US" dirty="0"/>
          </a:p>
        </p:txBody>
      </p:sp>
      <p:sp>
        <p:nvSpPr>
          <p:cNvPr id="10" name="Rectangle 9"/>
          <p:cNvSpPr/>
          <p:nvPr/>
        </p:nvSpPr>
        <p:spPr>
          <a:xfrm>
            <a:off x="4846360" y="1002268"/>
            <a:ext cx="3240833"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smtClean="0"/>
              <a:t>Failure to stay focused on the research question</a:t>
            </a:r>
            <a:endParaRPr lang="en-US" dirty="0"/>
          </a:p>
        </p:txBody>
      </p:sp>
      <p:sp>
        <p:nvSpPr>
          <p:cNvPr id="11" name="Rectangle 10"/>
          <p:cNvSpPr/>
          <p:nvPr/>
        </p:nvSpPr>
        <p:spPr>
          <a:xfrm>
            <a:off x="335281" y="3951829"/>
            <a:ext cx="3881456"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smtClean="0"/>
              <a:t>Too much rambling, going "all over the map" without a clear sense of direction</a:t>
            </a:r>
            <a:endParaRPr lang="en-US" dirty="0"/>
          </a:p>
        </p:txBody>
      </p:sp>
      <p:sp>
        <p:nvSpPr>
          <p:cNvPr id="12" name="Rectangle 11"/>
          <p:cNvSpPr/>
          <p:nvPr/>
        </p:nvSpPr>
        <p:spPr>
          <a:xfrm>
            <a:off x="516682" y="4850976"/>
            <a:ext cx="372083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smtClean="0"/>
              <a:t>Too many citation lapses and incorrect references.</a:t>
            </a:r>
            <a:endParaRPr lang="en-US" dirty="0"/>
          </a:p>
        </p:txBody>
      </p:sp>
      <p:sp>
        <p:nvSpPr>
          <p:cNvPr id="13" name="Rectangle 12"/>
          <p:cNvSpPr/>
          <p:nvPr/>
        </p:nvSpPr>
        <p:spPr>
          <a:xfrm>
            <a:off x="1000693" y="5952851"/>
            <a:ext cx="2148024"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dirty="0" smtClean="0"/>
              <a:t>Too long or too short</a:t>
            </a:r>
            <a:endParaRPr lang="en-US" dirty="0"/>
          </a:p>
        </p:txBody>
      </p:sp>
      <p:sp>
        <p:nvSpPr>
          <p:cNvPr id="14" name="Rectangle 13"/>
          <p:cNvSpPr/>
          <p:nvPr/>
        </p:nvSpPr>
        <p:spPr>
          <a:xfrm>
            <a:off x="376845" y="3336938"/>
            <a:ext cx="369505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smtClean="0"/>
              <a:t>Failing to follow the referencing  style</a:t>
            </a:r>
            <a:endParaRPr lang="en-US" dirty="0"/>
          </a:p>
        </p:txBody>
      </p:sp>
      <p:sp>
        <p:nvSpPr>
          <p:cNvPr id="15" name="Rectangle 14"/>
          <p:cNvSpPr/>
          <p:nvPr/>
        </p:nvSpPr>
        <p:spPr>
          <a:xfrm>
            <a:off x="838200" y="2815299"/>
            <a:ext cx="1704313"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dirty="0" smtClean="0"/>
              <a:t>Slopping writing</a:t>
            </a:r>
            <a:endParaRPr lang="en-US" dirty="0"/>
          </a:p>
        </p:txBody>
      </p:sp>
    </p:spTree>
    <p:extLst>
      <p:ext uri="{BB962C8B-B14F-4D97-AF65-F5344CB8AC3E}">
        <p14:creationId xmlns:p14="http://schemas.microsoft.com/office/powerpoint/2010/main" val="353768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style>
          <a:lnRef idx="1">
            <a:schemeClr val="accent5"/>
          </a:lnRef>
          <a:fillRef idx="3">
            <a:schemeClr val="accent5"/>
          </a:fillRef>
          <a:effectRef idx="2">
            <a:schemeClr val="accent5"/>
          </a:effectRef>
          <a:fontRef idx="minor">
            <a:schemeClr val="lt1"/>
          </a:fontRef>
        </p:style>
        <p:txBody>
          <a:bodyPr/>
          <a:lstStyle/>
          <a:p>
            <a:r>
              <a:rPr lang="en-US" dirty="0" smtClean="0"/>
              <a:t>A research proposal is intended to convince others that one has a worthwhile research project and that has the competence and the work-plan to complete it.</a:t>
            </a:r>
          </a:p>
          <a:p>
            <a:r>
              <a:rPr lang="en-US" dirty="0" smtClean="0"/>
              <a:t>Regardless of the research area and methodology, all research proposals must address: “What one plans to accomplish, why one wants to do it and how it’s going to be done.”</a:t>
            </a:r>
            <a:endParaRPr lang="en-US" dirty="0"/>
          </a:p>
        </p:txBody>
      </p:sp>
    </p:spTree>
    <p:extLst>
      <p:ext uri="{BB962C8B-B14F-4D97-AF65-F5344CB8AC3E}">
        <p14:creationId xmlns:p14="http://schemas.microsoft.com/office/powerpoint/2010/main" val="2529678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Types of Proposal </a:t>
            </a:r>
            <a:endParaRPr lang="en-US" dirty="0"/>
          </a:p>
        </p:txBody>
      </p:sp>
      <p:sp>
        <p:nvSpPr>
          <p:cNvPr id="4" name="TextBox 3"/>
          <p:cNvSpPr txBox="1"/>
          <p:nvPr/>
        </p:nvSpPr>
        <p:spPr>
          <a:xfrm>
            <a:off x="457200" y="1309300"/>
            <a:ext cx="3276600"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itchFamily="34" charset="0"/>
              <a:buChar char="•"/>
            </a:pPr>
            <a:r>
              <a:rPr lang="en-US" dirty="0" smtClean="0"/>
              <a:t>Internal:  Written to management within the company</a:t>
            </a:r>
          </a:p>
          <a:p>
            <a:pPr marL="285750" indent="-285750">
              <a:buFont typeface="Arial" pitchFamily="34" charset="0"/>
              <a:buChar char="•"/>
            </a:pPr>
            <a:r>
              <a:rPr lang="en-US" dirty="0" smtClean="0"/>
              <a:t>Extensive Financial Obligations </a:t>
            </a:r>
          </a:p>
          <a:p>
            <a:pPr marL="285750" indent="-285750">
              <a:buFont typeface="Arial" pitchFamily="34" charset="0"/>
              <a:buChar char="•"/>
            </a:pPr>
            <a:r>
              <a:rPr lang="en-US" dirty="0" smtClean="0"/>
              <a:t>Time for Planning </a:t>
            </a:r>
          </a:p>
          <a:p>
            <a:pPr marL="285750" indent="-285750">
              <a:buFont typeface="Arial" pitchFamily="34" charset="0"/>
              <a:buChar char="•"/>
            </a:pPr>
            <a:r>
              <a:rPr lang="en-US" dirty="0" smtClean="0"/>
              <a:t>Commitment to new staffing </a:t>
            </a:r>
          </a:p>
          <a:p>
            <a:pPr marL="285750" indent="-285750">
              <a:buFont typeface="Arial" pitchFamily="34" charset="0"/>
              <a:buChar char="•"/>
            </a:pPr>
            <a:r>
              <a:rPr lang="en-US" dirty="0" smtClean="0"/>
              <a:t>Longer </a:t>
            </a:r>
          </a:p>
          <a:p>
            <a:pPr marL="285750" indent="-285750">
              <a:buFont typeface="Arial" pitchFamily="34" charset="0"/>
              <a:buChar char="•"/>
            </a:pPr>
            <a:r>
              <a:rPr lang="en-US" dirty="0" smtClean="0"/>
              <a:t>Formal</a:t>
            </a:r>
            <a:endParaRPr lang="en-US" dirty="0"/>
          </a:p>
        </p:txBody>
      </p:sp>
      <p:sp>
        <p:nvSpPr>
          <p:cNvPr id="6" name="TextBox 5"/>
          <p:cNvSpPr txBox="1"/>
          <p:nvPr/>
        </p:nvSpPr>
        <p:spPr>
          <a:xfrm>
            <a:off x="4572000" y="1447799"/>
            <a:ext cx="3276600"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285750" indent="-285750">
              <a:buFont typeface="Arial" pitchFamily="34" charset="0"/>
              <a:buChar char="•"/>
            </a:pPr>
            <a:r>
              <a:rPr lang="en-US" dirty="0" smtClean="0"/>
              <a:t>External: Written to people outside the company </a:t>
            </a:r>
          </a:p>
          <a:p>
            <a:pPr marL="285750" indent="-285750">
              <a:buFont typeface="Arial" pitchFamily="34" charset="0"/>
              <a:buChar char="•"/>
            </a:pPr>
            <a:r>
              <a:rPr lang="en-US" dirty="0" smtClean="0"/>
              <a:t>Responsibility is to write a proposal selling the benefits of new corporate offering to the prospective client </a:t>
            </a:r>
          </a:p>
          <a:p>
            <a:pPr marL="285750" indent="-285750">
              <a:buFont typeface="Arial" pitchFamily="34" charset="0"/>
              <a:buChar char="•"/>
            </a:pPr>
            <a:r>
              <a:rPr lang="en-US" dirty="0" smtClean="0"/>
              <a:t>Include company’s profile, previous records/testimonies </a:t>
            </a:r>
            <a:endParaRPr lang="en-US" dirty="0"/>
          </a:p>
        </p:txBody>
      </p:sp>
      <p:sp>
        <p:nvSpPr>
          <p:cNvPr id="7" name="TextBox 6"/>
          <p:cNvSpPr txBox="1"/>
          <p:nvPr/>
        </p:nvSpPr>
        <p:spPr>
          <a:xfrm>
            <a:off x="1295400" y="4045527"/>
            <a:ext cx="3276600"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Request for Proposals </a:t>
            </a:r>
            <a:r>
              <a:rPr lang="en-US" dirty="0" smtClean="0"/>
              <a:t>(RFP) </a:t>
            </a:r>
            <a:r>
              <a:rPr lang="en-US" dirty="0" smtClean="0"/>
              <a:t>: Written in response to RFPs. </a:t>
            </a:r>
          </a:p>
          <a:p>
            <a:r>
              <a:rPr lang="en-US" dirty="0" smtClean="0"/>
              <a:t>Big Organizations, City Councils, State or federal agencies call for it</a:t>
            </a:r>
          </a:p>
          <a:p>
            <a:r>
              <a:rPr lang="en-US" dirty="0" smtClean="0"/>
              <a:t>Commitments for: employees, schedules, equipment, training, facilities, finances etc.</a:t>
            </a:r>
          </a:p>
          <a:p>
            <a:endParaRPr lang="en-US" dirty="0"/>
          </a:p>
        </p:txBody>
      </p:sp>
      <p:sp>
        <p:nvSpPr>
          <p:cNvPr id="8" name="TextBox 7"/>
          <p:cNvSpPr txBox="1"/>
          <p:nvPr/>
        </p:nvSpPr>
        <p:spPr>
          <a:xfrm>
            <a:off x="5257800" y="4199973"/>
            <a:ext cx="3505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Solicited and Unsolicited: Written in response to a request and written on one’s own initiative, respectively. </a:t>
            </a:r>
          </a:p>
        </p:txBody>
      </p:sp>
    </p:spTree>
    <p:extLst>
      <p:ext uri="{BB962C8B-B14F-4D97-AF65-F5344CB8AC3E}">
        <p14:creationId xmlns:p14="http://schemas.microsoft.com/office/powerpoint/2010/main" val="3269080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Criteria for Proposals</a:t>
            </a:r>
            <a:endParaRPr lang="en-US" dirty="0"/>
          </a:p>
        </p:txBody>
      </p:sp>
      <p:sp>
        <p:nvSpPr>
          <p:cNvPr id="5" name="TextBox 4"/>
          <p:cNvSpPr txBox="1"/>
          <p:nvPr/>
        </p:nvSpPr>
        <p:spPr>
          <a:xfrm>
            <a:off x="2743200" y="1143000"/>
            <a:ext cx="3048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1. </a:t>
            </a:r>
            <a:r>
              <a:rPr lang="en-US" b="1" dirty="0" smtClean="0"/>
              <a:t>Title Page </a:t>
            </a:r>
            <a:endParaRPr lang="en-US" b="1" dirty="0"/>
          </a:p>
        </p:txBody>
      </p:sp>
      <p:sp>
        <p:nvSpPr>
          <p:cNvPr id="6" name="TextBox 5"/>
          <p:cNvSpPr txBox="1"/>
          <p:nvPr/>
        </p:nvSpPr>
        <p:spPr>
          <a:xfrm>
            <a:off x="4433455" y="2028956"/>
            <a:ext cx="3048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7. </a:t>
            </a:r>
            <a:r>
              <a:rPr lang="en-US" b="1" dirty="0" smtClean="0"/>
              <a:t>Discussion</a:t>
            </a:r>
            <a:endParaRPr lang="en-US" b="1" dirty="0"/>
          </a:p>
        </p:txBody>
      </p:sp>
      <p:sp>
        <p:nvSpPr>
          <p:cNvPr id="7" name="TextBox 6"/>
          <p:cNvSpPr txBox="1"/>
          <p:nvPr/>
        </p:nvSpPr>
        <p:spPr>
          <a:xfrm>
            <a:off x="533400" y="2050105"/>
            <a:ext cx="3048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2. </a:t>
            </a:r>
            <a:r>
              <a:rPr lang="en-US" b="1" dirty="0" smtClean="0"/>
              <a:t>Cover Letter/ Cover E-mail </a:t>
            </a:r>
            <a:endParaRPr lang="en-US" b="1" dirty="0"/>
          </a:p>
        </p:txBody>
      </p:sp>
      <p:sp>
        <p:nvSpPr>
          <p:cNvPr id="8" name="TextBox 7"/>
          <p:cNvSpPr txBox="1"/>
          <p:nvPr/>
        </p:nvSpPr>
        <p:spPr>
          <a:xfrm>
            <a:off x="581891" y="5338190"/>
            <a:ext cx="3048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6. </a:t>
            </a:r>
            <a:r>
              <a:rPr lang="en-US" b="1" dirty="0" smtClean="0"/>
              <a:t>Introduction</a:t>
            </a:r>
            <a:endParaRPr lang="en-US" b="1" dirty="0"/>
          </a:p>
        </p:txBody>
      </p:sp>
      <p:sp>
        <p:nvSpPr>
          <p:cNvPr id="10" name="TextBox 9"/>
          <p:cNvSpPr txBox="1"/>
          <p:nvPr/>
        </p:nvSpPr>
        <p:spPr>
          <a:xfrm>
            <a:off x="533400" y="3733800"/>
            <a:ext cx="3048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4. </a:t>
            </a:r>
            <a:r>
              <a:rPr lang="en-US" b="1" dirty="0" smtClean="0"/>
              <a:t>List of Illustrations</a:t>
            </a:r>
            <a:endParaRPr lang="en-US" b="1" dirty="0"/>
          </a:p>
        </p:txBody>
      </p:sp>
      <p:sp>
        <p:nvSpPr>
          <p:cNvPr id="11" name="TextBox 10"/>
          <p:cNvSpPr txBox="1"/>
          <p:nvPr/>
        </p:nvSpPr>
        <p:spPr>
          <a:xfrm>
            <a:off x="4433455" y="4551218"/>
            <a:ext cx="3048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10. </a:t>
            </a:r>
            <a:r>
              <a:rPr lang="en-US" b="1" dirty="0" smtClean="0"/>
              <a:t>Works Cited/References</a:t>
            </a:r>
            <a:endParaRPr lang="en-US" b="1" dirty="0"/>
          </a:p>
        </p:txBody>
      </p:sp>
      <p:sp>
        <p:nvSpPr>
          <p:cNvPr id="12" name="TextBox 11"/>
          <p:cNvSpPr txBox="1"/>
          <p:nvPr/>
        </p:nvSpPr>
        <p:spPr>
          <a:xfrm>
            <a:off x="533400" y="2895600"/>
            <a:ext cx="3048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3. </a:t>
            </a:r>
            <a:r>
              <a:rPr lang="en-US" b="1" dirty="0" smtClean="0"/>
              <a:t>Table of Content </a:t>
            </a:r>
            <a:endParaRPr lang="en-US" b="1" dirty="0"/>
          </a:p>
        </p:txBody>
      </p:sp>
      <p:sp>
        <p:nvSpPr>
          <p:cNvPr id="13" name="TextBox 12"/>
          <p:cNvSpPr txBox="1"/>
          <p:nvPr/>
        </p:nvSpPr>
        <p:spPr>
          <a:xfrm>
            <a:off x="4433454" y="2881378"/>
            <a:ext cx="333894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8. </a:t>
            </a:r>
            <a:r>
              <a:rPr lang="en-US" b="1" dirty="0" smtClean="0"/>
              <a:t>Conclusion/Recommendations</a:t>
            </a:r>
            <a:endParaRPr lang="en-US" b="1" dirty="0"/>
          </a:p>
        </p:txBody>
      </p:sp>
      <p:sp>
        <p:nvSpPr>
          <p:cNvPr id="14" name="TextBox 13"/>
          <p:cNvSpPr txBox="1"/>
          <p:nvPr/>
        </p:nvSpPr>
        <p:spPr>
          <a:xfrm>
            <a:off x="4433455" y="3733800"/>
            <a:ext cx="3048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9. </a:t>
            </a:r>
            <a:r>
              <a:rPr lang="en-US" b="1" dirty="0" smtClean="0"/>
              <a:t>Glossary</a:t>
            </a:r>
            <a:endParaRPr lang="en-US" b="1" dirty="0"/>
          </a:p>
        </p:txBody>
      </p:sp>
      <p:sp>
        <p:nvSpPr>
          <p:cNvPr id="15" name="TextBox 14"/>
          <p:cNvSpPr txBox="1"/>
          <p:nvPr/>
        </p:nvSpPr>
        <p:spPr>
          <a:xfrm>
            <a:off x="4447310" y="5352044"/>
            <a:ext cx="3048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11. </a:t>
            </a:r>
            <a:r>
              <a:rPr lang="en-US" b="1" dirty="0" smtClean="0"/>
              <a:t>Appendix</a:t>
            </a:r>
            <a:endParaRPr lang="en-US" b="1" dirty="0"/>
          </a:p>
        </p:txBody>
      </p:sp>
      <p:sp>
        <p:nvSpPr>
          <p:cNvPr id="16" name="TextBox 15"/>
          <p:cNvSpPr txBox="1"/>
          <p:nvPr/>
        </p:nvSpPr>
        <p:spPr>
          <a:xfrm>
            <a:off x="568036" y="4558145"/>
            <a:ext cx="3048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5. </a:t>
            </a:r>
            <a:r>
              <a:rPr lang="en-US" b="1" dirty="0" smtClean="0"/>
              <a:t>Abstract</a:t>
            </a:r>
            <a:endParaRPr lang="en-US" b="1" dirty="0"/>
          </a:p>
        </p:txBody>
      </p:sp>
    </p:spTree>
    <p:extLst>
      <p:ext uri="{BB962C8B-B14F-4D97-AF65-F5344CB8AC3E}">
        <p14:creationId xmlns:p14="http://schemas.microsoft.com/office/powerpoint/2010/main" val="48645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Title</a:t>
            </a:r>
            <a:endParaRPr lang="en-US" dirty="0"/>
          </a:p>
        </p:txBody>
      </p:sp>
      <p:sp>
        <p:nvSpPr>
          <p:cNvPr id="6" name="TextBox 5"/>
          <p:cNvSpPr txBox="1"/>
          <p:nvPr/>
        </p:nvSpPr>
        <p:spPr>
          <a:xfrm>
            <a:off x="990600" y="1371600"/>
            <a:ext cx="2895600"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600" dirty="0" smtClean="0"/>
              <a:t>concise and descriptive</a:t>
            </a:r>
            <a:endParaRPr lang="en-US" sz="3600" dirty="0"/>
          </a:p>
        </p:txBody>
      </p:sp>
      <p:sp>
        <p:nvSpPr>
          <p:cNvPr id="7" name="TextBox 6"/>
          <p:cNvSpPr txBox="1"/>
          <p:nvPr/>
        </p:nvSpPr>
        <p:spPr>
          <a:xfrm>
            <a:off x="4648200" y="3980672"/>
            <a:ext cx="4190999" cy="193899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4000" dirty="0" smtClean="0"/>
              <a:t>are stated in terms of a functional relationship</a:t>
            </a:r>
            <a:endParaRPr lang="en-US" sz="4000" dirty="0"/>
          </a:p>
        </p:txBody>
      </p:sp>
      <p:sp>
        <p:nvSpPr>
          <p:cNvPr id="8" name="TextBox 7"/>
          <p:cNvSpPr txBox="1"/>
          <p:nvPr/>
        </p:nvSpPr>
        <p:spPr>
          <a:xfrm>
            <a:off x="914400" y="3417653"/>
            <a:ext cx="3428999" cy="2308324"/>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3600" dirty="0" smtClean="0"/>
              <a:t>clearly indicate the independent and dependent variables</a:t>
            </a:r>
            <a:endParaRPr lang="en-US" sz="3600" dirty="0"/>
          </a:p>
        </p:txBody>
      </p:sp>
      <p:sp>
        <p:nvSpPr>
          <p:cNvPr id="9" name="TextBox 8"/>
          <p:cNvSpPr txBox="1"/>
          <p:nvPr/>
        </p:nvSpPr>
        <p:spPr>
          <a:xfrm>
            <a:off x="4648200" y="1556266"/>
            <a:ext cx="3810000"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3200" dirty="0" smtClean="0"/>
              <a:t>think of an informative but catchy title</a:t>
            </a:r>
            <a:endParaRPr lang="en-US" sz="3200" dirty="0"/>
          </a:p>
        </p:txBody>
      </p:sp>
    </p:spTree>
    <p:extLst>
      <p:ext uri="{BB962C8B-B14F-4D97-AF65-F5344CB8AC3E}">
        <p14:creationId xmlns:p14="http://schemas.microsoft.com/office/powerpoint/2010/main" val="2509046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Abstract:</a:t>
            </a:r>
            <a:endParaRPr lang="en-US" dirty="0"/>
          </a:p>
        </p:txBody>
      </p:sp>
      <p:sp>
        <p:nvSpPr>
          <p:cNvPr id="5" name="TextBox 4"/>
          <p:cNvSpPr txBox="1"/>
          <p:nvPr/>
        </p:nvSpPr>
        <p:spPr>
          <a:xfrm>
            <a:off x="685800" y="1143000"/>
            <a:ext cx="3276600" cy="230832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600" dirty="0" smtClean="0"/>
              <a:t>brief summary of approximately 300 words</a:t>
            </a:r>
            <a:endParaRPr lang="en-US" sz="3600" dirty="0"/>
          </a:p>
        </p:txBody>
      </p:sp>
      <p:sp>
        <p:nvSpPr>
          <p:cNvPr id="6" name="TextBox 5"/>
          <p:cNvSpPr txBox="1"/>
          <p:nvPr/>
        </p:nvSpPr>
        <p:spPr>
          <a:xfrm>
            <a:off x="4267200" y="1143000"/>
            <a:ext cx="3733800" cy="230832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smtClean="0"/>
              <a:t>should include </a:t>
            </a:r>
          </a:p>
          <a:p>
            <a:pPr marL="285750" indent="-285750">
              <a:buFont typeface="Arial" pitchFamily="34" charset="0"/>
              <a:buChar char="•"/>
            </a:pPr>
            <a:r>
              <a:rPr lang="en-US" sz="2400" dirty="0" smtClean="0"/>
              <a:t>the research question,</a:t>
            </a:r>
          </a:p>
          <a:p>
            <a:pPr marL="285750" indent="-285750">
              <a:buFont typeface="Arial" pitchFamily="34" charset="0"/>
              <a:buChar char="•"/>
            </a:pPr>
            <a:r>
              <a:rPr lang="en-US" sz="2400" dirty="0" smtClean="0"/>
              <a:t>rationale for the study</a:t>
            </a:r>
          </a:p>
          <a:p>
            <a:pPr marL="285750" indent="-285750">
              <a:buFont typeface="Arial" pitchFamily="34" charset="0"/>
              <a:buChar char="•"/>
            </a:pPr>
            <a:r>
              <a:rPr lang="en-US" sz="2400" dirty="0" smtClean="0"/>
              <a:t> hypothesis (if any),</a:t>
            </a:r>
          </a:p>
          <a:p>
            <a:pPr marL="285750" indent="-285750">
              <a:buFont typeface="Arial" pitchFamily="34" charset="0"/>
              <a:buChar char="•"/>
            </a:pPr>
            <a:r>
              <a:rPr lang="en-US" sz="2400" dirty="0" smtClean="0"/>
              <a:t>method </a:t>
            </a:r>
          </a:p>
          <a:p>
            <a:pPr marL="285750" indent="-285750">
              <a:buFont typeface="Arial" pitchFamily="34" charset="0"/>
              <a:buChar char="•"/>
            </a:pPr>
            <a:r>
              <a:rPr lang="en-US" sz="2400" dirty="0" smtClean="0"/>
              <a:t>main findings.</a:t>
            </a:r>
            <a:endParaRPr lang="en-US" sz="2400" dirty="0"/>
          </a:p>
        </p:txBody>
      </p:sp>
      <p:sp>
        <p:nvSpPr>
          <p:cNvPr id="8" name="TextBox 7"/>
          <p:cNvSpPr txBox="1"/>
          <p:nvPr/>
        </p:nvSpPr>
        <p:spPr>
          <a:xfrm>
            <a:off x="1752600" y="3886200"/>
            <a:ext cx="5410200" cy="209288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800" dirty="0" smtClean="0"/>
              <a:t>Descriptions of the method may include the design, procedures, the sample and any instruments that will be used. </a:t>
            </a:r>
          </a:p>
          <a:p>
            <a:endParaRPr lang="en-US" dirty="0"/>
          </a:p>
        </p:txBody>
      </p:sp>
    </p:spTree>
    <p:extLst>
      <p:ext uri="{BB962C8B-B14F-4D97-AF65-F5344CB8AC3E}">
        <p14:creationId xmlns:p14="http://schemas.microsoft.com/office/powerpoint/2010/main" val="3735340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a:t>
            </a:r>
            <a:endParaRPr lang="en-US" dirty="0"/>
          </a:p>
        </p:txBody>
      </p:sp>
      <p:sp>
        <p:nvSpPr>
          <p:cNvPr id="4" name="TextBox 3"/>
          <p:cNvSpPr txBox="1"/>
          <p:nvPr/>
        </p:nvSpPr>
        <p:spPr>
          <a:xfrm>
            <a:off x="533400" y="1371600"/>
            <a:ext cx="13335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Purpose </a:t>
            </a:r>
            <a:endParaRPr lang="en-US" dirty="0"/>
          </a:p>
        </p:txBody>
      </p:sp>
      <p:sp>
        <p:nvSpPr>
          <p:cNvPr id="5" name="TextBox 4"/>
          <p:cNvSpPr txBox="1"/>
          <p:nvPr/>
        </p:nvSpPr>
        <p:spPr>
          <a:xfrm>
            <a:off x="5638800" y="1094601"/>
            <a:ext cx="16002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Problem/Need Analysis</a:t>
            </a:r>
            <a:endParaRPr lang="en-US" dirty="0"/>
          </a:p>
        </p:txBody>
      </p:sp>
      <p:sp>
        <p:nvSpPr>
          <p:cNvPr id="6" name="Down Arrow 5"/>
          <p:cNvSpPr/>
          <p:nvPr/>
        </p:nvSpPr>
        <p:spPr>
          <a:xfrm>
            <a:off x="1007052" y="1771780"/>
            <a:ext cx="193098" cy="400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6381750" y="1771780"/>
            <a:ext cx="190500" cy="400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3236" y="2179965"/>
            <a:ext cx="3699164" cy="3416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285750" indent="-285750">
              <a:buFont typeface="Arial" pitchFamily="34" charset="0"/>
              <a:buChar char="•"/>
            </a:pPr>
            <a:r>
              <a:rPr lang="en-US" dirty="0" smtClean="0"/>
              <a:t>declarative sentence</a:t>
            </a:r>
          </a:p>
          <a:p>
            <a:pPr marL="285750" indent="-285750">
              <a:buFont typeface="Arial" pitchFamily="34" charset="0"/>
              <a:buChar char="•"/>
            </a:pPr>
            <a:r>
              <a:rPr lang="en-US" dirty="0" smtClean="0"/>
              <a:t>summarizes </a:t>
            </a:r>
            <a:r>
              <a:rPr lang="en-US" dirty="0"/>
              <a:t>the specific topic and goals of a </a:t>
            </a:r>
            <a:r>
              <a:rPr lang="en-US" dirty="0" smtClean="0"/>
              <a:t>document </a:t>
            </a:r>
          </a:p>
          <a:p>
            <a:pPr marL="285750" indent="-285750">
              <a:buFont typeface="Arial" pitchFamily="34" charset="0"/>
              <a:buChar char="•"/>
            </a:pPr>
            <a:r>
              <a:rPr lang="en-US" dirty="0" smtClean="0"/>
              <a:t>gives </a:t>
            </a:r>
            <a:r>
              <a:rPr lang="en-US" dirty="0"/>
              <a:t>the reader an accurate, concrete understanding </a:t>
            </a:r>
            <a:endParaRPr lang="en-US" dirty="0" smtClean="0"/>
          </a:p>
          <a:p>
            <a:pPr marL="285750" indent="-285750">
              <a:buFont typeface="Arial" pitchFamily="34" charset="0"/>
              <a:buChar char="•"/>
            </a:pPr>
            <a:r>
              <a:rPr lang="en-US" dirty="0" smtClean="0"/>
              <a:t>Specific - </a:t>
            </a:r>
            <a:r>
              <a:rPr lang="en-US" dirty="0"/>
              <a:t>not general, broad or obscure</a:t>
            </a:r>
          </a:p>
          <a:p>
            <a:pPr marL="285750" indent="-285750">
              <a:buFont typeface="Arial" pitchFamily="34" charset="0"/>
              <a:buChar char="•"/>
            </a:pPr>
            <a:r>
              <a:rPr lang="en-US" dirty="0"/>
              <a:t>Concise </a:t>
            </a:r>
          </a:p>
          <a:p>
            <a:pPr marL="285750" indent="-285750">
              <a:buFont typeface="Arial" pitchFamily="34" charset="0"/>
              <a:buChar char="•"/>
            </a:pPr>
            <a:r>
              <a:rPr lang="en-US" dirty="0" smtClean="0"/>
              <a:t>Clear </a:t>
            </a:r>
            <a:r>
              <a:rPr lang="en-US" dirty="0"/>
              <a:t>- not vague, ambiguous or confusing</a:t>
            </a:r>
          </a:p>
          <a:p>
            <a:pPr marL="285750" indent="-285750">
              <a:buFont typeface="Arial" pitchFamily="34" charset="0"/>
              <a:buChar char="•"/>
            </a:pPr>
            <a:r>
              <a:rPr lang="en-US" dirty="0"/>
              <a:t>Goal-oriented - stated in terms of desired outcomes</a:t>
            </a:r>
          </a:p>
        </p:txBody>
      </p:sp>
      <p:sp>
        <p:nvSpPr>
          <p:cNvPr id="10" name="TextBox 9"/>
          <p:cNvSpPr txBox="1"/>
          <p:nvPr/>
        </p:nvSpPr>
        <p:spPr>
          <a:xfrm>
            <a:off x="4440382" y="2200747"/>
            <a:ext cx="3733800"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itchFamily="34" charset="0"/>
              <a:buChar char="•"/>
            </a:pPr>
            <a:r>
              <a:rPr lang="en-US" dirty="0" smtClean="0"/>
              <a:t>Need: reflects the existence of a certain issue that requires an intervention, an issue that must be dealt with. </a:t>
            </a:r>
          </a:p>
          <a:p>
            <a:pPr marL="285750" indent="-285750">
              <a:buFont typeface="Arial" pitchFamily="34" charset="0"/>
              <a:buChar char="•"/>
            </a:pPr>
            <a:r>
              <a:rPr lang="en-US" dirty="0"/>
              <a:t>N</a:t>
            </a:r>
            <a:r>
              <a:rPr lang="en-US" dirty="0" smtClean="0"/>
              <a:t>eeds assessment: attempts to identify such gaps, to analyze their nature and causes </a:t>
            </a:r>
          </a:p>
          <a:p>
            <a:pPr marL="285750" indent="-285750">
              <a:buFont typeface="Arial" pitchFamily="34" charset="0"/>
              <a:buChar char="•"/>
            </a:pPr>
            <a:r>
              <a:rPr lang="en-US" dirty="0"/>
              <a:t>T</a:t>
            </a:r>
            <a:r>
              <a:rPr lang="en-US" dirty="0" smtClean="0"/>
              <a:t>o establish priorities for future actions</a:t>
            </a:r>
          </a:p>
          <a:p>
            <a:r>
              <a:rPr lang="en-US" b="1" dirty="0" smtClean="0">
                <a:solidFill>
                  <a:srgbClr val="FFFF00"/>
                </a:solidFill>
              </a:rPr>
              <a:t>The need is not, therefore, the current state of affairs, nor the desired, future one. It consists exactly in the difference or discrepancy between “what we have” and “what we wish to have”. </a:t>
            </a:r>
            <a:endParaRPr lang="en-US" b="1" dirty="0">
              <a:solidFill>
                <a:srgbClr val="FFFF00"/>
              </a:solidFill>
            </a:endParaRPr>
          </a:p>
        </p:txBody>
      </p:sp>
    </p:spTree>
    <p:extLst>
      <p:ext uri="{BB962C8B-B14F-4D97-AF65-F5344CB8AC3E}">
        <p14:creationId xmlns:p14="http://schemas.microsoft.com/office/powerpoint/2010/main" val="3580793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Discussion</a:t>
            </a:r>
            <a:endParaRPr lang="en-US" dirty="0"/>
          </a:p>
        </p:txBody>
      </p:sp>
      <p:sp>
        <p:nvSpPr>
          <p:cNvPr id="4" name="TextBox 3"/>
          <p:cNvSpPr txBox="1"/>
          <p:nvPr/>
        </p:nvSpPr>
        <p:spPr>
          <a:xfrm>
            <a:off x="533400" y="1219200"/>
            <a:ext cx="279169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800" dirty="0" smtClean="0"/>
              <a:t>Communicating Persuasively </a:t>
            </a:r>
            <a:endParaRPr lang="en-US" sz="2800" dirty="0"/>
          </a:p>
        </p:txBody>
      </p:sp>
      <p:sp>
        <p:nvSpPr>
          <p:cNvPr id="5" name="TextBox 4"/>
          <p:cNvSpPr txBox="1"/>
          <p:nvPr/>
        </p:nvSpPr>
        <p:spPr>
          <a:xfrm>
            <a:off x="592281" y="2647198"/>
            <a:ext cx="2618509"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800" dirty="0" smtClean="0"/>
              <a:t>Researching Content </a:t>
            </a:r>
            <a:endParaRPr lang="en-US" sz="2800" dirty="0"/>
          </a:p>
        </p:txBody>
      </p:sp>
      <p:sp>
        <p:nvSpPr>
          <p:cNvPr id="6" name="TextBox 5"/>
          <p:cNvSpPr txBox="1"/>
          <p:nvPr/>
        </p:nvSpPr>
        <p:spPr>
          <a:xfrm>
            <a:off x="5943600" y="2647198"/>
            <a:ext cx="1676400" cy="107721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3200" dirty="0" smtClean="0"/>
              <a:t>Using Graphics </a:t>
            </a:r>
            <a:endParaRPr lang="en-US" sz="3200" dirty="0"/>
          </a:p>
        </p:txBody>
      </p:sp>
      <p:sp>
        <p:nvSpPr>
          <p:cNvPr id="7" name="TextBox 6"/>
          <p:cNvSpPr txBox="1"/>
          <p:nvPr/>
        </p:nvSpPr>
        <p:spPr>
          <a:xfrm>
            <a:off x="4925291" y="3880347"/>
            <a:ext cx="32004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3600" dirty="0" smtClean="0"/>
              <a:t>Communicating Persuasively </a:t>
            </a:r>
            <a:endParaRPr lang="en-US" sz="3600" dirty="0"/>
          </a:p>
        </p:txBody>
      </p:sp>
      <p:sp>
        <p:nvSpPr>
          <p:cNvPr id="8" name="TextBox 7"/>
          <p:cNvSpPr txBox="1"/>
          <p:nvPr/>
        </p:nvSpPr>
        <p:spPr>
          <a:xfrm>
            <a:off x="640771" y="3880347"/>
            <a:ext cx="3103419" cy="107721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3200" dirty="0" smtClean="0"/>
              <a:t>Communicating Ethically </a:t>
            </a:r>
            <a:endParaRPr lang="en-US" sz="3200" dirty="0"/>
          </a:p>
        </p:txBody>
      </p:sp>
      <p:sp>
        <p:nvSpPr>
          <p:cNvPr id="9" name="TextBox 8"/>
          <p:cNvSpPr txBox="1"/>
          <p:nvPr/>
        </p:nvSpPr>
        <p:spPr>
          <a:xfrm>
            <a:off x="5763491" y="1219200"/>
            <a:ext cx="2286000" cy="107721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dirty="0" smtClean="0"/>
              <a:t>Organizing Content </a:t>
            </a:r>
            <a:endParaRPr lang="en-US" sz="3200" dirty="0"/>
          </a:p>
        </p:txBody>
      </p:sp>
      <p:sp>
        <p:nvSpPr>
          <p:cNvPr id="10" name="TextBox 9"/>
          <p:cNvSpPr txBox="1"/>
          <p:nvPr/>
        </p:nvSpPr>
        <p:spPr>
          <a:xfrm>
            <a:off x="2185553" y="5267235"/>
            <a:ext cx="4191000" cy="120032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2400" dirty="0" smtClean="0"/>
              <a:t>Line drawing, photographs, flowcharts, Organizational charts, etc.</a:t>
            </a:r>
            <a:endParaRPr lang="en-US" sz="2400" dirty="0"/>
          </a:p>
        </p:txBody>
      </p:sp>
    </p:spTree>
    <p:extLst>
      <p:ext uri="{BB962C8B-B14F-4D97-AF65-F5344CB8AC3E}">
        <p14:creationId xmlns:p14="http://schemas.microsoft.com/office/powerpoint/2010/main" val="3409254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Conclusions and Recommendations</a:t>
            </a:r>
            <a:endParaRPr lang="en-US" dirty="0"/>
          </a:p>
        </p:txBody>
      </p:sp>
      <p:sp>
        <p:nvSpPr>
          <p:cNvPr id="5" name="TextBox 4"/>
          <p:cNvSpPr txBox="1"/>
          <p:nvPr/>
        </p:nvSpPr>
        <p:spPr>
          <a:xfrm>
            <a:off x="706582" y="990600"/>
            <a:ext cx="3733801" cy="517064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285750" indent="-285750">
              <a:buFont typeface="Arial" pitchFamily="34" charset="0"/>
              <a:buChar char="•"/>
            </a:pPr>
            <a:r>
              <a:rPr lang="en-US" sz="2400" dirty="0"/>
              <a:t>Will any of the alternatives make a difference, help solve the problem, or improve the situation?</a:t>
            </a:r>
          </a:p>
          <a:p>
            <a:pPr marL="285750" indent="-285750">
              <a:buFont typeface="Arial" pitchFamily="34" charset="0"/>
              <a:buChar char="•"/>
            </a:pPr>
            <a:r>
              <a:rPr lang="en-US" sz="2400" dirty="0"/>
              <a:t>What are the long-term as well as the short-term implications of </a:t>
            </a:r>
            <a:r>
              <a:rPr lang="en-US" sz="2400" dirty="0" smtClean="0"/>
              <a:t>the predicted findings</a:t>
            </a:r>
            <a:r>
              <a:rPr lang="en-US" sz="2400" dirty="0"/>
              <a:t>?</a:t>
            </a:r>
          </a:p>
          <a:p>
            <a:pPr marL="285750" indent="-285750">
              <a:buFont typeface="Arial" pitchFamily="34" charset="0"/>
              <a:buChar char="•"/>
            </a:pPr>
            <a:r>
              <a:rPr lang="en-US" sz="2400" dirty="0"/>
              <a:t>How do </a:t>
            </a:r>
            <a:r>
              <a:rPr lang="en-US" sz="2400" dirty="0" smtClean="0"/>
              <a:t>findings </a:t>
            </a:r>
            <a:r>
              <a:rPr lang="en-US" sz="2400" dirty="0"/>
              <a:t>relate to those of other researchers cited in the Literature Review?</a:t>
            </a:r>
          </a:p>
          <a:p>
            <a:endParaRPr lang="en-US" dirty="0"/>
          </a:p>
        </p:txBody>
      </p:sp>
      <p:sp>
        <p:nvSpPr>
          <p:cNvPr id="6" name="TextBox 5"/>
          <p:cNvSpPr txBox="1"/>
          <p:nvPr/>
        </p:nvSpPr>
        <p:spPr>
          <a:xfrm>
            <a:off x="4572000" y="990600"/>
            <a:ext cx="3810000" cy="529375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itchFamily="34" charset="0"/>
              <a:buChar char="•"/>
            </a:pPr>
            <a:r>
              <a:rPr lang="en-US" sz="2000" dirty="0"/>
              <a:t>Specifically stating what should be </a:t>
            </a:r>
            <a:r>
              <a:rPr lang="en-US" sz="2000" dirty="0" smtClean="0"/>
              <a:t>done </a:t>
            </a:r>
          </a:p>
          <a:p>
            <a:pPr marL="285750" indent="-285750">
              <a:buFont typeface="Arial" pitchFamily="34" charset="0"/>
              <a:buChar char="•"/>
            </a:pPr>
            <a:r>
              <a:rPr lang="en-US" sz="2000" dirty="0"/>
              <a:t>S</a:t>
            </a:r>
            <a:r>
              <a:rPr lang="en-US" sz="2000" dirty="0" smtClean="0"/>
              <a:t>teps </a:t>
            </a:r>
            <a:r>
              <a:rPr lang="en-US" sz="2000" dirty="0"/>
              <a:t>required to implement the policy, and the resources </a:t>
            </a:r>
            <a:r>
              <a:rPr lang="en-US" sz="2000" dirty="0" smtClean="0"/>
              <a:t>needed</a:t>
            </a:r>
            <a:endParaRPr lang="en-US" sz="2000" dirty="0"/>
          </a:p>
          <a:p>
            <a:pPr marL="285750" indent="-285750">
              <a:buFont typeface="Arial" pitchFamily="34" charset="0"/>
              <a:buChar char="•"/>
            </a:pPr>
            <a:r>
              <a:rPr lang="en-US" sz="2000" dirty="0"/>
              <a:t>Discussion of the benefits to the organization and what problems would be corrected or </a:t>
            </a:r>
            <a:r>
              <a:rPr lang="en-US" sz="2000" dirty="0" smtClean="0"/>
              <a:t>avoided</a:t>
            </a:r>
            <a:endParaRPr lang="en-US" sz="2000" dirty="0"/>
          </a:p>
          <a:p>
            <a:pPr marL="285750" indent="-285750">
              <a:buFont typeface="Arial" pitchFamily="34" charset="0"/>
              <a:buChar char="•"/>
            </a:pPr>
            <a:r>
              <a:rPr lang="en-US" sz="2000" dirty="0"/>
              <a:t>Discussion of the feasibility of the proposed </a:t>
            </a:r>
            <a:r>
              <a:rPr lang="en-US" sz="2000" dirty="0" smtClean="0"/>
              <a:t>policy</a:t>
            </a:r>
            <a:endParaRPr lang="en-US" sz="2000" dirty="0"/>
          </a:p>
          <a:p>
            <a:pPr marL="285750" indent="-285750">
              <a:buFont typeface="Arial" pitchFamily="34" charset="0"/>
              <a:buChar char="•"/>
            </a:pPr>
            <a:r>
              <a:rPr lang="en-US" sz="2000" dirty="0"/>
              <a:t>General statement about the nature and timing of an evaluation plan that would be used to determine the effectiveness of the proposed policy.</a:t>
            </a:r>
          </a:p>
          <a:p>
            <a:endParaRPr lang="en-US" dirty="0"/>
          </a:p>
        </p:txBody>
      </p:sp>
    </p:spTree>
    <p:extLst>
      <p:ext uri="{BB962C8B-B14F-4D97-AF65-F5344CB8AC3E}">
        <p14:creationId xmlns:p14="http://schemas.microsoft.com/office/powerpoint/2010/main" val="1149288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689</Words>
  <Application>Microsoft Office PowerPoint</Application>
  <PresentationFormat>On-screen Show (4:3)</PresentationFormat>
  <Paragraphs>88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Proposal Writing </vt:lpstr>
      <vt:lpstr>PowerPoint Presentation</vt:lpstr>
      <vt:lpstr>Types of Proposal </vt:lpstr>
      <vt:lpstr>Criteria for Proposals</vt:lpstr>
      <vt:lpstr>Title</vt:lpstr>
      <vt:lpstr>Abstract:</vt:lpstr>
      <vt:lpstr>Introduction</vt:lpstr>
      <vt:lpstr>Discussion</vt:lpstr>
      <vt:lpstr>Conclusions and Recommendations</vt:lpstr>
      <vt:lpstr>Common Mistakes in Proposal Writing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Writing </dc:title>
  <dc:creator>Komal Malik</dc:creator>
  <cp:lastModifiedBy>Komal Malik</cp:lastModifiedBy>
  <cp:revision>22</cp:revision>
  <dcterms:created xsi:type="dcterms:W3CDTF">2018-12-11T05:09:00Z</dcterms:created>
  <dcterms:modified xsi:type="dcterms:W3CDTF">2018-12-11T06:43:19Z</dcterms:modified>
</cp:coreProperties>
</file>