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7" r:id="rId17"/>
    <p:sldId id="274" r:id="rId18"/>
    <p:sldId id="275" r:id="rId19"/>
    <p:sldId id="276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2C1FB7-8F54-49B2-B1EC-9AED8E40E2A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09D923-2755-4113-9A63-089C5647CB1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h.ac.uk/publications/library-guides-to-citing-referencing/attachments/ieee-style-guide.pdf" TargetMode="External"/><Relationship Id="rId2" Type="http://schemas.openxmlformats.org/officeDocument/2006/relationships/hyperlink" Target="http://libraryguides.vu.edu.au/ieeereferencing/gettingstart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General approach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Briefly describe experiment without details </a:t>
            </a:r>
          </a:p>
          <a:p>
            <a:pPr lvl="2"/>
            <a:r>
              <a:rPr lang="en-GB" dirty="0"/>
              <a:t>A sentence or two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Report main results </a:t>
            </a:r>
            <a:endParaRPr lang="en-GB" sz="2400" dirty="0" smtClean="0"/>
          </a:p>
          <a:p>
            <a:pPr lvl="2"/>
            <a:r>
              <a:rPr lang="en-GB" dirty="0"/>
              <a:t>Representative: most common </a:t>
            </a:r>
          </a:p>
          <a:p>
            <a:pPr lvl="2"/>
            <a:r>
              <a:rPr lang="en-GB" dirty="0"/>
              <a:t>Best case: best example of ideal or exception</a:t>
            </a:r>
            <a:r>
              <a:rPr lang="en-GB" sz="2000" dirty="0" smtClean="0"/>
              <a:t> </a:t>
            </a:r>
          </a:p>
          <a:p>
            <a:r>
              <a:rPr lang="en-GB" sz="2800" b="1" dirty="0" smtClean="0"/>
              <a:t>Additional tips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Order multiple results logically </a:t>
            </a:r>
          </a:p>
          <a:p>
            <a:pPr lvl="2"/>
            <a:r>
              <a:rPr lang="en-GB" dirty="0"/>
              <a:t>Most to least important </a:t>
            </a:r>
          </a:p>
          <a:p>
            <a:pPr lvl="2"/>
            <a:r>
              <a:rPr lang="en-GB" dirty="0"/>
              <a:t>Step by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7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Discussion</a:t>
            </a:r>
            <a:r>
              <a:rPr lang="en-GB" b="1" dirty="0" smtClean="0"/>
              <a:t>: 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Interpret data in light of published results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What principles have been established or  reinforced?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What generalizations can be drawn?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How to compare </a:t>
            </a:r>
            <a:r>
              <a:rPr lang="en-GB" dirty="0" smtClean="0"/>
              <a:t>findings</a:t>
            </a:r>
            <a:endParaRPr lang="en-GB" dirty="0"/>
          </a:p>
          <a:p>
            <a:pPr lvl="1"/>
            <a:r>
              <a:rPr lang="en-GB" dirty="0"/>
              <a:t>	</a:t>
            </a:r>
            <a:r>
              <a:rPr lang="en-GB" sz="2400" dirty="0" smtClean="0"/>
              <a:t>To the findings of others </a:t>
            </a:r>
          </a:p>
          <a:p>
            <a:pPr lvl="1"/>
            <a:r>
              <a:rPr lang="en-GB" sz="2400" dirty="0" smtClean="0"/>
              <a:t>	To expectations based on previous work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dirty="0"/>
              <a:t>Are there any theoretical/practical implications of your work?</a:t>
            </a:r>
            <a:r>
              <a:rPr lang="en-GB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4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Highlight the most significant results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How do these results relate to the original question?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Does the data support the hypothesis?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Are results consistent with the literature?</a:t>
            </a:r>
            <a:r>
              <a:rPr lang="en-GB" sz="2400" dirty="0" smtClean="0"/>
              <a:t> </a:t>
            </a:r>
            <a:endParaRPr lang="en-GB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9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Summarize </a:t>
            </a:r>
            <a:r>
              <a:rPr lang="en-GB" dirty="0"/>
              <a:t>the results in first paragraph </a:t>
            </a:r>
          </a:p>
          <a:p>
            <a:r>
              <a:rPr lang="en-GB" dirty="0"/>
              <a:t>Start with the specific </a:t>
            </a:r>
          </a:p>
          <a:p>
            <a:r>
              <a:rPr lang="en-GB" dirty="0"/>
              <a:t>Then address the larger significance of the work to the field in </a:t>
            </a:r>
            <a:r>
              <a:rPr lang="en-GB" dirty="0" smtClean="0"/>
              <a:t>general</a:t>
            </a:r>
          </a:p>
          <a:p>
            <a:r>
              <a:rPr lang="en-GB" dirty="0" smtClean="0"/>
              <a:t>Explain what the results mean or why they differ from the literature </a:t>
            </a:r>
          </a:p>
          <a:p>
            <a:r>
              <a:rPr lang="en-GB" dirty="0" smtClean="0"/>
              <a:t>Interpret results in light of published results </a:t>
            </a:r>
          </a:p>
          <a:p>
            <a:r>
              <a:rPr lang="en-GB" dirty="0" smtClean="0"/>
              <a:t>Include information from sources cited in the introduction</a:t>
            </a:r>
          </a:p>
          <a:p>
            <a:r>
              <a:rPr lang="en-GB" dirty="0" smtClean="0"/>
              <a:t>Relate to the objectives in the Introduction </a:t>
            </a:r>
          </a:p>
          <a:p>
            <a:r>
              <a:rPr lang="en-GB" dirty="0" smtClean="0"/>
              <a:t>Make statements synthesizing all the evidence </a:t>
            </a:r>
          </a:p>
          <a:p>
            <a:r>
              <a:rPr lang="en-GB" dirty="0" smtClean="0"/>
              <a:t>Towards conclusion: Suggest future directions for research, new methods, explanations for deviations from the literature</a:t>
            </a:r>
            <a:r>
              <a:rPr lang="en-GB" sz="2400" dirty="0" smtClean="0"/>
              <a:t>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0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Steps to organize discussion 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GB" dirty="0" smtClean="0"/>
              <a:t>Restate question, hypothesis, and objectives.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Answer the question.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Write down the specific data, e.g. statistical tests.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State whether results confirm the prediction and support the hypothesis.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Write down what is known in the experiment.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How results fit in with what is known?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What is the significance of results?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List weaknesses one has identified in the experimental design. 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List any problems that arose during the experiment itself.</a:t>
            </a:r>
            <a:r>
              <a:rPr lang="en-GB" sz="2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GB" sz="2800" dirty="0" smtClean="0"/>
              <a:t>Move from specific to general </a:t>
            </a:r>
          </a:p>
          <a:p>
            <a:pPr marL="285750" indent="-285750"/>
            <a:r>
              <a:rPr lang="en-GB" sz="2800" dirty="0" smtClean="0"/>
              <a:t>Don't ignore or bury the major issue </a:t>
            </a:r>
          </a:p>
          <a:p>
            <a:pPr marL="285750" indent="-285750"/>
            <a:r>
              <a:rPr lang="en-GB" dirty="0" smtClean="0"/>
              <a:t>Did the study achieve the goal presented in the Introduction? </a:t>
            </a:r>
          </a:p>
          <a:p>
            <a:pPr marL="1200150" lvl="2" indent="-285750"/>
            <a:r>
              <a:rPr lang="en-GB" dirty="0" smtClean="0"/>
              <a:t>Resolve the problem </a:t>
            </a:r>
          </a:p>
          <a:p>
            <a:pPr marL="1200150" lvl="2" indent="-285750"/>
            <a:r>
              <a:rPr lang="en-GB" dirty="0" smtClean="0"/>
              <a:t>Answer the question </a:t>
            </a:r>
          </a:p>
          <a:p>
            <a:pPr marL="1200150" lvl="2" indent="-285750"/>
            <a:r>
              <a:rPr lang="en-GB" dirty="0" smtClean="0"/>
              <a:t>Support the hypothesis </a:t>
            </a:r>
          </a:p>
          <a:p>
            <a:pPr marL="285750" indent="-285750"/>
            <a:r>
              <a:rPr lang="en-GB" sz="2800" dirty="0" smtClean="0"/>
              <a:t>Make complete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Give evidence for each conclusion.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Discuss possible reasons for expected &amp; unexpected findings. </a:t>
            </a:r>
          </a:p>
          <a:p>
            <a:pPr marL="285750" indent="-285750"/>
            <a:r>
              <a:rPr lang="en-GB" sz="2800" dirty="0" smtClean="0"/>
              <a:t>What to avoid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Over-generalize.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Speculation that cannot be tested in the foreseeable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1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libraryguides.vu.edu.au/ieeereferencing/gettingstarted</a:t>
            </a:r>
            <a:endParaRPr lang="en-US" dirty="0" smtClean="0"/>
          </a:p>
          <a:p>
            <a:endParaRPr lang="en-US" dirty="0"/>
          </a:p>
          <a:p>
            <a:r>
              <a:rPr lang="en-US">
                <a:hlinkClick r:id="rId3"/>
              </a:rPr>
              <a:t>https://www.bath.ac.uk/publications/library-guides-to-citing-referencing/attachments/ieee-style-guide.pdf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References to articles in conference proceedings should include the author‘s name; year of publication; article title; editor‘s name (if any); title of proceedings; first and last page numbers; place and date of conference; publisher and/or organization from which the proceedings can be obtained;</a:t>
            </a:r>
          </a:p>
          <a:p>
            <a:r>
              <a:rPr lang="en-GB" dirty="0" smtClean="0"/>
              <a:t>place of publication, in the order given in the example below.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B.H. Olsen and D. Jenkins (1988), Proceedings of the International Conference on Water and Wastewater Microbiology, Newport Beach, CA, USA, 8 &amp; 11 February 1988, pp. 81-87.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5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GB" dirty="0" smtClean="0"/>
              <a:t>References to articles in periodicals should include the author’s name; year of publication; article title; abbreviated title of periodical; volume number (issue number where appropriate); first and last page numbers, in the order given in the example below.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Sadiq</a:t>
            </a:r>
            <a:r>
              <a:rPr lang="en-GB" dirty="0" smtClean="0">
                <a:solidFill>
                  <a:srgbClr val="0070C0"/>
                </a:solidFill>
              </a:rPr>
              <a:t>, M. and </a:t>
            </a:r>
            <a:r>
              <a:rPr lang="en-GB" dirty="0" err="1" smtClean="0">
                <a:solidFill>
                  <a:srgbClr val="0070C0"/>
                </a:solidFill>
              </a:rPr>
              <a:t>Alam</a:t>
            </a:r>
            <a:r>
              <a:rPr lang="en-GB" dirty="0" smtClean="0">
                <a:solidFill>
                  <a:srgbClr val="0070C0"/>
                </a:solidFill>
              </a:rPr>
              <a:t>, I.: 1997, ‘Lead Contamination of Groundwater in an Industrial Complex’, Water, Air, and Soil </a:t>
            </a:r>
            <a:r>
              <a:rPr lang="en-GB" dirty="0" err="1" smtClean="0">
                <a:solidFill>
                  <a:srgbClr val="0070C0"/>
                </a:solidFill>
              </a:rPr>
              <a:t>Pollut</a:t>
            </a:r>
            <a:r>
              <a:rPr lang="en-GB" dirty="0" smtClean="0">
                <a:solidFill>
                  <a:srgbClr val="0070C0"/>
                </a:solidFill>
              </a:rPr>
              <a:t>. 2, 167-177.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GB" dirty="0" smtClean="0"/>
              <a:t> References to technical reports or doctoral dissertations should include the author‘s name; year of publication; title of report or dissertation; institution; location of institution, in the order given in the example below.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Tingle, D.: 1985, ‘Biological Control of the Glasshouse </a:t>
            </a:r>
            <a:r>
              <a:rPr lang="en-GB" dirty="0" err="1" smtClean="0">
                <a:solidFill>
                  <a:srgbClr val="0070C0"/>
                </a:solidFill>
              </a:rPr>
              <a:t>Mealybug</a:t>
            </a:r>
            <a:r>
              <a:rPr lang="en-GB" dirty="0" smtClean="0">
                <a:solidFill>
                  <a:srgbClr val="0070C0"/>
                </a:solidFill>
              </a:rPr>
              <a:t> Using Parasitic Hymenoptera’, Ph.D. Thesis, Department of Biological Sciences, Wye College, University of London, 375 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1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r>
              <a:rPr lang="en-GB" sz="5800" b="1" u="sng" dirty="0" smtClean="0"/>
              <a:t>Parts of a Research Paper:</a:t>
            </a:r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dirty="0" smtClean="0"/>
              <a:t>• </a:t>
            </a:r>
            <a:r>
              <a:rPr lang="en-GB" sz="4200" u="sng" dirty="0" smtClean="0"/>
              <a:t>Title:</a:t>
            </a:r>
            <a:r>
              <a:rPr lang="en-GB" sz="4200" dirty="0" smtClean="0"/>
              <a:t> fewest words to describe the content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Abstract</a:t>
            </a:r>
            <a:r>
              <a:rPr lang="en-GB" sz="4200" dirty="0" smtClean="0"/>
              <a:t>: summary of the ‘why’, ‘how’ and ‘results’ 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Key words</a:t>
            </a:r>
            <a:r>
              <a:rPr lang="en-GB" sz="4200" dirty="0" smtClean="0"/>
              <a:t>: a set of words linking your paper to research areas/terms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Introduction</a:t>
            </a:r>
            <a:r>
              <a:rPr lang="en-GB" sz="4200" dirty="0" smtClean="0"/>
              <a:t> (or background): Problem statement, status of knowledge (with references to key literature), hypotheses/questions and objectives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Methods</a:t>
            </a:r>
            <a:r>
              <a:rPr lang="en-GB" sz="4200" dirty="0" smtClean="0"/>
              <a:t>: detailed description of methods and performed research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Materials</a:t>
            </a:r>
            <a:r>
              <a:rPr lang="en-GB" sz="4200" dirty="0" smtClean="0"/>
              <a:t>: detailed description of the materials, data monitoring, conducted laboratory experiments, etc.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Results and discussion</a:t>
            </a:r>
            <a:r>
              <a:rPr lang="en-GB" sz="4200" dirty="0" smtClean="0"/>
              <a:t>: description of the research results</a:t>
            </a:r>
          </a:p>
          <a:p>
            <a:pPr marL="0" indent="0">
              <a:buNone/>
            </a:pPr>
            <a:r>
              <a:rPr lang="en-GB" sz="4200" dirty="0" smtClean="0"/>
              <a:t>followed by </a:t>
            </a:r>
            <a:r>
              <a:rPr lang="en-GB" sz="4200" b="1" dirty="0" smtClean="0"/>
              <a:t>interpretation of findings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Conclusions</a:t>
            </a:r>
            <a:r>
              <a:rPr lang="en-GB" sz="4200" dirty="0" smtClean="0"/>
              <a:t> (or Final comments and conclusions): concluding statements, recommendations and a way forward</a:t>
            </a:r>
          </a:p>
          <a:p>
            <a:pPr marL="0" indent="0">
              <a:buNone/>
            </a:pPr>
            <a:r>
              <a:rPr lang="en-GB" sz="4200" dirty="0" smtClean="0"/>
              <a:t>• </a:t>
            </a:r>
            <a:r>
              <a:rPr lang="en-GB" sz="4200" u="sng" dirty="0" smtClean="0"/>
              <a:t>References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4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Fine-tuning your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/>
            <a:r>
              <a:rPr lang="en-GB" dirty="0" smtClean="0"/>
              <a:t>Font: </a:t>
            </a:r>
            <a:r>
              <a:rPr lang="en-GB" dirty="0"/>
              <a:t>Times New Roman 12 for text, 14 for sub headings and 16 for main heading</a:t>
            </a:r>
          </a:p>
          <a:p>
            <a:pPr marL="457200" indent="-457200"/>
            <a:r>
              <a:rPr lang="en-GB" dirty="0"/>
              <a:t>No colours or frames or fancy writing to be used to be used </a:t>
            </a:r>
          </a:p>
          <a:p>
            <a:pPr marL="457200" indent="-457200"/>
            <a:r>
              <a:rPr lang="en-GB" dirty="0"/>
              <a:t>No unnecessary bold, italics, or underlines</a:t>
            </a:r>
          </a:p>
          <a:p>
            <a:pPr marL="457200" indent="-457200"/>
            <a:r>
              <a:rPr lang="en-GB" dirty="0"/>
              <a:t>Proper use of margins </a:t>
            </a:r>
          </a:p>
          <a:p>
            <a:pPr marL="457200" indent="-457200"/>
            <a:r>
              <a:rPr lang="en-GB" dirty="0"/>
              <a:t>Punctuations, free of sentential and lexical errors</a:t>
            </a:r>
          </a:p>
          <a:p>
            <a:pPr marL="457200" indent="-457200"/>
            <a:r>
              <a:rPr lang="en-GB" dirty="0"/>
              <a:t>Read, re-read and  proof-read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6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4200" dirty="0" smtClean="0"/>
              <a:t>The word means copying, stealing, piracy, fraud theft,  </a:t>
            </a:r>
          </a:p>
          <a:p>
            <a:pPr>
              <a:lnSpc>
                <a:spcPct val="120000"/>
              </a:lnSpc>
            </a:pPr>
            <a:r>
              <a:rPr lang="en-GB" sz="4200" dirty="0" smtClean="0"/>
              <a:t>All of the following are considered plagiarism: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turning in someone else's work as your own 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copying words or ideas from someone else without giving credit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failing to put a quotation in quotation marks 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giving incorrect information about the source of a quotation 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changing words but copying the sentence structure of a source without giving credit 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copying so many words or ideas from a source that it makes up the majority of your work, whether you give credit or not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You can not just cut and paste from other people’s work.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You must paraphrase (in your own words) if writing an idea or statement  from someone else's work and make proper reference to the original author. 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If required you mention exact words in quotation marks with reference. (this may be done at one or two odd places.</a:t>
            </a:r>
          </a:p>
          <a:p>
            <a:pPr lvl="1">
              <a:lnSpc>
                <a:spcPct val="120000"/>
              </a:lnSpc>
            </a:pPr>
            <a:r>
              <a:rPr lang="en-GB" sz="3800" dirty="0" smtClean="0"/>
              <a:t>Permission be obtained for tables or figures used from other sources. And must be referred to the original author.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Abstract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GB" dirty="0" smtClean="0"/>
              <a:t>Short summary of the paper </a:t>
            </a:r>
          </a:p>
          <a:p>
            <a:pPr marL="0" indent="0">
              <a:buNone/>
            </a:pPr>
            <a:r>
              <a:rPr lang="en-GB" dirty="0" smtClean="0"/>
              <a:t>1. Purpose </a:t>
            </a:r>
          </a:p>
          <a:p>
            <a:pPr marL="0" indent="0">
              <a:buNone/>
            </a:pPr>
            <a:r>
              <a:rPr lang="en-GB" dirty="0" smtClean="0"/>
              <a:t>2. Methods </a:t>
            </a:r>
          </a:p>
          <a:p>
            <a:pPr marL="0" indent="0">
              <a:buNone/>
            </a:pPr>
            <a:r>
              <a:rPr lang="en-GB" dirty="0" smtClean="0"/>
              <a:t>3. Results </a:t>
            </a:r>
          </a:p>
          <a:p>
            <a:pPr marL="0" indent="0">
              <a:buNone/>
            </a:pPr>
            <a:r>
              <a:rPr lang="en-GB" dirty="0" smtClean="0"/>
              <a:t>4. Conclusions </a:t>
            </a:r>
          </a:p>
          <a:p>
            <a:r>
              <a:rPr lang="en-GB" dirty="0" smtClean="0"/>
              <a:t>Include likely "search words" Less technical than the article </a:t>
            </a:r>
          </a:p>
          <a:p>
            <a:r>
              <a:rPr lang="en-GB" dirty="0" smtClean="0"/>
              <a:t>Don't use abbreviations or citations.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 smtClean="0"/>
              <a:t>Key</a:t>
            </a:r>
            <a:r>
              <a:rPr lang="en-GB" sz="4000" u="sng" dirty="0" smtClean="0"/>
              <a:t> </a:t>
            </a:r>
            <a:r>
              <a:rPr lang="en-GB" b="1" u="sng" dirty="0" smtClean="0"/>
              <a:t>words</a:t>
            </a:r>
            <a:r>
              <a:rPr lang="en-GB" sz="4000" dirty="0" smtClean="0"/>
              <a:t>: </a:t>
            </a:r>
            <a:br>
              <a:rPr lang="en-GB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GB" sz="1400" dirty="0" smtClean="0"/>
          </a:p>
          <a:p>
            <a:r>
              <a:rPr lang="en-GB" sz="2800" dirty="0" smtClean="0"/>
              <a:t>A set of words linking paper to research areas/terms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Provide 5 to 10 key words or short phrases in alphabetical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Do not break down the title into keywords </a:t>
            </a:r>
          </a:p>
          <a:p>
            <a:endParaRPr lang="en-GB" sz="1600" dirty="0" smtClean="0"/>
          </a:p>
          <a:p>
            <a:r>
              <a:rPr lang="en-GB" sz="2800" dirty="0" smtClean="0"/>
              <a:t>Examples: </a:t>
            </a:r>
          </a:p>
          <a:p>
            <a:r>
              <a:rPr lang="en-GB" sz="2800" dirty="0" smtClean="0"/>
              <a:t>“shear strength”, “risk assessment”, “vulnerability”, “fragility”,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Introduction</a:t>
            </a:r>
            <a:r>
              <a:rPr lang="en-GB" sz="4000" u="sng" dirty="0" smtClean="0"/>
              <a:t>:</a:t>
            </a:r>
            <a:br>
              <a:rPr lang="en-GB" sz="4000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Provide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Background information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Significance of the problem </a:t>
            </a:r>
          </a:p>
          <a:p>
            <a:pPr marL="457200" indent="-457200"/>
            <a:r>
              <a:rPr lang="en-US" sz="2800" dirty="0" smtClean="0"/>
              <a:t>Lead reader to understand the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Hypothesis/Question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Provide the context for the investigation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O</a:t>
            </a:r>
            <a:r>
              <a:rPr lang="en-US" sz="2400" dirty="0" smtClean="0"/>
              <a:t>bjective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Hypothesis tentative explanation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Research is to prove a hypothesis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dirty="0" smtClean="0"/>
              <a:t>Discuss </a:t>
            </a:r>
            <a:r>
              <a:rPr lang="en-GB" dirty="0"/>
              <a:t>how the data will add knowledge to the field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dirty="0"/>
              <a:t>What specific questions </a:t>
            </a:r>
            <a:r>
              <a:rPr lang="en-GB" dirty="0" smtClean="0"/>
              <a:t>does it address?</a:t>
            </a:r>
            <a:endParaRPr lang="en-GB" dirty="0"/>
          </a:p>
          <a:p>
            <a:pPr marL="457200" indent="-457200"/>
            <a:r>
              <a:rPr lang="en-GB" sz="2800" dirty="0" smtClean="0"/>
              <a:t>Do not introduce literature in general terms; need to be informative </a:t>
            </a:r>
          </a:p>
          <a:p>
            <a:pPr marL="457200" indent="-457200"/>
            <a:r>
              <a:rPr lang="en-GB" sz="2800" dirty="0" smtClean="0"/>
              <a:t>Move from general to specific information </a:t>
            </a:r>
          </a:p>
          <a:p>
            <a:pPr marL="457200" indent="-457200"/>
            <a:r>
              <a:rPr lang="en-GB" sz="2800" dirty="0" smtClean="0"/>
              <a:t>The last sentences should be a statement of objectives and a statement of hypothesis(</a:t>
            </a:r>
            <a:r>
              <a:rPr lang="en-GB" sz="2800" dirty="0" err="1" smtClean="0"/>
              <a:t>es</a:t>
            </a:r>
            <a:r>
              <a:rPr lang="en-GB" sz="28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Methods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/>
              <a:t>This section provides all the methodological details necessary for another scientist for mapping.  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/>
              <a:t>It should be a narrative of the steps in an experiment or study, not a list of instructions such as one might find in a cookbook.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/>
              <a:t>An important part is deciding what bits of information are needed to be given in detail.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(Do not quote or cite a laboratory manual)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/>
              <a:t>Last paragraph provides statistical tests used (if any)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Materials</a:t>
            </a:r>
            <a:r>
              <a:rPr lang="en-GB" b="1" dirty="0" smtClean="0"/>
              <a:t>: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 of data used or obtained (say in form of curves, gra</a:t>
            </a:r>
            <a:r>
              <a:rPr lang="en-GB" dirty="0"/>
              <a:t>p</a:t>
            </a:r>
            <a:r>
              <a:rPr lang="en-GB" dirty="0" smtClean="0"/>
              <a:t>hs, tables etc.)</a:t>
            </a:r>
          </a:p>
        </p:txBody>
      </p:sp>
    </p:spTree>
    <p:extLst>
      <p:ext uri="{BB962C8B-B14F-4D97-AF65-F5344CB8AC3E}">
        <p14:creationId xmlns:p14="http://schemas.microsoft.com/office/powerpoint/2010/main" val="2146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Results</a:t>
            </a:r>
            <a:r>
              <a:rPr lang="en-GB" b="1" dirty="0" smtClean="0"/>
              <a:t>: 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Focus on 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/>
              <a:t>Describe the results in sufficient details to establish their validity 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/>
              <a:t>Identify the novel aspects of the results 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/>
              <a:t>What is new and what makes it non-obvious 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/>
              <a:t>Identify the significance of the results 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/>
              <a:t>Implicated improvements and impact</a:t>
            </a:r>
            <a:endParaRPr lang="en-GB" dirty="0" smtClean="0"/>
          </a:p>
          <a:p>
            <a:r>
              <a:rPr lang="en-GB" b="1" dirty="0" smtClean="0"/>
              <a:t>Things to avoid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 smtClean="0"/>
              <a:t>Do not include the same data as in a table and a figure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 smtClean="0"/>
              <a:t>Too much motivational material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 smtClean="0"/>
              <a:t>Describe obvious results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400" dirty="0" smtClean="0"/>
              <a:t>Describe unnecessary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0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112</TotalTime>
  <Words>1216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Research Paper</vt:lpstr>
      <vt:lpstr>PowerPoint Presentation</vt:lpstr>
      <vt:lpstr>Abstract: </vt:lpstr>
      <vt:lpstr>Key words:  </vt:lpstr>
      <vt:lpstr> Introduction: </vt:lpstr>
      <vt:lpstr>PowerPoint Presentation</vt:lpstr>
      <vt:lpstr> Methods: </vt:lpstr>
      <vt:lpstr> Materials: </vt:lpstr>
      <vt:lpstr> Results:  </vt:lpstr>
      <vt:lpstr>PowerPoint Presentation</vt:lpstr>
      <vt:lpstr> Discussion:  </vt:lpstr>
      <vt:lpstr>PowerPoint Presentation</vt:lpstr>
      <vt:lpstr>PowerPoint Presentation</vt:lpstr>
      <vt:lpstr> Steps to organize discussion  </vt:lpstr>
      <vt:lpstr>PowerPoint Presentation</vt:lpstr>
      <vt:lpstr>References </vt:lpstr>
      <vt:lpstr>References </vt:lpstr>
      <vt:lpstr>PowerPoint Presentation</vt:lpstr>
      <vt:lpstr>PowerPoint Presentation</vt:lpstr>
      <vt:lpstr>Fine-tuning your writing</vt:lpstr>
      <vt:lpstr>Plagiarism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</dc:title>
  <dc:creator>Komal Malik</dc:creator>
  <cp:lastModifiedBy>Komal Malik</cp:lastModifiedBy>
  <cp:revision>18</cp:revision>
  <dcterms:created xsi:type="dcterms:W3CDTF">2018-12-03T16:30:35Z</dcterms:created>
  <dcterms:modified xsi:type="dcterms:W3CDTF">2019-12-03T09:13:16Z</dcterms:modified>
</cp:coreProperties>
</file>