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6" r:id="rId3"/>
    <p:sldId id="267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F696-EF01-4DD6-96AC-FFC76BFC00C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DC97E-6775-4487-80C8-0329B19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8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4B35655-88DC-4276-B4AD-4CE9874C85F1}" type="slidenum">
              <a:rPr lang="id-ID" altLang="en-US" smtClean="0"/>
              <a:pPr/>
              <a:t>1</a:t>
            </a:fld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234984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4968-5ACF-416A-ACB4-DED1239F1E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0A4A-A600-40D4-B40B-10B1292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5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4968-5ACF-416A-ACB4-DED1239F1E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0A4A-A600-40D4-B40B-10B1292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4968-5ACF-416A-ACB4-DED1239F1E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0A4A-A600-40D4-B40B-10B1292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7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4968-5ACF-416A-ACB4-DED1239F1E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0A4A-A600-40D4-B40B-10B1292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4968-5ACF-416A-ACB4-DED1239F1E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0A4A-A600-40D4-B40B-10B1292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3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4968-5ACF-416A-ACB4-DED1239F1E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0A4A-A600-40D4-B40B-10B1292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4968-5ACF-416A-ACB4-DED1239F1E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0A4A-A600-40D4-B40B-10B1292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5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4968-5ACF-416A-ACB4-DED1239F1E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0A4A-A600-40D4-B40B-10B1292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4968-5ACF-416A-ACB4-DED1239F1E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0A4A-A600-40D4-B40B-10B1292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4968-5ACF-416A-ACB4-DED1239F1E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0A4A-A600-40D4-B40B-10B1292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0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4968-5ACF-416A-ACB4-DED1239F1E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0A4A-A600-40D4-B40B-10B1292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4968-5ACF-416A-ACB4-DED1239F1E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0A4A-A600-40D4-B40B-10B1292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1"/>
          <p:cNvGrpSpPr>
            <a:grpSpLocks/>
          </p:cNvGrpSpPr>
          <p:nvPr/>
        </p:nvGrpSpPr>
        <p:grpSpPr bwMode="auto">
          <a:xfrm>
            <a:off x="2519363" y="3027363"/>
            <a:ext cx="7088187" cy="2133600"/>
            <a:chOff x="412968" y="1592943"/>
            <a:chExt cx="10809752" cy="5574437"/>
          </a:xfrm>
        </p:grpSpPr>
        <p:pic>
          <p:nvPicPr>
            <p:cNvPr id="3081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3" r="51654" b="9431"/>
            <a:stretch>
              <a:fillRect/>
            </a:stretch>
          </p:blipFill>
          <p:spPr bwMode="auto">
            <a:xfrm>
              <a:off x="412968" y="1620240"/>
              <a:ext cx="3467545" cy="279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85"/>
            <a:stretch>
              <a:fillRect/>
            </a:stretch>
          </p:blipFill>
          <p:spPr bwMode="auto">
            <a:xfrm>
              <a:off x="6006327" y="4369588"/>
              <a:ext cx="5216393" cy="2749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035" r="38029"/>
            <a:stretch>
              <a:fillRect/>
            </a:stretch>
          </p:blipFill>
          <p:spPr bwMode="auto">
            <a:xfrm>
              <a:off x="3880513" y="1620239"/>
              <a:ext cx="3765930" cy="2749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606"/>
            <a:stretch>
              <a:fillRect/>
            </a:stretch>
          </p:blipFill>
          <p:spPr bwMode="auto">
            <a:xfrm>
              <a:off x="7646443" y="1592943"/>
              <a:ext cx="3576277" cy="282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310" b="35921"/>
            <a:stretch>
              <a:fillRect/>
            </a:stretch>
          </p:blipFill>
          <p:spPr bwMode="auto">
            <a:xfrm>
              <a:off x="412968" y="4369589"/>
              <a:ext cx="5593359" cy="279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3354388" y="1217613"/>
            <a:ext cx="4916487" cy="442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D" sz="2275" b="1" dirty="0">
                <a:solidFill>
                  <a:srgbClr val="FF0000"/>
                </a:solidFill>
              </a:rPr>
              <a:t>TINDAKLANJUT HASIL EVALUASI AKIP</a:t>
            </a:r>
            <a:endParaRPr lang="en-US" sz="2275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6063" y="1617663"/>
            <a:ext cx="57245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D" sz="2000" b="1" dirty="0">
                <a:solidFill>
                  <a:schemeClr val="accent5">
                    <a:lumMod val="75000"/>
                  </a:schemeClr>
                </a:solidFill>
              </a:rPr>
              <a:t>TAHUN 2019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77" name="TextBox 20"/>
          <p:cNvSpPr txBox="1">
            <a:spLocks noChangeArrowheads="1"/>
          </p:cNvSpPr>
          <p:nvPr/>
        </p:nvSpPr>
        <p:spPr bwMode="auto">
          <a:xfrm>
            <a:off x="3536950" y="2276475"/>
            <a:ext cx="4851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D" altLang="en-US" sz="1300"/>
              <a:t>DISUSUN OLEH : 		BIRO ORGANISASI	 </a:t>
            </a:r>
          </a:p>
        </p:txBody>
      </p:sp>
      <p:pic>
        <p:nvPicPr>
          <p:cNvPr id="3078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673100"/>
            <a:ext cx="3651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573838" y="4002088"/>
            <a:ext cx="169703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D" sz="1300" b="1" dirty="0">
                <a:solidFill>
                  <a:schemeClr val="accent5">
                    <a:lumMod val="75000"/>
                  </a:schemeClr>
                </a:solidFill>
              </a:rPr>
              <a:t>AKUNTABILIAS KINERJA</a:t>
            </a:r>
            <a:endParaRPr lang="en-US" sz="13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5976" y="5464175"/>
            <a:ext cx="4245329" cy="5425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D" sz="1463" b="1" dirty="0" smtClean="0"/>
              <a:t>PEMERINTAH </a:t>
            </a:r>
            <a:r>
              <a:rPr lang="en-ID" sz="1463" b="1" dirty="0"/>
              <a:t>DAERAH PROVINSI SULAWESI TENGAH</a:t>
            </a:r>
          </a:p>
          <a:p>
            <a:pPr algn="ctr">
              <a:defRPr/>
            </a:pPr>
            <a:r>
              <a:rPr lang="en-ID" sz="1463" b="1" dirty="0"/>
              <a:t>TAHUN 2020</a:t>
            </a:r>
            <a:endParaRPr lang="en-US" sz="1463" b="1" dirty="0"/>
          </a:p>
        </p:txBody>
      </p:sp>
    </p:spTree>
    <p:extLst>
      <p:ext uri="{BB962C8B-B14F-4D97-AF65-F5344CB8AC3E}">
        <p14:creationId xmlns:p14="http://schemas.microsoft.com/office/powerpoint/2010/main" val="17596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87496"/>
              </p:ext>
            </p:extLst>
          </p:nvPr>
        </p:nvGraphicFramePr>
        <p:xfrm>
          <a:off x="353322" y="883437"/>
          <a:ext cx="11315513" cy="585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26">
                  <a:extLst>
                    <a:ext uri="{9D8B030D-6E8A-4147-A177-3AD203B41FA5}">
                      <a16:colId xmlns:a16="http://schemas.microsoft.com/office/drawing/2014/main" val="3221916555"/>
                    </a:ext>
                  </a:extLst>
                </a:gridCol>
                <a:gridCol w="2374710">
                  <a:extLst>
                    <a:ext uri="{9D8B030D-6E8A-4147-A177-3AD203B41FA5}">
                      <a16:colId xmlns:a16="http://schemas.microsoft.com/office/drawing/2014/main" val="3979161034"/>
                    </a:ext>
                  </a:extLst>
                </a:gridCol>
                <a:gridCol w="2524836">
                  <a:extLst>
                    <a:ext uri="{9D8B030D-6E8A-4147-A177-3AD203B41FA5}">
                      <a16:colId xmlns:a16="http://schemas.microsoft.com/office/drawing/2014/main" val="894228373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126567898"/>
                    </a:ext>
                  </a:extLst>
                </a:gridCol>
                <a:gridCol w="1444134">
                  <a:extLst>
                    <a:ext uri="{9D8B030D-6E8A-4147-A177-3AD203B41FA5}">
                      <a16:colId xmlns:a16="http://schemas.microsoft.com/office/drawing/2014/main" val="1696708398"/>
                    </a:ext>
                  </a:extLst>
                </a:gridCol>
                <a:gridCol w="1885919">
                  <a:extLst>
                    <a:ext uri="{9D8B030D-6E8A-4147-A177-3AD203B41FA5}">
                      <a16:colId xmlns:a16="http://schemas.microsoft.com/office/drawing/2014/main" val="14488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HASIL EVALUASI  MENPAN RB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dirty="0" smtClean="0"/>
                        <a:t>REKOMENDASI       MENPAN RB</a:t>
                      </a:r>
                      <a:endParaRPr lang="en-US" sz="1600" dirty="0" smtClean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RENCANA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TINDAK  LANJUT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BUKTI TERIDENTIFI KASI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PENANGGUNG JAWAB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88665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6.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Laporan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Pemerintah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Provinsi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Sulawesi Tengah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beberapa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menyajikan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pencapaian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perbandingan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berjalan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sebelumnya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Namun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capaian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efisiensi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disampaikan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memadai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Selain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itu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keuangan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dikaitkan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pencapaian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organisasi</a:t>
                      </a:r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dirty="0" err="1" smtClean="0"/>
                        <a:t>Meningkatkan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kualitas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penyajian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informasi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dalam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laporan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kinerja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Pemerintah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Provinsi</a:t>
                      </a:r>
                      <a:r>
                        <a:rPr lang="en-ID" sz="1800" dirty="0" smtClean="0"/>
                        <a:t> Sulawesi Tengah </a:t>
                      </a:r>
                      <a:r>
                        <a:rPr lang="en-ID" sz="1800" dirty="0" err="1" smtClean="0"/>
                        <a:t>dan</a:t>
                      </a:r>
                      <a:r>
                        <a:rPr lang="en-ID" sz="1800" dirty="0" smtClean="0"/>
                        <a:t> PD </a:t>
                      </a:r>
                      <a:r>
                        <a:rPr lang="en-ID" sz="1800" dirty="0" err="1" smtClean="0"/>
                        <a:t>dengan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menyajikan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analisis</a:t>
                      </a:r>
                      <a:r>
                        <a:rPr lang="en-ID" sz="1800" dirty="0" smtClean="0"/>
                        <a:t> yang </a:t>
                      </a:r>
                      <a:r>
                        <a:rPr lang="en-ID" sz="1800" dirty="0" err="1" smtClean="0"/>
                        <a:t>memadai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terkait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penyebab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tidak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tercapainya</a:t>
                      </a:r>
                      <a:r>
                        <a:rPr lang="en-ID" sz="1800" dirty="0" smtClean="0"/>
                        <a:t> target </a:t>
                      </a:r>
                      <a:r>
                        <a:rPr lang="en-ID" sz="1800" dirty="0" err="1" smtClean="0"/>
                        <a:t>kinerja</a:t>
                      </a:r>
                      <a:r>
                        <a:rPr lang="en-ID" sz="1800" dirty="0" smtClean="0"/>
                        <a:t>,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sehingga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informasi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kinerja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tersebut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dapat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diandalkan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untuk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perbaikan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perencanaan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peningkatan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kinerja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pada</a:t>
                      </a:r>
                      <a:r>
                        <a:rPr lang="en-ID" sz="1800" baseline="0" dirty="0" smtClean="0"/>
                        <a:t> masa </a:t>
                      </a:r>
                      <a:r>
                        <a:rPr lang="en-ID" sz="1800" baseline="0" dirty="0" err="1" smtClean="0"/>
                        <a:t>mendatang</a:t>
                      </a:r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lphaLcPeriod"/>
                      </a:pP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24494010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 flipH="1">
            <a:off x="482931" y="271346"/>
            <a:ext cx="1125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D" altLang="en-US" sz="2400" dirty="0"/>
              <a:t>Matriks-2. </a:t>
            </a:r>
            <a:r>
              <a:rPr lang="en-ID" altLang="en-US" sz="2400" dirty="0" err="1"/>
              <a:t>Hasil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Rekomendasi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Atas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AKIP-2019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031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54670"/>
              </p:ext>
            </p:extLst>
          </p:nvPr>
        </p:nvGraphicFramePr>
        <p:xfrm>
          <a:off x="353322" y="1115451"/>
          <a:ext cx="11315513" cy="4754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26">
                  <a:extLst>
                    <a:ext uri="{9D8B030D-6E8A-4147-A177-3AD203B41FA5}">
                      <a16:colId xmlns:a16="http://schemas.microsoft.com/office/drawing/2014/main" val="3221916555"/>
                    </a:ext>
                  </a:extLst>
                </a:gridCol>
                <a:gridCol w="2374710">
                  <a:extLst>
                    <a:ext uri="{9D8B030D-6E8A-4147-A177-3AD203B41FA5}">
                      <a16:colId xmlns:a16="http://schemas.microsoft.com/office/drawing/2014/main" val="3979161034"/>
                    </a:ext>
                  </a:extLst>
                </a:gridCol>
                <a:gridCol w="2524836">
                  <a:extLst>
                    <a:ext uri="{9D8B030D-6E8A-4147-A177-3AD203B41FA5}">
                      <a16:colId xmlns:a16="http://schemas.microsoft.com/office/drawing/2014/main" val="894228373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126567898"/>
                    </a:ext>
                  </a:extLst>
                </a:gridCol>
                <a:gridCol w="1444134">
                  <a:extLst>
                    <a:ext uri="{9D8B030D-6E8A-4147-A177-3AD203B41FA5}">
                      <a16:colId xmlns:a16="http://schemas.microsoft.com/office/drawing/2014/main" val="1696708398"/>
                    </a:ext>
                  </a:extLst>
                </a:gridCol>
                <a:gridCol w="1885919">
                  <a:extLst>
                    <a:ext uri="{9D8B030D-6E8A-4147-A177-3AD203B41FA5}">
                      <a16:colId xmlns:a16="http://schemas.microsoft.com/office/drawing/2014/main" val="14488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HASIL EVALUASI  MENPAN RB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dirty="0" smtClean="0"/>
                        <a:t>REKOMENDASI       MENPAN RB</a:t>
                      </a:r>
                      <a:endParaRPr lang="en-US" sz="1600" dirty="0" smtClean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RENCANA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TINDAK  LANJUT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BUKTI TERIDENTIFI KASI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PENANGGUNG JAWAB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88665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7.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dirty="0" err="1" smtClean="0"/>
                        <a:t>Evaluasi</a:t>
                      </a:r>
                      <a:r>
                        <a:rPr lang="en-ID" sz="1800" baseline="0" dirty="0" smtClean="0"/>
                        <a:t> internal </a:t>
                      </a:r>
                      <a:r>
                        <a:rPr lang="en-ID" sz="1800" baseline="0" dirty="0" err="1" smtClean="0"/>
                        <a:t>atas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implementasi</a:t>
                      </a:r>
                      <a:r>
                        <a:rPr lang="en-ID" sz="1800" baseline="0" dirty="0" smtClean="0"/>
                        <a:t> SAKIP PD yang </a:t>
                      </a:r>
                      <a:r>
                        <a:rPr lang="en-ID" sz="1800" baseline="0" dirty="0" err="1" smtClean="0"/>
                        <a:t>dilakukan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oleh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inspektorat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Pemerintah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Provinsi</a:t>
                      </a:r>
                      <a:r>
                        <a:rPr lang="en-ID" sz="1800" baseline="0" dirty="0" smtClean="0"/>
                        <a:t> Sulawesi Tengah </a:t>
                      </a:r>
                      <a:r>
                        <a:rPr lang="en-ID" sz="1800" baseline="0" dirty="0" err="1" smtClean="0"/>
                        <a:t>telah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dilakukan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terhadap</a:t>
                      </a:r>
                      <a:r>
                        <a:rPr lang="en-ID" sz="1800" baseline="0" dirty="0" smtClean="0"/>
                        <a:t> PD, </a:t>
                      </a:r>
                      <a:r>
                        <a:rPr lang="en-ID" sz="1800" baseline="0" dirty="0" err="1" smtClean="0"/>
                        <a:t>namun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kualitas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evaluasi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masih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belum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dapat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digunakan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secara</a:t>
                      </a:r>
                      <a:r>
                        <a:rPr lang="en-ID" sz="1800" baseline="0" dirty="0" smtClean="0"/>
                        <a:t> optimal </a:t>
                      </a:r>
                      <a:r>
                        <a:rPr lang="en-ID" sz="1800" baseline="0" dirty="0" err="1" smtClean="0"/>
                        <a:t>untuk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perbaikan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implementasi</a:t>
                      </a:r>
                      <a:r>
                        <a:rPr lang="en-ID" sz="1800" baseline="0" dirty="0" smtClean="0"/>
                        <a:t> SAKIP di PD.</a:t>
                      </a:r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dirty="0" err="1" smtClean="0"/>
                        <a:t>Meningkatkan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kualitas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hasil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evaluasi</a:t>
                      </a:r>
                      <a:r>
                        <a:rPr lang="en-ID" sz="1800" dirty="0" smtClean="0"/>
                        <a:t> internal </a:t>
                      </a:r>
                      <a:r>
                        <a:rPr lang="en-ID" sz="1800" dirty="0" err="1" smtClean="0"/>
                        <a:t>terhadap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implementasi</a:t>
                      </a:r>
                      <a:r>
                        <a:rPr lang="en-ID" sz="1800" dirty="0" smtClean="0"/>
                        <a:t> SAKIP di PD, </a:t>
                      </a:r>
                      <a:r>
                        <a:rPr lang="en-ID" sz="1800" dirty="0" err="1" smtClean="0"/>
                        <a:t>sehingga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mampu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memberikan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rekomendasi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percepatan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peningkatan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akuntabilitas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kinerja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dilingkungan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pemerintah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provinsi</a:t>
                      </a:r>
                      <a:r>
                        <a:rPr lang="en-ID" sz="1800" baseline="0" dirty="0" smtClean="0"/>
                        <a:t> Sulawesi </a:t>
                      </a:r>
                      <a:r>
                        <a:rPr lang="en-ID" sz="1800" baseline="0" dirty="0" err="1" smtClean="0"/>
                        <a:t>tengah</a:t>
                      </a:r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Surat </a:t>
                      </a:r>
                      <a:r>
                        <a:rPr lang="en-US" sz="1800" dirty="0" err="1" smtClean="0"/>
                        <a:t>Gubernur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Nomor</a:t>
                      </a:r>
                      <a:r>
                        <a:rPr lang="en-US" sz="1800" baseline="0" dirty="0" smtClean="0"/>
                        <a:t>: 061/2117/Ro. Org, </a:t>
                      </a:r>
                      <a:r>
                        <a:rPr lang="en-US" sz="1800" baseline="0" dirty="0" err="1" smtClean="0"/>
                        <a:t>perihal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Pengimputan</a:t>
                      </a:r>
                      <a:r>
                        <a:rPr lang="en-US" sz="1800" baseline="0" dirty="0" smtClean="0"/>
                        <a:t> SAKIP</a:t>
                      </a:r>
                      <a:endParaRPr lang="en-US" sz="1800" dirty="0" smtClean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Bappeda</a:t>
                      </a:r>
                      <a:r>
                        <a:rPr lang="en-US" sz="1800" dirty="0" smtClean="0"/>
                        <a:t>,</a:t>
                      </a:r>
                      <a:r>
                        <a:rPr lang="en-US" sz="1800" baseline="0" dirty="0" smtClean="0"/>
                        <a:t> B</a:t>
                      </a:r>
                      <a:r>
                        <a:rPr lang="en-US" sz="1800" dirty="0" smtClean="0"/>
                        <a:t>PAKD, Biro </a:t>
                      </a:r>
                      <a:r>
                        <a:rPr lang="en-US" sz="1800" dirty="0" err="1" smtClean="0"/>
                        <a:t>Orgnisasi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PD</a:t>
                      </a:r>
                    </a:p>
                    <a:p>
                      <a:endParaRPr lang="en-US" sz="1800" dirty="0" smtClean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24494010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 flipH="1">
            <a:off x="523875" y="368300"/>
            <a:ext cx="1125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D" altLang="en-US" sz="2400" dirty="0"/>
              <a:t>Matriks-2. </a:t>
            </a:r>
            <a:r>
              <a:rPr lang="en-ID" altLang="en-US" sz="2400" dirty="0" err="1"/>
              <a:t>Hasil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Rekomendasi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Atas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AKIP-2019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419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67814"/>
              </p:ext>
            </p:extLst>
          </p:nvPr>
        </p:nvGraphicFramePr>
        <p:xfrm>
          <a:off x="353322" y="1115451"/>
          <a:ext cx="11315513" cy="11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26">
                  <a:extLst>
                    <a:ext uri="{9D8B030D-6E8A-4147-A177-3AD203B41FA5}">
                      <a16:colId xmlns:a16="http://schemas.microsoft.com/office/drawing/2014/main" val="3221916555"/>
                    </a:ext>
                  </a:extLst>
                </a:gridCol>
                <a:gridCol w="2374710">
                  <a:extLst>
                    <a:ext uri="{9D8B030D-6E8A-4147-A177-3AD203B41FA5}">
                      <a16:colId xmlns:a16="http://schemas.microsoft.com/office/drawing/2014/main" val="3979161034"/>
                    </a:ext>
                  </a:extLst>
                </a:gridCol>
                <a:gridCol w="2524836">
                  <a:extLst>
                    <a:ext uri="{9D8B030D-6E8A-4147-A177-3AD203B41FA5}">
                      <a16:colId xmlns:a16="http://schemas.microsoft.com/office/drawing/2014/main" val="894228373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126567898"/>
                    </a:ext>
                  </a:extLst>
                </a:gridCol>
                <a:gridCol w="1444134">
                  <a:extLst>
                    <a:ext uri="{9D8B030D-6E8A-4147-A177-3AD203B41FA5}">
                      <a16:colId xmlns:a16="http://schemas.microsoft.com/office/drawing/2014/main" val="1696708398"/>
                    </a:ext>
                  </a:extLst>
                </a:gridCol>
                <a:gridCol w="1885919">
                  <a:extLst>
                    <a:ext uri="{9D8B030D-6E8A-4147-A177-3AD203B41FA5}">
                      <a16:colId xmlns:a16="http://schemas.microsoft.com/office/drawing/2014/main" val="14488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HASIL EVALUASI  MENPAN RB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dirty="0" smtClean="0"/>
                        <a:t>REKOMENDASI       MENPAN RB</a:t>
                      </a:r>
                      <a:endParaRPr lang="en-US" sz="1600" dirty="0" smtClean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RENCANA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TINDAK  LANJUT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BUKTI TERIDENTIFI KASI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PENANGGUNG JAWAB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88665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lphaLcPeriod"/>
                      </a:pP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2449401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3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 flipH="1">
            <a:off x="915988" y="328613"/>
            <a:ext cx="4403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D" altLang="en-US" sz="3600"/>
              <a:t>I. DASAR HUKUM</a:t>
            </a:r>
            <a:endParaRPr lang="en-US" altLang="en-US" sz="3600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531813" y="1187450"/>
            <a:ext cx="107680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ID" altLang="en-US" sz="2400"/>
              <a:t>Peraturan Pemerintah Nomor 8 Tahun 2006 tentang Pelaporan Keuangan dan Kinerja Instansi Pemerintah ;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ID" altLang="en-US" sz="2400"/>
              <a:t>Peraturan Presiden Nomor 29 Tahun 2014 tentang Sistem Akuntabilitas Kinerja Instansi Pemerintah (SAKIP)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ID" altLang="en-US" sz="2400"/>
              <a:t>Peraturan Menteri Pendayagunaan Aparatur Negara dan Reformasi Birokrasi Nomor 12 Tahun 2015 tentang Pedoman Evaluasi atas Implementasi Sistem Akuntabilitas Kinerja Instansi Pemerintah.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324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 flipH="1">
            <a:off x="915988" y="728663"/>
            <a:ext cx="1048861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D" altLang="en-US" sz="3400"/>
              <a:t>II. HASIL EVALUASI DAN REKOMENDASI ATAS AKIP- 2019</a:t>
            </a:r>
            <a:endParaRPr lang="en-US" altLang="en-US" sz="3400"/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 flipH="1">
            <a:off x="915988" y="1666875"/>
            <a:ext cx="1048861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D" altLang="en-US"/>
              <a:t>	</a:t>
            </a:r>
            <a:r>
              <a:rPr lang="en-ID" altLang="en-US" sz="3200"/>
              <a:t>Sesuai surat Menteri Pendayagunaan Aparatur Negara dan Reformasi Birokrasi Nomor: B/184/M.AA.05/2019, Tanggal 30 Desember 2019 </a:t>
            </a:r>
            <a:r>
              <a:rPr lang="en-US" altLang="en-US" sz="3200"/>
              <a:t>bahwa hasil Evaluasi atas Akuntabilitas Kinerja Instansi Pemerintah 2019 di lingkungan Pemerintah Provinsi Sulawesi Tengah, mempeoleh Nilai </a:t>
            </a:r>
            <a:r>
              <a:rPr lang="en-US" altLang="en-US" sz="3200" b="1"/>
              <a:t>68,30 atau predikat “B”; </a:t>
            </a:r>
            <a:r>
              <a:rPr lang="en-US" altLang="en-US" sz="3200"/>
              <a:t>sebagaimana disajikan pada Matriks-1 berikut: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9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 flipH="1">
            <a:off x="915988" y="1666875"/>
            <a:ext cx="104886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D" altLang="en-US"/>
              <a:t>	</a:t>
            </a:r>
            <a:endParaRPr lang="en-US" altLang="en-US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 flipH="1">
            <a:off x="915988" y="1666875"/>
            <a:ext cx="10488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01763" y="1400175"/>
          <a:ext cx="9620250" cy="3322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457">
                  <a:extLst>
                    <a:ext uri="{9D8B030D-6E8A-4147-A177-3AD203B41FA5}">
                      <a16:colId xmlns:a16="http://schemas.microsoft.com/office/drawing/2014/main" val="3821833534"/>
                    </a:ext>
                  </a:extLst>
                </a:gridCol>
                <a:gridCol w="2774657">
                  <a:extLst>
                    <a:ext uri="{9D8B030D-6E8A-4147-A177-3AD203B41FA5}">
                      <a16:colId xmlns:a16="http://schemas.microsoft.com/office/drawing/2014/main" val="1397602939"/>
                    </a:ext>
                  </a:extLst>
                </a:gridCol>
                <a:gridCol w="966811">
                  <a:extLst>
                    <a:ext uri="{9D8B030D-6E8A-4147-A177-3AD203B41FA5}">
                      <a16:colId xmlns:a16="http://schemas.microsoft.com/office/drawing/2014/main" val="4054510681"/>
                    </a:ext>
                  </a:extLst>
                </a:gridCol>
                <a:gridCol w="1453034">
                  <a:extLst>
                    <a:ext uri="{9D8B030D-6E8A-4147-A177-3AD203B41FA5}">
                      <a16:colId xmlns:a16="http://schemas.microsoft.com/office/drawing/2014/main" val="545211831"/>
                    </a:ext>
                  </a:extLst>
                </a:gridCol>
                <a:gridCol w="1453034">
                  <a:extLst>
                    <a:ext uri="{9D8B030D-6E8A-4147-A177-3AD203B41FA5}">
                      <a16:colId xmlns:a16="http://schemas.microsoft.com/office/drawing/2014/main" val="2512629999"/>
                    </a:ext>
                  </a:extLst>
                </a:gridCol>
                <a:gridCol w="1407979">
                  <a:extLst>
                    <a:ext uri="{9D8B030D-6E8A-4147-A177-3AD203B41FA5}">
                      <a16:colId xmlns:a16="http://schemas.microsoft.com/office/drawing/2014/main" val="957956312"/>
                    </a:ext>
                  </a:extLst>
                </a:gridCol>
                <a:gridCol w="112639">
                  <a:extLst>
                    <a:ext uri="{9D8B030D-6E8A-4147-A177-3AD203B41FA5}">
                      <a16:colId xmlns:a16="http://schemas.microsoft.com/office/drawing/2014/main" val="2629344833"/>
                    </a:ext>
                  </a:extLst>
                </a:gridCol>
                <a:gridCol w="112639">
                  <a:extLst>
                    <a:ext uri="{9D8B030D-6E8A-4147-A177-3AD203B41FA5}">
                      <a16:colId xmlns:a16="http://schemas.microsoft.com/office/drawing/2014/main" val="736945760"/>
                    </a:ext>
                  </a:extLst>
                </a:gridCol>
              </a:tblGrid>
              <a:tr h="31839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r>
                        <a:rPr lang="id-ID" sz="1600" dirty="0" smtClean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err="1" smtClean="0">
                          <a:effectLst/>
                        </a:rPr>
                        <a:t>Komponen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yang </a:t>
                      </a:r>
                      <a:r>
                        <a:rPr lang="en-US" sz="1600" dirty="0" err="1">
                          <a:effectLst/>
                        </a:rPr>
                        <a:t>Dinilai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err="1" smtClean="0">
                          <a:effectLst/>
                        </a:rPr>
                        <a:t>Bobot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Nilai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% </a:t>
                      </a:r>
                      <a:r>
                        <a:rPr lang="en-US" sz="1600" dirty="0" err="1">
                          <a:effectLst/>
                        </a:rPr>
                        <a:t>terhadap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Bobot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5248282"/>
                  </a:ext>
                </a:extLst>
              </a:tr>
              <a:tr h="365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2906505"/>
                  </a:ext>
                </a:extLst>
              </a:tr>
              <a:tr h="371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kern="1200" dirty="0">
                          <a:effectLst/>
                        </a:rPr>
                        <a:t>1.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Perencanaan Kinerja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21,02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21,46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71,53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8659655"/>
                  </a:ext>
                </a:extLst>
              </a:tr>
              <a:tr h="371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kern="1200" dirty="0">
                          <a:effectLst/>
                        </a:rPr>
                        <a:t>2.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Pengukuran Kinerja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16,03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15,88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63,52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8116506"/>
                  </a:ext>
                </a:extLst>
              </a:tr>
              <a:tr h="371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3.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Pelaporan Kinerja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10,94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10,96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73,07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931814"/>
                  </a:ext>
                </a:extLst>
              </a:tr>
              <a:tr h="371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4.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Evaluasi Internal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6,91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7,51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75,10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5051469"/>
                  </a:ext>
                </a:extLst>
              </a:tr>
              <a:tr h="371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5.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Capaian Kinerja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12,25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12,49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62,45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8101352"/>
                  </a:ext>
                </a:extLst>
              </a:tr>
              <a:tr h="371910">
                <a:tc gridSpan="2">
                  <a:txBody>
                    <a:bodyPr/>
                    <a:lstStyle/>
                    <a:p>
                      <a:pPr eaLnBrk="0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Nilai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Hasil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Evaluasi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67,15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68,30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70362"/>
                  </a:ext>
                </a:extLst>
              </a:tr>
              <a:tr h="406967">
                <a:tc gridSpan="2">
                  <a:txBody>
                    <a:bodyPr/>
                    <a:lstStyle/>
                    <a:p>
                      <a:pPr eaLnBrk="0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Tingkat 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effectLst/>
                        </a:rPr>
                        <a:t>Akuntabilitas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effectLst/>
                        </a:rPr>
                        <a:t>Kinerja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B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7" marB="4572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63096"/>
                  </a:ext>
                </a:extLst>
              </a:tr>
            </a:tbl>
          </a:graphicData>
        </a:graphic>
      </p:graphicFrame>
      <p:sp>
        <p:nvSpPr>
          <p:cNvPr id="7263" name="Rectangle 4"/>
          <p:cNvSpPr>
            <a:spLocks noChangeArrowheads="1"/>
          </p:cNvSpPr>
          <p:nvPr/>
        </p:nvSpPr>
        <p:spPr bwMode="auto">
          <a:xfrm>
            <a:off x="1393825" y="2620963"/>
            <a:ext cx="18797588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         </a:t>
            </a:r>
            <a:endParaRPr lang="en-US" altLang="en-US" sz="1200"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endParaRPr lang="en-US" altLang="en-US"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7264" name="TextBox 3"/>
          <p:cNvSpPr txBox="1">
            <a:spLocks noChangeArrowheads="1"/>
          </p:cNvSpPr>
          <p:nvPr/>
        </p:nvSpPr>
        <p:spPr bwMode="auto">
          <a:xfrm flipH="1">
            <a:off x="942975" y="419100"/>
            <a:ext cx="10488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/>
              <a:t>Matriks-1. Hasil Evaluasi Akuntabilitas Kinerja Instansi Pemerintah di lingkungan Pemerintah Provinsi Sulawesi Tengah Tahun 2019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7265" name="Rectangle 15"/>
          <p:cNvSpPr>
            <a:spLocks noChangeArrowheads="1"/>
          </p:cNvSpPr>
          <p:nvPr/>
        </p:nvSpPr>
        <p:spPr bwMode="auto">
          <a:xfrm>
            <a:off x="1279525" y="4781550"/>
            <a:ext cx="98298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en-US" altLang="en-US" sz="2400"/>
              <a:t>	Hasil penilaian tersebut belum memenuhi target yang diharapkan dengan Nilai Predikat “A”.  Hasil Evaluasi dan Rekomendasi oleh Kemenpan-RB yang perlu ditindaklanjuti Pemerintah Sulawesi Tengah disajikan dalam matriks-2 berikut: </a:t>
            </a:r>
          </a:p>
          <a:p>
            <a:pPr algn="just"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0711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 flipH="1">
            <a:off x="523875" y="368300"/>
            <a:ext cx="1125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D" altLang="en-US" sz="2400" dirty="0"/>
              <a:t>Matriks-2. </a:t>
            </a:r>
            <a:r>
              <a:rPr lang="en-ID" altLang="en-US" sz="2400" dirty="0" err="1"/>
              <a:t>Hasil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Rekomendasi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Atas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AKIP-2019</a:t>
            </a:r>
            <a:endParaRPr lang="en-US" alt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31112"/>
              </p:ext>
            </p:extLst>
          </p:nvPr>
        </p:nvGraphicFramePr>
        <p:xfrm>
          <a:off x="353322" y="1115451"/>
          <a:ext cx="11315513" cy="530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26">
                  <a:extLst>
                    <a:ext uri="{9D8B030D-6E8A-4147-A177-3AD203B41FA5}">
                      <a16:colId xmlns:a16="http://schemas.microsoft.com/office/drawing/2014/main" val="3221916555"/>
                    </a:ext>
                  </a:extLst>
                </a:gridCol>
                <a:gridCol w="2374710">
                  <a:extLst>
                    <a:ext uri="{9D8B030D-6E8A-4147-A177-3AD203B41FA5}">
                      <a16:colId xmlns:a16="http://schemas.microsoft.com/office/drawing/2014/main" val="3979161034"/>
                    </a:ext>
                  </a:extLst>
                </a:gridCol>
                <a:gridCol w="2524836">
                  <a:extLst>
                    <a:ext uri="{9D8B030D-6E8A-4147-A177-3AD203B41FA5}">
                      <a16:colId xmlns:a16="http://schemas.microsoft.com/office/drawing/2014/main" val="894228373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126567898"/>
                    </a:ext>
                  </a:extLst>
                </a:gridCol>
                <a:gridCol w="1444134">
                  <a:extLst>
                    <a:ext uri="{9D8B030D-6E8A-4147-A177-3AD203B41FA5}">
                      <a16:colId xmlns:a16="http://schemas.microsoft.com/office/drawing/2014/main" val="1696708398"/>
                    </a:ext>
                  </a:extLst>
                </a:gridCol>
                <a:gridCol w="1885919">
                  <a:extLst>
                    <a:ext uri="{9D8B030D-6E8A-4147-A177-3AD203B41FA5}">
                      <a16:colId xmlns:a16="http://schemas.microsoft.com/office/drawing/2014/main" val="14488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HASIL EVALUASI  MENPAN RB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dirty="0" smtClean="0"/>
                        <a:t>REKOMENDASI       MENPAN RB</a:t>
                      </a:r>
                      <a:endParaRPr lang="en-US" sz="1600" dirty="0" smtClean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RENCANA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TINDAK  LANJUT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BUKTI TERIDENTIFI KASI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PENANGGUNG JAWAB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88665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1.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 dirty="0" err="1" smtClean="0"/>
                        <a:t>Pemerintah</a:t>
                      </a:r>
                      <a:r>
                        <a:rPr lang="en-ID" sz="1600" dirty="0" smtClean="0"/>
                        <a:t> </a:t>
                      </a:r>
                      <a:r>
                        <a:rPr lang="en-ID" sz="1600" dirty="0" err="1" smtClean="0"/>
                        <a:t>Provinsi</a:t>
                      </a:r>
                      <a:r>
                        <a:rPr lang="en-ID" sz="1600" dirty="0" smtClean="0"/>
                        <a:t> Sulawesi Tengah </a:t>
                      </a:r>
                      <a:r>
                        <a:rPr lang="en-ID" sz="1600" dirty="0" err="1" smtClean="0"/>
                        <a:t>telah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mulai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memperbaiki</a:t>
                      </a:r>
                      <a:r>
                        <a:rPr lang="en-ID" sz="1600" baseline="0" dirty="0" smtClean="0"/>
                        <a:t> system </a:t>
                      </a:r>
                      <a:r>
                        <a:rPr lang="en-ID" sz="1600" baseline="0" dirty="0" err="1" smtClean="0"/>
                        <a:t>manajemen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kinerja</a:t>
                      </a:r>
                      <a:r>
                        <a:rPr lang="en-ID" sz="1600" baseline="0" dirty="0" smtClean="0"/>
                        <a:t>, yang </a:t>
                      </a:r>
                      <a:r>
                        <a:rPr lang="en-ID" sz="1600" baseline="0" dirty="0" err="1" smtClean="0"/>
                        <a:t>ditunjukkan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dengan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meningkatnya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komitmen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pimpinan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daerah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bersama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dengan</a:t>
                      </a:r>
                      <a:r>
                        <a:rPr lang="en-ID" sz="1600" baseline="0" dirty="0" smtClean="0"/>
                        <a:t> para </a:t>
                      </a:r>
                      <a:r>
                        <a:rPr lang="en-ID" sz="1600" baseline="0" dirty="0" err="1" smtClean="0"/>
                        <a:t>kepala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Perangkat</a:t>
                      </a:r>
                      <a:r>
                        <a:rPr lang="en-ID" sz="1600" baseline="0" dirty="0" smtClean="0"/>
                        <a:t> Daerah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ID" sz="1600" dirty="0" err="1" smtClean="0"/>
                        <a:t>Meningkatkan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komitmen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Pimpinan</a:t>
                      </a:r>
                      <a:r>
                        <a:rPr lang="en-ID" sz="1600" baseline="0" dirty="0" smtClean="0"/>
                        <a:t> Daerah </a:t>
                      </a:r>
                      <a:r>
                        <a:rPr lang="en-ID" sz="1600" baseline="0" dirty="0" err="1" smtClean="0"/>
                        <a:t>dan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Pimpinan</a:t>
                      </a:r>
                      <a:r>
                        <a:rPr lang="en-ID" sz="1600" baseline="0" dirty="0" smtClean="0"/>
                        <a:t>   PD </a:t>
                      </a:r>
                      <a:r>
                        <a:rPr lang="en-ID" sz="1600" baseline="0" dirty="0" err="1" smtClean="0"/>
                        <a:t>terhadap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penerapan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manajemen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kinerja</a:t>
                      </a:r>
                      <a:r>
                        <a:rPr lang="en-ID" sz="1600" baseline="0" dirty="0" smtClean="0"/>
                        <a:t>, </a:t>
                      </a:r>
                      <a:r>
                        <a:rPr lang="en-ID" sz="1600" baseline="0" dirty="0" err="1" smtClean="0"/>
                        <a:t>sehingga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mampu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meningkatkan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pencapaian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kinerja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organisasi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dan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efektivitas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penggunaan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anggaran</a:t>
                      </a:r>
                      <a:r>
                        <a:rPr lang="en-ID" sz="1600" baseline="0" dirty="0" smtClean="0"/>
                        <a:t>;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ID" sz="1600" dirty="0" err="1" smtClean="0"/>
                        <a:t>Menerapkan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budaya</a:t>
                      </a:r>
                      <a:r>
                        <a:rPr lang="en-ID" sz="1600" dirty="0" smtClean="0"/>
                        <a:t> </a:t>
                      </a:r>
                      <a:r>
                        <a:rPr lang="en-ID" sz="1600" dirty="0" err="1" smtClean="0"/>
                        <a:t>kinerja</a:t>
                      </a:r>
                      <a:r>
                        <a:rPr lang="en-ID" sz="1600" dirty="0" smtClean="0"/>
                        <a:t> </a:t>
                      </a:r>
                      <a:r>
                        <a:rPr lang="en-ID" sz="1600" dirty="0" err="1" smtClean="0"/>
                        <a:t>pada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setiap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jenjang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manajerial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dan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melakukan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reviu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kinerja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secara</a:t>
                      </a:r>
                      <a:r>
                        <a:rPr lang="en-ID" sz="1600" baseline="0" dirty="0" smtClean="0"/>
                        <a:t> </a:t>
                      </a:r>
                      <a:r>
                        <a:rPr lang="en-ID" sz="1600" baseline="0" dirty="0" err="1" smtClean="0"/>
                        <a:t>berkala</a:t>
                      </a:r>
                      <a:r>
                        <a:rPr lang="en-ID" sz="1600" baseline="0" dirty="0" smtClean="0"/>
                        <a:t>.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lphaLcPeriod"/>
                      </a:pPr>
                      <a:r>
                        <a:rPr lang="en-US" sz="1600" dirty="0" err="1" smtClean="0"/>
                        <a:t>Melakukan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desiminasi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pemdampingan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penyusunan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Manajemen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Kinerja</a:t>
                      </a:r>
                      <a:r>
                        <a:rPr lang="en-US" sz="1600" baseline="0" dirty="0" smtClean="0"/>
                        <a:t>;</a:t>
                      </a:r>
                    </a:p>
                    <a:p>
                      <a:pPr marL="342900" indent="-342900" algn="just">
                        <a:buFont typeface="+mj-lt"/>
                        <a:buAutoNum type="alphaLcPeriod"/>
                      </a:pPr>
                      <a:r>
                        <a:rPr lang="en-US" sz="1600" baseline="0" dirty="0" err="1" smtClean="0"/>
                        <a:t>Mengembangkan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menginternalisasi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Nilai-Nilai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Budaya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Kinerja</a:t>
                      </a:r>
                      <a:r>
                        <a:rPr lang="en-US" sz="1600" baseline="0" dirty="0" smtClean="0"/>
                        <a:t> agar </a:t>
                      </a:r>
                      <a:r>
                        <a:rPr lang="en-US" sz="1600" baseline="0" dirty="0" err="1" smtClean="0"/>
                        <a:t>adanya</a:t>
                      </a:r>
                      <a:r>
                        <a:rPr lang="en-US" sz="1600" baseline="0" dirty="0" smtClean="0"/>
                        <a:t>  49,15% </a:t>
                      </a:r>
                      <a:r>
                        <a:rPr lang="en-US" sz="1600" baseline="0" dirty="0" err="1" smtClean="0"/>
                        <a:t>Pegawai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Provinsi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Sulteng</a:t>
                      </a:r>
                      <a:r>
                        <a:rPr lang="en-US" sz="1600" baseline="0" dirty="0" smtClean="0"/>
                        <a:t> yang </a:t>
                      </a:r>
                      <a:r>
                        <a:rPr lang="en-US" sz="1600" baseline="0" dirty="0" err="1" smtClean="0"/>
                        <a:t>tidak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memahami</a:t>
                      </a:r>
                      <a:r>
                        <a:rPr lang="en-US" sz="1600" baseline="0" dirty="0" smtClean="0"/>
                        <a:t> TUSI-</a:t>
                      </a:r>
                      <a:r>
                        <a:rPr lang="en-US" sz="1600" baseline="0" dirty="0" err="1" smtClean="0"/>
                        <a:t>nya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berbalik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menjadi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memahami</a:t>
                      </a:r>
                      <a:r>
                        <a:rPr lang="en-US" sz="1600" baseline="0" dirty="0" smtClean="0"/>
                        <a:t> TUSI-</a:t>
                      </a:r>
                      <a:r>
                        <a:rPr lang="en-US" sz="1600" baseline="0" dirty="0" err="1" smtClean="0"/>
                        <a:t>nya</a:t>
                      </a:r>
                      <a:r>
                        <a:rPr lang="en-US" sz="1600" baseline="0" dirty="0" smtClean="0"/>
                        <a:t>, (</a:t>
                      </a:r>
                      <a:r>
                        <a:rPr lang="en-US" sz="1600" baseline="0" dirty="0" err="1" smtClean="0"/>
                        <a:t>Hasil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Evaluasi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Pelaksanaan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Reformasi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Birokrasi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oleh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Kemenpan</a:t>
                      </a:r>
                      <a:r>
                        <a:rPr lang="en-US" sz="1600" baseline="0" dirty="0" smtClean="0"/>
                        <a:t>-RB </a:t>
                      </a:r>
                      <a:r>
                        <a:rPr lang="en-US" sz="1600" baseline="0" dirty="0" err="1" smtClean="0"/>
                        <a:t>Tahun</a:t>
                      </a:r>
                      <a:r>
                        <a:rPr lang="en-US" sz="1600" baseline="0" dirty="0" smtClean="0"/>
                        <a:t> 2019)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Surat </a:t>
                      </a:r>
                      <a:r>
                        <a:rPr lang="en-US" sz="1600" dirty="0" err="1" smtClean="0"/>
                        <a:t>Gubernur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Nomor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061/2117/Ro. Org,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perihal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aseline="0" dirty="0" err="1" smtClean="0"/>
                        <a:t>Rapat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Persiapan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Evaluasi</a:t>
                      </a:r>
                      <a:r>
                        <a:rPr lang="en-US" sz="1600" baseline="0" dirty="0" smtClean="0"/>
                        <a:t>   AKIP 2019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Bappeda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baseline="0" dirty="0" smtClean="0"/>
                        <a:t> Biro </a:t>
                      </a:r>
                      <a:r>
                        <a:rPr lang="en-US" sz="1600" baseline="0" dirty="0" err="1" smtClean="0"/>
                        <a:t>Organisasi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2449401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74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30428"/>
              </p:ext>
            </p:extLst>
          </p:nvPr>
        </p:nvGraphicFramePr>
        <p:xfrm>
          <a:off x="353322" y="1115451"/>
          <a:ext cx="11315513" cy="393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26">
                  <a:extLst>
                    <a:ext uri="{9D8B030D-6E8A-4147-A177-3AD203B41FA5}">
                      <a16:colId xmlns:a16="http://schemas.microsoft.com/office/drawing/2014/main" val="3221916555"/>
                    </a:ext>
                  </a:extLst>
                </a:gridCol>
                <a:gridCol w="2374710">
                  <a:extLst>
                    <a:ext uri="{9D8B030D-6E8A-4147-A177-3AD203B41FA5}">
                      <a16:colId xmlns:a16="http://schemas.microsoft.com/office/drawing/2014/main" val="3979161034"/>
                    </a:ext>
                  </a:extLst>
                </a:gridCol>
                <a:gridCol w="2524836">
                  <a:extLst>
                    <a:ext uri="{9D8B030D-6E8A-4147-A177-3AD203B41FA5}">
                      <a16:colId xmlns:a16="http://schemas.microsoft.com/office/drawing/2014/main" val="894228373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126567898"/>
                    </a:ext>
                  </a:extLst>
                </a:gridCol>
                <a:gridCol w="1444134">
                  <a:extLst>
                    <a:ext uri="{9D8B030D-6E8A-4147-A177-3AD203B41FA5}">
                      <a16:colId xmlns:a16="http://schemas.microsoft.com/office/drawing/2014/main" val="1696708398"/>
                    </a:ext>
                  </a:extLst>
                </a:gridCol>
                <a:gridCol w="1885919">
                  <a:extLst>
                    <a:ext uri="{9D8B030D-6E8A-4147-A177-3AD203B41FA5}">
                      <a16:colId xmlns:a16="http://schemas.microsoft.com/office/drawing/2014/main" val="14488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HASIL EVALUASI  MENPAN RB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dirty="0" smtClean="0"/>
                        <a:t>REKOMENDASI       MENPAN RB</a:t>
                      </a:r>
                      <a:endParaRPr lang="en-US" sz="1600" dirty="0" smtClean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RENCANA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TINDAK  LANJUT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BUKTI TERIDENTIFI KASI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PENANGGUNG JAWAB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88665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2.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dirty="0" err="1" smtClean="0"/>
                        <a:t>Beberapa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sasaran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strategis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indikator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kinerja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dalam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dokumen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Renstra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Perangkat</a:t>
                      </a:r>
                      <a:r>
                        <a:rPr lang="en-ID" sz="1800" dirty="0" smtClean="0"/>
                        <a:t> Daerah </a:t>
                      </a:r>
                      <a:r>
                        <a:rPr lang="en-ID" sz="1800" dirty="0" err="1" smtClean="0"/>
                        <a:t>belum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berorientasi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hasil</a:t>
                      </a:r>
                      <a:r>
                        <a:rPr lang="en-ID" sz="1800" dirty="0" smtClean="0"/>
                        <a:t>,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kurang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spesifik</a:t>
                      </a:r>
                      <a:r>
                        <a:rPr lang="en-ID" sz="1800" baseline="0" dirty="0" smtClean="0"/>
                        <a:t>, </a:t>
                      </a:r>
                      <a:r>
                        <a:rPr lang="en-ID" sz="1800" baseline="0" dirty="0" err="1" smtClean="0"/>
                        <a:t>kurang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relevan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kurang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cukup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untuk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mengukur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capaian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sasaran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strategis</a:t>
                      </a:r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dirty="0" err="1" smtClean="0"/>
                        <a:t>Melakukan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penyempurnaan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pada</a:t>
                      </a:r>
                      <a:r>
                        <a:rPr lang="en-ID" sz="1800" dirty="0" smtClean="0"/>
                        <a:t> RPJMD </a:t>
                      </a:r>
                      <a:r>
                        <a:rPr lang="en-ID" sz="1800" dirty="0" err="1" smtClean="0"/>
                        <a:t>dan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Renstra</a:t>
                      </a:r>
                      <a:r>
                        <a:rPr lang="en-ID" sz="1800" dirty="0" smtClean="0"/>
                        <a:t> PD </a:t>
                      </a:r>
                      <a:r>
                        <a:rPr lang="en-ID" sz="1800" dirty="0" err="1" smtClean="0"/>
                        <a:t>dengan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memperbaiki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Indikator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Kinerja</a:t>
                      </a:r>
                      <a:r>
                        <a:rPr lang="en-ID" sz="1800" dirty="0" smtClean="0"/>
                        <a:t> yang </a:t>
                      </a:r>
                      <a:r>
                        <a:rPr lang="en-ID" sz="1800" dirty="0" err="1" smtClean="0"/>
                        <a:t>berorientasi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hasil</a:t>
                      </a:r>
                      <a:r>
                        <a:rPr lang="en-ID" sz="1800" dirty="0" smtClean="0"/>
                        <a:t>, </a:t>
                      </a:r>
                      <a:r>
                        <a:rPr lang="en-ID" sz="1800" dirty="0" err="1" smtClean="0"/>
                        <a:t>relevan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dan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cukup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untuk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mengukur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capain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sasaran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strategis</a:t>
                      </a:r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Telah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dilakukan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revisi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penyelarasan</a:t>
                      </a:r>
                      <a:r>
                        <a:rPr lang="en-US" sz="1800" baseline="0" dirty="0" smtClean="0"/>
                        <a:t> RPJMD </a:t>
                      </a:r>
                      <a:r>
                        <a:rPr lang="en-US" sz="1800" baseline="0" dirty="0" err="1" smtClean="0"/>
                        <a:t>dengan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Renstra</a:t>
                      </a:r>
                      <a:r>
                        <a:rPr lang="en-US" sz="1800" baseline="0" dirty="0" smtClean="0"/>
                        <a:t> PD 2016 - 2020</a:t>
                      </a:r>
                      <a:endParaRPr lang="en-US" sz="1800" dirty="0" smtClean="0"/>
                    </a:p>
                    <a:p>
                      <a:pPr algn="just"/>
                      <a:endParaRPr lang="en-US" sz="1800" dirty="0" smtClean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Keputusan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Gubenur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Nomor</a:t>
                      </a:r>
                      <a:r>
                        <a:rPr lang="en-US" sz="1800" baseline="0" dirty="0" smtClean="0"/>
                        <a:t>…………2019</a:t>
                      </a:r>
                      <a:endParaRPr lang="en-US" sz="1800" dirty="0" smtClean="0"/>
                    </a:p>
                    <a:p>
                      <a:endParaRPr lang="en-US" sz="1800" dirty="0" smtClean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Bappeda</a:t>
                      </a:r>
                      <a:endParaRPr lang="en-US" sz="1800" dirty="0" smtClean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24494010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 flipH="1">
            <a:off x="523875" y="368300"/>
            <a:ext cx="1125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D" altLang="en-US" sz="2400" dirty="0"/>
              <a:t>Matriks-2. </a:t>
            </a:r>
            <a:r>
              <a:rPr lang="en-ID" altLang="en-US" sz="2400" dirty="0" err="1"/>
              <a:t>Hasil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Rekomendasi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Atas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AKIP-2019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69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95786"/>
              </p:ext>
            </p:extLst>
          </p:nvPr>
        </p:nvGraphicFramePr>
        <p:xfrm>
          <a:off x="353322" y="1115451"/>
          <a:ext cx="11315513" cy="530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26">
                  <a:extLst>
                    <a:ext uri="{9D8B030D-6E8A-4147-A177-3AD203B41FA5}">
                      <a16:colId xmlns:a16="http://schemas.microsoft.com/office/drawing/2014/main" val="3221916555"/>
                    </a:ext>
                  </a:extLst>
                </a:gridCol>
                <a:gridCol w="2374710">
                  <a:extLst>
                    <a:ext uri="{9D8B030D-6E8A-4147-A177-3AD203B41FA5}">
                      <a16:colId xmlns:a16="http://schemas.microsoft.com/office/drawing/2014/main" val="3979161034"/>
                    </a:ext>
                  </a:extLst>
                </a:gridCol>
                <a:gridCol w="2524836">
                  <a:extLst>
                    <a:ext uri="{9D8B030D-6E8A-4147-A177-3AD203B41FA5}">
                      <a16:colId xmlns:a16="http://schemas.microsoft.com/office/drawing/2014/main" val="894228373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126567898"/>
                    </a:ext>
                  </a:extLst>
                </a:gridCol>
                <a:gridCol w="1444134">
                  <a:extLst>
                    <a:ext uri="{9D8B030D-6E8A-4147-A177-3AD203B41FA5}">
                      <a16:colId xmlns:a16="http://schemas.microsoft.com/office/drawing/2014/main" val="1696708398"/>
                    </a:ext>
                  </a:extLst>
                </a:gridCol>
                <a:gridCol w="1885919">
                  <a:extLst>
                    <a:ext uri="{9D8B030D-6E8A-4147-A177-3AD203B41FA5}">
                      <a16:colId xmlns:a16="http://schemas.microsoft.com/office/drawing/2014/main" val="14488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HASIL EVALUASI  MENPAN RB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dirty="0" smtClean="0"/>
                        <a:t>REKOMENDASI       MENPAN RB</a:t>
                      </a:r>
                      <a:endParaRPr lang="en-US" sz="1600" dirty="0" smtClean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RENCANA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TINDAK  LANJUT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BUKTI TERIDENTIFI KASI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PENANGGUNG JAWAB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88665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3.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Pemerintah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Provinsi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Sulawesi Tengah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Seluruh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menetapkan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Indikator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Utama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(IKU)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formal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mekanisme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pengumpulan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cukup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memadai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Namun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terdapat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Indikator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berorientasi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spesifik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cukup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mengukur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capaian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sasaran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IKU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dimanfaatkan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dokumen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penganggaran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Meningkatkan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kualitas</a:t>
                      </a:r>
                      <a:r>
                        <a:rPr lang="en-US" sz="1600" dirty="0" smtClean="0"/>
                        <a:t> IKU </a:t>
                      </a:r>
                      <a:r>
                        <a:rPr lang="en-US" sz="1600" dirty="0" err="1" smtClean="0"/>
                        <a:t>seluruh</a:t>
                      </a:r>
                      <a:r>
                        <a:rPr lang="en-US" sz="1600" dirty="0" smtClean="0"/>
                        <a:t> PD agar </a:t>
                      </a:r>
                      <a:r>
                        <a:rPr lang="en-US" sz="1600" dirty="0" err="1" smtClean="0"/>
                        <a:t>memenuhi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kriteria</a:t>
                      </a:r>
                      <a:r>
                        <a:rPr lang="en-US" sz="1600" dirty="0" smtClean="0"/>
                        <a:t> SMART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selaras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baseline="0" dirty="0" smtClean="0"/>
                        <a:t> IKU </a:t>
                      </a:r>
                      <a:r>
                        <a:rPr lang="en-US" sz="1600" baseline="0" dirty="0" err="1" smtClean="0"/>
                        <a:t>Pemerintah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Kab</a:t>
                      </a:r>
                      <a:r>
                        <a:rPr lang="en-US" sz="1600" baseline="0" dirty="0" smtClean="0"/>
                        <a:t>/Kota </a:t>
                      </a:r>
                      <a:r>
                        <a:rPr lang="en-US" sz="1600" baseline="0" dirty="0" err="1" smtClean="0"/>
                        <a:t>dan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memanfaatkan</a:t>
                      </a:r>
                      <a:r>
                        <a:rPr lang="en-US" sz="1600" baseline="0" dirty="0" smtClean="0"/>
                        <a:t> IKU </a:t>
                      </a:r>
                      <a:r>
                        <a:rPr lang="en-US" sz="1600" baseline="0" dirty="0" err="1" smtClean="0"/>
                        <a:t>tersebut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dalam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dokumen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penganggaran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Melakukan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pendampingan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untuk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menyelaraskan</a:t>
                      </a:r>
                      <a:r>
                        <a:rPr lang="en-US" sz="1600" dirty="0" smtClean="0"/>
                        <a:t> IKU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pemanfaatan</a:t>
                      </a:r>
                      <a:r>
                        <a:rPr lang="en-US" sz="1600" dirty="0" smtClean="0"/>
                        <a:t> IKU </a:t>
                      </a:r>
                      <a:r>
                        <a:rPr lang="en-US" sz="1600" dirty="0" err="1" smtClean="0"/>
                        <a:t>dalam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dokumen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penganggaran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Bappeda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PAKD, Biro </a:t>
                      </a:r>
                      <a:r>
                        <a:rPr lang="en-US" sz="1600" dirty="0" err="1" smtClean="0"/>
                        <a:t>Orgnisasi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PD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24494010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 flipH="1">
            <a:off x="523875" y="368300"/>
            <a:ext cx="1125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D" altLang="en-US" sz="2400" dirty="0"/>
              <a:t>Matriks-2. </a:t>
            </a:r>
            <a:r>
              <a:rPr lang="en-ID" altLang="en-US" sz="2400" dirty="0" err="1"/>
              <a:t>Hasil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Rekomendasi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Atas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AKIP-2019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297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17907"/>
              </p:ext>
            </p:extLst>
          </p:nvPr>
        </p:nvGraphicFramePr>
        <p:xfrm>
          <a:off x="353322" y="1115451"/>
          <a:ext cx="11315513" cy="557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26">
                  <a:extLst>
                    <a:ext uri="{9D8B030D-6E8A-4147-A177-3AD203B41FA5}">
                      <a16:colId xmlns:a16="http://schemas.microsoft.com/office/drawing/2014/main" val="3221916555"/>
                    </a:ext>
                  </a:extLst>
                </a:gridCol>
                <a:gridCol w="2374710">
                  <a:extLst>
                    <a:ext uri="{9D8B030D-6E8A-4147-A177-3AD203B41FA5}">
                      <a16:colId xmlns:a16="http://schemas.microsoft.com/office/drawing/2014/main" val="3979161034"/>
                    </a:ext>
                  </a:extLst>
                </a:gridCol>
                <a:gridCol w="2524836">
                  <a:extLst>
                    <a:ext uri="{9D8B030D-6E8A-4147-A177-3AD203B41FA5}">
                      <a16:colId xmlns:a16="http://schemas.microsoft.com/office/drawing/2014/main" val="894228373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126567898"/>
                    </a:ext>
                  </a:extLst>
                </a:gridCol>
                <a:gridCol w="1444134">
                  <a:extLst>
                    <a:ext uri="{9D8B030D-6E8A-4147-A177-3AD203B41FA5}">
                      <a16:colId xmlns:a16="http://schemas.microsoft.com/office/drawing/2014/main" val="1696708398"/>
                    </a:ext>
                  </a:extLst>
                </a:gridCol>
                <a:gridCol w="1885919">
                  <a:extLst>
                    <a:ext uri="{9D8B030D-6E8A-4147-A177-3AD203B41FA5}">
                      <a16:colId xmlns:a16="http://schemas.microsoft.com/office/drawing/2014/main" val="14488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HASIL EVALUASI  MENPAN RB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dirty="0" smtClean="0"/>
                        <a:t>REKOMENDASI       MENPAN RB</a:t>
                      </a:r>
                      <a:endParaRPr lang="en-US" sz="1600" dirty="0" smtClean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RENCANA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TINDAK  LANJUT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BUKTI TERIDENTIFI KASI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PENANGGUNG JAWAB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88665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4.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Beberapa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PD </a:t>
                      </a:r>
                      <a:r>
                        <a:rPr lang="en-US" sz="180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Pemerintah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Provinsi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Sulawesi Tengah </a:t>
                      </a:r>
                      <a:r>
                        <a:rPr lang="en-US" sz="180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menyusun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Cascading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sasaran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RPJMD yang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diturunkan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sasaran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Renstra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PD,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kemudian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dijabarkan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eselon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III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Eselon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IV,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namun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Cascading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sepenuhnya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dimanfaatkan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penyusunan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Perjanjian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khususnya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level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eselon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III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IV</a:t>
                      </a:r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dirty="0" err="1" smtClean="0"/>
                        <a:t>Memanfaatkan</a:t>
                      </a:r>
                      <a:r>
                        <a:rPr lang="en-ID" sz="1800" dirty="0" smtClean="0"/>
                        <a:t>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Cascading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penyusunan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indikator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khususnya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level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Eselon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III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IV</a:t>
                      </a:r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 smtClean="0"/>
                        <a:t>Pimpinan</a:t>
                      </a:r>
                      <a:r>
                        <a:rPr lang="en-US" sz="1800" baseline="0" dirty="0" smtClean="0"/>
                        <a:t> PD </a:t>
                      </a:r>
                      <a:r>
                        <a:rPr lang="en-US" sz="1800" baseline="0" dirty="0" err="1" smtClean="0"/>
                        <a:t>melakukan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bimbingan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pengendalian</a:t>
                      </a:r>
                      <a:r>
                        <a:rPr lang="en-US" sz="1800" baseline="0" dirty="0" smtClean="0"/>
                        <a:t> yang </a:t>
                      </a:r>
                      <a:r>
                        <a:rPr lang="en-US" sz="1800" baseline="0" dirty="0" err="1" smtClean="0"/>
                        <a:t>lebih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ketat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kepada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Pej</a:t>
                      </a:r>
                      <a:r>
                        <a:rPr lang="en-US" sz="1800" baseline="0" dirty="0" smtClean="0"/>
                        <a:t>. </a:t>
                      </a:r>
                      <a:r>
                        <a:rPr lang="en-US" sz="1800" baseline="0" dirty="0" err="1" smtClean="0"/>
                        <a:t>Eselon</a:t>
                      </a:r>
                      <a:r>
                        <a:rPr lang="en-US" sz="1800" baseline="0" dirty="0" smtClean="0"/>
                        <a:t>  III </a:t>
                      </a:r>
                      <a:r>
                        <a:rPr lang="en-US" sz="1800" baseline="0" dirty="0" err="1" smtClean="0"/>
                        <a:t>dan</a:t>
                      </a:r>
                      <a:r>
                        <a:rPr lang="en-US" sz="1800" baseline="0" dirty="0" smtClean="0"/>
                        <a:t>  IV agar </a:t>
                      </a:r>
                      <a:r>
                        <a:rPr lang="en-US" sz="1800" i="1" baseline="0" dirty="0" smtClean="0"/>
                        <a:t>Cascading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Kinerja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pranala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i="1" baseline="0" dirty="0" smtClean="0"/>
                        <a:t>(link)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dengan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indikator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kinerja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dalam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Perjanjian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Kinerja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pada</a:t>
                      </a:r>
                      <a:r>
                        <a:rPr lang="en-US" sz="1800" baseline="0" dirty="0" smtClean="0"/>
                        <a:t> level </a:t>
                      </a:r>
                      <a:r>
                        <a:rPr lang="en-US" sz="1800" baseline="0" dirty="0" err="1" smtClean="0"/>
                        <a:t>Eselon</a:t>
                      </a:r>
                      <a:r>
                        <a:rPr lang="en-US" sz="1800" baseline="0" dirty="0" smtClean="0"/>
                        <a:t> III </a:t>
                      </a:r>
                      <a:r>
                        <a:rPr lang="en-US" sz="1800" baseline="0" dirty="0" err="1" smtClean="0"/>
                        <a:t>dan</a:t>
                      </a:r>
                      <a:r>
                        <a:rPr lang="en-US" sz="1800" baseline="0" dirty="0" smtClean="0"/>
                        <a:t> IV.</a:t>
                      </a:r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24494010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 flipH="1">
            <a:off x="523875" y="368300"/>
            <a:ext cx="1125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D" altLang="en-US" sz="2400" dirty="0"/>
              <a:t>Matriks-2. </a:t>
            </a:r>
            <a:r>
              <a:rPr lang="en-ID" altLang="en-US" sz="2400" dirty="0" err="1"/>
              <a:t>Hasil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Rekomendasi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Atas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AKIP-2019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596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62871"/>
              </p:ext>
            </p:extLst>
          </p:nvPr>
        </p:nvGraphicFramePr>
        <p:xfrm>
          <a:off x="353322" y="1115451"/>
          <a:ext cx="11315513" cy="4206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26">
                  <a:extLst>
                    <a:ext uri="{9D8B030D-6E8A-4147-A177-3AD203B41FA5}">
                      <a16:colId xmlns:a16="http://schemas.microsoft.com/office/drawing/2014/main" val="3221916555"/>
                    </a:ext>
                  </a:extLst>
                </a:gridCol>
                <a:gridCol w="2374710">
                  <a:extLst>
                    <a:ext uri="{9D8B030D-6E8A-4147-A177-3AD203B41FA5}">
                      <a16:colId xmlns:a16="http://schemas.microsoft.com/office/drawing/2014/main" val="3979161034"/>
                    </a:ext>
                  </a:extLst>
                </a:gridCol>
                <a:gridCol w="2524836">
                  <a:extLst>
                    <a:ext uri="{9D8B030D-6E8A-4147-A177-3AD203B41FA5}">
                      <a16:colId xmlns:a16="http://schemas.microsoft.com/office/drawing/2014/main" val="894228373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126567898"/>
                    </a:ext>
                  </a:extLst>
                </a:gridCol>
                <a:gridCol w="1444134">
                  <a:extLst>
                    <a:ext uri="{9D8B030D-6E8A-4147-A177-3AD203B41FA5}">
                      <a16:colId xmlns:a16="http://schemas.microsoft.com/office/drawing/2014/main" val="1696708398"/>
                    </a:ext>
                  </a:extLst>
                </a:gridCol>
                <a:gridCol w="1885919">
                  <a:extLst>
                    <a:ext uri="{9D8B030D-6E8A-4147-A177-3AD203B41FA5}">
                      <a16:colId xmlns:a16="http://schemas.microsoft.com/office/drawing/2014/main" val="14488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HASIL EVALUASI  MENPAN RB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dirty="0" smtClean="0"/>
                        <a:t>REKOMENDASI       MENPAN RB</a:t>
                      </a:r>
                      <a:endParaRPr lang="en-US" sz="1600" dirty="0" smtClean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RENCANA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TINDAK  LANJUT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BUKTI TERIDENTIFI KASI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PENANGGUNG JAWAB</a:t>
                      </a:r>
                      <a:endParaRPr lang="en-US" sz="16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88665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smtClean="0"/>
                        <a:t>5.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Pemerintah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Provinsi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Sulawesi Tengah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manajemen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monitoring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evaluasi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pencapaian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target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namun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terintegrasi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perencanaan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penganggaran</a:t>
                      </a:r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dirty="0" err="1" smtClean="0"/>
                        <a:t>Mengembangkan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aplikasi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manajemen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kinerja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secara</a:t>
                      </a:r>
                      <a:r>
                        <a:rPr lang="en-ID" sz="1800" dirty="0" smtClean="0"/>
                        <a:t> </a:t>
                      </a:r>
                      <a:r>
                        <a:rPr lang="en-ID" sz="1800" dirty="0" err="1" smtClean="0"/>
                        <a:t>terintegritas</a:t>
                      </a:r>
                      <a:r>
                        <a:rPr lang="en-ID" sz="1800" dirty="0" smtClean="0"/>
                        <a:t>,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mulai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dari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perencanaan</a:t>
                      </a:r>
                      <a:r>
                        <a:rPr lang="en-ID" sz="1800" baseline="0" dirty="0" smtClean="0"/>
                        <a:t>, </a:t>
                      </a:r>
                      <a:r>
                        <a:rPr lang="en-ID" sz="1800" baseline="0" dirty="0" err="1" smtClean="0"/>
                        <a:t>pengukur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kinerja</a:t>
                      </a:r>
                      <a:r>
                        <a:rPr lang="en-ID" sz="1800" baseline="0" dirty="0" smtClean="0"/>
                        <a:t>, </a:t>
                      </a:r>
                      <a:r>
                        <a:rPr lang="en-ID" sz="1800" baseline="0" dirty="0" err="1" smtClean="0"/>
                        <a:t>dan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penganggaran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sehingga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dapat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baseline="0" dirty="0" err="1" smtClean="0"/>
                        <a:t>menciptakanan</a:t>
                      </a:r>
                      <a:r>
                        <a:rPr lang="en-ID" sz="1800" baseline="0" dirty="0" smtClean="0"/>
                        <a:t> </a:t>
                      </a:r>
                      <a:r>
                        <a:rPr lang="en-ID" sz="1800" i="1" baseline="0" dirty="0" smtClean="0"/>
                        <a:t>performance based budgeting</a:t>
                      </a:r>
                      <a:endParaRPr lang="en-US" sz="1800" i="1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algn="just"/>
                      <a:endParaRPr lang="en-US" sz="1800" i="1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Bappeda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Kominfo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Statistik</a:t>
                      </a:r>
                      <a:r>
                        <a:rPr lang="en-US" sz="1800" dirty="0" smtClean="0"/>
                        <a:t> Daerah</a:t>
                      </a:r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24494010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 flipH="1">
            <a:off x="523875" y="368300"/>
            <a:ext cx="1125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D" altLang="en-US" sz="2400" dirty="0"/>
              <a:t>Matriks-2. </a:t>
            </a:r>
            <a:r>
              <a:rPr lang="en-ID" altLang="en-US" sz="2400" dirty="0" err="1"/>
              <a:t>Hasil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Rekomendasi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Atas</a:t>
            </a:r>
            <a:r>
              <a:rPr lang="en-ID" altLang="en-US" sz="2400" dirty="0"/>
              <a:t> </a:t>
            </a:r>
            <a:r>
              <a:rPr lang="en-ID" altLang="en-US" sz="2400" dirty="0" err="1"/>
              <a:t>Evaluasi</a:t>
            </a:r>
            <a:r>
              <a:rPr lang="en-ID" altLang="en-US" sz="2400" dirty="0"/>
              <a:t> AKIP-2019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51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970</Words>
  <Application>Microsoft Office PowerPoint</Application>
  <PresentationFormat>Widescreen</PresentationFormat>
  <Paragraphs>168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2020-08-09T03:13:46Z</dcterms:created>
  <dcterms:modified xsi:type="dcterms:W3CDTF">2020-08-09T03:17:33Z</dcterms:modified>
</cp:coreProperties>
</file>