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PhAnim="0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关系图"/>
          <p:cNvPicPr>
            <a:picLocks noChangeAspect="1"/>
          </p:cNvPicPr>
          <p:nvPr/>
        </p:nvPicPr>
        <p:blipFill>
          <a:blip r:embed="rId2"/>
          <a:srcRect r="2528" b="10909"/>
          <a:stretch>
            <a:fillRect/>
          </a:stretch>
        </p:blipFill>
        <p:spPr>
          <a:xfrm>
            <a:off x="239184" y="692150"/>
            <a:ext cx="11885083" cy="61102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2117" y="549275"/>
            <a:ext cx="12192000" cy="151130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ChangeArrowheads="1"/>
          </p:cNvSpPr>
          <p:nvPr>
            <p:ph type="subTitle" idx="1"/>
          </p:nvPr>
        </p:nvSpPr>
        <p:spPr>
          <a:xfrm>
            <a:off x="2544233" y="2492375"/>
            <a:ext cx="7393517" cy="12223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056" name="Rectangle 8"/>
          <p:cNvSpPr>
            <a:spLocks noChangeArrowheads="1"/>
          </p:cNvSpPr>
          <p:nvPr>
            <p:ph type="ctrTitle"/>
          </p:nvPr>
        </p:nvSpPr>
        <p:spPr>
          <a:xfrm>
            <a:off x="1007533" y="620713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11" name="Rectangle 4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2" name="Rectangle 5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3" name="Rectangle 6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2117" y="333375"/>
            <a:ext cx="12192000" cy="1009650"/>
          </a:xfrm>
          <a:prstGeom prst="rect">
            <a:avLst/>
          </a:prstGeom>
          <a:gradFill rotWithShape="0">
            <a:gsLst>
              <a:gs pos="0">
                <a:schemeClr val="bg2">
                  <a:gamma/>
                  <a:tint val="0"/>
                  <a:invGamma/>
                </a:schemeClr>
              </a:gs>
              <a:gs pos="100000">
                <a:schemeClr val="bg2">
                  <a:alpha val="53999"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pic>
        <p:nvPicPr>
          <p:cNvPr id="1027" name="Picture 3" descr="关系图"/>
          <p:cNvPicPr>
            <a:picLocks noChangeAspect="1"/>
          </p:cNvPicPr>
          <p:nvPr/>
        </p:nvPicPr>
        <p:blipFill>
          <a:blip r:embed="rId12"/>
          <a:srcRect t="1094" r="8122" b="13318"/>
          <a:stretch>
            <a:fillRect/>
          </a:stretch>
        </p:blipFill>
        <p:spPr>
          <a:xfrm>
            <a:off x="7730067" y="4438650"/>
            <a:ext cx="4453467" cy="2333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Rectangle 4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5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30" name="Rectangle 6"/>
          <p:cNvSpPr>
            <a:spLocks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1" name="Rectangle 7"/>
          <p:cNvSpPr>
            <a:spLocks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bldLvl="0" animBg="1"/>
      <p:bldP spid="1028" grpId="0" bldLvl="0"/>
    </p:bldLst>
  </p:timing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NETWORK SECURITY IMPLEMENTATION</a:t>
            </a:r>
            <a:br>
              <a:rPr lang="en-US" altLang="en-US"/>
            </a:br>
            <a:r>
              <a:rPr lang="en-US" altLang="en-US"/>
              <a:t>BERL 2143</a:t>
            </a:r>
            <a:endParaRPr lang="en-US" altLang="en-US"/>
          </a:p>
        </p:txBody>
      </p:sp>
      <p:graphicFrame>
        <p:nvGraphicFramePr>
          <p:cNvPr id="6" name="Table 5"/>
          <p:cNvGraphicFramePr/>
          <p:nvPr>
            <p:custDataLst>
              <p:tags r:id="rId1"/>
            </p:custDataLst>
          </p:nvPr>
        </p:nvGraphicFramePr>
        <p:xfrm>
          <a:off x="873760" y="3265805"/>
          <a:ext cx="7273290" cy="2856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5585"/>
                <a:gridCol w="195770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/>
                        <a:t>MATRIX NO.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438150"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800">
                          <a:sym typeface="+mn-ea"/>
                        </a:rPr>
                        <a:t>MUHAMMAD AZRUL BIN REDZUAN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p>
                      <a:pPr algn="just">
                        <a:buNone/>
                      </a:pPr>
                      <a:r>
                        <a:rPr lang="en-US" sz="1800">
                          <a:sym typeface="+mn-ea"/>
                        </a:rPr>
                        <a:t>B122310626</a:t>
                      </a:r>
                      <a:endParaRPr lang="en-US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SSH access from PC-Tertiary to R- Prime.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rcRect r="26816"/>
          <a:stretch>
            <a:fillRect/>
          </a:stretch>
        </p:blipFill>
        <p:spPr>
          <a:xfrm>
            <a:off x="5994400" y="2361565"/>
            <a:ext cx="5384800" cy="248158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6440" y="20370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lang="en-US"/>
              <a:t>SSH access will succeed because in router-Tertiary we permit tcp for router Prime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rcRect r="19199"/>
          <a:stretch>
            <a:fillRect/>
          </a:stretch>
        </p:blipFill>
        <p:spPr>
          <a:xfrm>
            <a:off x="377825" y="4342130"/>
            <a:ext cx="5384800" cy="181356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algn="just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This lab involves configuring a secure network with three routers (R-Prime, R-Secondary, R-Tertiary), three PCs (PC-Prime, PC-Secondary, PC-Tertiary), and three servers (Server-Prime, Server-Secondary, Server-Tertiary) connected via switches (S1, S2, S3). 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2400">
                <a:latin typeface="Arial" panose="020B0604020202020204" pitchFamily="34" charset="0"/>
                <a:cs typeface="Arial" panose="020B0604020202020204" pitchFamily="34" charset="0"/>
              </a:rPr>
              <a:t>The setup includes enabling NTP on Server-Prime to synchronize time across routers, configuring secure SSH access on R-Prime, implementing OSPF with MD5 authentication for routing, and using ACLs to control traffic between devices. The lab demonstrates secure communication, efficient routing, and traffic management in a structured network environment.</a:t>
            </a:r>
            <a:endParaRPr lang="en-US" alt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Objective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pPr marL="0" indent="0">
              <a:buFont typeface="Wingdings" panose="05000000000000000000" charset="0"/>
              <a:buNone/>
            </a:pPr>
            <a:r>
              <a:rPr lang="en-US" altLang="en-US" b="1"/>
              <a:t>NTP Synchronization:</a:t>
            </a:r>
            <a:endParaRPr lang="en-US" altLang="en-US" b="1"/>
          </a:p>
          <a:p>
            <a:pPr>
              <a:buFont typeface="Wingdings" panose="05000000000000000000" charset="0"/>
              <a:buChar char="q"/>
            </a:pPr>
            <a:r>
              <a:rPr lang="en-US" altLang="en-US"/>
              <a:t>Configure Server-Prime to provide accurate time to all routers with secure NTP authentication.</a:t>
            </a:r>
            <a:endParaRPr lang="en-US" altLang="en-US"/>
          </a:p>
          <a:p>
            <a:pPr>
              <a:buFont typeface="Wingdings" panose="05000000000000000000" charset="0"/>
              <a:buChar char="q"/>
            </a:pP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en-US" b="1"/>
              <a:t>Secure Remote Access:</a:t>
            </a:r>
            <a:endParaRPr lang="en-US" altLang="en-US" b="1"/>
          </a:p>
          <a:p>
            <a:pPr>
              <a:buFont typeface="Wingdings" panose="05000000000000000000" charset="0"/>
              <a:buChar char="q"/>
            </a:pPr>
            <a:r>
              <a:rPr lang="en-US" altLang="en-US"/>
              <a:t>Set up SSH on the R-Prime router for secure management.</a:t>
            </a:r>
            <a:endParaRPr lang="en-US" altLang="en-US"/>
          </a:p>
          <a:p>
            <a:pPr>
              <a:buFont typeface="Wingdings" panose="05000000000000000000" charset="0"/>
              <a:buChar char="q"/>
            </a:pP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en-US" b="1"/>
              <a:t>Traffic Control:</a:t>
            </a:r>
            <a:endParaRPr lang="en-US" altLang="en-US" b="1"/>
          </a:p>
          <a:p>
            <a:pPr>
              <a:buFont typeface="Wingdings" panose="05000000000000000000" charset="0"/>
              <a:buChar char="q"/>
            </a:pPr>
            <a:r>
              <a:rPr lang="en-US" altLang="en-US"/>
              <a:t>Use ACLs to allow specific traffic, like web access and ping, while blocking unauthorized communication.</a:t>
            </a:r>
            <a:endParaRPr lang="en-US" altLang="en-US"/>
          </a:p>
          <a:p>
            <a:pPr>
              <a:buFont typeface="Wingdings" panose="05000000000000000000" charset="0"/>
              <a:buChar char="q"/>
            </a:pPr>
            <a:endParaRPr lang="en-US" altLang="en-US"/>
          </a:p>
          <a:p>
            <a:pPr marL="0" indent="0">
              <a:buFont typeface="Wingdings" panose="05000000000000000000" charset="0"/>
              <a:buNone/>
            </a:pPr>
            <a:r>
              <a:rPr lang="en-US" altLang="en-US" b="1"/>
              <a:t>OSPF Routing:</a:t>
            </a:r>
            <a:endParaRPr lang="en-US" altLang="en-US" b="1"/>
          </a:p>
          <a:p>
            <a:pPr>
              <a:buFont typeface="Wingdings" panose="05000000000000000000" charset="0"/>
              <a:buChar char="q"/>
            </a:pPr>
            <a:r>
              <a:rPr lang="en-US" altLang="en-US"/>
              <a:t>Implement OSPF routing with MD5 authentication for secure routing updates.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Methodology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6935" y="1510665"/>
            <a:ext cx="7327265" cy="48901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Addressing Table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19170" y="1943735"/>
            <a:ext cx="5153025" cy="41148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Web access from PC-Secondary to Server-Tertiary.</a:t>
            </a:r>
            <a:endParaRPr lang="en-US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376035" y="4356735"/>
            <a:ext cx="5059045" cy="19157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Content Placeholder 4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76035" y="2156460"/>
            <a:ext cx="5059045" cy="19932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838200" y="2061210"/>
            <a:ext cx="4612640" cy="1720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lang="en-US"/>
              <a:t>Only PC-Secondary can web access to server-Tertiary because at Router-Tertiary we made ACL for </a:t>
            </a:r>
            <a:r>
              <a:rPr lang="en-US" b="1"/>
              <a:t>permit tcp host PC-secondary to Server-Tertiary equal world wide web.</a:t>
            </a:r>
            <a:endParaRPr lang="en-US" b="1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rcRect r="19199"/>
          <a:stretch>
            <a:fillRect/>
          </a:stretch>
        </p:blipFill>
        <p:spPr>
          <a:xfrm>
            <a:off x="297180" y="4149725"/>
            <a:ext cx="5702935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FTP access from PC- Secondary to Server-Tertiary.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76975" y="1865630"/>
            <a:ext cx="5384800" cy="294957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200" y="186563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FTP access from pc-secondary to server-tertiary is Failed, because </a:t>
            </a:r>
            <a:r>
              <a:rPr lang="en-US" b="1"/>
              <a:t>no permit for ftp access</a:t>
            </a:r>
            <a:r>
              <a:rPr lang="en-US"/>
              <a:t>, and already declared permit for a traffic and it make any traffic that have no permit by default is denied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2041525" y="47612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rcRect r="19199"/>
          <a:stretch>
            <a:fillRect/>
          </a:stretch>
        </p:blipFill>
        <p:spPr>
          <a:xfrm>
            <a:off x="306070" y="4172585"/>
            <a:ext cx="5384800" cy="15690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Ping from PC- Secondary to Server-Tertiary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217920" y="2152650"/>
            <a:ext cx="5584190" cy="22904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 Box 6"/>
          <p:cNvSpPr txBox="1"/>
          <p:nvPr/>
        </p:nvSpPr>
        <p:spPr>
          <a:xfrm>
            <a:off x="1000760" y="20332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lang="en-US"/>
              <a:t>The ping will succeed because in ACL we make </a:t>
            </a:r>
            <a:r>
              <a:rPr lang="en-US" b="1"/>
              <a:t>permit for icmp</a:t>
            </a:r>
            <a:r>
              <a:rPr lang="en-US"/>
              <a:t>, this is for give ping for a traffic</a:t>
            </a:r>
            <a:endParaRPr lang="en-US"/>
          </a:p>
        </p:txBody>
      </p:sp>
      <p:pic>
        <p:nvPicPr>
          <p:cNvPr id="11" name="Content Placeholder 10"/>
          <p:cNvPicPr>
            <a:picLocks noChangeAspect="1"/>
          </p:cNvPicPr>
          <p:nvPr>
            <p:ph sz="half" idx="2"/>
          </p:nvPr>
        </p:nvPicPr>
        <p:blipFill>
          <a:blip r:embed="rId2"/>
          <a:srcRect r="19199"/>
          <a:stretch>
            <a:fillRect/>
          </a:stretch>
        </p:blipFill>
        <p:spPr>
          <a:xfrm>
            <a:off x="609600" y="4442460"/>
            <a:ext cx="5384800" cy="174244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Ping from PC- Secondary to Server-Prime.</a:t>
            </a:r>
            <a:endParaRPr lang="en-US" altLang="en-US"/>
          </a:p>
        </p:txBody>
      </p:sp>
      <p:pic>
        <p:nvPicPr>
          <p:cNvPr id="5" name="Content Placeholder 4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5755640" y="1874520"/>
            <a:ext cx="6047740" cy="245681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36600" y="1874520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algn="just">
              <a:buFont typeface="Wingdings" panose="05000000000000000000" charset="0"/>
              <a:buChar char="q"/>
            </a:pPr>
            <a:r>
              <a:rPr lang="en-US"/>
              <a:t>The ping will Failed because in secondary router we make ACL for </a:t>
            </a:r>
            <a:r>
              <a:rPr lang="en-US" b="1"/>
              <a:t>deny icmp server prime host address</a:t>
            </a:r>
            <a:r>
              <a:rPr lang="en-US"/>
              <a:t>. So the ping will fail only between pc-secondary to server-prime</a:t>
            </a:r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9560" y="4629785"/>
            <a:ext cx="6247765" cy="17449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72*184"/>
  <p:tag name="TABLE_ENDDRAG_RECT" val="65*249*572*184"/>
</p:tagLst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siness Cooperate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usiness Cooper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usiness Cooper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usiness Cooper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2070</Words>
  <Application>WPS Presentation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Business Cooperate</vt:lpstr>
      <vt:lpstr>NETWORK SECURITY IMPLEMENTATION BERL 2143</vt:lpstr>
      <vt:lpstr>Introduction</vt:lpstr>
      <vt:lpstr>Objective</vt:lpstr>
      <vt:lpstr>Methodology</vt:lpstr>
      <vt:lpstr>Addressing Table</vt:lpstr>
      <vt:lpstr>Web access from PC-Secondary to Server-Tertiary.</vt:lpstr>
      <vt:lpstr>FTP access from PC- Secondary to Server-Tertiary.</vt:lpstr>
      <vt:lpstr>Ping from PC- Secondary to Server-Tertiary</vt:lpstr>
      <vt:lpstr>Ping from PC- Secondary to Server-Prime.</vt:lpstr>
      <vt:lpstr>SSH access from PC-Tertiary to R- Prime.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IMPLEMENTATION BERL 2143</dc:title>
  <dc:creator>User</dc:creator>
  <cp:lastModifiedBy>google1586489435</cp:lastModifiedBy>
  <cp:revision>4</cp:revision>
  <dcterms:created xsi:type="dcterms:W3CDTF">2025-01-16T14:24:00Z</dcterms:created>
  <dcterms:modified xsi:type="dcterms:W3CDTF">2025-10-24T12:48:02Z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6584554C2E3346BC8FFD076C5016E05D_11</vt:lpwstr>
  </property>
  <property fmtid="{D5CDD505-2E9C-101B-9397-08002B2CF9AE}" pid="3" name="KSOProductBuildVer">
    <vt:lpwstr>1033-12.2.0.23131</vt:lpwstr>
  </property>
</Properties>
</file>