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4" r:id="rId6"/>
    <p:sldId id="262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3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A22"/>
    <a:srgbClr val="97C139"/>
    <a:srgbClr val="C0DE25"/>
    <a:srgbClr val="975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E74F-3FE7-46E6-8FF7-918601BAEDE2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38BF-468E-4FDE-8834-5BB8BDB769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7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296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494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38BF-468E-4FDE-8834-5BB8BDB769A4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844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6CE2-FAF3-C9F8-79EB-FFB29600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237A-7C02-8507-7747-8D44ABDF3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49E7-E35A-6DAF-8CD1-B39A677C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6847-31A7-E918-4B87-6597F186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E53D-55CC-0699-D310-161F25FE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721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CA01-846E-2388-99B2-29B69284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D9EC0-268B-08A3-523F-A49A264D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4801-2059-9119-87D1-5C3FFC54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F15E-829C-EB44-78E4-66AD9BAC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E711-2728-D44A-E0A7-4C5EB2E5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321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42845-F29E-E95E-5BBE-EF90B23D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F536B-6C62-69D9-A720-39D2F116E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126A-D2E7-188B-593A-9CC5A30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9EAC-FABA-4041-8E00-F8F88F71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7600-8F69-3C68-7E11-6217C94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51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58C7-EBE8-6048-0DD8-A7D90A27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C27A-0BEB-D1F9-ADE5-94DF1F78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BB66-B7FF-5372-17E4-9CC4AF58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0624-A15D-E9A0-5EC6-E5764863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7C26D-9DB5-BE4B-0D11-049C8B4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7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FDC5-5CD8-40A6-2CD0-D775C193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18F41-17BF-82F9-B204-8C22DFA9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4BC2-53CB-B499-F15C-C0A89BED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1CF1-517C-8BCB-5F97-AC668AE1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B6EA-9A9E-A54A-8E3B-56DC23D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202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23BF-C179-B25A-C4D4-4EE78868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01F4-C99F-F078-EA9D-47579012D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6D8C6-47EC-0B96-8927-5DAEBD466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90F9A-16D7-1A9B-EE77-91D711DC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55CC-BF22-A09E-3F31-1E4311B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B6056-1141-8E5B-66E6-266A9308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102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8182-9150-6164-23C4-C85CC440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BC3A4-688F-7914-170C-898FC634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AB764-D40D-FB8D-E383-6C06DEFF1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29B92-DF6E-6DE3-606C-6D089E0BC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08454-B4B2-57F2-2319-5B276BF5C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C195D-D24D-6609-DC4F-60C5D9BB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825F4-EE21-97BB-9190-C7A06AB8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CC232-1AE5-DED4-73E4-D9160236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287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34EA-F1EA-D742-F8D7-71B4ED24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7B66-33D4-794F-0AFC-DE507910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2C6B-C5E4-8232-15D3-24E6BB8E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48417-9CF4-17F3-9CA6-957CF6D2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84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319F8-379C-D9A2-99A9-7AE80D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6B2E8-E192-2F65-7AF0-286923F2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1685-4B80-BB0F-C7F0-2370E796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54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D53-F5D1-5485-E7B5-463B8020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EE65-008F-1AB5-AE6E-C98C8D4F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CCB12-4B22-753F-A8AA-5E9CA1EA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5F52-0488-E18A-46FB-EA256DD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D4121-9B6F-4F86-2DE7-72138077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8998-0D46-B352-D45E-2485201F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5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CA3B-2D9B-0CD2-37C9-80455A77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257DE-9786-5517-BB9A-4BC2C0167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DBBA-378E-3AC3-7963-7E1164591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3C410-8D7A-3126-0D5E-328B2AD5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A176-397C-AC90-A9F3-7DA29FE2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41A3-2850-F745-6CD2-82465687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19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274BC-6637-817D-26E7-20322F53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E7C4-F2DC-6E09-EB08-BD339BA2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89DE-CE0F-DCB8-65CC-6C1DD807E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2DBA6-089B-47E1-8EBA-3AC481BD9157}" type="datetimeFigureOut">
              <a:rPr lang="en-DE" smtClean="0"/>
              <a:t>09/07/2024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0CF3-E4E6-8C81-46AE-E18475BB2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C87B-089A-894F-788B-140A44E23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D4ADA-2F5A-4C40-8E79-E7EDF63A0E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98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y.io/en/latest/cluster/kubernetes/index.html#over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y.io/en/latest/cluster/key-concepts.html#ray-clust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DD4F49-389F-C648-7A31-F08FB64D7775}"/>
              </a:ext>
            </a:extLst>
          </p:cNvPr>
          <p:cNvSpPr/>
          <p:nvPr/>
        </p:nvSpPr>
        <p:spPr>
          <a:xfrm>
            <a:off x="7040209" y="2123956"/>
            <a:ext cx="3641330" cy="195445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87242-D47F-3545-B8DA-7E53C42B674A}"/>
              </a:ext>
            </a:extLst>
          </p:cNvPr>
          <p:cNvSpPr/>
          <p:nvPr/>
        </p:nvSpPr>
        <p:spPr>
          <a:xfrm>
            <a:off x="6739465" y="1292886"/>
            <a:ext cx="4250268" cy="5336514"/>
          </a:xfrm>
          <a:prstGeom prst="roundRect">
            <a:avLst/>
          </a:prstGeom>
          <a:noFill/>
          <a:ln w="5715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99A739-0586-A6B4-C11C-6F4B968FF307}"/>
              </a:ext>
            </a:extLst>
          </p:cNvPr>
          <p:cNvSpPr/>
          <p:nvPr/>
        </p:nvSpPr>
        <p:spPr>
          <a:xfrm>
            <a:off x="7688241" y="1865723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namespaces1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D02956C-5ED2-5671-3FA1-9042782B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97" y="2700521"/>
            <a:ext cx="883246" cy="883246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770910-AA3E-EF89-7BE0-FC6CB0DDFFA8}"/>
              </a:ext>
            </a:extLst>
          </p:cNvPr>
          <p:cNvSpPr/>
          <p:nvPr/>
        </p:nvSpPr>
        <p:spPr>
          <a:xfrm>
            <a:off x="4070598" y="2647938"/>
            <a:ext cx="1776687" cy="935829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  <a:latin typeface="Arail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ail"/>
              </a:rPr>
              <a:t>cluster role</a:t>
            </a:r>
          </a:p>
          <a:p>
            <a:pPr algn="ctr"/>
            <a:r>
              <a:rPr lang="en-DE" sz="1600" dirty="0">
                <a:solidFill>
                  <a:schemeClr val="bg1"/>
                </a:solidFill>
                <a:latin typeface="Arail"/>
              </a:rPr>
              <a:t>get, watch, create, list</a:t>
            </a:r>
          </a:p>
          <a:p>
            <a:pPr algn="ctr"/>
            <a:endParaRPr lang="en-DE" dirty="0">
              <a:latin typeface="Arail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41E442-F6CD-EFD0-DBB8-AA1C12007C03}"/>
              </a:ext>
            </a:extLst>
          </p:cNvPr>
          <p:cNvSpPr/>
          <p:nvPr/>
        </p:nvSpPr>
        <p:spPr>
          <a:xfrm>
            <a:off x="7448002" y="3189177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pod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2B2FD94-1EB0-7E15-B10B-CC94B5D4D73C}"/>
              </a:ext>
            </a:extLst>
          </p:cNvPr>
          <p:cNvSpPr/>
          <p:nvPr/>
        </p:nvSpPr>
        <p:spPr>
          <a:xfrm>
            <a:off x="8933482" y="3189177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service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277D27B-DA47-BD4D-6C09-045432670410}"/>
              </a:ext>
            </a:extLst>
          </p:cNvPr>
          <p:cNvSpPr/>
          <p:nvPr/>
        </p:nvSpPr>
        <p:spPr>
          <a:xfrm>
            <a:off x="7448002" y="2640180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deployment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599B4F-AAA8-DDD3-786A-B7634FF0ED35}"/>
              </a:ext>
            </a:extLst>
          </p:cNvPr>
          <p:cNvSpPr/>
          <p:nvPr/>
        </p:nvSpPr>
        <p:spPr>
          <a:xfrm>
            <a:off x="8933482" y="2640180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configmap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61AA7B-7C2E-13E5-44D6-295D12EA6505}"/>
              </a:ext>
            </a:extLst>
          </p:cNvPr>
          <p:cNvSpPr/>
          <p:nvPr/>
        </p:nvSpPr>
        <p:spPr>
          <a:xfrm>
            <a:off x="1845646" y="2651911"/>
            <a:ext cx="1776687" cy="935829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  <a:latin typeface="Arail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ail"/>
              </a:rPr>
              <a:t>cluster role binding</a:t>
            </a:r>
          </a:p>
          <a:p>
            <a:pPr algn="ctr"/>
            <a:r>
              <a:rPr lang="en-DE" sz="1600" dirty="0">
                <a:solidFill>
                  <a:schemeClr val="bg1"/>
                </a:solidFill>
                <a:latin typeface="Arail"/>
              </a:rPr>
              <a:t>rolebinding-role</a:t>
            </a:r>
          </a:p>
          <a:p>
            <a:pPr algn="ctr"/>
            <a:endParaRPr lang="en-DE" dirty="0">
              <a:latin typeface="Arail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91535C-AEFB-53BC-4672-EC56AABB8A65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1115387" y="3119824"/>
            <a:ext cx="730259" cy="2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B95D4E-1448-14B9-7009-C6073910B4AA}"/>
              </a:ext>
            </a:extLst>
          </p:cNvPr>
          <p:cNvCxnSpPr>
            <a:cxnSpLocks/>
          </p:cNvCxnSpPr>
          <p:nvPr/>
        </p:nvCxnSpPr>
        <p:spPr>
          <a:xfrm>
            <a:off x="3622333" y="3135162"/>
            <a:ext cx="476570" cy="0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9F4939-7100-1B61-EFD8-C41D13159878}"/>
              </a:ext>
            </a:extLst>
          </p:cNvPr>
          <p:cNvCxnSpPr>
            <a:cxnSpLocks/>
          </p:cNvCxnSpPr>
          <p:nvPr/>
        </p:nvCxnSpPr>
        <p:spPr>
          <a:xfrm>
            <a:off x="5847285" y="3135162"/>
            <a:ext cx="1194323" cy="0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2871AE-1252-45FB-1DE0-1EDC812138CD}"/>
              </a:ext>
            </a:extLst>
          </p:cNvPr>
          <p:cNvSpPr/>
          <p:nvPr/>
        </p:nvSpPr>
        <p:spPr>
          <a:xfrm>
            <a:off x="7688241" y="1034653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cluster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EAFFF3-6B17-12CF-AD26-7336DD9E1860}"/>
              </a:ext>
            </a:extLst>
          </p:cNvPr>
          <p:cNvSpPr txBox="1"/>
          <p:nvPr/>
        </p:nvSpPr>
        <p:spPr>
          <a:xfrm>
            <a:off x="106855" y="313733"/>
            <a:ext cx="6632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Source</a:t>
            </a:r>
            <a:r>
              <a:rPr lang="en-DE" sz="1600" dirty="0"/>
              <a:t>: </a:t>
            </a:r>
            <a:r>
              <a:rPr lang="en-DE" sz="1400" dirty="0"/>
              <a:t>https://medium.com/rahasak/kubernetes-role-base-access-control-with-service-account-e4c65e3f25cc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7DCE73-1D54-3C2E-6AFB-1D9AB1CDD82E}"/>
              </a:ext>
            </a:extLst>
          </p:cNvPr>
          <p:cNvSpPr txBox="1"/>
          <p:nvPr/>
        </p:nvSpPr>
        <p:spPr>
          <a:xfrm>
            <a:off x="509369" y="342502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ail"/>
              </a:rPr>
              <a:t>user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170ED3-8F01-5F61-AF98-1E0F627FD92F}"/>
              </a:ext>
            </a:extLst>
          </p:cNvPr>
          <p:cNvSpPr/>
          <p:nvPr/>
        </p:nvSpPr>
        <p:spPr>
          <a:xfrm>
            <a:off x="7040209" y="4479081"/>
            <a:ext cx="3641330" cy="195445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002AA8C-E023-8949-5C3F-D1D15CD223FA}"/>
              </a:ext>
            </a:extLst>
          </p:cNvPr>
          <p:cNvSpPr/>
          <p:nvPr/>
        </p:nvSpPr>
        <p:spPr>
          <a:xfrm>
            <a:off x="7439497" y="5456308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pod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A8758B3-20C1-7BC6-F723-BDCA39045484}"/>
              </a:ext>
            </a:extLst>
          </p:cNvPr>
          <p:cNvSpPr/>
          <p:nvPr/>
        </p:nvSpPr>
        <p:spPr>
          <a:xfrm>
            <a:off x="8924977" y="5456308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service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9CD960A-F20D-98B8-F1DB-D1D52BAEDAE4}"/>
              </a:ext>
            </a:extLst>
          </p:cNvPr>
          <p:cNvSpPr/>
          <p:nvPr/>
        </p:nvSpPr>
        <p:spPr>
          <a:xfrm>
            <a:off x="7439497" y="4907311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deployment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4B28DBC-6009-B073-17BD-D213F121F394}"/>
              </a:ext>
            </a:extLst>
          </p:cNvPr>
          <p:cNvSpPr/>
          <p:nvPr/>
        </p:nvSpPr>
        <p:spPr>
          <a:xfrm>
            <a:off x="8924977" y="4907311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configmap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29735E9-FFE2-A064-0FED-5ACABB472259}"/>
              </a:ext>
            </a:extLst>
          </p:cNvPr>
          <p:cNvSpPr/>
          <p:nvPr/>
        </p:nvSpPr>
        <p:spPr>
          <a:xfrm>
            <a:off x="7688241" y="4209145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namespaces2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CD2E916-1DD1-673D-8DFE-FDE25413EE59}"/>
              </a:ext>
            </a:extLst>
          </p:cNvPr>
          <p:cNvCxnSpPr>
            <a:stCxn id="33" idx="2"/>
            <a:endCxn id="70" idx="1"/>
          </p:cNvCxnSpPr>
          <p:nvPr/>
        </p:nvCxnSpPr>
        <p:spPr>
          <a:xfrm rot="16200000" flipH="1">
            <a:off x="5063305" y="3479403"/>
            <a:ext cx="1872541" cy="2081267"/>
          </a:xfrm>
          <a:prstGeom prst="bentConnector2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Tick with solid fill">
            <a:extLst>
              <a:ext uri="{FF2B5EF4-FFF2-40B4-BE49-F238E27FC236}">
                <a16:creationId xmlns:a16="http://schemas.microsoft.com/office/drawing/2014/main" id="{B648D2BD-DAED-7EEE-5A3E-F351782BD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920" y="2649416"/>
            <a:ext cx="461173" cy="461173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0AEA9404-2917-108E-4415-EE9143BF4B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8942" y="4314317"/>
            <a:ext cx="408970" cy="4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3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DCF38B-BDE6-680C-5128-938DF2A09672}"/>
              </a:ext>
            </a:extLst>
          </p:cNvPr>
          <p:cNvSpPr/>
          <p:nvPr/>
        </p:nvSpPr>
        <p:spPr>
          <a:xfrm>
            <a:off x="1303867" y="2650067"/>
            <a:ext cx="1608666" cy="5503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trainer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637D2-3A46-CDDA-B2F7-C4504099CFB1}"/>
              </a:ext>
            </a:extLst>
          </p:cNvPr>
          <p:cNvSpPr/>
          <p:nvPr/>
        </p:nvSpPr>
        <p:spPr>
          <a:xfrm>
            <a:off x="4047067" y="2641600"/>
            <a:ext cx="1608666" cy="5503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tuner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9A0D3-BCD0-213D-74DE-ADCFA6E0DBB2}"/>
              </a:ext>
            </a:extLst>
          </p:cNvPr>
          <p:cNvSpPr txBox="1"/>
          <p:nvPr/>
        </p:nvSpPr>
        <p:spPr>
          <a:xfrm>
            <a:off x="3166533" y="626533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Hyperparameter tunning</a:t>
            </a:r>
            <a:br>
              <a:rPr lang="en-DE" dirty="0"/>
            </a:b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189AC7-EBD6-CAF9-2BD1-63A8F6260C5B}"/>
              </a:ext>
            </a:extLst>
          </p:cNvPr>
          <p:cNvSpPr/>
          <p:nvPr/>
        </p:nvSpPr>
        <p:spPr>
          <a:xfrm>
            <a:off x="7747000" y="1921933"/>
            <a:ext cx="3048000" cy="1778000"/>
          </a:xfrm>
          <a:prstGeom prst="roundRect">
            <a:avLst/>
          </a:prstGeom>
          <a:solidFill>
            <a:srgbClr val="97C139"/>
          </a:solidFill>
          <a:ln w="3810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6D830E-5A3C-BCF4-538D-874ED2ED75E0}"/>
              </a:ext>
            </a:extLst>
          </p:cNvPr>
          <p:cNvSpPr/>
          <p:nvPr/>
        </p:nvSpPr>
        <p:spPr>
          <a:xfrm>
            <a:off x="7950202" y="2116668"/>
            <a:ext cx="3048000" cy="1778000"/>
          </a:xfrm>
          <a:prstGeom prst="roundRect">
            <a:avLst/>
          </a:prstGeom>
          <a:solidFill>
            <a:srgbClr val="97C139"/>
          </a:solidFill>
          <a:ln w="3810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29E157-5E2D-CAF4-2BE0-295B60C843C6}"/>
              </a:ext>
            </a:extLst>
          </p:cNvPr>
          <p:cNvSpPr/>
          <p:nvPr/>
        </p:nvSpPr>
        <p:spPr>
          <a:xfrm>
            <a:off x="8153404" y="2328337"/>
            <a:ext cx="3048000" cy="1778000"/>
          </a:xfrm>
          <a:prstGeom prst="roundRect">
            <a:avLst/>
          </a:prstGeom>
          <a:solidFill>
            <a:srgbClr val="97C139"/>
          </a:solidFill>
          <a:ln w="3810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FAA92-33B7-AE7B-0EA2-01B10E780457}"/>
              </a:ext>
            </a:extLst>
          </p:cNvPr>
          <p:cNvSpPr/>
          <p:nvPr/>
        </p:nvSpPr>
        <p:spPr>
          <a:xfrm>
            <a:off x="8280401" y="3175004"/>
            <a:ext cx="965200" cy="431796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3D479-EDD1-AAA0-28EF-03D5DC6ADE54}"/>
              </a:ext>
            </a:extLst>
          </p:cNvPr>
          <p:cNvSpPr txBox="1"/>
          <p:nvPr/>
        </p:nvSpPr>
        <p:spPr>
          <a:xfrm>
            <a:off x="8280400" y="247226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>
                    <a:lumMod val="95000"/>
                  </a:schemeClr>
                </a:solidFill>
              </a:rPr>
              <a:t>Trial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86DEC1-9F50-9996-9604-2E84EE615CE5}"/>
              </a:ext>
            </a:extLst>
          </p:cNvPr>
          <p:cNvSpPr/>
          <p:nvPr/>
        </p:nvSpPr>
        <p:spPr>
          <a:xfrm>
            <a:off x="9550404" y="2656933"/>
            <a:ext cx="1032933" cy="43179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worker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6D9CD5-E4D0-EFAC-C975-4BCC4867C3BB}"/>
              </a:ext>
            </a:extLst>
          </p:cNvPr>
          <p:cNvSpPr/>
          <p:nvPr/>
        </p:nvSpPr>
        <p:spPr>
          <a:xfrm>
            <a:off x="9787474" y="2894003"/>
            <a:ext cx="1032933" cy="43179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worker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549D01-FA22-A531-9524-83FD5D67A7B6}"/>
              </a:ext>
            </a:extLst>
          </p:cNvPr>
          <p:cNvSpPr/>
          <p:nvPr/>
        </p:nvSpPr>
        <p:spPr>
          <a:xfrm>
            <a:off x="10033011" y="3148007"/>
            <a:ext cx="1032933" cy="431796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worker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D4687654-3058-6C53-C630-BA0F3B2CFB33}"/>
              </a:ext>
            </a:extLst>
          </p:cNvPr>
          <p:cNvSpPr/>
          <p:nvPr/>
        </p:nvSpPr>
        <p:spPr>
          <a:xfrm>
            <a:off x="6028267" y="2383367"/>
            <a:ext cx="1337729" cy="406400"/>
          </a:xfrm>
          <a:prstGeom prst="flowChartTerminator">
            <a:avLst/>
          </a:prstGeom>
          <a:solidFill>
            <a:srgbClr val="C0DE25"/>
          </a:solidFill>
          <a:ln>
            <a:solidFill>
              <a:srgbClr val="6A8A2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tuner.fit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6A678B-27B9-25FC-4206-34B4786577CE}"/>
              </a:ext>
            </a:extLst>
          </p:cNvPr>
          <p:cNvCxnSpPr>
            <a:cxnSpLocks/>
          </p:cNvCxnSpPr>
          <p:nvPr/>
        </p:nvCxnSpPr>
        <p:spPr>
          <a:xfrm>
            <a:off x="2912533" y="2937933"/>
            <a:ext cx="1126067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430567-B468-C763-6A76-3B14525C30C9}"/>
              </a:ext>
            </a:extLst>
          </p:cNvPr>
          <p:cNvCxnSpPr>
            <a:cxnSpLocks/>
          </p:cNvCxnSpPr>
          <p:nvPr/>
        </p:nvCxnSpPr>
        <p:spPr>
          <a:xfrm>
            <a:off x="5655733" y="2937933"/>
            <a:ext cx="2091267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4FC8D8-1516-C725-6558-8D5847C4FC64}"/>
              </a:ext>
            </a:extLst>
          </p:cNvPr>
          <p:cNvSpPr txBox="1"/>
          <p:nvPr/>
        </p:nvSpPr>
        <p:spPr>
          <a:xfrm>
            <a:off x="1964267" y="5181600"/>
            <a:ext cx="7135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Source: </a:t>
            </a:r>
            <a:r>
              <a:rPr lang="de-DE" sz="1400" dirty="0"/>
              <a:t>https://docs.ray.io/en/latest/ray-overview/use-cases.html#hyperparameter-tuning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93066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A5DBA7-B473-B8EC-7FE4-2ADA4A2D254A}"/>
              </a:ext>
            </a:extLst>
          </p:cNvPr>
          <p:cNvSpPr/>
          <p:nvPr/>
        </p:nvSpPr>
        <p:spPr>
          <a:xfrm>
            <a:off x="3274102" y="948750"/>
            <a:ext cx="5163000" cy="2022323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F54A5-8CC1-E27C-4AB9-AF7E7D85B105}"/>
              </a:ext>
            </a:extLst>
          </p:cNvPr>
          <p:cNvSpPr txBox="1"/>
          <p:nvPr/>
        </p:nvSpPr>
        <p:spPr>
          <a:xfrm>
            <a:off x="1159933" y="397934"/>
            <a:ext cx="2114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</a:t>
            </a:r>
            <a:r>
              <a:rPr lang="de-DE" dirty="0"/>
              <a:t>istributed</a:t>
            </a:r>
            <a:r>
              <a:rPr lang="en-DE" dirty="0"/>
              <a:t> T</a:t>
            </a:r>
            <a:r>
              <a:rPr lang="de-DE" dirty="0"/>
              <a:t>raining</a:t>
            </a:r>
            <a:br>
              <a:rPr lang="en-DE" dirty="0"/>
            </a:br>
            <a:endParaRPr lang="en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F2449F-636A-B141-2D0B-EEA49B0AFCF3}"/>
              </a:ext>
            </a:extLst>
          </p:cNvPr>
          <p:cNvGrpSpPr/>
          <p:nvPr/>
        </p:nvGrpSpPr>
        <p:grpSpPr>
          <a:xfrm>
            <a:off x="3666132" y="1444204"/>
            <a:ext cx="1312333" cy="1312333"/>
            <a:chOff x="2853266" y="1758198"/>
            <a:chExt cx="1312333" cy="1312333"/>
          </a:xfrm>
        </p:grpSpPr>
        <p:pic>
          <p:nvPicPr>
            <p:cNvPr id="10" name="Graphic 9" descr="Paper outline">
              <a:extLst>
                <a:ext uri="{FF2B5EF4-FFF2-40B4-BE49-F238E27FC236}">
                  <a16:creationId xmlns:a16="http://schemas.microsoft.com/office/drawing/2014/main" id="{92D14E45-779A-9F66-DE66-75039BC08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D70B54-5BFC-7C09-18AD-265DAE1B87F0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523220"/>
            </a:xfrm>
            <a:prstGeom prst="rect">
              <a:avLst/>
            </a:prstGeom>
            <a:solidFill>
              <a:srgbClr val="6A8A22"/>
            </a:solidFill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</a:t>
              </a:r>
              <a:br>
                <a:rPr lang="en-DE" sz="1400" dirty="0">
                  <a:solidFill>
                    <a:schemeClr val="bg1"/>
                  </a:solidFill>
                </a:rPr>
              </a:br>
              <a:r>
                <a:rPr lang="en-DE" sz="1400" dirty="0">
                  <a:solidFill>
                    <a:schemeClr val="bg1"/>
                  </a:solidFill>
                </a:rPr>
                <a:t>shard 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97F818-DB76-B07C-E3E5-680C3EC30B95}"/>
              </a:ext>
            </a:extLst>
          </p:cNvPr>
          <p:cNvGrpSpPr/>
          <p:nvPr/>
        </p:nvGrpSpPr>
        <p:grpSpPr>
          <a:xfrm>
            <a:off x="5748932" y="1444204"/>
            <a:ext cx="1312333" cy="1312333"/>
            <a:chOff x="2853266" y="1758198"/>
            <a:chExt cx="1312333" cy="1312333"/>
          </a:xfrm>
        </p:grpSpPr>
        <p:pic>
          <p:nvPicPr>
            <p:cNvPr id="14" name="Graphic 13" descr="Paper outline">
              <a:extLst>
                <a:ext uri="{FF2B5EF4-FFF2-40B4-BE49-F238E27FC236}">
                  <a16:creationId xmlns:a16="http://schemas.microsoft.com/office/drawing/2014/main" id="{7C10C0E5-F4A6-28C5-530A-A9EEF9A1C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AB3267-4526-C9BB-9008-91A0CDFB937F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523220"/>
            </a:xfrm>
            <a:prstGeom prst="rect">
              <a:avLst/>
            </a:prstGeom>
            <a:solidFill>
              <a:srgbClr val="6A8A22"/>
            </a:solidFill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</a:t>
              </a:r>
              <a:br>
                <a:rPr lang="en-DE" sz="1400" dirty="0">
                  <a:solidFill>
                    <a:schemeClr val="bg1"/>
                  </a:solidFill>
                </a:rPr>
              </a:br>
              <a:r>
                <a:rPr lang="en-DE" sz="1400" dirty="0">
                  <a:solidFill>
                    <a:schemeClr val="bg1"/>
                  </a:solidFill>
                </a:rPr>
                <a:t>shard..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9CA556-0118-9D16-32EF-1BF034F87AE6}"/>
              </a:ext>
            </a:extLst>
          </p:cNvPr>
          <p:cNvGrpSpPr/>
          <p:nvPr/>
        </p:nvGrpSpPr>
        <p:grpSpPr>
          <a:xfrm>
            <a:off x="4707532" y="1444205"/>
            <a:ext cx="1312333" cy="1312333"/>
            <a:chOff x="2853266" y="1758198"/>
            <a:chExt cx="1312333" cy="1312333"/>
          </a:xfrm>
        </p:grpSpPr>
        <p:pic>
          <p:nvPicPr>
            <p:cNvPr id="17" name="Graphic 16" descr="Paper outline">
              <a:extLst>
                <a:ext uri="{FF2B5EF4-FFF2-40B4-BE49-F238E27FC236}">
                  <a16:creationId xmlns:a16="http://schemas.microsoft.com/office/drawing/2014/main" id="{F2A7055E-C956-9CB1-8860-5F8855CAE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39871F-FF48-411C-1633-9BE49C3ECDE3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523220"/>
            </a:xfrm>
            <a:prstGeom prst="rect">
              <a:avLst/>
            </a:prstGeom>
            <a:solidFill>
              <a:srgbClr val="6A8A22"/>
            </a:solidFill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</a:t>
              </a:r>
              <a:br>
                <a:rPr lang="en-DE" sz="1400" dirty="0">
                  <a:solidFill>
                    <a:schemeClr val="bg1"/>
                  </a:solidFill>
                </a:rPr>
              </a:br>
              <a:r>
                <a:rPr lang="en-DE" sz="1400" dirty="0">
                  <a:solidFill>
                    <a:schemeClr val="bg1"/>
                  </a:solidFill>
                </a:rPr>
                <a:t>shard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418EBC-6016-E184-F4E8-EBA0BDF677AF}"/>
              </a:ext>
            </a:extLst>
          </p:cNvPr>
          <p:cNvGrpSpPr/>
          <p:nvPr/>
        </p:nvGrpSpPr>
        <p:grpSpPr>
          <a:xfrm>
            <a:off x="6790332" y="1444204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20" name="Graphic 19" descr="Paper outline">
              <a:extLst>
                <a:ext uri="{FF2B5EF4-FFF2-40B4-BE49-F238E27FC236}">
                  <a16:creationId xmlns:a16="http://schemas.microsoft.com/office/drawing/2014/main" id="{AC5243AD-4B86-866C-79D4-00EBA3A21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031564-7C00-B74D-07A1-915FED160D5E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</a:t>
              </a:r>
              <a:br>
                <a:rPr lang="en-DE" sz="1400" dirty="0">
                  <a:solidFill>
                    <a:schemeClr val="bg1"/>
                  </a:solidFill>
                </a:rPr>
              </a:br>
              <a:r>
                <a:rPr lang="en-DE" sz="1400" dirty="0">
                  <a:solidFill>
                    <a:schemeClr val="bg1"/>
                  </a:solidFill>
                </a:rPr>
                <a:t>shard 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C32321-FAC2-8F19-1A7C-9F56DC21BA30}"/>
              </a:ext>
            </a:extLst>
          </p:cNvPr>
          <p:cNvSpPr txBox="1"/>
          <p:nvPr/>
        </p:nvSpPr>
        <p:spPr>
          <a:xfrm>
            <a:off x="5071797" y="1011811"/>
            <a:ext cx="156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trained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3C0105-CAA8-D39C-9804-6F309831EA29}"/>
              </a:ext>
            </a:extLst>
          </p:cNvPr>
          <p:cNvSpPr/>
          <p:nvPr/>
        </p:nvSpPr>
        <p:spPr>
          <a:xfrm>
            <a:off x="2019364" y="3808317"/>
            <a:ext cx="7807105" cy="2022323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DDFDB-0F76-BE47-C42E-63DA03CCBE86}"/>
              </a:ext>
            </a:extLst>
          </p:cNvPr>
          <p:cNvSpPr txBox="1"/>
          <p:nvPr/>
        </p:nvSpPr>
        <p:spPr>
          <a:xfrm>
            <a:off x="2019364" y="3251991"/>
            <a:ext cx="57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6A8A22"/>
                </a:solidFill>
              </a:rPr>
              <a:t>Ray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9FF4B7F-263C-38DF-C02D-BC37036A0622}"/>
              </a:ext>
            </a:extLst>
          </p:cNvPr>
          <p:cNvCxnSpPr>
            <a:cxnSpLocks/>
          </p:cNvCxnSpPr>
          <p:nvPr/>
        </p:nvCxnSpPr>
        <p:spPr>
          <a:xfrm>
            <a:off x="2506841" y="3448193"/>
            <a:ext cx="316854" cy="363193"/>
          </a:xfrm>
          <a:prstGeom prst="bentConnector2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2E37B-714F-3827-12CF-ADE2C907AE88}"/>
              </a:ext>
            </a:extLst>
          </p:cNvPr>
          <p:cNvSpPr/>
          <p:nvPr/>
        </p:nvSpPr>
        <p:spPr>
          <a:xfrm>
            <a:off x="2506841" y="4007589"/>
            <a:ext cx="1491091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CD8A48-B0D3-86B2-6E00-1D770E6DE42B}"/>
              </a:ext>
            </a:extLst>
          </p:cNvPr>
          <p:cNvSpPr/>
          <p:nvPr/>
        </p:nvSpPr>
        <p:spPr>
          <a:xfrm>
            <a:off x="4268862" y="4019683"/>
            <a:ext cx="1485065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4193DC-1141-3AB1-93AD-CFA348F1FED4}"/>
              </a:ext>
            </a:extLst>
          </p:cNvPr>
          <p:cNvSpPr/>
          <p:nvPr/>
        </p:nvSpPr>
        <p:spPr>
          <a:xfrm>
            <a:off x="6121345" y="4007587"/>
            <a:ext cx="1485065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EB8B89-46E8-9C02-D7AE-4D6438560190}"/>
              </a:ext>
            </a:extLst>
          </p:cNvPr>
          <p:cNvSpPr/>
          <p:nvPr/>
        </p:nvSpPr>
        <p:spPr>
          <a:xfrm>
            <a:off x="7858612" y="4007587"/>
            <a:ext cx="1485065" cy="1675264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FEB622-757B-AE06-E314-A8CFBAA00299}"/>
              </a:ext>
            </a:extLst>
          </p:cNvPr>
          <p:cNvGrpSpPr/>
          <p:nvPr/>
        </p:nvGrpSpPr>
        <p:grpSpPr>
          <a:xfrm>
            <a:off x="2589111" y="4292272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65" name="Graphic 64" descr="Paper outline">
              <a:extLst>
                <a:ext uri="{FF2B5EF4-FFF2-40B4-BE49-F238E27FC236}">
                  <a16:creationId xmlns:a16="http://schemas.microsoft.com/office/drawing/2014/main" id="{0F900AF5-CB37-C53E-6E18-0186F80FA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3606C0-E21F-B849-8664-FC2AB1AA8E0E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</a:t>
              </a:r>
              <a:br>
                <a:rPr lang="en-DE" sz="1400" dirty="0">
                  <a:solidFill>
                    <a:schemeClr val="bg1"/>
                  </a:solidFill>
                </a:rPr>
              </a:br>
              <a:r>
                <a:rPr lang="en-DE" sz="1400" dirty="0">
                  <a:solidFill>
                    <a:schemeClr val="bg1"/>
                  </a:solidFill>
                </a:rPr>
                <a:t>shard 1  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CD0CC6-68CF-8E59-DD6E-1809A5968592}"/>
              </a:ext>
            </a:extLst>
          </p:cNvPr>
          <p:cNvGrpSpPr/>
          <p:nvPr/>
        </p:nvGrpSpPr>
        <p:grpSpPr>
          <a:xfrm>
            <a:off x="4357411" y="4307014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74" name="Graphic 73" descr="Paper outline">
              <a:extLst>
                <a:ext uri="{FF2B5EF4-FFF2-40B4-BE49-F238E27FC236}">
                  <a16:creationId xmlns:a16="http://schemas.microsoft.com/office/drawing/2014/main" id="{7F40471F-6BB4-AAEB-BBAB-90D59E0A7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35D54C-5CC5-47BE-FEAE-8644C70DA320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</a:t>
              </a:r>
              <a:br>
                <a:rPr lang="en-DE" sz="1400" dirty="0">
                  <a:solidFill>
                    <a:schemeClr val="bg1"/>
                  </a:solidFill>
                </a:rPr>
              </a:br>
              <a:r>
                <a:rPr lang="en-DE" sz="1400" dirty="0">
                  <a:solidFill>
                    <a:schemeClr val="bg1"/>
                  </a:solidFill>
                </a:rPr>
                <a:t>shard 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4067F1A-5439-1FCF-5260-78DF4E1B143B}"/>
              </a:ext>
            </a:extLst>
          </p:cNvPr>
          <p:cNvGrpSpPr/>
          <p:nvPr/>
        </p:nvGrpSpPr>
        <p:grpSpPr>
          <a:xfrm>
            <a:off x="6207710" y="4292273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88" name="Graphic 87" descr="Paper outline">
              <a:extLst>
                <a:ext uri="{FF2B5EF4-FFF2-40B4-BE49-F238E27FC236}">
                  <a16:creationId xmlns:a16="http://schemas.microsoft.com/office/drawing/2014/main" id="{78396466-3E7D-D2DA-EDE4-704AEA80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E67DD2A-CC51-CD8F-590B-0CF29F92D8DD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</a:t>
              </a:r>
              <a:br>
                <a:rPr lang="en-DE" sz="1400" dirty="0">
                  <a:solidFill>
                    <a:schemeClr val="bg1"/>
                  </a:solidFill>
                </a:rPr>
              </a:br>
              <a:r>
                <a:rPr lang="en-DE" sz="1400" dirty="0">
                  <a:solidFill>
                    <a:schemeClr val="bg1"/>
                  </a:solidFill>
                </a:rPr>
                <a:t>shard..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E7740A-2FBA-089E-7890-A178C944BC2C}"/>
              </a:ext>
            </a:extLst>
          </p:cNvPr>
          <p:cNvGrpSpPr/>
          <p:nvPr/>
        </p:nvGrpSpPr>
        <p:grpSpPr>
          <a:xfrm>
            <a:off x="7944194" y="4307015"/>
            <a:ext cx="1312333" cy="1312333"/>
            <a:chOff x="2853266" y="1758198"/>
            <a:chExt cx="1312333" cy="1312333"/>
          </a:xfrm>
          <a:solidFill>
            <a:srgbClr val="6A8A22"/>
          </a:solidFill>
        </p:grpSpPr>
        <p:pic>
          <p:nvPicPr>
            <p:cNvPr id="91" name="Graphic 90" descr="Paper outline">
              <a:extLst>
                <a:ext uri="{FF2B5EF4-FFF2-40B4-BE49-F238E27FC236}">
                  <a16:creationId xmlns:a16="http://schemas.microsoft.com/office/drawing/2014/main" id="{A990A5B8-961F-20FF-1BE8-1A4E770C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3266" y="1758198"/>
              <a:ext cx="1312333" cy="131233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F406E4-1F8A-7429-DA95-8DD469082811}"/>
                </a:ext>
              </a:extLst>
            </p:cNvPr>
            <p:cNvSpPr txBox="1"/>
            <p:nvPr/>
          </p:nvSpPr>
          <p:spPr>
            <a:xfrm>
              <a:off x="3124198" y="2328333"/>
              <a:ext cx="77046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</a:t>
              </a:r>
              <a:br>
                <a:rPr lang="en-DE" sz="1400" dirty="0">
                  <a:solidFill>
                    <a:schemeClr val="bg1"/>
                  </a:solidFill>
                </a:rPr>
              </a:br>
              <a:r>
                <a:rPr lang="en-DE" sz="1400" dirty="0">
                  <a:solidFill>
                    <a:schemeClr val="bg1"/>
                  </a:solidFill>
                </a:rPr>
                <a:t>shard n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7E1C3EA-A3B0-31D3-D6E9-9A39B13529BE}"/>
              </a:ext>
            </a:extLst>
          </p:cNvPr>
          <p:cNvSpPr txBox="1"/>
          <p:nvPr/>
        </p:nvSpPr>
        <p:spPr>
          <a:xfrm>
            <a:off x="2757968" y="3997391"/>
            <a:ext cx="102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worker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C9AD7A-77B5-A6CC-0059-30AC6327C858}"/>
              </a:ext>
            </a:extLst>
          </p:cNvPr>
          <p:cNvSpPr txBox="1"/>
          <p:nvPr/>
        </p:nvSpPr>
        <p:spPr>
          <a:xfrm>
            <a:off x="4497343" y="3997391"/>
            <a:ext cx="102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worker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70BA13-DBC8-2B8B-A412-5644325833AF}"/>
              </a:ext>
            </a:extLst>
          </p:cNvPr>
          <p:cNvSpPr txBox="1"/>
          <p:nvPr/>
        </p:nvSpPr>
        <p:spPr>
          <a:xfrm>
            <a:off x="6330465" y="3997391"/>
            <a:ext cx="11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worker ...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8E79E90-04B0-B561-7EB6-76D1C6AF80AB}"/>
              </a:ext>
            </a:extLst>
          </p:cNvPr>
          <p:cNvSpPr txBox="1"/>
          <p:nvPr/>
        </p:nvSpPr>
        <p:spPr>
          <a:xfrm>
            <a:off x="8086309" y="3997391"/>
            <a:ext cx="10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worker 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E4E2916-FDB2-5E8B-1A42-FE22340B71B8}"/>
              </a:ext>
            </a:extLst>
          </p:cNvPr>
          <p:cNvCxnSpPr>
            <a:stCxn id="93" idx="0"/>
          </p:cNvCxnSpPr>
          <p:nvPr/>
        </p:nvCxnSpPr>
        <p:spPr>
          <a:xfrm rot="5400000" flipH="1" flipV="1">
            <a:off x="3115029" y="2790123"/>
            <a:ext cx="1364258" cy="1050279"/>
          </a:xfrm>
          <a:prstGeom prst="bentConnector3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E588F9E-E1F6-9B74-ACCC-263EE8E5B7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75684" y="3131476"/>
            <a:ext cx="1418667" cy="421982"/>
          </a:xfrm>
          <a:prstGeom prst="bentConnector3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C20060E-6F36-F569-374B-05EB164028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53099" y="3079117"/>
            <a:ext cx="1370139" cy="466135"/>
          </a:xfrm>
          <a:prstGeom prst="bentConnector3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483A662-9AC8-D55F-E7AD-649D9549E1CF}"/>
              </a:ext>
            </a:extLst>
          </p:cNvPr>
          <p:cNvCxnSpPr>
            <a:cxnSpLocks/>
            <a:stCxn id="96" idx="0"/>
          </p:cNvCxnSpPr>
          <p:nvPr/>
        </p:nvCxnSpPr>
        <p:spPr>
          <a:xfrm rot="16200000" flipV="1">
            <a:off x="7337132" y="2732559"/>
            <a:ext cx="1363436" cy="1166227"/>
          </a:xfrm>
          <a:prstGeom prst="bentConnector3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0CBEEF-9D65-3E43-2CC4-234CE4689EE0}"/>
              </a:ext>
            </a:extLst>
          </p:cNvPr>
          <p:cNvCxnSpPr>
            <a:cxnSpLocks/>
          </p:cNvCxnSpPr>
          <p:nvPr/>
        </p:nvCxnSpPr>
        <p:spPr>
          <a:xfrm>
            <a:off x="3989465" y="4842935"/>
            <a:ext cx="279397" cy="0"/>
          </a:xfrm>
          <a:prstGeom prst="straightConnector1">
            <a:avLst/>
          </a:prstGeom>
          <a:ln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C122AA6-C982-6C1D-8B44-D57ECB5991C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748857" y="4840386"/>
            <a:ext cx="372488" cy="4833"/>
          </a:xfrm>
          <a:prstGeom prst="straightConnector1">
            <a:avLst/>
          </a:prstGeom>
          <a:ln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AF96F06-0297-2C79-6789-92046D62AFA6}"/>
              </a:ext>
            </a:extLst>
          </p:cNvPr>
          <p:cNvCxnSpPr>
            <a:cxnSpLocks/>
          </p:cNvCxnSpPr>
          <p:nvPr/>
        </p:nvCxnSpPr>
        <p:spPr>
          <a:xfrm>
            <a:off x="7579215" y="4842331"/>
            <a:ext cx="279397" cy="0"/>
          </a:xfrm>
          <a:prstGeom prst="straightConnector1">
            <a:avLst/>
          </a:prstGeom>
          <a:ln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7864CD-9E42-4453-AD01-5F73B6FF51F9}"/>
              </a:ext>
            </a:extLst>
          </p:cNvPr>
          <p:cNvSpPr txBox="1"/>
          <p:nvPr/>
        </p:nvSpPr>
        <p:spPr>
          <a:xfrm>
            <a:off x="1041400" y="6358467"/>
            <a:ext cx="684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Source: </a:t>
            </a:r>
            <a:r>
              <a:rPr lang="de-DE" sz="1400" dirty="0"/>
              <a:t>https://docs.ray.io/en/latest/ray-overview/use-cases.html#distributed-training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30538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4141A6-EB8E-0DC9-AC83-3BADCCD2C2EA}"/>
              </a:ext>
            </a:extLst>
          </p:cNvPr>
          <p:cNvSpPr txBox="1"/>
          <p:nvPr/>
        </p:nvSpPr>
        <p:spPr>
          <a:xfrm>
            <a:off x="1611260" y="273923"/>
            <a:ext cx="1361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</a:t>
            </a:r>
            <a:r>
              <a:rPr lang="de-DE" dirty="0"/>
              <a:t>l-</a:t>
            </a:r>
            <a:r>
              <a:rPr lang="en-DE" dirty="0"/>
              <a:t>P</a:t>
            </a:r>
            <a:r>
              <a:rPr lang="de-DE" dirty="0" err="1"/>
              <a:t>latform</a:t>
            </a:r>
            <a:br>
              <a:rPr lang="en-DE" dirty="0"/>
            </a:b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8083B-18D5-A4A8-7726-C2D83442B7F9}"/>
              </a:ext>
            </a:extLst>
          </p:cNvPr>
          <p:cNvSpPr/>
          <p:nvPr/>
        </p:nvSpPr>
        <p:spPr>
          <a:xfrm>
            <a:off x="4301067" y="3547534"/>
            <a:ext cx="4969933" cy="77623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>
                <a:solidFill>
                  <a:srgbClr val="6A8A22"/>
                </a:solidFill>
              </a:rPr>
              <a:t>ray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64528C-26B0-F97A-93FA-BFFEC47C0919}"/>
              </a:ext>
            </a:extLst>
          </p:cNvPr>
          <p:cNvSpPr/>
          <p:nvPr/>
        </p:nvSpPr>
        <p:spPr>
          <a:xfrm>
            <a:off x="1762147" y="4442299"/>
            <a:ext cx="7508854" cy="77623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>
                <a:solidFill>
                  <a:srgbClr val="6A8A22"/>
                </a:solidFill>
              </a:rPr>
              <a:t>kubernetes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72AB9C-C426-B2AC-9134-D112E9D00E09}"/>
              </a:ext>
            </a:extLst>
          </p:cNvPr>
          <p:cNvSpPr/>
          <p:nvPr/>
        </p:nvSpPr>
        <p:spPr>
          <a:xfrm>
            <a:off x="1762144" y="1426904"/>
            <a:ext cx="7508856" cy="200209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BC41ED9-12C6-F36F-706D-D3189F8BBDC6}"/>
              </a:ext>
            </a:extLst>
          </p:cNvPr>
          <p:cNvSpPr/>
          <p:nvPr/>
        </p:nvSpPr>
        <p:spPr>
          <a:xfrm>
            <a:off x="2020472" y="2019210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</a:t>
            </a:r>
            <a:br>
              <a:rPr lang="en-DE" dirty="0"/>
            </a:br>
            <a:r>
              <a:rPr lang="en-DE" dirty="0"/>
              <a:t>data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CD43C91-BDF2-D7A8-D5A2-405E7E0F0376}"/>
              </a:ext>
            </a:extLst>
          </p:cNvPr>
          <p:cNvSpPr/>
          <p:nvPr/>
        </p:nvSpPr>
        <p:spPr>
          <a:xfrm>
            <a:off x="3447195" y="2019210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</a:t>
            </a:r>
            <a:br>
              <a:rPr lang="en-DE" dirty="0"/>
            </a:br>
            <a:r>
              <a:rPr lang="en-DE" dirty="0"/>
              <a:t>train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7F89F552-64F0-2C4E-CEB7-00A7075533C1}"/>
              </a:ext>
            </a:extLst>
          </p:cNvPr>
          <p:cNvSpPr/>
          <p:nvPr/>
        </p:nvSpPr>
        <p:spPr>
          <a:xfrm>
            <a:off x="4873920" y="2019210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</a:t>
            </a:r>
            <a:br>
              <a:rPr lang="en-DE" dirty="0"/>
            </a:br>
            <a:r>
              <a:rPr lang="en-DE" dirty="0"/>
              <a:t>tune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DFA9F-B711-7A92-B541-4436FBABC165}"/>
              </a:ext>
            </a:extLst>
          </p:cNvPr>
          <p:cNvSpPr txBox="1"/>
          <p:nvPr/>
        </p:nvSpPr>
        <p:spPr>
          <a:xfrm>
            <a:off x="4656887" y="1527114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</a:rPr>
              <a:t>Ray AI Libraries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6124917-97D8-A548-B872-E16537E7B683}"/>
              </a:ext>
            </a:extLst>
          </p:cNvPr>
          <p:cNvSpPr/>
          <p:nvPr/>
        </p:nvSpPr>
        <p:spPr>
          <a:xfrm>
            <a:off x="6300645" y="2019209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</a:t>
            </a:r>
            <a:br>
              <a:rPr lang="en-DE" dirty="0"/>
            </a:br>
            <a:r>
              <a:rPr lang="en-DE" dirty="0"/>
              <a:t>serve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7F28D04E-84BE-0D10-A567-A4BD2E870870}"/>
              </a:ext>
            </a:extLst>
          </p:cNvPr>
          <p:cNvSpPr/>
          <p:nvPr/>
        </p:nvSpPr>
        <p:spPr>
          <a:xfrm>
            <a:off x="7727368" y="2019208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</a:t>
            </a:r>
            <a:br>
              <a:rPr lang="en-DE" dirty="0"/>
            </a:br>
            <a:r>
              <a:rPr lang="en-DE" dirty="0"/>
              <a:t>RLlib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7121F855-E734-5DF5-65A4-E92803B94E5E}"/>
              </a:ext>
            </a:extLst>
          </p:cNvPr>
          <p:cNvSpPr/>
          <p:nvPr/>
        </p:nvSpPr>
        <p:spPr>
          <a:xfrm>
            <a:off x="1762144" y="3547534"/>
            <a:ext cx="2420389" cy="776231"/>
          </a:xfrm>
          <a:prstGeom prst="can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storage and 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6B951-EDD0-6174-2635-C9EE132B6257}"/>
              </a:ext>
            </a:extLst>
          </p:cNvPr>
          <p:cNvSpPr txBox="1"/>
          <p:nvPr/>
        </p:nvSpPr>
        <p:spPr>
          <a:xfrm>
            <a:off x="2082800" y="6070600"/>
            <a:ext cx="628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Source: </a:t>
            </a:r>
            <a:r>
              <a:rPr lang="de-DE" sz="1400" dirty="0"/>
              <a:t>https://docs.ray.io/en/latest/ray-overview/use-cases.html#ml-platform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64117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496F11-C262-8BB8-0EB2-1CD07C0410BA}"/>
              </a:ext>
            </a:extLst>
          </p:cNvPr>
          <p:cNvSpPr/>
          <p:nvPr/>
        </p:nvSpPr>
        <p:spPr>
          <a:xfrm>
            <a:off x="1346200" y="2810934"/>
            <a:ext cx="8094133" cy="1684866"/>
          </a:xfrm>
          <a:prstGeom prst="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/>
          </a:p>
          <a:p>
            <a:pPr algn="ctr"/>
            <a:endParaRPr lang="en-DE" sz="2400" dirty="0"/>
          </a:p>
          <a:p>
            <a:pPr algn="ctr"/>
            <a:endParaRPr lang="en-DE" sz="2400" dirty="0"/>
          </a:p>
          <a:p>
            <a:pPr algn="ctr"/>
            <a:r>
              <a:rPr lang="en-DE" sz="2400" dirty="0"/>
              <a:t>kuberay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2766C-2FC2-3F08-407B-B601501CD719}"/>
              </a:ext>
            </a:extLst>
          </p:cNvPr>
          <p:cNvSpPr/>
          <p:nvPr/>
        </p:nvSpPr>
        <p:spPr>
          <a:xfrm>
            <a:off x="3441702" y="3242733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 autoscaler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F49F1-A8AB-F3F9-DB53-0143AB262C8E}"/>
              </a:ext>
            </a:extLst>
          </p:cNvPr>
          <p:cNvSpPr/>
          <p:nvPr/>
        </p:nvSpPr>
        <p:spPr>
          <a:xfrm>
            <a:off x="1498601" y="3242733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kuberay operator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5C24E-43E7-8687-CFAF-5861E6EB7879}"/>
              </a:ext>
            </a:extLst>
          </p:cNvPr>
          <p:cNvSpPr/>
          <p:nvPr/>
        </p:nvSpPr>
        <p:spPr>
          <a:xfrm>
            <a:off x="5329766" y="3242733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 head node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3F39D-E461-BB25-2F4A-41BDA6398941}"/>
              </a:ext>
            </a:extLst>
          </p:cNvPr>
          <p:cNvSpPr/>
          <p:nvPr/>
        </p:nvSpPr>
        <p:spPr>
          <a:xfrm>
            <a:off x="7357535" y="3386666"/>
            <a:ext cx="1667933" cy="660400"/>
          </a:xfrm>
          <a:prstGeom prst="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C5F6C-C6ED-CFFC-B2E0-0065F4882331}"/>
              </a:ext>
            </a:extLst>
          </p:cNvPr>
          <p:cNvSpPr/>
          <p:nvPr/>
        </p:nvSpPr>
        <p:spPr>
          <a:xfrm>
            <a:off x="7137404" y="3242733"/>
            <a:ext cx="1667933" cy="660400"/>
          </a:xfrm>
          <a:prstGeom prst="rect">
            <a:avLst/>
          </a:prstGeom>
          <a:solidFill>
            <a:srgbClr val="97C139"/>
          </a:solidFill>
          <a:ln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 worker node 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9DF11-CDF2-6BED-0D1B-60320EAB5023}"/>
              </a:ext>
            </a:extLst>
          </p:cNvPr>
          <p:cNvSpPr/>
          <p:nvPr/>
        </p:nvSpPr>
        <p:spPr>
          <a:xfrm>
            <a:off x="1346200" y="4597400"/>
            <a:ext cx="9965267" cy="71120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>
                <a:solidFill>
                  <a:srgbClr val="6A8A22"/>
                </a:solidFill>
              </a:rPr>
              <a:t>kubernetes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14D0B-0FD4-5658-0862-97C0C4F947DE}"/>
              </a:ext>
            </a:extLst>
          </p:cNvPr>
          <p:cNvSpPr/>
          <p:nvPr/>
        </p:nvSpPr>
        <p:spPr>
          <a:xfrm>
            <a:off x="9516533" y="1185335"/>
            <a:ext cx="1794934" cy="331046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third party application</a:t>
            </a:r>
          </a:p>
          <a:p>
            <a:pPr algn="ctr"/>
            <a:endParaRPr lang="en-DE" dirty="0">
              <a:solidFill>
                <a:srgbClr val="6A8A22"/>
              </a:solidFill>
            </a:endParaRPr>
          </a:p>
          <a:p>
            <a:pPr algn="ctr"/>
            <a:endParaRPr lang="en-DE" dirty="0">
              <a:solidFill>
                <a:srgbClr val="6A8A22"/>
              </a:solidFill>
            </a:endParaRPr>
          </a:p>
          <a:p>
            <a:pPr algn="ctr"/>
            <a:endParaRPr lang="en-DE" dirty="0">
              <a:solidFill>
                <a:srgbClr val="6A8A22"/>
              </a:solidFill>
            </a:endParaRPr>
          </a:p>
          <a:p>
            <a:pPr algn="ctr"/>
            <a:endParaRPr lang="en-DE" dirty="0">
              <a:solidFill>
                <a:srgbClr val="6A8A22"/>
              </a:solidFill>
            </a:endParaRPr>
          </a:p>
          <a:p>
            <a:pPr algn="ctr"/>
            <a:endParaRPr lang="en-DE" dirty="0">
              <a:solidFill>
                <a:srgbClr val="6A8A22"/>
              </a:solidFill>
            </a:endParaRPr>
          </a:p>
          <a:p>
            <a:pPr algn="ctr"/>
            <a:r>
              <a:rPr lang="en-DE" dirty="0">
                <a:solidFill>
                  <a:srgbClr val="6A8A22"/>
                </a:solidFill>
              </a:rPr>
              <a:t>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D9654-86E3-F313-74D4-5091C082B6BC}"/>
              </a:ext>
            </a:extLst>
          </p:cNvPr>
          <p:cNvSpPr/>
          <p:nvPr/>
        </p:nvSpPr>
        <p:spPr>
          <a:xfrm>
            <a:off x="1346200" y="1998134"/>
            <a:ext cx="8094133" cy="71120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>
                <a:solidFill>
                  <a:srgbClr val="6A8A22"/>
                </a:solidFill>
              </a:rPr>
              <a:t>ray core APIs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A5D6E-DA0F-7127-3D0B-C7F27DEFFA20}"/>
              </a:ext>
            </a:extLst>
          </p:cNvPr>
          <p:cNvSpPr/>
          <p:nvPr/>
        </p:nvSpPr>
        <p:spPr>
          <a:xfrm>
            <a:off x="1346200" y="1185334"/>
            <a:ext cx="8094133" cy="71120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>
                <a:solidFill>
                  <a:srgbClr val="6A8A22"/>
                </a:solidFill>
              </a:rPr>
              <a:t>scalable ray applications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0041C-276C-F8EA-A939-DC9A9DA4B38F}"/>
              </a:ext>
            </a:extLst>
          </p:cNvPr>
          <p:cNvSpPr txBox="1"/>
          <p:nvPr/>
        </p:nvSpPr>
        <p:spPr>
          <a:xfrm>
            <a:off x="1219201" y="268134"/>
            <a:ext cx="203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DE" dirty="0"/>
            </a:br>
            <a:r>
              <a:rPr lang="en-DE" dirty="0"/>
              <a:t>Ray on Kubernetes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21487-E8CD-2DE2-03C0-60BD1F8C3FFC}"/>
              </a:ext>
            </a:extLst>
          </p:cNvPr>
          <p:cNvSpPr txBox="1"/>
          <p:nvPr/>
        </p:nvSpPr>
        <p:spPr>
          <a:xfrm>
            <a:off x="1075267" y="5666536"/>
            <a:ext cx="615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hlinkClick r:id="rId2"/>
              </a:rPr>
              <a:t>Source: </a:t>
            </a:r>
            <a:r>
              <a:rPr lang="de-DE" sz="1400" dirty="0">
                <a:hlinkClick r:id="rId2"/>
              </a:rPr>
              <a:t>https://docs.ray.io/en/latest/cluster/kubernetes/index.html#overview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52374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4208FF0-0B9B-0AF4-B5ED-321A690A29EE}"/>
              </a:ext>
            </a:extLst>
          </p:cNvPr>
          <p:cNvGrpSpPr/>
          <p:nvPr/>
        </p:nvGrpSpPr>
        <p:grpSpPr>
          <a:xfrm>
            <a:off x="7223699" y="1478965"/>
            <a:ext cx="2521819" cy="3212263"/>
            <a:chOff x="5488034" y="1241898"/>
            <a:chExt cx="2250324" cy="29928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0AE5FE-0A44-2CA2-BCA4-2BD4E92284BC}"/>
                </a:ext>
              </a:extLst>
            </p:cNvPr>
            <p:cNvSpPr/>
            <p:nvPr/>
          </p:nvSpPr>
          <p:spPr>
            <a:xfrm>
              <a:off x="5488034" y="1241898"/>
              <a:ext cx="2250324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F0978D-16FD-5496-34E1-B2853E285FFF}"/>
                </a:ext>
              </a:extLst>
            </p:cNvPr>
            <p:cNvSpPr txBox="1"/>
            <p:nvPr/>
          </p:nvSpPr>
          <p:spPr>
            <a:xfrm>
              <a:off x="6071944" y="1323453"/>
              <a:ext cx="1261191" cy="34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</a:rPr>
                <a:t>worker node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3EE892-92D5-9182-95F1-EBC0EB770790}"/>
              </a:ext>
            </a:extLst>
          </p:cNvPr>
          <p:cNvGrpSpPr/>
          <p:nvPr/>
        </p:nvGrpSpPr>
        <p:grpSpPr>
          <a:xfrm>
            <a:off x="7359446" y="3288401"/>
            <a:ext cx="2250324" cy="1277640"/>
            <a:chOff x="1938206" y="2954515"/>
            <a:chExt cx="3140690" cy="14862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634C96-1D12-B2BA-7060-C19AE7366F0E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D6C5A-5B88-9C06-ECF7-75D1AA7B155A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object store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19EB1F-2B01-B5CF-F7BD-FCADB59F3342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scheduler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6166BC-6C74-893B-8A2F-27DA23B90D52}"/>
                </a:ext>
              </a:extLst>
            </p:cNvPr>
            <p:cNvSpPr txBox="1"/>
            <p:nvPr/>
          </p:nvSpPr>
          <p:spPr>
            <a:xfrm>
              <a:off x="3002137" y="3073079"/>
              <a:ext cx="950162" cy="3938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rgbClr val="6A8A22"/>
                  </a:solidFill>
                </a:rPr>
                <a:t>raylet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AAAC4D-E649-C542-990D-DB9305103768}"/>
              </a:ext>
            </a:extLst>
          </p:cNvPr>
          <p:cNvGrpSpPr/>
          <p:nvPr/>
        </p:nvGrpSpPr>
        <p:grpSpPr>
          <a:xfrm>
            <a:off x="7359445" y="2128621"/>
            <a:ext cx="2250324" cy="865785"/>
            <a:chOff x="5449701" y="1736045"/>
            <a:chExt cx="1512817" cy="6944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EE9801-3497-0209-27CF-92215947FF7F}"/>
                </a:ext>
              </a:extLst>
            </p:cNvPr>
            <p:cNvSpPr/>
            <p:nvPr/>
          </p:nvSpPr>
          <p:spPr>
            <a:xfrm>
              <a:off x="5623781" y="1875302"/>
              <a:ext cx="1338737" cy="555158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9BAB4D-301A-9D77-8D83-CD8522FC8FDC}"/>
                </a:ext>
              </a:extLst>
            </p:cNvPr>
            <p:cNvSpPr/>
            <p:nvPr/>
          </p:nvSpPr>
          <p:spPr>
            <a:xfrm>
              <a:off x="5449701" y="1736045"/>
              <a:ext cx="1416950" cy="5472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</a:rPr>
                <a:t>worker process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32A3FE-C79C-E893-964D-C7B13069DE97}"/>
              </a:ext>
            </a:extLst>
          </p:cNvPr>
          <p:cNvGrpSpPr/>
          <p:nvPr/>
        </p:nvGrpSpPr>
        <p:grpSpPr>
          <a:xfrm>
            <a:off x="4456469" y="1478965"/>
            <a:ext cx="2521819" cy="3212263"/>
            <a:chOff x="5488034" y="1241898"/>
            <a:chExt cx="2250324" cy="29928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3D6896-46E3-55A5-CD4B-DF2967AC1BF7}"/>
                </a:ext>
              </a:extLst>
            </p:cNvPr>
            <p:cNvSpPr/>
            <p:nvPr/>
          </p:nvSpPr>
          <p:spPr>
            <a:xfrm>
              <a:off x="5488034" y="1241898"/>
              <a:ext cx="2250324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3D97D-3991-7B5A-3983-4AEA8902C4F8}"/>
                </a:ext>
              </a:extLst>
            </p:cNvPr>
            <p:cNvSpPr txBox="1"/>
            <p:nvPr/>
          </p:nvSpPr>
          <p:spPr>
            <a:xfrm>
              <a:off x="6071944" y="1323453"/>
              <a:ext cx="1261191" cy="34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</a:rPr>
                <a:t>worker node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72581F-94C0-8323-2A36-AE01D8054C3F}"/>
              </a:ext>
            </a:extLst>
          </p:cNvPr>
          <p:cNvGrpSpPr/>
          <p:nvPr/>
        </p:nvGrpSpPr>
        <p:grpSpPr>
          <a:xfrm>
            <a:off x="4592216" y="3288401"/>
            <a:ext cx="2250324" cy="1277640"/>
            <a:chOff x="1938206" y="2954515"/>
            <a:chExt cx="3140690" cy="148627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945AED-81C6-9894-D6D3-E56BEC0E48CD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2369CB-07A5-949E-14C7-C3882EC0BAC0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object store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8B93A7-59C3-E82B-FB53-78700DA28884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scheduler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885688-2D42-3507-1FCD-65222D4191DA}"/>
                </a:ext>
              </a:extLst>
            </p:cNvPr>
            <p:cNvSpPr txBox="1"/>
            <p:nvPr/>
          </p:nvSpPr>
          <p:spPr>
            <a:xfrm>
              <a:off x="3002137" y="3073079"/>
              <a:ext cx="950162" cy="3938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rgbClr val="6A8A22"/>
                  </a:solidFill>
                </a:rPr>
                <a:t>raylet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D0A55F-0C29-CC1D-344B-C2A59749D064}"/>
              </a:ext>
            </a:extLst>
          </p:cNvPr>
          <p:cNvGrpSpPr/>
          <p:nvPr/>
        </p:nvGrpSpPr>
        <p:grpSpPr>
          <a:xfrm>
            <a:off x="4592215" y="2128621"/>
            <a:ext cx="2250324" cy="865785"/>
            <a:chOff x="5449701" y="1736045"/>
            <a:chExt cx="1512817" cy="6944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F07157-7F09-BC42-7D72-0BDE88981983}"/>
                </a:ext>
              </a:extLst>
            </p:cNvPr>
            <p:cNvSpPr/>
            <p:nvPr/>
          </p:nvSpPr>
          <p:spPr>
            <a:xfrm>
              <a:off x="5623781" y="1875302"/>
              <a:ext cx="1338737" cy="555158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5F3996-2C34-189F-7EB9-F10E8857CEA8}"/>
                </a:ext>
              </a:extLst>
            </p:cNvPr>
            <p:cNvSpPr/>
            <p:nvPr/>
          </p:nvSpPr>
          <p:spPr>
            <a:xfrm>
              <a:off x="5449701" y="1736045"/>
              <a:ext cx="1416950" cy="5472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</a:rPr>
                <a:t>worker process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A74096-66FB-D62C-7116-09B11BA8B521}"/>
              </a:ext>
            </a:extLst>
          </p:cNvPr>
          <p:cNvGrpSpPr/>
          <p:nvPr/>
        </p:nvGrpSpPr>
        <p:grpSpPr>
          <a:xfrm>
            <a:off x="1380068" y="1482526"/>
            <a:ext cx="2813644" cy="4486474"/>
            <a:chOff x="5488034" y="1241898"/>
            <a:chExt cx="2250324" cy="29928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00BAAF-69AE-39F8-2129-BA1509D3C379}"/>
                </a:ext>
              </a:extLst>
            </p:cNvPr>
            <p:cNvSpPr/>
            <p:nvPr/>
          </p:nvSpPr>
          <p:spPr>
            <a:xfrm>
              <a:off x="5488034" y="1241898"/>
              <a:ext cx="2250324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AC3DEF-AE77-3C3D-842E-7128E89F3508}"/>
                </a:ext>
              </a:extLst>
            </p:cNvPr>
            <p:cNvSpPr txBox="1"/>
            <p:nvPr/>
          </p:nvSpPr>
          <p:spPr>
            <a:xfrm>
              <a:off x="6071944" y="1323453"/>
              <a:ext cx="1261191" cy="261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</a:rPr>
                <a:t>head node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47F59B9-C1D5-D518-9551-C92FD567169C}"/>
              </a:ext>
            </a:extLst>
          </p:cNvPr>
          <p:cNvGrpSpPr/>
          <p:nvPr/>
        </p:nvGrpSpPr>
        <p:grpSpPr>
          <a:xfrm>
            <a:off x="1507067" y="3190841"/>
            <a:ext cx="2550896" cy="1378761"/>
            <a:chOff x="1938206" y="2954515"/>
            <a:chExt cx="3140690" cy="148627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C0C2D05-CD9D-4541-5CDB-8666E5FA792C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44A422E-91D8-873A-AC3E-3081736E1F9D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object store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669DBB-9820-A4F4-6C21-5F89FB9E2BFC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scheduler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31A175-62A8-2070-F17D-65208F8EFDBF}"/>
                </a:ext>
              </a:extLst>
            </p:cNvPr>
            <p:cNvSpPr txBox="1"/>
            <p:nvPr/>
          </p:nvSpPr>
          <p:spPr>
            <a:xfrm>
              <a:off x="3002137" y="3073079"/>
              <a:ext cx="950162" cy="3938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rgbClr val="6A8A22"/>
                  </a:solidFill>
                </a:rPr>
                <a:t>raylet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B1ADBB-F89B-0B85-C2F4-B7C7CBFF86F9}"/>
              </a:ext>
            </a:extLst>
          </p:cNvPr>
          <p:cNvGrpSpPr/>
          <p:nvPr/>
        </p:nvGrpSpPr>
        <p:grpSpPr>
          <a:xfrm>
            <a:off x="2897175" y="2155031"/>
            <a:ext cx="1160784" cy="842936"/>
            <a:chOff x="6108437" y="1736045"/>
            <a:chExt cx="854081" cy="6944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AEA7C1D-90D5-E161-D82E-E4E28D2C5DAB}"/>
                </a:ext>
              </a:extLst>
            </p:cNvPr>
            <p:cNvSpPr/>
            <p:nvPr/>
          </p:nvSpPr>
          <p:spPr>
            <a:xfrm>
              <a:off x="6273419" y="1875302"/>
              <a:ext cx="689099" cy="555158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B14A77-6AB7-B1D1-FCE5-B2D62FF8105E}"/>
                </a:ext>
              </a:extLst>
            </p:cNvPr>
            <p:cNvSpPr/>
            <p:nvPr/>
          </p:nvSpPr>
          <p:spPr>
            <a:xfrm>
              <a:off x="6108437" y="1736045"/>
              <a:ext cx="758214" cy="5472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</a:rPr>
                <a:t>worker process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423509-9C52-614D-C334-06391901341B}"/>
              </a:ext>
            </a:extLst>
          </p:cNvPr>
          <p:cNvGrpSpPr/>
          <p:nvPr/>
        </p:nvGrpSpPr>
        <p:grpSpPr>
          <a:xfrm>
            <a:off x="1529756" y="2155031"/>
            <a:ext cx="1160781" cy="842936"/>
            <a:chOff x="6108439" y="1736045"/>
            <a:chExt cx="854079" cy="6944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34ECB9-865D-6C6D-3A8C-D4FB79653F10}"/>
                </a:ext>
              </a:extLst>
            </p:cNvPr>
            <p:cNvSpPr/>
            <p:nvPr/>
          </p:nvSpPr>
          <p:spPr>
            <a:xfrm>
              <a:off x="6273419" y="1875302"/>
              <a:ext cx="689099" cy="555158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85C47F-EAA7-37FB-9BF2-B60561A3AEAF}"/>
                </a:ext>
              </a:extLst>
            </p:cNvPr>
            <p:cNvSpPr/>
            <p:nvPr/>
          </p:nvSpPr>
          <p:spPr>
            <a:xfrm>
              <a:off x="6108439" y="1736045"/>
              <a:ext cx="758214" cy="5472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</a:rPr>
                <a:t>driver process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B05F658-71CA-1E21-EC6C-F751DEEC5755}"/>
              </a:ext>
            </a:extLst>
          </p:cNvPr>
          <p:cNvSpPr/>
          <p:nvPr/>
        </p:nvSpPr>
        <p:spPr>
          <a:xfrm>
            <a:off x="1507067" y="4689161"/>
            <a:ext cx="2550892" cy="499437"/>
          </a:xfrm>
          <a:prstGeom prst="rect">
            <a:avLst/>
          </a:prstGeom>
          <a:noFill/>
          <a:ln w="28575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global control store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2C5FC8-FE97-77F9-844F-15ECDBE53001}"/>
              </a:ext>
            </a:extLst>
          </p:cNvPr>
          <p:cNvSpPr/>
          <p:nvPr/>
        </p:nvSpPr>
        <p:spPr>
          <a:xfrm>
            <a:off x="1507067" y="5308157"/>
            <a:ext cx="2550892" cy="499437"/>
          </a:xfrm>
          <a:prstGeom prst="rect">
            <a:avLst/>
          </a:prstGeom>
          <a:noFill/>
          <a:ln w="28575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autoscaler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A326D8-4241-EE21-3E18-6DEAAF690BEC}"/>
              </a:ext>
            </a:extLst>
          </p:cNvPr>
          <p:cNvSpPr txBox="1"/>
          <p:nvPr/>
        </p:nvSpPr>
        <p:spPr>
          <a:xfrm>
            <a:off x="1529756" y="411002"/>
            <a:ext cx="133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DE" dirty="0"/>
            </a:br>
            <a:r>
              <a:rPr lang="en-DE" dirty="0"/>
              <a:t>Ray Cluster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A7CAF-5241-DC2C-6121-9A64E2AE8A9A}"/>
              </a:ext>
            </a:extLst>
          </p:cNvPr>
          <p:cNvSpPr txBox="1"/>
          <p:nvPr/>
        </p:nvSpPr>
        <p:spPr>
          <a:xfrm>
            <a:off x="1753981" y="6273800"/>
            <a:ext cx="5999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hlinkClick r:id="rId2"/>
              </a:rPr>
              <a:t>Source: </a:t>
            </a:r>
            <a:r>
              <a:rPr lang="de-DE" sz="1400" dirty="0">
                <a:hlinkClick r:id="rId2"/>
              </a:rPr>
              <a:t>https://docs.ray.io/en/latest/cluster/key-concepts.html#ray-cluster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66108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20CDE-9DDA-B8A2-A807-6ACB16DE775C}"/>
              </a:ext>
            </a:extLst>
          </p:cNvPr>
          <p:cNvSpPr txBox="1"/>
          <p:nvPr/>
        </p:nvSpPr>
        <p:spPr>
          <a:xfrm>
            <a:off x="2167467" y="651933"/>
            <a:ext cx="932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r>
              <a:rPr lang="en-DE" dirty="0"/>
              <a:t>ay Job</a:t>
            </a:r>
            <a:br>
              <a:rPr lang="en-DE" dirty="0"/>
            </a:br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2A4912-346E-85FB-7312-761CE63052DC}"/>
              </a:ext>
            </a:extLst>
          </p:cNvPr>
          <p:cNvGrpSpPr/>
          <p:nvPr/>
        </p:nvGrpSpPr>
        <p:grpSpPr>
          <a:xfrm>
            <a:off x="722949" y="1876736"/>
            <a:ext cx="2250324" cy="1221708"/>
            <a:chOff x="1938206" y="2954515"/>
            <a:chExt cx="3140690" cy="14862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76C7A7-277C-5965-8811-2FB9F561051A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2C7894-41BC-A4F0-FD42-5A8F5CE06582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actors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7A13C-063D-BD3B-E962-94622CC2550D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EC1EA6-C036-6432-B4D1-72C5BD95223D}"/>
                </a:ext>
              </a:extLst>
            </p:cNvPr>
            <p:cNvSpPr txBox="1"/>
            <p:nvPr/>
          </p:nvSpPr>
          <p:spPr>
            <a:xfrm>
              <a:off x="2021358" y="3116129"/>
              <a:ext cx="2523734" cy="3938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rgbClr val="6A8A22"/>
                  </a:solidFill>
                </a:rPr>
                <a:t>ray scripts (driver)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B87FFD8-DCB3-BE28-1778-2B0EFF00D2D7}"/>
              </a:ext>
            </a:extLst>
          </p:cNvPr>
          <p:cNvSpPr/>
          <p:nvPr/>
        </p:nvSpPr>
        <p:spPr>
          <a:xfrm>
            <a:off x="3887573" y="1876736"/>
            <a:ext cx="3862811" cy="1221709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1. submit ray jobs via jobs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992727-9C51-E466-689E-4E83C1615E07}"/>
              </a:ext>
            </a:extLst>
          </p:cNvPr>
          <p:cNvSpPr/>
          <p:nvPr/>
        </p:nvSpPr>
        <p:spPr>
          <a:xfrm>
            <a:off x="8664684" y="1876736"/>
            <a:ext cx="2250324" cy="1221709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ray cluster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2869FC-2725-3943-EE38-E1AF7BB6329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973273" y="2487590"/>
            <a:ext cx="914300" cy="1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4DEB38-7216-7246-DD2E-703189F0CAB8}"/>
              </a:ext>
            </a:extLst>
          </p:cNvPr>
          <p:cNvCxnSpPr/>
          <p:nvPr/>
        </p:nvCxnSpPr>
        <p:spPr>
          <a:xfrm>
            <a:off x="7750384" y="2487590"/>
            <a:ext cx="914300" cy="1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755EFE-E544-C46A-F203-8B8E104C0599}"/>
              </a:ext>
            </a:extLst>
          </p:cNvPr>
          <p:cNvGrpSpPr/>
          <p:nvPr/>
        </p:nvGrpSpPr>
        <p:grpSpPr>
          <a:xfrm>
            <a:off x="722949" y="3832536"/>
            <a:ext cx="2250324" cy="1221708"/>
            <a:chOff x="1938206" y="2954515"/>
            <a:chExt cx="3140690" cy="14862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873A66-1A7C-D0E1-492B-125892D153A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F60FB0-7379-AD9B-0631-99072799484D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actors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7E9BDA-4ED6-6061-9256-C9FF4C3D9449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C0DE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tasks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369300-2987-66D1-ECA1-98C16F0EC576}"/>
                </a:ext>
              </a:extLst>
            </p:cNvPr>
            <p:cNvSpPr txBox="1"/>
            <p:nvPr/>
          </p:nvSpPr>
          <p:spPr>
            <a:xfrm>
              <a:off x="2021358" y="3116129"/>
              <a:ext cx="2523734" cy="3938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rgbClr val="6A8A22"/>
                  </a:solidFill>
                </a:rPr>
                <a:t>ray scripts (driver)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629CE20-D5E5-76C1-319A-973F7A3EBD77}"/>
              </a:ext>
            </a:extLst>
          </p:cNvPr>
          <p:cNvSpPr/>
          <p:nvPr/>
        </p:nvSpPr>
        <p:spPr>
          <a:xfrm>
            <a:off x="3887573" y="3832535"/>
            <a:ext cx="7027435" cy="1221709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                      </a:t>
            </a:r>
          </a:p>
          <a:p>
            <a:pPr algn="ctr"/>
            <a:r>
              <a:rPr lang="en-DE" dirty="0">
                <a:solidFill>
                  <a:srgbClr val="6A8A22"/>
                </a:solidFill>
              </a:rPr>
              <a:t>                                                                                                        ray cluster</a:t>
            </a:r>
          </a:p>
          <a:p>
            <a:pPr algn="ctr"/>
            <a:endParaRPr lang="en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BAB5C-5355-D4E0-B27B-F9BC8B7DE424}"/>
              </a:ext>
            </a:extLst>
          </p:cNvPr>
          <p:cNvSpPr/>
          <p:nvPr/>
        </p:nvSpPr>
        <p:spPr>
          <a:xfrm>
            <a:off x="4245028" y="3972753"/>
            <a:ext cx="3701944" cy="937174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r>
              <a:rPr lang="en-DE" dirty="0"/>
              <a:t>1. run ray jobs on a node directly</a:t>
            </a:r>
          </a:p>
          <a:p>
            <a:pPr algn="ctr"/>
            <a:endParaRPr lang="en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07BC0-32C4-E5F5-4689-5CB0EAA700D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973273" y="4441340"/>
            <a:ext cx="1271755" cy="1608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BA09E4-66BB-1D7F-5BEE-6C927EDB0CDA}"/>
              </a:ext>
            </a:extLst>
          </p:cNvPr>
          <p:cNvSpPr txBox="1"/>
          <p:nvPr/>
        </p:nvSpPr>
        <p:spPr>
          <a:xfrm>
            <a:off x="3501709" y="1419111"/>
            <a:ext cx="463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6A8A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Two ways of running a job on a Ray cluster.</a:t>
            </a:r>
            <a:endParaRPr lang="en-DE" dirty="0">
              <a:solidFill>
                <a:srgbClr val="6A8A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A1290-1B19-9BEF-2924-A91452C90B1F}"/>
              </a:ext>
            </a:extLst>
          </p:cNvPr>
          <p:cNvSpPr txBox="1"/>
          <p:nvPr/>
        </p:nvSpPr>
        <p:spPr>
          <a:xfrm>
            <a:off x="1812485" y="5968954"/>
            <a:ext cx="5791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Source: </a:t>
            </a:r>
            <a:r>
              <a:rPr lang="de-DE" sz="1400" dirty="0"/>
              <a:t>https://docs.ray.io/en/latest/cluster/key-concepts.html#ray-jobs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03566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57983-247F-363E-13A0-1C8CAC97193B}"/>
              </a:ext>
            </a:extLst>
          </p:cNvPr>
          <p:cNvSpPr txBox="1"/>
          <p:nvPr/>
        </p:nvSpPr>
        <p:spPr>
          <a:xfrm>
            <a:off x="1570564" y="5789582"/>
            <a:ext cx="888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DE" sz="1400" dirty="0"/>
            </a:br>
            <a:r>
              <a:rPr lang="en-DE" sz="1400" dirty="0"/>
              <a:t>Source: </a:t>
            </a:r>
            <a:r>
              <a:rPr lang="de-DE" sz="1400" dirty="0"/>
              <a:t>https://kubernetes.io/docs/concepts/workloads/controllers/deployment/</a:t>
            </a:r>
            <a:endParaRPr lang="en-DE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F50CB1-EE64-FBA3-6382-0EE64CD0C9B3}"/>
              </a:ext>
            </a:extLst>
          </p:cNvPr>
          <p:cNvSpPr/>
          <p:nvPr/>
        </p:nvSpPr>
        <p:spPr>
          <a:xfrm>
            <a:off x="2182779" y="673909"/>
            <a:ext cx="5504954" cy="4947957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apiVersion: apps/v1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kind: Deployment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metadata:</a:t>
            </a:r>
          </a:p>
          <a:p>
            <a:pPr lvl="1"/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name: nginx-</a:t>
            </a:r>
            <a:r>
              <a:rPr lang="de-DE" sz="1400" b="0" i="0" dirty="0" err="1">
                <a:solidFill>
                  <a:srgbClr val="6A8A22"/>
                </a:solidFill>
                <a:effectLst/>
                <a:latin typeface="SFMono-Regular"/>
              </a:rPr>
              <a:t>deployment</a:t>
            </a:r>
            <a:endParaRPr lang="en-DE" sz="1400" dirty="0">
              <a:solidFill>
                <a:srgbClr val="6A8A22"/>
              </a:solidFill>
              <a:latin typeface="SFMono-Regular"/>
            </a:endParaRPr>
          </a:p>
          <a:p>
            <a:pPr lvl="1"/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labels:</a:t>
            </a:r>
            <a:endParaRPr lang="en-DE" sz="1400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sz="1400" dirty="0">
                <a:solidFill>
                  <a:srgbClr val="6A8A22"/>
                </a:solidFill>
                <a:latin typeface="SFMono-Regular"/>
              </a:rPr>
              <a:t>      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app: nginx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spec: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replicas: 3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selector:</a:t>
            </a:r>
          </a:p>
          <a:p>
            <a:pPr lvl="1"/>
            <a:r>
              <a:rPr lang="en-DE" sz="1400" dirty="0">
                <a:solidFill>
                  <a:srgbClr val="6A8A22"/>
                </a:solidFill>
                <a:latin typeface="SFMono-Regular"/>
              </a:rPr>
              <a:t>      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matchLabels: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app: nginx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template: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metadata: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labels: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    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app: nginx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spec: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containers: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- name: nginx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    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image: nginx:1.14.2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   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ports:</a:t>
            </a:r>
          </a:p>
          <a:p>
            <a:pPr lvl="1"/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      </a:t>
            </a:r>
            <a:r>
              <a:rPr lang="en-DE" sz="1400" b="0" i="0" dirty="0">
                <a:solidFill>
                  <a:srgbClr val="6A8A22"/>
                </a:solidFill>
                <a:effectLst/>
                <a:latin typeface="SFMono-Regular"/>
              </a:rPr>
              <a:t>          </a:t>
            </a:r>
            <a:r>
              <a:rPr lang="de-DE" sz="1400" b="0" i="0" dirty="0">
                <a:solidFill>
                  <a:srgbClr val="6A8A22"/>
                </a:solidFill>
                <a:effectLst/>
                <a:latin typeface="SFMono-Regular"/>
              </a:rPr>
              <a:t> - containerPort: 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10205-42A3-8823-0B21-22223FE291EE}"/>
              </a:ext>
            </a:extLst>
          </p:cNvPr>
          <p:cNvSpPr txBox="1"/>
          <p:nvPr/>
        </p:nvSpPr>
        <p:spPr>
          <a:xfrm>
            <a:off x="2082800" y="304577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65668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57983-247F-363E-13A0-1C8CAC97193B}"/>
              </a:ext>
            </a:extLst>
          </p:cNvPr>
          <p:cNvSpPr txBox="1"/>
          <p:nvPr/>
        </p:nvSpPr>
        <p:spPr>
          <a:xfrm>
            <a:off x="1443564" y="5188449"/>
            <a:ext cx="888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DE" sz="1400" dirty="0"/>
            </a:br>
            <a:r>
              <a:rPr lang="en-DE" sz="1400" dirty="0"/>
              <a:t>Source: </a:t>
            </a:r>
            <a:r>
              <a:rPr lang="de-DE" sz="1400" dirty="0"/>
              <a:t>https://kubernetes.io/docs/concepts/services-networking/service/</a:t>
            </a:r>
            <a:endParaRPr lang="en-DE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F50CB1-EE64-FBA3-6382-0EE64CD0C9B3}"/>
              </a:ext>
            </a:extLst>
          </p:cNvPr>
          <p:cNvSpPr/>
          <p:nvPr/>
        </p:nvSpPr>
        <p:spPr>
          <a:xfrm>
            <a:off x="2004979" y="1207309"/>
            <a:ext cx="5504954" cy="355095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apiVersion: v1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kind: Service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metadata: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name: my-service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spec: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selector: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app.kubernetes.io/name: MyApp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ports: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dirty="0">
                <a:solidFill>
                  <a:srgbClr val="6A8A22"/>
                </a:solidFill>
                <a:latin typeface="SFMono-Regular"/>
              </a:rPr>
              <a:t>            -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protocol: TCP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    -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port: 80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    -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targetPort: 9376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2AC25-6EC8-EC48-1A63-6ACFA2CF64CD}"/>
              </a:ext>
            </a:extLst>
          </p:cNvPr>
          <p:cNvSpPr txBox="1"/>
          <p:nvPr/>
        </p:nvSpPr>
        <p:spPr>
          <a:xfrm>
            <a:off x="2091266" y="776999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7148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57983-247F-363E-13A0-1C8CAC97193B}"/>
              </a:ext>
            </a:extLst>
          </p:cNvPr>
          <p:cNvSpPr txBox="1"/>
          <p:nvPr/>
        </p:nvSpPr>
        <p:spPr>
          <a:xfrm>
            <a:off x="1206497" y="5103782"/>
            <a:ext cx="888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DE" sz="1400" dirty="0"/>
            </a:br>
            <a:r>
              <a:rPr lang="en-DE" sz="1400" dirty="0"/>
              <a:t>Source: </a:t>
            </a:r>
            <a:r>
              <a:rPr lang="de-DE" sz="1400" dirty="0"/>
              <a:t>https://kubernetes.io/docs/concepts/workloads/pods/</a:t>
            </a:r>
            <a:endParaRPr lang="en-DE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F50CB1-EE64-FBA3-6382-0EE64CD0C9B3}"/>
              </a:ext>
            </a:extLst>
          </p:cNvPr>
          <p:cNvSpPr/>
          <p:nvPr/>
        </p:nvSpPr>
        <p:spPr>
          <a:xfrm>
            <a:off x="2148913" y="1275042"/>
            <a:ext cx="5504954" cy="355095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apiVersion: v1</a:t>
            </a: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kind: Pod</a:t>
            </a: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metadata:</a:t>
            </a:r>
          </a:p>
          <a:p>
            <a:pPr lvl="1"/>
            <a:r>
              <a:rPr lang="en-DE" dirty="0">
                <a:solidFill>
                  <a:srgbClr val="6A8A22"/>
                </a:solidFill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name: nginx</a:t>
            </a: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spec:</a:t>
            </a: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  </a:t>
            </a: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containers:</a:t>
            </a: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  </a:t>
            </a: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- name: nginx</a:t>
            </a: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    </a:t>
            </a: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image: nginx:1.14.2</a:t>
            </a: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    </a:t>
            </a: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ports:</a:t>
            </a: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    </a:t>
            </a: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- containerPort: 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0EBF5-085B-6924-0CDC-5D9D29374002}"/>
              </a:ext>
            </a:extLst>
          </p:cNvPr>
          <p:cNvSpPr txBox="1"/>
          <p:nvPr/>
        </p:nvSpPr>
        <p:spPr>
          <a:xfrm>
            <a:off x="2148913" y="662355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511225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57983-247F-363E-13A0-1C8CAC97193B}"/>
              </a:ext>
            </a:extLst>
          </p:cNvPr>
          <p:cNvSpPr txBox="1"/>
          <p:nvPr/>
        </p:nvSpPr>
        <p:spPr>
          <a:xfrm>
            <a:off x="1256641" y="5844178"/>
            <a:ext cx="888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DE" sz="1400" dirty="0"/>
            </a:br>
            <a:r>
              <a:rPr lang="en-DE" sz="1400" dirty="0"/>
              <a:t>Source: </a:t>
            </a:r>
            <a:r>
              <a:rPr lang="de-DE" sz="1400" dirty="0"/>
              <a:t>https://kubernetes.io/docs/concepts/configuration/configmap/</a:t>
            </a:r>
            <a:endParaRPr lang="en-DE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F50CB1-EE64-FBA3-6382-0EE64CD0C9B3}"/>
              </a:ext>
            </a:extLst>
          </p:cNvPr>
          <p:cNvSpPr/>
          <p:nvPr/>
        </p:nvSpPr>
        <p:spPr>
          <a:xfrm>
            <a:off x="1749025" y="783884"/>
            <a:ext cx="6269560" cy="5060294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apiVersion: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v1 kind: ConfigMap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metadata: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name: game-demo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data: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dirty="0">
                <a:solidFill>
                  <a:srgbClr val="6A8A22"/>
                </a:solidFill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# property-like keys; each key maps to a simple 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value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dirty="0">
                <a:solidFill>
                  <a:srgbClr val="6A8A22"/>
                </a:solidFill>
                <a:latin typeface="SFMono-Regular"/>
              </a:rPr>
              <a:t>      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player_initial_lives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: "3"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dirty="0">
                <a:solidFill>
                  <a:srgbClr val="6A8A22"/>
                </a:solidFill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ui_properties_file_name: "user-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interface.properties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"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endParaRPr lang="en-DE" dirty="0">
              <a:solidFill>
                <a:srgbClr val="6A8A22"/>
              </a:solidFill>
              <a:latin typeface="SFMono-Regular"/>
            </a:endParaRPr>
          </a:p>
          <a:p>
            <a:pPr lvl="1"/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# file-like keys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game.properties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: |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enemy.types=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aliens,monsters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 </a:t>
            </a: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     	  	          	   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player.maximum-lives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=5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dirty="0">
                <a:solidFill>
                  <a:srgbClr val="6A8A22"/>
                </a:solidFill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user-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interface.properties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: |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pPr lvl="1"/>
            <a:r>
              <a:rPr lang="en-DE" dirty="0">
                <a:solidFill>
                  <a:srgbClr val="6A8A22"/>
                </a:solidFill>
                <a:latin typeface="SFMono-Regular"/>
              </a:rPr>
              <a:t>	   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color.good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=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purple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 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color.bad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=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yellow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 </a:t>
            </a: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	   	      	   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allow.textmode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=</a:t>
            </a:r>
            <a:r>
              <a:rPr lang="de-DE" b="0" i="0" dirty="0" err="1">
                <a:solidFill>
                  <a:srgbClr val="6A8A22"/>
                </a:solidFill>
                <a:effectLst/>
                <a:latin typeface="SFMono-Regular"/>
              </a:rPr>
              <a:t>true</a:t>
            </a:r>
            <a:endParaRPr lang="de-DE" b="0" i="0" dirty="0">
              <a:solidFill>
                <a:srgbClr val="6A8A22"/>
              </a:solidFill>
              <a:effectLst/>
              <a:latin typeface="SFMono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E0158-DD3F-F147-548F-8449AF5430FE}"/>
              </a:ext>
            </a:extLst>
          </p:cNvPr>
          <p:cNvSpPr txBox="1"/>
          <p:nvPr/>
        </p:nvSpPr>
        <p:spPr>
          <a:xfrm>
            <a:off x="1684866" y="41455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  <a:r>
              <a:rPr lang="en-DE" dirty="0" err="1"/>
              <a:t>onfigMap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DD4F49-389F-C648-7A31-F08FB64D7775}"/>
              </a:ext>
            </a:extLst>
          </p:cNvPr>
          <p:cNvSpPr/>
          <p:nvPr/>
        </p:nvSpPr>
        <p:spPr>
          <a:xfrm>
            <a:off x="7040209" y="2123956"/>
            <a:ext cx="3641330" cy="195445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87242-D47F-3545-B8DA-7E53C42B674A}"/>
              </a:ext>
            </a:extLst>
          </p:cNvPr>
          <p:cNvSpPr/>
          <p:nvPr/>
        </p:nvSpPr>
        <p:spPr>
          <a:xfrm>
            <a:off x="6739465" y="1292886"/>
            <a:ext cx="4250268" cy="5336514"/>
          </a:xfrm>
          <a:prstGeom prst="roundRect">
            <a:avLst/>
          </a:prstGeom>
          <a:noFill/>
          <a:ln w="5715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99A739-0586-A6B4-C11C-6F4B968FF307}"/>
              </a:ext>
            </a:extLst>
          </p:cNvPr>
          <p:cNvSpPr/>
          <p:nvPr/>
        </p:nvSpPr>
        <p:spPr>
          <a:xfrm>
            <a:off x="7688241" y="1865723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namespaces1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D02956C-5ED2-5671-3FA1-9042782B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97" y="2700521"/>
            <a:ext cx="883246" cy="883246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770910-AA3E-EF89-7BE0-FC6CB0DDFFA8}"/>
              </a:ext>
            </a:extLst>
          </p:cNvPr>
          <p:cNvSpPr/>
          <p:nvPr/>
        </p:nvSpPr>
        <p:spPr>
          <a:xfrm>
            <a:off x="4070598" y="2647938"/>
            <a:ext cx="1776687" cy="935829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  <a:latin typeface="Arail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ail"/>
              </a:rPr>
              <a:t>cluster role</a:t>
            </a:r>
          </a:p>
          <a:p>
            <a:pPr algn="ctr"/>
            <a:r>
              <a:rPr lang="en-DE" sz="1600" dirty="0">
                <a:solidFill>
                  <a:schemeClr val="bg1"/>
                </a:solidFill>
                <a:latin typeface="Arail"/>
              </a:rPr>
              <a:t>get, watch, create, list</a:t>
            </a:r>
          </a:p>
          <a:p>
            <a:pPr algn="ctr"/>
            <a:endParaRPr lang="en-DE" dirty="0">
              <a:latin typeface="Arail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41E442-F6CD-EFD0-DBB8-AA1C12007C03}"/>
              </a:ext>
            </a:extLst>
          </p:cNvPr>
          <p:cNvSpPr/>
          <p:nvPr/>
        </p:nvSpPr>
        <p:spPr>
          <a:xfrm>
            <a:off x="7448002" y="3189177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pod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2B2FD94-1EB0-7E15-B10B-CC94B5D4D73C}"/>
              </a:ext>
            </a:extLst>
          </p:cNvPr>
          <p:cNvSpPr/>
          <p:nvPr/>
        </p:nvSpPr>
        <p:spPr>
          <a:xfrm>
            <a:off x="8933482" y="3189177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service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277D27B-DA47-BD4D-6C09-045432670410}"/>
              </a:ext>
            </a:extLst>
          </p:cNvPr>
          <p:cNvSpPr/>
          <p:nvPr/>
        </p:nvSpPr>
        <p:spPr>
          <a:xfrm>
            <a:off x="7448002" y="2640180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deployment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599B4F-AAA8-DDD3-786A-B7634FF0ED35}"/>
              </a:ext>
            </a:extLst>
          </p:cNvPr>
          <p:cNvSpPr/>
          <p:nvPr/>
        </p:nvSpPr>
        <p:spPr>
          <a:xfrm>
            <a:off x="8933482" y="2640180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configmap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61AA7B-7C2E-13E5-44D6-295D12EA6505}"/>
              </a:ext>
            </a:extLst>
          </p:cNvPr>
          <p:cNvSpPr/>
          <p:nvPr/>
        </p:nvSpPr>
        <p:spPr>
          <a:xfrm>
            <a:off x="1845646" y="2651911"/>
            <a:ext cx="1776687" cy="935829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  <a:latin typeface="Arail"/>
            </a:endParaRPr>
          </a:p>
          <a:p>
            <a:pPr algn="ctr"/>
            <a:r>
              <a:rPr lang="en-DE" dirty="0">
                <a:solidFill>
                  <a:schemeClr val="bg1"/>
                </a:solidFill>
                <a:latin typeface="Arail"/>
              </a:rPr>
              <a:t>cluster role binding</a:t>
            </a:r>
          </a:p>
          <a:p>
            <a:pPr algn="ctr"/>
            <a:r>
              <a:rPr lang="en-DE" sz="1600" dirty="0">
                <a:solidFill>
                  <a:schemeClr val="bg1"/>
                </a:solidFill>
                <a:latin typeface="Arail"/>
              </a:rPr>
              <a:t>rolebinding-role</a:t>
            </a:r>
          </a:p>
          <a:p>
            <a:pPr algn="ctr"/>
            <a:endParaRPr lang="en-DE" dirty="0">
              <a:latin typeface="Arail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91535C-AEFB-53BC-4672-EC56AABB8A65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1115387" y="3119824"/>
            <a:ext cx="730259" cy="2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B95D4E-1448-14B9-7009-C6073910B4AA}"/>
              </a:ext>
            </a:extLst>
          </p:cNvPr>
          <p:cNvCxnSpPr>
            <a:cxnSpLocks/>
          </p:cNvCxnSpPr>
          <p:nvPr/>
        </p:nvCxnSpPr>
        <p:spPr>
          <a:xfrm>
            <a:off x="3622333" y="3135162"/>
            <a:ext cx="476570" cy="0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9F4939-7100-1B61-EFD8-C41D13159878}"/>
              </a:ext>
            </a:extLst>
          </p:cNvPr>
          <p:cNvCxnSpPr>
            <a:cxnSpLocks/>
          </p:cNvCxnSpPr>
          <p:nvPr/>
        </p:nvCxnSpPr>
        <p:spPr>
          <a:xfrm>
            <a:off x="5847285" y="3135162"/>
            <a:ext cx="1194323" cy="0"/>
          </a:xfrm>
          <a:prstGeom prst="straightConnector1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2871AE-1252-45FB-1DE0-1EDC812138CD}"/>
              </a:ext>
            </a:extLst>
          </p:cNvPr>
          <p:cNvSpPr/>
          <p:nvPr/>
        </p:nvSpPr>
        <p:spPr>
          <a:xfrm>
            <a:off x="7688241" y="1034653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cluster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EAFFF3-6B17-12CF-AD26-7336DD9E1860}"/>
              </a:ext>
            </a:extLst>
          </p:cNvPr>
          <p:cNvSpPr txBox="1"/>
          <p:nvPr/>
        </p:nvSpPr>
        <p:spPr>
          <a:xfrm>
            <a:off x="164077" y="1113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Source</a:t>
            </a:r>
            <a:r>
              <a:rPr lang="en-DE" sz="1400" dirty="0"/>
              <a:t>: https://medium.com/rahasak/kubernetes-role-base-access-control-with-service-account-e4c65e3f25cc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7DCE73-1D54-3C2E-6AFB-1D9AB1CDD82E}"/>
              </a:ext>
            </a:extLst>
          </p:cNvPr>
          <p:cNvSpPr txBox="1"/>
          <p:nvPr/>
        </p:nvSpPr>
        <p:spPr>
          <a:xfrm>
            <a:off x="509369" y="342502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ail"/>
              </a:rPr>
              <a:t>user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170ED3-8F01-5F61-AF98-1E0F627FD92F}"/>
              </a:ext>
            </a:extLst>
          </p:cNvPr>
          <p:cNvSpPr/>
          <p:nvPr/>
        </p:nvSpPr>
        <p:spPr>
          <a:xfrm>
            <a:off x="7040209" y="4479081"/>
            <a:ext cx="3641330" cy="195445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002AA8C-E023-8949-5C3F-D1D15CD223FA}"/>
              </a:ext>
            </a:extLst>
          </p:cNvPr>
          <p:cNvSpPr/>
          <p:nvPr/>
        </p:nvSpPr>
        <p:spPr>
          <a:xfrm>
            <a:off x="7439497" y="5456308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pod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A8758B3-20C1-7BC6-F723-BDCA39045484}"/>
              </a:ext>
            </a:extLst>
          </p:cNvPr>
          <p:cNvSpPr/>
          <p:nvPr/>
        </p:nvSpPr>
        <p:spPr>
          <a:xfrm>
            <a:off x="8924977" y="5456308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service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9CD960A-F20D-98B8-F1DB-D1D52BAEDAE4}"/>
              </a:ext>
            </a:extLst>
          </p:cNvPr>
          <p:cNvSpPr/>
          <p:nvPr/>
        </p:nvSpPr>
        <p:spPr>
          <a:xfrm>
            <a:off x="7439497" y="4907311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deployment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4B28DBC-6009-B073-17BD-D213F121F394}"/>
              </a:ext>
            </a:extLst>
          </p:cNvPr>
          <p:cNvSpPr/>
          <p:nvPr/>
        </p:nvSpPr>
        <p:spPr>
          <a:xfrm>
            <a:off x="8924977" y="4907311"/>
            <a:ext cx="1412872" cy="4796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configmap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29735E9-FFE2-A064-0FED-5ACABB472259}"/>
              </a:ext>
            </a:extLst>
          </p:cNvPr>
          <p:cNvSpPr/>
          <p:nvPr/>
        </p:nvSpPr>
        <p:spPr>
          <a:xfrm>
            <a:off x="7688241" y="4209145"/>
            <a:ext cx="2345266" cy="51646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namespaces2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CD2E916-1DD1-673D-8DFE-FDE25413EE59}"/>
              </a:ext>
            </a:extLst>
          </p:cNvPr>
          <p:cNvCxnSpPr>
            <a:stCxn id="33" idx="2"/>
            <a:endCxn id="70" idx="1"/>
          </p:cNvCxnSpPr>
          <p:nvPr/>
        </p:nvCxnSpPr>
        <p:spPr>
          <a:xfrm rot="16200000" flipH="1">
            <a:off x="5063305" y="3479403"/>
            <a:ext cx="1872541" cy="2081267"/>
          </a:xfrm>
          <a:prstGeom prst="bentConnector2">
            <a:avLst/>
          </a:prstGeom>
          <a:ln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Tick with solid fill">
            <a:extLst>
              <a:ext uri="{FF2B5EF4-FFF2-40B4-BE49-F238E27FC236}">
                <a16:creationId xmlns:a16="http://schemas.microsoft.com/office/drawing/2014/main" id="{B648D2BD-DAED-7EEE-5A3E-F351782BD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920" y="2649416"/>
            <a:ext cx="461173" cy="461173"/>
          </a:xfrm>
          <a:prstGeom prst="rect">
            <a:avLst/>
          </a:prstGeom>
        </p:spPr>
      </p:pic>
      <p:pic>
        <p:nvPicPr>
          <p:cNvPr id="2" name="Graphic 1" descr="Tick with solid fill">
            <a:extLst>
              <a:ext uri="{FF2B5EF4-FFF2-40B4-BE49-F238E27FC236}">
                <a16:creationId xmlns:a16="http://schemas.microsoft.com/office/drawing/2014/main" id="{75E4A5CD-3257-9BD8-542E-7B9AF704A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1363" y="4314317"/>
            <a:ext cx="461173" cy="4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7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9F32E3-61C5-2228-AA3D-CB05CD6F1CC3}"/>
              </a:ext>
            </a:extLst>
          </p:cNvPr>
          <p:cNvSpPr/>
          <p:nvPr/>
        </p:nvSpPr>
        <p:spPr>
          <a:xfrm>
            <a:off x="3010386" y="2100968"/>
            <a:ext cx="2321169" cy="3430954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9271CA-6BD8-A709-F35F-95693ADF9FE1}"/>
              </a:ext>
            </a:extLst>
          </p:cNvPr>
          <p:cNvSpPr/>
          <p:nvPr/>
        </p:nvSpPr>
        <p:spPr>
          <a:xfrm>
            <a:off x="2756387" y="1864552"/>
            <a:ext cx="2321169" cy="3430954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00D3C-10D9-4C8E-8334-3B0C2F782209}"/>
              </a:ext>
            </a:extLst>
          </p:cNvPr>
          <p:cNvSpPr/>
          <p:nvPr/>
        </p:nvSpPr>
        <p:spPr>
          <a:xfrm>
            <a:off x="6689968" y="2282676"/>
            <a:ext cx="4009294" cy="3025530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CA1A3-D3AC-28D2-9DAF-FBCD7F64F245}"/>
              </a:ext>
            </a:extLst>
          </p:cNvPr>
          <p:cNvSpPr/>
          <p:nvPr/>
        </p:nvSpPr>
        <p:spPr>
          <a:xfrm>
            <a:off x="6494583" y="2073614"/>
            <a:ext cx="4009294" cy="3025530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F41BC-E16D-BA7A-9B63-3FCC886E5E75}"/>
              </a:ext>
            </a:extLst>
          </p:cNvPr>
          <p:cNvSpPr/>
          <p:nvPr/>
        </p:nvSpPr>
        <p:spPr>
          <a:xfrm>
            <a:off x="6299198" y="1864552"/>
            <a:ext cx="4009294" cy="3025530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BEA86-DFAF-9132-AF9E-050F6971323D}"/>
              </a:ext>
            </a:extLst>
          </p:cNvPr>
          <p:cNvSpPr/>
          <p:nvPr/>
        </p:nvSpPr>
        <p:spPr>
          <a:xfrm>
            <a:off x="2918556" y="2099014"/>
            <a:ext cx="1996830" cy="40249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kube-apiserver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EABD17-073A-6D5F-E4CF-73DE229FA288}"/>
              </a:ext>
            </a:extLst>
          </p:cNvPr>
          <p:cNvSpPr/>
          <p:nvPr/>
        </p:nvSpPr>
        <p:spPr>
          <a:xfrm>
            <a:off x="2918556" y="2934283"/>
            <a:ext cx="1996830" cy="40249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etcd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7311FD-A657-6265-3256-73448AE0C13A}"/>
              </a:ext>
            </a:extLst>
          </p:cNvPr>
          <p:cNvSpPr/>
          <p:nvPr/>
        </p:nvSpPr>
        <p:spPr>
          <a:xfrm>
            <a:off x="2918556" y="4253130"/>
            <a:ext cx="1996830" cy="40249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A8A22"/>
                </a:solidFill>
              </a:rPr>
              <a:t>K</a:t>
            </a:r>
            <a:r>
              <a:rPr lang="en-DE" dirty="0">
                <a:solidFill>
                  <a:srgbClr val="6A8A22"/>
                </a:solidFill>
              </a:rPr>
              <a:t>ube scheduler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0F9966-1814-81C0-881D-F7B51920DDD6}"/>
              </a:ext>
            </a:extLst>
          </p:cNvPr>
          <p:cNvSpPr/>
          <p:nvPr/>
        </p:nvSpPr>
        <p:spPr>
          <a:xfrm>
            <a:off x="2918556" y="3512622"/>
            <a:ext cx="1996830" cy="564662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A8A22"/>
                </a:solidFill>
              </a:rPr>
              <a:t>K</a:t>
            </a:r>
            <a:r>
              <a:rPr lang="en-DE" dirty="0">
                <a:solidFill>
                  <a:srgbClr val="6A8A22"/>
                </a:solidFill>
              </a:rPr>
              <a:t>ube controller manage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8110B-6867-6E18-9920-03EB5302BE70}"/>
              </a:ext>
            </a:extLst>
          </p:cNvPr>
          <p:cNvSpPr txBox="1"/>
          <p:nvPr/>
        </p:nvSpPr>
        <p:spPr>
          <a:xfrm>
            <a:off x="3472426" y="4790898"/>
            <a:ext cx="92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859279-0007-10E0-D6E5-45C5EA454205}"/>
              </a:ext>
            </a:extLst>
          </p:cNvPr>
          <p:cNvSpPr/>
          <p:nvPr/>
        </p:nvSpPr>
        <p:spPr>
          <a:xfrm>
            <a:off x="6558084" y="2096663"/>
            <a:ext cx="1389187" cy="41207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kubelet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0F1CAA-F5B6-3EA2-4778-70336D9EF638}"/>
              </a:ext>
            </a:extLst>
          </p:cNvPr>
          <p:cNvSpPr/>
          <p:nvPr/>
        </p:nvSpPr>
        <p:spPr>
          <a:xfrm>
            <a:off x="6558084" y="2796142"/>
            <a:ext cx="1389187" cy="41207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docker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37554-057A-2333-0A12-718E0525720F}"/>
              </a:ext>
            </a:extLst>
          </p:cNvPr>
          <p:cNvSpPr/>
          <p:nvPr/>
        </p:nvSpPr>
        <p:spPr>
          <a:xfrm>
            <a:off x="6558083" y="3526881"/>
            <a:ext cx="1389187" cy="41207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iptables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938C4-CCB2-3E19-3BA4-4816D40494B9}"/>
              </a:ext>
            </a:extLst>
          </p:cNvPr>
          <p:cNvSpPr/>
          <p:nvPr/>
        </p:nvSpPr>
        <p:spPr>
          <a:xfrm>
            <a:off x="6558083" y="4258598"/>
            <a:ext cx="1389187" cy="41207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A8A22"/>
                </a:solidFill>
              </a:rPr>
              <a:t>K</a:t>
            </a:r>
            <a:r>
              <a:rPr lang="en-DE" dirty="0">
                <a:solidFill>
                  <a:srgbClr val="6A8A22"/>
                </a:solidFill>
              </a:rPr>
              <a:t>ube-proxy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D2D99-49D8-2120-F431-640045C95784}"/>
              </a:ext>
            </a:extLst>
          </p:cNvPr>
          <p:cNvSpPr/>
          <p:nvPr/>
        </p:nvSpPr>
        <p:spPr>
          <a:xfrm>
            <a:off x="8499230" y="2058961"/>
            <a:ext cx="1698048" cy="1793315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8A2850-015B-2A69-020A-D842C0DD4031}"/>
              </a:ext>
            </a:extLst>
          </p:cNvPr>
          <p:cNvSpPr/>
          <p:nvPr/>
        </p:nvSpPr>
        <p:spPr>
          <a:xfrm>
            <a:off x="8677182" y="2655917"/>
            <a:ext cx="1340036" cy="41207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C256A1-D551-2CA0-43B6-058ADD63CCB3}"/>
              </a:ext>
            </a:extLst>
          </p:cNvPr>
          <p:cNvSpPr/>
          <p:nvPr/>
        </p:nvSpPr>
        <p:spPr>
          <a:xfrm>
            <a:off x="8677181" y="3210939"/>
            <a:ext cx="1340036" cy="41207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C008A1-E965-C5FD-22DC-216B7292617A}"/>
              </a:ext>
            </a:extLst>
          </p:cNvPr>
          <p:cNvSpPr txBox="1"/>
          <p:nvPr/>
        </p:nvSpPr>
        <p:spPr>
          <a:xfrm>
            <a:off x="8499230" y="205896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</a:rPr>
              <a:t>pod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CDF49-AEAC-7898-08B7-DB234C4C184F}"/>
              </a:ext>
            </a:extLst>
          </p:cNvPr>
          <p:cNvSpPr txBox="1"/>
          <p:nvPr/>
        </p:nvSpPr>
        <p:spPr>
          <a:xfrm>
            <a:off x="8462202" y="4450256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4EF670-7873-31A9-7A37-971A40AC31ED}"/>
              </a:ext>
            </a:extLst>
          </p:cNvPr>
          <p:cNvSpPr/>
          <p:nvPr/>
        </p:nvSpPr>
        <p:spPr>
          <a:xfrm>
            <a:off x="6299198" y="558801"/>
            <a:ext cx="1698048" cy="937845"/>
          </a:xfrm>
          <a:prstGeom prst="rect">
            <a:avLst/>
          </a:prstGeom>
          <a:solidFill>
            <a:srgbClr val="C0DE25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E29EC1-E2BF-2704-7162-46E22F88FAD6}"/>
              </a:ext>
            </a:extLst>
          </p:cNvPr>
          <p:cNvSpPr/>
          <p:nvPr/>
        </p:nvSpPr>
        <p:spPr>
          <a:xfrm>
            <a:off x="6477150" y="981849"/>
            <a:ext cx="1340036" cy="412073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kubectl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F5A-D529-D357-6D19-A14E904B3A86}"/>
              </a:ext>
            </a:extLst>
          </p:cNvPr>
          <p:cNvSpPr txBox="1"/>
          <p:nvPr/>
        </p:nvSpPr>
        <p:spPr>
          <a:xfrm>
            <a:off x="6469739" y="56977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client / user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FA473E6-7D35-D940-E42B-3CE5A6BF3A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76432" y="1187936"/>
            <a:ext cx="2600721" cy="911078"/>
          </a:xfrm>
          <a:prstGeom prst="bentConnector3">
            <a:avLst>
              <a:gd name="adj1" fmla="val 99885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1FBF90-1F4C-6F45-1E8C-62CADFF2DA35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4915386" y="2300261"/>
            <a:ext cx="1642698" cy="2439"/>
          </a:xfrm>
          <a:prstGeom prst="straightConnector1">
            <a:avLst/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1D328C-FD39-5A8F-EFD0-49D0F7E8F55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252678" y="2508736"/>
            <a:ext cx="0" cy="287406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D943243-4573-A1E7-DB64-3AE2C22D8E40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5060215" y="2966767"/>
            <a:ext cx="2181960" cy="813776"/>
          </a:xfrm>
          <a:prstGeom prst="bentConnector2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625A77B-14E4-46CA-8807-7ECEB3E95774}"/>
              </a:ext>
            </a:extLst>
          </p:cNvPr>
          <p:cNvCxnSpPr>
            <a:cxnSpLocks/>
            <a:stCxn id="21" idx="3"/>
            <a:endCxn id="20" idx="3"/>
          </p:cNvCxnSpPr>
          <p:nvPr/>
        </p:nvCxnSpPr>
        <p:spPr>
          <a:xfrm flipV="1">
            <a:off x="7947270" y="3732918"/>
            <a:ext cx="12700" cy="731717"/>
          </a:xfrm>
          <a:prstGeom prst="bentConnector3">
            <a:avLst>
              <a:gd name="adj1" fmla="val 2538457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8571714-6EA5-0136-760D-CC2FB1C5AAD1}"/>
              </a:ext>
            </a:extLst>
          </p:cNvPr>
          <p:cNvCxnSpPr>
            <a:stCxn id="13" idx="1"/>
            <a:endCxn id="11" idx="1"/>
          </p:cNvCxnSpPr>
          <p:nvPr/>
        </p:nvCxnSpPr>
        <p:spPr>
          <a:xfrm rot="10800000">
            <a:off x="2918556" y="2300261"/>
            <a:ext cx="12700" cy="2154116"/>
          </a:xfrm>
          <a:prstGeom prst="bentConnector3">
            <a:avLst>
              <a:gd name="adj1" fmla="val 9492307"/>
            </a:avLst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C378D68-1EDF-DA48-0F03-0B09E73C89C8}"/>
              </a:ext>
            </a:extLst>
          </p:cNvPr>
          <p:cNvCxnSpPr>
            <a:stCxn id="15" idx="1"/>
          </p:cNvCxnSpPr>
          <p:nvPr/>
        </p:nvCxnSpPr>
        <p:spPr>
          <a:xfrm rot="10800000">
            <a:off x="2078892" y="2300261"/>
            <a:ext cx="839664" cy="1494693"/>
          </a:xfrm>
          <a:prstGeom prst="bentConnector2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BC93CCA-9F5B-B968-CA55-3CE3CD7137B3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2256935" y="2473909"/>
            <a:ext cx="835270" cy="487971"/>
          </a:xfrm>
          <a:prstGeom prst="bentConnector2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BDAB780-719D-50DA-DF66-46FFC64584D8}"/>
              </a:ext>
            </a:extLst>
          </p:cNvPr>
          <p:cNvSpPr txBox="1"/>
          <p:nvPr/>
        </p:nvSpPr>
        <p:spPr>
          <a:xfrm>
            <a:off x="1111248" y="384514"/>
            <a:ext cx="259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DE" dirty="0"/>
            </a:b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DE" dirty="0"/>
              <a:t>A</a:t>
            </a:r>
            <a:r>
              <a:rPr lang="de-DE" dirty="0" err="1"/>
              <a:t>rchitecture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D14C1-89D7-F983-7D84-97F3E33A0A0E}"/>
              </a:ext>
            </a:extLst>
          </p:cNvPr>
          <p:cNvSpPr txBox="1"/>
          <p:nvPr/>
        </p:nvSpPr>
        <p:spPr>
          <a:xfrm>
            <a:off x="1397000" y="6096000"/>
            <a:ext cx="3314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Source:  </a:t>
            </a:r>
            <a:r>
              <a:rPr lang="de-DE" sz="1400" dirty="0" err="1"/>
              <a:t>Getting</a:t>
            </a:r>
            <a:r>
              <a:rPr lang="de-DE" sz="1400" dirty="0"/>
              <a:t> </a:t>
            </a:r>
            <a:r>
              <a:rPr lang="de-DE" sz="1400" dirty="0" err="1"/>
              <a:t>Started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Kubernetes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77202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2EB35-007D-E505-9413-C303372ABC43}"/>
              </a:ext>
            </a:extLst>
          </p:cNvPr>
          <p:cNvSpPr txBox="1"/>
          <p:nvPr/>
        </p:nvSpPr>
        <p:spPr>
          <a:xfrm>
            <a:off x="672123" y="336062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n-DE" sz="1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 used: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0DF7EF-3E92-4572-61C1-769D5CD8E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78531"/>
              </p:ext>
            </p:extLst>
          </p:nvPr>
        </p:nvGraphicFramePr>
        <p:xfrm>
          <a:off x="758093" y="959338"/>
          <a:ext cx="8127999" cy="452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9722">
                  <a:extLst>
                    <a:ext uri="{9D8B030D-6E8A-4147-A177-3AD203B41FA5}">
                      <a16:colId xmlns:a16="http://schemas.microsoft.com/office/drawing/2014/main" val="3942661771"/>
                    </a:ext>
                  </a:extLst>
                </a:gridCol>
                <a:gridCol w="3399693">
                  <a:extLst>
                    <a:ext uri="{9D8B030D-6E8A-4147-A177-3AD203B41FA5}">
                      <a16:colId xmlns:a16="http://schemas.microsoft.com/office/drawing/2014/main" val="415826022"/>
                    </a:ext>
                  </a:extLst>
                </a:gridCol>
                <a:gridCol w="2938584">
                  <a:extLst>
                    <a:ext uri="{9D8B030D-6E8A-4147-A177-3AD203B41FA5}">
                      <a16:colId xmlns:a16="http://schemas.microsoft.com/office/drawing/2014/main" val="3359806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 anchor="ctr">
                    <a:solidFill>
                      <a:srgbClr val="6A8A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Syntax</a:t>
                      </a:r>
                    </a:p>
                  </a:txBody>
                  <a:tcPr anchor="ctr">
                    <a:solidFill>
                      <a:srgbClr val="6A8A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Description</a:t>
                      </a:r>
                    </a:p>
                  </a:txBody>
                  <a:tcPr anchor="ctr">
                    <a:solidFill>
                      <a:srgbClr val="6A8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7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200" b="0" dirty="0" err="1">
                          <a:effectLst/>
                        </a:rPr>
                        <a:t>apply</a:t>
                      </a:r>
                      <a:endParaRPr lang="de-DE" sz="12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b="0">
                          <a:effectLst/>
                        </a:rPr>
                        <a:t>kubectl apply -f FILENAME [flags]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b="0" dirty="0">
                          <a:effectLst/>
                        </a:rPr>
                        <a:t>Apply a configuration change to a resource from a file or stdin.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7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 err="1">
                          <a:effectLst/>
                        </a:rPr>
                        <a:t>auth</a:t>
                      </a:r>
                      <a:endParaRPr lang="de-DE" sz="11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>
                          <a:effectLst/>
                        </a:rPr>
                        <a:t>kubectl </a:t>
                      </a:r>
                      <a:r>
                        <a:rPr lang="de-DE" sz="1100" b="0" dirty="0" err="1">
                          <a:effectLst/>
                        </a:rPr>
                        <a:t>auth</a:t>
                      </a:r>
                      <a:r>
                        <a:rPr lang="de-DE" sz="1100" b="0" dirty="0">
                          <a:effectLst/>
                        </a:rPr>
                        <a:t> [</a:t>
                      </a:r>
                      <a:r>
                        <a:rPr lang="de-DE" sz="1100" b="0" dirty="0" err="1">
                          <a:effectLst/>
                        </a:rPr>
                        <a:t>flags</a:t>
                      </a:r>
                      <a:r>
                        <a:rPr lang="de-DE" sz="1100" b="0" dirty="0">
                          <a:effectLst/>
                        </a:rPr>
                        <a:t>] [</a:t>
                      </a:r>
                      <a:r>
                        <a:rPr lang="de-DE" sz="1100" b="0" dirty="0" err="1">
                          <a:effectLst/>
                        </a:rPr>
                        <a:t>options</a:t>
                      </a:r>
                      <a:r>
                        <a:rPr lang="de-DE" sz="1100" b="0" dirty="0"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 err="1">
                          <a:effectLst/>
                        </a:rPr>
                        <a:t>Inspect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authorization</a:t>
                      </a:r>
                      <a:r>
                        <a:rPr lang="de-DE" sz="1100" b="0" dirty="0"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6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 err="1">
                          <a:effectLst/>
                        </a:rPr>
                        <a:t>config</a:t>
                      </a:r>
                      <a:endParaRPr lang="de-DE" sz="11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>
                          <a:effectLst/>
                        </a:rPr>
                        <a:t>kubectl </a:t>
                      </a:r>
                      <a:r>
                        <a:rPr lang="de-DE" sz="1100" b="0" dirty="0" err="1">
                          <a:effectLst/>
                        </a:rPr>
                        <a:t>config</a:t>
                      </a:r>
                      <a:r>
                        <a:rPr lang="de-DE" sz="1100" b="0" dirty="0">
                          <a:effectLst/>
                        </a:rPr>
                        <a:t> SUBCOMMAND [</a:t>
                      </a:r>
                      <a:r>
                        <a:rPr lang="de-DE" sz="1100" b="0" dirty="0" err="1">
                          <a:effectLst/>
                        </a:rPr>
                        <a:t>flags</a:t>
                      </a:r>
                      <a:r>
                        <a:rPr lang="de-DE" sz="1100" b="0" dirty="0"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Modifies </a:t>
                      </a:r>
                      <a:r>
                        <a:rPr lang="en-GB" sz="1100" b="0" dirty="0" err="1">
                          <a:effectLst/>
                        </a:rPr>
                        <a:t>kubeconfig</a:t>
                      </a:r>
                      <a:r>
                        <a:rPr lang="en-GB" sz="1100" b="0" dirty="0">
                          <a:effectLst/>
                        </a:rPr>
                        <a:t> files. See the individual subcommands for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4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>
                          <a:effectLst/>
                        </a:rPr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100" b="0" dirty="0">
                          <a:effectLst/>
                        </a:rPr>
                        <a:t>kubectl </a:t>
                      </a:r>
                      <a:r>
                        <a:rPr lang="fr-FR" sz="1100" b="0" dirty="0" err="1">
                          <a:effectLst/>
                        </a:rPr>
                        <a:t>cp</a:t>
                      </a:r>
                      <a:r>
                        <a:rPr lang="fr-FR" sz="1100" b="0" dirty="0">
                          <a:effectLst/>
                        </a:rPr>
                        <a:t> &lt;file-</a:t>
                      </a:r>
                      <a:r>
                        <a:rPr lang="fr-FR" sz="1100" b="0" dirty="0" err="1">
                          <a:effectLst/>
                        </a:rPr>
                        <a:t>spec</a:t>
                      </a:r>
                      <a:r>
                        <a:rPr lang="fr-FR" sz="1100" b="0" dirty="0">
                          <a:effectLst/>
                        </a:rPr>
                        <a:t>-src&gt; &lt;file-</a:t>
                      </a:r>
                      <a:r>
                        <a:rPr lang="fr-FR" sz="1100" b="0" dirty="0" err="1">
                          <a:effectLst/>
                        </a:rPr>
                        <a:t>spec</a:t>
                      </a:r>
                      <a:r>
                        <a:rPr lang="fr-FR" sz="1100" b="0" dirty="0">
                          <a:effectLst/>
                        </a:rPr>
                        <a:t>-</a:t>
                      </a:r>
                      <a:r>
                        <a:rPr lang="fr-FR" sz="1100" b="0" dirty="0" err="1">
                          <a:effectLst/>
                        </a:rPr>
                        <a:t>dest</a:t>
                      </a:r>
                      <a:r>
                        <a:rPr lang="fr-FR" sz="1100" b="0" dirty="0">
                          <a:effectLst/>
                        </a:rPr>
                        <a:t>&gt; [options]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>
                          <a:effectLst/>
                        </a:rPr>
                        <a:t>Copy files and directories to and from containers.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1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>
                          <a:effectLst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kubectl create -f FILENAME [flags]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Create one or more resources from a file or stdin.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9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>
                          <a:effectLst/>
                        </a:rPr>
                        <a:t>kubectl </a:t>
                      </a:r>
                      <a:r>
                        <a:rPr lang="de-DE" sz="1100" b="0" dirty="0" err="1">
                          <a:effectLst/>
                        </a:rPr>
                        <a:t>delete</a:t>
                      </a:r>
                      <a:r>
                        <a:rPr lang="de-DE" sz="1100" b="0" dirty="0">
                          <a:effectLst/>
                        </a:rPr>
                        <a:t> (-f FILENAME | TYPE [NAME | /NAME | -l </a:t>
                      </a:r>
                      <a:r>
                        <a:rPr lang="de-DE" sz="1100" b="0" dirty="0" err="1">
                          <a:effectLst/>
                        </a:rPr>
                        <a:t>label</a:t>
                      </a:r>
                      <a:r>
                        <a:rPr lang="de-DE" sz="1100" b="0" dirty="0">
                          <a:effectLst/>
                        </a:rPr>
                        <a:t> | --all]) [</a:t>
                      </a:r>
                      <a:r>
                        <a:rPr lang="de-DE" sz="1100" b="0" dirty="0" err="1">
                          <a:effectLst/>
                        </a:rPr>
                        <a:t>flags</a:t>
                      </a:r>
                      <a:r>
                        <a:rPr lang="de-DE" sz="1100" b="0" dirty="0"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Delete resources either from a file, stdin, or specifying label selectors, names, resource selectors, or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8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>
                          <a:effectLst/>
                        </a:rPr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>
                          <a:effectLst/>
                        </a:rPr>
                        <a:t>kubectl </a:t>
                      </a:r>
                      <a:r>
                        <a:rPr lang="de-DE" sz="1100" b="0" dirty="0" err="1">
                          <a:effectLst/>
                        </a:rPr>
                        <a:t>describe</a:t>
                      </a:r>
                      <a:r>
                        <a:rPr lang="de-DE" sz="1100" b="0" dirty="0">
                          <a:effectLst/>
                        </a:rPr>
                        <a:t> (-f FILENAME | TYPE [NAME_PREFIX | /NAME | -l </a:t>
                      </a:r>
                      <a:r>
                        <a:rPr lang="de-DE" sz="1100" b="0" dirty="0" err="1">
                          <a:effectLst/>
                        </a:rPr>
                        <a:t>label</a:t>
                      </a:r>
                      <a:r>
                        <a:rPr lang="de-DE" sz="1100" b="0" dirty="0">
                          <a:effectLst/>
                        </a:rPr>
                        <a:t>]) [</a:t>
                      </a:r>
                      <a:r>
                        <a:rPr lang="de-DE" sz="1100" b="0" dirty="0" err="1">
                          <a:effectLst/>
                        </a:rPr>
                        <a:t>flags</a:t>
                      </a:r>
                      <a:r>
                        <a:rPr lang="de-DE" sz="1100" b="0" dirty="0"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Display the detailed state of one or more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8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 err="1">
                          <a:effectLst/>
                        </a:rPr>
                        <a:t>edit</a:t>
                      </a:r>
                      <a:endParaRPr lang="de-DE" sz="11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>
                          <a:effectLst/>
                        </a:rPr>
                        <a:t>kubectl </a:t>
                      </a:r>
                      <a:r>
                        <a:rPr lang="de-DE" sz="1100" b="0" dirty="0" err="1">
                          <a:effectLst/>
                        </a:rPr>
                        <a:t>edit</a:t>
                      </a:r>
                      <a:r>
                        <a:rPr lang="de-DE" sz="1100" b="0" dirty="0">
                          <a:effectLst/>
                        </a:rPr>
                        <a:t> (-f FILENAME | TYPE NAME | TYPE/NAME) [</a:t>
                      </a:r>
                      <a:r>
                        <a:rPr lang="de-DE" sz="1100" b="0" dirty="0" err="1">
                          <a:effectLst/>
                        </a:rPr>
                        <a:t>flags</a:t>
                      </a:r>
                      <a:r>
                        <a:rPr lang="de-DE" sz="1100" b="0" dirty="0"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Edit and update the definition of one or more resources on the server by using the default editor.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8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 err="1">
                          <a:effectLst/>
                        </a:rPr>
                        <a:t>exec</a:t>
                      </a:r>
                      <a:endParaRPr lang="de-DE" sz="11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kubectl exec POD [-c CONTAINER] [-</a:t>
                      </a:r>
                      <a:r>
                        <a:rPr lang="en-GB" sz="1100" b="0" dirty="0" err="1">
                          <a:effectLst/>
                        </a:rPr>
                        <a:t>i</a:t>
                      </a:r>
                      <a:r>
                        <a:rPr lang="en-GB" sz="1100" b="0" dirty="0">
                          <a:effectLst/>
                        </a:rPr>
                        <a:t>] [-t] [flags] [-- COMMAND [</a:t>
                      </a:r>
                      <a:r>
                        <a:rPr lang="en-GB" sz="1100" b="0" dirty="0" err="1">
                          <a:effectLst/>
                        </a:rPr>
                        <a:t>args</a:t>
                      </a:r>
                      <a:r>
                        <a:rPr lang="en-GB" sz="1100" b="0" dirty="0">
                          <a:effectLst/>
                        </a:rPr>
                        <a:t>...]]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Execute a command against a container in a pod.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54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BDD1AB2-F853-71D5-4B5A-1DE105ABBEFF}"/>
              </a:ext>
            </a:extLst>
          </p:cNvPr>
          <p:cNvSpPr txBox="1"/>
          <p:nvPr/>
        </p:nvSpPr>
        <p:spPr>
          <a:xfrm>
            <a:off x="1295400" y="6172200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de-DE" sz="14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https://kubernetes.io/docs/Source/kubectl/#operations</a:t>
            </a:r>
          </a:p>
          <a:p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13484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2EB35-007D-E505-9413-C303372ABC43}"/>
              </a:ext>
            </a:extLst>
          </p:cNvPr>
          <p:cNvSpPr txBox="1"/>
          <p:nvPr/>
        </p:nvSpPr>
        <p:spPr>
          <a:xfrm>
            <a:off x="758093" y="310662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n-DE" sz="1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 used: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0DF7EF-3E92-4572-61C1-769D5CD8E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79577"/>
              </p:ext>
            </p:extLst>
          </p:nvPr>
        </p:nvGraphicFramePr>
        <p:xfrm>
          <a:off x="758093" y="959338"/>
          <a:ext cx="8127999" cy="311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26617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8260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9806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 anchor="ctr">
                    <a:solidFill>
                      <a:srgbClr val="6A8A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Syntax</a:t>
                      </a:r>
                    </a:p>
                  </a:txBody>
                  <a:tcPr anchor="ctr">
                    <a:solidFill>
                      <a:srgbClr val="6A8A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Description</a:t>
                      </a:r>
                    </a:p>
                  </a:txBody>
                  <a:tcPr anchor="ctr">
                    <a:solidFill>
                      <a:srgbClr val="6A8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7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>
                          <a:effectLst/>
                        </a:rPr>
                        <a:t>kubectl </a:t>
                      </a:r>
                      <a:r>
                        <a:rPr lang="de-DE" sz="1100" b="0" dirty="0" err="1">
                          <a:effectLst/>
                        </a:rPr>
                        <a:t>get</a:t>
                      </a:r>
                      <a:r>
                        <a:rPr lang="de-DE" sz="1100" b="0" dirty="0">
                          <a:effectLst/>
                        </a:rPr>
                        <a:t> (-f FILENAME | TYPE [NAME | /NAME | -l </a:t>
                      </a:r>
                      <a:r>
                        <a:rPr lang="de-DE" sz="1100" b="0" dirty="0" err="1">
                          <a:effectLst/>
                        </a:rPr>
                        <a:t>label</a:t>
                      </a:r>
                      <a:r>
                        <a:rPr lang="de-DE" sz="1100" b="0" dirty="0">
                          <a:effectLst/>
                        </a:rPr>
                        <a:t>]) [--watch] [--</a:t>
                      </a:r>
                      <a:r>
                        <a:rPr lang="de-DE" sz="1100" b="0" dirty="0" err="1">
                          <a:effectLst/>
                        </a:rPr>
                        <a:t>sort-by</a:t>
                      </a:r>
                      <a:r>
                        <a:rPr lang="de-DE" sz="1100" b="0" dirty="0">
                          <a:effectLst/>
                        </a:rPr>
                        <a:t>=FIELD] [[-o | --output]=OUTPUT_FORMAT] [</a:t>
                      </a:r>
                      <a:r>
                        <a:rPr lang="de-DE" sz="1100" b="0" dirty="0" err="1">
                          <a:effectLst/>
                        </a:rPr>
                        <a:t>flags</a:t>
                      </a:r>
                      <a:r>
                        <a:rPr lang="de-DE" sz="1100" b="0" dirty="0"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List one or more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2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>
                          <a:effectLst/>
                        </a:rPr>
                        <a:t>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kubectl logs POD [-c CONTAINER] [--follow] [flags]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Print the logs for a container in a pod.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55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>
                          <a:effectLst/>
                        </a:rPr>
                        <a:t>port-forward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100" b="0" dirty="0">
                          <a:effectLst/>
                        </a:rPr>
                        <a:t>kubectl port-</a:t>
                      </a:r>
                      <a:r>
                        <a:rPr lang="fr-FR" sz="1100" b="0" dirty="0" err="1">
                          <a:effectLst/>
                        </a:rPr>
                        <a:t>forward</a:t>
                      </a:r>
                      <a:r>
                        <a:rPr lang="fr-FR" sz="1100" b="0" dirty="0">
                          <a:effectLst/>
                        </a:rPr>
                        <a:t> POD [LOCAL_PORT:]REMOTE_PORT [...[LOCAL_PORT_N:]REMOTE_PORT_N] [flags]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Forward one or more local ports to a pod.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9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 err="1">
                          <a:effectLst/>
                        </a:rPr>
                        <a:t>replace</a:t>
                      </a:r>
                      <a:endParaRPr lang="de-DE" sz="11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>
                          <a:effectLst/>
                        </a:rPr>
                        <a:t>kubectl </a:t>
                      </a:r>
                      <a:r>
                        <a:rPr lang="de-DE" sz="1100" b="0" dirty="0" err="1">
                          <a:effectLst/>
                        </a:rPr>
                        <a:t>replace</a:t>
                      </a:r>
                      <a:r>
                        <a:rPr lang="de-DE" sz="1100" b="0" dirty="0">
                          <a:effectLst/>
                        </a:rPr>
                        <a:t> -f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Replace a resource from a file or stdin.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4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 err="1">
                          <a:effectLst/>
                        </a:rPr>
                        <a:t>version</a:t>
                      </a:r>
                      <a:endParaRPr lang="de-DE" sz="11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100" b="0" dirty="0">
                          <a:effectLst/>
                        </a:rPr>
                        <a:t>kubectl </a:t>
                      </a:r>
                      <a:r>
                        <a:rPr lang="de-DE" sz="1100" b="0" dirty="0" err="1">
                          <a:effectLst/>
                        </a:rPr>
                        <a:t>version</a:t>
                      </a:r>
                      <a:r>
                        <a:rPr lang="de-DE" sz="1100" b="0" dirty="0">
                          <a:effectLst/>
                        </a:rPr>
                        <a:t> [--client] [</a:t>
                      </a:r>
                      <a:r>
                        <a:rPr lang="de-DE" sz="1100" b="0" dirty="0" err="1">
                          <a:effectLst/>
                        </a:rPr>
                        <a:t>flags</a:t>
                      </a:r>
                      <a:r>
                        <a:rPr lang="de-DE" sz="1100" b="0" dirty="0"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b="0" dirty="0">
                          <a:effectLst/>
                        </a:rPr>
                        <a:t>Display the Kubernetes version running on the client and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027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959B44-B0AC-740F-4F83-EA455831DE8F}"/>
              </a:ext>
            </a:extLst>
          </p:cNvPr>
          <p:cNvSpPr txBox="1"/>
          <p:nvPr/>
        </p:nvSpPr>
        <p:spPr>
          <a:xfrm>
            <a:off x="758093" y="4614334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de-DE" sz="14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https://kubernetes.io/docs/Source/kubectl/#operations</a:t>
            </a:r>
          </a:p>
          <a:p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13533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26DF99-FB91-B368-A3A9-C900294BD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93681"/>
              </p:ext>
            </p:extLst>
          </p:nvPr>
        </p:nvGraphicFramePr>
        <p:xfrm>
          <a:off x="914400" y="898358"/>
          <a:ext cx="81280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5847">
                  <a:extLst>
                    <a:ext uri="{9D8B030D-6E8A-4147-A177-3AD203B41FA5}">
                      <a16:colId xmlns:a16="http://schemas.microsoft.com/office/drawing/2014/main" val="4267289924"/>
                    </a:ext>
                  </a:extLst>
                </a:gridCol>
                <a:gridCol w="4142153">
                  <a:extLst>
                    <a:ext uri="{9D8B030D-6E8A-4147-A177-3AD203B41FA5}">
                      <a16:colId xmlns:a16="http://schemas.microsoft.com/office/drawing/2014/main" val="2856935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CONSTRUCT </a:t>
                      </a:r>
                      <a:endParaRPr lang="en-DE" sz="1200" dirty="0"/>
                    </a:p>
                  </a:txBody>
                  <a:tcPr>
                    <a:solidFill>
                      <a:srgbClr val="6A8A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DESCRIPTION</a:t>
                      </a:r>
                      <a:endParaRPr lang="en-DE" sz="1200" dirty="0"/>
                    </a:p>
                  </a:txBody>
                  <a:tcPr>
                    <a:solidFill>
                      <a:srgbClr val="6A8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Namespaces</a:t>
                      </a:r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Kubernetes includes a means to segment a single physical cluster into separate logical clusters using </a:t>
                      </a:r>
                      <a:r>
                        <a:rPr lang="en-GB" sz="1100" dirty="0" err="1"/>
                        <a:t>namespacing</a:t>
                      </a:r>
                      <a:r>
                        <a:rPr lang="en-GB" sz="1100" dirty="0"/>
                        <a:t>.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6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Pods</a:t>
                      </a:r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Whatever the runtime, Kubernetes fundamentally manages a logical grouping of one or more containers called a pod.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7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StatefulSets</a:t>
                      </a:r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 Kubernetes controller for managing workloads that require proper management of state.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30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ReplicaSets</a:t>
                      </a:r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One of the control loops available in Kubernetes that ensures that the desired number of pods are running.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Roles</a:t>
                      </a:r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Kubernetes has several access control schemes, and users should always default to role-based access controls to maximize security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6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Ingresses and Load </a:t>
                      </a:r>
                      <a:r>
                        <a:rPr lang="de-DE" sz="1100" dirty="0" err="1"/>
                        <a:t>Balancing</a:t>
                      </a:r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In order to expose a service outside a cluster, a user should set up an ingress for layer 7 or define the configuration of a layer 4 load balancer using type=</a:t>
                      </a:r>
                      <a:r>
                        <a:rPr lang="en-GB" sz="1100" dirty="0" err="1"/>
                        <a:t>loadbalancer</a:t>
                      </a:r>
                      <a:r>
                        <a:rPr lang="en-GB" sz="1100" dirty="0"/>
                        <a:t> in the service definition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5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Deployments</a:t>
                      </a:r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declarative controller in Kubernetes that manages </a:t>
                      </a:r>
                      <a:r>
                        <a:rPr lang="en-GB" sz="1100" dirty="0" err="1"/>
                        <a:t>replicasets</a:t>
                      </a:r>
                      <a:r>
                        <a:rPr lang="en-GB" sz="1100" dirty="0"/>
                        <a:t> of pods.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1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Services</a:t>
                      </a:r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Defined by a label, a Kubernetes service is a logical layer that provides IP/DNS/etc. persistence to dynamic pods.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6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DaemonSet</a:t>
                      </a:r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 Kubernetes construct that enables users to run a pod on every node in the cluster.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7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Jobs and </a:t>
                      </a:r>
                      <a:r>
                        <a:rPr lang="de-DE" sz="1100" dirty="0" err="1"/>
                        <a:t>Cronjobs</a:t>
                      </a:r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Kubernetes includes the logic to run jobs, processes that run to completion, and cronjobs — processes that run at specific intervals and run to completion.</a:t>
                      </a:r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40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8008D7-83B3-677A-7D7F-C5EAC798C318}"/>
              </a:ext>
            </a:extLst>
          </p:cNvPr>
          <p:cNvSpPr txBox="1"/>
          <p:nvPr/>
        </p:nvSpPr>
        <p:spPr>
          <a:xfrm>
            <a:off x="586154" y="375138"/>
            <a:ext cx="264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Kubernetes</a:t>
            </a:r>
            <a:r>
              <a:rPr lang="de-DE" sz="1400" dirty="0"/>
              <a:t> </a:t>
            </a:r>
            <a:r>
              <a:rPr lang="de-DE" sz="1400" dirty="0" err="1"/>
              <a:t>Constructs</a:t>
            </a:r>
            <a:br>
              <a:rPr lang="en-DE" sz="1400" dirty="0"/>
            </a:br>
            <a:r>
              <a:rPr lang="de-DE" sz="1400" dirty="0" err="1"/>
              <a:t>Getting</a:t>
            </a:r>
            <a:r>
              <a:rPr lang="de-DE" sz="1400" dirty="0"/>
              <a:t> </a:t>
            </a:r>
            <a:r>
              <a:rPr lang="de-DE" sz="1400" dirty="0" err="1"/>
              <a:t>Started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Kubernetes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24280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360A9-0AC2-D0E5-EDBE-81F998BC2EDB}"/>
              </a:ext>
            </a:extLst>
          </p:cNvPr>
          <p:cNvSpPr txBox="1"/>
          <p:nvPr/>
        </p:nvSpPr>
        <p:spPr>
          <a:xfrm>
            <a:off x="1026417" y="641180"/>
            <a:ext cx="496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Ray Framework</a:t>
            </a:r>
            <a:br>
              <a:rPr lang="en-DE" dirty="0"/>
            </a:br>
            <a:endParaRPr lang="en-DE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1221E72-F17C-DA7A-6B80-C10D62446A57}"/>
              </a:ext>
            </a:extLst>
          </p:cNvPr>
          <p:cNvSpPr/>
          <p:nvPr/>
        </p:nvSpPr>
        <p:spPr>
          <a:xfrm flipH="1">
            <a:off x="6266033" y="3747475"/>
            <a:ext cx="4814555" cy="2929465"/>
          </a:xfrm>
          <a:prstGeom prst="cube">
            <a:avLst>
              <a:gd name="adj" fmla="val 66033"/>
            </a:avLst>
          </a:prstGeom>
          <a:solidFill>
            <a:srgbClr val="6A8A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/>
              <a:t>Code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0B8687FB-FF71-DD82-9253-286A9AAC69D4}"/>
              </a:ext>
            </a:extLst>
          </p:cNvPr>
          <p:cNvSpPr/>
          <p:nvPr/>
        </p:nvSpPr>
        <p:spPr>
          <a:xfrm flipH="1">
            <a:off x="6336618" y="2423708"/>
            <a:ext cx="4814555" cy="2929466"/>
          </a:xfrm>
          <a:prstGeom prst="cube">
            <a:avLst>
              <a:gd name="adj" fmla="val 66033"/>
            </a:avLst>
          </a:prstGeom>
          <a:solidFill>
            <a:srgbClr val="97C1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/>
              <a:t>Ray Core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71615E7-8173-AFB1-EDD0-78A43A1A5BC4}"/>
              </a:ext>
            </a:extLst>
          </p:cNvPr>
          <p:cNvSpPr/>
          <p:nvPr/>
        </p:nvSpPr>
        <p:spPr>
          <a:xfrm flipH="1">
            <a:off x="6386718" y="1119841"/>
            <a:ext cx="4868907" cy="2929466"/>
          </a:xfrm>
          <a:prstGeom prst="cube">
            <a:avLst>
              <a:gd name="adj" fmla="val 66721"/>
            </a:avLst>
          </a:prstGeom>
          <a:solidFill>
            <a:srgbClr val="C0D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/>
              <a:t>Ray AI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4EDE2-A475-869D-1B62-C39226759B27}"/>
              </a:ext>
            </a:extLst>
          </p:cNvPr>
          <p:cNvSpPr/>
          <p:nvPr/>
        </p:nvSpPr>
        <p:spPr>
          <a:xfrm rot="522397">
            <a:off x="7107539" y="1310975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</a:rPr>
              <a:t>Serve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C247-9CC1-545A-3867-C894F36C0D07}"/>
              </a:ext>
            </a:extLst>
          </p:cNvPr>
          <p:cNvSpPr/>
          <p:nvPr/>
        </p:nvSpPr>
        <p:spPr>
          <a:xfrm rot="522397">
            <a:off x="6709322" y="935979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</a:rPr>
              <a:t>RLlib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2F4E4-1A86-87F0-5D24-3F89CA98BA01}"/>
              </a:ext>
            </a:extLst>
          </p:cNvPr>
          <p:cNvSpPr/>
          <p:nvPr/>
        </p:nvSpPr>
        <p:spPr>
          <a:xfrm rot="522397">
            <a:off x="7505755" y="1677779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</a:rPr>
              <a:t>Tune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3FF6E9-9EA8-A551-9676-612AACFDED29}"/>
              </a:ext>
            </a:extLst>
          </p:cNvPr>
          <p:cNvSpPr/>
          <p:nvPr/>
        </p:nvSpPr>
        <p:spPr>
          <a:xfrm rot="522397">
            <a:off x="7928217" y="2055877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F88BE0-0A07-7F1A-4BC9-28D5749F7C89}"/>
              </a:ext>
            </a:extLst>
          </p:cNvPr>
          <p:cNvSpPr/>
          <p:nvPr/>
        </p:nvSpPr>
        <p:spPr>
          <a:xfrm rot="522397">
            <a:off x="8350680" y="2438968"/>
            <a:ext cx="2630831" cy="847958"/>
          </a:xfrm>
          <a:prstGeom prst="rect">
            <a:avLst/>
          </a:prstGeom>
          <a:solidFill>
            <a:schemeClr val="bg1"/>
          </a:solidFill>
          <a:ln w="76200">
            <a:solidFill>
              <a:srgbClr val="97C139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400" dirty="0">
                <a:solidFill>
                  <a:srgbClr val="6A8A22"/>
                </a:solidFill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79E1D-D100-4BF8-5A9C-546400E02462}"/>
              </a:ext>
            </a:extLst>
          </p:cNvPr>
          <p:cNvSpPr/>
          <p:nvPr/>
        </p:nvSpPr>
        <p:spPr>
          <a:xfrm rot="900480">
            <a:off x="6208602" y="4751721"/>
            <a:ext cx="1978428" cy="950707"/>
          </a:xfrm>
          <a:prstGeom prst="rect">
            <a:avLst/>
          </a:prstGeom>
          <a:noFill/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/>
              <a:t>Kubernetes</a:t>
            </a:r>
            <a:endParaRPr lang="en-D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E90E5-12EA-3079-DA31-D09F0C86572C}"/>
              </a:ext>
            </a:extLst>
          </p:cNvPr>
          <p:cNvSpPr txBox="1"/>
          <p:nvPr/>
        </p:nvSpPr>
        <p:spPr>
          <a:xfrm>
            <a:off x="2641365" y="1255005"/>
            <a:ext cx="2586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high-level libraries that</a:t>
            </a:r>
            <a:br>
              <a:rPr lang="en-DE" dirty="0"/>
            </a:br>
            <a:r>
              <a:rPr lang="en-DE" dirty="0"/>
              <a:t>enable simple scaling of</a:t>
            </a:r>
            <a:br>
              <a:rPr lang="en-DE" dirty="0"/>
            </a:br>
            <a:r>
              <a:rPr lang="en-DE" dirty="0"/>
              <a:t>AI workloads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C4EE1-7502-7598-3618-681DC74C2A07}"/>
              </a:ext>
            </a:extLst>
          </p:cNvPr>
          <p:cNvSpPr txBox="1"/>
          <p:nvPr/>
        </p:nvSpPr>
        <p:spPr>
          <a:xfrm>
            <a:off x="2641364" y="2228671"/>
            <a:ext cx="2526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en-DE" dirty="0"/>
              <a:t> low-level distributed</a:t>
            </a:r>
          </a:p>
          <a:p>
            <a:r>
              <a:rPr lang="en-DE" dirty="0"/>
              <a:t>computing framework</a:t>
            </a:r>
            <a:br>
              <a:rPr lang="en-DE" dirty="0"/>
            </a:br>
            <a:r>
              <a:rPr lang="en-DE" dirty="0"/>
              <a:t>with a concise core and</a:t>
            </a:r>
            <a:br>
              <a:rPr lang="en-DE" dirty="0"/>
            </a:br>
            <a:r>
              <a:rPr lang="en-DE" dirty="0"/>
              <a:t>Python-first API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915660-4B2C-7F37-2794-09B1A4F17206}"/>
              </a:ext>
            </a:extLst>
          </p:cNvPr>
          <p:cNvCxnSpPr>
            <a:cxnSpLocks/>
          </p:cNvCxnSpPr>
          <p:nvPr/>
        </p:nvCxnSpPr>
        <p:spPr>
          <a:xfrm>
            <a:off x="5168081" y="1585507"/>
            <a:ext cx="1089249" cy="0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82403F-9183-0CE8-B65C-56461DE13E82}"/>
              </a:ext>
            </a:extLst>
          </p:cNvPr>
          <p:cNvCxnSpPr>
            <a:cxnSpLocks/>
          </p:cNvCxnSpPr>
          <p:nvPr/>
        </p:nvCxnSpPr>
        <p:spPr>
          <a:xfrm>
            <a:off x="5168081" y="2914774"/>
            <a:ext cx="1089249" cy="0"/>
          </a:xfrm>
          <a:prstGeom prst="line">
            <a:avLst/>
          </a:prstGeom>
          <a:ln w="28575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3AC340-7E93-F8A8-BDD1-42131EFD4AC2}"/>
              </a:ext>
            </a:extLst>
          </p:cNvPr>
          <p:cNvSpPr txBox="1"/>
          <p:nvPr/>
        </p:nvSpPr>
        <p:spPr>
          <a:xfrm>
            <a:off x="270933" y="6146800"/>
            <a:ext cx="488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Source: </a:t>
            </a:r>
            <a:r>
              <a:rPr lang="de-DE" sz="1400" dirty="0"/>
              <a:t>https://docs.ray.io/en/latest/ray-overview/index.html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89616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DD4F49-389F-C648-7A31-F08FB64D7775}"/>
              </a:ext>
            </a:extLst>
          </p:cNvPr>
          <p:cNvSpPr/>
          <p:nvPr/>
        </p:nvSpPr>
        <p:spPr>
          <a:xfrm>
            <a:off x="8153399" y="1383943"/>
            <a:ext cx="1582782" cy="1386444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87242-D47F-3545-B8DA-7E53C42B674A}"/>
              </a:ext>
            </a:extLst>
          </p:cNvPr>
          <p:cNvSpPr/>
          <p:nvPr/>
        </p:nvSpPr>
        <p:spPr>
          <a:xfrm>
            <a:off x="2108200" y="939799"/>
            <a:ext cx="8060268" cy="4072467"/>
          </a:xfrm>
          <a:prstGeom prst="roundRect">
            <a:avLst/>
          </a:prstGeom>
          <a:noFill/>
          <a:ln w="5715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D02956C-5ED2-5671-3FA1-9042782B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264" y="2572184"/>
            <a:ext cx="883246" cy="883246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41E442-F6CD-EFD0-DBB8-AA1C12007C03}"/>
              </a:ext>
            </a:extLst>
          </p:cNvPr>
          <p:cNvSpPr/>
          <p:nvPr/>
        </p:nvSpPr>
        <p:spPr>
          <a:xfrm>
            <a:off x="8478084" y="1632631"/>
            <a:ext cx="933411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kubelet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7DCE73-1D54-3C2E-6AFB-1D9AB1CDD82E}"/>
              </a:ext>
            </a:extLst>
          </p:cNvPr>
          <p:cNvSpPr txBox="1"/>
          <p:nvPr/>
        </p:nvSpPr>
        <p:spPr>
          <a:xfrm>
            <a:off x="666736" y="329669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ail"/>
              </a:rPr>
              <a:t>user2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170ED3-8F01-5F61-AF98-1E0F627FD92F}"/>
              </a:ext>
            </a:extLst>
          </p:cNvPr>
          <p:cNvSpPr/>
          <p:nvPr/>
        </p:nvSpPr>
        <p:spPr>
          <a:xfrm>
            <a:off x="2487477" y="1286932"/>
            <a:ext cx="4810790" cy="3367733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70D845-6126-BC83-A0CC-CE330CF089A7}"/>
              </a:ext>
            </a:extLst>
          </p:cNvPr>
          <p:cNvSpPr/>
          <p:nvPr/>
        </p:nvSpPr>
        <p:spPr>
          <a:xfrm>
            <a:off x="8478084" y="2163389"/>
            <a:ext cx="933411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pod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C2F404-0F7D-7CB1-57F6-77C0FB185A10}"/>
              </a:ext>
            </a:extLst>
          </p:cNvPr>
          <p:cNvSpPr/>
          <p:nvPr/>
        </p:nvSpPr>
        <p:spPr>
          <a:xfrm>
            <a:off x="8254482" y="1151854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ail"/>
              </a:rPr>
              <a:t>worker node1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12E35B-349C-9C49-8D14-947C1200BCC0}"/>
              </a:ext>
            </a:extLst>
          </p:cNvPr>
          <p:cNvSpPr/>
          <p:nvPr/>
        </p:nvSpPr>
        <p:spPr>
          <a:xfrm>
            <a:off x="8153399" y="3268222"/>
            <a:ext cx="1582782" cy="1386444"/>
          </a:xfrm>
          <a:prstGeom prst="roundRect">
            <a:avLst/>
          </a:prstGeom>
          <a:noFill/>
          <a:ln w="57150">
            <a:solidFill>
              <a:srgbClr val="C0D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9178D8-BCAE-5B8E-C5F7-FE4B38932120}"/>
              </a:ext>
            </a:extLst>
          </p:cNvPr>
          <p:cNvSpPr/>
          <p:nvPr/>
        </p:nvSpPr>
        <p:spPr>
          <a:xfrm>
            <a:off x="8478084" y="3516910"/>
            <a:ext cx="933411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kubelet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4169F-2B79-DA51-BBFD-00477B68A442}"/>
              </a:ext>
            </a:extLst>
          </p:cNvPr>
          <p:cNvSpPr/>
          <p:nvPr/>
        </p:nvSpPr>
        <p:spPr>
          <a:xfrm>
            <a:off x="8478084" y="4047668"/>
            <a:ext cx="933411" cy="413446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pod</a:t>
            </a:r>
          </a:p>
        </p:txBody>
      </p: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72B2CA04-6828-D0D4-68D5-CE8FF334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588" y="3673715"/>
            <a:ext cx="883246" cy="883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23908C-985A-556A-3CC9-AFAB3C5C8072}"/>
              </a:ext>
            </a:extLst>
          </p:cNvPr>
          <p:cNvSpPr txBox="1"/>
          <p:nvPr/>
        </p:nvSpPr>
        <p:spPr>
          <a:xfrm>
            <a:off x="662060" y="439822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ail"/>
              </a:rPr>
              <a:t>user3</a:t>
            </a:r>
          </a:p>
        </p:txBody>
      </p:sp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267D5338-5988-40E5-3076-5011A0EA6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53" y="1402611"/>
            <a:ext cx="883246" cy="8832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FB20EC-C7D9-E34C-5B47-185B1680EAF5}"/>
              </a:ext>
            </a:extLst>
          </p:cNvPr>
          <p:cNvSpPr txBox="1"/>
          <p:nvPr/>
        </p:nvSpPr>
        <p:spPr>
          <a:xfrm>
            <a:off x="663625" y="212711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ail"/>
              </a:rPr>
              <a:t>user1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541538-D8B4-2877-4AA9-4C1A82969A78}"/>
              </a:ext>
            </a:extLst>
          </p:cNvPr>
          <p:cNvSpPr/>
          <p:nvPr/>
        </p:nvSpPr>
        <p:spPr>
          <a:xfrm>
            <a:off x="2756025" y="1583633"/>
            <a:ext cx="1900642" cy="2779000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authentication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EB2D80-8FF6-AB70-A8AB-68DDC7B60F7A}"/>
              </a:ext>
            </a:extLst>
          </p:cNvPr>
          <p:cNvSpPr/>
          <p:nvPr/>
        </p:nvSpPr>
        <p:spPr>
          <a:xfrm>
            <a:off x="5025089" y="1571036"/>
            <a:ext cx="1900642" cy="2779000"/>
          </a:xfrm>
          <a:prstGeom prst="roundRect">
            <a:avLst/>
          </a:prstGeom>
          <a:solidFill>
            <a:srgbClr val="97C13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authorization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41FC311-50BD-4E93-D042-B37A23183343}"/>
              </a:ext>
            </a:extLst>
          </p:cNvPr>
          <p:cNvCxnSpPr>
            <a:cxnSpLocks/>
          </p:cNvCxnSpPr>
          <p:nvPr/>
        </p:nvCxnSpPr>
        <p:spPr>
          <a:xfrm>
            <a:off x="1253067" y="2062154"/>
            <a:ext cx="1234410" cy="708233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ED70E38-2C41-3B1F-3CC0-19ABE3C28176}"/>
              </a:ext>
            </a:extLst>
          </p:cNvPr>
          <p:cNvCxnSpPr>
            <a:cxnSpLocks/>
          </p:cNvCxnSpPr>
          <p:nvPr/>
        </p:nvCxnSpPr>
        <p:spPr>
          <a:xfrm>
            <a:off x="1265530" y="3186340"/>
            <a:ext cx="1234410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480FF7-4371-6376-3DED-8A22567BB8EF}"/>
              </a:ext>
            </a:extLst>
          </p:cNvPr>
          <p:cNvCxnSpPr>
            <a:cxnSpLocks/>
          </p:cNvCxnSpPr>
          <p:nvPr/>
        </p:nvCxnSpPr>
        <p:spPr>
          <a:xfrm flipV="1">
            <a:off x="1289400" y="3531165"/>
            <a:ext cx="1198077" cy="733345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26D2AF-A196-33A9-54D6-81F78BA406A1}"/>
              </a:ext>
            </a:extLst>
          </p:cNvPr>
          <p:cNvSpPr/>
          <p:nvPr/>
        </p:nvSpPr>
        <p:spPr>
          <a:xfrm>
            <a:off x="3987310" y="1080210"/>
            <a:ext cx="1811124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Arail"/>
              </a:rPr>
              <a:t>controller node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F605375-A65A-DF20-E9D5-1B1499D0C0E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291600" y="2077165"/>
            <a:ext cx="861799" cy="594264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6F16B94-E086-7116-9CF1-552E833A9D2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98267" y="3186340"/>
            <a:ext cx="855132" cy="775104"/>
          </a:xfrm>
          <a:prstGeom prst="curvedConnector3">
            <a:avLst>
              <a:gd name="adj1" fmla="val 50000"/>
            </a:avLst>
          </a:prstGeom>
          <a:ln w="28575">
            <a:solidFill>
              <a:srgbClr val="6A8A2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3C0CCC-CBCD-8EEE-4080-B7FECA66A7AA}"/>
              </a:ext>
            </a:extLst>
          </p:cNvPr>
          <p:cNvSpPr/>
          <p:nvPr/>
        </p:nvSpPr>
        <p:spPr>
          <a:xfrm>
            <a:off x="8254482" y="3036952"/>
            <a:ext cx="1380612" cy="413446"/>
          </a:xfrm>
          <a:prstGeom prst="roundRect">
            <a:avLst/>
          </a:prstGeom>
          <a:solidFill>
            <a:srgbClr val="6A8A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latin typeface="Arail"/>
              </a:rPr>
              <a:t>worker node2</a:t>
            </a:r>
          </a:p>
        </p:txBody>
      </p:sp>
    </p:spTree>
    <p:extLst>
      <p:ext uri="{BB962C8B-B14F-4D97-AF65-F5344CB8AC3E}">
        <p14:creationId xmlns:p14="http://schemas.microsoft.com/office/powerpoint/2010/main" val="89932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7F7892-ABC7-13A8-093A-3C71F80414BA}"/>
              </a:ext>
            </a:extLst>
          </p:cNvPr>
          <p:cNvCxnSpPr>
            <a:cxnSpLocks/>
          </p:cNvCxnSpPr>
          <p:nvPr/>
        </p:nvCxnSpPr>
        <p:spPr>
          <a:xfrm>
            <a:off x="3196167" y="1159933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14B46-EB83-6339-7ACE-3E69DD9723D2}"/>
              </a:ext>
            </a:extLst>
          </p:cNvPr>
          <p:cNvCxnSpPr>
            <a:cxnSpLocks/>
          </p:cNvCxnSpPr>
          <p:nvPr/>
        </p:nvCxnSpPr>
        <p:spPr>
          <a:xfrm>
            <a:off x="8746068" y="1159930"/>
            <a:ext cx="0" cy="4284137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BDE2F-4D0B-1703-ADBD-E55FCC86E993}"/>
              </a:ext>
            </a:extLst>
          </p:cNvPr>
          <p:cNvCxnSpPr>
            <a:cxnSpLocks/>
          </p:cNvCxnSpPr>
          <p:nvPr/>
        </p:nvCxnSpPr>
        <p:spPr>
          <a:xfrm>
            <a:off x="5971117" y="1159933"/>
            <a:ext cx="0" cy="4284134"/>
          </a:xfrm>
          <a:prstGeom prst="line">
            <a:avLst/>
          </a:prstGeom>
          <a:ln w="38100">
            <a:solidFill>
              <a:srgbClr val="6A8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34337-46C5-9D19-2F23-53F41792BE23}"/>
              </a:ext>
            </a:extLst>
          </p:cNvPr>
          <p:cNvCxnSpPr>
            <a:cxnSpLocks/>
          </p:cNvCxnSpPr>
          <p:nvPr/>
        </p:nvCxnSpPr>
        <p:spPr>
          <a:xfrm>
            <a:off x="3196167" y="1837267"/>
            <a:ext cx="5549901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69401C-F789-67D0-6EA3-24E15EA7789A}"/>
              </a:ext>
            </a:extLst>
          </p:cNvPr>
          <p:cNvCxnSpPr>
            <a:cxnSpLocks/>
          </p:cNvCxnSpPr>
          <p:nvPr/>
        </p:nvCxnSpPr>
        <p:spPr>
          <a:xfrm>
            <a:off x="3196167" y="3543298"/>
            <a:ext cx="277495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8FB89F-2A7E-EAA7-332B-88592438BCCB}"/>
              </a:ext>
            </a:extLst>
          </p:cNvPr>
          <p:cNvCxnSpPr>
            <a:cxnSpLocks/>
          </p:cNvCxnSpPr>
          <p:nvPr/>
        </p:nvCxnSpPr>
        <p:spPr>
          <a:xfrm>
            <a:off x="5971116" y="4991097"/>
            <a:ext cx="2774952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4E670C-D90B-D973-6D10-29ED2BAB905C}"/>
              </a:ext>
            </a:extLst>
          </p:cNvPr>
          <p:cNvCxnSpPr>
            <a:cxnSpLocks/>
          </p:cNvCxnSpPr>
          <p:nvPr/>
        </p:nvCxnSpPr>
        <p:spPr>
          <a:xfrm flipH="1">
            <a:off x="5971117" y="2431420"/>
            <a:ext cx="2774951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8D6706-CC63-7F3B-2540-C96C3F04DF9D}"/>
              </a:ext>
            </a:extLst>
          </p:cNvPr>
          <p:cNvCxnSpPr>
            <a:cxnSpLocks/>
          </p:cNvCxnSpPr>
          <p:nvPr/>
        </p:nvCxnSpPr>
        <p:spPr>
          <a:xfrm flipH="1">
            <a:off x="3196167" y="2916764"/>
            <a:ext cx="2774950" cy="0"/>
          </a:xfrm>
          <a:prstGeom prst="straightConnector1">
            <a:avLst/>
          </a:prstGeom>
          <a:ln w="38100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4A0B37-2D6A-D117-728F-6977E66A8EF1}"/>
              </a:ext>
            </a:extLst>
          </p:cNvPr>
          <p:cNvCxnSpPr>
            <a:cxnSpLocks/>
          </p:cNvCxnSpPr>
          <p:nvPr/>
        </p:nvCxnSpPr>
        <p:spPr>
          <a:xfrm flipH="1">
            <a:off x="3196167" y="5202767"/>
            <a:ext cx="2774949" cy="0"/>
          </a:xfrm>
          <a:prstGeom prst="straightConnector1">
            <a:avLst/>
          </a:prstGeom>
          <a:ln w="38100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524515-C003-E5F3-0864-9D81A0B43C7C}"/>
              </a:ext>
            </a:extLst>
          </p:cNvPr>
          <p:cNvCxnSpPr>
            <a:cxnSpLocks/>
          </p:cNvCxnSpPr>
          <p:nvPr/>
        </p:nvCxnSpPr>
        <p:spPr>
          <a:xfrm flipH="1">
            <a:off x="5971116" y="4258734"/>
            <a:ext cx="467784" cy="0"/>
          </a:xfrm>
          <a:prstGeom prst="straightConnector1">
            <a:avLst/>
          </a:prstGeom>
          <a:ln w="38100">
            <a:solidFill>
              <a:srgbClr val="6A8A2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8A6ACC-B4B3-4ADA-346E-A78030893EC8}"/>
              </a:ext>
            </a:extLst>
          </p:cNvPr>
          <p:cNvCxnSpPr>
            <a:cxnSpLocks/>
          </p:cNvCxnSpPr>
          <p:nvPr/>
        </p:nvCxnSpPr>
        <p:spPr>
          <a:xfrm>
            <a:off x="6013446" y="3843867"/>
            <a:ext cx="472016" cy="0"/>
          </a:xfrm>
          <a:prstGeom prst="line">
            <a:avLst/>
          </a:prstGeom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B54316-519B-D8E0-6973-D56BA7CC1A3B}"/>
              </a:ext>
            </a:extLst>
          </p:cNvPr>
          <p:cNvCxnSpPr>
            <a:cxnSpLocks/>
          </p:cNvCxnSpPr>
          <p:nvPr/>
        </p:nvCxnSpPr>
        <p:spPr>
          <a:xfrm>
            <a:off x="6489701" y="3843867"/>
            <a:ext cx="0" cy="414867"/>
          </a:xfrm>
          <a:prstGeom prst="line">
            <a:avLst/>
          </a:prstGeom>
          <a:ln w="38100">
            <a:solidFill>
              <a:srgbClr val="6A8A2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8125DF7-6C21-338C-7615-8B2BAAF94511}"/>
              </a:ext>
            </a:extLst>
          </p:cNvPr>
          <p:cNvSpPr txBox="1"/>
          <p:nvPr/>
        </p:nvSpPr>
        <p:spPr>
          <a:xfrm>
            <a:off x="1456266" y="5884333"/>
            <a:ext cx="938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Source:</a:t>
            </a:r>
            <a:r>
              <a:rPr lang="en-DE" dirty="0"/>
              <a:t> </a:t>
            </a:r>
            <a:r>
              <a:rPr lang="de-DE" sz="1400" dirty="0"/>
              <a:t>https://mohsentalal.medium.com/openid-connect-with-net-core-2-2-with-keycloak-google-and-twitter-35db86db8ea8</a:t>
            </a:r>
            <a:endParaRPr lang="en-DE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501DE3-0108-BDFE-76E9-87998C8793FD}"/>
              </a:ext>
            </a:extLst>
          </p:cNvPr>
          <p:cNvSpPr txBox="1"/>
          <p:nvPr/>
        </p:nvSpPr>
        <p:spPr>
          <a:xfrm>
            <a:off x="4057652" y="1529489"/>
            <a:ext cx="350519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</a:rPr>
              <a:t>user enter url: https://argocd-example.com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2E98A5-71AB-5C0A-B716-967C0D09FA7E}"/>
              </a:ext>
            </a:extLst>
          </p:cNvPr>
          <p:cNvSpPr txBox="1"/>
          <p:nvPr/>
        </p:nvSpPr>
        <p:spPr>
          <a:xfrm>
            <a:off x="6034621" y="2125758"/>
            <a:ext cx="305645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</a:rPr>
              <a:t>redirect to: https://keycloak.app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90075A-2571-E64F-F51D-6C83F5D52CF3}"/>
              </a:ext>
            </a:extLst>
          </p:cNvPr>
          <p:cNvSpPr txBox="1"/>
          <p:nvPr/>
        </p:nvSpPr>
        <p:spPr>
          <a:xfrm>
            <a:off x="4040785" y="2602012"/>
            <a:ext cx="973600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</a:rPr>
              <a:t>login page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4C5577-342B-0823-11FB-C2CC34C9A728}"/>
              </a:ext>
            </a:extLst>
          </p:cNvPr>
          <p:cNvSpPr txBox="1"/>
          <p:nvPr/>
        </p:nvSpPr>
        <p:spPr>
          <a:xfrm>
            <a:off x="3652618" y="3248219"/>
            <a:ext cx="1862048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</a:rPr>
              <a:t>user gives credentials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7E6B26-353D-3E28-A146-6A9C6CCFA880}"/>
              </a:ext>
            </a:extLst>
          </p:cNvPr>
          <p:cNvSpPr txBox="1"/>
          <p:nvPr/>
        </p:nvSpPr>
        <p:spPr>
          <a:xfrm>
            <a:off x="6522560" y="3897411"/>
            <a:ext cx="1263551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</a:rPr>
              <a:t>validates user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42AB69-84D3-2095-8321-0A91DDDA0CF8}"/>
              </a:ext>
            </a:extLst>
          </p:cNvPr>
          <p:cNvSpPr txBox="1"/>
          <p:nvPr/>
        </p:nvSpPr>
        <p:spPr>
          <a:xfrm>
            <a:off x="6162046" y="4452206"/>
            <a:ext cx="239309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A8A22"/>
                </a:solidFill>
              </a:rPr>
              <a:t>I</a:t>
            </a:r>
            <a:r>
              <a:rPr lang="en-DE" sz="1400" dirty="0">
                <a:solidFill>
                  <a:srgbClr val="6A8A22"/>
                </a:solidFill>
              </a:rPr>
              <a:t>f valid, redirect to: </a:t>
            </a:r>
            <a:br>
              <a:rPr lang="en-DE" sz="1400" dirty="0">
                <a:solidFill>
                  <a:srgbClr val="6A8A22"/>
                </a:solidFill>
              </a:rPr>
            </a:br>
            <a:r>
              <a:rPr lang="en-DE" sz="1400" dirty="0">
                <a:solidFill>
                  <a:srgbClr val="6A8A22"/>
                </a:solidFill>
              </a:rPr>
              <a:t>https://argocd-example.com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0ABD40-3141-FB4A-B089-D95BBF473260}"/>
              </a:ext>
            </a:extLst>
          </p:cNvPr>
          <p:cNvSpPr txBox="1"/>
          <p:nvPr/>
        </p:nvSpPr>
        <p:spPr>
          <a:xfrm>
            <a:off x="3711612" y="4894990"/>
            <a:ext cx="1631946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6A8A22"/>
                </a:solidFill>
              </a:rPr>
              <a:t>invalid credentials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2AD49B-FB7B-3A52-C80D-394E5560C34C}"/>
              </a:ext>
            </a:extLst>
          </p:cNvPr>
          <p:cNvSpPr/>
          <p:nvPr/>
        </p:nvSpPr>
        <p:spPr>
          <a:xfrm>
            <a:off x="2582336" y="664636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E875EB8-EE36-99C3-0A06-142EF297FAF5}"/>
              </a:ext>
            </a:extLst>
          </p:cNvPr>
          <p:cNvSpPr/>
          <p:nvPr/>
        </p:nvSpPr>
        <p:spPr>
          <a:xfrm>
            <a:off x="5352655" y="664636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keycloak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2477543-2487-3AAC-C95D-E8952C508A86}"/>
              </a:ext>
            </a:extLst>
          </p:cNvPr>
          <p:cNvSpPr/>
          <p:nvPr/>
        </p:nvSpPr>
        <p:spPr>
          <a:xfrm>
            <a:off x="8122975" y="664636"/>
            <a:ext cx="1246185" cy="499534"/>
          </a:xfrm>
          <a:prstGeom prst="rect">
            <a:avLst/>
          </a:prstGeom>
          <a:solidFill>
            <a:srgbClr val="C0DE2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argoCD</a:t>
            </a:r>
          </a:p>
        </p:txBody>
      </p:sp>
    </p:spTree>
    <p:extLst>
      <p:ext uri="{BB962C8B-B14F-4D97-AF65-F5344CB8AC3E}">
        <p14:creationId xmlns:p14="http://schemas.microsoft.com/office/powerpoint/2010/main" val="225735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57983-247F-363E-13A0-1C8CAC97193B}"/>
              </a:ext>
            </a:extLst>
          </p:cNvPr>
          <p:cNvSpPr txBox="1"/>
          <p:nvPr/>
        </p:nvSpPr>
        <p:spPr>
          <a:xfrm>
            <a:off x="1595964" y="5139267"/>
            <a:ext cx="888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Source: </a:t>
            </a:r>
            <a:r>
              <a:rPr lang="de-DE" sz="1400" dirty="0"/>
              <a:t>https://argo-cd.readthedocs.io/en/stable/operator-manual/user-management/keycloak/</a:t>
            </a:r>
            <a:endParaRPr lang="en-DE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F50CB1-EE64-FBA3-6382-0EE64CD0C9B3}"/>
              </a:ext>
            </a:extLst>
          </p:cNvPr>
          <p:cNvSpPr/>
          <p:nvPr/>
        </p:nvSpPr>
        <p:spPr>
          <a:xfrm>
            <a:off x="2665379" y="910977"/>
            <a:ext cx="6215974" cy="386926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apiVersion: v1 </a:t>
            </a:r>
            <a:b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</a:b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kind: ConfigMap </a:t>
            </a:r>
            <a:b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</a:b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metadata:</a:t>
            </a:r>
            <a:br>
              <a:rPr lang="en-DE" dirty="0">
                <a:solidFill>
                  <a:srgbClr val="6A8A22"/>
                </a:solidFill>
                <a:latin typeface="SFMono-Regular"/>
              </a:rPr>
            </a:br>
            <a:r>
              <a:rPr lang="en-DE" dirty="0">
                <a:solidFill>
                  <a:srgbClr val="6A8A22"/>
                </a:solidFill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name: argocd-cm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data:</a:t>
            </a:r>
            <a:endParaRPr lang="en-DE" dirty="0">
              <a:solidFill>
                <a:srgbClr val="6A8A22"/>
              </a:solidFill>
              <a:latin typeface="SFMono-Regular"/>
            </a:endParaRPr>
          </a:p>
          <a:p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url:</a:t>
            </a:r>
            <a:r>
              <a:rPr lang="en-DE" dirty="0">
                <a:solidFill>
                  <a:srgbClr val="6A8A22"/>
                </a:solidFill>
                <a:latin typeface="SFMono-Regular"/>
              </a:rPr>
              <a:t>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https://argocd.example.com </a:t>
            </a:r>
            <a:b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</a:b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oidc.config: | </a:t>
            </a:r>
            <a:endParaRPr lang="en-DE" b="0" i="0" dirty="0">
              <a:solidFill>
                <a:srgbClr val="6A8A22"/>
              </a:solidFill>
              <a:effectLst/>
              <a:latin typeface="SFMono-Regular"/>
            </a:endParaRPr>
          </a:p>
          <a:p>
            <a:r>
              <a:rPr lang="en-DE" dirty="0">
                <a:solidFill>
                  <a:srgbClr val="6A8A22"/>
                </a:solidFill>
                <a:latin typeface="SFMono-Regular"/>
              </a:rPr>
              <a:t>      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name: Keycloak </a:t>
            </a:r>
            <a:b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</a:b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issuer: https://keycloak.example.com/realms/master </a:t>
            </a:r>
            <a:b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</a:b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clientID: argocd </a:t>
            </a:r>
            <a:b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</a:b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clientSecret: $oidc.keycloak.clientSecret </a:t>
            </a:r>
            <a:b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</a:br>
            <a:r>
              <a:rPr lang="en-DE" b="0" i="0" dirty="0">
                <a:solidFill>
                  <a:srgbClr val="6A8A22"/>
                </a:solidFill>
                <a:effectLst/>
                <a:latin typeface="SFMono-Regular"/>
              </a:rPr>
              <a:t>            </a:t>
            </a:r>
            <a:r>
              <a:rPr lang="de-DE" b="0" i="0" dirty="0">
                <a:solidFill>
                  <a:srgbClr val="6A8A22"/>
                </a:solidFill>
                <a:effectLst/>
                <a:latin typeface="SFMono-Regular"/>
              </a:rPr>
              <a:t>requestedScopes: ["openid", "profile", "email", "groups"]</a:t>
            </a:r>
            <a:endParaRPr lang="en-DE" dirty="0">
              <a:solidFill>
                <a:srgbClr val="6A8A22"/>
              </a:solidFill>
            </a:endParaRPr>
          </a:p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999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F38BDFC0-F323-EBB2-A65E-704A68BE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29" y="1158823"/>
            <a:ext cx="883246" cy="883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728C8-57A5-8AA2-E0B4-0EF6E92C9B09}"/>
              </a:ext>
            </a:extLst>
          </p:cNvPr>
          <p:cNvSpPr txBox="1"/>
          <p:nvPr/>
        </p:nvSpPr>
        <p:spPr>
          <a:xfrm>
            <a:off x="162638" y="185740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  <a:latin typeface="Arail"/>
              </a:rPr>
              <a:t>user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ACAE48-B0E7-9F01-621A-9AB1C2EE899C}"/>
              </a:ext>
            </a:extLst>
          </p:cNvPr>
          <p:cNvSpPr/>
          <p:nvPr/>
        </p:nvSpPr>
        <p:spPr>
          <a:xfrm>
            <a:off x="3185599" y="938444"/>
            <a:ext cx="2370666" cy="3362623"/>
          </a:xfrm>
          <a:prstGeom prst="roundRect">
            <a:avLst/>
          </a:prstGeom>
          <a:noFill/>
          <a:ln w="38100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285A4F-1B1E-B283-B511-797449150F3F}"/>
              </a:ext>
            </a:extLst>
          </p:cNvPr>
          <p:cNvSpPr/>
          <p:nvPr/>
        </p:nvSpPr>
        <p:spPr>
          <a:xfrm>
            <a:off x="3553898" y="701377"/>
            <a:ext cx="1634067" cy="474133"/>
          </a:xfrm>
          <a:prstGeom prst="roundRect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 cluster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E29FEA-0437-BC27-8459-D27A39C7A491}"/>
              </a:ext>
            </a:extLst>
          </p:cNvPr>
          <p:cNvSpPr/>
          <p:nvPr/>
        </p:nvSpPr>
        <p:spPr>
          <a:xfrm>
            <a:off x="3418430" y="1447801"/>
            <a:ext cx="1921934" cy="778934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 head</a:t>
            </a:r>
            <a:br>
              <a:rPr lang="en-DE" dirty="0"/>
            </a:br>
            <a:r>
              <a:rPr lang="en-DE" dirty="0"/>
              <a:t>node pod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ED0E73-53CA-8659-360C-213BB890C3C7}"/>
              </a:ext>
            </a:extLst>
          </p:cNvPr>
          <p:cNvSpPr/>
          <p:nvPr/>
        </p:nvSpPr>
        <p:spPr>
          <a:xfrm>
            <a:off x="3418430" y="2332570"/>
            <a:ext cx="1921934" cy="778934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 worker</a:t>
            </a:r>
            <a:br>
              <a:rPr lang="en-DE" dirty="0"/>
            </a:br>
            <a:r>
              <a:rPr lang="en-DE" dirty="0"/>
              <a:t>node pod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B9123E-3FA3-FB96-CF69-97C7D292AB75}"/>
              </a:ext>
            </a:extLst>
          </p:cNvPr>
          <p:cNvSpPr/>
          <p:nvPr/>
        </p:nvSpPr>
        <p:spPr>
          <a:xfrm>
            <a:off x="3418430" y="3197527"/>
            <a:ext cx="1921934" cy="778934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 worker</a:t>
            </a:r>
            <a:br>
              <a:rPr lang="en-DE" dirty="0"/>
            </a:br>
            <a:r>
              <a:rPr lang="en-DE" dirty="0"/>
              <a:t>node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56C114-3BBA-2D9F-123B-80FD09C44760}"/>
              </a:ext>
            </a:extLst>
          </p:cNvPr>
          <p:cNvCxnSpPr>
            <a:cxnSpLocks/>
          </p:cNvCxnSpPr>
          <p:nvPr/>
        </p:nvCxnSpPr>
        <p:spPr>
          <a:xfrm>
            <a:off x="729485" y="1820578"/>
            <a:ext cx="2473044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8BFAE3-F8D6-0FD4-D074-47FF8CA6A114}"/>
              </a:ext>
            </a:extLst>
          </p:cNvPr>
          <p:cNvSpPr/>
          <p:nvPr/>
        </p:nvSpPr>
        <p:spPr>
          <a:xfrm>
            <a:off x="7575563" y="1447801"/>
            <a:ext cx="1568437" cy="778934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 autoscaler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F4494F-83A3-9AAC-C038-8B900935ADF1}"/>
              </a:ext>
            </a:extLst>
          </p:cNvPr>
          <p:cNvSpPr/>
          <p:nvPr/>
        </p:nvSpPr>
        <p:spPr>
          <a:xfrm>
            <a:off x="7575563" y="3197527"/>
            <a:ext cx="1568437" cy="778934"/>
          </a:xfrm>
          <a:prstGeom prst="roundRect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  <a:r>
              <a:rPr lang="en-DE" dirty="0"/>
              <a:t>uberay operator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05A91B-B483-5BC2-94F7-EBEC8A527F9B}"/>
              </a:ext>
            </a:extLst>
          </p:cNvPr>
          <p:cNvSpPr/>
          <p:nvPr/>
        </p:nvSpPr>
        <p:spPr>
          <a:xfrm>
            <a:off x="10160000" y="2215096"/>
            <a:ext cx="1752600" cy="1013881"/>
          </a:xfrm>
          <a:prstGeom prst="ellipse">
            <a:avLst/>
          </a:prstGeom>
          <a:solidFill>
            <a:srgbClr val="C0DE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raycluster</a:t>
            </a:r>
            <a:br>
              <a:rPr lang="en-DE" sz="1600" dirty="0"/>
            </a:br>
            <a:r>
              <a:rPr lang="en-DE" sz="1600" dirty="0"/>
              <a:t>replicas+=1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A6A78E-42EC-38D4-8170-FB31B50D65A5}"/>
              </a:ext>
            </a:extLst>
          </p:cNvPr>
          <p:cNvCxnSpPr>
            <a:cxnSpLocks/>
          </p:cNvCxnSpPr>
          <p:nvPr/>
        </p:nvCxnSpPr>
        <p:spPr>
          <a:xfrm>
            <a:off x="5556265" y="1837269"/>
            <a:ext cx="2019298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4382FD-A3A6-74D8-3FE6-B08B69637B0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03329" y="3586994"/>
            <a:ext cx="2272234" cy="0"/>
          </a:xfrm>
          <a:prstGeom prst="straightConnector1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583A7C4-8FC7-C5DB-0723-61046F5E44E1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9144000" y="1837268"/>
            <a:ext cx="1892300" cy="377828"/>
          </a:xfrm>
          <a:prstGeom prst="bentConnector2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C296362-648E-7172-839A-46C66B445A2E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9144000" y="3228977"/>
            <a:ext cx="1892300" cy="358017"/>
          </a:xfrm>
          <a:prstGeom prst="bentConnector2">
            <a:avLst/>
          </a:prstGeom>
          <a:ln w="28575">
            <a:solidFill>
              <a:srgbClr val="6A8A2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4CE57C-1C47-32E9-0A82-5D6131A74431}"/>
              </a:ext>
            </a:extLst>
          </p:cNvPr>
          <p:cNvSpPr txBox="1"/>
          <p:nvPr/>
        </p:nvSpPr>
        <p:spPr>
          <a:xfrm>
            <a:off x="1606326" y="5256310"/>
            <a:ext cx="7744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Source: </a:t>
            </a:r>
            <a:r>
              <a:rPr lang="de-DE" sz="1400" dirty="0"/>
              <a:t>https://docs.ray.io/en/latest/cluster/kubernetes/user-guides/configuring-autoscaling.html</a:t>
            </a:r>
            <a:endParaRPr lang="en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6632E2-4AB0-D3A5-16B3-CC58C3572250}"/>
              </a:ext>
            </a:extLst>
          </p:cNvPr>
          <p:cNvSpPr txBox="1"/>
          <p:nvPr/>
        </p:nvSpPr>
        <p:spPr>
          <a:xfrm>
            <a:off x="1221926" y="1498714"/>
            <a:ext cx="166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</a:rPr>
              <a:t>submit</a:t>
            </a:r>
            <a:r>
              <a:rPr lang="en-DE" sz="1600" dirty="0"/>
              <a:t> </a:t>
            </a:r>
            <a:r>
              <a:rPr lang="en-DE" sz="1600" dirty="0">
                <a:solidFill>
                  <a:srgbClr val="6A8A22"/>
                </a:solidFill>
              </a:rPr>
              <a:t>workload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EF21C6-4BD1-98BF-F7A5-7AF8553C98ED}"/>
              </a:ext>
            </a:extLst>
          </p:cNvPr>
          <p:cNvSpPr txBox="1"/>
          <p:nvPr/>
        </p:nvSpPr>
        <p:spPr>
          <a:xfrm>
            <a:off x="852203" y="1837268"/>
            <a:ext cx="2333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</a:rPr>
              <a:t>f.options(num_cpus=4).remote()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54660-C1D0-400C-59B8-2B9936335BAA}"/>
              </a:ext>
            </a:extLst>
          </p:cNvPr>
          <p:cNvSpPr txBox="1"/>
          <p:nvPr/>
        </p:nvSpPr>
        <p:spPr>
          <a:xfrm>
            <a:off x="5702913" y="1518849"/>
            <a:ext cx="172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</a:rPr>
              <a:t>resource 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1990-182A-ED1E-A0F8-0FD0B1F7796B}"/>
              </a:ext>
            </a:extLst>
          </p:cNvPr>
          <p:cNvSpPr txBox="1"/>
          <p:nvPr/>
        </p:nvSpPr>
        <p:spPr>
          <a:xfrm>
            <a:off x="5987492" y="18372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</a:rPr>
              <a:t>4 cpu, please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B1940C-E7B5-9784-FF9E-B46CC10F87A2}"/>
              </a:ext>
            </a:extLst>
          </p:cNvPr>
          <p:cNvSpPr txBox="1"/>
          <p:nvPr/>
        </p:nvSpPr>
        <p:spPr>
          <a:xfrm>
            <a:off x="9413757" y="1512532"/>
            <a:ext cx="172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</a:rPr>
              <a:t>resource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D6CC64-99E9-8B30-2081-1FFFF861C639}"/>
              </a:ext>
            </a:extLst>
          </p:cNvPr>
          <p:cNvSpPr txBox="1"/>
          <p:nvPr/>
        </p:nvSpPr>
        <p:spPr>
          <a:xfrm>
            <a:off x="9795413" y="1835112"/>
            <a:ext cx="72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6A8A22"/>
                </a:solidFill>
              </a:rPr>
              <a:t>patch cr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6C0757-CA55-4FFF-636A-BB875E3B99BD}"/>
              </a:ext>
            </a:extLst>
          </p:cNvPr>
          <p:cNvSpPr txBox="1"/>
          <p:nvPr/>
        </p:nvSpPr>
        <p:spPr>
          <a:xfrm>
            <a:off x="6107515" y="3283477"/>
            <a:ext cx="66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</a:rPr>
              <a:t>scale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91626-262E-7944-C3D2-6EFB70999C0F}"/>
              </a:ext>
            </a:extLst>
          </p:cNvPr>
          <p:cNvSpPr txBox="1"/>
          <p:nvPr/>
        </p:nvSpPr>
        <p:spPr>
          <a:xfrm>
            <a:off x="9775838" y="3281321"/>
            <a:ext cx="76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rgbClr val="6A8A22"/>
                </a:solidFill>
              </a:rPr>
              <a:t>watch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0BEE0-0BB5-0557-A808-73250E721B92}"/>
              </a:ext>
            </a:extLst>
          </p:cNvPr>
          <p:cNvSpPr txBox="1"/>
          <p:nvPr/>
        </p:nvSpPr>
        <p:spPr>
          <a:xfrm>
            <a:off x="5867203" y="3600820"/>
            <a:ext cx="132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solidFill>
                  <a:srgbClr val="6A8A22"/>
                </a:solidFill>
              </a:rPr>
              <a:t>add 4 cpu</a:t>
            </a:r>
            <a:br>
              <a:rPr lang="en-DE" sz="1200" dirty="0">
                <a:solidFill>
                  <a:srgbClr val="6A8A22"/>
                </a:solidFill>
              </a:rPr>
            </a:br>
            <a:r>
              <a:rPr lang="en-DE" sz="1200" dirty="0">
                <a:solidFill>
                  <a:srgbClr val="6A8A22"/>
                </a:solidFill>
              </a:rPr>
              <a:t>worker node pod </a:t>
            </a:r>
          </a:p>
        </p:txBody>
      </p:sp>
    </p:spTree>
    <p:extLst>
      <p:ext uri="{BB962C8B-B14F-4D97-AF65-F5344CB8AC3E}">
        <p14:creationId xmlns:p14="http://schemas.microsoft.com/office/powerpoint/2010/main" val="204363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6C1BB1-8D8E-562D-EAE0-8385B8A0D682}"/>
              </a:ext>
            </a:extLst>
          </p:cNvPr>
          <p:cNvSpPr/>
          <p:nvPr/>
        </p:nvSpPr>
        <p:spPr>
          <a:xfrm>
            <a:off x="1764489" y="3044758"/>
            <a:ext cx="8050720" cy="776231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rgbClr val="6A8A22"/>
                </a:solidFill>
              </a:rPr>
              <a:t>K</a:t>
            </a:r>
            <a:r>
              <a:rPr lang="en-DE" sz="2800" dirty="0">
                <a:solidFill>
                  <a:srgbClr val="6A8A22"/>
                </a:solidFill>
              </a:rPr>
              <a:t>uberay operator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5ABDA-6EF2-4A89-D231-3B74434BB26E}"/>
              </a:ext>
            </a:extLst>
          </p:cNvPr>
          <p:cNvSpPr/>
          <p:nvPr/>
        </p:nvSpPr>
        <p:spPr>
          <a:xfrm>
            <a:off x="1764488" y="3939523"/>
            <a:ext cx="8050721" cy="119668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>
                <a:solidFill>
                  <a:srgbClr val="6A8A22"/>
                </a:solidFill>
              </a:rPr>
              <a:t>kubernetes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62003-9241-642F-CD79-55F72198995C}"/>
              </a:ext>
            </a:extLst>
          </p:cNvPr>
          <p:cNvSpPr/>
          <p:nvPr/>
        </p:nvSpPr>
        <p:spPr>
          <a:xfrm>
            <a:off x="1764486" y="924128"/>
            <a:ext cx="4687657" cy="200209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38C67-3397-3C12-FDB3-B4D0BDF05B00}"/>
              </a:ext>
            </a:extLst>
          </p:cNvPr>
          <p:cNvSpPr/>
          <p:nvPr/>
        </p:nvSpPr>
        <p:spPr>
          <a:xfrm>
            <a:off x="6604542" y="924128"/>
            <a:ext cx="3210667" cy="2002096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20A38F7-B367-DC93-5F47-A20A1F01DB4D}"/>
              </a:ext>
            </a:extLst>
          </p:cNvPr>
          <p:cNvSpPr/>
          <p:nvPr/>
        </p:nvSpPr>
        <p:spPr>
          <a:xfrm>
            <a:off x="2022814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</a:t>
            </a:r>
            <a:br>
              <a:rPr lang="en-DE" dirty="0"/>
            </a:br>
            <a:r>
              <a:rPr lang="en-DE" dirty="0"/>
              <a:t>head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432B89D-40E3-8D82-0640-AF4E88AC5E6C}"/>
              </a:ext>
            </a:extLst>
          </p:cNvPr>
          <p:cNvSpPr/>
          <p:nvPr/>
        </p:nvSpPr>
        <p:spPr>
          <a:xfrm>
            <a:off x="3449537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</a:t>
            </a:r>
            <a:br>
              <a:rPr lang="en-DE" dirty="0"/>
            </a:br>
            <a:r>
              <a:rPr lang="en-DE" dirty="0"/>
              <a:t>worker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9D67E7C-9F07-2C46-9596-D98B6DF286A8}"/>
              </a:ext>
            </a:extLst>
          </p:cNvPr>
          <p:cNvSpPr/>
          <p:nvPr/>
        </p:nvSpPr>
        <p:spPr>
          <a:xfrm>
            <a:off x="4876262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</a:t>
            </a:r>
            <a:br>
              <a:rPr lang="en-DE" dirty="0"/>
            </a:br>
            <a:r>
              <a:rPr lang="en-DE" dirty="0"/>
              <a:t>worker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08EA6F8-9675-ED9A-78AF-8A8C6A6C6A4A}"/>
              </a:ext>
            </a:extLst>
          </p:cNvPr>
          <p:cNvSpPr/>
          <p:nvPr/>
        </p:nvSpPr>
        <p:spPr>
          <a:xfrm>
            <a:off x="6873678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ray</a:t>
            </a:r>
            <a:br>
              <a:rPr lang="en-DE" dirty="0"/>
            </a:br>
            <a:r>
              <a:rPr lang="en-DE" dirty="0"/>
              <a:t>head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CFB8B463-76B1-24B5-50ED-0FCE942B201A}"/>
              </a:ext>
            </a:extLst>
          </p:cNvPr>
          <p:cNvSpPr/>
          <p:nvPr/>
        </p:nvSpPr>
        <p:spPr>
          <a:xfrm>
            <a:off x="8280942" y="1516434"/>
            <a:ext cx="1274324" cy="1201905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ray</a:t>
            </a:r>
            <a:br>
              <a:rPr lang="en-DE"/>
            </a:br>
            <a:r>
              <a:rPr lang="en-DE"/>
              <a:t>worker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DD5959-AB7E-93CC-703F-C592A4DCAEDD}"/>
              </a:ext>
            </a:extLst>
          </p:cNvPr>
          <p:cNvSpPr txBox="1"/>
          <p:nvPr/>
        </p:nvSpPr>
        <p:spPr>
          <a:xfrm>
            <a:off x="3374805" y="939217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</a:rPr>
              <a:t>ray-cluster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A8288-2CF8-9B4C-6E57-1E1B270FB02E}"/>
              </a:ext>
            </a:extLst>
          </p:cNvPr>
          <p:cNvSpPr txBox="1"/>
          <p:nvPr/>
        </p:nvSpPr>
        <p:spPr>
          <a:xfrm>
            <a:off x="7567445" y="93921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</a:rPr>
              <a:t>ray-cluster 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87174-EA51-253F-B797-53DCC0F0B8EC}"/>
              </a:ext>
            </a:extLst>
          </p:cNvPr>
          <p:cNvSpPr txBox="1"/>
          <p:nvPr/>
        </p:nvSpPr>
        <p:spPr>
          <a:xfrm>
            <a:off x="1498060" y="5544766"/>
            <a:ext cx="4973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Source: </a:t>
            </a:r>
            <a:r>
              <a:rPr lang="de-DE" sz="1400" dirty="0"/>
              <a:t>https://dl.acm.org/doi/pdf/10.1145/3493649.3493654</a:t>
            </a:r>
            <a:endParaRPr lang="en-DE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AE8A0-A170-FE6A-2324-BB1697DEF2D0}"/>
              </a:ext>
            </a:extLst>
          </p:cNvPr>
          <p:cNvSpPr txBox="1"/>
          <p:nvPr/>
        </p:nvSpPr>
        <p:spPr>
          <a:xfrm>
            <a:off x="372533" y="279400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 err="1"/>
              <a:t>Kuberay</a:t>
            </a:r>
            <a:r>
              <a:rPr lang="en-DE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48924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2039E-8BFA-1F57-82F7-564DC16791B0}"/>
              </a:ext>
            </a:extLst>
          </p:cNvPr>
          <p:cNvSpPr/>
          <p:nvPr/>
        </p:nvSpPr>
        <p:spPr>
          <a:xfrm>
            <a:off x="1770434" y="1235413"/>
            <a:ext cx="3469216" cy="423153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B1EE-7DE7-836D-E4C7-DEE209638F3F}"/>
              </a:ext>
            </a:extLst>
          </p:cNvPr>
          <p:cNvSpPr txBox="1"/>
          <p:nvPr/>
        </p:nvSpPr>
        <p:spPr>
          <a:xfrm>
            <a:off x="3054485" y="340468"/>
            <a:ext cx="26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Ray </a:t>
            </a:r>
            <a:r>
              <a:rPr lang="en-DE" dirty="0"/>
              <a:t>I</a:t>
            </a:r>
            <a:r>
              <a:rPr lang="de-DE" dirty="0"/>
              <a:t>nternal Architecture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A55B6-FBF6-7B02-E90B-12EA2FD2A68E}"/>
              </a:ext>
            </a:extLst>
          </p:cNvPr>
          <p:cNvSpPr txBox="1"/>
          <p:nvPr/>
        </p:nvSpPr>
        <p:spPr>
          <a:xfrm>
            <a:off x="1313234" y="5573949"/>
            <a:ext cx="4936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Source: </a:t>
            </a:r>
            <a:r>
              <a:rPr lang="de-DE" sz="1400" dirty="0"/>
              <a:t>https://dl.acm.org/doi/pdf/10.1145/3493649.3493654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75D82-D53F-860F-77DF-339EB67CBECB}"/>
              </a:ext>
            </a:extLst>
          </p:cNvPr>
          <p:cNvSpPr txBox="1"/>
          <p:nvPr/>
        </p:nvSpPr>
        <p:spPr>
          <a:xfrm>
            <a:off x="2843858" y="1306911"/>
            <a:ext cx="162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</a:rPr>
              <a:t>ray head node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5E3ED1-520A-DDBC-E6B1-AD84AE71FE45}"/>
              </a:ext>
            </a:extLst>
          </p:cNvPr>
          <p:cNvGrpSpPr/>
          <p:nvPr/>
        </p:nvGrpSpPr>
        <p:grpSpPr>
          <a:xfrm>
            <a:off x="5488033" y="1241898"/>
            <a:ext cx="3237677" cy="3845668"/>
            <a:chOff x="5488034" y="1241898"/>
            <a:chExt cx="2889114" cy="35830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65B82E-975B-A14D-06C4-093BE945FD8D}"/>
                </a:ext>
              </a:extLst>
            </p:cNvPr>
            <p:cNvSpPr/>
            <p:nvPr/>
          </p:nvSpPr>
          <p:spPr>
            <a:xfrm>
              <a:off x="6126824" y="1832044"/>
              <a:ext cx="2250324" cy="2992876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CBF20A-6BC6-A3DA-A715-E8ED0A30DEAE}"/>
                </a:ext>
              </a:extLst>
            </p:cNvPr>
            <p:cNvSpPr/>
            <p:nvPr/>
          </p:nvSpPr>
          <p:spPr>
            <a:xfrm>
              <a:off x="5771752" y="1536971"/>
              <a:ext cx="2250324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A7D180-1099-2F1B-DFCB-A49D7F75925C}"/>
                </a:ext>
              </a:extLst>
            </p:cNvPr>
            <p:cNvSpPr/>
            <p:nvPr/>
          </p:nvSpPr>
          <p:spPr>
            <a:xfrm>
              <a:off x="5488034" y="1241898"/>
              <a:ext cx="2250324" cy="2992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3EA5E3-6348-F865-2493-06F8224CE586}"/>
                </a:ext>
              </a:extLst>
            </p:cNvPr>
            <p:cNvSpPr txBox="1"/>
            <p:nvPr/>
          </p:nvSpPr>
          <p:spPr>
            <a:xfrm>
              <a:off x="5736417" y="1306911"/>
              <a:ext cx="1753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</a:rPr>
                <a:t>ray worker node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DFC0B6-A9D3-9A98-9D9D-BEDDC4ED6CFE}"/>
              </a:ext>
            </a:extLst>
          </p:cNvPr>
          <p:cNvSpPr/>
          <p:nvPr/>
        </p:nvSpPr>
        <p:spPr>
          <a:xfrm>
            <a:off x="1938206" y="4618184"/>
            <a:ext cx="3140690" cy="671362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global control store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88948BEF-FF9C-E2B9-B901-042EA57EA01A}"/>
              </a:ext>
            </a:extLst>
          </p:cNvPr>
          <p:cNvSpPr/>
          <p:nvPr/>
        </p:nvSpPr>
        <p:spPr>
          <a:xfrm>
            <a:off x="2348404" y="1832045"/>
            <a:ext cx="1128407" cy="943107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driver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7E38835-A9AF-AE77-390D-DADB77736F33}"/>
              </a:ext>
            </a:extLst>
          </p:cNvPr>
          <p:cNvSpPr/>
          <p:nvPr/>
        </p:nvSpPr>
        <p:spPr>
          <a:xfrm>
            <a:off x="3570862" y="1832044"/>
            <a:ext cx="1128407" cy="943107"/>
          </a:xfrm>
          <a:prstGeom prst="cube">
            <a:avLst/>
          </a:prstGeom>
          <a:solidFill>
            <a:srgbClr val="97C1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worker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3B082A-E5A9-0962-876B-2C76829877EF}"/>
              </a:ext>
            </a:extLst>
          </p:cNvPr>
          <p:cNvGrpSpPr/>
          <p:nvPr/>
        </p:nvGrpSpPr>
        <p:grpSpPr>
          <a:xfrm>
            <a:off x="1938206" y="2954515"/>
            <a:ext cx="3140690" cy="1486270"/>
            <a:chOff x="1938206" y="2954515"/>
            <a:chExt cx="3140690" cy="14862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07AAD3-A030-BC18-3B49-CDB9C4E094F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47F940-ED6C-9F59-2D23-C1EE1065419A}"/>
                </a:ext>
              </a:extLst>
            </p:cNvPr>
            <p:cNvSpPr/>
            <p:nvPr/>
          </p:nvSpPr>
          <p:spPr>
            <a:xfrm>
              <a:off x="3548821" y="3621776"/>
              <a:ext cx="1245577" cy="707198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</a:rPr>
                <a:t>object store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7592E5-9465-5EDF-91C5-CF52BB343F3B}"/>
                </a:ext>
              </a:extLst>
            </p:cNvPr>
            <p:cNvSpPr/>
            <p:nvPr/>
          </p:nvSpPr>
          <p:spPr>
            <a:xfrm>
              <a:off x="2212083" y="3621776"/>
              <a:ext cx="1245577" cy="707198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</a:rPr>
                <a:t>scheduler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4DBA99-0707-8D4B-1A91-A3655FACE7C0}"/>
                </a:ext>
              </a:extLst>
            </p:cNvPr>
            <p:cNvSpPr txBox="1"/>
            <p:nvPr/>
          </p:nvSpPr>
          <p:spPr>
            <a:xfrm>
              <a:off x="3134996" y="3073080"/>
              <a:ext cx="740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6A8A22"/>
                  </a:solidFill>
                </a:rPr>
                <a:t>raylet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DD2EFA-4191-1E5E-10FE-324886909526}"/>
              </a:ext>
            </a:extLst>
          </p:cNvPr>
          <p:cNvGrpSpPr/>
          <p:nvPr/>
        </p:nvGrpSpPr>
        <p:grpSpPr>
          <a:xfrm>
            <a:off x="5623780" y="3051334"/>
            <a:ext cx="2250324" cy="1277640"/>
            <a:chOff x="1938206" y="2954515"/>
            <a:chExt cx="3140690" cy="14862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04DFFA-3E33-DEE7-BB9D-3665F3C66BB1}"/>
                </a:ext>
              </a:extLst>
            </p:cNvPr>
            <p:cNvSpPr/>
            <p:nvPr/>
          </p:nvSpPr>
          <p:spPr>
            <a:xfrm>
              <a:off x="1938206" y="2954515"/>
              <a:ext cx="3140690" cy="1486270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E77BED-C608-5E1F-8F95-75DD1270E4D5}"/>
                </a:ext>
              </a:extLst>
            </p:cNvPr>
            <p:cNvSpPr/>
            <p:nvPr/>
          </p:nvSpPr>
          <p:spPr>
            <a:xfrm>
              <a:off x="3648289" y="3621777"/>
              <a:ext cx="1245577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object store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E4D043-09B3-EC8E-BB8D-AAC1E41943E7}"/>
                </a:ext>
              </a:extLst>
            </p:cNvPr>
            <p:cNvSpPr/>
            <p:nvPr/>
          </p:nvSpPr>
          <p:spPr>
            <a:xfrm>
              <a:off x="2122410" y="3621777"/>
              <a:ext cx="1336420" cy="707199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>
                  <a:solidFill>
                    <a:srgbClr val="6A8A22"/>
                  </a:solidFill>
                </a:rPr>
                <a:t>scheduler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CF506F-EC26-E3E9-D6AB-7AE39FB6C9A2}"/>
                </a:ext>
              </a:extLst>
            </p:cNvPr>
            <p:cNvSpPr txBox="1"/>
            <p:nvPr/>
          </p:nvSpPr>
          <p:spPr>
            <a:xfrm>
              <a:off x="3002137" y="3073079"/>
              <a:ext cx="950162" cy="39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rgbClr val="6A8A22"/>
                  </a:solidFill>
                </a:rPr>
                <a:t>raylet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8CE824-A7EB-35B9-B246-BC960D8EA483}"/>
              </a:ext>
            </a:extLst>
          </p:cNvPr>
          <p:cNvGrpSpPr/>
          <p:nvPr/>
        </p:nvGrpSpPr>
        <p:grpSpPr>
          <a:xfrm>
            <a:off x="5623779" y="1875303"/>
            <a:ext cx="2250323" cy="961250"/>
            <a:chOff x="5623780" y="1875303"/>
            <a:chExt cx="1512816" cy="7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42C6E3-EB7A-62DF-9F30-C263D3EE9AB4}"/>
                </a:ext>
              </a:extLst>
            </p:cNvPr>
            <p:cNvSpPr/>
            <p:nvPr/>
          </p:nvSpPr>
          <p:spPr>
            <a:xfrm>
              <a:off x="5623780" y="1875303"/>
              <a:ext cx="1208016" cy="466184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90276D-4D54-ED43-4EC4-E7058D2A5471}"/>
                </a:ext>
              </a:extLst>
            </p:cNvPr>
            <p:cNvSpPr/>
            <p:nvPr/>
          </p:nvSpPr>
          <p:spPr>
            <a:xfrm>
              <a:off x="5776180" y="20277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C17840-AE47-1DF8-83BF-96C223AF42E3}"/>
                </a:ext>
              </a:extLst>
            </p:cNvPr>
            <p:cNvSpPr/>
            <p:nvPr/>
          </p:nvSpPr>
          <p:spPr>
            <a:xfrm>
              <a:off x="5928580" y="21801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</a:rPr>
                <a:t>worker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77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A7D180-1099-2F1B-DFCB-A49D7F75925C}"/>
              </a:ext>
            </a:extLst>
          </p:cNvPr>
          <p:cNvSpPr/>
          <p:nvPr/>
        </p:nvSpPr>
        <p:spPr>
          <a:xfrm>
            <a:off x="5460431" y="2794000"/>
            <a:ext cx="3192888" cy="2455334"/>
          </a:xfrm>
          <a:prstGeom prst="rect">
            <a:avLst/>
          </a:prstGeom>
          <a:solidFill>
            <a:schemeClr val="bg1"/>
          </a:solidFill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039E-8BFA-1F57-82F7-564DC16791B0}"/>
              </a:ext>
            </a:extLst>
          </p:cNvPr>
          <p:cNvSpPr/>
          <p:nvPr/>
        </p:nvSpPr>
        <p:spPr>
          <a:xfrm>
            <a:off x="2681641" y="1235414"/>
            <a:ext cx="2558008" cy="4013920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B1EE-7DE7-836D-E4C7-DEE209638F3F}"/>
              </a:ext>
            </a:extLst>
          </p:cNvPr>
          <p:cNvSpPr txBox="1"/>
          <p:nvPr/>
        </p:nvSpPr>
        <p:spPr>
          <a:xfrm>
            <a:off x="3054485" y="340468"/>
            <a:ext cx="259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Kubernetes</a:t>
            </a:r>
            <a:r>
              <a:rPr lang="de-DE" dirty="0"/>
              <a:t> Architecture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A55B6-FBF6-7B02-E90B-12EA2FD2A68E}"/>
              </a:ext>
            </a:extLst>
          </p:cNvPr>
          <p:cNvSpPr txBox="1"/>
          <p:nvPr/>
        </p:nvSpPr>
        <p:spPr>
          <a:xfrm>
            <a:off x="1313234" y="5573949"/>
            <a:ext cx="4973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Source: </a:t>
            </a:r>
            <a:r>
              <a:rPr lang="de-DE" sz="1400" dirty="0"/>
              <a:t>https://dl.acm.org/doi/pdf/10.1145/3493649.3493654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75D82-D53F-860F-77DF-339EB67CBECB}"/>
              </a:ext>
            </a:extLst>
          </p:cNvPr>
          <p:cNvSpPr txBox="1"/>
          <p:nvPr/>
        </p:nvSpPr>
        <p:spPr>
          <a:xfrm>
            <a:off x="2681641" y="1311677"/>
            <a:ext cx="26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</a:rPr>
              <a:t>kubernetes head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EA5E3-6348-F865-2493-06F8224CE586}"/>
              </a:ext>
            </a:extLst>
          </p:cNvPr>
          <p:cNvSpPr txBox="1"/>
          <p:nvPr/>
        </p:nvSpPr>
        <p:spPr>
          <a:xfrm>
            <a:off x="5825315" y="2846597"/>
            <a:ext cx="2599559" cy="37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6A8A22"/>
                </a:solidFill>
              </a:rPr>
              <a:t>kubernetes worker node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8CE824-A7EB-35B9-B246-BC960D8EA483}"/>
              </a:ext>
            </a:extLst>
          </p:cNvPr>
          <p:cNvGrpSpPr/>
          <p:nvPr/>
        </p:nvGrpSpPr>
        <p:grpSpPr>
          <a:xfrm>
            <a:off x="5612228" y="3403599"/>
            <a:ext cx="1512867" cy="896932"/>
            <a:chOff x="5623780" y="1875303"/>
            <a:chExt cx="1512816" cy="7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42C6E3-EB7A-62DF-9F30-C263D3EE9AB4}"/>
                </a:ext>
              </a:extLst>
            </p:cNvPr>
            <p:cNvSpPr/>
            <p:nvPr/>
          </p:nvSpPr>
          <p:spPr>
            <a:xfrm>
              <a:off x="5623780" y="1875303"/>
              <a:ext cx="1208016" cy="466184"/>
            </a:xfrm>
            <a:prstGeom prst="rect">
              <a:avLst/>
            </a:prstGeom>
            <a:noFill/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90276D-4D54-ED43-4EC4-E7058D2A5471}"/>
                </a:ext>
              </a:extLst>
            </p:cNvPr>
            <p:cNvSpPr/>
            <p:nvPr/>
          </p:nvSpPr>
          <p:spPr>
            <a:xfrm>
              <a:off x="5776180" y="20277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C17840-AE47-1DF8-83BF-96C223AF42E3}"/>
                </a:ext>
              </a:extLst>
            </p:cNvPr>
            <p:cNvSpPr/>
            <p:nvPr/>
          </p:nvSpPr>
          <p:spPr>
            <a:xfrm>
              <a:off x="5928580" y="2180103"/>
              <a:ext cx="1208016" cy="466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A8A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6A8A22"/>
                  </a:solidFill>
                </a:rPr>
                <a:t>worker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A1779F3-51AC-093B-FB5C-F3BFB63B0DF7}"/>
              </a:ext>
            </a:extLst>
          </p:cNvPr>
          <p:cNvSpPr/>
          <p:nvPr/>
        </p:nvSpPr>
        <p:spPr>
          <a:xfrm>
            <a:off x="7230873" y="3770033"/>
            <a:ext cx="1210733" cy="53616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operator 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A17C4-8292-F1AE-E807-F3B3751ED2F3}"/>
              </a:ext>
            </a:extLst>
          </p:cNvPr>
          <p:cNvSpPr/>
          <p:nvPr/>
        </p:nvSpPr>
        <p:spPr>
          <a:xfrm>
            <a:off x="7230873" y="4498761"/>
            <a:ext cx="1210733" cy="53616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kubelet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BB4FF-9354-CD93-EBE5-32EE836285FE}"/>
              </a:ext>
            </a:extLst>
          </p:cNvPr>
          <p:cNvSpPr/>
          <p:nvPr/>
        </p:nvSpPr>
        <p:spPr>
          <a:xfrm>
            <a:off x="5832801" y="4506848"/>
            <a:ext cx="1210733" cy="536168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98F516-0D17-CE7F-6FF6-27F0B35A32E7}"/>
              </a:ext>
            </a:extLst>
          </p:cNvPr>
          <p:cNvSpPr/>
          <p:nvPr/>
        </p:nvSpPr>
        <p:spPr>
          <a:xfrm>
            <a:off x="2986979" y="2747766"/>
            <a:ext cx="1938866" cy="7027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API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00DC58-7D7B-3866-4783-1749CEA7A345}"/>
              </a:ext>
            </a:extLst>
          </p:cNvPr>
          <p:cNvSpPr/>
          <p:nvPr/>
        </p:nvSpPr>
        <p:spPr>
          <a:xfrm>
            <a:off x="2986979" y="4415478"/>
            <a:ext cx="1938866" cy="7027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571EE0-2101-F6EE-6607-F4E9E47BE6CE}"/>
              </a:ext>
            </a:extLst>
          </p:cNvPr>
          <p:cNvSpPr/>
          <p:nvPr/>
        </p:nvSpPr>
        <p:spPr>
          <a:xfrm>
            <a:off x="2986979" y="3581622"/>
            <a:ext cx="1938866" cy="702733"/>
          </a:xfrm>
          <a:prstGeom prst="rect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controller manager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FA52D5A-7177-903A-E266-1E1C7E8B2573}"/>
              </a:ext>
            </a:extLst>
          </p:cNvPr>
          <p:cNvSpPr/>
          <p:nvPr/>
        </p:nvSpPr>
        <p:spPr>
          <a:xfrm>
            <a:off x="2986979" y="1879600"/>
            <a:ext cx="1938866" cy="737043"/>
          </a:xfrm>
          <a:prstGeom prst="can">
            <a:avLst/>
          </a:prstGeom>
          <a:noFill/>
          <a:ln w="28575">
            <a:solidFill>
              <a:srgbClr val="6A8A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6A8A22"/>
                </a:solidFill>
              </a:rPr>
              <a:t>key / value store</a:t>
            </a:r>
          </a:p>
        </p:txBody>
      </p:sp>
    </p:spTree>
    <p:extLst>
      <p:ext uri="{BB962C8B-B14F-4D97-AF65-F5344CB8AC3E}">
        <p14:creationId xmlns:p14="http://schemas.microsoft.com/office/powerpoint/2010/main" val="59426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Microsoft Office PowerPoint</Application>
  <PresentationFormat>Widescreen</PresentationFormat>
  <Paragraphs>387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Arail</vt:lpstr>
      <vt:lpstr>Arial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Ali, Muhammad Fahad</dc:creator>
  <cp:lastModifiedBy>Ali, Muhammad Fahad</cp:lastModifiedBy>
  <cp:revision>32</cp:revision>
  <dcterms:created xsi:type="dcterms:W3CDTF">2024-06-30T19:46:40Z</dcterms:created>
  <dcterms:modified xsi:type="dcterms:W3CDTF">2024-07-09T11:59:37Z</dcterms:modified>
</cp:coreProperties>
</file>